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3.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2"/>
  </p:notesMasterIdLst>
  <p:handoutMasterIdLst>
    <p:handoutMasterId r:id="rId43"/>
  </p:handoutMasterIdLst>
  <p:sldIdLst>
    <p:sldId id="259" r:id="rId2"/>
    <p:sldId id="260" r:id="rId3"/>
    <p:sldId id="286" r:id="rId4"/>
    <p:sldId id="5508" r:id="rId5"/>
    <p:sldId id="267" r:id="rId6"/>
    <p:sldId id="5510" r:id="rId7"/>
    <p:sldId id="5519" r:id="rId8"/>
    <p:sldId id="5524" r:id="rId9"/>
    <p:sldId id="271" r:id="rId10"/>
    <p:sldId id="314" r:id="rId11"/>
    <p:sldId id="2679" r:id="rId12"/>
    <p:sldId id="2694" r:id="rId13"/>
    <p:sldId id="2697" r:id="rId14"/>
    <p:sldId id="277" r:id="rId15"/>
    <p:sldId id="278" r:id="rId16"/>
    <p:sldId id="5511" r:id="rId17"/>
    <p:sldId id="5504" r:id="rId18"/>
    <p:sldId id="5528" r:id="rId19"/>
    <p:sldId id="272" r:id="rId20"/>
    <p:sldId id="5518" r:id="rId21"/>
    <p:sldId id="361" r:id="rId22"/>
    <p:sldId id="367" r:id="rId23"/>
    <p:sldId id="398" r:id="rId24"/>
    <p:sldId id="371" r:id="rId25"/>
    <p:sldId id="405" r:id="rId26"/>
    <p:sldId id="5514" r:id="rId27"/>
    <p:sldId id="385" r:id="rId28"/>
    <p:sldId id="287" r:id="rId29"/>
    <p:sldId id="5521" r:id="rId30"/>
    <p:sldId id="5515" r:id="rId31"/>
    <p:sldId id="419" r:id="rId32"/>
    <p:sldId id="5507" r:id="rId33"/>
    <p:sldId id="5525" r:id="rId34"/>
    <p:sldId id="273" r:id="rId35"/>
    <p:sldId id="2685" r:id="rId36"/>
    <p:sldId id="5513" r:id="rId37"/>
    <p:sldId id="317" r:id="rId38"/>
    <p:sldId id="301" r:id="rId39"/>
    <p:sldId id="350" r:id="rId40"/>
    <p:sldId id="288"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32"/>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60306"/>
    <a:srgbClr val="FFFF00"/>
    <a:srgbClr val="B00003"/>
    <a:srgbClr val="9E0306"/>
    <a:srgbClr val="00FF7A"/>
    <a:srgbClr val="6FD081"/>
    <a:srgbClr val="00D15E"/>
    <a:srgbClr val="C65911"/>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59"/>
    <p:restoredTop sz="86364"/>
  </p:normalViewPr>
  <p:slideViewPr>
    <p:cSldViewPr snapToGrid="0" snapToObjects="1">
      <p:cViewPr varScale="1">
        <p:scale>
          <a:sx n="90" d="100"/>
          <a:sy n="90" d="100"/>
        </p:scale>
        <p:origin x="408" y="184"/>
      </p:cViewPr>
      <p:guideLst/>
    </p:cSldViewPr>
  </p:slideViewPr>
  <p:outlineViewPr>
    <p:cViewPr>
      <p:scale>
        <a:sx n="33" d="100"/>
        <a:sy n="33" d="100"/>
      </p:scale>
      <p:origin x="0" y="-456"/>
    </p:cViewPr>
  </p:outlineViewPr>
  <p:notesTextViewPr>
    <p:cViewPr>
      <p:scale>
        <a:sx n="1" d="1"/>
        <a:sy n="1" d="1"/>
      </p:scale>
      <p:origin x="0" y="0"/>
    </p:cViewPr>
  </p:notesTextViewPr>
  <p:sorterViewPr>
    <p:cViewPr>
      <p:scale>
        <a:sx n="45" d="100"/>
        <a:sy n="4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4B4AFF-61E9-CC4B-B9B1-13D485B41794}"/>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0A0944-CE2D-C941-9BE6-3529474AB77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C26700E4-48C1-824C-B411-046C320E0CA0}" type="datetimeFigureOut">
              <a:rPr lang="en-US" smtClean="0"/>
              <a:t>9/21/23</a:t>
            </a:fld>
            <a:endParaRPr lang="en-US"/>
          </a:p>
        </p:txBody>
      </p:sp>
      <p:sp>
        <p:nvSpPr>
          <p:cNvPr id="4" name="Footer Placeholder 3">
            <a:extLst>
              <a:ext uri="{FF2B5EF4-FFF2-40B4-BE49-F238E27FC236}">
                <a16:creationId xmlns:a16="http://schemas.microsoft.com/office/drawing/2014/main" id="{610FE57F-484B-234A-84A6-CDD70B74BC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38D073-49EF-7447-866D-B3D9D88ED1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DFF739-960D-BB40-9C9C-3DFF34DFC171}" type="slidenum">
              <a:rPr lang="en-US" smtClean="0"/>
              <a:t>‹#›</a:t>
            </a:fld>
            <a:endParaRPr lang="en-US"/>
          </a:p>
        </p:txBody>
      </p:sp>
    </p:spTree>
    <p:extLst>
      <p:ext uri="{BB962C8B-B14F-4D97-AF65-F5344CB8AC3E}">
        <p14:creationId xmlns:p14="http://schemas.microsoft.com/office/powerpoint/2010/main" val="1989366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13940B5-2001-A04D-AB6B-BA597B817E37}" type="datetimeFigureOut">
              <a:rPr lang="en-US" smtClean="0"/>
              <a:t>9/21/23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8BC21-E665-4948-9742-85DCEAF6565C}" type="slidenum">
              <a:rPr lang="en-US" smtClean="0"/>
              <a:t>‹#›</a:t>
            </a:fld>
            <a:endParaRPr lang="en-US"/>
          </a:p>
        </p:txBody>
      </p:sp>
    </p:spTree>
    <p:extLst>
      <p:ext uri="{BB962C8B-B14F-4D97-AF65-F5344CB8AC3E}">
        <p14:creationId xmlns:p14="http://schemas.microsoft.com/office/powerpoint/2010/main" val="1495063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the organizers for the invitation to talk about what we learn from electroproduction experiments about the nature of baryons. </a:t>
            </a:r>
          </a:p>
          <a:p>
            <a:r>
              <a:rPr lang="en-US"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648BC21-E665-4948-9742-85DCEAF6565C}" type="slidenum">
              <a:rPr lang="en-US" smtClean="0"/>
              <a:t>1</a:t>
            </a:fld>
            <a:endParaRPr lang="en-US"/>
          </a:p>
        </p:txBody>
      </p:sp>
    </p:spTree>
    <p:extLst>
      <p:ext uri="{BB962C8B-B14F-4D97-AF65-F5344CB8AC3E}">
        <p14:creationId xmlns:p14="http://schemas.microsoft.com/office/powerpoint/2010/main" val="216282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Roper resonance is one of the most interesting and for a long time among the most puzzling N* resonance. Non-relativistic quark models predicted A1/2(0) as positive and large, while the data show opposite sign. The state has a large </a:t>
            </a:r>
            <a:r>
              <a:rPr lang="en-US" dirty="0">
                <a:latin typeface="+mn-lt"/>
              </a:rPr>
              <a:t>coupling</a:t>
            </a:r>
            <a:r>
              <a:rPr lang="en-US" dirty="0">
                <a:latin typeface="Symbol" pitchFamily="2" charset="2"/>
              </a:rPr>
              <a:t> to</a:t>
            </a:r>
            <a:r>
              <a:rPr lang="en-US" dirty="0"/>
              <a:t> the 2-pion final states. This has led to suggestions that this state is a molecular state. </a:t>
            </a:r>
          </a:p>
          <a:p>
            <a:r>
              <a:rPr lang="en-US" dirty="0"/>
              <a:t>--click</a:t>
            </a:r>
          </a:p>
          <a:p>
            <a:r>
              <a:rPr lang="en-US" dirty="0"/>
              <a:t>At Q</a:t>
            </a:r>
            <a:r>
              <a:rPr lang="en-US" baseline="30000" dirty="0"/>
              <a:t>2 </a:t>
            </a:r>
            <a:r>
              <a:rPr lang="en-US" dirty="0"/>
              <a:t> &gt; 2GeV2 it is well described by both relativistic quark-based models, the LF RQM and the DSE which show the same Q2 behavior.  and the Roper emerges as the 1</a:t>
            </a:r>
            <a:r>
              <a:rPr lang="en-US" baseline="30000" dirty="0"/>
              <a:t>st</a:t>
            </a:r>
            <a:r>
              <a:rPr lang="en-US" dirty="0"/>
              <a:t> radial excitation as the probe penetrates the MB cloud. The relativistic models also describe the change in sign at small Q2.</a:t>
            </a:r>
          </a:p>
          <a:p>
            <a:r>
              <a:rPr lang="en-US" dirty="0"/>
              <a:t>---click</a:t>
            </a:r>
          </a:p>
          <a:p>
            <a:r>
              <a:rPr lang="en-US" dirty="0"/>
              <a:t> From the difference with quark-based calculations we may infer the non-quark contributions are significant at  Q2 &lt; 1.5. Relativistic calculations also predict the sign change of A1/23.  </a:t>
            </a:r>
          </a:p>
          <a:p>
            <a:r>
              <a:rPr lang="en-US" dirty="0"/>
              <a:t>-- click </a:t>
            </a:r>
          </a:p>
          <a:p>
            <a:r>
              <a:rPr lang="en-US" dirty="0"/>
              <a:t>As for the nature, the Roper IS consistent with the 1</a:t>
            </a:r>
            <a:r>
              <a:rPr lang="en-US" baseline="30000" dirty="0"/>
              <a:t>st</a:t>
            </a:r>
            <a:r>
              <a:rPr lang="en-US" dirty="0"/>
              <a:t> radial excitation of its quark core that is surrounded by a complex meson-baryon cloud that modifies the low Q2 behavior. </a:t>
            </a:r>
          </a:p>
          <a:p>
            <a:r>
              <a:rPr lang="en-US" dirty="0"/>
              <a:t>--click</a:t>
            </a:r>
          </a:p>
        </p:txBody>
      </p:sp>
      <p:sp>
        <p:nvSpPr>
          <p:cNvPr id="4" name="Slide Number Placeholder 3"/>
          <p:cNvSpPr>
            <a:spLocks noGrp="1"/>
          </p:cNvSpPr>
          <p:nvPr>
            <p:ph type="sldNum" sz="quarter" idx="5"/>
          </p:nvPr>
        </p:nvSpPr>
        <p:spPr/>
        <p:txBody>
          <a:bodyPr/>
          <a:lstStyle/>
          <a:p>
            <a:fld id="{D648BC21-E665-4948-9742-85DCEAF6565C}" type="slidenum">
              <a:rPr lang="en-US" smtClean="0"/>
              <a:t>10</a:t>
            </a:fld>
            <a:endParaRPr lang="en-US"/>
          </a:p>
        </p:txBody>
      </p:sp>
    </p:spTree>
    <p:extLst>
      <p:ext uri="{BB962C8B-B14F-4D97-AF65-F5344CB8AC3E}">
        <p14:creationId xmlns:p14="http://schemas.microsoft.com/office/powerpoint/2010/main" val="1601994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data extent to the highest Q2=7GeV2 and allow solid conclusions regarding its nature. </a:t>
            </a:r>
          </a:p>
          <a:p>
            <a:pPr marL="171450" indent="-171450">
              <a:buFontTx/>
              <a:buChar char="-"/>
            </a:pPr>
            <a:r>
              <a:rPr lang="en-US" dirty="0"/>
              <a:t>--click</a:t>
            </a:r>
          </a:p>
          <a:p>
            <a:pPr marL="171450" indent="-171450">
              <a:buFontTx/>
              <a:buChar char="-"/>
            </a:pPr>
            <a:r>
              <a:rPr lang="en-US" dirty="0"/>
              <a:t>The behavior above Q2 &gt;1-1.5 GeV2 is well described by both relativistic models, LF RQM and LC SR in LO and in NLO. </a:t>
            </a:r>
          </a:p>
          <a:p>
            <a:pPr marL="171450" indent="-171450">
              <a:buFontTx/>
              <a:buChar char="-"/>
            </a:pPr>
            <a:r>
              <a:rPr lang="en-US" baseline="0" dirty="0"/>
              <a:t>T</a:t>
            </a:r>
            <a:r>
              <a:rPr lang="en-US" dirty="0"/>
              <a:t>he DGR prediction is incompatible with the data. </a:t>
            </a:r>
          </a:p>
          <a:p>
            <a:pPr marL="171450" indent="-171450">
              <a:buFontTx/>
              <a:buChar char="-"/>
            </a:pPr>
            <a:r>
              <a:rPr lang="en-US" dirty="0"/>
              <a:t>---click </a:t>
            </a:r>
          </a:p>
          <a:p>
            <a:pPr marL="171450" indent="-171450">
              <a:buFontTx/>
              <a:buChar char="-"/>
            </a:pPr>
            <a:r>
              <a:rPr lang="en-US" dirty="0"/>
              <a:t>Non-quark contributions significant only below 1.5 GeV</a:t>
            </a:r>
            <a:r>
              <a:rPr lang="en-US" baseline="30000" dirty="0"/>
              <a:t>2,</a:t>
            </a:r>
          </a:p>
          <a:p>
            <a:pPr marL="171450" indent="-171450">
              <a:buFontTx/>
              <a:buChar char="-"/>
            </a:pPr>
            <a:r>
              <a:rPr lang="en-US" baseline="0" dirty="0"/>
              <a:t>--click</a:t>
            </a:r>
          </a:p>
          <a:p>
            <a:pPr marL="171450" indent="-171450">
              <a:buFontTx/>
              <a:buChar char="-"/>
            </a:pPr>
            <a:r>
              <a:rPr lang="en-US" dirty="0"/>
              <a:t>The state is consistent with the 1</a:t>
            </a:r>
            <a:r>
              <a:rPr lang="en-US" baseline="30000" dirty="0"/>
              <a:t>st</a:t>
            </a:r>
            <a:r>
              <a:rPr lang="en-US" dirty="0"/>
              <a:t> orbital excitation of the nucleon and shows a meson cloud located closer to the periphery compared to the Roper.  </a:t>
            </a:r>
          </a:p>
          <a:p>
            <a:pPr marL="171450" indent="-171450">
              <a:buFontTx/>
              <a:buChar char="-"/>
            </a:pPr>
            <a:r>
              <a:rPr lang="en-US" dirty="0"/>
              <a:t>--click</a:t>
            </a:r>
          </a:p>
          <a:p>
            <a:endParaRPr lang="en-US" dirty="0"/>
          </a:p>
        </p:txBody>
      </p:sp>
      <p:sp>
        <p:nvSpPr>
          <p:cNvPr id="4" name="Slide Number Placeholder 3"/>
          <p:cNvSpPr>
            <a:spLocks noGrp="1"/>
          </p:cNvSpPr>
          <p:nvPr>
            <p:ph type="sldNum" sz="quarter" idx="5"/>
          </p:nvPr>
        </p:nvSpPr>
        <p:spPr/>
        <p:txBody>
          <a:bodyPr/>
          <a:lstStyle/>
          <a:p>
            <a:fld id="{D648BC21-E665-4948-9742-85DCEAF6565C}" type="slidenum">
              <a:rPr lang="en-US" smtClean="0"/>
              <a:t>11</a:t>
            </a:fld>
            <a:endParaRPr lang="en-US"/>
          </a:p>
        </p:txBody>
      </p:sp>
    </p:spTree>
    <p:extLst>
      <p:ext uri="{BB962C8B-B14F-4D97-AF65-F5344CB8AC3E}">
        <p14:creationId xmlns:p14="http://schemas.microsoft.com/office/powerpoint/2010/main" val="3600602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N*(1520) is the lowest mass spin=3/2 N* state. It is interesting as it flips its helicity structure from A3/2 dominance at Q=0 as seen in the large A3/2 amplitude and the near  zero A1/2 amplitude. A1/2 becomes quickly dominant with increasing Q2 and is the sole contributor at Q2 &gt; 3 GeV2. This is best seen in the helicity asymmetry shown on the right. The the photon point the asymmetry is -1, total helicity 3/2 dominance,  while at larger Q2 it is close to +1, total helicity ½ dominance. </a:t>
            </a:r>
          </a:p>
        </p:txBody>
      </p:sp>
      <p:sp>
        <p:nvSpPr>
          <p:cNvPr id="4" name="Slide Number Placeholder 3"/>
          <p:cNvSpPr>
            <a:spLocks noGrp="1"/>
          </p:cNvSpPr>
          <p:nvPr>
            <p:ph type="sldNum" sz="quarter" idx="5"/>
          </p:nvPr>
        </p:nvSpPr>
        <p:spPr/>
        <p:txBody>
          <a:bodyPr/>
          <a:lstStyle/>
          <a:p>
            <a:fld id="{D648BC21-E665-4948-9742-85DCEAF6565C}" type="slidenum">
              <a:rPr lang="en-US" smtClean="0"/>
              <a:t>12</a:t>
            </a:fld>
            <a:endParaRPr lang="en-US"/>
          </a:p>
        </p:txBody>
      </p:sp>
    </p:spTree>
    <p:extLst>
      <p:ext uri="{BB962C8B-B14F-4D97-AF65-F5344CB8AC3E}">
        <p14:creationId xmlns:p14="http://schemas.microsoft.com/office/powerpoint/2010/main" val="984546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resonance I discuss is the lowest spin 5/2- state, the N(1675)5/2-, which is member of the same super-</a:t>
            </a:r>
            <a:r>
              <a:rPr lang="en-US" dirty="0" err="1"/>
              <a:t>multiplet</a:t>
            </a:r>
            <a:r>
              <a:rPr lang="en-US" dirty="0"/>
              <a:t> as the previous 2 states, N(1535) and N(1520). </a:t>
            </a:r>
          </a:p>
          <a:p>
            <a:r>
              <a:rPr lang="en-US" dirty="0"/>
              <a:t>However, there is a peculiarity, called the Moorhouse selection rule, that prevents the quark core from being excited from a proton target. Quark models predict indeed very small contributions to the measured A1/2 and A3/2 strengths, while dynamical coupled channel calculations reproduce the measured results. </a:t>
            </a:r>
          </a:p>
          <a:p>
            <a:r>
              <a:rPr lang="en-US" dirty="0"/>
              <a:t>The selection rule does not apply for neutrons, and we expect quark models to predict large A1/2 (and A3/2) amplitudes while only 25% can be attributed to the MB contributions as the photon point (right graph). A similar result is seen for the neutron A3/2 amplitude (not shown). </a:t>
            </a:r>
          </a:p>
          <a:p>
            <a:r>
              <a:rPr lang="en-US" dirty="0"/>
              <a:t>--click</a:t>
            </a:r>
          </a:p>
          <a:p>
            <a:r>
              <a:rPr lang="en-US" dirty="0"/>
              <a:t>As a conclusion: the N(1675) resonance is a strong L=2 orbitally excited quark state, although its quark core cannot be excited in photoproduction from the proton target.  </a:t>
            </a:r>
          </a:p>
          <a:p>
            <a:r>
              <a:rPr lang="en-US" dirty="0"/>
              <a:t>-- click</a:t>
            </a:r>
          </a:p>
          <a:p>
            <a:r>
              <a:rPr lang="en-US" dirty="0"/>
              <a:t>One can also compute that the isospin contribution of the meson-baryon cloud is </a:t>
            </a:r>
            <a:r>
              <a:rPr lang="en-US" dirty="0" err="1"/>
              <a:t>isovector</a:t>
            </a:r>
            <a:r>
              <a:rPr lang="en-US" dirty="0"/>
              <a:t>. </a:t>
            </a:r>
          </a:p>
        </p:txBody>
      </p:sp>
      <p:sp>
        <p:nvSpPr>
          <p:cNvPr id="4" name="Slide Number Placeholder 3"/>
          <p:cNvSpPr>
            <a:spLocks noGrp="1"/>
          </p:cNvSpPr>
          <p:nvPr>
            <p:ph type="sldNum" sz="quarter" idx="5"/>
          </p:nvPr>
        </p:nvSpPr>
        <p:spPr/>
        <p:txBody>
          <a:bodyPr/>
          <a:lstStyle/>
          <a:p>
            <a:fld id="{D648BC21-E665-4948-9742-85DCEAF6565C}" type="slidenum">
              <a:rPr lang="en-US" smtClean="0"/>
              <a:t>13</a:t>
            </a:fld>
            <a:endParaRPr lang="en-US"/>
          </a:p>
        </p:txBody>
      </p:sp>
    </p:spTree>
    <p:extLst>
      <p:ext uri="{BB962C8B-B14F-4D97-AF65-F5344CB8AC3E}">
        <p14:creationId xmlns:p14="http://schemas.microsoft.com/office/powerpoint/2010/main" val="2673136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rtl="0" eaLnBrk="1" latinLnBrk="0" hangingPunct="1"/>
            <a:r>
              <a:rPr lang="en-US" sz="1200" b="0" kern="1200" baseline="0" dirty="0">
                <a:solidFill>
                  <a:schemeClr val="tx1"/>
                </a:solidFill>
                <a:latin typeface="+mn-lt"/>
                <a:ea typeface="+mn-ea"/>
                <a:cs typeface="+mn-cs"/>
              </a:rPr>
              <a:t>As we are trying to understand the nature of excited states, we must consider the possible existence of excited baryons with dominant gluonic content. LQCD predictions show a possible spectrum of gluonic states marked in blue.  </a:t>
            </a:r>
          </a:p>
          <a:p>
            <a:pPr rtl="0" eaLnBrk="1" latinLnBrk="0" hangingPunct="1"/>
            <a:r>
              <a:rPr lang="en-US" sz="1200" b="0" kern="1200" baseline="0" dirty="0">
                <a:solidFill>
                  <a:schemeClr val="tx1"/>
                </a:solidFill>
                <a:latin typeface="+mn-lt"/>
                <a:ea typeface="+mn-ea"/>
                <a:cs typeface="+mn-cs"/>
              </a:rPr>
              <a:t>The lowest hybrid should be a J</a:t>
            </a:r>
            <a:r>
              <a:rPr lang="en-US" sz="1200" b="0" kern="1200" baseline="30000" dirty="0">
                <a:solidFill>
                  <a:schemeClr val="tx1"/>
                </a:solidFill>
                <a:latin typeface="+mn-lt"/>
                <a:ea typeface="+mn-ea"/>
                <a:cs typeface="+mn-cs"/>
              </a:rPr>
              <a:t>P</a:t>
            </a:r>
            <a:r>
              <a:rPr lang="en-US" sz="1200" b="0" kern="1200" baseline="0" dirty="0">
                <a:solidFill>
                  <a:schemeClr val="tx1"/>
                </a:solidFill>
                <a:latin typeface="+mn-lt"/>
                <a:ea typeface="+mn-ea"/>
                <a:cs typeface="+mn-cs"/>
              </a:rPr>
              <a:t> =½ + nucleon state. LQCD projects a mass of 1.3 GeV above the nucleon mass</a:t>
            </a:r>
            <a:r>
              <a:rPr lang="en-US" sz="1200" b="1"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i.e. ~2.2GeV, and several others should appear close by in ½+ and 3/2+ spin-parity. </a:t>
            </a:r>
          </a:p>
          <a:p>
            <a:pPr rtl="0" eaLnBrk="1" latinLnBrk="0" hangingPunct="1"/>
            <a:r>
              <a:rPr lang="en-US" sz="1200" kern="1200" baseline="0" dirty="0">
                <a:solidFill>
                  <a:schemeClr val="tx1"/>
                </a:solidFill>
                <a:latin typeface="+mn-lt"/>
                <a:ea typeface="+mn-ea"/>
                <a:cs typeface="+mn-cs"/>
              </a:rPr>
              <a:t>---click </a:t>
            </a:r>
            <a:endParaRPr lang="en-US" dirty="0"/>
          </a:p>
          <a:p>
            <a:pPr rtl="0" eaLnBrk="1" latinLnBrk="0" hangingPunct="1"/>
            <a:r>
              <a:rPr lang="en-US" sz="1200" kern="1200" baseline="0" dirty="0">
                <a:solidFill>
                  <a:schemeClr val="tx1"/>
                </a:solidFill>
                <a:latin typeface="+mn-lt"/>
                <a:ea typeface="+mn-ea"/>
                <a:cs typeface="+mn-cs"/>
              </a:rPr>
              <a:t>Hybrid baryons have same spin-parity as ordinary baryons, which limits our options of separating such states from ordinary 3-quark states.  How do we identify them as hybrid states?</a:t>
            </a:r>
          </a:p>
          <a:p>
            <a:pPr rtl="0" eaLnBrk="1" latinLnBrk="0" hangingPunct="1"/>
            <a:r>
              <a:rPr lang="en-US" sz="1200" kern="1200" baseline="0" dirty="0">
                <a:solidFill>
                  <a:schemeClr val="tx1"/>
                </a:solidFill>
                <a:latin typeface="+mn-lt"/>
                <a:ea typeface="+mn-ea"/>
                <a:cs typeface="+mn-cs"/>
              </a:rPr>
              <a:t>--click </a:t>
            </a:r>
          </a:p>
          <a:p>
            <a:pPr rtl="0" eaLnBrk="1" latinLnBrk="0" hangingPunct="1"/>
            <a:r>
              <a:rPr lang="en-US" sz="1200" kern="1200" baseline="0" dirty="0">
                <a:solidFill>
                  <a:schemeClr val="tx1"/>
                </a:solidFill>
                <a:latin typeface="+mn-lt"/>
                <a:ea typeface="+mn-ea"/>
                <a:cs typeface="+mn-cs"/>
              </a:rPr>
              <a:t> One possibility is to look at the transition form factors where one expects a different Q2 dependence. The sensitivity is demonstrated for the Roper resonance, which was considered as a possible lowest hybrid state with ½+ JP parity. The black lines show quark-core based calculations for the A1/2 amplitude, while the dashed red line shows the predictions for the lowest gluonic state. It shows that a hybrid state should have a fast dropping from factor.  </a:t>
            </a:r>
          </a:p>
          <a:p>
            <a:pPr rtl="0" eaLnBrk="1" latinLnBrk="0" hangingPunct="1"/>
            <a:r>
              <a:rPr lang="en-US" sz="1200" kern="1200" baseline="0" dirty="0">
                <a:solidFill>
                  <a:schemeClr val="tx1"/>
                </a:solidFill>
                <a:latin typeface="+mn-lt"/>
                <a:ea typeface="+mn-ea"/>
                <a:cs typeface="+mn-cs"/>
              </a:rPr>
              <a:t>---click </a:t>
            </a:r>
          </a:p>
          <a:p>
            <a:pPr rtl="0" eaLnBrk="1" latinLnBrk="0" hangingPunct="1"/>
            <a:r>
              <a:rPr lang="en-US" sz="1200" kern="1200" baseline="0" dirty="0">
                <a:solidFill>
                  <a:schemeClr val="tx1"/>
                </a:solidFill>
                <a:latin typeface="+mn-lt"/>
                <a:ea typeface="+mn-ea"/>
                <a:cs typeface="+mn-cs"/>
              </a:rPr>
              <a:t>Experiments are scheduled for this fall and 2024 to search for hybrid states with CLAS12 with masses &gt; 2 GeV .    </a:t>
            </a:r>
            <a:endParaRPr lang="en-US" dirty="0"/>
          </a:p>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14</a:t>
            </a:fld>
            <a:endParaRPr lang="en-US"/>
          </a:p>
        </p:txBody>
      </p:sp>
      <p:sp>
        <p:nvSpPr>
          <p:cNvPr id="5" name="Date Placeholder 4"/>
          <p:cNvSpPr>
            <a:spLocks noGrp="1"/>
          </p:cNvSpPr>
          <p:nvPr>
            <p:ph type="dt" idx="11"/>
          </p:nvPr>
        </p:nvSpPr>
        <p:spPr/>
        <p:txBody>
          <a:bodyPr/>
          <a:lstStyle/>
          <a:p>
            <a:fld id="{617C47FA-8EA1-994D-AC7C-57B61E82EE7E}" type="datetime1">
              <a:rPr lang="en-US" smtClean="0"/>
              <a:pPr/>
              <a:t>9/21/23</a:t>
            </a:fld>
            <a:endParaRPr lang="en-US"/>
          </a:p>
        </p:txBody>
      </p:sp>
    </p:spTree>
    <p:extLst>
      <p:ext uri="{BB962C8B-B14F-4D97-AF65-F5344CB8AC3E}">
        <p14:creationId xmlns:p14="http://schemas.microsoft.com/office/powerpoint/2010/main" val="2343593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Roper resonance may show possible effect of the running quark mass on the transition form factors. The left graph show A1/2 amplitude of the Roper resonance computed within a LF RQM with a fixed and a momentum dependent quark mass. With the current data the effects are small. </a:t>
            </a:r>
          </a:p>
          <a:p>
            <a:r>
              <a:rPr lang="en-US" dirty="0"/>
              <a:t>---click</a:t>
            </a:r>
          </a:p>
          <a:p>
            <a:r>
              <a:rPr lang="en-US" dirty="0"/>
              <a:t> Significant effects are seen for Q2 &gt; 6 GeV2. The extension to higher Q2 will allow measuring</a:t>
            </a:r>
            <a:r>
              <a:rPr lang="en-US" baseline="0" dirty="0"/>
              <a:t> transition amplitudes to higher Q2, which allows probing the running quark mass from an average quark momentum of 0.5 GeV to 1.2 GeV/c, which probes the quark mass down to about 50MeV.   </a:t>
            </a:r>
            <a:r>
              <a:rPr lang="en-US" dirty="0"/>
              <a:t> </a:t>
            </a:r>
          </a:p>
          <a:p>
            <a:r>
              <a:rPr lang="en-US" dirty="0"/>
              <a:t>---click </a:t>
            </a:r>
          </a:p>
          <a:p>
            <a:r>
              <a:rPr lang="en-US" dirty="0"/>
              <a:t>At even higher energies, one probes quark dressed mass below 50 MeV.  </a:t>
            </a:r>
          </a:p>
          <a:p>
            <a:r>
              <a:rPr lang="en-US" dirty="0"/>
              <a:t>--click</a:t>
            </a:r>
          </a:p>
          <a:p>
            <a:r>
              <a:rPr lang="en-US" dirty="0"/>
              <a:t>At higher energies one probes the transition from interaction with dressed quarks to elementary quarks. </a:t>
            </a:r>
          </a:p>
          <a:p>
            <a:endParaRPr lang="en-US" dirty="0"/>
          </a:p>
        </p:txBody>
      </p:sp>
      <p:sp>
        <p:nvSpPr>
          <p:cNvPr id="4" name="Slide Number Placeholder 3"/>
          <p:cNvSpPr>
            <a:spLocks noGrp="1"/>
          </p:cNvSpPr>
          <p:nvPr>
            <p:ph type="sldNum" sz="quarter" idx="10"/>
          </p:nvPr>
        </p:nvSpPr>
        <p:spPr/>
        <p:txBody>
          <a:bodyPr/>
          <a:lstStyle/>
          <a:p>
            <a:fld id="{5D13E564-DB54-9B44-B6B0-B17C03A40BB6}" type="slidenum">
              <a:rPr lang="en-US" smtClean="0"/>
              <a:pPr/>
              <a:t>15</a:t>
            </a:fld>
            <a:endParaRPr lang="en-US"/>
          </a:p>
        </p:txBody>
      </p:sp>
    </p:spTree>
    <p:extLst>
      <p:ext uri="{BB962C8B-B14F-4D97-AF65-F5344CB8AC3E}">
        <p14:creationId xmlns:p14="http://schemas.microsoft.com/office/powerpoint/2010/main" val="3803866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I have talked about probing the proton through the electro-magnetic, i.e. vector interaction. In this second part I will discuss what we may learn from employing  gravity-like interactions in studying the structure of the proton. </a:t>
            </a:r>
          </a:p>
          <a:p>
            <a:r>
              <a:rPr lang="en-US" dirty="0"/>
              <a:t>Gravity is the by far weakest of all interaction and couples through tensor interaction to</a:t>
            </a:r>
            <a:r>
              <a:rPr lang="en-US" baseline="0" dirty="0"/>
              <a:t> mass, angular momentum and a property call "</a:t>
            </a:r>
            <a:r>
              <a:rPr lang="en-US" baseline="0" dirty="0" err="1"/>
              <a:t>Druck</a:t>
            </a:r>
            <a:r>
              <a:rPr lang="en-US" baseline="0" dirty="0"/>
              <a:t>", or the D term. </a:t>
            </a:r>
          </a:p>
          <a:p>
            <a:r>
              <a:rPr lang="en-US" baseline="0" dirty="0"/>
              <a:t>--click </a:t>
            </a:r>
          </a:p>
          <a:p>
            <a:r>
              <a:rPr lang="en-US" baseline="0" dirty="0"/>
              <a:t>“</a:t>
            </a:r>
            <a:r>
              <a:rPr lang="en-US" baseline="0" dirty="0" err="1"/>
              <a:t>Druck</a:t>
            </a:r>
            <a:r>
              <a:rPr lang="en-US" baseline="0" dirty="0"/>
              <a:t>” is as fundamental a property of the proton as mass and spin but its value has attracted significant interest in the hadron/nuclear science community only recently. </a:t>
            </a:r>
          </a:p>
          <a:p>
            <a:r>
              <a:rPr lang="en-US" baseline="0" dirty="0"/>
              <a:t>---click</a:t>
            </a:r>
          </a:p>
          <a:p>
            <a:r>
              <a:rPr lang="en-US" baseline="0" dirty="0"/>
              <a:t>As gravitational interaction is many orders of magnitude weaker than electromagnetism, its use in laboratory experiments is impractical in the extreme.  How can we get information about it? A substitute with the same coupling properties except many orders of magnitude stronger is needed.  Deeply virtual Compton scattering (DVCS) may be that substitute. </a:t>
            </a:r>
          </a:p>
          <a:p>
            <a:endParaRPr lang="en-US" baseline="0" dirty="0"/>
          </a:p>
        </p:txBody>
      </p:sp>
      <p:sp>
        <p:nvSpPr>
          <p:cNvPr id="4" name="Slide Number Placeholder 3"/>
          <p:cNvSpPr>
            <a:spLocks noGrp="1"/>
          </p:cNvSpPr>
          <p:nvPr>
            <p:ph type="sldNum" sz="quarter" idx="10"/>
          </p:nvPr>
        </p:nvSpPr>
        <p:spPr/>
        <p:txBody>
          <a:bodyPr/>
          <a:lstStyle/>
          <a:p>
            <a:fld id="{22BC4029-8637-5849-8D36-D9FD9BC248CD}" type="slidenum">
              <a:rPr lang="en-US" smtClean="0"/>
              <a:pPr/>
              <a:t>16</a:t>
            </a:fld>
            <a:endParaRPr lang="en-US"/>
          </a:p>
        </p:txBody>
      </p:sp>
    </p:spTree>
    <p:extLst>
      <p:ext uri="{BB962C8B-B14F-4D97-AF65-F5344CB8AC3E}">
        <p14:creationId xmlns:p14="http://schemas.microsoft.com/office/powerpoint/2010/main" val="638745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aseline="0" dirty="0"/>
              <a:t>DVCS involves a hard scale part provided by the virtual photon coupling to a quark. The quark emits a high energy real photon, while the proton remains intact. </a:t>
            </a:r>
            <a:r>
              <a:rPr lang="en-US" sz="1050" baseline="0" dirty="0">
                <a:latin typeface="Symbol" pitchFamily="2" charset="2"/>
              </a:rPr>
              <a:t>xi</a:t>
            </a:r>
            <a:r>
              <a:rPr lang="en-US" sz="1050" baseline="0" dirty="0"/>
              <a:t> defines the longitudinal momentum transfer to the quark. </a:t>
            </a:r>
          </a:p>
          <a:p>
            <a:r>
              <a:rPr lang="en-US" sz="1050" baseline="0" dirty="0"/>
              <a:t>The soft part we want to study is described by chiral even amplitudes that are the GPDs which depend on 3 kinematic quantities x, xi, t.  For the purpose of this talk, the GPD H is most relevant to access the gravitational form factor D(t). </a:t>
            </a:r>
          </a:p>
          <a:p>
            <a:r>
              <a:rPr lang="en-US" sz="1050" baseline="0" dirty="0"/>
              <a:t>---click</a:t>
            </a:r>
          </a:p>
          <a:p>
            <a:r>
              <a:rPr lang="en-US" sz="1050" baseline="0" dirty="0"/>
              <a:t>The analogy of DVCS and gravity is shown in these cartoons. The top one showing the tensor coupling of a graviton with spin = 2. The bottom one shows the DVCS process where two photons each with spin=1, can couple as a total spin = 2 to the proton. </a:t>
            </a:r>
          </a:p>
          <a:p>
            <a:r>
              <a:rPr lang="en-US" sz="1050" baseline="0" dirty="0"/>
              <a:t>--- click</a:t>
            </a:r>
          </a:p>
          <a:p>
            <a:r>
              <a:rPr lang="en-US" sz="1050" baseline="0" dirty="0"/>
              <a:t>DVCS may thus be employed as suitable probe to access mechanical properties of the proton. </a:t>
            </a:r>
          </a:p>
        </p:txBody>
      </p:sp>
      <p:sp>
        <p:nvSpPr>
          <p:cNvPr id="4" name="Slide Number Placeholder 3"/>
          <p:cNvSpPr>
            <a:spLocks noGrp="1"/>
          </p:cNvSpPr>
          <p:nvPr>
            <p:ph type="sldNum" sz="quarter" idx="10"/>
          </p:nvPr>
        </p:nvSpPr>
        <p:spPr/>
        <p:txBody>
          <a:bodyPr/>
          <a:lstStyle/>
          <a:p>
            <a:fld id="{22BC4029-8637-5849-8D36-D9FD9BC248CD}" type="slidenum">
              <a:rPr lang="en-US" smtClean="0"/>
              <a:pPr/>
              <a:t>17</a:t>
            </a:fld>
            <a:endParaRPr lang="en-US"/>
          </a:p>
        </p:txBody>
      </p:sp>
    </p:spTree>
    <p:extLst>
      <p:ext uri="{BB962C8B-B14F-4D97-AF65-F5344CB8AC3E}">
        <p14:creationId xmlns:p14="http://schemas.microsoft.com/office/powerpoint/2010/main" val="3855799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DVCS measurements the direct observables are the Compton Form Factors, not the GPDs. The CFF are complex-valued moments of GPDs. The </a:t>
            </a:r>
            <a:r>
              <a:rPr lang="en-US" dirty="0" err="1"/>
              <a:t>Im</a:t>
            </a:r>
            <a:r>
              <a:rPr lang="en-US" dirty="0"/>
              <a:t>(H) is accessed through the interference of the BH with DVCS. The real part is determined through the analysis of the unpolarized cross section where the real part of H dominates in some parts of the phase space. </a:t>
            </a:r>
          </a:p>
        </p:txBody>
      </p:sp>
      <p:sp>
        <p:nvSpPr>
          <p:cNvPr id="4" name="Slide Number Placeholder 3"/>
          <p:cNvSpPr>
            <a:spLocks noGrp="1"/>
          </p:cNvSpPr>
          <p:nvPr>
            <p:ph type="sldNum" sz="quarter" idx="5"/>
          </p:nvPr>
        </p:nvSpPr>
        <p:spPr/>
        <p:txBody>
          <a:bodyPr/>
          <a:lstStyle/>
          <a:p>
            <a:fld id="{D648BC21-E665-4948-9742-85DCEAF6565C}" type="slidenum">
              <a:rPr lang="en-US" smtClean="0"/>
              <a:t>18</a:t>
            </a:fld>
            <a:endParaRPr lang="en-US"/>
          </a:p>
        </p:txBody>
      </p:sp>
    </p:spTree>
    <p:extLst>
      <p:ext uri="{BB962C8B-B14F-4D97-AF65-F5344CB8AC3E}">
        <p14:creationId xmlns:p14="http://schemas.microsoft.com/office/powerpoint/2010/main" val="3278828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graph shows fits to samples of data at fixed values of xi  and -t.  The global fit includes world data and is shown with the solid gray line, and the local fits are shown with the thin lines. The global fit is constrained with the locally extracted precise data. The lines around the global fits are part of the systematic uncertainties.  The magnitude of the BSA is linearly dependent on </a:t>
            </a:r>
            <a:r>
              <a:rPr lang="en-US" baseline="0" dirty="0" err="1"/>
              <a:t>Im</a:t>
            </a:r>
            <a:r>
              <a:rPr lang="en-US" baseline="0" dirty="0"/>
              <a:t>(H), showing that this CFF can be very precisely determined locally. The Re(H) is extracted from cross section data, samples of which are shown on the right, Uncertainties are larger as DVCS and BH are additive.  The data are fit together at fixed kinematics points in xi and in t. These points are then fit with the global parameterization and constrained through the fixed-t dispersion relation, which connects the Re and </a:t>
            </a:r>
            <a:r>
              <a:rPr lang="en-US" baseline="0" dirty="0" err="1"/>
              <a:t>Im</a:t>
            </a:r>
            <a:r>
              <a:rPr lang="en-US" baseline="0" dirty="0"/>
              <a:t> parts of CFF H, shown here.  It has been shown that the subtraction terms is linked to the D-term we aim to determine.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BC4029-8637-5849-8D36-D9FD9BC248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8312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the history of our universe the transition from the quark-gluon plasma phase to the hadron phase and the forming of stable nucleons has been one of the most consequential events. </a:t>
            </a:r>
          </a:p>
          <a:p>
            <a:r>
              <a:rPr lang="en-US" dirty="0"/>
              <a:t>click</a:t>
            </a:r>
          </a:p>
          <a:p>
            <a:r>
              <a:rPr lang="en-US" dirty="0"/>
              <a:t>It  occurred just microseconds after the Big Bang and was governed by the excitation of possibly all baryon states that are listed in the RPP. </a:t>
            </a:r>
          </a:p>
          <a:p>
            <a:r>
              <a:rPr lang="en-US" dirty="0"/>
              <a:t>click</a:t>
            </a:r>
          </a:p>
          <a:p>
            <a:r>
              <a:rPr lang="en-US" dirty="0"/>
              <a:t> In this process chiral symmetry is broken, light quarks acquire mass, and color confinement becomes manifest. </a:t>
            </a:r>
          </a:p>
          <a:p>
            <a:r>
              <a:rPr lang="en-US" dirty="0"/>
              <a:t>click</a:t>
            </a:r>
          </a:p>
          <a:p>
            <a:r>
              <a:rPr lang="en-US" dirty="0"/>
              <a:t>It presented us with the </a:t>
            </a:r>
          </a:p>
          <a:p>
            <a:r>
              <a:rPr lang="en-US" dirty="0"/>
              <a:t>strong interaction science we are exploring today with the existing electron accelerators in isolation. </a:t>
            </a:r>
          </a:p>
          <a:p>
            <a:r>
              <a:rPr lang="en-US" dirty="0"/>
              <a:t>--click</a:t>
            </a:r>
          </a:p>
        </p:txBody>
      </p:sp>
      <p:sp>
        <p:nvSpPr>
          <p:cNvPr id="4" name="Slide Number Placeholder 3"/>
          <p:cNvSpPr>
            <a:spLocks noGrp="1"/>
          </p:cNvSpPr>
          <p:nvPr>
            <p:ph type="sldNum" sz="quarter" idx="5"/>
          </p:nvPr>
        </p:nvSpPr>
        <p:spPr/>
        <p:txBody>
          <a:bodyPr/>
          <a:lstStyle/>
          <a:p>
            <a:fld id="{D648BC21-E665-4948-9742-85DCEAF6565C}" type="slidenum">
              <a:rPr lang="en-US" smtClean="0"/>
              <a:t>2</a:t>
            </a:fld>
            <a:endParaRPr lang="en-US"/>
          </a:p>
        </p:txBody>
      </p:sp>
    </p:spTree>
    <p:extLst>
      <p:ext uri="{BB962C8B-B14F-4D97-AF65-F5344CB8AC3E}">
        <p14:creationId xmlns:p14="http://schemas.microsoft.com/office/powerpoint/2010/main" val="1758081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graphs show the imaginary and real parts of the CFF. The markers show the results of the data analysis at one fixed t value (-t ~ 0.13 GeV2). The central lines are the global fits and the shaded areas correspond to systematic uncertainties estimates. The upper line in Re(H) shows the contribution of the D-term is large and negative.   </a:t>
            </a:r>
          </a:p>
        </p:txBody>
      </p:sp>
      <p:sp>
        <p:nvSpPr>
          <p:cNvPr id="4" name="Slide Number Placeholder 3"/>
          <p:cNvSpPr>
            <a:spLocks noGrp="1"/>
          </p:cNvSpPr>
          <p:nvPr>
            <p:ph type="sldNum" sz="quarter" idx="5"/>
          </p:nvPr>
        </p:nvSpPr>
        <p:spPr/>
        <p:txBody>
          <a:bodyPr/>
          <a:lstStyle/>
          <a:p>
            <a:fld id="{D648BC21-E665-4948-9742-85DCEAF6565C}" type="slidenum">
              <a:rPr lang="en-US" smtClean="0"/>
              <a:t>20</a:t>
            </a:fld>
            <a:endParaRPr lang="en-US"/>
          </a:p>
        </p:txBody>
      </p:sp>
    </p:spTree>
    <p:extLst>
      <p:ext uri="{BB962C8B-B14F-4D97-AF65-F5344CB8AC3E}">
        <p14:creationId xmlns:p14="http://schemas.microsoft.com/office/powerpoint/2010/main" val="58439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r>
              <a:rPr lang="en-US" dirty="0"/>
              <a:t>The results for the subtraction term is shown here. also shows the multipole fit  to the t-dependence.  Parameter alpha is consistent with dimensional scaling, which requires alpha = 3.   The extracted subtraction term is related to the first coefficient in the </a:t>
            </a:r>
            <a:r>
              <a:rPr lang="en-US" dirty="0" err="1"/>
              <a:t>Gegenbauer</a:t>
            </a:r>
            <a:r>
              <a:rPr lang="en-US" dirty="0"/>
              <a:t> polynomial expansion d1(t), which is one of the gravitational form factors of the proton’s matrix element of the EMT in QCD. </a:t>
            </a:r>
          </a:p>
          <a:p>
            <a:r>
              <a:rPr lang="en-US" dirty="0"/>
              <a:t>---click</a:t>
            </a:r>
          </a:p>
          <a:p>
            <a:r>
              <a:rPr lang="en-US" dirty="0"/>
              <a:t>One </a:t>
            </a:r>
            <a:r>
              <a:rPr lang="en-US" dirty="0" err="1"/>
              <a:t>imporrtant</a:t>
            </a:r>
            <a:r>
              <a:rPr lang="en-US" dirty="0"/>
              <a:t> observation: The D-term is negative. Why that is important will see in a few slides. </a:t>
            </a:r>
          </a:p>
          <a:p>
            <a:r>
              <a:rPr lang="en-US" dirty="0"/>
              <a:t>---click</a:t>
            </a:r>
          </a:p>
        </p:txBody>
      </p:sp>
      <p:sp>
        <p:nvSpPr>
          <p:cNvPr id="4" name="Slide Number Placeholder 3"/>
          <p:cNvSpPr>
            <a:spLocks noGrp="1"/>
          </p:cNvSpPr>
          <p:nvPr>
            <p:ph type="sldNum" sz="quarter" idx="5"/>
          </p:nvPr>
        </p:nvSpPr>
        <p:spPr/>
        <p:txBody>
          <a:bodyPr/>
          <a:lstStyle/>
          <a:p>
            <a:fld id="{9E9E7C17-068E-BA46-8309-9F454C0B31C7}" type="slidenum">
              <a:rPr lang="en-US" smtClean="0"/>
              <a:t>21</a:t>
            </a:fld>
            <a:endParaRPr lang="en-US"/>
          </a:p>
        </p:txBody>
      </p:sp>
    </p:spTree>
    <p:extLst>
      <p:ext uri="{BB962C8B-B14F-4D97-AF65-F5344CB8AC3E}">
        <p14:creationId xmlns:p14="http://schemas.microsoft.com/office/powerpoint/2010/main" val="756942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Now that the first experimental data exist on the D-term of the proton, we can use the multipole form to determine the first mechanical properties of the proton.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r>
              <a:rPr lang="en-US" baseline="0" dirty="0"/>
              <a:t>The elements of interest here are the ones inside the red frame, the off-diagonal ones are related to the shear stress and the diagonal elements related to the normal stress or pressure as expressed here. Their relation to the D-term is through these Fourier integrals  integrals with the J’s being the 0</a:t>
            </a:r>
            <a:r>
              <a:rPr lang="en-US" baseline="30000" dirty="0"/>
              <a:t>th </a:t>
            </a:r>
            <a:r>
              <a:rPr lang="en-US" baseline="0" dirty="0"/>
              <a:t>and the 2</a:t>
            </a:r>
            <a:r>
              <a:rPr lang="en-US" baseline="30000" dirty="0"/>
              <a:t>nd</a:t>
            </a:r>
            <a:r>
              <a:rPr lang="en-US" baseline="0" dirty="0"/>
              <a:t> order spherical Bessel functions</a:t>
            </a:r>
            <a:r>
              <a:rPr lang="en-US" baseline="-25000" dirty="0"/>
              <a:t>. </a:t>
            </a:r>
            <a:r>
              <a:rPr lang="en-US" baseline="0" dirty="0"/>
              <a:t>To get to pressure and shear the integral need to be inverted.  </a:t>
            </a:r>
          </a:p>
          <a:p>
            <a:r>
              <a:rPr lang="en-US" baseline="0" dirty="0"/>
              <a:t> </a:t>
            </a:r>
            <a:endParaRPr lang="en-US" dirty="0"/>
          </a:p>
        </p:txBody>
      </p:sp>
      <p:sp>
        <p:nvSpPr>
          <p:cNvPr id="4" name="Slide Number Placeholder 3"/>
          <p:cNvSpPr>
            <a:spLocks noGrp="1"/>
          </p:cNvSpPr>
          <p:nvPr>
            <p:ph type="sldNum" sz="quarter" idx="5"/>
          </p:nvPr>
        </p:nvSpPr>
        <p:spPr/>
        <p:txBody>
          <a:bodyPr/>
          <a:lstStyle/>
          <a:p>
            <a:fld id="{9E9E7C17-068E-BA46-8309-9F454C0B31C7}" type="slidenum">
              <a:rPr lang="en-US" smtClean="0"/>
              <a:t>22</a:t>
            </a:fld>
            <a:endParaRPr lang="en-US"/>
          </a:p>
        </p:txBody>
      </p:sp>
    </p:spTree>
    <p:extLst>
      <p:ext uri="{BB962C8B-B14F-4D97-AF65-F5344CB8AC3E}">
        <p14:creationId xmlns:p14="http://schemas.microsoft.com/office/powerpoint/2010/main" val="3046936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pressure distribution is shown here. The inner part has a positive pressure pushing outwards, while the outer part is negative, and pushing inwards. The black curve is the result of the global fit to the DVCS data. The magenta curve is the prediction of the Chiral Quark Soliton model. The widths of the blue and green bands are estimates of systematic uncertainties. The peak value of the pressure in the center corresponds to 10</a:t>
            </a:r>
            <a:r>
              <a:rPr lang="en-US" baseline="30000" dirty="0"/>
              <a:t>35 </a:t>
            </a:r>
            <a:r>
              <a:rPr lang="en-US" dirty="0"/>
              <a:t>Pascal. At r = 0.6 </a:t>
            </a:r>
            <a:r>
              <a:rPr lang="en-US" dirty="0" err="1"/>
              <a:t>fm</a:t>
            </a:r>
            <a:r>
              <a:rPr lang="en-US" dirty="0"/>
              <a:t>, the pressure changes sign. we give the distribution of normal forces resulting in peak value of 20,000 Newton or 2.1 metric tons.  </a:t>
            </a:r>
          </a:p>
        </p:txBody>
      </p:sp>
      <p:sp>
        <p:nvSpPr>
          <p:cNvPr id="4" name="Slide Number Placeholder 3"/>
          <p:cNvSpPr>
            <a:spLocks noGrp="1"/>
          </p:cNvSpPr>
          <p:nvPr>
            <p:ph type="sldNum" sz="quarter" idx="5"/>
          </p:nvPr>
        </p:nvSpPr>
        <p:spPr/>
        <p:txBody>
          <a:bodyPr/>
          <a:lstStyle/>
          <a:p>
            <a:fld id="{9E9E7C17-068E-BA46-8309-9F454C0B31C7}" type="slidenum">
              <a:rPr lang="en-US" smtClean="0"/>
              <a:t>23</a:t>
            </a:fld>
            <a:endParaRPr lang="en-US"/>
          </a:p>
        </p:txBody>
      </p:sp>
    </p:spTree>
    <p:extLst>
      <p:ext uri="{BB962C8B-B14F-4D97-AF65-F5344CB8AC3E}">
        <p14:creationId xmlns:p14="http://schemas.microsoft.com/office/powerpoint/2010/main" val="1106559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of the shear force is shown here. It is interesting to quote the peak shear stress near 0.6 femtometer of 38,000 Newton or 4 metric tons.</a:t>
            </a:r>
          </a:p>
          <a:p>
            <a:r>
              <a:rPr lang="en-US" dirty="0"/>
              <a:t> Again, data fit and chiral Quark Soliton model show consistent peak values while the r-dependence is different at small distances.   </a:t>
            </a:r>
          </a:p>
        </p:txBody>
      </p:sp>
      <p:sp>
        <p:nvSpPr>
          <p:cNvPr id="4" name="Slide Number Placeholder 3"/>
          <p:cNvSpPr>
            <a:spLocks noGrp="1"/>
          </p:cNvSpPr>
          <p:nvPr>
            <p:ph type="sldNum" sz="quarter" idx="5"/>
          </p:nvPr>
        </p:nvSpPr>
        <p:spPr/>
        <p:txBody>
          <a:bodyPr/>
          <a:lstStyle/>
          <a:p>
            <a:fld id="{9E9E7C17-068E-BA46-8309-9F454C0B31C7}" type="slidenum">
              <a:rPr lang="en-US" smtClean="0"/>
              <a:t>24</a:t>
            </a:fld>
            <a:endParaRPr lang="en-US"/>
          </a:p>
        </p:txBody>
      </p:sp>
    </p:spTree>
    <p:extLst>
      <p:ext uri="{BB962C8B-B14F-4D97-AF65-F5344CB8AC3E}">
        <p14:creationId xmlns:p14="http://schemas.microsoft.com/office/powerpoint/2010/main" val="1138287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the 2D stress distributions, the normal on the left, and the tangential on the right. While the normal stress is always positive the tangential stress changes direction near a radial distance of 0.45 </a:t>
            </a:r>
            <a:r>
              <a:rPr lang="en-US" dirty="0" err="1"/>
              <a:t>fm</a:t>
            </a:r>
            <a:r>
              <a:rPr lang="en-US" dirty="0"/>
              <a:t> from the center. I should point out that the arrows give the direction and size of the forces, they do not indicate movement, everything is static.</a:t>
            </a:r>
          </a:p>
        </p:txBody>
      </p:sp>
      <p:sp>
        <p:nvSpPr>
          <p:cNvPr id="4" name="Slide Number Placeholder 3"/>
          <p:cNvSpPr>
            <a:spLocks noGrp="1"/>
          </p:cNvSpPr>
          <p:nvPr>
            <p:ph type="sldNum" sz="quarter" idx="5"/>
          </p:nvPr>
        </p:nvSpPr>
        <p:spPr/>
        <p:txBody>
          <a:bodyPr/>
          <a:lstStyle/>
          <a:p>
            <a:fld id="{9E9E7C17-068E-BA46-8309-9F454C0B31C7}" type="slidenum">
              <a:rPr lang="en-US" smtClean="0"/>
              <a:t>25</a:t>
            </a:fld>
            <a:endParaRPr lang="en-US"/>
          </a:p>
        </p:txBody>
      </p:sp>
    </p:spTree>
    <p:extLst>
      <p:ext uri="{BB962C8B-B14F-4D97-AF65-F5344CB8AC3E}">
        <p14:creationId xmlns:p14="http://schemas.microsoft.com/office/powerpoint/2010/main" val="1191711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main message from this result is that the peak pressure in the proton exceeds the peak pressure of all known macroscopic objects in the universe. </a:t>
            </a:r>
          </a:p>
          <a:p>
            <a:r>
              <a:rPr lang="en-US" dirty="0"/>
              <a:t>--click</a:t>
            </a:r>
          </a:p>
          <a:p>
            <a:r>
              <a:rPr lang="en-US" dirty="0"/>
              <a:t>The first results on the D-term from experimental data have been confirmed from measurements of time-like Compton scattering as well as LQCD calculations.  </a:t>
            </a:r>
          </a:p>
        </p:txBody>
      </p:sp>
      <p:sp>
        <p:nvSpPr>
          <p:cNvPr id="4" name="Slide Number Placeholder 3"/>
          <p:cNvSpPr>
            <a:spLocks noGrp="1"/>
          </p:cNvSpPr>
          <p:nvPr>
            <p:ph type="sldNum" sz="quarter" idx="5"/>
          </p:nvPr>
        </p:nvSpPr>
        <p:spPr/>
        <p:txBody>
          <a:bodyPr/>
          <a:lstStyle/>
          <a:p>
            <a:fld id="{D648BC21-E665-4948-9742-85DCEAF6565C}" type="slidenum">
              <a:rPr lang="en-US" smtClean="0"/>
              <a:t>26</a:t>
            </a:fld>
            <a:endParaRPr lang="en-US"/>
          </a:p>
        </p:txBody>
      </p:sp>
    </p:spTree>
    <p:extLst>
      <p:ext uri="{BB962C8B-B14F-4D97-AF65-F5344CB8AC3E}">
        <p14:creationId xmlns:p14="http://schemas.microsoft.com/office/powerpoint/2010/main" val="1389984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TCS one starts with a real or quasi-real photon beam and measures the proton and lepton-pair production in the final state. The beam spin asymmetry accesses the </a:t>
            </a:r>
            <a:r>
              <a:rPr lang="en-US" dirty="0" err="1"/>
              <a:t>Im</a:t>
            </a:r>
            <a:r>
              <a:rPr lang="en-US" dirty="0"/>
              <a:t>(H) as in DVCS. What is unique in TCS is that one can define the forward-backward asymmetry which accesses the Re(H). </a:t>
            </a:r>
          </a:p>
          <a:p>
            <a:r>
              <a:rPr lang="en-US" dirty="0"/>
              <a:t>---click</a:t>
            </a:r>
          </a:p>
          <a:p>
            <a:r>
              <a:rPr lang="en-US" dirty="0"/>
              <a:t>The mass of the </a:t>
            </a:r>
            <a:r>
              <a:rPr lang="en-US" dirty="0" err="1"/>
              <a:t>e+e</a:t>
            </a:r>
            <a:r>
              <a:rPr lang="en-US" dirty="0"/>
              <a:t>- pair provides the large scale (Q2). It is divided into 2 ranges 1.81 MeV and 2.25 GeV. The beam-spin asymmetry at the bottom is large and consistent with the DVCS results where they overlap. </a:t>
            </a:r>
          </a:p>
          <a:p>
            <a:r>
              <a:rPr lang="en-US" dirty="0"/>
              <a:t>---click</a:t>
            </a:r>
          </a:p>
          <a:p>
            <a:r>
              <a:rPr lang="en-US" dirty="0"/>
              <a:t>The forward backward asymmetry shows also consistent results with the DVCS as the D-term analysis was used as input in the prediction. The difference of the solid and dashed magenta lines is due to the D-term. </a:t>
            </a:r>
          </a:p>
          <a:p>
            <a:r>
              <a:rPr lang="en-US" dirty="0"/>
              <a:t>--click</a:t>
            </a:r>
          </a:p>
          <a:p>
            <a:endParaRPr lang="en-US" dirty="0"/>
          </a:p>
        </p:txBody>
      </p:sp>
      <p:sp>
        <p:nvSpPr>
          <p:cNvPr id="4" name="Slide Number Placeholder 3"/>
          <p:cNvSpPr>
            <a:spLocks noGrp="1"/>
          </p:cNvSpPr>
          <p:nvPr>
            <p:ph type="sldNum" sz="quarter" idx="5"/>
          </p:nvPr>
        </p:nvSpPr>
        <p:spPr/>
        <p:txBody>
          <a:bodyPr/>
          <a:lstStyle/>
          <a:p>
            <a:fld id="{9E9E7C17-068E-BA46-8309-9F454C0B31C7}" type="slidenum">
              <a:rPr lang="en-US" smtClean="0"/>
              <a:t>27</a:t>
            </a:fld>
            <a:endParaRPr lang="en-US"/>
          </a:p>
        </p:txBody>
      </p:sp>
    </p:spTree>
    <p:extLst>
      <p:ext uri="{BB962C8B-B14F-4D97-AF65-F5344CB8AC3E}">
        <p14:creationId xmlns:p14="http://schemas.microsoft.com/office/powerpoint/2010/main" val="2484539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complete program on Imaging and mechanical properties is shown in this table that also includes other hard exclusive processes that are relevant to this program, such as pseudoscalar meson production, phi production and DVCS on transverse polarized target. In several cases about 50% of the anticipated data have been collected, and the analysis is underway. </a:t>
            </a:r>
          </a:p>
        </p:txBody>
      </p:sp>
      <p:sp>
        <p:nvSpPr>
          <p:cNvPr id="4" name="Slide Number Placeholder 3"/>
          <p:cNvSpPr>
            <a:spLocks noGrp="1"/>
          </p:cNvSpPr>
          <p:nvPr>
            <p:ph type="sldNum" sz="quarter" idx="5"/>
          </p:nvPr>
        </p:nvSpPr>
        <p:spPr/>
        <p:txBody>
          <a:bodyPr/>
          <a:lstStyle/>
          <a:p>
            <a:fld id="{9E9E7C17-068E-BA46-8309-9F454C0B31C7}" type="slidenum">
              <a:rPr lang="en-US" smtClean="0"/>
              <a:t>28</a:t>
            </a:fld>
            <a:endParaRPr lang="en-US"/>
          </a:p>
        </p:txBody>
      </p:sp>
    </p:spTree>
    <p:extLst>
      <p:ext uri="{BB962C8B-B14F-4D97-AF65-F5344CB8AC3E}">
        <p14:creationId xmlns:p14="http://schemas.microsoft.com/office/powerpoint/2010/main" val="1966272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to the near term, BSA DVCS data at higher energy have already been published but have not been included in global analysis. </a:t>
            </a:r>
          </a:p>
          <a:p>
            <a:r>
              <a:rPr lang="en-US" dirty="0"/>
              <a:t>New DVCS cross section data at higher energy and higher statistics are in the process of being published. This graphs shows sample data at </a:t>
            </a:r>
          </a:p>
          <a:p>
            <a:r>
              <a:rPr lang="en-US" dirty="0"/>
              <a:t>fixed bin in –t showing the DVCS + BH cross section. </a:t>
            </a:r>
          </a:p>
        </p:txBody>
      </p:sp>
      <p:sp>
        <p:nvSpPr>
          <p:cNvPr id="4" name="Slide Number Placeholder 3"/>
          <p:cNvSpPr>
            <a:spLocks noGrp="1"/>
          </p:cNvSpPr>
          <p:nvPr>
            <p:ph type="sldNum" sz="quarter" idx="5"/>
          </p:nvPr>
        </p:nvSpPr>
        <p:spPr/>
        <p:txBody>
          <a:bodyPr/>
          <a:lstStyle/>
          <a:p>
            <a:fld id="{D648BC21-E665-4948-9742-85DCEAF6565C}" type="slidenum">
              <a:rPr lang="en-US" smtClean="0"/>
              <a:t>29</a:t>
            </a:fld>
            <a:endParaRPr lang="en-US"/>
          </a:p>
        </p:txBody>
      </p:sp>
    </p:spTree>
    <p:extLst>
      <p:ext uri="{BB962C8B-B14F-4D97-AF65-F5344CB8AC3E}">
        <p14:creationId xmlns:p14="http://schemas.microsoft.com/office/powerpoint/2010/main" val="65408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What are some of the basic questions about the proton that we try to address?</a:t>
            </a:r>
          </a:p>
          <a:p>
            <a:pPr marL="171450" indent="-171450">
              <a:buFontTx/>
              <a:buChar char="-"/>
            </a:pPr>
            <a:r>
              <a:rPr lang="en-US" dirty="0"/>
              <a:t>click</a:t>
            </a:r>
          </a:p>
          <a:p>
            <a:pPr marL="171450" indent="-171450">
              <a:buFontTx/>
              <a:buChar char="-"/>
            </a:pPr>
            <a:r>
              <a:rPr lang="en-US" dirty="0"/>
              <a:t>We know that protons make up nearly 90% of the ordinary mass in the universe, and quarks contribute just a small fraction to the proton’s mass, </a:t>
            </a:r>
          </a:p>
          <a:p>
            <a:pPr marL="171450" indent="-171450">
              <a:buFontTx/>
              <a:buChar char="-"/>
            </a:pPr>
            <a:r>
              <a:rPr lang="en-US" dirty="0"/>
              <a:t>we should ask "what is the origin of the proton’s physical mass"? </a:t>
            </a:r>
          </a:p>
          <a:p>
            <a:pPr marL="171450" indent="-171450">
              <a:buFontTx/>
              <a:buChar char="-"/>
            </a:pPr>
            <a:r>
              <a:rPr lang="en-US" dirty="0"/>
              <a:t>- click</a:t>
            </a:r>
          </a:p>
          <a:p>
            <a:pPr marL="171450" indent="-171450">
              <a:buFontTx/>
              <a:buChar char="-"/>
            </a:pPr>
            <a:r>
              <a:rPr lang="en-US" dirty="0"/>
              <a:t>The strong interaction is thought responsible for confinement. What is the mechanism leading to confinement? </a:t>
            </a:r>
          </a:p>
          <a:p>
            <a:pPr marL="171450" indent="-171450">
              <a:buFontTx/>
              <a:buChar char="-"/>
            </a:pPr>
            <a:r>
              <a:rPr lang="en-US" dirty="0"/>
              <a:t>click</a:t>
            </a:r>
          </a:p>
          <a:p>
            <a:pPr marL="171450" indent="-171450">
              <a:buFontTx/>
              <a:buChar char="-"/>
            </a:pPr>
            <a:r>
              <a:rPr lang="en-US" dirty="0"/>
              <a:t>We know the proton’s external mass and angular momentum. How can we access the proton’s internal mechanical properties?  </a:t>
            </a:r>
          </a:p>
          <a:p>
            <a:pPr marL="171450" indent="-171450">
              <a:buFontTx/>
              <a:buChar char="-"/>
            </a:pPr>
            <a:r>
              <a:rPr lang="en-US" dirty="0">
                <a:sym typeface="Wingdings" pitchFamily="2" charset="2"/>
              </a:rPr>
              <a:t>click</a:t>
            </a:r>
          </a:p>
          <a:p>
            <a:pPr marL="171450" indent="-171450">
              <a:buFontTx/>
              <a:buChar char="-"/>
            </a:pPr>
            <a:r>
              <a:rPr lang="en-US" dirty="0">
                <a:sym typeface="Wingdings" pitchFamily="2" charset="2"/>
              </a:rPr>
              <a:t> </a:t>
            </a:r>
            <a:r>
              <a:rPr lang="en-US" dirty="0"/>
              <a:t>N* resonances and exclusive DIS processes play important roles in addressing these questions. </a:t>
            </a:r>
          </a:p>
          <a:p>
            <a:pPr marL="171450" indent="-171450">
              <a:buFontTx/>
              <a:buChar char="-"/>
            </a:pPr>
            <a:r>
              <a:rPr lang="en-US" dirty="0"/>
              <a:t>---click</a:t>
            </a:r>
          </a:p>
        </p:txBody>
      </p:sp>
      <p:sp>
        <p:nvSpPr>
          <p:cNvPr id="4" name="Slide Number Placeholder 3"/>
          <p:cNvSpPr>
            <a:spLocks noGrp="1"/>
          </p:cNvSpPr>
          <p:nvPr>
            <p:ph type="sldNum" sz="quarter" idx="5"/>
          </p:nvPr>
        </p:nvSpPr>
        <p:spPr/>
        <p:txBody>
          <a:bodyPr/>
          <a:lstStyle/>
          <a:p>
            <a:fld id="{9E9E7C17-068E-BA46-8309-9F454C0B31C7}" type="slidenum">
              <a:rPr lang="en-US" smtClean="0"/>
              <a:t>3</a:t>
            </a:fld>
            <a:endParaRPr lang="en-US"/>
          </a:p>
        </p:txBody>
      </p:sp>
    </p:spTree>
    <p:extLst>
      <p:ext uri="{BB962C8B-B14F-4D97-AF65-F5344CB8AC3E}">
        <p14:creationId xmlns:p14="http://schemas.microsoft.com/office/powerpoint/2010/main" val="3210982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interesting energy extension is the proposed 22 GeV energy upgrade of the CEBAF accelerator. It makes use of a novel technology of permanent magnets that enable concentrated magnetic field with very different strength to live next to each other. To make use of this possibility the 2 highest energy arcs can be replaced with five FFA arcs that will transport electrons N times with </a:t>
            </a:r>
            <a:r>
              <a:rPr lang="en-US" dirty="0" err="1"/>
              <a:t>dE</a:t>
            </a:r>
            <a:r>
              <a:rPr lang="en-US" dirty="0"/>
              <a:t> = N x 2.2 GeV increase in energy.    At 22 GeV the kinematics reach is significantly increased adding smaller xi and larger –t range with –t/Q^2 &lt; 0.2. </a:t>
            </a:r>
          </a:p>
        </p:txBody>
      </p:sp>
      <p:sp>
        <p:nvSpPr>
          <p:cNvPr id="4" name="Slide Number Placeholder 3"/>
          <p:cNvSpPr>
            <a:spLocks noGrp="1"/>
          </p:cNvSpPr>
          <p:nvPr>
            <p:ph type="sldNum" sz="quarter" idx="5"/>
          </p:nvPr>
        </p:nvSpPr>
        <p:spPr/>
        <p:txBody>
          <a:bodyPr/>
          <a:lstStyle/>
          <a:p>
            <a:fld id="{D648BC21-E665-4948-9742-85DCEAF6565C}" type="slidenum">
              <a:rPr lang="en-US" smtClean="0"/>
              <a:t>30</a:t>
            </a:fld>
            <a:endParaRPr lang="en-US"/>
          </a:p>
        </p:txBody>
      </p:sp>
    </p:spTree>
    <p:extLst>
      <p:ext uri="{BB962C8B-B14F-4D97-AF65-F5344CB8AC3E}">
        <p14:creationId xmlns:p14="http://schemas.microsoft.com/office/powerpoint/2010/main" val="1212444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EIC has the potential for extending the relevant DVCS processes with polarized electrons and polarized protons to the smaller xi range given sufficiently high luminosity. The figure below shows the DVCS kinematics at the lowest CM energy. The right part shows the Imaginary and Real part of Compton FF H  from simulations of the full x-range at medium energies and high luminosity, including polarized electrons and protons. At high </a:t>
            </a:r>
            <a:r>
              <a:rPr lang="en-US" dirty="0" err="1"/>
              <a:t>x_B</a:t>
            </a:r>
            <a:r>
              <a:rPr lang="en-US" dirty="0"/>
              <a:t> it links up with the 12 GeV data enabling complete kinematic coverage. </a:t>
            </a:r>
          </a:p>
        </p:txBody>
      </p:sp>
      <p:sp>
        <p:nvSpPr>
          <p:cNvPr id="4" name="Slide Number Placeholder 3"/>
          <p:cNvSpPr>
            <a:spLocks noGrp="1"/>
          </p:cNvSpPr>
          <p:nvPr>
            <p:ph type="sldNum" sz="quarter" idx="5"/>
          </p:nvPr>
        </p:nvSpPr>
        <p:spPr/>
        <p:txBody>
          <a:bodyPr/>
          <a:lstStyle/>
          <a:p>
            <a:fld id="{9E9E7C17-068E-BA46-8309-9F454C0B31C7}" type="slidenum">
              <a:rPr lang="en-US" smtClean="0"/>
              <a:t>31</a:t>
            </a:fld>
            <a:endParaRPr lang="en-US"/>
          </a:p>
        </p:txBody>
      </p:sp>
    </p:spTree>
    <p:extLst>
      <p:ext uri="{BB962C8B-B14F-4D97-AF65-F5344CB8AC3E}">
        <p14:creationId xmlns:p14="http://schemas.microsoft.com/office/powerpoint/2010/main" val="2420694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8BC21-E665-4948-9742-85DCEAF6565C}" type="slidenum">
              <a:rPr lang="en-US" smtClean="0"/>
              <a:t>32</a:t>
            </a:fld>
            <a:endParaRPr lang="en-US"/>
          </a:p>
        </p:txBody>
      </p:sp>
    </p:spTree>
    <p:extLst>
      <p:ext uri="{BB962C8B-B14F-4D97-AF65-F5344CB8AC3E}">
        <p14:creationId xmlns:p14="http://schemas.microsoft.com/office/powerpoint/2010/main" val="846468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48BC21-E665-4948-9742-85DCEAF6565C}" type="slidenum">
              <a:rPr lang="en-US" smtClean="0"/>
              <a:t>33</a:t>
            </a:fld>
            <a:endParaRPr lang="en-US"/>
          </a:p>
        </p:txBody>
      </p:sp>
    </p:spTree>
    <p:extLst>
      <p:ext uri="{BB962C8B-B14F-4D97-AF65-F5344CB8AC3E}">
        <p14:creationId xmlns:p14="http://schemas.microsoft.com/office/powerpoint/2010/main" val="3692006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At this point I want to compare he Roper and the N*(1535) states by determining the transition charge densities on the light-front.  </a:t>
            </a:r>
          </a:p>
          <a:p>
            <a:endParaRPr lang="en-US" dirty="0"/>
          </a:p>
          <a:p>
            <a:r>
              <a:rPr lang="en-US" dirty="0"/>
              <a:t>Using both helicity amplitudes A1/2 and S1/2, we can convert them into the transition form factors F</a:t>
            </a:r>
            <a:r>
              <a:rPr lang="en-US" baseline="-25000" dirty="0"/>
              <a:t>1</a:t>
            </a:r>
            <a:r>
              <a:rPr lang="en-US" baseline="30000" dirty="0"/>
              <a:t>NN*, </a:t>
            </a:r>
            <a:r>
              <a:rPr lang="en-US" dirty="0"/>
              <a:t>and F</a:t>
            </a:r>
            <a:r>
              <a:rPr lang="en-US" baseline="-25000" dirty="0"/>
              <a:t>2</a:t>
            </a:r>
            <a:r>
              <a:rPr lang="en-US" baseline="30000" dirty="0"/>
              <a:t>NN* </a:t>
            </a:r>
            <a:r>
              <a:rPr lang="en-US" baseline="0" dirty="0"/>
              <a:t> as shown here. </a:t>
            </a:r>
          </a:p>
          <a:p>
            <a:r>
              <a:rPr lang="en-US" baseline="0" dirty="0"/>
              <a:t>The F1 and F2 can be isolated, and the transition charge and magnetization densities can be determined.  </a:t>
            </a:r>
          </a:p>
          <a:p>
            <a:r>
              <a:rPr lang="en-US" baseline="0" dirty="0"/>
              <a:t>In a Fourier transform using 0</a:t>
            </a:r>
            <a:r>
              <a:rPr lang="en-US" baseline="30000" dirty="0"/>
              <a:t>th</a:t>
            </a:r>
            <a:r>
              <a:rPr lang="en-US" baseline="0" dirty="0"/>
              <a:t> -order and a 1</a:t>
            </a:r>
            <a:r>
              <a:rPr lang="en-US" baseline="30000" dirty="0"/>
              <a:t>st</a:t>
            </a:r>
            <a:r>
              <a:rPr lang="en-US" baseline="0" dirty="0"/>
              <a:t>  -order spherical Bessel functions  we can determine unpolarized and the polarized transition densities. </a:t>
            </a:r>
          </a:p>
          <a:p>
            <a:r>
              <a:rPr lang="en-US" baseline="0" dirty="0"/>
              <a:t>-- click</a:t>
            </a:r>
          </a:p>
          <a:p>
            <a:r>
              <a:rPr lang="en-US" dirty="0"/>
              <a:t>The Roper resonance on the left is compared with the N*1535 on the right, shows a softer core and broader wings.</a:t>
            </a:r>
          </a:p>
          <a:p>
            <a:r>
              <a:rPr lang="en-US" dirty="0"/>
              <a:t> If the transition occurs in a transverse magnetic field (i.e. spin polarization) in the 2D image is shows a larger shift of the core and a wider distribution of the wings. </a:t>
            </a:r>
          </a:p>
          <a:p>
            <a:r>
              <a:rPr lang="en-US" dirty="0"/>
              <a:t>The N(1535) core remains in place in the magnetic field, while the Roper’s charge density center is shifted in the magnetic field and developed wider electric dipole wings.     </a:t>
            </a:r>
          </a:p>
          <a:p>
            <a:r>
              <a:rPr lang="en-US" dirty="0"/>
              <a:t>--click</a:t>
            </a:r>
          </a:p>
          <a:p>
            <a:r>
              <a:rPr lang="en-US" dirty="0"/>
              <a:t>As for the nature of these state , the Roper exhibits a much softer core and a more complex meson cloud than the N(1535) resonance, which exhibits a hard core and a more confined meson cloud. </a:t>
            </a:r>
          </a:p>
        </p:txBody>
      </p:sp>
      <p:sp>
        <p:nvSpPr>
          <p:cNvPr id="4" name="Slide Number Placeholder 3"/>
          <p:cNvSpPr>
            <a:spLocks noGrp="1"/>
          </p:cNvSpPr>
          <p:nvPr>
            <p:ph type="sldNum" sz="quarter" idx="10"/>
          </p:nvPr>
        </p:nvSpPr>
        <p:spPr/>
        <p:txBody>
          <a:bodyPr/>
          <a:lstStyle/>
          <a:p>
            <a:fld id="{B465146C-2381-E845-AEC8-0B41B4187267}" type="slidenum">
              <a:rPr lang="en-US" smtClean="0"/>
              <a:pPr/>
              <a:t>34</a:t>
            </a:fld>
            <a:endParaRPr lang="en-US"/>
          </a:p>
        </p:txBody>
      </p:sp>
      <p:sp>
        <p:nvSpPr>
          <p:cNvPr id="5" name="Date Placeholder 4"/>
          <p:cNvSpPr>
            <a:spLocks noGrp="1"/>
          </p:cNvSpPr>
          <p:nvPr>
            <p:ph type="dt" idx="11"/>
          </p:nvPr>
        </p:nvSpPr>
        <p:spPr/>
        <p:txBody>
          <a:bodyPr/>
          <a:lstStyle/>
          <a:p>
            <a:fld id="{13C88926-CAA7-B645-85A5-70B1CE4D6E5C}" type="datetime1">
              <a:rPr lang="en-US" smtClean="0"/>
              <a:pPr/>
              <a:t>9/21/23</a:t>
            </a:fld>
            <a:endParaRPr lang="en-US"/>
          </a:p>
        </p:txBody>
      </p:sp>
    </p:spTree>
    <p:extLst>
      <p:ext uri="{BB962C8B-B14F-4D97-AF65-F5344CB8AC3E}">
        <p14:creationId xmlns:p14="http://schemas.microsoft.com/office/powerpoint/2010/main" val="13132321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extract the isotopic nature of the MB amplitudes at AQ2=0, which are dominant </a:t>
            </a:r>
            <a:r>
              <a:rPr lang="en-US" dirty="0" err="1"/>
              <a:t>isovector</a:t>
            </a:r>
            <a:r>
              <a:rPr lang="en-US" dirty="0"/>
              <a:t>. </a:t>
            </a:r>
          </a:p>
        </p:txBody>
      </p:sp>
      <p:sp>
        <p:nvSpPr>
          <p:cNvPr id="4" name="Slide Number Placeholder 3"/>
          <p:cNvSpPr>
            <a:spLocks noGrp="1"/>
          </p:cNvSpPr>
          <p:nvPr>
            <p:ph type="sldNum" sz="quarter" idx="5"/>
          </p:nvPr>
        </p:nvSpPr>
        <p:spPr/>
        <p:txBody>
          <a:bodyPr/>
          <a:lstStyle/>
          <a:p>
            <a:fld id="{D648BC21-E665-4948-9742-85DCEAF6565C}" type="slidenum">
              <a:rPr lang="en-US" smtClean="0"/>
              <a:t>35</a:t>
            </a:fld>
            <a:endParaRPr lang="en-US"/>
          </a:p>
        </p:txBody>
      </p:sp>
    </p:spTree>
    <p:extLst>
      <p:ext uri="{BB962C8B-B14F-4D97-AF65-F5344CB8AC3E}">
        <p14:creationId xmlns:p14="http://schemas.microsoft.com/office/powerpoint/2010/main" val="1149985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48BC21-E665-4948-9742-85DCEAF6565C}" type="slidenum">
              <a:rPr lang="en-US" smtClean="0"/>
              <a:t>36</a:t>
            </a:fld>
            <a:endParaRPr lang="en-US"/>
          </a:p>
        </p:txBody>
      </p:sp>
    </p:spTree>
    <p:extLst>
      <p:ext uri="{BB962C8B-B14F-4D97-AF65-F5344CB8AC3E}">
        <p14:creationId xmlns:p14="http://schemas.microsoft.com/office/powerpoint/2010/main" val="3068483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get information about the GPDs DVCS is currently the most convenient process to access Compton Form Factors, which are moments of GPDs through the analysis of the DVCS process with polarized electron beam. </a:t>
            </a:r>
          </a:p>
        </p:txBody>
      </p:sp>
      <p:sp>
        <p:nvSpPr>
          <p:cNvPr id="4" name="Slide Number Placeholder 3"/>
          <p:cNvSpPr>
            <a:spLocks noGrp="1"/>
          </p:cNvSpPr>
          <p:nvPr>
            <p:ph type="sldNum" sz="quarter" idx="5"/>
          </p:nvPr>
        </p:nvSpPr>
        <p:spPr/>
        <p:txBody>
          <a:bodyPr/>
          <a:lstStyle/>
          <a:p>
            <a:fld id="{D648BC21-E665-4948-9742-85DCEAF6565C}" type="slidenum">
              <a:rPr lang="en-US" smtClean="0"/>
              <a:t>37</a:t>
            </a:fld>
            <a:endParaRPr lang="en-US"/>
          </a:p>
        </p:txBody>
      </p:sp>
    </p:spTree>
    <p:extLst>
      <p:ext uri="{BB962C8B-B14F-4D97-AF65-F5344CB8AC3E}">
        <p14:creationId xmlns:p14="http://schemas.microsoft.com/office/powerpoint/2010/main" val="3409523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48BC21-E665-4948-9742-85DCEAF6565C}" type="slidenum">
              <a:rPr lang="en-US" smtClean="0"/>
              <a:t>38</a:t>
            </a:fld>
            <a:endParaRPr lang="en-US"/>
          </a:p>
        </p:txBody>
      </p:sp>
    </p:spTree>
    <p:extLst>
      <p:ext uri="{BB962C8B-B14F-4D97-AF65-F5344CB8AC3E}">
        <p14:creationId xmlns:p14="http://schemas.microsoft.com/office/powerpoint/2010/main" val="3138733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197A6396-4B76-144D-8727-F9AD066345D9}" type="slidenum">
              <a:rPr lang="en-US">
                <a:latin typeface="Times New Roman" charset="0"/>
                <a:ea typeface="ＭＳ Ｐゴシック" charset="-128"/>
                <a:cs typeface="ＭＳ Ｐゴシック" charset="-128"/>
              </a:rPr>
              <a:pPr/>
              <a:t>39</a:t>
            </a:fld>
            <a:endParaRPr lang="en-US">
              <a:latin typeface="Times New Roman" charset="0"/>
              <a:ea typeface="ＭＳ Ｐゴシック" charset="-128"/>
              <a:cs typeface="ＭＳ Ｐゴシック" charset="-128"/>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r>
              <a:rPr lang="en-US" baseline="0" dirty="0">
                <a:latin typeface="Times New Roman" charset="0"/>
                <a:ea typeface="ＭＳ Ｐゴシック" charset="-128"/>
                <a:cs typeface="ＭＳ Ｐゴシック" charset="-128"/>
              </a:rPr>
              <a:t> At high energies up quark and down quarks have masses of few MeV. As temperature lowers light quarks acquire mass through coupling to gluons and form resonances.  </a:t>
            </a:r>
          </a:p>
          <a:p>
            <a:r>
              <a:rPr lang="en-US" baseline="0" dirty="0">
                <a:latin typeface="Times New Roman" charset="0"/>
                <a:ea typeface="ＭＳ Ｐゴシック" charset="-128"/>
                <a:cs typeface="ＭＳ Ｐゴシック" charset="-128"/>
              </a:rPr>
              <a:t>click</a:t>
            </a:r>
          </a:p>
          <a:p>
            <a:r>
              <a:rPr lang="en-US" baseline="0" dirty="0">
                <a:latin typeface="Times New Roman" charset="0"/>
                <a:ea typeface="ＭＳ Ｐゴシック" charset="-128"/>
                <a:cs typeface="ＭＳ Ｐゴシック" charset="-128"/>
              </a:rPr>
              <a:t>We can experimentally test this in electroproduction by measuring observables that are sensitive to the quark mass, e.g. the resonance production cross section for specific N* resonances. </a:t>
            </a:r>
          </a:p>
          <a:p>
            <a:r>
              <a:rPr lang="en-US" baseline="0" dirty="0">
                <a:latin typeface="Times New Roman" charset="0"/>
                <a:ea typeface="ＭＳ Ｐゴシック" charset="-128"/>
                <a:cs typeface="ＭＳ Ｐゴシック" charset="-128"/>
              </a:rPr>
              <a:t>---click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structure of strongly interacting quarks and gluons maybe probed by means of the weaker, fundamental forces: electromagnetic,  weak interaction, and gravity.</a:t>
            </a:r>
          </a:p>
          <a:p>
            <a:r>
              <a:rPr lang="en-US" dirty="0"/>
              <a:t>---click</a:t>
            </a:r>
          </a:p>
          <a:p>
            <a:r>
              <a:rPr lang="en-US" dirty="0"/>
              <a:t>In this presentation I focus on the </a:t>
            </a:r>
            <a:r>
              <a:rPr lang="en-US" dirty="0" err="1"/>
              <a:t>e.m.</a:t>
            </a:r>
            <a:r>
              <a:rPr lang="en-US" dirty="0"/>
              <a:t> probe and on gravity, one is a vector coupling, the other is tensor coupling revealing different properties. </a:t>
            </a:r>
          </a:p>
          <a:p>
            <a:r>
              <a:rPr lang="en-US" dirty="0"/>
              <a:t> -click</a:t>
            </a:r>
          </a:p>
          <a:p>
            <a:r>
              <a:rPr lang="en-US" dirty="0"/>
              <a:t>Electromagnetic interaction is well understood, it couples to the charge and the magnetic moment , and it can be prepared in experiments with tunable properties, and </a:t>
            </a:r>
            <a:r>
              <a:rPr lang="en-US" baseline="0" dirty="0"/>
              <a:t>has been successfully used for 70 years.  </a:t>
            </a:r>
          </a:p>
          <a:p>
            <a:r>
              <a:rPr lang="en-US" baseline="0" dirty="0"/>
              <a:t>---click</a:t>
            </a:r>
          </a:p>
        </p:txBody>
      </p:sp>
      <p:sp>
        <p:nvSpPr>
          <p:cNvPr id="4" name="Slide Number Placeholder 3"/>
          <p:cNvSpPr>
            <a:spLocks noGrp="1"/>
          </p:cNvSpPr>
          <p:nvPr>
            <p:ph type="sldNum" sz="quarter" idx="10"/>
          </p:nvPr>
        </p:nvSpPr>
        <p:spPr/>
        <p:txBody>
          <a:bodyPr/>
          <a:lstStyle/>
          <a:p>
            <a:fld id="{22BC4029-8637-5849-8D36-D9FD9BC248CD}" type="slidenum">
              <a:rPr lang="en-US" smtClean="0"/>
              <a:pPr/>
              <a:t>4</a:t>
            </a:fld>
            <a:endParaRPr lang="en-US"/>
          </a:p>
        </p:txBody>
      </p:sp>
    </p:spTree>
    <p:extLst>
      <p:ext uri="{BB962C8B-B14F-4D97-AF65-F5344CB8AC3E}">
        <p14:creationId xmlns:p14="http://schemas.microsoft.com/office/powerpoint/2010/main" val="22582731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48BC21-E665-4948-9742-85DCEAF6565C}" type="slidenum">
              <a:rPr lang="en-US" smtClean="0"/>
              <a:t>40</a:t>
            </a:fld>
            <a:endParaRPr lang="en-US"/>
          </a:p>
        </p:txBody>
      </p:sp>
    </p:spTree>
    <p:extLst>
      <p:ext uri="{BB962C8B-B14F-4D97-AF65-F5344CB8AC3E}">
        <p14:creationId xmlns:p14="http://schemas.microsoft.com/office/powerpoint/2010/main" val="144150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r>
              <a:rPr lang="en-US" dirty="0"/>
              <a:t>Meson photoproduction proved very effective in the search for new excited states. To access the internal structure of excited states requires measurement of  structural observables such as transition form factors as a function of Q2. </a:t>
            </a:r>
          </a:p>
          <a:p>
            <a:pPr>
              <a:buNone/>
            </a:pPr>
            <a:r>
              <a:rPr lang="en-US" b="1" dirty="0"/>
              <a:t>                  </a:t>
            </a:r>
          </a:p>
          <a:p>
            <a:pPr>
              <a:buNone/>
            </a:pPr>
            <a:r>
              <a:rPr lang="en-US" b="0" dirty="0"/>
              <a:t>For the states in the boxes, which in the quark model are members in various SU6xO3 </a:t>
            </a:r>
            <a:r>
              <a:rPr lang="en-US" b="0" dirty="0" err="1"/>
              <a:t>multiplets</a:t>
            </a:r>
            <a:r>
              <a:rPr lang="en-US" b="0" dirty="0"/>
              <a:t>, we have information about the </a:t>
            </a:r>
            <a:r>
              <a:rPr lang="en-US" b="0" dirty="0" err="1"/>
              <a:t>e.m.</a:t>
            </a:r>
            <a:r>
              <a:rPr lang="en-US" b="0" dirty="0"/>
              <a:t> transition from electroproduction experiments to test some of the underlying properties. </a:t>
            </a:r>
          </a:p>
          <a:p>
            <a:pPr>
              <a:buNone/>
            </a:pPr>
            <a:r>
              <a:rPr lang="en-US" b="0" dirty="0"/>
              <a:t>I will discuss information we have on the bold-faced states in different super-</a:t>
            </a:r>
            <a:r>
              <a:rPr lang="en-US" b="0" dirty="0" err="1"/>
              <a:t>multiplets</a:t>
            </a:r>
            <a:r>
              <a:rPr lang="en-US" b="0" dirty="0"/>
              <a:t>. Especially two of these states, highlighted in green color, have been claimed not to be quark states, but dynamically generated resonances.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5</a:t>
            </a:fld>
            <a:endParaRPr lang="en-US"/>
          </a:p>
        </p:txBody>
      </p:sp>
      <p:sp>
        <p:nvSpPr>
          <p:cNvPr id="5" name="Date Placeholder 4"/>
          <p:cNvSpPr>
            <a:spLocks noGrp="1"/>
          </p:cNvSpPr>
          <p:nvPr>
            <p:ph type="dt" idx="11"/>
          </p:nvPr>
        </p:nvSpPr>
        <p:spPr/>
        <p:txBody>
          <a:bodyPr/>
          <a:lstStyle/>
          <a:p>
            <a:fld id="{3125B73C-C566-B04B-B47D-03C021A1B47A}" type="datetime1">
              <a:rPr lang="en-US" smtClean="0"/>
              <a:pPr/>
              <a:t>9/21/23</a:t>
            </a:fld>
            <a:endParaRPr lang="en-US"/>
          </a:p>
        </p:txBody>
      </p:sp>
    </p:spTree>
    <p:extLst>
      <p:ext uri="{BB962C8B-B14F-4D97-AF65-F5344CB8AC3E}">
        <p14:creationId xmlns:p14="http://schemas.microsoft.com/office/powerpoint/2010/main" val="3002050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should discuss briefly how these electrocoupling amplitudes are experimentally determined. Most of electroproduction results have been from single pion or eta production with the kinematics as shown here: </a:t>
            </a:r>
          </a:p>
          <a:p>
            <a:endParaRPr lang="en-US" dirty="0"/>
          </a:p>
          <a:p>
            <a:r>
              <a:rPr lang="en-US" dirty="0"/>
              <a:t>The unpolarized diff. cross section has 4 response function </a:t>
            </a:r>
            <a:r>
              <a:rPr lang="en-US" dirty="0" err="1"/>
              <a:t>sigma_T</a:t>
            </a:r>
            <a:r>
              <a:rPr lang="en-US" dirty="0"/>
              <a:t> , </a:t>
            </a:r>
            <a:r>
              <a:rPr lang="en-US" dirty="0" err="1"/>
              <a:t>sigma_L</a:t>
            </a:r>
            <a:r>
              <a:rPr lang="en-US" dirty="0"/>
              <a:t> and two interference cross section </a:t>
            </a:r>
            <a:r>
              <a:rPr lang="en-US" dirty="0" err="1"/>
              <a:t>sigma_TT</a:t>
            </a:r>
            <a:r>
              <a:rPr lang="en-US" dirty="0"/>
              <a:t> and </a:t>
            </a:r>
            <a:r>
              <a:rPr lang="en-US" dirty="0" err="1"/>
              <a:t>sigma_LT</a:t>
            </a:r>
            <a:r>
              <a:rPr lang="en-US" dirty="0"/>
              <a:t>  which can be separated by measurement of the  phi dependence of the cross section. </a:t>
            </a:r>
          </a:p>
          <a:p>
            <a:endParaRPr lang="en-US" dirty="0"/>
          </a:p>
          <a:p>
            <a:r>
              <a:rPr lang="en-US" dirty="0"/>
              <a:t>All response function depend on the hadronic mass W, Q2, and the polar angle theta,. The analysis finds the resonances that couple to these final </a:t>
            </a:r>
            <a:r>
              <a:rPr lang="en-US" dirty="0" err="1"/>
              <a:t>states,and</a:t>
            </a:r>
            <a:r>
              <a:rPr lang="en-US" dirty="0"/>
              <a:t> determine the transverse and scalar electro coupling transition amplitudes A1/2, A3/2, S1/2. for each of the resonances.</a:t>
            </a:r>
          </a:p>
          <a:p>
            <a:r>
              <a:rPr lang="en-US" dirty="0"/>
              <a:t> In case of the lowest mass state, the Delta (1232) the magnetic, electric, and scalar multipoles are often used. </a:t>
            </a:r>
          </a:p>
          <a:p>
            <a:r>
              <a:rPr lang="en-US" dirty="0"/>
              <a:t>There are model-independent prediction for the asymptotic behavior in Q^2. More details on the formalism can be found in these references. </a:t>
            </a:r>
          </a:p>
        </p:txBody>
      </p:sp>
      <p:sp>
        <p:nvSpPr>
          <p:cNvPr id="4" name="Slide Number Placeholder 3"/>
          <p:cNvSpPr>
            <a:spLocks noGrp="1"/>
          </p:cNvSpPr>
          <p:nvPr>
            <p:ph type="sldNum" sz="quarter" idx="5"/>
          </p:nvPr>
        </p:nvSpPr>
        <p:spPr/>
        <p:txBody>
          <a:bodyPr/>
          <a:lstStyle/>
          <a:p>
            <a:fld id="{D648BC21-E665-4948-9742-85DCEAF6565C}" type="slidenum">
              <a:rPr lang="en-US" smtClean="0"/>
              <a:t>6</a:t>
            </a:fld>
            <a:endParaRPr lang="en-US"/>
          </a:p>
        </p:txBody>
      </p:sp>
    </p:spTree>
    <p:extLst>
      <p:ext uri="{BB962C8B-B14F-4D97-AF65-F5344CB8AC3E}">
        <p14:creationId xmlns:p14="http://schemas.microsoft.com/office/powerpoint/2010/main" val="3309887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Electroproduction experiments have been carried out at </a:t>
            </a:r>
            <a:r>
              <a:rPr lang="en-US" dirty="0" err="1"/>
              <a:t>JLab</a:t>
            </a:r>
            <a:r>
              <a:rPr lang="en-US" dirty="0"/>
              <a:t> in in 3 end stations A, B, C. CEBAF beam is CW, highly polarized, and can be delivered simultaneously to several end station with different energies serving a wide variety of science programs.  I will here only discuss results from the 6 GeV era most using the CLAS6 detector. Higher energy data have been taken with CLAS12, shown on the right, but so far exclusive processes  in the nucleon resonance region are still in the analysis stage.       </a:t>
            </a:r>
          </a:p>
        </p:txBody>
      </p:sp>
      <p:sp>
        <p:nvSpPr>
          <p:cNvPr id="4" name="Slide Number Placeholder 3"/>
          <p:cNvSpPr>
            <a:spLocks noGrp="1"/>
          </p:cNvSpPr>
          <p:nvPr>
            <p:ph type="sldNum" sz="quarter" idx="5"/>
          </p:nvPr>
        </p:nvSpPr>
        <p:spPr/>
        <p:txBody>
          <a:bodyPr/>
          <a:lstStyle/>
          <a:p>
            <a:fld id="{D648BC21-E665-4948-9742-85DCEAF6565C}" type="slidenum">
              <a:rPr lang="en-US" smtClean="0"/>
              <a:t>7</a:t>
            </a:fld>
            <a:endParaRPr lang="en-US"/>
          </a:p>
        </p:txBody>
      </p:sp>
    </p:spTree>
    <p:extLst>
      <p:ext uri="{BB962C8B-B14F-4D97-AF65-F5344CB8AC3E}">
        <p14:creationId xmlns:p14="http://schemas.microsoft.com/office/powerpoint/2010/main" val="1959105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sets used in this analysis are shown in this table. There are over 120,000 kinematic bins in W, Q2, theta and phi. The data were analyzed with the same two codes based on the UIM in MAID, and the Fixed-t-dispersion relation. This enables cross checks and assigning systematic uncertainties.     </a:t>
            </a:r>
          </a:p>
        </p:txBody>
      </p:sp>
      <p:sp>
        <p:nvSpPr>
          <p:cNvPr id="4" name="Slide Number Placeholder 3"/>
          <p:cNvSpPr>
            <a:spLocks noGrp="1"/>
          </p:cNvSpPr>
          <p:nvPr>
            <p:ph type="sldNum" sz="quarter" idx="5"/>
          </p:nvPr>
        </p:nvSpPr>
        <p:spPr/>
        <p:txBody>
          <a:bodyPr/>
          <a:lstStyle/>
          <a:p>
            <a:fld id="{D648BC21-E665-4948-9742-85DCEAF6565C}" type="slidenum">
              <a:rPr lang="en-US" smtClean="0"/>
              <a:t>8</a:t>
            </a:fld>
            <a:endParaRPr lang="en-US"/>
          </a:p>
        </p:txBody>
      </p:sp>
    </p:spTree>
    <p:extLst>
      <p:ext uri="{BB962C8B-B14F-4D97-AF65-F5344CB8AC3E}">
        <p14:creationId xmlns:p14="http://schemas.microsoft.com/office/powerpoint/2010/main" val="19487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proton-Delta(1232) transition is the most studied resonance and has by far the greatest strength when excited in hadronic or photon interaction. In quark models, the dominant magnetic transition form factors proceeds via a single quark spin flip. </a:t>
            </a:r>
          </a:p>
          <a:p>
            <a:r>
              <a:rPr lang="en-US" dirty="0"/>
              <a:t>-- Click </a:t>
            </a:r>
          </a:p>
          <a:p>
            <a:r>
              <a:rPr lang="en-US" dirty="0"/>
              <a:t>The comparison with advanced  LF RQM and DSE calculations shows that above 3 GeV2 the quark core dominates, while at low Q^2 non-quark contributions are significant, accounting for 35% of the total strength at the photon point.</a:t>
            </a:r>
          </a:p>
          <a:p>
            <a:r>
              <a:rPr lang="en-US" dirty="0"/>
              <a:t>-- Click</a:t>
            </a:r>
          </a:p>
          <a:p>
            <a:r>
              <a:rPr lang="en-US" dirty="0"/>
              <a:t>The electric quadrupole transition ratio is small, and nearly flat at -2%, with no trend seen towards the predicted asymptotic behavior at Q2 -&gt; infinity. </a:t>
            </a:r>
          </a:p>
          <a:p>
            <a:r>
              <a:rPr lang="en-US" dirty="0"/>
              <a:t>This is consistent with LF RQM and DSE. </a:t>
            </a:r>
          </a:p>
          <a:p>
            <a:r>
              <a:rPr lang="en-US" dirty="0"/>
              <a:t>--click </a:t>
            </a:r>
          </a:p>
          <a:p>
            <a:r>
              <a:rPr lang="en-US" dirty="0"/>
              <a:t>The scalar quadrupole ratio rises in magnitude with Q</a:t>
            </a:r>
            <a:r>
              <a:rPr lang="en-US" baseline="30000" dirty="0"/>
              <a:t>2</a:t>
            </a:r>
            <a:r>
              <a:rPr lang="en-US" dirty="0"/>
              <a:t> qualitatively consistent with LF RQM, slightly different trend  of DSE at high Q</a:t>
            </a:r>
            <a:r>
              <a:rPr lang="en-US" baseline="30000" dirty="0"/>
              <a:t>2</a:t>
            </a:r>
            <a:r>
              <a:rPr lang="en-US" dirty="0"/>
              <a:t>.   </a:t>
            </a:r>
          </a:p>
          <a:p>
            <a:endParaRPr lang="en-US" dirty="0"/>
          </a:p>
        </p:txBody>
      </p:sp>
      <p:sp>
        <p:nvSpPr>
          <p:cNvPr id="4" name="Slide Number Placeholder 3"/>
          <p:cNvSpPr>
            <a:spLocks noGrp="1"/>
          </p:cNvSpPr>
          <p:nvPr>
            <p:ph type="sldNum" sz="quarter" idx="5"/>
          </p:nvPr>
        </p:nvSpPr>
        <p:spPr/>
        <p:txBody>
          <a:bodyPr/>
          <a:lstStyle/>
          <a:p>
            <a:fld id="{D648BC21-E665-4948-9742-85DCEAF6565C}" type="slidenum">
              <a:rPr lang="en-US" smtClean="0"/>
              <a:t>9</a:t>
            </a:fld>
            <a:endParaRPr lang="en-US"/>
          </a:p>
        </p:txBody>
      </p:sp>
    </p:spTree>
    <p:extLst>
      <p:ext uri="{BB962C8B-B14F-4D97-AF65-F5344CB8AC3E}">
        <p14:creationId xmlns:p14="http://schemas.microsoft.com/office/powerpoint/2010/main" val="1771795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458771"/>
            <a:ext cx="2844800" cy="365125"/>
          </a:xfrm>
          <a:prstGeom prst="rect">
            <a:avLst/>
          </a:prstGeom>
        </p:spPr>
        <p:txBody>
          <a:bodyPr/>
          <a:lstStyle/>
          <a:p>
            <a:fld id="{7C5DA467-1EC4-5C4B-83BC-0063C97F5E10}" type="datetime1">
              <a:rPr lang="en-US" smtClean="0">
                <a:solidFill>
                  <a:prstClr val="black"/>
                </a:solidFill>
              </a:rPr>
              <a:pPr/>
              <a:t>9/21/23</a:t>
            </a:fld>
            <a:endParaRPr lang="en-US">
              <a:solidFill>
                <a:prstClr val="black"/>
              </a:solidFill>
            </a:endParaRPr>
          </a:p>
        </p:txBody>
      </p:sp>
      <p:sp>
        <p:nvSpPr>
          <p:cNvPr id="4" name="Footer Placeholder 3"/>
          <p:cNvSpPr>
            <a:spLocks noGrp="1"/>
          </p:cNvSpPr>
          <p:nvPr>
            <p:ph type="ftr" sz="quarter" idx="11"/>
          </p:nvPr>
        </p:nvSpPr>
        <p:spPr>
          <a:xfrm>
            <a:off x="4165600" y="6458771"/>
            <a:ext cx="3860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737600" y="6458771"/>
            <a:ext cx="2844800" cy="365125"/>
          </a:xfrm>
          <a:prstGeom prst="rect">
            <a:avLst/>
          </a:prstGeom>
        </p:spPr>
        <p:txBody>
          <a:bodyPr/>
          <a:lstStyle/>
          <a:p>
            <a:fld id="{E79577F5-4CBB-1B4A-A4E3-F09C5D46D8A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07575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04F1B43-9F09-4441-8D30-F0DE1FC67A7A}" type="datetime1">
              <a:rPr lang="en-US" smtClean="0"/>
              <a:pPr/>
              <a:t>9/21/23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264C62A-42DA-064B-B402-BD4DFBC1F791}" type="slidenum">
              <a:rPr lang="en-US" smtClean="0"/>
              <a:pPr/>
              <a:t>‹#›</a:t>
            </a:fld>
            <a:endParaRPr lang="en-US"/>
          </a:p>
        </p:txBody>
      </p:sp>
    </p:spTree>
    <p:extLst>
      <p:ext uri="{BB962C8B-B14F-4D97-AF65-F5344CB8AC3E}">
        <p14:creationId xmlns:p14="http://schemas.microsoft.com/office/powerpoint/2010/main" val="2288737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445251"/>
            <a:ext cx="2844800" cy="365125"/>
          </a:xfrm>
          <a:prstGeom prst="rect">
            <a:avLst/>
          </a:prstGeom>
        </p:spPr>
        <p:txBody>
          <a:bodyPr/>
          <a:lstStyle/>
          <a:p>
            <a:fld id="{59C90B39-E620-BB4D-8F12-70DE3897AC2F}" type="datetime1">
              <a:rPr lang="en-US" smtClean="0"/>
              <a:pPr/>
              <a:t>9/21/23</a:t>
            </a:fld>
            <a:endParaRPr lang="en-US"/>
          </a:p>
        </p:txBody>
      </p:sp>
      <p:sp>
        <p:nvSpPr>
          <p:cNvPr id="5" name="Footer Placeholder 4"/>
          <p:cNvSpPr>
            <a:spLocks noGrp="1"/>
          </p:cNvSpPr>
          <p:nvPr>
            <p:ph type="ftr" sz="quarter" idx="11"/>
          </p:nvPr>
        </p:nvSpPr>
        <p:spPr>
          <a:xfrm>
            <a:off x="3454400" y="6445251"/>
            <a:ext cx="5283200" cy="365125"/>
          </a:xfrm>
          <a:prstGeom prst="rect">
            <a:avLst/>
          </a:prstGeom>
        </p:spPr>
        <p:txBody>
          <a:bodyPr/>
          <a:lstStyle/>
          <a:p>
            <a:r>
              <a:rPr lang="en-US"/>
              <a:t>V. Burkert INT Workshop N* Spectrum and Structure</a:t>
            </a:r>
            <a:endParaRPr lang="en-US" dirty="0"/>
          </a:p>
        </p:txBody>
      </p:sp>
      <p:sp>
        <p:nvSpPr>
          <p:cNvPr id="6" name="Slide Number Placeholder 5"/>
          <p:cNvSpPr>
            <a:spLocks noGrp="1"/>
          </p:cNvSpPr>
          <p:nvPr>
            <p:ph type="sldNum" sz="quarter" idx="12"/>
          </p:nvPr>
        </p:nvSpPr>
        <p:spPr>
          <a:xfrm>
            <a:off x="8737600" y="6445251"/>
            <a:ext cx="2844800" cy="365125"/>
          </a:xfrm>
          <a:prstGeom prst="rect">
            <a:avLst/>
          </a:prstGeom>
        </p:spPr>
        <p:txBody>
          <a:bodyPr/>
          <a:lstStyle/>
          <a:p>
            <a:fld id="{4F59604A-DDD4-4BE5-9F0F-C50D317D165F}" type="slidenum">
              <a:rPr lang="en-US" smtClean="0"/>
              <a:pPr/>
              <a:t>‹#›</a:t>
            </a:fld>
            <a:endParaRPr lang="en-US" dirty="0"/>
          </a:p>
        </p:txBody>
      </p:sp>
    </p:spTree>
    <p:extLst>
      <p:ext uri="{BB962C8B-B14F-4D97-AF65-F5344CB8AC3E}">
        <p14:creationId xmlns:p14="http://schemas.microsoft.com/office/powerpoint/2010/main" val="2396807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4958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603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914401"/>
            <a:ext cx="10515600" cy="5262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6070632" y="6542647"/>
            <a:ext cx="341760" cy="246221"/>
          </a:xfrm>
          <a:prstGeom prst="rect">
            <a:avLst/>
          </a:prstGeom>
        </p:spPr>
        <p:txBody>
          <a:bodyPr wrap="none">
            <a:spAutoFit/>
          </a:bodyPr>
          <a:lstStyle/>
          <a:p>
            <a:pPr defTabSz="914400">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defTabSz="914400">
                <a:defRPr/>
              </a:pPr>
              <a:t>‹#›</a:t>
            </a:fld>
            <a:endParaRPr lang="en-US" sz="1000" kern="0">
              <a:solidFill>
                <a:prstClr val="white"/>
              </a:solidFill>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B775E692-02CA-3E48-8519-2411609DF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334023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9" r:id="rId4"/>
  </p:sldLayoutIdLst>
  <p:hf sldNum="0" hdr="0" ftr="0" dt="0"/>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0.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7.wmf"/><Relationship Id="rId4" Type="http://schemas.openxmlformats.org/officeDocument/2006/relationships/image" Target="../media/image56.tiff"/></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0.tiff"/><Relationship Id="rId4" Type="http://schemas.openxmlformats.org/officeDocument/2006/relationships/image" Target="../media/image59.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1.tiff"/></Relationships>
</file>

<file path=ppt/slides/_rels/slide24.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5.tiff"/></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3.tiff"/><Relationship Id="rId13" Type="http://schemas.openxmlformats.org/officeDocument/2006/relationships/image" Target="../media/image77.tiff"/><Relationship Id="rId3" Type="http://schemas.openxmlformats.org/officeDocument/2006/relationships/image" Target="../media/image68.tiff"/><Relationship Id="rId7" Type="http://schemas.openxmlformats.org/officeDocument/2006/relationships/image" Target="../media/image72.tiff"/><Relationship Id="rId12" Type="http://schemas.openxmlformats.org/officeDocument/2006/relationships/image" Target="../media/image76.tif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1.tiff"/><Relationship Id="rId11" Type="http://schemas.openxmlformats.org/officeDocument/2006/relationships/image" Target="../media/image75.tiff"/><Relationship Id="rId5" Type="http://schemas.openxmlformats.org/officeDocument/2006/relationships/image" Target="../media/image70.tiff"/><Relationship Id="rId10" Type="http://schemas.openxmlformats.org/officeDocument/2006/relationships/image" Target="../media/image74.tiff"/><Relationship Id="rId4" Type="http://schemas.openxmlformats.org/officeDocument/2006/relationships/image" Target="../media/image69.tiff"/><Relationship Id="rId9"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hyperlink" Target="https://arxiv.org/abs/2306.09360" TargetMode="External"/><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png"/><Relationship Id="rId7" Type="http://schemas.openxmlformats.org/officeDocument/2006/relationships/hyperlink" Target="https://arxiv.org/abs/2211.15746"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34.xml"/><Relationship Id="rId7"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emf"/><Relationship Id="rId9"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98.tif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Gravitation_(book)"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en.wikipedia.org/wiki/Special:BookSources/0-7167-0344-0" TargetMode="External"/><Relationship Id="rId5" Type="http://schemas.openxmlformats.org/officeDocument/2006/relationships/hyperlink" Target="https://en.wikipedia.org/wiki/ISBN_(identifier)" TargetMode="External"/><Relationship Id="rId4" Type="http://schemas.openxmlformats.org/officeDocument/2006/relationships/hyperlink" Target="https://en.wikipedia.org/wiki/W._H._Freeman"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hyperlink" Target="https://arxiv.org/abs/1109.1720" TargetMode="External"/><Relationship Id="rId5" Type="http://schemas.openxmlformats.org/officeDocument/2006/relationships/image" Target="../media/image17.png"/><Relationship Id="rId10" Type="http://schemas.openxmlformats.org/officeDocument/2006/relationships/hyperlink" Target="https://arxiv.org/abs/2212.08980" TargetMode="External"/><Relationship Id="rId4" Type="http://schemas.openxmlformats.org/officeDocument/2006/relationships/image" Target="../media/image12.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JP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6.emf"/><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arxiv.org/abs/1109.1720"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9.xml"/><Relationship Id="rId7"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713" y="918824"/>
            <a:ext cx="9094573" cy="1003378"/>
          </a:xfrm>
        </p:spPr>
        <p:txBody>
          <a:bodyPr>
            <a:normAutofit/>
          </a:bodyPr>
          <a:lstStyle/>
          <a:p>
            <a:r>
              <a:rPr lang="en-US" sz="2800" dirty="0">
                <a:latin typeface="Capitals" pitchFamily="2" charset="0"/>
              </a:rPr>
              <a:t>The nature of baryons in the light of electroproduction experiments</a:t>
            </a:r>
          </a:p>
        </p:txBody>
      </p:sp>
      <p:sp>
        <p:nvSpPr>
          <p:cNvPr id="3" name="Content Placeholder 2"/>
          <p:cNvSpPr>
            <a:spLocks noGrp="1"/>
          </p:cNvSpPr>
          <p:nvPr>
            <p:ph idx="1"/>
          </p:nvPr>
        </p:nvSpPr>
        <p:spPr>
          <a:xfrm>
            <a:off x="1981200" y="2795069"/>
            <a:ext cx="8229600" cy="1003378"/>
          </a:xfrm>
        </p:spPr>
        <p:txBody>
          <a:bodyPr>
            <a:noAutofit/>
          </a:bodyPr>
          <a:lstStyle/>
          <a:p>
            <a:pPr algn="ctr">
              <a:buNone/>
            </a:pPr>
            <a:r>
              <a:rPr lang="en-US" dirty="0">
                <a:latin typeface="Capitals" pitchFamily="2" charset="0"/>
              </a:rPr>
              <a:t>Volker D. Burkert</a:t>
            </a:r>
          </a:p>
          <a:p>
            <a:pPr algn="ctr">
              <a:buNone/>
            </a:pPr>
            <a:r>
              <a:rPr lang="en-US" dirty="0">
                <a:latin typeface="Capitals" pitchFamily="2" charset="0"/>
              </a:rPr>
              <a:t>Jefferson Laboratory</a:t>
            </a:r>
          </a:p>
        </p:txBody>
      </p:sp>
      <p:sp>
        <p:nvSpPr>
          <p:cNvPr id="4" name="TextBox 3">
            <a:extLst>
              <a:ext uri="{FF2B5EF4-FFF2-40B4-BE49-F238E27FC236}">
                <a16:creationId xmlns:a16="http://schemas.microsoft.com/office/drawing/2014/main" id="{7368823C-700C-20B1-3CB9-A722E28A261B}"/>
              </a:ext>
            </a:extLst>
          </p:cNvPr>
          <p:cNvSpPr txBox="1"/>
          <p:nvPr/>
        </p:nvSpPr>
        <p:spPr>
          <a:xfrm>
            <a:off x="1625851" y="5086350"/>
            <a:ext cx="9604124" cy="830997"/>
          </a:xfrm>
          <a:prstGeom prst="rect">
            <a:avLst/>
          </a:prstGeom>
          <a:noFill/>
        </p:spPr>
        <p:txBody>
          <a:bodyPr wrap="square" rtlCol="0">
            <a:spAutoFit/>
          </a:bodyPr>
          <a:lstStyle/>
          <a:p>
            <a:pPr algn="ctr"/>
            <a:r>
              <a:rPr lang="en-US" sz="1600" b="1" i="0" u="none" strike="noStrike" dirty="0">
                <a:solidFill>
                  <a:srgbClr val="000000"/>
                </a:solidFill>
                <a:effectLst/>
                <a:latin typeface="Calibri" panose="020F0502020204030204" pitchFamily="34" charset="0"/>
                <a:cs typeface="Calibri" panose="020F0502020204030204" pitchFamily="34" charset="0"/>
              </a:rPr>
              <a:t>International School of Nuclear Physics 44th Course</a:t>
            </a:r>
            <a:br>
              <a:rPr lang="en-US" sz="1600" b="1" i="0" u="none" strike="noStrike" dirty="0">
                <a:solidFill>
                  <a:srgbClr val="000000"/>
                </a:solidFill>
                <a:effectLst/>
                <a:latin typeface="Calibri" panose="020F0502020204030204" pitchFamily="34" charset="0"/>
                <a:cs typeface="Calibri" panose="020F0502020204030204" pitchFamily="34" charset="0"/>
              </a:rPr>
            </a:br>
            <a:r>
              <a:rPr lang="en-US" sz="1600" b="1" i="0" u="none" strike="noStrike" dirty="0">
                <a:solidFill>
                  <a:srgbClr val="000000"/>
                </a:solidFill>
                <a:effectLst/>
                <a:latin typeface="Calibri" panose="020F0502020204030204" pitchFamily="34" charset="0"/>
                <a:cs typeface="Calibri" panose="020F0502020204030204" pitchFamily="34" charset="0"/>
              </a:rPr>
              <a:t>From quarks and gluons to hadrons and nuclei</a:t>
            </a:r>
            <a:br>
              <a:rPr lang="en-US" sz="1600" b="1" i="0" u="none" strike="noStrike" dirty="0">
                <a:solidFill>
                  <a:srgbClr val="000000"/>
                </a:solidFill>
                <a:effectLst/>
                <a:latin typeface="Calibri" panose="020F0502020204030204" pitchFamily="34" charset="0"/>
                <a:cs typeface="Calibri" panose="020F0502020204030204" pitchFamily="34" charset="0"/>
              </a:rPr>
            </a:br>
            <a:r>
              <a:rPr lang="en-US" sz="1600" b="1" i="0" u="none" strike="noStrike" dirty="0" err="1">
                <a:solidFill>
                  <a:srgbClr val="000000"/>
                </a:solidFill>
                <a:effectLst/>
                <a:latin typeface="Calibri" panose="020F0502020204030204" pitchFamily="34" charset="0"/>
                <a:cs typeface="Calibri" panose="020F0502020204030204" pitchFamily="34" charset="0"/>
              </a:rPr>
              <a:t>Erice</a:t>
            </a:r>
            <a:r>
              <a:rPr lang="en-US" sz="1600" b="1" i="0" u="none" strike="noStrike" dirty="0">
                <a:solidFill>
                  <a:srgbClr val="000000"/>
                </a:solidFill>
                <a:effectLst/>
                <a:latin typeface="Calibri" panose="020F0502020204030204" pitchFamily="34" charset="0"/>
                <a:cs typeface="Calibri" panose="020F0502020204030204" pitchFamily="34" charset="0"/>
              </a:rPr>
              <a:t>-Sicily, September 18-24, 2023 </a:t>
            </a:r>
          </a:p>
        </p:txBody>
      </p:sp>
      <p:pic>
        <p:nvPicPr>
          <p:cNvPr id="5" name="Picture 4">
            <a:extLst>
              <a:ext uri="{FF2B5EF4-FFF2-40B4-BE49-F238E27FC236}">
                <a16:creationId xmlns:a16="http://schemas.microsoft.com/office/drawing/2014/main" id="{93AB711F-12F9-8D09-3770-171A763E8EE5}"/>
              </a:ext>
            </a:extLst>
          </p:cNvPr>
          <p:cNvPicPr>
            <a:picLocks noChangeAspect="1"/>
          </p:cNvPicPr>
          <p:nvPr/>
        </p:nvPicPr>
        <p:blipFill>
          <a:blip r:embed="rId3"/>
          <a:stretch>
            <a:fillRect/>
          </a:stretch>
        </p:blipFill>
        <p:spPr>
          <a:xfrm>
            <a:off x="985840" y="2143313"/>
            <a:ext cx="1890631" cy="1350451"/>
          </a:xfrm>
          <a:prstGeom prst="rect">
            <a:avLst/>
          </a:prstGeom>
        </p:spPr>
      </p:pic>
      <p:pic>
        <p:nvPicPr>
          <p:cNvPr id="7" name="Picture 6">
            <a:extLst>
              <a:ext uri="{FF2B5EF4-FFF2-40B4-BE49-F238E27FC236}">
                <a16:creationId xmlns:a16="http://schemas.microsoft.com/office/drawing/2014/main" id="{113D4B5E-898F-ACBD-CE8C-3783A37429B5}"/>
              </a:ext>
            </a:extLst>
          </p:cNvPr>
          <p:cNvPicPr>
            <a:picLocks noChangeAspect="1"/>
          </p:cNvPicPr>
          <p:nvPr/>
        </p:nvPicPr>
        <p:blipFill>
          <a:blip r:embed="rId4"/>
          <a:stretch>
            <a:fillRect/>
          </a:stretch>
        </p:blipFill>
        <p:spPr>
          <a:xfrm>
            <a:off x="616742" y="3599029"/>
            <a:ext cx="2573179" cy="1929884"/>
          </a:xfrm>
          <a:prstGeom prst="rect">
            <a:avLst/>
          </a:prstGeom>
        </p:spPr>
      </p:pic>
      <p:pic>
        <p:nvPicPr>
          <p:cNvPr id="10" name="Picture 9">
            <a:extLst>
              <a:ext uri="{FF2B5EF4-FFF2-40B4-BE49-F238E27FC236}">
                <a16:creationId xmlns:a16="http://schemas.microsoft.com/office/drawing/2014/main" id="{9AD9B1C2-9224-EFF3-3BA0-583C34225611}"/>
              </a:ext>
            </a:extLst>
          </p:cNvPr>
          <p:cNvPicPr>
            <a:picLocks noChangeAspect="1"/>
          </p:cNvPicPr>
          <p:nvPr/>
        </p:nvPicPr>
        <p:blipFill>
          <a:blip r:embed="rId5"/>
          <a:stretch>
            <a:fillRect/>
          </a:stretch>
        </p:blipFill>
        <p:spPr>
          <a:xfrm>
            <a:off x="9519336" y="2379313"/>
            <a:ext cx="2247900" cy="3149600"/>
          </a:xfrm>
          <a:prstGeom prst="rect">
            <a:avLst/>
          </a:prstGeom>
        </p:spPr>
      </p:pic>
      <p:sp>
        <p:nvSpPr>
          <p:cNvPr id="8" name="Rectangle 1">
            <a:extLst>
              <a:ext uri="{FF2B5EF4-FFF2-40B4-BE49-F238E27FC236}">
                <a16:creationId xmlns:a16="http://schemas.microsoft.com/office/drawing/2014/main" id="{F01AC4B5-782B-1DC6-0C92-C7221C2EE8A1}"/>
              </a:ext>
            </a:extLst>
          </p:cNvPr>
          <p:cNvSpPr>
            <a:spLocks noChangeArrowheads="1"/>
          </p:cNvSpPr>
          <p:nvPr/>
        </p:nvSpPr>
        <p:spPr bwMode="auto">
          <a:xfrm>
            <a:off x="3362325" y="22463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38066729"/>
      </p:ext>
    </p:extLst>
  </p:cSld>
  <p:clrMapOvr>
    <a:masterClrMapping/>
  </p:clrMapOvr>
  <mc:AlternateContent xmlns:mc="http://schemas.openxmlformats.org/markup-compatibility/2006" xmlns:p14="http://schemas.microsoft.com/office/powerpoint/2010/main">
    <mc:Choice Requires="p14">
      <p:transition spd="slow" p14:dur="2000" advTm="19835"/>
    </mc:Choice>
    <mc:Fallback xmlns="">
      <p:transition spd="slow" advTm="1983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62"/>
            <a:ext cx="12192000" cy="844550"/>
          </a:xfrm>
        </p:spPr>
        <p:txBody>
          <a:bodyPr>
            <a:normAutofit/>
          </a:bodyPr>
          <a:lstStyle/>
          <a:p>
            <a:r>
              <a:rPr lang="en-US" sz="3600" b="1" dirty="0">
                <a:latin typeface="Calibri"/>
                <a:cs typeface="Calibri"/>
              </a:rPr>
              <a:t>Is the Roper resonance </a:t>
            </a:r>
            <a:r>
              <a:rPr lang="en-US" sz="3600" dirty="0">
                <a:latin typeface="Calibri"/>
                <a:cs typeface="Calibri"/>
              </a:rPr>
              <a:t>dynamically generated</a:t>
            </a:r>
            <a:r>
              <a:rPr lang="en-US" sz="3600" b="1" dirty="0">
                <a:latin typeface="Calibri"/>
                <a:cs typeface="Calibri"/>
              </a:rPr>
              <a:t>?</a:t>
            </a:r>
          </a:p>
        </p:txBody>
      </p:sp>
      <p:sp>
        <p:nvSpPr>
          <p:cNvPr id="26" name="Rectangle 25"/>
          <p:cNvSpPr/>
          <p:nvPr/>
        </p:nvSpPr>
        <p:spPr>
          <a:xfrm>
            <a:off x="6169314" y="1011620"/>
            <a:ext cx="4843890" cy="738664"/>
          </a:xfrm>
          <a:prstGeom prst="rect">
            <a:avLst/>
          </a:prstGeom>
        </p:spPr>
        <p:txBody>
          <a:bodyPr wrap="none">
            <a:spAutoFit/>
          </a:bodyPr>
          <a:lstStyle/>
          <a:p>
            <a:pPr defTabSz="914400" fontAlgn="base">
              <a:spcBef>
                <a:spcPct val="0"/>
              </a:spcBef>
              <a:spcAft>
                <a:spcPct val="0"/>
              </a:spcAft>
            </a:pPr>
            <a:r>
              <a:rPr lang="en-US" sz="1400" b="1" i="1" dirty="0">
                <a:latin typeface="Calibri" panose="020F0502020204030204" pitchFamily="34" charset="0"/>
                <a:cs typeface="Calibri" panose="020F0502020204030204" pitchFamily="34" charset="0"/>
              </a:rPr>
              <a:t>EFT: 	</a:t>
            </a:r>
            <a:r>
              <a:rPr lang="en-US" sz="1400" i="1" dirty="0">
                <a:latin typeface="Calibri" panose="020F0502020204030204" pitchFamily="34" charset="0"/>
                <a:cs typeface="Calibri" panose="020F0502020204030204" pitchFamily="34" charset="0"/>
              </a:rPr>
              <a:t>T. Bauer, S. Scherer, L. </a:t>
            </a:r>
            <a:r>
              <a:rPr lang="en-US" sz="1400" i="1" dirty="0" err="1">
                <a:latin typeface="Calibri" panose="020F0502020204030204" pitchFamily="34" charset="0"/>
                <a:cs typeface="Calibri" panose="020F0502020204030204" pitchFamily="34" charset="0"/>
              </a:rPr>
              <a:t>Tiator</a:t>
            </a:r>
            <a:r>
              <a:rPr lang="en-US" sz="1400" i="1" dirty="0">
                <a:latin typeface="Calibri" panose="020F0502020204030204" pitchFamily="34" charset="0"/>
                <a:cs typeface="Calibri" panose="020F0502020204030204" pitchFamily="34" charset="0"/>
              </a:rPr>
              <a:t>, PRC90 (2014) 015201</a:t>
            </a:r>
            <a:r>
              <a:rPr lang="en-US" sz="1400" i="1" dirty="0">
                <a:solidFill>
                  <a:srgbClr val="000000"/>
                </a:solidFill>
                <a:latin typeface="Calibri"/>
                <a:cs typeface="Calibri"/>
              </a:rPr>
              <a:t> </a:t>
            </a:r>
            <a:endParaRPr lang="en-US" sz="1400" b="1" i="1" dirty="0">
              <a:solidFill>
                <a:srgbClr val="000000"/>
              </a:solidFill>
              <a:latin typeface="Calibri"/>
              <a:cs typeface="Calibri"/>
            </a:endParaRPr>
          </a:p>
          <a:p>
            <a:pPr defTabSz="914400" fontAlgn="base">
              <a:spcBef>
                <a:spcPct val="0"/>
              </a:spcBef>
              <a:spcAft>
                <a:spcPct val="0"/>
              </a:spcAft>
            </a:pPr>
            <a:r>
              <a:rPr lang="en-US" sz="1400" b="1" i="1" dirty="0">
                <a:solidFill>
                  <a:srgbClr val="000000"/>
                </a:solidFill>
                <a:latin typeface="Calibri"/>
                <a:cs typeface="Calibri"/>
              </a:rPr>
              <a:t>LF RQM</a:t>
            </a:r>
            <a:r>
              <a:rPr lang="en-US" sz="1400" i="1" dirty="0">
                <a:solidFill>
                  <a:srgbClr val="000000"/>
                </a:solidFill>
                <a:latin typeface="Calibri"/>
                <a:cs typeface="Calibri"/>
              </a:rPr>
              <a:t>: 	I. </a:t>
            </a:r>
            <a:r>
              <a:rPr lang="en-US" sz="1400" i="1" dirty="0" err="1">
                <a:solidFill>
                  <a:srgbClr val="000000"/>
                </a:solidFill>
                <a:latin typeface="Calibri"/>
                <a:cs typeface="Calibri"/>
              </a:rPr>
              <a:t>Aznauryan</a:t>
            </a:r>
            <a:r>
              <a:rPr lang="en-US" sz="1400" i="1" dirty="0">
                <a:solidFill>
                  <a:srgbClr val="000000"/>
                </a:solidFill>
                <a:latin typeface="Calibri"/>
                <a:cs typeface="Calibri"/>
              </a:rPr>
              <a:t>, V.B. arXiv:1603.06692 (2016)</a:t>
            </a:r>
          </a:p>
          <a:p>
            <a:pPr defTabSz="914400" fontAlgn="base">
              <a:spcBef>
                <a:spcPct val="0"/>
              </a:spcBef>
              <a:spcAft>
                <a:spcPct val="0"/>
              </a:spcAft>
            </a:pPr>
            <a:r>
              <a:rPr lang="en-US" sz="1400" b="1" i="1" dirty="0">
                <a:solidFill>
                  <a:srgbClr val="000000"/>
                </a:solidFill>
                <a:latin typeface="Calibri"/>
                <a:cs typeface="Calibri"/>
              </a:rPr>
              <a:t>DSE:  	</a:t>
            </a:r>
            <a:r>
              <a:rPr lang="en-US" sz="1400" i="1" dirty="0">
                <a:solidFill>
                  <a:srgbClr val="000000"/>
                </a:solidFill>
                <a:latin typeface="Calibri"/>
                <a:cs typeface="Calibri"/>
              </a:rPr>
              <a:t>J. Segovia, C.D. Roberts et al., PRC94 (2016) 042201</a:t>
            </a:r>
          </a:p>
        </p:txBody>
      </p:sp>
      <p:sp>
        <p:nvSpPr>
          <p:cNvPr id="28" name="TextBox 27"/>
          <p:cNvSpPr txBox="1"/>
          <p:nvPr/>
        </p:nvSpPr>
        <p:spPr>
          <a:xfrm>
            <a:off x="5600751" y="4100800"/>
            <a:ext cx="5541011" cy="1323439"/>
          </a:xfrm>
          <a:prstGeom prst="rect">
            <a:avLst/>
          </a:prstGeom>
          <a:noFill/>
          <a:ln>
            <a:solidFill>
              <a:srgbClr val="800000"/>
            </a:solidFill>
          </a:ln>
        </p:spPr>
        <p:txBody>
          <a:bodyPr wrap="square" rtlCol="0">
            <a:spAutoFit/>
          </a:bodyPr>
          <a:lstStyle/>
          <a:p>
            <a:pPr marL="0" lvl="1" algn="ctr"/>
            <a:r>
              <a:rPr lang="en-US" sz="2000" b="1" dirty="0">
                <a:latin typeface="Calibri"/>
                <a:cs typeface="Calibri"/>
              </a:rPr>
              <a:t>Nature of the Roper resonance: </a:t>
            </a:r>
          </a:p>
          <a:p>
            <a:pPr marL="0" lvl="1" algn="ctr"/>
            <a:r>
              <a:rPr lang="en-US" sz="2000" b="1" dirty="0">
                <a:solidFill>
                  <a:schemeClr val="accent6">
                    <a:lumMod val="75000"/>
                  </a:schemeClr>
                </a:solidFill>
                <a:latin typeface="Calibri"/>
                <a:cs typeface="Calibri"/>
              </a:rPr>
              <a:t>The state is consistent with the 1</a:t>
            </a:r>
            <a:r>
              <a:rPr lang="en-US" sz="2000" b="1" baseline="30000" dirty="0">
                <a:solidFill>
                  <a:schemeClr val="accent6">
                    <a:lumMod val="75000"/>
                  </a:schemeClr>
                </a:solidFill>
                <a:latin typeface="Calibri"/>
                <a:cs typeface="Calibri"/>
              </a:rPr>
              <a:t>st</a:t>
            </a:r>
            <a:r>
              <a:rPr lang="en-US" sz="2000" b="1" dirty="0">
                <a:solidFill>
                  <a:schemeClr val="accent6">
                    <a:lumMod val="75000"/>
                  </a:schemeClr>
                </a:solidFill>
                <a:latin typeface="Calibri"/>
                <a:cs typeface="Calibri"/>
              </a:rPr>
              <a:t> radial excitation of its quark core that is complemented by a complex meson-baryon cloud.</a:t>
            </a:r>
            <a:endParaRPr lang="en-US" sz="2000" b="1" baseline="30000" dirty="0">
              <a:solidFill>
                <a:schemeClr val="accent6">
                  <a:lumMod val="75000"/>
                </a:schemeClr>
              </a:solidFill>
              <a:latin typeface="Calibri"/>
              <a:cs typeface="Calibri"/>
            </a:endParaRPr>
          </a:p>
        </p:txBody>
      </p:sp>
      <p:grpSp>
        <p:nvGrpSpPr>
          <p:cNvPr id="42" name="Group 41">
            <a:extLst>
              <a:ext uri="{FF2B5EF4-FFF2-40B4-BE49-F238E27FC236}">
                <a16:creationId xmlns:a16="http://schemas.microsoft.com/office/drawing/2014/main" id="{8DF4791B-85F0-4E90-D19D-3B603C354FEA}"/>
              </a:ext>
            </a:extLst>
          </p:cNvPr>
          <p:cNvGrpSpPr/>
          <p:nvPr/>
        </p:nvGrpSpPr>
        <p:grpSpPr>
          <a:xfrm>
            <a:off x="1103485" y="979397"/>
            <a:ext cx="4694167" cy="766642"/>
            <a:chOff x="1103485" y="1083901"/>
            <a:chExt cx="4694167" cy="766642"/>
          </a:xfrm>
        </p:grpSpPr>
        <p:sp>
          <p:nvSpPr>
            <p:cNvPr id="29" name="TextBox 28">
              <a:extLst>
                <a:ext uri="{FF2B5EF4-FFF2-40B4-BE49-F238E27FC236}">
                  <a16:creationId xmlns:a16="http://schemas.microsoft.com/office/drawing/2014/main" id="{6BDC2A73-B6D4-FF8D-B8AC-B59D449C7C4F}"/>
                </a:ext>
              </a:extLst>
            </p:cNvPr>
            <p:cNvSpPr txBox="1"/>
            <p:nvPr/>
          </p:nvSpPr>
          <p:spPr>
            <a:xfrm>
              <a:off x="1200163" y="1481211"/>
              <a:ext cx="811453" cy="369332"/>
            </a:xfrm>
            <a:prstGeom prst="rect">
              <a:avLst/>
            </a:prstGeom>
            <a:noFill/>
            <a:ln>
              <a:solidFill>
                <a:srgbClr val="FFFFFF"/>
              </a:solidFill>
            </a:ln>
          </p:spPr>
          <p:txBody>
            <a:bodyPr wrap="none" rtlCol="0">
              <a:spAutoFit/>
            </a:bodyPr>
            <a:lstStyle/>
            <a:p>
              <a:r>
                <a:rPr lang="en-US" dirty="0">
                  <a:latin typeface="Calibri"/>
                  <a:cs typeface="Calibri"/>
                </a:rPr>
                <a:t>[56,0</a:t>
              </a:r>
              <a:r>
                <a:rPr lang="en-US" baseline="30000" dirty="0">
                  <a:latin typeface="Calibri"/>
                  <a:cs typeface="Calibri"/>
                </a:rPr>
                <a:t>+</a:t>
              </a:r>
              <a:r>
                <a:rPr lang="en-US" dirty="0">
                  <a:latin typeface="Calibri"/>
                  <a:cs typeface="Calibri"/>
                </a:rPr>
                <a:t>]</a:t>
              </a:r>
              <a:endParaRPr lang="en-US" baseline="-25000" dirty="0">
                <a:latin typeface="Calibri"/>
                <a:cs typeface="Calibri"/>
              </a:endParaRPr>
            </a:p>
          </p:txBody>
        </p:sp>
        <p:grpSp>
          <p:nvGrpSpPr>
            <p:cNvPr id="41" name="Group 40">
              <a:extLst>
                <a:ext uri="{FF2B5EF4-FFF2-40B4-BE49-F238E27FC236}">
                  <a16:creationId xmlns:a16="http://schemas.microsoft.com/office/drawing/2014/main" id="{8B658144-33AD-2083-F8E6-9F9DA7B940FF}"/>
                </a:ext>
              </a:extLst>
            </p:cNvPr>
            <p:cNvGrpSpPr/>
            <p:nvPr/>
          </p:nvGrpSpPr>
          <p:grpSpPr>
            <a:xfrm>
              <a:off x="1103485" y="1083901"/>
              <a:ext cx="4694167" cy="717290"/>
              <a:chOff x="1017759" y="841008"/>
              <a:chExt cx="4694167" cy="717290"/>
            </a:xfrm>
          </p:grpSpPr>
          <p:sp>
            <p:nvSpPr>
              <p:cNvPr id="35" name="Line 38">
                <a:extLst>
                  <a:ext uri="{FF2B5EF4-FFF2-40B4-BE49-F238E27FC236}">
                    <a16:creationId xmlns:a16="http://schemas.microsoft.com/office/drawing/2014/main" id="{8C0E0D1B-08E2-EB1E-DCE4-3B36E09FF0E7}"/>
                  </a:ext>
                </a:extLst>
              </p:cNvPr>
              <p:cNvSpPr>
                <a:spLocks noChangeShapeType="1"/>
              </p:cNvSpPr>
              <p:nvPr/>
            </p:nvSpPr>
            <p:spPr bwMode="auto">
              <a:xfrm flipV="1">
                <a:off x="1447524" y="1004551"/>
                <a:ext cx="2885833" cy="13013"/>
              </a:xfrm>
              <a:prstGeom prst="line">
                <a:avLst/>
              </a:prstGeom>
              <a:noFill/>
              <a:ln w="38100">
                <a:solidFill>
                  <a:srgbClr val="008000"/>
                </a:solidFill>
                <a:prstDash val="sysDot"/>
                <a:round/>
                <a:headEnd/>
                <a:tailEnd type="triangle" w="med" len="med"/>
              </a:ln>
            </p:spPr>
            <p:txBody>
              <a:bodyPr>
                <a:prstTxWarp prst="textNoShape">
                  <a:avLst/>
                </a:prstTxWarp>
              </a:bodyPr>
              <a:lstStyle/>
              <a:p>
                <a:endParaRPr lang="en-US"/>
              </a:p>
            </p:txBody>
          </p:sp>
          <p:sp>
            <p:nvSpPr>
              <p:cNvPr id="36" name="Text Box 12">
                <a:extLst>
                  <a:ext uri="{FF2B5EF4-FFF2-40B4-BE49-F238E27FC236}">
                    <a16:creationId xmlns:a16="http://schemas.microsoft.com/office/drawing/2014/main" id="{8F7F5928-2646-5C30-1354-4BF1876BB1CB}"/>
                  </a:ext>
                </a:extLst>
              </p:cNvPr>
              <p:cNvSpPr txBox="1">
                <a:spLocks noChangeArrowheads="1"/>
              </p:cNvSpPr>
              <p:nvPr/>
            </p:nvSpPr>
            <p:spPr bwMode="auto">
              <a:xfrm>
                <a:off x="4395779" y="841008"/>
                <a:ext cx="1316147" cy="338554"/>
              </a:xfrm>
              <a:prstGeom prst="rect">
                <a:avLst/>
              </a:prstGeom>
              <a:solidFill>
                <a:srgbClr val="FFFF00"/>
              </a:solidFill>
              <a:ln w="19050" cap="flat" cmpd="sng" algn="ctr">
                <a:solidFill>
                  <a:schemeClr val="tx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b="1" dirty="0">
                    <a:latin typeface="Calibri"/>
                    <a:cs typeface="Calibri"/>
                  </a:rPr>
                  <a:t>N(1440)1/2</a:t>
                </a:r>
                <a:r>
                  <a:rPr lang="en-US" sz="1600" b="1" baseline="30000" dirty="0">
                    <a:latin typeface="Calibri"/>
                    <a:cs typeface="Calibri"/>
                  </a:rPr>
                  <a:t>+</a:t>
                </a:r>
                <a:endParaRPr lang="en-US" sz="1600" b="1" dirty="0">
                  <a:latin typeface="Calibri"/>
                  <a:cs typeface="Calibri"/>
                </a:endParaRPr>
              </a:p>
            </p:txBody>
          </p:sp>
          <p:sp>
            <p:nvSpPr>
              <p:cNvPr id="37" name="Rectangle 21">
                <a:extLst>
                  <a:ext uri="{FF2B5EF4-FFF2-40B4-BE49-F238E27FC236}">
                    <a16:creationId xmlns:a16="http://schemas.microsoft.com/office/drawing/2014/main" id="{50D20359-2363-B8E8-3F32-EEB8F4B647DC}"/>
                  </a:ext>
                </a:extLst>
              </p:cNvPr>
              <p:cNvSpPr>
                <a:spLocks noChangeArrowheads="1"/>
              </p:cNvSpPr>
              <p:nvPr/>
            </p:nvSpPr>
            <p:spPr bwMode="auto">
              <a:xfrm>
                <a:off x="1017759" y="848878"/>
                <a:ext cx="1128411" cy="379572"/>
              </a:xfrm>
              <a:prstGeom prst="rect">
                <a:avLst/>
              </a:prstGeom>
              <a:solidFill>
                <a:srgbClr val="FFFF00"/>
              </a:solidFill>
              <a:ln w="19050">
                <a:solidFill>
                  <a:srgbClr val="000000"/>
                </a:solidFill>
                <a:miter lim="800000"/>
                <a:headEnd/>
                <a:tailEnd/>
              </a:ln>
            </p:spPr>
            <p:txBody>
              <a:bodyPr wrap="none" anchor="ctr">
                <a:prstTxWarp prst="textNoShape">
                  <a:avLst/>
                </a:prstTxWarp>
              </a:bodyPr>
              <a:lstStyle/>
              <a:p>
                <a:pPr algn="ctr"/>
                <a:r>
                  <a:rPr lang="en-US" sz="1600" b="1" dirty="0">
                    <a:latin typeface="Calibri"/>
                    <a:cs typeface="Calibri"/>
                  </a:rPr>
                  <a:t>N(940)1/2</a:t>
                </a:r>
                <a:r>
                  <a:rPr lang="en-US" sz="1600" b="1" baseline="30000" dirty="0">
                    <a:latin typeface="Calibri"/>
                    <a:cs typeface="Calibri"/>
                  </a:rPr>
                  <a:t>+</a:t>
                </a:r>
              </a:p>
            </p:txBody>
          </p:sp>
          <p:cxnSp>
            <p:nvCxnSpPr>
              <p:cNvPr id="38" name="Straight Connector 37">
                <a:extLst>
                  <a:ext uri="{FF2B5EF4-FFF2-40B4-BE49-F238E27FC236}">
                    <a16:creationId xmlns:a16="http://schemas.microsoft.com/office/drawing/2014/main" id="{B44FE6B8-F278-21F3-0B9C-D6C306E407C0}"/>
                  </a:ext>
                </a:extLst>
              </p:cNvPr>
              <p:cNvCxnSpPr/>
              <p:nvPr/>
            </p:nvCxnSpPr>
            <p:spPr>
              <a:xfrm rot="5400000">
                <a:off x="3750244" y="1163939"/>
                <a:ext cx="1" cy="1588"/>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AD518931-9EAD-283A-D215-73ED1CE1C642}"/>
                  </a:ext>
                </a:extLst>
              </p:cNvPr>
              <p:cNvSpPr txBox="1"/>
              <p:nvPr/>
            </p:nvSpPr>
            <p:spPr>
              <a:xfrm>
                <a:off x="2893061" y="841008"/>
                <a:ext cx="788294" cy="344942"/>
              </a:xfrm>
              <a:prstGeom prst="rect">
                <a:avLst/>
              </a:prstGeom>
              <a:solidFill>
                <a:schemeClr val="bg1"/>
              </a:solidFill>
            </p:spPr>
            <p:txBody>
              <a:bodyPr wrap="square" rtlCol="0">
                <a:spAutoFit/>
              </a:bodyPr>
              <a:lstStyle/>
              <a:p>
                <a:r>
                  <a:rPr lang="en-US" sz="1600" dirty="0">
                    <a:latin typeface="Calibri"/>
                    <a:ea typeface="Lucida Grande"/>
                    <a:cs typeface="Calibri"/>
                  </a:rPr>
                  <a:t> [2ħω]</a:t>
                </a:r>
                <a:endParaRPr lang="en-US" sz="1600" dirty="0">
                  <a:latin typeface="Calibri"/>
                  <a:cs typeface="Calibri"/>
                </a:endParaRPr>
              </a:p>
            </p:txBody>
          </p:sp>
          <p:sp>
            <p:nvSpPr>
              <p:cNvPr id="40" name="TextBox 39">
                <a:extLst>
                  <a:ext uri="{FF2B5EF4-FFF2-40B4-BE49-F238E27FC236}">
                    <a16:creationId xmlns:a16="http://schemas.microsoft.com/office/drawing/2014/main" id="{5F1900CE-7EBE-EDC7-97AD-9345CB74F476}"/>
                  </a:ext>
                </a:extLst>
              </p:cNvPr>
              <p:cNvSpPr txBox="1"/>
              <p:nvPr/>
            </p:nvSpPr>
            <p:spPr>
              <a:xfrm>
                <a:off x="4735482" y="1188966"/>
                <a:ext cx="811453" cy="369332"/>
              </a:xfrm>
              <a:prstGeom prst="rect">
                <a:avLst/>
              </a:prstGeom>
              <a:noFill/>
              <a:ln>
                <a:solidFill>
                  <a:srgbClr val="FFFFFF"/>
                </a:solidFill>
              </a:ln>
            </p:spPr>
            <p:txBody>
              <a:bodyPr wrap="none" rtlCol="0">
                <a:spAutoFit/>
              </a:bodyPr>
              <a:lstStyle/>
              <a:p>
                <a:r>
                  <a:rPr lang="en-US" dirty="0">
                    <a:latin typeface="Calibri"/>
                    <a:cs typeface="Calibri"/>
                  </a:rPr>
                  <a:t>[56,0</a:t>
                </a:r>
                <a:r>
                  <a:rPr lang="en-US" baseline="30000" dirty="0">
                    <a:latin typeface="Calibri"/>
                    <a:cs typeface="Calibri"/>
                  </a:rPr>
                  <a:t>+</a:t>
                </a:r>
                <a:r>
                  <a:rPr lang="en-US" dirty="0">
                    <a:latin typeface="Calibri"/>
                    <a:cs typeface="Calibri"/>
                  </a:rPr>
                  <a:t>]</a:t>
                </a:r>
                <a:endParaRPr lang="en-US" baseline="-25000" dirty="0">
                  <a:latin typeface="Calibri"/>
                  <a:cs typeface="Calibri"/>
                </a:endParaRPr>
              </a:p>
            </p:txBody>
          </p:sp>
        </p:grpSp>
      </p:grpSp>
      <p:sp>
        <p:nvSpPr>
          <p:cNvPr id="48" name="TextBox 47">
            <a:extLst>
              <a:ext uri="{FF2B5EF4-FFF2-40B4-BE49-F238E27FC236}">
                <a16:creationId xmlns:a16="http://schemas.microsoft.com/office/drawing/2014/main" id="{7CA24DE4-0249-E30D-D4C1-230BF9D6D3E7}"/>
              </a:ext>
            </a:extLst>
          </p:cNvPr>
          <p:cNvSpPr txBox="1"/>
          <p:nvPr/>
        </p:nvSpPr>
        <p:spPr>
          <a:xfrm>
            <a:off x="6163888" y="5826788"/>
            <a:ext cx="5036122" cy="338554"/>
          </a:xfrm>
          <a:prstGeom prst="rect">
            <a:avLst/>
          </a:prstGeom>
          <a:noFill/>
        </p:spPr>
        <p:txBody>
          <a:bodyPr wrap="none" rtlCol="0">
            <a:spAutoFit/>
          </a:bodyPr>
          <a:lstStyle/>
          <a:p>
            <a:r>
              <a:rPr lang="en-US" sz="1600" i="1" dirty="0">
                <a:latin typeface="Calibri" panose="020F0502020204030204" pitchFamily="34" charset="0"/>
                <a:cs typeface="Calibri" panose="020F0502020204030204" pitchFamily="34" charset="0"/>
              </a:rPr>
              <a:t>Review: V.B., C. Roberts, Rev. Mod. Phys. 91 (2019) 011003 </a:t>
            </a:r>
            <a:endParaRPr lang="en-US" sz="1600" b="1" i="1" dirty="0">
              <a:solidFill>
                <a:srgbClr val="000000"/>
              </a:solidFill>
              <a:latin typeface="Calibri"/>
              <a:cs typeface="Calibri"/>
            </a:endParaRPr>
          </a:p>
        </p:txBody>
      </p:sp>
      <p:sp>
        <p:nvSpPr>
          <p:cNvPr id="5" name="TextBox 4">
            <a:extLst>
              <a:ext uri="{FF2B5EF4-FFF2-40B4-BE49-F238E27FC236}">
                <a16:creationId xmlns:a16="http://schemas.microsoft.com/office/drawing/2014/main" id="{C84A5788-27D3-C446-4EEB-4A71E8BAD8AD}"/>
              </a:ext>
            </a:extLst>
          </p:cNvPr>
          <p:cNvSpPr txBox="1"/>
          <p:nvPr/>
        </p:nvSpPr>
        <p:spPr>
          <a:xfrm>
            <a:off x="5381120" y="2105085"/>
            <a:ext cx="6505975" cy="923330"/>
          </a:xfrm>
          <a:prstGeom prst="rect">
            <a:avLst/>
          </a:prstGeom>
          <a:noFill/>
        </p:spPr>
        <p:txBody>
          <a:bodyPr wrap="square" rtlCol="0">
            <a:spAutoFit/>
          </a:bodyPr>
          <a:lstStyle/>
          <a:p>
            <a:pPr marL="342900" indent="-342900">
              <a:buFont typeface="Wingdings" pitchFamily="2" charset="2"/>
              <a:buChar char="è"/>
            </a:pPr>
            <a:r>
              <a:rPr lang="en-US" dirty="0">
                <a:latin typeface="Calibri"/>
                <a:cs typeface="Calibri"/>
              </a:rPr>
              <a:t>At Q</a:t>
            </a:r>
            <a:r>
              <a:rPr lang="en-US" baseline="30000" dirty="0">
                <a:latin typeface="Calibri"/>
                <a:cs typeface="Calibri"/>
              </a:rPr>
              <a:t>2</a:t>
            </a:r>
            <a:r>
              <a:rPr lang="en-US" dirty="0">
                <a:latin typeface="Calibri"/>
                <a:cs typeface="Calibri"/>
              </a:rPr>
              <a:t> &gt; 2 GeV</a:t>
            </a:r>
            <a:r>
              <a:rPr lang="en-US" baseline="30000" dirty="0">
                <a:latin typeface="Calibri"/>
                <a:cs typeface="Calibri"/>
              </a:rPr>
              <a:t>2</a:t>
            </a:r>
            <a:r>
              <a:rPr lang="en-US" dirty="0">
                <a:latin typeface="Calibri"/>
                <a:cs typeface="Calibri"/>
              </a:rPr>
              <a:t> the state emerges as the 1</a:t>
            </a:r>
            <a:r>
              <a:rPr lang="en-US" baseline="30000" dirty="0">
                <a:latin typeface="Calibri"/>
                <a:cs typeface="Calibri"/>
              </a:rPr>
              <a:t>st</a:t>
            </a:r>
            <a:r>
              <a:rPr lang="en-US" dirty="0">
                <a:latin typeface="Calibri"/>
                <a:cs typeface="Calibri"/>
              </a:rPr>
              <a:t> radial excitation of its  quark core. </a:t>
            </a:r>
          </a:p>
          <a:p>
            <a:pPr marL="342900" indent="-342900">
              <a:buFont typeface="Wingdings" pitchFamily="2" charset="2"/>
              <a:buChar char="è"/>
            </a:pPr>
            <a:r>
              <a:rPr lang="en-US" dirty="0">
                <a:latin typeface="Calibri"/>
                <a:cs typeface="Calibri"/>
              </a:rPr>
              <a:t>Relativistic models predict the sign change in A</a:t>
            </a:r>
            <a:r>
              <a:rPr lang="en-US" baseline="-25000" dirty="0">
                <a:latin typeface="Calibri"/>
                <a:cs typeface="Calibri"/>
              </a:rPr>
              <a:t>1/2 </a:t>
            </a:r>
            <a:r>
              <a:rPr lang="en-US" dirty="0">
                <a:latin typeface="Calibri"/>
                <a:cs typeface="Calibri"/>
              </a:rPr>
              <a:t>(Q</a:t>
            </a:r>
            <a:r>
              <a:rPr lang="en-US" baseline="30000" dirty="0">
                <a:latin typeface="Calibri"/>
                <a:cs typeface="Calibri"/>
              </a:rPr>
              <a:t>2</a:t>
            </a:r>
            <a:r>
              <a:rPr lang="en-US" dirty="0">
                <a:latin typeface="Calibri"/>
                <a:cs typeface="Calibri"/>
              </a:rPr>
              <a:t>). </a:t>
            </a:r>
          </a:p>
        </p:txBody>
      </p:sp>
      <p:sp>
        <p:nvSpPr>
          <p:cNvPr id="9" name="TextBox 8">
            <a:extLst>
              <a:ext uri="{FF2B5EF4-FFF2-40B4-BE49-F238E27FC236}">
                <a16:creationId xmlns:a16="http://schemas.microsoft.com/office/drawing/2014/main" id="{70863C0D-44A8-B6F3-B251-41658219F459}"/>
              </a:ext>
            </a:extLst>
          </p:cNvPr>
          <p:cNvSpPr txBox="1"/>
          <p:nvPr/>
        </p:nvSpPr>
        <p:spPr>
          <a:xfrm>
            <a:off x="5381120" y="3259013"/>
            <a:ext cx="6505975" cy="646331"/>
          </a:xfrm>
          <a:prstGeom prst="rect">
            <a:avLst/>
          </a:prstGeom>
          <a:noFill/>
        </p:spPr>
        <p:txBody>
          <a:bodyPr wrap="square" rtlCol="0">
            <a:spAutoFit/>
          </a:bodyPr>
          <a:lstStyle/>
          <a:p>
            <a:pPr marL="342900" indent="-342900">
              <a:buFont typeface="Wingdings" pitchFamily="2" charset="2"/>
              <a:buChar char="è"/>
            </a:pPr>
            <a:r>
              <a:rPr lang="en-US" dirty="0">
                <a:latin typeface="Calibri"/>
                <a:cs typeface="Calibri"/>
              </a:rPr>
              <a:t> </a:t>
            </a:r>
            <a:r>
              <a:rPr lang="en-US" dirty="0">
                <a:solidFill>
                  <a:srgbClr val="000000"/>
                </a:solidFill>
                <a:latin typeface="Calibri"/>
                <a:cs typeface="Calibri"/>
              </a:rPr>
              <a:t>Non-quark contributions are significant at Q</a:t>
            </a:r>
            <a:r>
              <a:rPr lang="en-US" baseline="30000" dirty="0">
                <a:solidFill>
                  <a:srgbClr val="000000"/>
                </a:solidFill>
                <a:latin typeface="Calibri"/>
                <a:cs typeface="Calibri"/>
              </a:rPr>
              <a:t>2</a:t>
            </a:r>
            <a:r>
              <a:rPr lang="en-US" dirty="0">
                <a:solidFill>
                  <a:srgbClr val="000000"/>
                </a:solidFill>
                <a:latin typeface="Calibri"/>
                <a:cs typeface="Calibri"/>
              </a:rPr>
              <a:t> &lt; 1.5 GeV</a:t>
            </a:r>
            <a:r>
              <a:rPr lang="en-US" baseline="30000" dirty="0">
                <a:solidFill>
                  <a:srgbClr val="000000"/>
                </a:solidFill>
                <a:latin typeface="Calibri"/>
                <a:cs typeface="Calibri"/>
              </a:rPr>
              <a:t>2</a:t>
            </a:r>
            <a:r>
              <a:rPr lang="en-US" dirty="0">
                <a:solidFill>
                  <a:srgbClr val="000000"/>
                </a:solidFill>
                <a:latin typeface="Calibri"/>
                <a:cs typeface="Calibri"/>
              </a:rPr>
              <a:t>, and  at Q</a:t>
            </a:r>
            <a:r>
              <a:rPr lang="en-US" baseline="30000" dirty="0">
                <a:solidFill>
                  <a:srgbClr val="000000"/>
                </a:solidFill>
                <a:latin typeface="Calibri"/>
                <a:cs typeface="Calibri"/>
              </a:rPr>
              <a:t>2</a:t>
            </a:r>
            <a:r>
              <a:rPr lang="en-US" dirty="0">
                <a:solidFill>
                  <a:srgbClr val="000000"/>
                </a:solidFill>
                <a:latin typeface="Calibri"/>
                <a:cs typeface="Calibri"/>
              </a:rPr>
              <a:t> &lt; 0.5 GeV</a:t>
            </a:r>
            <a:r>
              <a:rPr lang="en-US" baseline="30000" dirty="0">
                <a:solidFill>
                  <a:srgbClr val="000000"/>
                </a:solidFill>
                <a:latin typeface="Calibri"/>
                <a:cs typeface="Calibri"/>
              </a:rPr>
              <a:t>2</a:t>
            </a:r>
            <a:r>
              <a:rPr lang="en-US" dirty="0">
                <a:solidFill>
                  <a:srgbClr val="000000"/>
                </a:solidFill>
                <a:latin typeface="Calibri"/>
                <a:cs typeface="Calibri"/>
              </a:rPr>
              <a:t> they have been modeled successfully in EFT. </a:t>
            </a:r>
          </a:p>
        </p:txBody>
      </p:sp>
      <p:grpSp>
        <p:nvGrpSpPr>
          <p:cNvPr id="11" name="Group 10">
            <a:extLst>
              <a:ext uri="{FF2B5EF4-FFF2-40B4-BE49-F238E27FC236}">
                <a16:creationId xmlns:a16="http://schemas.microsoft.com/office/drawing/2014/main" id="{1E1D1A80-A449-8419-7EE5-6B0E7BC7F702}"/>
              </a:ext>
            </a:extLst>
          </p:cNvPr>
          <p:cNvGrpSpPr/>
          <p:nvPr/>
        </p:nvGrpSpPr>
        <p:grpSpPr>
          <a:xfrm>
            <a:off x="402050" y="1978709"/>
            <a:ext cx="4441026" cy="4017356"/>
            <a:chOff x="402050" y="1978709"/>
            <a:chExt cx="4441026" cy="4017356"/>
          </a:xfrm>
        </p:grpSpPr>
        <p:grpSp>
          <p:nvGrpSpPr>
            <p:cNvPr id="47" name="Group 46">
              <a:extLst>
                <a:ext uri="{FF2B5EF4-FFF2-40B4-BE49-F238E27FC236}">
                  <a16:creationId xmlns:a16="http://schemas.microsoft.com/office/drawing/2014/main" id="{4813EA17-83C5-2B3E-ADEB-F9B7B127CBF3}"/>
                </a:ext>
              </a:extLst>
            </p:cNvPr>
            <p:cNvGrpSpPr/>
            <p:nvPr/>
          </p:nvGrpSpPr>
          <p:grpSpPr>
            <a:xfrm>
              <a:off x="676141" y="1978709"/>
              <a:ext cx="4166935" cy="4017356"/>
              <a:chOff x="1528197" y="1978709"/>
              <a:chExt cx="4166935" cy="4017356"/>
            </a:xfrm>
          </p:grpSpPr>
          <p:pic>
            <p:nvPicPr>
              <p:cNvPr id="16" name="Picture 15"/>
              <p:cNvPicPr>
                <a:picLocks noChangeAspect="1"/>
              </p:cNvPicPr>
              <p:nvPr/>
            </p:nvPicPr>
            <p:blipFill>
              <a:blip r:embed="rId4"/>
              <a:srcRect r="-3117"/>
              <a:stretch>
                <a:fillRect/>
              </a:stretch>
            </p:blipFill>
            <p:spPr>
              <a:xfrm>
                <a:off x="1528197" y="1978709"/>
                <a:ext cx="4166935" cy="4017356"/>
              </a:xfrm>
              <a:prstGeom prst="rect">
                <a:avLst/>
              </a:prstGeom>
            </p:spPr>
          </p:pic>
          <p:sp>
            <p:nvSpPr>
              <p:cNvPr id="3" name="Freeform 2">
                <a:extLst>
                  <a:ext uri="{FF2B5EF4-FFF2-40B4-BE49-F238E27FC236}">
                    <a16:creationId xmlns:a16="http://schemas.microsoft.com/office/drawing/2014/main" id="{8EBA3E30-2FCD-994A-93CA-4AEF4DB44589}"/>
                  </a:ext>
                </a:extLst>
              </p:cNvPr>
              <p:cNvSpPr/>
              <p:nvPr/>
            </p:nvSpPr>
            <p:spPr>
              <a:xfrm>
                <a:off x="2009903" y="3181094"/>
                <a:ext cx="420129" cy="2174788"/>
              </a:xfrm>
              <a:custGeom>
                <a:avLst/>
                <a:gdLst>
                  <a:gd name="connsiteX0" fmla="*/ 0 w 420129"/>
                  <a:gd name="connsiteY0" fmla="*/ 2051222 h 2051222"/>
                  <a:gd name="connsiteX1" fmla="*/ 148281 w 420129"/>
                  <a:gd name="connsiteY1" fmla="*/ 1458097 h 2051222"/>
                  <a:gd name="connsiteX2" fmla="*/ 420129 w 420129"/>
                  <a:gd name="connsiteY2" fmla="*/ 0 h 2051222"/>
                </a:gdLst>
                <a:ahLst/>
                <a:cxnLst>
                  <a:cxn ang="0">
                    <a:pos x="connsiteX0" y="connsiteY0"/>
                  </a:cxn>
                  <a:cxn ang="0">
                    <a:pos x="connsiteX1" y="connsiteY1"/>
                  </a:cxn>
                  <a:cxn ang="0">
                    <a:pos x="connsiteX2" y="connsiteY2"/>
                  </a:cxn>
                </a:cxnLst>
                <a:rect l="l" t="t" r="r" b="b"/>
                <a:pathLst>
                  <a:path w="420129" h="2051222">
                    <a:moveTo>
                      <a:pt x="0" y="2051222"/>
                    </a:moveTo>
                    <a:cubicBezTo>
                      <a:pt x="39130" y="1925594"/>
                      <a:pt x="78260" y="1799967"/>
                      <a:pt x="148281" y="1458097"/>
                    </a:cubicBezTo>
                    <a:cubicBezTo>
                      <a:pt x="218302" y="1116227"/>
                      <a:pt x="319215" y="558113"/>
                      <a:pt x="420129" y="0"/>
                    </a:cubicBezTo>
                  </a:path>
                </a:pathLst>
              </a:custGeom>
              <a:no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148235D-3AA1-C549-B0E5-3257975AA28C}"/>
                  </a:ext>
                </a:extLst>
              </p:cNvPr>
              <p:cNvCxnSpPr/>
              <p:nvPr/>
            </p:nvCxnSpPr>
            <p:spPr>
              <a:xfrm>
                <a:off x="2914424" y="4709368"/>
                <a:ext cx="457200"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1097B50-5B7C-5048-BDED-8931214693CD}"/>
                  </a:ext>
                </a:extLst>
              </p:cNvPr>
              <p:cNvSpPr txBox="1"/>
              <p:nvPr/>
            </p:nvSpPr>
            <p:spPr>
              <a:xfrm>
                <a:off x="3412885" y="4570722"/>
                <a:ext cx="482824" cy="292388"/>
              </a:xfrm>
              <a:prstGeom prst="rect">
                <a:avLst/>
              </a:prstGeom>
              <a:noFill/>
            </p:spPr>
            <p:txBody>
              <a:bodyPr wrap="none" rtlCol="0">
                <a:spAutoFit/>
              </a:bodyPr>
              <a:lstStyle/>
              <a:p>
                <a:r>
                  <a:rPr lang="en-US" sz="1300" i="1" dirty="0">
                    <a:latin typeface="Times New Roman" panose="02020603050405020304" pitchFamily="18" charset="0"/>
                    <a:cs typeface="Times New Roman" panose="02020603050405020304" pitchFamily="18" charset="0"/>
                  </a:rPr>
                  <a:t>EFT</a:t>
                </a:r>
              </a:p>
            </p:txBody>
          </p:sp>
        </p:grpSp>
        <p:sp>
          <p:nvSpPr>
            <p:cNvPr id="10" name="TextBox 9">
              <a:extLst>
                <a:ext uri="{FF2B5EF4-FFF2-40B4-BE49-F238E27FC236}">
                  <a16:creationId xmlns:a16="http://schemas.microsoft.com/office/drawing/2014/main" id="{FBA74E96-611B-7D18-BAD2-371ED7B31AC2}"/>
                </a:ext>
              </a:extLst>
            </p:cNvPr>
            <p:cNvSpPr txBox="1"/>
            <p:nvPr/>
          </p:nvSpPr>
          <p:spPr>
            <a:xfrm rot="16200000">
              <a:off x="106552" y="2805657"/>
              <a:ext cx="867995"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10</a:t>
              </a:r>
              <a:r>
                <a:rPr lang="en-US" sz="1200" baseline="30000" dirty="0">
                  <a:latin typeface="Calibri" panose="020F0502020204030204" pitchFamily="34" charset="0"/>
                  <a:cs typeface="Calibri" panose="020F0502020204030204" pitchFamily="34" charset="0"/>
                </a:rPr>
                <a:t>-3</a:t>
              </a:r>
              <a:r>
                <a:rPr lang="en-US" sz="1200" dirty="0">
                  <a:latin typeface="Calibri" panose="020F0502020204030204" pitchFamily="34" charset="0"/>
                  <a:cs typeface="Calibri" panose="020F0502020204030204" pitchFamily="34" charset="0"/>
                </a:rPr>
                <a:t>GeV-</a:t>
              </a:r>
              <a:r>
                <a:rPr lang="en-US" sz="1200" baseline="30000" dirty="0">
                  <a:latin typeface="Calibri" panose="020F0502020204030204" pitchFamily="34" charset="0"/>
                  <a:cs typeface="Calibri" panose="020F0502020204030204" pitchFamily="34" charset="0"/>
                </a:rPr>
                <a:t>1/2</a:t>
              </a:r>
            </a:p>
          </p:txBody>
        </p:sp>
      </p:grpSp>
    </p:spTree>
    <p:custDataLst>
      <p:tags r:id="rId1"/>
    </p:custDataLst>
    <p:extLst>
      <p:ext uri="{BB962C8B-B14F-4D97-AF65-F5344CB8AC3E}">
        <p14:creationId xmlns:p14="http://schemas.microsoft.com/office/powerpoint/2010/main" val="841820253"/>
      </p:ext>
    </p:extLst>
  </p:cSld>
  <p:clrMapOvr>
    <a:masterClrMapping/>
  </p:clrMapOvr>
  <mc:AlternateContent xmlns:mc="http://schemas.openxmlformats.org/markup-compatibility/2006" xmlns:p14="http://schemas.microsoft.com/office/powerpoint/2010/main">
    <mc:Choice Requires="p14">
      <p:transition spd="slow" p14:dur="2000" advTm="122740"/>
    </mc:Choice>
    <mc:Fallback xmlns="">
      <p:transition spd="slow" advTm="122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1" animBg="1"/>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60306"/>
                </a:solidFill>
                <a:latin typeface="Calibri"/>
                <a:cs typeface="Calibri"/>
              </a:rPr>
              <a:t> </a:t>
            </a:r>
            <a:r>
              <a:rPr lang="en-US" sz="3600" dirty="0">
                <a:latin typeface="Calibri" panose="020F0502020204030204" pitchFamily="34" charset="0"/>
                <a:cs typeface="Calibri" panose="020F0502020204030204" pitchFamily="34" charset="0"/>
              </a:rPr>
              <a:t>N(1535)1/2</a:t>
            </a:r>
            <a:r>
              <a:rPr lang="en-US" sz="3600" baseline="300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 – parity partner to the nucleon</a:t>
            </a:r>
          </a:p>
        </p:txBody>
      </p:sp>
      <p:sp>
        <p:nvSpPr>
          <p:cNvPr id="4" name="Rectangle 3"/>
          <p:cNvSpPr/>
          <p:nvPr/>
        </p:nvSpPr>
        <p:spPr>
          <a:xfrm>
            <a:off x="11230336" y="1379188"/>
            <a:ext cx="235962" cy="338554"/>
          </a:xfrm>
          <a:prstGeom prst="rect">
            <a:avLst/>
          </a:prstGeom>
        </p:spPr>
        <p:txBody>
          <a:bodyPr wrap="none">
            <a:spAutoFit/>
          </a:bodyPr>
          <a:lstStyle/>
          <a:p>
            <a:pPr algn="ctr" defTabSz="914400" fontAlgn="base">
              <a:spcBef>
                <a:spcPct val="0"/>
              </a:spcBef>
              <a:spcAft>
                <a:spcPct val="0"/>
              </a:spcAft>
            </a:pPr>
            <a:r>
              <a:rPr lang="en-US" sz="1600" i="1" dirty="0">
                <a:solidFill>
                  <a:srgbClr val="000000"/>
                </a:solidFill>
                <a:cs typeface="Arial" pitchFamily="34" charset="0"/>
              </a:rPr>
              <a:t> </a:t>
            </a:r>
            <a:endParaRPr lang="en-US" sz="1400" i="1" dirty="0">
              <a:solidFill>
                <a:srgbClr val="000000"/>
              </a:solidFill>
              <a:latin typeface="Calibri"/>
              <a:cs typeface="Calibri"/>
            </a:endParaRPr>
          </a:p>
        </p:txBody>
      </p:sp>
      <p:sp>
        <p:nvSpPr>
          <p:cNvPr id="7" name="TextBox 6"/>
          <p:cNvSpPr txBox="1"/>
          <p:nvPr/>
        </p:nvSpPr>
        <p:spPr>
          <a:xfrm>
            <a:off x="7744466" y="1110460"/>
            <a:ext cx="4315261" cy="2769989"/>
          </a:xfrm>
          <a:prstGeom prst="rect">
            <a:avLst/>
          </a:prstGeom>
          <a:noFill/>
        </p:spPr>
        <p:txBody>
          <a:bodyPr wrap="square" rtlCol="0">
            <a:spAutoFit/>
          </a:bodyPr>
          <a:lstStyle/>
          <a:p>
            <a:endParaRPr lang="en-US" dirty="0">
              <a:solidFill>
                <a:srgbClr val="000000"/>
              </a:solidFill>
              <a:latin typeface="Calibri"/>
              <a:ea typeface="Wingdings"/>
              <a:cs typeface="Calibri"/>
            </a:endParaRPr>
          </a:p>
          <a:p>
            <a:pPr>
              <a:buFont typeface="Wingdings" pitchFamily="-102" charset="2"/>
              <a:buChar char="è"/>
            </a:pPr>
            <a:r>
              <a:rPr lang="en-US" dirty="0">
                <a:solidFill>
                  <a:srgbClr val="000000"/>
                </a:solidFill>
                <a:latin typeface="Calibri"/>
                <a:ea typeface="Wingdings"/>
                <a:cs typeface="Calibri"/>
              </a:rPr>
              <a:t>LF RQM describes data at Q</a:t>
            </a:r>
            <a:r>
              <a:rPr lang="en-US" baseline="30000" dirty="0">
                <a:solidFill>
                  <a:srgbClr val="000000"/>
                </a:solidFill>
                <a:latin typeface="Calibri"/>
                <a:ea typeface="Wingdings"/>
                <a:cs typeface="Calibri"/>
              </a:rPr>
              <a:t>2</a:t>
            </a:r>
            <a:r>
              <a:rPr lang="en-US" dirty="0">
                <a:solidFill>
                  <a:srgbClr val="000000"/>
                </a:solidFill>
                <a:latin typeface="Calibri"/>
                <a:ea typeface="Wingdings"/>
                <a:cs typeface="Calibri"/>
              </a:rPr>
              <a:t> &gt; 1.0 GeV</a:t>
            </a:r>
            <a:r>
              <a:rPr lang="en-US" baseline="30000" dirty="0">
                <a:solidFill>
                  <a:srgbClr val="000000"/>
                </a:solidFill>
                <a:latin typeface="Calibri"/>
                <a:ea typeface="Wingdings"/>
                <a:cs typeface="Calibri"/>
              </a:rPr>
              <a:t>2</a:t>
            </a:r>
          </a:p>
          <a:p>
            <a:pPr>
              <a:buFont typeface="Wingdings" pitchFamily="-102" charset="2"/>
              <a:buChar char="è"/>
            </a:pPr>
            <a:endParaRPr lang="en-US" baseline="30000" dirty="0">
              <a:latin typeface="Calibri"/>
              <a:ea typeface="Wingdings"/>
              <a:cs typeface="Calibri"/>
            </a:endParaRPr>
          </a:p>
          <a:p>
            <a:pPr>
              <a:buFont typeface="Wingdings" pitchFamily="-102" charset="2"/>
              <a:buChar char="è"/>
            </a:pPr>
            <a:r>
              <a:rPr lang="en-US" dirty="0">
                <a:latin typeface="Calibri"/>
                <a:ea typeface="Wingdings"/>
                <a:cs typeface="Calibri"/>
              </a:rPr>
              <a:t> LC SR describe transition at Q</a:t>
            </a:r>
            <a:r>
              <a:rPr lang="en-US" baseline="30000" dirty="0">
                <a:latin typeface="Calibri"/>
                <a:ea typeface="Wingdings"/>
                <a:cs typeface="Calibri"/>
              </a:rPr>
              <a:t>2</a:t>
            </a:r>
            <a:r>
              <a:rPr lang="en-US" dirty="0">
                <a:latin typeface="Calibri"/>
                <a:ea typeface="Wingdings"/>
                <a:cs typeface="Calibri"/>
              </a:rPr>
              <a:t> &gt; 1.5 GeV</a:t>
            </a:r>
            <a:r>
              <a:rPr lang="en-US" baseline="30000" dirty="0">
                <a:latin typeface="Calibri"/>
                <a:ea typeface="Wingdings"/>
                <a:cs typeface="Calibri"/>
              </a:rPr>
              <a:t>2</a:t>
            </a:r>
            <a:r>
              <a:rPr lang="en-US" dirty="0">
                <a:latin typeface="Calibri"/>
                <a:ea typeface="Wingdings"/>
                <a:cs typeface="Calibri"/>
              </a:rPr>
              <a:t> </a:t>
            </a:r>
          </a:p>
          <a:p>
            <a:pPr>
              <a:buFont typeface="Wingdings" pitchFamily="-102" charset="2"/>
              <a:buChar char="è"/>
            </a:pPr>
            <a:endParaRPr lang="en-US" dirty="0">
              <a:latin typeface="Calibri"/>
              <a:ea typeface="Wingdings"/>
              <a:cs typeface="Calibri"/>
            </a:endParaRPr>
          </a:p>
          <a:p>
            <a:pPr>
              <a:buFont typeface="Wingdings" pitchFamily="-102" charset="2"/>
              <a:buChar char="è"/>
            </a:pPr>
            <a:r>
              <a:rPr lang="en-US" dirty="0">
                <a:latin typeface="Calibri"/>
                <a:ea typeface="Wingdings"/>
                <a:cs typeface="Calibri"/>
              </a:rPr>
              <a:t> Non-quark contributions significant only at Q</a:t>
            </a:r>
            <a:r>
              <a:rPr lang="en-US" baseline="30000" dirty="0">
                <a:latin typeface="Calibri"/>
                <a:ea typeface="Wingdings"/>
                <a:cs typeface="Calibri"/>
              </a:rPr>
              <a:t>2</a:t>
            </a:r>
            <a:r>
              <a:rPr lang="en-US" dirty="0">
                <a:latin typeface="Calibri"/>
                <a:ea typeface="Wingdings"/>
                <a:cs typeface="Calibri"/>
              </a:rPr>
              <a:t> &lt; 1.5 GeV</a:t>
            </a:r>
            <a:r>
              <a:rPr lang="en-US" baseline="30000" dirty="0">
                <a:latin typeface="Calibri"/>
                <a:ea typeface="Wingdings"/>
                <a:cs typeface="Calibri"/>
              </a:rPr>
              <a:t>2</a:t>
            </a:r>
          </a:p>
          <a:p>
            <a:pPr>
              <a:buFont typeface="Wingdings" pitchFamily="-102" charset="2"/>
              <a:buChar char="è"/>
            </a:pPr>
            <a:endParaRPr lang="en-US" dirty="0">
              <a:latin typeface="Calibri"/>
              <a:ea typeface="Wingdings"/>
              <a:cs typeface="Calibri"/>
            </a:endParaRPr>
          </a:p>
          <a:p>
            <a:pPr>
              <a:buFont typeface="Wingdings" pitchFamily="-102" charset="2"/>
              <a:buChar char="è"/>
            </a:pPr>
            <a:r>
              <a:rPr lang="en-US" dirty="0">
                <a:latin typeface="Calibri"/>
                <a:ea typeface="Wingdings"/>
                <a:cs typeface="Calibri"/>
              </a:rPr>
              <a:t> Dynamically generated resonance  incompatible with data</a:t>
            </a:r>
          </a:p>
        </p:txBody>
      </p:sp>
      <p:sp>
        <p:nvSpPr>
          <p:cNvPr id="3" name="Line 38">
            <a:extLst>
              <a:ext uri="{FF2B5EF4-FFF2-40B4-BE49-F238E27FC236}">
                <a16:creationId xmlns:a16="http://schemas.microsoft.com/office/drawing/2014/main" id="{7F84C67D-3A61-4C15-FDCF-57995F52E7A4}"/>
              </a:ext>
            </a:extLst>
          </p:cNvPr>
          <p:cNvSpPr>
            <a:spLocks noChangeShapeType="1"/>
          </p:cNvSpPr>
          <p:nvPr/>
        </p:nvSpPr>
        <p:spPr bwMode="auto">
          <a:xfrm flipV="1">
            <a:off x="1248219" y="2691025"/>
            <a:ext cx="610946" cy="1548092"/>
          </a:xfrm>
          <a:prstGeom prst="line">
            <a:avLst/>
          </a:prstGeom>
          <a:noFill/>
          <a:ln w="38100">
            <a:solidFill>
              <a:srgbClr val="008000"/>
            </a:solidFill>
            <a:prstDash val="sysDot"/>
            <a:round/>
            <a:headEnd/>
            <a:tailEnd type="triangle" w="med" len="med"/>
          </a:ln>
        </p:spPr>
        <p:txBody>
          <a:bodyPr>
            <a:prstTxWarp prst="textNoShape">
              <a:avLst/>
            </a:prstTxWarp>
          </a:bodyPr>
          <a:lstStyle/>
          <a:p>
            <a:endParaRPr lang="en-US"/>
          </a:p>
        </p:txBody>
      </p:sp>
      <p:sp>
        <p:nvSpPr>
          <p:cNvPr id="8" name="Text Box 9">
            <a:extLst>
              <a:ext uri="{FF2B5EF4-FFF2-40B4-BE49-F238E27FC236}">
                <a16:creationId xmlns:a16="http://schemas.microsoft.com/office/drawing/2014/main" id="{2A717DA1-A2EF-C7EF-11F1-870C3DF553F5}"/>
              </a:ext>
            </a:extLst>
          </p:cNvPr>
          <p:cNvSpPr txBox="1">
            <a:spLocks noChangeArrowheads="1"/>
          </p:cNvSpPr>
          <p:nvPr/>
        </p:nvSpPr>
        <p:spPr bwMode="auto">
          <a:xfrm>
            <a:off x="1859166" y="2163461"/>
            <a:ext cx="1423995" cy="1077218"/>
          </a:xfrm>
          <a:prstGeom prst="rect">
            <a:avLst/>
          </a:prstGeom>
          <a:solidFill>
            <a:srgbClr val="FFFF00"/>
          </a:solidFill>
          <a:ln w="19050" cap="flat" cmpd="sng" algn="ctr">
            <a:solidFill>
              <a:schemeClr val="accent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dirty="0">
                <a:latin typeface="Calibri"/>
                <a:cs typeface="Calibri"/>
              </a:rPr>
              <a:t>N(1675)5/2</a:t>
            </a:r>
            <a:r>
              <a:rPr lang="en-US" sz="1600" baseline="30000" dirty="0">
                <a:latin typeface="Calibri"/>
                <a:cs typeface="Calibri"/>
              </a:rPr>
              <a:t>-</a:t>
            </a:r>
          </a:p>
          <a:p>
            <a:pPr algn="ctr" eaLnBrk="0" hangingPunct="0"/>
            <a:r>
              <a:rPr lang="en-US" sz="1600" dirty="0">
                <a:solidFill>
                  <a:srgbClr val="000000"/>
                </a:solidFill>
                <a:latin typeface="Calibri"/>
                <a:cs typeface="Calibri"/>
              </a:rPr>
              <a:t>N(1520)3/2</a:t>
            </a:r>
            <a:r>
              <a:rPr lang="en-US" sz="1600" baseline="30000" dirty="0">
                <a:solidFill>
                  <a:srgbClr val="000000"/>
                </a:solidFill>
                <a:latin typeface="Calibri"/>
                <a:cs typeface="Calibri"/>
              </a:rPr>
              <a:t>-</a:t>
            </a:r>
          </a:p>
          <a:p>
            <a:pPr algn="ctr" eaLnBrk="0" hangingPunct="0"/>
            <a:r>
              <a:rPr lang="en-US" sz="1600" b="1" dirty="0">
                <a:latin typeface="Calibri"/>
                <a:cs typeface="Calibri"/>
              </a:rPr>
              <a:t>N(1535)1/2</a:t>
            </a:r>
            <a:r>
              <a:rPr lang="en-US" sz="1600" b="1" baseline="30000" dirty="0">
                <a:latin typeface="Calibri"/>
                <a:cs typeface="Calibri"/>
              </a:rPr>
              <a:t>-</a:t>
            </a:r>
            <a:endParaRPr lang="en-US" sz="1600" b="1" dirty="0">
              <a:latin typeface="Calibri"/>
              <a:cs typeface="Calibri"/>
            </a:endParaRPr>
          </a:p>
          <a:p>
            <a:pPr algn="ctr" eaLnBrk="0" hangingPunct="0"/>
            <a:r>
              <a:rPr lang="en-US" sz="1600" dirty="0" err="1">
                <a:solidFill>
                  <a:srgbClr val="002060"/>
                </a:solidFill>
                <a:latin typeface="Calibri"/>
                <a:cs typeface="Calibri"/>
              </a:rPr>
              <a:t>Δ</a:t>
            </a:r>
            <a:r>
              <a:rPr lang="en-US" sz="1600" dirty="0">
                <a:solidFill>
                  <a:srgbClr val="002060"/>
                </a:solidFill>
                <a:latin typeface="Calibri"/>
                <a:cs typeface="Calibri"/>
              </a:rPr>
              <a:t>(1620)1/2</a:t>
            </a:r>
            <a:r>
              <a:rPr lang="en-US" sz="1600" baseline="30000" dirty="0">
                <a:solidFill>
                  <a:srgbClr val="002060"/>
                </a:solidFill>
                <a:latin typeface="Calibri"/>
                <a:cs typeface="Calibri"/>
              </a:rPr>
              <a:t>-</a:t>
            </a:r>
            <a:r>
              <a:rPr lang="en-US" sz="1600" baseline="-25000" dirty="0">
                <a:solidFill>
                  <a:srgbClr val="002060"/>
                </a:solidFill>
                <a:latin typeface="Calibri"/>
                <a:cs typeface="Calibri"/>
              </a:rPr>
              <a:t> </a:t>
            </a:r>
          </a:p>
        </p:txBody>
      </p:sp>
      <p:cxnSp>
        <p:nvCxnSpPr>
          <p:cNvPr id="14" name="Straight Connector 13">
            <a:extLst>
              <a:ext uri="{FF2B5EF4-FFF2-40B4-BE49-F238E27FC236}">
                <a16:creationId xmlns:a16="http://schemas.microsoft.com/office/drawing/2014/main" id="{2BF3471D-EEF9-67B1-A8AC-472A4D0A5A58}"/>
              </a:ext>
            </a:extLst>
          </p:cNvPr>
          <p:cNvCxnSpPr/>
          <p:nvPr/>
        </p:nvCxnSpPr>
        <p:spPr>
          <a:xfrm rot="5400000">
            <a:off x="2803005" y="4321464"/>
            <a:ext cx="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0A8119A-4C1B-583A-66ED-FEA6D8253549}"/>
              </a:ext>
            </a:extLst>
          </p:cNvPr>
          <p:cNvCxnSpPr/>
          <p:nvPr/>
        </p:nvCxnSpPr>
        <p:spPr>
          <a:xfrm rot="10800000">
            <a:off x="686872" y="4665960"/>
            <a:ext cx="2" cy="1588"/>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E25CBDC0-F2D6-E8C6-0BED-1A2F1BD8272D}"/>
              </a:ext>
            </a:extLst>
          </p:cNvPr>
          <p:cNvSpPr txBox="1"/>
          <p:nvPr/>
        </p:nvSpPr>
        <p:spPr>
          <a:xfrm>
            <a:off x="2570395" y="4223524"/>
            <a:ext cx="788294" cy="344942"/>
          </a:xfrm>
          <a:prstGeom prst="rect">
            <a:avLst/>
          </a:prstGeom>
          <a:noFill/>
        </p:spPr>
        <p:txBody>
          <a:bodyPr wrap="square" rtlCol="0">
            <a:spAutoFit/>
          </a:bodyPr>
          <a:lstStyle/>
          <a:p>
            <a:r>
              <a:rPr lang="en-US" sz="1600" dirty="0">
                <a:latin typeface="Calibri"/>
                <a:ea typeface="Lucida Grande"/>
                <a:cs typeface="Calibri"/>
              </a:rPr>
              <a:t> 1 </a:t>
            </a:r>
            <a:r>
              <a:rPr lang="en-US" sz="1600" dirty="0" err="1">
                <a:latin typeface="Calibri"/>
                <a:ea typeface="Lucida Grande"/>
                <a:cs typeface="Calibri"/>
              </a:rPr>
              <a:t>ħω</a:t>
            </a:r>
            <a:endParaRPr lang="en-US" sz="1600" dirty="0">
              <a:latin typeface="Calibri"/>
              <a:cs typeface="Calibri"/>
            </a:endParaRPr>
          </a:p>
        </p:txBody>
      </p:sp>
      <p:sp>
        <p:nvSpPr>
          <p:cNvPr id="19" name="TextBox 18">
            <a:extLst>
              <a:ext uri="{FF2B5EF4-FFF2-40B4-BE49-F238E27FC236}">
                <a16:creationId xmlns:a16="http://schemas.microsoft.com/office/drawing/2014/main" id="{26365126-1935-ACDB-6AF1-E0932FFD7D35}"/>
              </a:ext>
            </a:extLst>
          </p:cNvPr>
          <p:cNvSpPr txBox="1"/>
          <p:nvPr/>
        </p:nvSpPr>
        <p:spPr>
          <a:xfrm>
            <a:off x="255681" y="3837609"/>
            <a:ext cx="811453" cy="369332"/>
          </a:xfrm>
          <a:prstGeom prst="rect">
            <a:avLst/>
          </a:prstGeom>
          <a:noFill/>
          <a:ln>
            <a:solidFill>
              <a:srgbClr val="FFFFFF"/>
            </a:solidFill>
          </a:ln>
        </p:spPr>
        <p:txBody>
          <a:bodyPr wrap="none" rtlCol="0">
            <a:spAutoFit/>
          </a:bodyPr>
          <a:lstStyle/>
          <a:p>
            <a:r>
              <a:rPr lang="en-US" dirty="0">
                <a:latin typeface="Calibri"/>
                <a:cs typeface="Calibri"/>
              </a:rPr>
              <a:t>[56,0</a:t>
            </a:r>
            <a:r>
              <a:rPr lang="en-US" baseline="30000" dirty="0">
                <a:latin typeface="Calibri"/>
                <a:cs typeface="Calibri"/>
              </a:rPr>
              <a:t>+</a:t>
            </a:r>
            <a:r>
              <a:rPr lang="en-US" dirty="0">
                <a:latin typeface="Calibri"/>
                <a:cs typeface="Calibri"/>
              </a:rPr>
              <a:t>]</a:t>
            </a:r>
            <a:endParaRPr lang="en-US" baseline="-25000" dirty="0">
              <a:latin typeface="Calibri"/>
              <a:cs typeface="Calibri"/>
            </a:endParaRPr>
          </a:p>
        </p:txBody>
      </p:sp>
      <p:sp>
        <p:nvSpPr>
          <p:cNvPr id="24" name="TextBox 23">
            <a:extLst>
              <a:ext uri="{FF2B5EF4-FFF2-40B4-BE49-F238E27FC236}">
                <a16:creationId xmlns:a16="http://schemas.microsoft.com/office/drawing/2014/main" id="{53E9A511-9541-88CD-AF2F-35DFAA2EE4FE}"/>
              </a:ext>
            </a:extLst>
          </p:cNvPr>
          <p:cNvSpPr txBox="1"/>
          <p:nvPr/>
        </p:nvSpPr>
        <p:spPr>
          <a:xfrm>
            <a:off x="2167785" y="1745215"/>
            <a:ext cx="781922" cy="369332"/>
          </a:xfrm>
          <a:prstGeom prst="rect">
            <a:avLst/>
          </a:prstGeom>
          <a:noFill/>
          <a:ln>
            <a:noFill/>
          </a:ln>
        </p:spPr>
        <p:txBody>
          <a:bodyPr wrap="none" rtlCol="0">
            <a:spAutoFit/>
          </a:bodyPr>
          <a:lstStyle/>
          <a:p>
            <a:r>
              <a:rPr lang="en-US" dirty="0">
                <a:latin typeface="Calibri"/>
                <a:cs typeface="Calibri"/>
              </a:rPr>
              <a:t>[70,1</a:t>
            </a:r>
            <a:r>
              <a:rPr lang="en-US" baseline="30000" dirty="0">
                <a:latin typeface="Calibri"/>
                <a:cs typeface="Calibri"/>
              </a:rPr>
              <a:t>-</a:t>
            </a:r>
            <a:r>
              <a:rPr lang="en-US" dirty="0">
                <a:latin typeface="Calibri"/>
                <a:cs typeface="Calibri"/>
              </a:rPr>
              <a:t>]</a:t>
            </a:r>
            <a:endParaRPr lang="en-US" baseline="-25000" dirty="0">
              <a:latin typeface="Calibri"/>
              <a:cs typeface="Calibri"/>
            </a:endParaRPr>
          </a:p>
        </p:txBody>
      </p:sp>
      <p:sp>
        <p:nvSpPr>
          <p:cNvPr id="25" name="Line 38">
            <a:extLst>
              <a:ext uri="{FF2B5EF4-FFF2-40B4-BE49-F238E27FC236}">
                <a16:creationId xmlns:a16="http://schemas.microsoft.com/office/drawing/2014/main" id="{A72FFE6A-422B-7CC1-D4C2-E1CB76906A7F}"/>
              </a:ext>
            </a:extLst>
          </p:cNvPr>
          <p:cNvSpPr>
            <a:spLocks noChangeShapeType="1"/>
          </p:cNvSpPr>
          <p:nvPr/>
        </p:nvSpPr>
        <p:spPr bwMode="auto">
          <a:xfrm flipV="1">
            <a:off x="1241791" y="4373485"/>
            <a:ext cx="1423995" cy="30254"/>
          </a:xfrm>
          <a:prstGeom prst="line">
            <a:avLst/>
          </a:prstGeom>
          <a:noFill/>
          <a:ln w="38100">
            <a:solidFill>
              <a:srgbClr val="008000"/>
            </a:solidFill>
            <a:prstDash val="sysDot"/>
            <a:round/>
            <a:headEnd/>
            <a:tailEnd type="triangle" w="med" len="med"/>
          </a:ln>
        </p:spPr>
        <p:txBody>
          <a:bodyPr>
            <a:prstTxWarp prst="textNoShape">
              <a:avLst/>
            </a:prstTxWarp>
          </a:bodyPr>
          <a:lstStyle/>
          <a:p>
            <a:endParaRPr lang="en-US"/>
          </a:p>
        </p:txBody>
      </p:sp>
      <p:sp>
        <p:nvSpPr>
          <p:cNvPr id="10" name="Rectangle 21">
            <a:extLst>
              <a:ext uri="{FF2B5EF4-FFF2-40B4-BE49-F238E27FC236}">
                <a16:creationId xmlns:a16="http://schemas.microsoft.com/office/drawing/2014/main" id="{DF73B831-72B0-36E7-379D-B2F6FD282D49}"/>
              </a:ext>
            </a:extLst>
          </p:cNvPr>
          <p:cNvSpPr>
            <a:spLocks noChangeArrowheads="1"/>
          </p:cNvSpPr>
          <p:nvPr/>
        </p:nvSpPr>
        <p:spPr bwMode="auto">
          <a:xfrm>
            <a:off x="113380" y="4222790"/>
            <a:ext cx="1128411" cy="361425"/>
          </a:xfrm>
          <a:prstGeom prst="rect">
            <a:avLst/>
          </a:prstGeom>
          <a:solidFill>
            <a:srgbClr val="FFFF00"/>
          </a:solidFill>
          <a:ln w="19050">
            <a:solidFill>
              <a:srgbClr val="000000"/>
            </a:solidFill>
            <a:miter lim="800000"/>
            <a:headEnd/>
            <a:tailEnd/>
          </a:ln>
        </p:spPr>
        <p:txBody>
          <a:bodyPr wrap="none" anchor="ctr">
            <a:prstTxWarp prst="textNoShape">
              <a:avLst/>
            </a:prstTxWarp>
          </a:bodyPr>
          <a:lstStyle/>
          <a:p>
            <a:pPr algn="ctr"/>
            <a:r>
              <a:rPr lang="en-US" sz="1600" dirty="0">
                <a:latin typeface="Calibri"/>
                <a:cs typeface="Calibri"/>
              </a:rPr>
              <a:t>N(940)1/2</a:t>
            </a:r>
            <a:r>
              <a:rPr lang="en-US" sz="1600" baseline="30000" dirty="0">
                <a:latin typeface="Calibri"/>
                <a:cs typeface="Calibri"/>
              </a:rPr>
              <a:t>+</a:t>
            </a:r>
          </a:p>
        </p:txBody>
      </p:sp>
      <p:sp>
        <p:nvSpPr>
          <p:cNvPr id="27" name="TextBox 26">
            <a:extLst>
              <a:ext uri="{FF2B5EF4-FFF2-40B4-BE49-F238E27FC236}">
                <a16:creationId xmlns:a16="http://schemas.microsoft.com/office/drawing/2014/main" id="{D0917BA8-A030-2E4C-D671-E9B0C82F279D}"/>
              </a:ext>
            </a:extLst>
          </p:cNvPr>
          <p:cNvSpPr txBox="1"/>
          <p:nvPr/>
        </p:nvSpPr>
        <p:spPr>
          <a:xfrm>
            <a:off x="7906345" y="4194751"/>
            <a:ext cx="3824987" cy="1477328"/>
          </a:xfrm>
          <a:prstGeom prst="rect">
            <a:avLst/>
          </a:prstGeom>
          <a:noFill/>
        </p:spPr>
        <p:txBody>
          <a:bodyPr wrap="square" rtlCol="0">
            <a:spAutoFit/>
          </a:bodyPr>
          <a:lstStyle/>
          <a:p>
            <a:pPr algn="ctr"/>
            <a:r>
              <a:rPr lang="en-US" b="1" dirty="0">
                <a:latin typeface="Calibri"/>
                <a:ea typeface="Wingdings"/>
                <a:cs typeface="Calibri"/>
              </a:rPr>
              <a:t>Nature of N(1535)1/2</a:t>
            </a:r>
            <a:r>
              <a:rPr lang="en-US" b="1" baseline="30000" dirty="0">
                <a:latin typeface="Calibri"/>
                <a:ea typeface="Wingdings"/>
                <a:cs typeface="Calibri"/>
              </a:rPr>
              <a:t>-  </a:t>
            </a:r>
            <a:r>
              <a:rPr lang="en-US" b="1" dirty="0">
                <a:latin typeface="Calibri"/>
                <a:ea typeface="Wingdings"/>
                <a:cs typeface="Calibri"/>
              </a:rPr>
              <a:t>resonance: </a:t>
            </a:r>
          </a:p>
          <a:p>
            <a:pPr algn="ctr"/>
            <a:r>
              <a:rPr lang="en-US" b="1" dirty="0">
                <a:solidFill>
                  <a:schemeClr val="accent6">
                    <a:lumMod val="75000"/>
                  </a:schemeClr>
                </a:solidFill>
                <a:latin typeface="Calibri"/>
                <a:ea typeface="Wingdings"/>
                <a:cs typeface="Calibri"/>
              </a:rPr>
              <a:t>The quark core excitation is consistent with the 1</a:t>
            </a:r>
            <a:r>
              <a:rPr lang="en-US" b="1" baseline="30000" dirty="0">
                <a:solidFill>
                  <a:schemeClr val="accent6">
                    <a:lumMod val="75000"/>
                  </a:schemeClr>
                </a:solidFill>
                <a:latin typeface="Calibri"/>
                <a:ea typeface="Wingdings"/>
                <a:cs typeface="Calibri"/>
              </a:rPr>
              <a:t>st</a:t>
            </a:r>
            <a:r>
              <a:rPr lang="en-US" b="1" dirty="0">
                <a:solidFill>
                  <a:schemeClr val="accent6">
                    <a:lumMod val="75000"/>
                  </a:schemeClr>
                </a:solidFill>
                <a:latin typeface="Calibri"/>
                <a:ea typeface="Wingdings"/>
                <a:cs typeface="Calibri"/>
              </a:rPr>
              <a:t> orbital excitation of the nucleon complemented with a minor MB could.</a:t>
            </a:r>
          </a:p>
        </p:txBody>
      </p:sp>
      <p:grpSp>
        <p:nvGrpSpPr>
          <p:cNvPr id="11" name="Group 10">
            <a:extLst>
              <a:ext uri="{FF2B5EF4-FFF2-40B4-BE49-F238E27FC236}">
                <a16:creationId xmlns:a16="http://schemas.microsoft.com/office/drawing/2014/main" id="{66F226E0-746D-6C6D-796C-AD58FAFF6326}"/>
              </a:ext>
            </a:extLst>
          </p:cNvPr>
          <p:cNvGrpSpPr/>
          <p:nvPr/>
        </p:nvGrpSpPr>
        <p:grpSpPr>
          <a:xfrm>
            <a:off x="3404040" y="1121181"/>
            <a:ext cx="4165766" cy="4883973"/>
            <a:chOff x="3404040" y="1121181"/>
            <a:chExt cx="4165766" cy="4883973"/>
          </a:xfrm>
        </p:grpSpPr>
        <p:cxnSp>
          <p:nvCxnSpPr>
            <p:cNvPr id="15" name="Straight Connector 14">
              <a:extLst>
                <a:ext uri="{FF2B5EF4-FFF2-40B4-BE49-F238E27FC236}">
                  <a16:creationId xmlns:a16="http://schemas.microsoft.com/office/drawing/2014/main" id="{3EF8A18F-F2C7-B2C4-D1DE-E6DB7DA734D0}"/>
                </a:ext>
              </a:extLst>
            </p:cNvPr>
            <p:cNvCxnSpPr/>
            <p:nvPr/>
          </p:nvCxnSpPr>
          <p:spPr>
            <a:xfrm rot="5400000">
              <a:off x="5676262" y="5469299"/>
              <a:ext cx="1"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29" name="Picture 28">
              <a:extLst>
                <a:ext uri="{FF2B5EF4-FFF2-40B4-BE49-F238E27FC236}">
                  <a16:creationId xmlns:a16="http://schemas.microsoft.com/office/drawing/2014/main" id="{FF1AD8DF-043E-BBFF-014E-64997C07EDA7}"/>
                </a:ext>
              </a:extLst>
            </p:cNvPr>
            <p:cNvPicPr>
              <a:picLocks noChangeAspect="1"/>
            </p:cNvPicPr>
            <p:nvPr/>
          </p:nvPicPr>
          <p:blipFill>
            <a:blip r:embed="rId4"/>
            <a:stretch>
              <a:fillRect/>
            </a:stretch>
          </p:blipFill>
          <p:spPr>
            <a:xfrm>
              <a:off x="3490824" y="1121181"/>
              <a:ext cx="4078982" cy="3943672"/>
            </a:xfrm>
            <a:prstGeom prst="rect">
              <a:avLst/>
            </a:prstGeom>
          </p:spPr>
        </p:pic>
        <p:sp>
          <p:nvSpPr>
            <p:cNvPr id="30" name="TextBox 29">
              <a:extLst>
                <a:ext uri="{FF2B5EF4-FFF2-40B4-BE49-F238E27FC236}">
                  <a16:creationId xmlns:a16="http://schemas.microsoft.com/office/drawing/2014/main" id="{955160B8-4FAA-2E76-D515-DB1A92AC39A7}"/>
                </a:ext>
              </a:extLst>
            </p:cNvPr>
            <p:cNvSpPr txBox="1"/>
            <p:nvPr/>
          </p:nvSpPr>
          <p:spPr>
            <a:xfrm>
              <a:off x="3681039" y="5358823"/>
              <a:ext cx="3824987" cy="646331"/>
            </a:xfrm>
            <a:prstGeom prst="rect">
              <a:avLst/>
            </a:prstGeom>
            <a:noFill/>
          </p:spPr>
          <p:txBody>
            <a:bodyPr wrap="square" rtlCol="0">
              <a:spAutoFit/>
            </a:bodyPr>
            <a:lstStyle/>
            <a:p>
              <a:r>
                <a:rPr lang="en-US" sz="1200" i="1" dirty="0">
                  <a:latin typeface="Calibri"/>
                  <a:cs typeface="Calibri"/>
                </a:rPr>
                <a:t>LC SR: I. </a:t>
              </a:r>
              <a:r>
                <a:rPr lang="en-US" sz="1200" i="1" dirty="0" err="1">
                  <a:latin typeface="Calibri"/>
                  <a:cs typeface="Calibri"/>
                </a:rPr>
                <a:t>Anikin</a:t>
              </a:r>
              <a:r>
                <a:rPr lang="en-US" sz="1200" i="1" dirty="0">
                  <a:latin typeface="Calibri"/>
                  <a:cs typeface="Calibri"/>
                </a:rPr>
                <a:t>, V. Braun, N. </a:t>
              </a:r>
              <a:r>
                <a:rPr lang="en-US" sz="1200" i="1" dirty="0" err="1">
                  <a:latin typeface="Calibri"/>
                  <a:cs typeface="Calibri"/>
                </a:rPr>
                <a:t>Offen</a:t>
              </a:r>
              <a:r>
                <a:rPr lang="en-US" sz="1200" i="1" dirty="0">
                  <a:latin typeface="Calibri"/>
                  <a:cs typeface="Calibri"/>
                </a:rPr>
                <a:t>, PRD92 (2015) 014018 </a:t>
              </a:r>
            </a:p>
            <a:p>
              <a:pPr algn="l"/>
              <a:r>
                <a:rPr lang="en-US" sz="1200" i="1" dirty="0">
                  <a:solidFill>
                    <a:srgbClr val="000000"/>
                  </a:solidFill>
                  <a:latin typeface="Calibri"/>
                  <a:cs typeface="Calibri"/>
                </a:rPr>
                <a:t>LF RQM: I. </a:t>
              </a:r>
              <a:r>
                <a:rPr lang="en-US" sz="1200" i="1" dirty="0" err="1">
                  <a:solidFill>
                    <a:srgbClr val="000000"/>
                  </a:solidFill>
                  <a:latin typeface="Calibri"/>
                  <a:cs typeface="Calibri"/>
                </a:rPr>
                <a:t>Aznauryan</a:t>
              </a:r>
              <a:r>
                <a:rPr lang="en-US" sz="1200" i="1" dirty="0">
                  <a:solidFill>
                    <a:srgbClr val="000000"/>
                  </a:solidFill>
                  <a:latin typeface="Calibri"/>
                  <a:cs typeface="Calibri"/>
                </a:rPr>
                <a:t>, VB, </a:t>
              </a:r>
              <a:r>
                <a:rPr lang="en-US" sz="1200" b="0" i="1" u="none" strike="noStrike" dirty="0" err="1">
                  <a:effectLst/>
                  <a:latin typeface="-apple-system"/>
                </a:rPr>
                <a:t>Phys.Rev.C</a:t>
              </a:r>
              <a:r>
                <a:rPr lang="en-US" sz="1200" b="0" i="0" u="none" strike="noStrike" dirty="0">
                  <a:effectLst/>
                  <a:latin typeface="-apple-system"/>
                </a:rPr>
                <a:t> 95 (2017) 6, 065207</a:t>
              </a:r>
            </a:p>
            <a:p>
              <a:pPr algn="l"/>
              <a:r>
                <a:rPr lang="en-US" sz="1200" i="1" dirty="0">
                  <a:latin typeface="-apple-system"/>
                  <a:cs typeface="Calibri"/>
                </a:rPr>
                <a:t>DGR</a:t>
              </a:r>
              <a:r>
                <a:rPr lang="en-US" sz="1200" i="1" dirty="0">
                  <a:latin typeface="Calibri"/>
                  <a:cs typeface="Calibri"/>
                </a:rPr>
                <a:t>: </a:t>
              </a:r>
              <a:r>
                <a:rPr lang="en-US" sz="1200" i="1" dirty="0">
                  <a:latin typeface="Calibri" panose="020F0502020204030204" pitchFamily="34" charset="0"/>
                  <a:cs typeface="Calibri" panose="020F0502020204030204" pitchFamily="34" charset="0"/>
                </a:rPr>
                <a:t>D. </a:t>
              </a:r>
              <a:r>
                <a:rPr lang="en-US" sz="1200" i="1" dirty="0" err="1">
                  <a:latin typeface="Calibri" panose="020F0502020204030204" pitchFamily="34" charset="0"/>
                  <a:cs typeface="Calibri" panose="020F0502020204030204" pitchFamily="34" charset="0"/>
                </a:rPr>
                <a:t>Jido</a:t>
              </a:r>
              <a:r>
                <a:rPr lang="en-US" sz="1200" i="1" dirty="0">
                  <a:latin typeface="Calibri" panose="020F0502020204030204" pitchFamily="34" charset="0"/>
                  <a:cs typeface="Calibri" panose="020F0502020204030204" pitchFamily="34" charset="0"/>
                </a:rPr>
                <a:t>, M. Doering, E. </a:t>
              </a:r>
              <a:r>
                <a:rPr lang="en-US" sz="1200" i="1" dirty="0" err="1">
                  <a:latin typeface="Calibri" panose="020F0502020204030204" pitchFamily="34" charset="0"/>
                  <a:cs typeface="Calibri" panose="020F0502020204030204" pitchFamily="34" charset="0"/>
                </a:rPr>
                <a:t>Oset</a:t>
              </a:r>
              <a:r>
                <a:rPr lang="en-US" sz="1200" dirty="0">
                  <a:latin typeface="Calibri" panose="020F0502020204030204" pitchFamily="34" charset="0"/>
                  <a:cs typeface="Calibri" panose="020F0502020204030204" pitchFamily="34" charset="0"/>
                </a:rPr>
                <a:t>, </a:t>
              </a:r>
              <a:r>
                <a:rPr lang="en-US" sz="1200" i="1" dirty="0">
                  <a:latin typeface="Calibri" panose="020F0502020204030204" pitchFamily="34" charset="0"/>
                  <a:cs typeface="Calibri" panose="020F0502020204030204" pitchFamily="34" charset="0"/>
                </a:rPr>
                <a:t>PRC 77 (2008) 065207 </a:t>
              </a:r>
              <a:endParaRPr lang="en-US" sz="1200" i="1" dirty="0">
                <a:latin typeface="Calibri"/>
                <a:cs typeface="Calibri"/>
              </a:endParaRPr>
            </a:p>
          </p:txBody>
        </p:sp>
        <p:cxnSp>
          <p:nvCxnSpPr>
            <p:cNvPr id="31" name="Straight Connector 30">
              <a:extLst>
                <a:ext uri="{FF2B5EF4-FFF2-40B4-BE49-F238E27FC236}">
                  <a16:creationId xmlns:a16="http://schemas.microsoft.com/office/drawing/2014/main" id="{0FE386F8-0568-2033-1299-96CCC9A7EF16}"/>
                </a:ext>
              </a:extLst>
            </p:cNvPr>
            <p:cNvCxnSpPr/>
            <p:nvPr/>
          </p:nvCxnSpPr>
          <p:spPr>
            <a:xfrm rot="5400000">
              <a:off x="5562679" y="5266099"/>
              <a:ext cx="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DBEEF34-38ED-7D20-F3C7-F6A59BD01D9E}"/>
                </a:ext>
              </a:extLst>
            </p:cNvPr>
            <p:cNvCxnSpPr/>
            <p:nvPr/>
          </p:nvCxnSpPr>
          <p:spPr>
            <a:xfrm>
              <a:off x="4288654" y="3828764"/>
              <a:ext cx="456087"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A4D8ECC-7769-5870-B950-2879266DE59B}"/>
                </a:ext>
              </a:extLst>
            </p:cNvPr>
            <p:cNvSpPr txBox="1"/>
            <p:nvPr/>
          </p:nvSpPr>
          <p:spPr>
            <a:xfrm>
              <a:off x="4747553" y="3648914"/>
              <a:ext cx="530915" cy="307777"/>
            </a:xfrm>
            <a:prstGeom prst="rect">
              <a:avLst/>
            </a:prstGeom>
            <a:noFill/>
          </p:spPr>
          <p:txBody>
            <a:bodyPr wrap="none" rtlCol="0">
              <a:spAutoFit/>
            </a:bodyPr>
            <a:lstStyle/>
            <a:p>
              <a:r>
                <a:rPr lang="en-US" sz="1400" i="1" dirty="0">
                  <a:latin typeface="Cambria" panose="02040503050406030204" pitchFamily="18" charset="0"/>
                  <a:cs typeface="Calibri" panose="020F0502020204030204" pitchFamily="34" charset="0"/>
                </a:rPr>
                <a:t>DGR</a:t>
              </a:r>
            </a:p>
          </p:txBody>
        </p:sp>
        <p:sp>
          <p:nvSpPr>
            <p:cNvPr id="39" name="Freeform 38">
              <a:extLst>
                <a:ext uri="{FF2B5EF4-FFF2-40B4-BE49-F238E27FC236}">
                  <a16:creationId xmlns:a16="http://schemas.microsoft.com/office/drawing/2014/main" id="{EA50ACA6-55CB-03D9-DBBE-6EA9214D3C2D}"/>
                </a:ext>
              </a:extLst>
            </p:cNvPr>
            <p:cNvSpPr/>
            <p:nvPr/>
          </p:nvSpPr>
          <p:spPr>
            <a:xfrm>
              <a:off x="3892002" y="1895389"/>
              <a:ext cx="904498" cy="332901"/>
            </a:xfrm>
            <a:custGeom>
              <a:avLst/>
              <a:gdLst>
                <a:gd name="connsiteX0" fmla="*/ 0 w 898635"/>
                <a:gd name="connsiteY0" fmla="*/ 402021 h 402021"/>
                <a:gd name="connsiteX1" fmla="*/ 220718 w 898635"/>
                <a:gd name="connsiteY1" fmla="*/ 236483 h 402021"/>
                <a:gd name="connsiteX2" fmla="*/ 504497 w 898635"/>
                <a:gd name="connsiteY2" fmla="*/ 102476 h 402021"/>
                <a:gd name="connsiteX3" fmla="*/ 504497 w 898635"/>
                <a:gd name="connsiteY3" fmla="*/ 102476 h 402021"/>
                <a:gd name="connsiteX4" fmla="*/ 709449 w 898635"/>
                <a:gd name="connsiteY4" fmla="*/ 47297 h 402021"/>
                <a:gd name="connsiteX5" fmla="*/ 898635 w 898635"/>
                <a:gd name="connsiteY5" fmla="*/ 0 h 402021"/>
                <a:gd name="connsiteX6" fmla="*/ 898635 w 898635"/>
                <a:gd name="connsiteY6" fmla="*/ 0 h 40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635" h="402021">
                  <a:moveTo>
                    <a:pt x="0" y="402021"/>
                  </a:moveTo>
                  <a:cubicBezTo>
                    <a:pt x="68317" y="344214"/>
                    <a:pt x="136635" y="286407"/>
                    <a:pt x="220718" y="236483"/>
                  </a:cubicBezTo>
                  <a:cubicBezTo>
                    <a:pt x="304801" y="186559"/>
                    <a:pt x="504497" y="102476"/>
                    <a:pt x="504497" y="102476"/>
                  </a:cubicBezTo>
                  <a:lnTo>
                    <a:pt x="504497" y="102476"/>
                  </a:lnTo>
                  <a:lnTo>
                    <a:pt x="709449" y="47297"/>
                  </a:lnTo>
                  <a:lnTo>
                    <a:pt x="898635" y="0"/>
                  </a:lnTo>
                  <a:lnTo>
                    <a:pt x="898635" y="0"/>
                  </a:ln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930B5C1-776B-0431-72F3-2DFFF8E58F1D}"/>
                </a:ext>
              </a:extLst>
            </p:cNvPr>
            <p:cNvSpPr txBox="1"/>
            <p:nvPr/>
          </p:nvSpPr>
          <p:spPr>
            <a:xfrm rot="16200000">
              <a:off x="3108542" y="1649720"/>
              <a:ext cx="867995"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10</a:t>
              </a:r>
              <a:r>
                <a:rPr lang="en-US" sz="1200" baseline="30000" dirty="0">
                  <a:latin typeface="Calibri" panose="020F0502020204030204" pitchFamily="34" charset="0"/>
                  <a:cs typeface="Calibri" panose="020F0502020204030204" pitchFamily="34" charset="0"/>
                </a:rPr>
                <a:t>-3</a:t>
              </a:r>
              <a:r>
                <a:rPr lang="en-US" sz="1200" dirty="0">
                  <a:latin typeface="Calibri" panose="020F0502020204030204" pitchFamily="34" charset="0"/>
                  <a:cs typeface="Calibri" panose="020F0502020204030204" pitchFamily="34" charset="0"/>
                </a:rPr>
                <a:t>GeV-</a:t>
              </a:r>
              <a:r>
                <a:rPr lang="en-US" sz="1200" baseline="30000" dirty="0">
                  <a:latin typeface="Calibri" panose="020F0502020204030204" pitchFamily="34" charset="0"/>
                  <a:cs typeface="Calibri" panose="020F0502020204030204" pitchFamily="34" charset="0"/>
                </a:rPr>
                <a:t>1/2</a:t>
              </a:r>
            </a:p>
          </p:txBody>
        </p:sp>
      </p:grpSp>
    </p:spTree>
    <p:custDataLst>
      <p:tags r:id="rId1"/>
    </p:custDataLst>
    <p:extLst>
      <p:ext uri="{BB962C8B-B14F-4D97-AF65-F5344CB8AC3E}">
        <p14:creationId xmlns:p14="http://schemas.microsoft.com/office/powerpoint/2010/main" val="2126644035"/>
      </p:ext>
    </p:extLst>
  </p:cSld>
  <p:clrMapOvr>
    <a:masterClrMapping/>
  </p:clrMapOvr>
  <mc:AlternateContent xmlns:mc="http://schemas.openxmlformats.org/markup-compatibility/2006" xmlns:p14="http://schemas.microsoft.com/office/powerpoint/2010/main">
    <mc:Choice Requires="p14">
      <p:transition spd="slow" p14:dur="2000" advTm="73976"/>
    </mc:Choice>
    <mc:Fallback xmlns="">
      <p:transition spd="slow" advTm="739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C28D-54A1-5743-BD31-BC671947DAB0}"/>
              </a:ext>
            </a:extLst>
          </p:cNvPr>
          <p:cNvSpPr>
            <a:spLocks noGrp="1"/>
          </p:cNvSpPr>
          <p:nvPr>
            <p:ph type="title"/>
          </p:nvPr>
        </p:nvSpPr>
        <p:spPr>
          <a:xfrm>
            <a:off x="-17585" y="1"/>
            <a:ext cx="12192000" cy="760397"/>
          </a:xfrm>
        </p:spPr>
        <p:txBody>
          <a:bodyPr>
            <a:normAutofit/>
          </a:bodyPr>
          <a:lstStyle/>
          <a:p>
            <a:r>
              <a:rPr lang="en-US" sz="3600" dirty="0">
                <a:latin typeface="Calibri" panose="020F0502020204030204" pitchFamily="34" charset="0"/>
                <a:cs typeface="Calibri" panose="020F0502020204030204" pitchFamily="34" charset="0"/>
              </a:rPr>
              <a:t>Electrocoupling amplitudes N</a:t>
            </a:r>
            <a:r>
              <a:rPr lang="en-US" sz="3600" baseline="300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(1520)3/2</a:t>
            </a:r>
            <a:r>
              <a:rPr lang="en-US" sz="3600" baseline="300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EDEAB9B1-8AF6-2C4E-A1D8-28A1155AE44B}"/>
              </a:ext>
            </a:extLst>
          </p:cNvPr>
          <p:cNvPicPr>
            <a:picLocks noChangeAspect="1"/>
          </p:cNvPicPr>
          <p:nvPr/>
        </p:nvPicPr>
        <p:blipFill>
          <a:blip r:embed="rId3"/>
          <a:stretch>
            <a:fillRect/>
          </a:stretch>
        </p:blipFill>
        <p:spPr>
          <a:xfrm>
            <a:off x="1637136" y="1152024"/>
            <a:ext cx="3286311" cy="3403188"/>
          </a:xfrm>
          <a:prstGeom prst="rect">
            <a:avLst/>
          </a:prstGeom>
        </p:spPr>
      </p:pic>
      <p:pic>
        <p:nvPicPr>
          <p:cNvPr id="7" name="Picture 6">
            <a:extLst>
              <a:ext uri="{FF2B5EF4-FFF2-40B4-BE49-F238E27FC236}">
                <a16:creationId xmlns:a16="http://schemas.microsoft.com/office/drawing/2014/main" id="{71F62E8C-7F63-9E44-9582-0E02C88D0A31}"/>
              </a:ext>
            </a:extLst>
          </p:cNvPr>
          <p:cNvPicPr>
            <a:picLocks noChangeAspect="1"/>
          </p:cNvPicPr>
          <p:nvPr/>
        </p:nvPicPr>
        <p:blipFill>
          <a:blip r:embed="rId4"/>
          <a:stretch>
            <a:fillRect/>
          </a:stretch>
        </p:blipFill>
        <p:spPr>
          <a:xfrm>
            <a:off x="8564778" y="1138057"/>
            <a:ext cx="3286311" cy="3409036"/>
          </a:xfrm>
          <a:prstGeom prst="rect">
            <a:avLst/>
          </a:prstGeom>
        </p:spPr>
      </p:pic>
      <p:sp>
        <p:nvSpPr>
          <p:cNvPr id="8" name="TextBox 7">
            <a:extLst>
              <a:ext uri="{FF2B5EF4-FFF2-40B4-BE49-F238E27FC236}">
                <a16:creationId xmlns:a16="http://schemas.microsoft.com/office/drawing/2014/main" id="{D928E47A-AC91-9447-AB03-4F37F4FDBAC8}"/>
              </a:ext>
            </a:extLst>
          </p:cNvPr>
          <p:cNvSpPr txBox="1"/>
          <p:nvPr/>
        </p:nvSpPr>
        <p:spPr>
          <a:xfrm>
            <a:off x="8898602" y="1207326"/>
            <a:ext cx="478016" cy="338554"/>
          </a:xfrm>
          <a:prstGeom prst="rect">
            <a:avLst/>
          </a:prstGeom>
          <a:noFill/>
        </p:spPr>
        <p:txBody>
          <a:bodyPr wrap="none" rtlCol="0">
            <a:spAutoFit/>
          </a:bodyPr>
          <a:lstStyle/>
          <a:p>
            <a:r>
              <a:rPr lang="en-US" sz="1600" i="1" dirty="0" err="1">
                <a:latin typeface="Times New Roman" panose="02020603050405020304" pitchFamily="18" charset="0"/>
                <a:cs typeface="Times New Roman" panose="02020603050405020304" pitchFamily="18" charset="0"/>
              </a:rPr>
              <a:t>A</a:t>
            </a:r>
            <a:r>
              <a:rPr lang="en-US" sz="1600" i="1" baseline="-25000" dirty="0" err="1">
                <a:latin typeface="Times New Roman" panose="02020603050405020304" pitchFamily="18" charset="0"/>
                <a:cs typeface="Times New Roman" panose="02020603050405020304" pitchFamily="18" charset="0"/>
              </a:rPr>
              <a:t>hel</a:t>
            </a:r>
            <a:endParaRPr lang="en-US" sz="1600" i="1" baseline="-25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88C49D8-F6D5-D74E-847D-510A820233A6}"/>
              </a:ext>
            </a:extLst>
          </p:cNvPr>
          <p:cNvSpPr txBox="1"/>
          <p:nvPr/>
        </p:nvSpPr>
        <p:spPr>
          <a:xfrm>
            <a:off x="394418" y="4976157"/>
            <a:ext cx="6779957" cy="954107"/>
          </a:xfrm>
          <a:prstGeom prst="rect">
            <a:avLst/>
          </a:prstGeom>
          <a:noFill/>
          <a:ln>
            <a:noFill/>
          </a:ln>
        </p:spPr>
        <p:txBody>
          <a:bodyPr wrap="square" rtlCol="0">
            <a:spAutoFit/>
          </a:bodyPr>
          <a:lstStyle/>
          <a:p>
            <a:pPr marL="342900" indent="-342900">
              <a:buFont typeface="Wingdings" pitchFamily="2" charset="2"/>
              <a:buChar char="à"/>
            </a:pPr>
            <a:r>
              <a:rPr lang="en-US" dirty="0">
                <a:latin typeface="Calibri" panose="020F0502020204030204" pitchFamily="34" charset="0"/>
                <a:cs typeface="Calibri" panose="020F0502020204030204" pitchFamily="34" charset="0"/>
              </a:rPr>
              <a:t>A</a:t>
            </a:r>
            <a:r>
              <a:rPr lang="en-US" baseline="-25000" dirty="0">
                <a:latin typeface="Calibri" panose="020F0502020204030204" pitchFamily="34" charset="0"/>
                <a:cs typeface="Calibri" panose="020F0502020204030204" pitchFamily="34" charset="0"/>
              </a:rPr>
              <a:t>3/2</a:t>
            </a:r>
            <a:r>
              <a:rPr lang="en-US" dirty="0">
                <a:latin typeface="Calibri" panose="020F0502020204030204" pitchFamily="34" charset="0"/>
                <a:cs typeface="Calibri" panose="020F0502020204030204" pitchFamily="34" charset="0"/>
              </a:rPr>
              <a:t> dominant at Q</a:t>
            </a:r>
            <a:r>
              <a:rPr lang="en-US" baseline="30000" dirty="0">
                <a:latin typeface="Calibri" panose="020F0502020204030204" pitchFamily="34" charset="0"/>
                <a:cs typeface="Calibri" panose="020F0502020204030204" pitchFamily="34" charset="0"/>
              </a:rPr>
              <a:t>2 </a:t>
            </a:r>
            <a:r>
              <a:rPr lang="en-US" dirty="0">
                <a:latin typeface="Calibri" panose="020F0502020204030204" pitchFamily="34" charset="0"/>
                <a:cs typeface="Calibri" panose="020F0502020204030204" pitchFamily="34" charset="0"/>
              </a:rPr>
              <a:t>&lt; 0.25 GeV</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large MB  at Q</a:t>
            </a:r>
            <a:r>
              <a:rPr lang="en-US" baseline="30000" dirty="0">
                <a:latin typeface="Calibri" panose="020F0502020204030204" pitchFamily="34" charset="0"/>
                <a:cs typeface="Calibri" panose="020F0502020204030204" pitchFamily="34" charset="0"/>
              </a:rPr>
              <a:t>2 </a:t>
            </a:r>
            <a:r>
              <a:rPr lang="en-US" dirty="0">
                <a:latin typeface="Calibri" panose="020F0502020204030204" pitchFamily="34" charset="0"/>
                <a:cs typeface="Calibri" panose="020F0502020204030204" pitchFamily="34" charset="0"/>
              </a:rPr>
              <a:t>&lt; 0.25 GeV</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a:t>
            </a:r>
          </a:p>
          <a:p>
            <a:pPr marL="342900" indent="-342900">
              <a:buFont typeface="Wingdings" pitchFamily="2" charset="2"/>
              <a:buChar char="à"/>
            </a:pPr>
            <a:r>
              <a:rPr lang="en-US" dirty="0">
                <a:latin typeface="Calibri" panose="020F0502020204030204" pitchFamily="34" charset="0"/>
                <a:cs typeface="Calibri" panose="020F0502020204030204" pitchFamily="34" charset="0"/>
              </a:rPr>
              <a:t>A</a:t>
            </a:r>
            <a:r>
              <a:rPr lang="en-US" baseline="-25000" dirty="0">
                <a:latin typeface="Calibri" panose="020F0502020204030204" pitchFamily="34" charset="0"/>
                <a:cs typeface="Calibri" panose="020F0502020204030204" pitchFamily="34" charset="0"/>
              </a:rPr>
              <a:t>1/2</a:t>
            </a:r>
            <a:r>
              <a:rPr lang="en-US" baseline="30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 dominant for Q</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&gt; 1 GeV</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a:t>
            </a:r>
            <a:r>
              <a:rPr lang="en-US" baseline="30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 sole contributor at Q</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&gt; 2.5 GeV</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a:t>
            </a:r>
          </a:p>
          <a:p>
            <a:pPr marL="342900" indent="-342900">
              <a:buFont typeface="Wingdings" pitchFamily="2" charset="2"/>
              <a:buChar char="à"/>
            </a:pPr>
            <a:r>
              <a:rPr lang="en-US" dirty="0">
                <a:latin typeface="Calibri" panose="020F0502020204030204" pitchFamily="34" charset="0"/>
                <a:cs typeface="Calibri" panose="020F0502020204030204" pitchFamily="34" charset="0"/>
              </a:rPr>
              <a:t>Helicity structure at Q</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&gt;1 GeV</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well described  by LF RQM</a:t>
            </a:r>
            <a:r>
              <a:rPr lang="en-US" sz="2000" i="1" dirty="0">
                <a:latin typeface="Calibri" panose="020F0502020204030204" pitchFamily="34" charset="0"/>
                <a:cs typeface="Calibri" panose="020F0502020204030204" pitchFamily="34" charset="0"/>
              </a:rPr>
              <a:t>. </a:t>
            </a:r>
          </a:p>
        </p:txBody>
      </p:sp>
      <p:sp>
        <p:nvSpPr>
          <p:cNvPr id="11" name="TextBox 10">
            <a:extLst>
              <a:ext uri="{FF2B5EF4-FFF2-40B4-BE49-F238E27FC236}">
                <a16:creationId xmlns:a16="http://schemas.microsoft.com/office/drawing/2014/main" id="{4D9F9563-89B3-D9FC-5B6B-9266FEF4E913}"/>
              </a:ext>
            </a:extLst>
          </p:cNvPr>
          <p:cNvSpPr txBox="1"/>
          <p:nvPr/>
        </p:nvSpPr>
        <p:spPr>
          <a:xfrm rot="16200000">
            <a:off x="7830165" y="1960097"/>
            <a:ext cx="139852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Helicity Asymmetry</a:t>
            </a:r>
          </a:p>
        </p:txBody>
      </p:sp>
      <p:sp>
        <p:nvSpPr>
          <p:cNvPr id="12" name="Text Box 9">
            <a:extLst>
              <a:ext uri="{FF2B5EF4-FFF2-40B4-BE49-F238E27FC236}">
                <a16:creationId xmlns:a16="http://schemas.microsoft.com/office/drawing/2014/main" id="{44E18133-BE46-1877-D538-38B3AD5DA37D}"/>
              </a:ext>
            </a:extLst>
          </p:cNvPr>
          <p:cNvSpPr txBox="1">
            <a:spLocks noChangeArrowheads="1"/>
          </p:cNvSpPr>
          <p:nvPr/>
        </p:nvSpPr>
        <p:spPr bwMode="auto">
          <a:xfrm>
            <a:off x="62882" y="1249057"/>
            <a:ext cx="1423995" cy="1077218"/>
          </a:xfrm>
          <a:prstGeom prst="rect">
            <a:avLst/>
          </a:prstGeom>
          <a:solidFill>
            <a:srgbClr val="FFFF00"/>
          </a:solidFill>
          <a:ln w="19050" cap="flat" cmpd="sng" algn="ctr">
            <a:solidFill>
              <a:schemeClr val="accent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dirty="0">
                <a:latin typeface="Calibri"/>
                <a:cs typeface="Calibri"/>
              </a:rPr>
              <a:t>N(1675)5/2</a:t>
            </a:r>
            <a:r>
              <a:rPr lang="en-US" sz="1600" baseline="30000" dirty="0">
                <a:latin typeface="Calibri"/>
                <a:cs typeface="Calibri"/>
              </a:rPr>
              <a:t>-</a:t>
            </a:r>
          </a:p>
          <a:p>
            <a:pPr algn="ctr" eaLnBrk="0" hangingPunct="0"/>
            <a:r>
              <a:rPr lang="en-US" sz="1600" b="1" dirty="0">
                <a:solidFill>
                  <a:srgbClr val="000000"/>
                </a:solidFill>
                <a:latin typeface="Calibri"/>
                <a:cs typeface="Calibri"/>
              </a:rPr>
              <a:t>N(1520)3/2</a:t>
            </a:r>
            <a:r>
              <a:rPr lang="en-US" sz="1600" b="1" baseline="30000" dirty="0">
                <a:solidFill>
                  <a:srgbClr val="000000"/>
                </a:solidFill>
                <a:latin typeface="Calibri"/>
                <a:cs typeface="Calibri"/>
              </a:rPr>
              <a:t>-</a:t>
            </a:r>
          </a:p>
          <a:p>
            <a:pPr algn="ctr" eaLnBrk="0" hangingPunct="0"/>
            <a:r>
              <a:rPr lang="en-US" sz="1600" dirty="0">
                <a:latin typeface="Calibri"/>
                <a:cs typeface="Calibri"/>
              </a:rPr>
              <a:t>N(1535)1/2</a:t>
            </a:r>
            <a:r>
              <a:rPr lang="en-US" sz="1600" baseline="30000" dirty="0">
                <a:latin typeface="Calibri"/>
                <a:cs typeface="Calibri"/>
              </a:rPr>
              <a:t>-</a:t>
            </a:r>
            <a:endParaRPr lang="en-US" sz="1600" dirty="0">
              <a:latin typeface="Calibri"/>
              <a:cs typeface="Calibri"/>
            </a:endParaRPr>
          </a:p>
          <a:p>
            <a:pPr algn="ctr" eaLnBrk="0" hangingPunct="0"/>
            <a:r>
              <a:rPr lang="en-US" sz="1600" dirty="0" err="1">
                <a:solidFill>
                  <a:srgbClr val="002060"/>
                </a:solidFill>
                <a:latin typeface="Calibri"/>
                <a:cs typeface="Calibri"/>
              </a:rPr>
              <a:t>Δ</a:t>
            </a:r>
            <a:r>
              <a:rPr lang="en-US" sz="1600" dirty="0">
                <a:solidFill>
                  <a:srgbClr val="002060"/>
                </a:solidFill>
                <a:latin typeface="Calibri"/>
                <a:cs typeface="Calibri"/>
              </a:rPr>
              <a:t>(1620)1/2</a:t>
            </a:r>
            <a:r>
              <a:rPr lang="en-US" sz="1600" baseline="30000" dirty="0">
                <a:solidFill>
                  <a:srgbClr val="002060"/>
                </a:solidFill>
                <a:latin typeface="Calibri"/>
                <a:cs typeface="Calibri"/>
              </a:rPr>
              <a:t>-</a:t>
            </a:r>
            <a:r>
              <a:rPr lang="en-US" sz="1600" baseline="-25000" dirty="0">
                <a:solidFill>
                  <a:srgbClr val="002060"/>
                </a:solidFill>
                <a:latin typeface="Calibri"/>
                <a:cs typeface="Calibri"/>
              </a:rPr>
              <a:t> </a:t>
            </a:r>
          </a:p>
        </p:txBody>
      </p:sp>
      <p:sp>
        <p:nvSpPr>
          <p:cNvPr id="13" name="TextBox 12">
            <a:extLst>
              <a:ext uri="{FF2B5EF4-FFF2-40B4-BE49-F238E27FC236}">
                <a16:creationId xmlns:a16="http://schemas.microsoft.com/office/drawing/2014/main" id="{F8001197-372D-022A-F798-3A763B5F6D81}"/>
              </a:ext>
            </a:extLst>
          </p:cNvPr>
          <p:cNvSpPr txBox="1"/>
          <p:nvPr/>
        </p:nvSpPr>
        <p:spPr>
          <a:xfrm>
            <a:off x="371501" y="830811"/>
            <a:ext cx="781922" cy="369332"/>
          </a:xfrm>
          <a:prstGeom prst="rect">
            <a:avLst/>
          </a:prstGeom>
          <a:noFill/>
          <a:ln>
            <a:noFill/>
          </a:ln>
        </p:spPr>
        <p:txBody>
          <a:bodyPr wrap="none" rtlCol="0">
            <a:spAutoFit/>
          </a:bodyPr>
          <a:lstStyle/>
          <a:p>
            <a:r>
              <a:rPr lang="en-US" dirty="0">
                <a:latin typeface="Calibri"/>
                <a:cs typeface="Calibri"/>
              </a:rPr>
              <a:t>[70,1</a:t>
            </a:r>
            <a:r>
              <a:rPr lang="en-US" baseline="30000" dirty="0">
                <a:latin typeface="Calibri"/>
                <a:cs typeface="Calibri"/>
              </a:rPr>
              <a:t>-</a:t>
            </a:r>
            <a:r>
              <a:rPr lang="en-US" dirty="0">
                <a:latin typeface="Calibri"/>
                <a:cs typeface="Calibri"/>
              </a:rPr>
              <a:t>]</a:t>
            </a:r>
            <a:endParaRPr lang="en-US" baseline="-25000" dirty="0">
              <a:latin typeface="Calibri"/>
              <a:cs typeface="Calibri"/>
            </a:endParaRPr>
          </a:p>
        </p:txBody>
      </p:sp>
      <p:grpSp>
        <p:nvGrpSpPr>
          <p:cNvPr id="18" name="Group 17">
            <a:extLst>
              <a:ext uri="{FF2B5EF4-FFF2-40B4-BE49-F238E27FC236}">
                <a16:creationId xmlns:a16="http://schemas.microsoft.com/office/drawing/2014/main" id="{BB310F0F-9B7A-1446-08E8-0EA64F87DD3A}"/>
              </a:ext>
            </a:extLst>
          </p:cNvPr>
          <p:cNvGrpSpPr/>
          <p:nvPr/>
        </p:nvGrpSpPr>
        <p:grpSpPr>
          <a:xfrm>
            <a:off x="9643467" y="4998088"/>
            <a:ext cx="2093070" cy="801148"/>
            <a:chOff x="4539343" y="5729107"/>
            <a:chExt cx="2093070" cy="801148"/>
          </a:xfrm>
        </p:grpSpPr>
        <p:sp>
          <p:nvSpPr>
            <p:cNvPr id="3" name="TextBox 2">
              <a:extLst>
                <a:ext uri="{FF2B5EF4-FFF2-40B4-BE49-F238E27FC236}">
                  <a16:creationId xmlns:a16="http://schemas.microsoft.com/office/drawing/2014/main" id="{7B92C1DC-C953-53AF-5EE1-B1DAE6414D76}"/>
                </a:ext>
              </a:extLst>
            </p:cNvPr>
            <p:cNvSpPr txBox="1"/>
            <p:nvPr/>
          </p:nvSpPr>
          <p:spPr>
            <a:xfrm>
              <a:off x="4539343" y="5976257"/>
              <a:ext cx="766557" cy="369332"/>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A</a:t>
              </a:r>
              <a:r>
                <a:rPr lang="en-US" baseline="-25000" dirty="0" err="1">
                  <a:latin typeface="Calibri" panose="020F0502020204030204" pitchFamily="34" charset="0"/>
                  <a:cs typeface="Calibri" panose="020F0502020204030204" pitchFamily="34" charset="0"/>
                </a:rPr>
                <a:t>hel</a:t>
              </a:r>
              <a:r>
                <a:rPr lang="en-US" baseline="-25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 = </a:t>
              </a:r>
              <a:endParaRPr lang="en-US" baseline="-25000" dirty="0">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F9A52879-42F7-B0C9-FCAD-A233111E619C}"/>
                </a:ext>
              </a:extLst>
            </p:cNvPr>
            <p:cNvCxnSpPr>
              <a:cxnSpLocks/>
              <a:stCxn id="3" idx="3"/>
            </p:cNvCxnSpPr>
            <p:nvPr/>
          </p:nvCxnSpPr>
          <p:spPr>
            <a:xfrm>
              <a:off x="5305900" y="6160923"/>
              <a:ext cx="10932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CCDE478-922B-E951-DB3A-7C164F6AA3A3}"/>
                </a:ext>
              </a:extLst>
            </p:cNvPr>
            <p:cNvSpPr txBox="1"/>
            <p:nvPr/>
          </p:nvSpPr>
          <p:spPr>
            <a:xfrm>
              <a:off x="5305900" y="5729107"/>
              <a:ext cx="1199367"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A</a:t>
              </a:r>
              <a:r>
                <a:rPr lang="en-US" baseline="30000" dirty="0">
                  <a:latin typeface="Calibri" panose="020F0502020204030204" pitchFamily="34" charset="0"/>
                  <a:cs typeface="Calibri" panose="020F0502020204030204" pitchFamily="34" charset="0"/>
                </a:rPr>
                <a:t>2</a:t>
              </a:r>
              <a:r>
                <a:rPr lang="en-US" baseline="-25000" dirty="0">
                  <a:latin typeface="Calibri" panose="020F0502020204030204" pitchFamily="34" charset="0"/>
                  <a:cs typeface="Calibri" panose="020F0502020204030204" pitchFamily="34" charset="0"/>
                </a:rPr>
                <a:t>1/2 </a:t>
              </a:r>
              <a:r>
                <a:rPr lang="en-US" dirty="0">
                  <a:latin typeface="Calibri" panose="020F0502020204030204" pitchFamily="34" charset="0"/>
                  <a:cs typeface="Calibri" panose="020F0502020204030204" pitchFamily="34" charset="0"/>
                </a:rPr>
                <a:t>- A</a:t>
              </a:r>
              <a:r>
                <a:rPr lang="en-US" baseline="30000" dirty="0">
                  <a:latin typeface="Calibri" panose="020F0502020204030204" pitchFamily="34" charset="0"/>
                  <a:cs typeface="Calibri" panose="020F0502020204030204" pitchFamily="34" charset="0"/>
                </a:rPr>
                <a:t>2</a:t>
              </a:r>
              <a:r>
                <a:rPr lang="en-US" baseline="-25000" dirty="0">
                  <a:latin typeface="Calibri" panose="020F0502020204030204" pitchFamily="34" charset="0"/>
                  <a:cs typeface="Calibri" panose="020F0502020204030204" pitchFamily="34" charset="0"/>
                </a:rPr>
                <a:t>3/2</a:t>
              </a:r>
            </a:p>
          </p:txBody>
        </p:sp>
        <p:sp>
          <p:nvSpPr>
            <p:cNvPr id="17" name="TextBox 16">
              <a:extLst>
                <a:ext uri="{FF2B5EF4-FFF2-40B4-BE49-F238E27FC236}">
                  <a16:creationId xmlns:a16="http://schemas.microsoft.com/office/drawing/2014/main" id="{9AD79A45-23E0-8870-DD89-46CA5C6E477B}"/>
                </a:ext>
              </a:extLst>
            </p:cNvPr>
            <p:cNvSpPr txBox="1"/>
            <p:nvPr/>
          </p:nvSpPr>
          <p:spPr>
            <a:xfrm>
              <a:off x="5261283" y="6160923"/>
              <a:ext cx="1371130"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A</a:t>
              </a:r>
              <a:r>
                <a:rPr lang="en-US" baseline="30000" dirty="0">
                  <a:latin typeface="Calibri" panose="020F0502020204030204" pitchFamily="34" charset="0"/>
                  <a:cs typeface="Calibri" panose="020F0502020204030204" pitchFamily="34" charset="0"/>
                </a:rPr>
                <a:t>2</a:t>
              </a:r>
              <a:r>
                <a:rPr lang="en-US" baseline="-25000" dirty="0">
                  <a:latin typeface="Calibri" panose="020F0502020204030204" pitchFamily="34" charset="0"/>
                  <a:cs typeface="Calibri" panose="020F0502020204030204" pitchFamily="34" charset="0"/>
                </a:rPr>
                <a:t>1/2 </a:t>
              </a:r>
              <a:r>
                <a:rPr lang="en-US" dirty="0">
                  <a:latin typeface="Calibri" panose="020F0502020204030204" pitchFamily="34" charset="0"/>
                  <a:cs typeface="Calibri" panose="020F0502020204030204" pitchFamily="34" charset="0"/>
                </a:rPr>
                <a:t>+ A</a:t>
              </a:r>
              <a:r>
                <a:rPr lang="en-US" baseline="30000" dirty="0">
                  <a:latin typeface="Calibri" panose="020F0502020204030204" pitchFamily="34" charset="0"/>
                  <a:cs typeface="Calibri" panose="020F0502020204030204" pitchFamily="34" charset="0"/>
                </a:rPr>
                <a:t>2</a:t>
              </a:r>
              <a:r>
                <a:rPr lang="en-US" baseline="-25000" dirty="0">
                  <a:latin typeface="Calibri" panose="020F0502020204030204" pitchFamily="34" charset="0"/>
                  <a:cs typeface="Calibri" panose="020F0502020204030204" pitchFamily="34" charset="0"/>
                </a:rPr>
                <a:t>3/2</a:t>
              </a:r>
            </a:p>
          </p:txBody>
        </p:sp>
      </p:grpSp>
      <p:sp>
        <p:nvSpPr>
          <p:cNvPr id="19" name="TextBox 18">
            <a:extLst>
              <a:ext uri="{FF2B5EF4-FFF2-40B4-BE49-F238E27FC236}">
                <a16:creationId xmlns:a16="http://schemas.microsoft.com/office/drawing/2014/main" id="{25337EB8-5482-1F0C-7849-A46016C7FB25}"/>
              </a:ext>
            </a:extLst>
          </p:cNvPr>
          <p:cNvSpPr txBox="1"/>
          <p:nvPr/>
        </p:nvSpPr>
        <p:spPr>
          <a:xfrm>
            <a:off x="7459567" y="5245238"/>
            <a:ext cx="2210990"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Helicity Asymmetry</a:t>
            </a:r>
          </a:p>
        </p:txBody>
      </p:sp>
      <p:sp>
        <p:nvSpPr>
          <p:cNvPr id="20" name="Frame 19">
            <a:extLst>
              <a:ext uri="{FF2B5EF4-FFF2-40B4-BE49-F238E27FC236}">
                <a16:creationId xmlns:a16="http://schemas.microsoft.com/office/drawing/2014/main" id="{DA45BDAD-1D18-C43A-EC0F-0C40CCEABE85}"/>
              </a:ext>
            </a:extLst>
          </p:cNvPr>
          <p:cNvSpPr/>
          <p:nvPr/>
        </p:nvSpPr>
        <p:spPr>
          <a:xfrm>
            <a:off x="7226854" y="4989451"/>
            <a:ext cx="4509683" cy="924088"/>
          </a:xfrm>
          <a:prstGeom prst="frame">
            <a:avLst>
              <a:gd name="adj1" fmla="val 1898"/>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49093336-E652-51A8-CCD3-E200E4AB1FE3}"/>
              </a:ext>
            </a:extLst>
          </p:cNvPr>
          <p:cNvPicPr>
            <a:picLocks noChangeAspect="1"/>
          </p:cNvPicPr>
          <p:nvPr/>
        </p:nvPicPr>
        <p:blipFill>
          <a:blip r:embed="rId5"/>
          <a:stretch>
            <a:fillRect/>
          </a:stretch>
        </p:blipFill>
        <p:spPr>
          <a:xfrm>
            <a:off x="5103451" y="1152024"/>
            <a:ext cx="3286311" cy="3403189"/>
          </a:xfrm>
          <a:prstGeom prst="rect">
            <a:avLst/>
          </a:prstGeom>
        </p:spPr>
      </p:pic>
    </p:spTree>
    <p:extLst>
      <p:ext uri="{BB962C8B-B14F-4D97-AF65-F5344CB8AC3E}">
        <p14:creationId xmlns:p14="http://schemas.microsoft.com/office/powerpoint/2010/main" val="4104811471"/>
      </p:ext>
    </p:extLst>
  </p:cSld>
  <p:clrMapOvr>
    <a:masterClrMapping/>
  </p:clrMapOvr>
  <mc:AlternateContent xmlns:mc="http://schemas.openxmlformats.org/markup-compatibility/2006" xmlns:p14="http://schemas.microsoft.com/office/powerpoint/2010/main">
    <mc:Choice Requires="p14">
      <p:transition spd="slow" p14:dur="2000" advTm="58426"/>
    </mc:Choice>
    <mc:Fallback xmlns="">
      <p:transition spd="slow" advTm="5842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3143-3495-B54F-AF0A-098418534E14}"/>
              </a:ext>
            </a:extLst>
          </p:cNvPr>
          <p:cNvSpPr>
            <a:spLocks noGrp="1"/>
          </p:cNvSpPr>
          <p:nvPr>
            <p:ph type="title"/>
          </p:nvPr>
        </p:nvSpPr>
        <p:spPr/>
        <p:txBody>
          <a:bodyPr/>
          <a:lstStyle/>
          <a:p>
            <a:r>
              <a:rPr lang="en-US" sz="3600" dirty="0">
                <a:latin typeface="Calibri"/>
                <a:cs typeface="Calibri"/>
              </a:rPr>
              <a:t>N</a:t>
            </a:r>
            <a:r>
              <a:rPr lang="en-US" sz="3600" baseline="30000" dirty="0">
                <a:latin typeface="Calibri"/>
                <a:cs typeface="Calibri"/>
              </a:rPr>
              <a:t>+</a:t>
            </a:r>
            <a:r>
              <a:rPr lang="en-US" sz="3600" dirty="0">
                <a:latin typeface="Calibri"/>
                <a:cs typeface="Calibri"/>
              </a:rPr>
              <a:t>(1675)5/2</a:t>
            </a:r>
            <a:r>
              <a:rPr lang="en-US" sz="3600" baseline="30000" dirty="0">
                <a:latin typeface="Calibri"/>
                <a:cs typeface="Calibri"/>
              </a:rPr>
              <a:t>-</a:t>
            </a:r>
            <a:r>
              <a:rPr lang="en-US" sz="3600" dirty="0">
                <a:latin typeface="Calibri"/>
                <a:cs typeface="Calibri"/>
              </a:rPr>
              <a:t> photo/electrocoupling amplitudes</a:t>
            </a:r>
            <a:endParaRPr lang="en-US" dirty="0"/>
          </a:p>
        </p:txBody>
      </p:sp>
      <p:sp>
        <p:nvSpPr>
          <p:cNvPr id="6" name="TextBox 5">
            <a:extLst>
              <a:ext uri="{FF2B5EF4-FFF2-40B4-BE49-F238E27FC236}">
                <a16:creationId xmlns:a16="http://schemas.microsoft.com/office/drawing/2014/main" id="{99A04262-A0C8-6E41-A02E-6812DD1E5FBF}"/>
              </a:ext>
            </a:extLst>
          </p:cNvPr>
          <p:cNvSpPr txBox="1"/>
          <p:nvPr/>
        </p:nvSpPr>
        <p:spPr>
          <a:xfrm>
            <a:off x="2842126" y="879848"/>
            <a:ext cx="8585812" cy="923330"/>
          </a:xfrm>
          <a:prstGeom prst="rect">
            <a:avLst/>
          </a:prstGeom>
          <a:noFill/>
        </p:spPr>
        <p:txBody>
          <a:bodyPr wrap="square" rtlCol="0">
            <a:spAutoFit/>
          </a:bodyPr>
          <a:lstStyle/>
          <a:p>
            <a:r>
              <a:rPr lang="en-US" dirty="0">
                <a:latin typeface="Calibri"/>
                <a:cs typeface="Calibri"/>
              </a:rPr>
              <a:t>On </a:t>
            </a:r>
            <a:r>
              <a:rPr lang="en-US" b="1" dirty="0">
                <a:latin typeface="Calibri"/>
                <a:cs typeface="Calibri"/>
              </a:rPr>
              <a:t>proton</a:t>
            </a:r>
            <a:r>
              <a:rPr lang="en-US" dirty="0">
                <a:latin typeface="Calibri"/>
                <a:cs typeface="Calibri"/>
              </a:rPr>
              <a:t> target the quark transverse amplitudes are suppressed  due to </a:t>
            </a:r>
            <a:r>
              <a:rPr lang="en-US" i="1" dirty="0">
                <a:latin typeface="Calibri"/>
                <a:cs typeface="Calibri"/>
              </a:rPr>
              <a:t>selection rule</a:t>
            </a:r>
            <a:r>
              <a:rPr lang="en-US" dirty="0">
                <a:latin typeface="Calibri"/>
                <a:cs typeface="Calibri"/>
              </a:rPr>
              <a:t>. </a:t>
            </a:r>
            <a:r>
              <a:rPr lang="en-US" b="1" dirty="0">
                <a:latin typeface="Calibri"/>
                <a:cs typeface="Calibri"/>
                <a:sym typeface="Wingdings" pitchFamily="2" charset="2"/>
              </a:rPr>
              <a:t> 	</a:t>
            </a:r>
            <a:r>
              <a:rPr lang="en-US" dirty="0">
                <a:latin typeface="Calibri"/>
                <a:cs typeface="Calibri"/>
              </a:rPr>
              <a:t> MB contributions to dominate at all Q</a:t>
            </a:r>
            <a:r>
              <a:rPr lang="en-US" baseline="30000" dirty="0">
                <a:latin typeface="Calibri"/>
                <a:cs typeface="Calibri"/>
              </a:rPr>
              <a:t>2</a:t>
            </a:r>
            <a:r>
              <a:rPr lang="en-US" dirty="0">
                <a:latin typeface="Calibri"/>
                <a:cs typeface="Calibri"/>
              </a:rPr>
              <a:t> </a:t>
            </a:r>
          </a:p>
          <a:p>
            <a:r>
              <a:rPr lang="en-US" dirty="0">
                <a:latin typeface="Calibri"/>
                <a:cs typeface="Calibri"/>
              </a:rPr>
              <a:t>On </a:t>
            </a:r>
            <a:r>
              <a:rPr lang="en-US" b="1" dirty="0">
                <a:latin typeface="Calibri"/>
                <a:cs typeface="Calibri"/>
              </a:rPr>
              <a:t>neutron</a:t>
            </a:r>
            <a:r>
              <a:rPr lang="en-US" dirty="0">
                <a:latin typeface="Calibri"/>
                <a:cs typeface="Calibri"/>
              </a:rPr>
              <a:t> target </a:t>
            </a:r>
            <a:r>
              <a:rPr lang="en-US" dirty="0">
                <a:latin typeface="Calibri"/>
                <a:cs typeface="Calibri"/>
                <a:sym typeface="Wingdings" pitchFamily="2" charset="2"/>
              </a:rPr>
              <a:t>quark</a:t>
            </a:r>
            <a:r>
              <a:rPr lang="en-US" dirty="0">
                <a:latin typeface="Calibri"/>
                <a:cs typeface="Calibri"/>
              </a:rPr>
              <a:t> contribution to dominate at all Q</a:t>
            </a:r>
            <a:r>
              <a:rPr lang="en-US" baseline="30000" dirty="0">
                <a:latin typeface="Calibri"/>
                <a:cs typeface="Calibri"/>
              </a:rPr>
              <a:t>2</a:t>
            </a:r>
            <a:r>
              <a:rPr lang="en-US" dirty="0">
                <a:latin typeface="Calibri"/>
                <a:cs typeface="Calibri"/>
              </a:rPr>
              <a:t>. </a:t>
            </a:r>
          </a:p>
        </p:txBody>
      </p:sp>
      <p:sp>
        <p:nvSpPr>
          <p:cNvPr id="15" name="TextBox 14">
            <a:extLst>
              <a:ext uri="{FF2B5EF4-FFF2-40B4-BE49-F238E27FC236}">
                <a16:creationId xmlns:a16="http://schemas.microsoft.com/office/drawing/2014/main" id="{3B27F4BA-A6F9-380D-B04A-99907F34B6D1}"/>
              </a:ext>
            </a:extLst>
          </p:cNvPr>
          <p:cNvSpPr txBox="1"/>
          <p:nvPr/>
        </p:nvSpPr>
        <p:spPr>
          <a:xfrm>
            <a:off x="2246876" y="5358460"/>
            <a:ext cx="8588038" cy="1015663"/>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Nature of the N(1675)5/2- </a:t>
            </a:r>
          </a:p>
          <a:p>
            <a:pPr algn="ctr"/>
            <a:r>
              <a:rPr lang="en-US" sz="2000" b="1" dirty="0">
                <a:solidFill>
                  <a:schemeClr val="accent6">
                    <a:lumMod val="75000"/>
                  </a:schemeClr>
                </a:solidFill>
                <a:latin typeface="Calibri" panose="020F0502020204030204" pitchFamily="34" charset="0"/>
                <a:cs typeface="Calibri" panose="020F0502020204030204" pitchFamily="34" charset="0"/>
              </a:rPr>
              <a:t>The large quark component on the neutron and its absence on proton shows that the quark core of N(1675)5/2</a:t>
            </a:r>
            <a:r>
              <a:rPr lang="en-US" sz="2000" b="1" baseline="30000" dirty="0">
                <a:solidFill>
                  <a:schemeClr val="accent6">
                    <a:lumMod val="75000"/>
                  </a:schemeClr>
                </a:solidFill>
                <a:latin typeface="Calibri" panose="020F0502020204030204" pitchFamily="34" charset="0"/>
                <a:cs typeface="Calibri" panose="020F0502020204030204" pitchFamily="34" charset="0"/>
              </a:rPr>
              <a:t>- </a:t>
            </a:r>
            <a:r>
              <a:rPr lang="en-US" sz="2000" b="1" dirty="0">
                <a:solidFill>
                  <a:schemeClr val="accent6">
                    <a:lumMod val="75000"/>
                  </a:schemeClr>
                </a:solidFill>
                <a:latin typeface="Calibri" panose="020F0502020204030204" pitchFamily="34" charset="0"/>
                <a:cs typeface="Calibri" panose="020F0502020204030204" pitchFamily="34" charset="0"/>
              </a:rPr>
              <a:t>is the L=1 excited state of the nucleon.  </a:t>
            </a:r>
          </a:p>
        </p:txBody>
      </p:sp>
      <p:sp>
        <p:nvSpPr>
          <p:cNvPr id="16" name="Text Box 9">
            <a:extLst>
              <a:ext uri="{FF2B5EF4-FFF2-40B4-BE49-F238E27FC236}">
                <a16:creationId xmlns:a16="http://schemas.microsoft.com/office/drawing/2014/main" id="{FC1DCEAA-766F-4D0C-FF21-4C861112AC6B}"/>
              </a:ext>
            </a:extLst>
          </p:cNvPr>
          <p:cNvSpPr txBox="1">
            <a:spLocks noChangeArrowheads="1"/>
          </p:cNvSpPr>
          <p:nvPr/>
        </p:nvSpPr>
        <p:spPr bwMode="auto">
          <a:xfrm>
            <a:off x="1205889" y="879778"/>
            <a:ext cx="1423995" cy="1077218"/>
          </a:xfrm>
          <a:prstGeom prst="rect">
            <a:avLst/>
          </a:prstGeom>
          <a:solidFill>
            <a:srgbClr val="FFFF00"/>
          </a:solidFill>
          <a:ln w="19050" cap="flat" cmpd="sng" algn="ctr">
            <a:solidFill>
              <a:schemeClr val="accent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b="1" dirty="0">
                <a:latin typeface="Calibri"/>
                <a:cs typeface="Calibri"/>
              </a:rPr>
              <a:t>N(1675)5/2</a:t>
            </a:r>
            <a:r>
              <a:rPr lang="en-US" sz="1600" b="1" baseline="30000" dirty="0">
                <a:latin typeface="Calibri"/>
                <a:cs typeface="Calibri"/>
              </a:rPr>
              <a:t>-</a:t>
            </a:r>
          </a:p>
          <a:p>
            <a:pPr algn="ctr" eaLnBrk="0" hangingPunct="0"/>
            <a:r>
              <a:rPr lang="en-US" sz="1600" dirty="0">
                <a:solidFill>
                  <a:srgbClr val="000000"/>
                </a:solidFill>
                <a:latin typeface="Calibri"/>
                <a:cs typeface="Calibri"/>
              </a:rPr>
              <a:t>N(1520)3/2</a:t>
            </a:r>
            <a:r>
              <a:rPr lang="en-US" sz="1600" baseline="30000" dirty="0">
                <a:solidFill>
                  <a:srgbClr val="000000"/>
                </a:solidFill>
                <a:latin typeface="Calibri"/>
                <a:cs typeface="Calibri"/>
              </a:rPr>
              <a:t>-</a:t>
            </a:r>
          </a:p>
          <a:p>
            <a:pPr algn="ctr" eaLnBrk="0" hangingPunct="0"/>
            <a:r>
              <a:rPr lang="en-US" sz="1600" dirty="0">
                <a:latin typeface="Calibri"/>
                <a:cs typeface="Calibri"/>
              </a:rPr>
              <a:t>N(1535)1/2</a:t>
            </a:r>
            <a:r>
              <a:rPr lang="en-US" sz="1600" baseline="30000" dirty="0">
                <a:latin typeface="Calibri"/>
                <a:cs typeface="Calibri"/>
              </a:rPr>
              <a:t>-</a:t>
            </a:r>
            <a:endParaRPr lang="en-US" sz="1600" dirty="0">
              <a:latin typeface="Calibri"/>
              <a:cs typeface="Calibri"/>
            </a:endParaRPr>
          </a:p>
          <a:p>
            <a:pPr algn="ctr" eaLnBrk="0" hangingPunct="0"/>
            <a:r>
              <a:rPr lang="en-US" sz="1600" dirty="0" err="1">
                <a:solidFill>
                  <a:srgbClr val="002060"/>
                </a:solidFill>
                <a:latin typeface="Calibri"/>
                <a:cs typeface="Calibri"/>
              </a:rPr>
              <a:t>Δ</a:t>
            </a:r>
            <a:r>
              <a:rPr lang="en-US" sz="1600" dirty="0">
                <a:solidFill>
                  <a:srgbClr val="002060"/>
                </a:solidFill>
                <a:latin typeface="Calibri"/>
                <a:cs typeface="Calibri"/>
              </a:rPr>
              <a:t>(1620)1/2</a:t>
            </a:r>
            <a:r>
              <a:rPr lang="en-US" sz="1600" baseline="30000" dirty="0">
                <a:solidFill>
                  <a:srgbClr val="002060"/>
                </a:solidFill>
                <a:latin typeface="Calibri"/>
                <a:cs typeface="Calibri"/>
              </a:rPr>
              <a:t>-</a:t>
            </a:r>
            <a:r>
              <a:rPr lang="en-US" sz="1600" baseline="-25000" dirty="0">
                <a:solidFill>
                  <a:srgbClr val="002060"/>
                </a:solidFill>
                <a:latin typeface="Calibri"/>
                <a:cs typeface="Calibri"/>
              </a:rPr>
              <a:t> </a:t>
            </a:r>
          </a:p>
        </p:txBody>
      </p:sp>
      <p:sp>
        <p:nvSpPr>
          <p:cNvPr id="17" name="TextBox 16">
            <a:extLst>
              <a:ext uri="{FF2B5EF4-FFF2-40B4-BE49-F238E27FC236}">
                <a16:creationId xmlns:a16="http://schemas.microsoft.com/office/drawing/2014/main" id="{D4839E22-7010-0A70-C879-57B514B4249F}"/>
              </a:ext>
            </a:extLst>
          </p:cNvPr>
          <p:cNvSpPr txBox="1"/>
          <p:nvPr/>
        </p:nvSpPr>
        <p:spPr>
          <a:xfrm>
            <a:off x="513963" y="916623"/>
            <a:ext cx="723275" cy="369332"/>
          </a:xfrm>
          <a:prstGeom prst="rect">
            <a:avLst/>
          </a:prstGeom>
          <a:noFill/>
          <a:ln>
            <a:noFill/>
          </a:ln>
        </p:spPr>
        <p:txBody>
          <a:bodyPr wrap="none" rtlCol="0">
            <a:spAutoFit/>
          </a:bodyPr>
          <a:lstStyle/>
          <a:p>
            <a:r>
              <a:rPr lang="en-US" dirty="0">
                <a:latin typeface="Calibri"/>
                <a:cs typeface="Calibri"/>
              </a:rPr>
              <a:t>[</a:t>
            </a:r>
            <a:r>
              <a:rPr lang="en-US" sz="1600" dirty="0">
                <a:latin typeface="Calibri"/>
                <a:cs typeface="Calibri"/>
              </a:rPr>
              <a:t>70,1</a:t>
            </a:r>
            <a:r>
              <a:rPr lang="en-US" sz="1600" baseline="30000" dirty="0">
                <a:latin typeface="Calibri"/>
                <a:cs typeface="Calibri"/>
              </a:rPr>
              <a:t>-</a:t>
            </a:r>
            <a:r>
              <a:rPr lang="en-US" sz="1600" dirty="0">
                <a:latin typeface="Calibri"/>
                <a:cs typeface="Calibri"/>
              </a:rPr>
              <a:t>]</a:t>
            </a:r>
            <a:endParaRPr lang="en-US" sz="1600" baseline="-25000" dirty="0">
              <a:latin typeface="Calibri"/>
              <a:cs typeface="Calibri"/>
            </a:endParaRPr>
          </a:p>
        </p:txBody>
      </p:sp>
      <p:pic>
        <p:nvPicPr>
          <p:cNvPr id="7" name="Picture 6">
            <a:extLst>
              <a:ext uri="{FF2B5EF4-FFF2-40B4-BE49-F238E27FC236}">
                <a16:creationId xmlns:a16="http://schemas.microsoft.com/office/drawing/2014/main" id="{90C06AB5-A201-532C-6B64-148E4CDECCDA}"/>
              </a:ext>
            </a:extLst>
          </p:cNvPr>
          <p:cNvPicPr>
            <a:picLocks noChangeAspect="1"/>
          </p:cNvPicPr>
          <p:nvPr/>
        </p:nvPicPr>
        <p:blipFill>
          <a:blip r:embed="rId4"/>
          <a:stretch>
            <a:fillRect/>
          </a:stretch>
        </p:blipFill>
        <p:spPr>
          <a:xfrm>
            <a:off x="1251715" y="2113222"/>
            <a:ext cx="9583199" cy="3245238"/>
          </a:xfrm>
          <a:prstGeom prst="rect">
            <a:avLst/>
          </a:prstGeom>
        </p:spPr>
      </p:pic>
      <p:sp>
        <p:nvSpPr>
          <p:cNvPr id="9" name="TextBox 8">
            <a:extLst>
              <a:ext uri="{FF2B5EF4-FFF2-40B4-BE49-F238E27FC236}">
                <a16:creationId xmlns:a16="http://schemas.microsoft.com/office/drawing/2014/main" id="{11E3BF69-1216-6233-C34E-D9921C24CDA8}"/>
              </a:ext>
            </a:extLst>
          </p:cNvPr>
          <p:cNvSpPr txBox="1"/>
          <p:nvPr/>
        </p:nvSpPr>
        <p:spPr>
          <a:xfrm rot="16200000">
            <a:off x="831169" y="2805657"/>
            <a:ext cx="867995"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10</a:t>
            </a:r>
            <a:r>
              <a:rPr lang="en-US" sz="1200" baseline="30000" dirty="0">
                <a:latin typeface="Calibri" panose="020F0502020204030204" pitchFamily="34" charset="0"/>
                <a:cs typeface="Calibri" panose="020F0502020204030204" pitchFamily="34" charset="0"/>
              </a:rPr>
              <a:t>-3</a:t>
            </a:r>
            <a:r>
              <a:rPr lang="en-US" sz="1200" dirty="0">
                <a:latin typeface="Calibri" panose="020F0502020204030204" pitchFamily="34" charset="0"/>
                <a:cs typeface="Calibri" panose="020F0502020204030204" pitchFamily="34" charset="0"/>
              </a:rPr>
              <a:t>GeV-</a:t>
            </a:r>
            <a:r>
              <a:rPr lang="en-US" sz="1200" baseline="30000" dirty="0">
                <a:latin typeface="Calibri" panose="020F0502020204030204" pitchFamily="34" charset="0"/>
                <a:cs typeface="Calibri" panose="020F0502020204030204" pitchFamily="34" charset="0"/>
              </a:rPr>
              <a:t>1/2</a:t>
            </a:r>
          </a:p>
        </p:txBody>
      </p:sp>
    </p:spTree>
    <p:custDataLst>
      <p:tags r:id="rId1"/>
    </p:custDataLst>
    <p:extLst>
      <p:ext uri="{BB962C8B-B14F-4D97-AF65-F5344CB8AC3E}">
        <p14:creationId xmlns:p14="http://schemas.microsoft.com/office/powerpoint/2010/main" val="3463300758"/>
      </p:ext>
    </p:extLst>
  </p:cSld>
  <p:clrMapOvr>
    <a:masterClrMapping/>
  </p:clrMapOvr>
  <mc:AlternateContent xmlns:mc="http://schemas.openxmlformats.org/markup-compatibility/2006" xmlns:p14="http://schemas.microsoft.com/office/powerpoint/2010/main">
    <mc:Choice Requires="p14">
      <p:transition spd="slow" p14:dur="2000" advTm="94746"/>
    </mc:Choice>
    <mc:Fallback xmlns="">
      <p:transition spd="slow" advTm="947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38200"/>
          </a:xfrm>
        </p:spPr>
        <p:txBody>
          <a:bodyPr>
            <a:normAutofit/>
          </a:bodyPr>
          <a:lstStyle/>
          <a:p>
            <a:r>
              <a:rPr lang="en-US" sz="3600" dirty="0">
                <a:latin typeface="Calibri" panose="020F0502020204030204" pitchFamily="34" charset="0"/>
                <a:cs typeface="Calibri" panose="020F0502020204030204" pitchFamily="34" charset="0"/>
              </a:rPr>
              <a:t>Are there gluonic excitations q</a:t>
            </a:r>
            <a:r>
              <a:rPr lang="en-US" sz="3600" baseline="30000" dirty="0">
                <a:latin typeface="Calibri" panose="020F0502020204030204" pitchFamily="34" charset="0"/>
                <a:cs typeface="Calibri" panose="020F0502020204030204" pitchFamily="34" charset="0"/>
              </a:rPr>
              <a:t>3</a:t>
            </a:r>
            <a:r>
              <a:rPr lang="en-US" sz="3600" dirty="0">
                <a:latin typeface="Calibri" panose="020F0502020204030204" pitchFamily="34" charset="0"/>
                <a:cs typeface="Calibri" panose="020F0502020204030204" pitchFamily="34" charset="0"/>
              </a:rPr>
              <a:t>G ? </a:t>
            </a:r>
          </a:p>
        </p:txBody>
      </p:sp>
      <p:grpSp>
        <p:nvGrpSpPr>
          <p:cNvPr id="6" name="Group 5">
            <a:extLst>
              <a:ext uri="{FF2B5EF4-FFF2-40B4-BE49-F238E27FC236}">
                <a16:creationId xmlns:a16="http://schemas.microsoft.com/office/drawing/2014/main" id="{8D92F4B9-AC64-D489-EDE8-21A71CBC586E}"/>
              </a:ext>
            </a:extLst>
          </p:cNvPr>
          <p:cNvGrpSpPr/>
          <p:nvPr/>
        </p:nvGrpSpPr>
        <p:grpSpPr>
          <a:xfrm>
            <a:off x="898424" y="952814"/>
            <a:ext cx="4742052" cy="4581180"/>
            <a:chOff x="723020" y="1068214"/>
            <a:chExt cx="4742052" cy="4581180"/>
          </a:xfrm>
        </p:grpSpPr>
        <p:pic>
          <p:nvPicPr>
            <p:cNvPr id="7" name="Picture 6"/>
            <p:cNvPicPr>
              <a:picLocks noChangeAspect="1"/>
            </p:cNvPicPr>
            <p:nvPr/>
          </p:nvPicPr>
          <p:blipFill>
            <a:blip r:embed="rId4"/>
            <a:srcRect r="42725"/>
            <a:stretch>
              <a:fillRect/>
            </a:stretch>
          </p:blipFill>
          <p:spPr>
            <a:xfrm>
              <a:off x="1708694" y="1107726"/>
              <a:ext cx="3738786" cy="4541668"/>
            </a:xfrm>
            <a:prstGeom prst="rect">
              <a:avLst/>
            </a:prstGeom>
          </p:spPr>
        </p:pic>
        <p:sp>
          <p:nvSpPr>
            <p:cNvPr id="13" name="TextBox 12"/>
            <p:cNvSpPr txBox="1"/>
            <p:nvPr/>
          </p:nvSpPr>
          <p:spPr>
            <a:xfrm>
              <a:off x="1451872" y="1068214"/>
              <a:ext cx="4013200" cy="307777"/>
            </a:xfrm>
            <a:prstGeom prst="rect">
              <a:avLst/>
            </a:prstGeom>
            <a:noFill/>
          </p:spPr>
          <p:txBody>
            <a:bodyPr wrap="square" rtlCol="0">
              <a:spAutoFit/>
            </a:bodyPr>
            <a:lstStyle/>
            <a:p>
              <a:r>
                <a:rPr lang="en-US" sz="1400" i="1" dirty="0">
                  <a:latin typeface="Calibri"/>
                  <a:cs typeface="Calibri"/>
                </a:rPr>
                <a:t>J.J. </a:t>
              </a:r>
              <a:r>
                <a:rPr lang="en-US" sz="1400" i="1" dirty="0" err="1">
                  <a:latin typeface="Calibri"/>
                  <a:cs typeface="Calibri"/>
                </a:rPr>
                <a:t>Dudek</a:t>
              </a:r>
              <a:r>
                <a:rPr lang="en-US" sz="1400" i="1" dirty="0">
                  <a:latin typeface="Calibri"/>
                  <a:cs typeface="Calibri"/>
                </a:rPr>
                <a:t> and R.G. Edwards,  PRD 85 (2012) 054016</a:t>
              </a:r>
            </a:p>
          </p:txBody>
        </p:sp>
        <p:grpSp>
          <p:nvGrpSpPr>
            <p:cNvPr id="3" name="Group 28"/>
            <p:cNvGrpSpPr/>
            <p:nvPr/>
          </p:nvGrpSpPr>
          <p:grpSpPr>
            <a:xfrm>
              <a:off x="2584994" y="2924620"/>
              <a:ext cx="868372" cy="1891506"/>
              <a:chOff x="1803400" y="2807494"/>
              <a:chExt cx="868372" cy="1891506"/>
            </a:xfrm>
          </p:grpSpPr>
          <p:cxnSp>
            <p:nvCxnSpPr>
              <p:cNvPr id="15" name="Straight Arrow Connector 14"/>
              <p:cNvCxnSpPr/>
              <p:nvPr/>
            </p:nvCxnSpPr>
            <p:spPr>
              <a:xfrm rot="5400000">
                <a:off x="1074341" y="3752453"/>
                <a:ext cx="1891506" cy="1588"/>
              </a:xfrm>
              <a:prstGeom prst="straightConnector1">
                <a:avLst/>
              </a:prstGeom>
              <a:ln w="28575"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803400" y="3822700"/>
                <a:ext cx="868372" cy="369332"/>
              </a:xfrm>
              <a:prstGeom prst="rect">
                <a:avLst/>
              </a:prstGeom>
              <a:solidFill>
                <a:schemeClr val="bg1"/>
              </a:solidFill>
              <a:ln>
                <a:solidFill>
                  <a:srgbClr val="000000"/>
                </a:solidFill>
              </a:ln>
            </p:spPr>
            <p:txBody>
              <a:bodyPr wrap="none" rtlCol="0">
                <a:spAutoFit/>
              </a:bodyPr>
              <a:lstStyle/>
              <a:p>
                <a:r>
                  <a:rPr lang="en-US" dirty="0">
                    <a:solidFill>
                      <a:srgbClr val="0000FF"/>
                    </a:solidFill>
                    <a:latin typeface="Calibri"/>
                    <a:cs typeface="Calibri"/>
                  </a:rPr>
                  <a:t>1.3GeV</a:t>
                </a:r>
              </a:p>
            </p:txBody>
          </p:sp>
        </p:grpSp>
        <p:sp>
          <p:nvSpPr>
            <p:cNvPr id="19" name="TextBox 18"/>
            <p:cNvSpPr txBox="1"/>
            <p:nvPr/>
          </p:nvSpPr>
          <p:spPr>
            <a:xfrm>
              <a:off x="2889794" y="4840494"/>
              <a:ext cx="364202" cy="369332"/>
            </a:xfrm>
            <a:prstGeom prst="rect">
              <a:avLst/>
            </a:prstGeom>
            <a:noFill/>
          </p:spPr>
          <p:txBody>
            <a:bodyPr wrap="none" rtlCol="0">
              <a:spAutoFit/>
            </a:bodyPr>
            <a:lstStyle/>
            <a:p>
              <a:r>
                <a:rPr lang="en-US" dirty="0"/>
                <a:t>N</a:t>
              </a:r>
            </a:p>
          </p:txBody>
        </p:sp>
        <p:sp>
          <p:nvSpPr>
            <p:cNvPr id="23" name="TextBox 22"/>
            <p:cNvSpPr txBox="1"/>
            <p:nvPr/>
          </p:nvSpPr>
          <p:spPr>
            <a:xfrm>
              <a:off x="1683294" y="1780826"/>
              <a:ext cx="751872" cy="369332"/>
            </a:xfrm>
            <a:prstGeom prst="rect">
              <a:avLst/>
            </a:prstGeom>
            <a:solidFill>
              <a:schemeClr val="bg1"/>
            </a:solidFill>
            <a:ln>
              <a:solidFill>
                <a:srgbClr val="000000"/>
              </a:solidFill>
            </a:ln>
          </p:spPr>
          <p:txBody>
            <a:bodyPr wrap="none" rtlCol="0">
              <a:spAutoFit/>
            </a:bodyPr>
            <a:lstStyle/>
            <a:p>
              <a:r>
                <a:rPr lang="en-US" dirty="0">
                  <a:latin typeface="Calibri"/>
                  <a:cs typeface="Calibri"/>
                </a:rPr>
                <a:t>LQCD </a:t>
              </a:r>
            </a:p>
          </p:txBody>
        </p:sp>
        <p:grpSp>
          <p:nvGrpSpPr>
            <p:cNvPr id="4" name="Group 24"/>
            <p:cNvGrpSpPr/>
            <p:nvPr/>
          </p:nvGrpSpPr>
          <p:grpSpPr>
            <a:xfrm>
              <a:off x="723020" y="2280118"/>
              <a:ext cx="1595275" cy="1200329"/>
              <a:chOff x="-58575" y="2387709"/>
              <a:chExt cx="1595275" cy="1312442"/>
            </a:xfrm>
          </p:grpSpPr>
          <p:sp>
            <p:nvSpPr>
              <p:cNvPr id="28" name="TextBox 27"/>
              <p:cNvSpPr txBox="1"/>
              <p:nvPr/>
            </p:nvSpPr>
            <p:spPr>
              <a:xfrm>
                <a:off x="114300" y="2933700"/>
                <a:ext cx="184666" cy="403829"/>
              </a:xfrm>
              <a:prstGeom prst="rect">
                <a:avLst/>
              </a:prstGeom>
              <a:noFill/>
            </p:spPr>
            <p:txBody>
              <a:bodyPr wrap="square" rtlCol="0">
                <a:spAutoFit/>
              </a:bodyPr>
              <a:lstStyle/>
              <a:p>
                <a:endParaRPr lang="en-US" dirty="0"/>
              </a:p>
            </p:txBody>
          </p:sp>
          <p:sp>
            <p:nvSpPr>
              <p:cNvPr id="30" name="Left Brace 29"/>
              <p:cNvSpPr/>
              <p:nvPr/>
            </p:nvSpPr>
            <p:spPr>
              <a:xfrm>
                <a:off x="1079500" y="2731294"/>
                <a:ext cx="457200" cy="635238"/>
              </a:xfrm>
              <a:prstGeom prst="leftBrac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58575" y="2387709"/>
                <a:ext cx="1055585" cy="1312442"/>
              </a:xfrm>
              <a:prstGeom prst="rect">
                <a:avLst/>
              </a:prstGeom>
              <a:noFill/>
            </p:spPr>
            <p:txBody>
              <a:bodyPr wrap="square" rtlCol="0">
                <a:spAutoFit/>
              </a:bodyPr>
              <a:lstStyle/>
              <a:p>
                <a:r>
                  <a:rPr lang="en-US" dirty="0">
                    <a:solidFill>
                      <a:srgbClr val="0000FF"/>
                    </a:solidFill>
                    <a:latin typeface="Calibri"/>
                    <a:cs typeface="Calibri"/>
                  </a:rPr>
                  <a:t>Hybrid states clustered</a:t>
                </a:r>
              </a:p>
              <a:p>
                <a:r>
                  <a:rPr lang="en-US" dirty="0">
                    <a:solidFill>
                      <a:srgbClr val="0000FF"/>
                    </a:solidFill>
                    <a:latin typeface="Calibri"/>
                    <a:cs typeface="Calibri"/>
                  </a:rPr>
                  <a:t>in mass</a:t>
                </a:r>
              </a:p>
            </p:txBody>
          </p:sp>
        </p:grpSp>
        <p:grpSp>
          <p:nvGrpSpPr>
            <p:cNvPr id="5" name="Group 82"/>
            <p:cNvGrpSpPr>
              <a:grpSpLocks noChangeAspect="1"/>
            </p:cNvGrpSpPr>
            <p:nvPr/>
          </p:nvGrpSpPr>
          <p:grpSpPr>
            <a:xfrm>
              <a:off x="4014277" y="3907562"/>
              <a:ext cx="1049486" cy="743453"/>
              <a:chOff x="3224045" y="4353461"/>
              <a:chExt cx="1749152" cy="636607"/>
            </a:xfrm>
          </p:grpSpPr>
          <p:pic>
            <p:nvPicPr>
              <p:cNvPr id="10" name="Picture 9"/>
              <p:cNvPicPr>
                <a:picLocks/>
              </p:cNvPicPr>
              <p:nvPr/>
            </p:nvPicPr>
            <p:blipFill>
              <a:blip r:embed="rId5"/>
              <a:stretch>
                <a:fillRect/>
              </a:stretch>
            </p:blipFill>
            <p:spPr>
              <a:xfrm>
                <a:off x="3662586" y="4689078"/>
                <a:ext cx="711200" cy="300990"/>
              </a:xfrm>
              <a:prstGeom prst="rect">
                <a:avLst/>
              </a:prstGeom>
              <a:solidFill>
                <a:srgbClr val="FFFFFF"/>
              </a:solidFill>
            </p:spPr>
          </p:pic>
          <p:sp>
            <p:nvSpPr>
              <p:cNvPr id="12" name="TextBox 11"/>
              <p:cNvSpPr txBox="1"/>
              <p:nvPr/>
            </p:nvSpPr>
            <p:spPr>
              <a:xfrm>
                <a:off x="3224045" y="4353461"/>
                <a:ext cx="1749152" cy="316253"/>
              </a:xfrm>
              <a:prstGeom prst="rect">
                <a:avLst/>
              </a:prstGeom>
              <a:solidFill>
                <a:srgbClr val="FFFFFF"/>
              </a:solidFill>
            </p:spPr>
            <p:txBody>
              <a:bodyPr wrap="square" rtlCol="0">
                <a:spAutoFit/>
              </a:bodyPr>
              <a:lstStyle/>
              <a:p>
                <a:r>
                  <a:rPr lang="en-US" dirty="0">
                    <a:solidFill>
                      <a:srgbClr val="0000FF"/>
                    </a:solidFill>
                    <a:latin typeface="Calibri"/>
                    <a:cs typeface="Calibri"/>
                  </a:rPr>
                  <a:t> </a:t>
                </a:r>
                <a:r>
                  <a:rPr lang="en-US" sz="1100" dirty="0">
                    <a:solidFill>
                      <a:srgbClr val="0000FF"/>
                    </a:solidFill>
                    <a:latin typeface="Calibri"/>
                    <a:cs typeface="Calibri"/>
                  </a:rPr>
                  <a:t>‘hybrid’ states</a:t>
                </a:r>
              </a:p>
            </p:txBody>
          </p:sp>
        </p:grpSp>
      </p:grpSp>
      <p:grpSp>
        <p:nvGrpSpPr>
          <p:cNvPr id="17" name="Group 16">
            <a:extLst>
              <a:ext uri="{FF2B5EF4-FFF2-40B4-BE49-F238E27FC236}">
                <a16:creationId xmlns:a16="http://schemas.microsoft.com/office/drawing/2014/main" id="{0B92DBE0-05AC-A357-6BAB-EC95E2D46F14}"/>
              </a:ext>
            </a:extLst>
          </p:cNvPr>
          <p:cNvGrpSpPr/>
          <p:nvPr/>
        </p:nvGrpSpPr>
        <p:grpSpPr>
          <a:xfrm>
            <a:off x="7357770" y="1602619"/>
            <a:ext cx="4365487" cy="4109193"/>
            <a:chOff x="7133482" y="1533607"/>
            <a:chExt cx="4365487" cy="4109193"/>
          </a:xfrm>
        </p:grpSpPr>
        <p:grpSp>
          <p:nvGrpSpPr>
            <p:cNvPr id="8" name="Group 7">
              <a:extLst>
                <a:ext uri="{FF2B5EF4-FFF2-40B4-BE49-F238E27FC236}">
                  <a16:creationId xmlns:a16="http://schemas.microsoft.com/office/drawing/2014/main" id="{11037A63-1B37-F02D-D452-2A6F620A0993}"/>
                </a:ext>
              </a:extLst>
            </p:cNvPr>
            <p:cNvGrpSpPr/>
            <p:nvPr/>
          </p:nvGrpSpPr>
          <p:grpSpPr>
            <a:xfrm>
              <a:off x="7133482" y="1533607"/>
              <a:ext cx="3919726" cy="3560819"/>
              <a:chOff x="6766196" y="1531064"/>
              <a:chExt cx="3628474" cy="3729265"/>
            </a:xfrm>
          </p:grpSpPr>
          <p:pic>
            <p:nvPicPr>
              <p:cNvPr id="25" name="Picture 24"/>
              <p:cNvPicPr>
                <a:picLocks noChangeAspect="1"/>
              </p:cNvPicPr>
              <p:nvPr/>
            </p:nvPicPr>
            <p:blipFill>
              <a:blip r:embed="rId6"/>
              <a:stretch>
                <a:fillRect/>
              </a:stretch>
            </p:blipFill>
            <p:spPr>
              <a:xfrm>
                <a:off x="6766196" y="1531064"/>
                <a:ext cx="3628474" cy="3729265"/>
              </a:xfrm>
              <a:prstGeom prst="rect">
                <a:avLst/>
              </a:prstGeom>
            </p:spPr>
          </p:pic>
          <p:sp>
            <p:nvSpPr>
              <p:cNvPr id="29" name="TextBox 28"/>
              <p:cNvSpPr txBox="1"/>
              <p:nvPr/>
            </p:nvSpPr>
            <p:spPr>
              <a:xfrm>
                <a:off x="7236061" y="4369562"/>
                <a:ext cx="336952" cy="338554"/>
              </a:xfrm>
              <a:prstGeom prst="rect">
                <a:avLst/>
              </a:prstGeom>
              <a:noFill/>
            </p:spPr>
            <p:txBody>
              <a:bodyPr wrap="none" rtlCol="0">
                <a:spAutoFit/>
              </a:bodyPr>
              <a:lstStyle/>
              <a:p>
                <a:r>
                  <a:rPr lang="en-US" sz="1600" i="1" dirty="0"/>
                  <a:t>q</a:t>
                </a:r>
                <a:r>
                  <a:rPr lang="en-US" sz="1600" i="1" baseline="30000" dirty="0"/>
                  <a:t>3</a:t>
                </a:r>
              </a:p>
            </p:txBody>
          </p:sp>
          <p:sp>
            <p:nvSpPr>
              <p:cNvPr id="33" name="Left Brace 32"/>
              <p:cNvSpPr>
                <a:spLocks noChangeAspect="1"/>
              </p:cNvSpPr>
              <p:nvPr/>
            </p:nvSpPr>
            <p:spPr>
              <a:xfrm>
                <a:off x="7548878" y="4411334"/>
                <a:ext cx="214884" cy="273058"/>
              </a:xfrm>
              <a:prstGeom prst="leftBrac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 name="TextBox 8">
              <a:extLst>
                <a:ext uri="{FF2B5EF4-FFF2-40B4-BE49-F238E27FC236}">
                  <a16:creationId xmlns:a16="http://schemas.microsoft.com/office/drawing/2014/main" id="{9EFD9E0C-F414-A16B-FCA0-16EF8F555D1C}"/>
                </a:ext>
              </a:extLst>
            </p:cNvPr>
            <p:cNvSpPr txBox="1"/>
            <p:nvPr/>
          </p:nvSpPr>
          <p:spPr>
            <a:xfrm>
              <a:off x="7350907" y="5119580"/>
              <a:ext cx="4148062" cy="523220"/>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              Electroproduction of the Roper resonance as   a hybrid state.  Z.P. Li, V. B., Z.J. Li, PRD 46 (1992) 70</a:t>
              </a:r>
            </a:p>
          </p:txBody>
        </p:sp>
        <p:cxnSp>
          <p:nvCxnSpPr>
            <p:cNvPr id="14" name="Straight Connector 13">
              <a:extLst>
                <a:ext uri="{FF2B5EF4-FFF2-40B4-BE49-F238E27FC236}">
                  <a16:creationId xmlns:a16="http://schemas.microsoft.com/office/drawing/2014/main" id="{BFC8EF69-92EA-C20A-EAE8-E3B3D2F702C7}"/>
                </a:ext>
              </a:extLst>
            </p:cNvPr>
            <p:cNvCxnSpPr>
              <a:cxnSpLocks/>
            </p:cNvCxnSpPr>
            <p:nvPr/>
          </p:nvCxnSpPr>
          <p:spPr>
            <a:xfrm>
              <a:off x="7549980" y="5272633"/>
              <a:ext cx="343569"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2A5A1160-3735-BA59-8626-F6436BD926B7}"/>
              </a:ext>
            </a:extLst>
          </p:cNvPr>
          <p:cNvSpPr txBox="1"/>
          <p:nvPr/>
        </p:nvSpPr>
        <p:spPr>
          <a:xfrm>
            <a:off x="1429138" y="5524394"/>
            <a:ext cx="5549063" cy="646331"/>
          </a:xfrm>
          <a:prstGeom prst="rect">
            <a:avLst/>
          </a:prstGeom>
          <a:noFill/>
        </p:spPr>
        <p:txBody>
          <a:bodyPr wrap="square" rtlCol="0">
            <a:spAutoFit/>
          </a:bodyPr>
          <a:lstStyle/>
          <a:p>
            <a:pPr algn="ctr"/>
            <a:r>
              <a:rPr lang="en-US" b="1" dirty="0">
                <a:solidFill>
                  <a:schemeClr val="accent6">
                    <a:lumMod val="75000"/>
                  </a:schemeClr>
                </a:solidFill>
                <a:latin typeface="Calibri" panose="020F0502020204030204" pitchFamily="34" charset="0"/>
                <a:cs typeface="Calibri" panose="020F0502020204030204" pitchFamily="34" charset="0"/>
                <a:sym typeface="Wingdings" pitchFamily="2" charset="2"/>
              </a:rPr>
              <a:t> </a:t>
            </a:r>
            <a:r>
              <a:rPr lang="en-US" b="1" dirty="0">
                <a:solidFill>
                  <a:schemeClr val="accent6">
                    <a:lumMod val="75000"/>
                  </a:schemeClr>
                </a:solidFill>
                <a:latin typeface="Calibri" panose="020F0502020204030204" pitchFamily="34" charset="0"/>
                <a:cs typeface="Calibri" panose="020F0502020204030204" pitchFamily="34" charset="0"/>
              </a:rPr>
              <a:t>Experiments are scheduled for 2023/24 with CLAS12 to search for such states with masses &gt; 2 GeV.</a:t>
            </a:r>
          </a:p>
        </p:txBody>
      </p:sp>
    </p:spTree>
    <p:custDataLst>
      <p:tags r:id="rId1"/>
    </p:custDataLst>
    <p:extLst>
      <p:ext uri="{BB962C8B-B14F-4D97-AF65-F5344CB8AC3E}">
        <p14:creationId xmlns:p14="http://schemas.microsoft.com/office/powerpoint/2010/main" val="4201533116"/>
      </p:ext>
    </p:extLst>
  </p:cSld>
  <p:clrMapOvr>
    <a:masterClrMapping/>
  </p:clrMapOvr>
  <mc:AlternateContent xmlns:mc="http://schemas.openxmlformats.org/markup-compatibility/2006" xmlns:p14="http://schemas.microsoft.com/office/powerpoint/2010/main">
    <mc:Choice Requires="p14">
      <p:transition spd="slow" p14:dur="2000" advTm="104335"/>
    </mc:Choice>
    <mc:Fallback xmlns="">
      <p:transition spd="slow" advTm="104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title"/>
          </p:nvPr>
        </p:nvSpPr>
        <p:spPr>
          <a:xfrm>
            <a:off x="0" y="0"/>
            <a:ext cx="12192000" cy="762000"/>
          </a:xfrm>
        </p:spPr>
        <p:txBody>
          <a:bodyPr>
            <a:noAutofit/>
          </a:bodyPr>
          <a:lstStyle/>
          <a:p>
            <a:r>
              <a:rPr lang="en-US" sz="3600" dirty="0">
                <a:latin typeface="Calibri"/>
                <a:ea typeface="ＭＳ Ｐゴシック" charset="-128"/>
                <a:cs typeface="Calibri"/>
              </a:rPr>
              <a:t>Probing the running quark mass at JLab12</a:t>
            </a:r>
            <a:endParaRPr lang="en-US" i="1" dirty="0">
              <a:latin typeface="Calibri"/>
              <a:ea typeface="ＭＳ Ｐゴシック" charset="-128"/>
              <a:cs typeface="Calibri"/>
            </a:endParaRPr>
          </a:p>
        </p:txBody>
      </p:sp>
      <p:pic>
        <p:nvPicPr>
          <p:cNvPr id="42" name="Picture 58" descr="lan_b460s16t32i_chiral_irfit"/>
          <p:cNvPicPr>
            <a:picLocks noChangeAspect="1" noChangeArrowheads="1"/>
          </p:cNvPicPr>
          <p:nvPr/>
        </p:nvPicPr>
        <p:blipFill>
          <a:blip r:embed="rId4"/>
          <a:srcRect/>
          <a:stretch>
            <a:fillRect/>
          </a:stretch>
        </p:blipFill>
        <p:spPr bwMode="auto">
          <a:xfrm>
            <a:off x="6362536" y="1503364"/>
            <a:ext cx="4542820" cy="4181475"/>
          </a:xfrm>
          <a:prstGeom prst="rect">
            <a:avLst/>
          </a:prstGeom>
          <a:noFill/>
          <a:ln w="9525">
            <a:noFill/>
            <a:miter lim="800000"/>
            <a:headEnd/>
            <a:tailEnd/>
          </a:ln>
        </p:spPr>
      </p:pic>
      <p:grpSp>
        <p:nvGrpSpPr>
          <p:cNvPr id="2" name="Group 53"/>
          <p:cNvGrpSpPr/>
          <p:nvPr/>
        </p:nvGrpSpPr>
        <p:grpSpPr>
          <a:xfrm>
            <a:off x="6234041" y="2310759"/>
            <a:ext cx="3579681" cy="1830914"/>
            <a:chOff x="4434584" y="2810415"/>
            <a:chExt cx="3579681" cy="1830914"/>
          </a:xfrm>
        </p:grpSpPr>
        <p:sp>
          <p:nvSpPr>
            <p:cNvPr id="44" name="Text Box 69"/>
            <p:cNvSpPr txBox="1">
              <a:spLocks noChangeArrowheads="1"/>
            </p:cNvSpPr>
            <p:nvPr/>
          </p:nvSpPr>
          <p:spPr bwMode="auto">
            <a:xfrm rot="16200000">
              <a:off x="3701355" y="3570092"/>
              <a:ext cx="1804466" cy="338008"/>
            </a:xfrm>
            <a:prstGeom prst="rect">
              <a:avLst/>
            </a:prstGeom>
            <a:solidFill>
              <a:schemeClr val="bg1"/>
            </a:solidFill>
            <a:ln w="9525">
              <a:noFill/>
              <a:miter lim="800000"/>
              <a:headEnd/>
              <a:tailEnd/>
            </a:ln>
          </p:spPr>
          <p:txBody>
            <a:bodyPr wrap="square">
              <a:prstTxWarp prst="textNoShape">
                <a:avLst/>
              </a:prstTxWarp>
              <a:spAutoFit/>
            </a:bodyPr>
            <a:lstStyle/>
            <a:p>
              <a:pPr defTabSz="914400" fontAlgn="base">
                <a:spcBef>
                  <a:spcPct val="0"/>
                </a:spcBef>
                <a:spcAft>
                  <a:spcPct val="0"/>
                </a:spcAft>
              </a:pPr>
              <a:r>
                <a:rPr lang="en-US" sz="1600" dirty="0">
                  <a:solidFill>
                    <a:prstClr val="black"/>
                  </a:solidFill>
                  <a:latin typeface="Times New Roman" charset="0"/>
                  <a:ea typeface="ＭＳ Ｐゴシック" charset="-128"/>
                  <a:cs typeface="ＭＳ Ｐゴシック" charset="-128"/>
                </a:rPr>
                <a:t>quark mass</a:t>
              </a:r>
              <a:r>
                <a:rPr lang="en-US" sz="1600" i="1" dirty="0">
                  <a:solidFill>
                    <a:prstClr val="black"/>
                  </a:solidFill>
                  <a:latin typeface="Times New Roman" charset="0"/>
                  <a:ea typeface="ＭＳ Ｐゴシック" charset="-128"/>
                  <a:cs typeface="ＭＳ Ｐゴシック" charset="-128"/>
                </a:rPr>
                <a:t> (GeV)</a:t>
              </a:r>
            </a:p>
          </p:txBody>
        </p:sp>
        <p:sp>
          <p:nvSpPr>
            <p:cNvPr id="48" name="Text Box 59"/>
            <p:cNvSpPr txBox="1">
              <a:spLocks noChangeArrowheads="1"/>
            </p:cNvSpPr>
            <p:nvPr/>
          </p:nvSpPr>
          <p:spPr bwMode="auto">
            <a:xfrm>
              <a:off x="7852912" y="2837618"/>
              <a:ext cx="161353" cy="338554"/>
            </a:xfrm>
            <a:prstGeom prst="rect">
              <a:avLst/>
            </a:prstGeom>
            <a:noFill/>
            <a:ln w="9525">
              <a:noFill/>
              <a:miter lim="800000"/>
              <a:headEnd/>
              <a:tailEnd/>
            </a:ln>
          </p:spPr>
          <p:txBody>
            <a:bodyPr wrap="square">
              <a:prstTxWarp prst="textNoShape">
                <a:avLst/>
              </a:prstTxWarp>
              <a:spAutoFit/>
            </a:bodyPr>
            <a:lstStyle/>
            <a:p>
              <a:pPr defTabSz="914400" fontAlgn="base">
                <a:spcBef>
                  <a:spcPct val="0"/>
                </a:spcBef>
                <a:spcAft>
                  <a:spcPct val="0"/>
                </a:spcAft>
              </a:pPr>
              <a:endParaRPr lang="en-US" sz="1600">
                <a:solidFill>
                  <a:prstClr val="black"/>
                </a:solidFill>
                <a:latin typeface="Times New Roman" charset="0"/>
                <a:ea typeface="ＭＳ Ｐゴシック" charset="-128"/>
                <a:cs typeface="ＭＳ Ｐゴシック" charset="-128"/>
              </a:endParaRPr>
            </a:p>
          </p:txBody>
        </p:sp>
        <p:sp>
          <p:nvSpPr>
            <p:cNvPr id="49" name="Text Box 60"/>
            <p:cNvSpPr txBox="1">
              <a:spLocks noChangeArrowheads="1"/>
            </p:cNvSpPr>
            <p:nvPr/>
          </p:nvSpPr>
          <p:spPr bwMode="auto">
            <a:xfrm>
              <a:off x="7051709" y="2810415"/>
              <a:ext cx="161353" cy="369332"/>
            </a:xfrm>
            <a:prstGeom prst="rect">
              <a:avLst/>
            </a:prstGeom>
            <a:noFill/>
            <a:ln w="9525">
              <a:noFill/>
              <a:miter lim="800000"/>
              <a:headEnd/>
              <a:tailEnd/>
            </a:ln>
          </p:spPr>
          <p:txBody>
            <a:bodyPr wrap="square">
              <a:prstTxWarp prst="textNoShape">
                <a:avLst/>
              </a:prstTxWarp>
              <a:spAutoFit/>
            </a:bodyPr>
            <a:lstStyle/>
            <a:p>
              <a:pPr defTabSz="914400" fontAlgn="base">
                <a:spcBef>
                  <a:spcPct val="0"/>
                </a:spcBef>
                <a:spcAft>
                  <a:spcPct val="0"/>
                </a:spcAft>
              </a:pPr>
              <a:endParaRPr lang="en-US" dirty="0">
                <a:solidFill>
                  <a:prstClr val="black"/>
                </a:solidFill>
                <a:ea typeface="ＭＳ Ｐゴシック" charset="-128"/>
                <a:cs typeface="Comic Sans MS"/>
              </a:endParaRPr>
            </a:p>
          </p:txBody>
        </p:sp>
      </p:grpSp>
      <p:grpSp>
        <p:nvGrpSpPr>
          <p:cNvPr id="3" name="Group 55"/>
          <p:cNvGrpSpPr/>
          <p:nvPr/>
        </p:nvGrpSpPr>
        <p:grpSpPr>
          <a:xfrm>
            <a:off x="7351641" y="1914401"/>
            <a:ext cx="1194724" cy="3192817"/>
            <a:chOff x="5552185" y="2386854"/>
            <a:chExt cx="1194724" cy="3192817"/>
          </a:xfrm>
        </p:grpSpPr>
        <p:sp>
          <p:nvSpPr>
            <p:cNvPr id="51" name="TextBox 50"/>
            <p:cNvSpPr txBox="1"/>
            <p:nvPr/>
          </p:nvSpPr>
          <p:spPr>
            <a:xfrm>
              <a:off x="5764451" y="2386854"/>
              <a:ext cx="982458" cy="461665"/>
            </a:xfrm>
            <a:prstGeom prst="rect">
              <a:avLst/>
            </a:prstGeom>
            <a:solidFill>
              <a:schemeClr val="bg1"/>
            </a:solidFill>
            <a:ln>
              <a:solidFill>
                <a:srgbClr val="0000FF"/>
              </a:solidFill>
            </a:ln>
            <a:effectLst>
              <a:outerShdw blurRad="50800" dist="38100" dir="2700000">
                <a:srgbClr val="000000">
                  <a:alpha val="43000"/>
                </a:srgbClr>
              </a:outerShdw>
            </a:effectLst>
          </p:spPr>
          <p:txBody>
            <a:bodyPr wrap="square" rtlCol="0">
              <a:spAutoFit/>
            </a:bodyPr>
            <a:lstStyle/>
            <a:p>
              <a:r>
                <a:rPr lang="en-US" sz="1200" dirty="0"/>
                <a:t>accessible</a:t>
              </a:r>
            </a:p>
            <a:p>
              <a:r>
                <a:rPr lang="en-US" sz="1200" dirty="0"/>
                <a:t>at 6 GeV  </a:t>
              </a:r>
            </a:p>
          </p:txBody>
        </p:sp>
        <p:sp>
          <p:nvSpPr>
            <p:cNvPr id="52" name="Rectangle 51"/>
            <p:cNvSpPr/>
            <p:nvPr/>
          </p:nvSpPr>
          <p:spPr>
            <a:xfrm>
              <a:off x="5768772" y="3264143"/>
              <a:ext cx="45719" cy="231552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Arrow Connector 52"/>
            <p:cNvCxnSpPr>
              <a:stCxn id="51" idx="2"/>
            </p:cNvCxnSpPr>
            <p:nvPr/>
          </p:nvCxnSpPr>
          <p:spPr>
            <a:xfrm rot="5400000">
              <a:off x="5720157" y="2680546"/>
              <a:ext cx="367551" cy="70349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1DDCCA98-492C-73F1-DF4C-380227061FEF}"/>
              </a:ext>
            </a:extLst>
          </p:cNvPr>
          <p:cNvGrpSpPr/>
          <p:nvPr/>
        </p:nvGrpSpPr>
        <p:grpSpPr>
          <a:xfrm>
            <a:off x="7937570" y="2514689"/>
            <a:ext cx="1597230" cy="2609019"/>
            <a:chOff x="7937570" y="2514689"/>
            <a:chExt cx="1597230" cy="2609019"/>
          </a:xfrm>
        </p:grpSpPr>
        <p:sp>
          <p:nvSpPr>
            <p:cNvPr id="55" name="TextBox 54"/>
            <p:cNvSpPr txBox="1"/>
            <p:nvPr/>
          </p:nvSpPr>
          <p:spPr>
            <a:xfrm>
              <a:off x="8544605" y="2514689"/>
              <a:ext cx="990195" cy="461665"/>
            </a:xfrm>
            <a:prstGeom prst="rect">
              <a:avLst/>
            </a:prstGeom>
            <a:solidFill>
              <a:schemeClr val="bg1"/>
            </a:solidFill>
            <a:ln>
              <a:solidFill>
                <a:srgbClr val="FF0000"/>
              </a:solidFill>
            </a:ln>
            <a:effectLst>
              <a:outerShdw blurRad="50800" dist="38100" dir="2700000">
                <a:srgbClr val="000000">
                  <a:alpha val="43000"/>
                </a:srgbClr>
              </a:outerShdw>
            </a:effectLst>
          </p:spPr>
          <p:txBody>
            <a:bodyPr wrap="square" rtlCol="0">
              <a:spAutoFit/>
            </a:bodyPr>
            <a:lstStyle/>
            <a:p>
              <a:r>
                <a:rPr lang="en-US" sz="1200" dirty="0"/>
                <a:t>accessible</a:t>
              </a:r>
            </a:p>
            <a:p>
              <a:r>
                <a:rPr lang="en-US" sz="1200" dirty="0"/>
                <a:t>at 12 GeV  </a:t>
              </a:r>
            </a:p>
          </p:txBody>
        </p:sp>
        <p:sp>
          <p:nvSpPr>
            <p:cNvPr id="56" name="Rectangle 55"/>
            <p:cNvSpPr/>
            <p:nvPr/>
          </p:nvSpPr>
          <p:spPr>
            <a:xfrm>
              <a:off x="8119985" y="2850515"/>
              <a:ext cx="45719" cy="227319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Arrow Connector 56"/>
            <p:cNvCxnSpPr>
              <a:stCxn id="55" idx="2"/>
            </p:cNvCxnSpPr>
            <p:nvPr/>
          </p:nvCxnSpPr>
          <p:spPr>
            <a:xfrm rot="5400000">
              <a:off x="8278626" y="2635299"/>
              <a:ext cx="420022" cy="110213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395D88A0-702A-7A78-555F-8FD834D76691}"/>
              </a:ext>
            </a:extLst>
          </p:cNvPr>
          <p:cNvGrpSpPr/>
          <p:nvPr/>
        </p:nvGrpSpPr>
        <p:grpSpPr>
          <a:xfrm>
            <a:off x="8381061" y="3137353"/>
            <a:ext cx="1668829" cy="1968936"/>
            <a:chOff x="8488635" y="3137353"/>
            <a:chExt cx="1668829" cy="1968936"/>
          </a:xfrm>
        </p:grpSpPr>
        <p:sp>
          <p:nvSpPr>
            <p:cNvPr id="6" name="Rectangle 5">
              <a:extLst>
                <a:ext uri="{FF2B5EF4-FFF2-40B4-BE49-F238E27FC236}">
                  <a16:creationId xmlns:a16="http://schemas.microsoft.com/office/drawing/2014/main" id="{EDC4D208-2BC5-2AF6-FC3D-B0DAA1B8E080}"/>
                </a:ext>
              </a:extLst>
            </p:cNvPr>
            <p:cNvSpPr/>
            <p:nvPr/>
          </p:nvSpPr>
          <p:spPr>
            <a:xfrm flipH="1">
              <a:off x="8610611" y="3629114"/>
              <a:ext cx="45719" cy="1477175"/>
            </a:xfrm>
            <a:prstGeom prst="rect">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8164C4-F839-5CC2-4148-CF4805843BAD}"/>
                </a:ext>
              </a:extLst>
            </p:cNvPr>
            <p:cNvSpPr txBox="1"/>
            <p:nvPr/>
          </p:nvSpPr>
          <p:spPr>
            <a:xfrm>
              <a:off x="9167269" y="3137353"/>
              <a:ext cx="990195" cy="461665"/>
            </a:xfrm>
            <a:prstGeom prst="rect">
              <a:avLst/>
            </a:prstGeom>
            <a:solidFill>
              <a:schemeClr val="bg1"/>
            </a:solidFill>
            <a:ln>
              <a:solidFill>
                <a:srgbClr val="FF0000"/>
              </a:solidFill>
            </a:ln>
            <a:effectLst>
              <a:outerShdw blurRad="50800" dist="38100" dir="2700000">
                <a:srgbClr val="000000">
                  <a:alpha val="43000"/>
                </a:srgbClr>
              </a:outerShdw>
            </a:effectLst>
          </p:spPr>
          <p:txBody>
            <a:bodyPr wrap="square" rtlCol="0">
              <a:spAutoFit/>
            </a:bodyPr>
            <a:lstStyle/>
            <a:p>
              <a:r>
                <a:rPr lang="en-US" sz="1200" dirty="0"/>
                <a:t>accessible</a:t>
              </a:r>
            </a:p>
            <a:p>
              <a:r>
                <a:rPr lang="en-US" sz="1200" dirty="0"/>
                <a:t>at 22 GeV  </a:t>
              </a:r>
            </a:p>
          </p:txBody>
        </p:sp>
        <p:cxnSp>
          <p:nvCxnSpPr>
            <p:cNvPr id="8" name="Straight Arrow Connector 7">
              <a:extLst>
                <a:ext uri="{FF2B5EF4-FFF2-40B4-BE49-F238E27FC236}">
                  <a16:creationId xmlns:a16="http://schemas.microsoft.com/office/drawing/2014/main" id="{4E4EF765-228F-6CE0-CFEB-8D7DE84B5BAB}"/>
                </a:ext>
              </a:extLst>
            </p:cNvPr>
            <p:cNvCxnSpPr>
              <a:cxnSpLocks/>
              <a:stCxn id="7" idx="2"/>
            </p:cNvCxnSpPr>
            <p:nvPr/>
          </p:nvCxnSpPr>
          <p:spPr>
            <a:xfrm flipH="1">
              <a:off x="8488635" y="3599018"/>
              <a:ext cx="1173732" cy="564564"/>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58" name="Straight Connector 57"/>
          <p:cNvCxnSpPr/>
          <p:nvPr/>
        </p:nvCxnSpPr>
        <p:spPr>
          <a:xfrm>
            <a:off x="7069956" y="4693394"/>
            <a:ext cx="3835400" cy="1588"/>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5" name="Group 50"/>
          <p:cNvGrpSpPr/>
          <p:nvPr/>
        </p:nvGrpSpPr>
        <p:grpSpPr>
          <a:xfrm>
            <a:off x="9813721" y="2018371"/>
            <a:ext cx="785833" cy="584776"/>
            <a:chOff x="3732080" y="2373971"/>
            <a:chExt cx="785833" cy="584776"/>
          </a:xfrm>
        </p:grpSpPr>
        <p:sp>
          <p:nvSpPr>
            <p:cNvPr id="60" name="TextBox 59"/>
            <p:cNvSpPr txBox="1"/>
            <p:nvPr/>
          </p:nvSpPr>
          <p:spPr>
            <a:xfrm>
              <a:off x="3732080" y="2373971"/>
              <a:ext cx="785833" cy="584776"/>
            </a:xfrm>
            <a:prstGeom prst="rect">
              <a:avLst/>
            </a:prstGeom>
            <a:noFill/>
            <a:ln>
              <a:noFill/>
            </a:ln>
          </p:spPr>
          <p:txBody>
            <a:bodyPr wrap="square" rtlCol="0">
              <a:spAutoFit/>
            </a:bodyPr>
            <a:lstStyle/>
            <a:p>
              <a:r>
                <a:rPr lang="en-US" sz="1600" dirty="0">
                  <a:latin typeface="Calibri"/>
                  <a:cs typeface="Calibri"/>
                </a:rPr>
                <a:t>   LQCD</a:t>
              </a:r>
            </a:p>
            <a:p>
              <a:r>
                <a:rPr lang="en-US" sz="1600" dirty="0">
                  <a:ln w="3175" cap="flat" cmpd="sng" algn="ctr">
                    <a:solidFill>
                      <a:srgbClr val="FF0000"/>
                    </a:solidFill>
                    <a:prstDash val="solid"/>
                    <a:round/>
                    <a:headEnd type="none" w="med" len="med"/>
                    <a:tailEnd type="none" w="med" len="med"/>
                  </a:ln>
                  <a:latin typeface="Calibri"/>
                  <a:cs typeface="Calibri"/>
                </a:rPr>
                <a:t>      </a:t>
              </a:r>
              <a:r>
                <a:rPr lang="en-US" sz="1600" dirty="0">
                  <a:latin typeface="Calibri"/>
                  <a:cs typeface="Calibri"/>
                </a:rPr>
                <a:t>DSE</a:t>
              </a:r>
            </a:p>
          </p:txBody>
        </p:sp>
        <p:cxnSp>
          <p:nvCxnSpPr>
            <p:cNvPr id="61" name="Straight Connector 60"/>
            <p:cNvCxnSpPr/>
            <p:nvPr/>
          </p:nvCxnSpPr>
          <p:spPr bwMode="auto">
            <a:xfrm flipV="1">
              <a:off x="3788276" y="2789977"/>
              <a:ext cx="257618" cy="1"/>
            </a:xfrm>
            <a:prstGeom prst="line">
              <a:avLst/>
            </a:prstGeom>
            <a:noFill/>
            <a:ln w="9525" cap="flat" cmpd="sng" algn="ctr">
              <a:solidFill>
                <a:srgbClr val="FF0000"/>
              </a:solidFill>
              <a:prstDash val="solid"/>
              <a:round/>
              <a:headEnd type="none" w="med" len="med"/>
              <a:tailEnd type="none" w="med" len="med"/>
            </a:ln>
            <a:effectLst/>
          </p:spPr>
        </p:cxnSp>
      </p:grpSp>
      <p:sp>
        <p:nvSpPr>
          <p:cNvPr id="70" name="Rectangle 69"/>
          <p:cNvSpPr/>
          <p:nvPr/>
        </p:nvSpPr>
        <p:spPr>
          <a:xfrm>
            <a:off x="2946399" y="3530601"/>
            <a:ext cx="2307896" cy="4259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3022599" y="2823954"/>
            <a:ext cx="2257096" cy="5144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603500" y="1130300"/>
            <a:ext cx="1888659" cy="369332"/>
          </a:xfrm>
          <a:prstGeom prst="rect">
            <a:avLst/>
          </a:prstGeom>
          <a:noFill/>
        </p:spPr>
        <p:txBody>
          <a:bodyPr wrap="none" rtlCol="0">
            <a:spAutoFit/>
          </a:bodyPr>
          <a:lstStyle/>
          <a:p>
            <a:r>
              <a:rPr lang="en-US" b="1" i="1" dirty="0"/>
              <a:t>Roper resonance </a:t>
            </a:r>
          </a:p>
        </p:txBody>
      </p:sp>
      <p:sp>
        <p:nvSpPr>
          <p:cNvPr id="28" name="TextBox 27"/>
          <p:cNvSpPr txBox="1"/>
          <p:nvPr/>
        </p:nvSpPr>
        <p:spPr>
          <a:xfrm>
            <a:off x="1489931" y="5802493"/>
            <a:ext cx="9323771" cy="400110"/>
          </a:xfrm>
          <a:prstGeom prst="rect">
            <a:avLst/>
          </a:prstGeom>
          <a:noFill/>
          <a:ln>
            <a:solidFill>
              <a:schemeClr val="tx1"/>
            </a:solidFill>
          </a:ln>
        </p:spPr>
        <p:txBody>
          <a:bodyPr wrap="none" rtlCol="0">
            <a:spAutoFit/>
          </a:bodyPr>
          <a:lstStyle/>
          <a:p>
            <a:r>
              <a:rPr lang="en-US" sz="2000" b="1" dirty="0">
                <a:solidFill>
                  <a:schemeClr val="accent6">
                    <a:lumMod val="75000"/>
                  </a:schemeClr>
                </a:solidFill>
                <a:latin typeface="Calibri"/>
                <a:cs typeface="Calibri"/>
              </a:rPr>
              <a:t>The  Q</a:t>
            </a:r>
            <a:r>
              <a:rPr lang="en-US" sz="2000" b="1" baseline="30000" dirty="0">
                <a:solidFill>
                  <a:schemeClr val="accent6">
                    <a:lumMod val="75000"/>
                  </a:schemeClr>
                </a:solidFill>
                <a:latin typeface="Calibri"/>
                <a:cs typeface="Calibri"/>
              </a:rPr>
              <a:t>2</a:t>
            </a:r>
            <a:r>
              <a:rPr lang="en-US" sz="2000" b="1" dirty="0">
                <a:solidFill>
                  <a:schemeClr val="accent6">
                    <a:lumMod val="75000"/>
                  </a:schemeClr>
                </a:solidFill>
                <a:latin typeface="Calibri"/>
                <a:cs typeface="Calibri"/>
              </a:rPr>
              <a:t> dependence probes the transition from  dressed quarks to elementary quarks.</a:t>
            </a:r>
          </a:p>
        </p:txBody>
      </p:sp>
      <p:pic>
        <p:nvPicPr>
          <p:cNvPr id="29" name="Picture 28"/>
          <p:cNvPicPr>
            <a:picLocks noChangeAspect="1"/>
          </p:cNvPicPr>
          <p:nvPr/>
        </p:nvPicPr>
        <p:blipFill>
          <a:blip r:embed="rId5"/>
          <a:stretch>
            <a:fillRect/>
          </a:stretch>
        </p:blipFill>
        <p:spPr>
          <a:xfrm>
            <a:off x="1625599" y="1588533"/>
            <a:ext cx="3669284" cy="3897630"/>
          </a:xfrm>
          <a:prstGeom prst="rect">
            <a:avLst/>
          </a:prstGeom>
        </p:spPr>
      </p:pic>
      <p:sp>
        <p:nvSpPr>
          <p:cNvPr id="30" name="Rectangle 29"/>
          <p:cNvSpPr/>
          <p:nvPr/>
        </p:nvSpPr>
        <p:spPr>
          <a:xfrm>
            <a:off x="3149599" y="3211355"/>
            <a:ext cx="2044700" cy="17688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8055137" y="1134031"/>
            <a:ext cx="2231124" cy="369332"/>
          </a:xfrm>
          <a:prstGeom prst="rect">
            <a:avLst/>
          </a:prstGeom>
          <a:noFill/>
        </p:spPr>
        <p:txBody>
          <a:bodyPr wrap="none" rtlCol="0">
            <a:spAutoFit/>
          </a:bodyPr>
          <a:lstStyle/>
          <a:p>
            <a:r>
              <a:rPr lang="en-US" b="1" i="1" dirty="0"/>
              <a:t>Running quark mass</a:t>
            </a:r>
          </a:p>
        </p:txBody>
      </p:sp>
      <p:sp>
        <p:nvSpPr>
          <p:cNvPr id="32" name="TextBox 31"/>
          <p:cNvSpPr txBox="1"/>
          <p:nvPr/>
        </p:nvSpPr>
        <p:spPr>
          <a:xfrm>
            <a:off x="3920804" y="2435840"/>
            <a:ext cx="761619" cy="307777"/>
          </a:xfrm>
          <a:prstGeom prst="rect">
            <a:avLst/>
          </a:prstGeom>
          <a:noFill/>
        </p:spPr>
        <p:txBody>
          <a:bodyPr wrap="none" rtlCol="0">
            <a:spAutoFit/>
          </a:bodyPr>
          <a:lstStyle/>
          <a:p>
            <a:r>
              <a:rPr lang="en-US" sz="1400" dirty="0">
                <a:solidFill>
                  <a:srgbClr val="0000FF"/>
                </a:solidFill>
                <a:latin typeface="Calibri" panose="020F0502020204030204" pitchFamily="34" charset="0"/>
                <a:cs typeface="Calibri" panose="020F0502020204030204" pitchFamily="34" charset="0"/>
              </a:rPr>
              <a:t>LF RQM</a:t>
            </a:r>
          </a:p>
        </p:txBody>
      </p:sp>
      <p:sp>
        <p:nvSpPr>
          <p:cNvPr id="4" name="TextBox 3">
            <a:extLst>
              <a:ext uri="{FF2B5EF4-FFF2-40B4-BE49-F238E27FC236}">
                <a16:creationId xmlns:a16="http://schemas.microsoft.com/office/drawing/2014/main" id="{3A7CFBE2-73E3-ABD6-4BF1-C132EF58A417}"/>
              </a:ext>
            </a:extLst>
          </p:cNvPr>
          <p:cNvSpPr txBox="1"/>
          <p:nvPr/>
        </p:nvSpPr>
        <p:spPr>
          <a:xfrm rot="16200000">
            <a:off x="917433" y="2581369"/>
            <a:ext cx="867995"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10</a:t>
            </a:r>
            <a:r>
              <a:rPr lang="en-US" sz="1200" baseline="30000" dirty="0">
                <a:latin typeface="Calibri" panose="020F0502020204030204" pitchFamily="34" charset="0"/>
                <a:cs typeface="Calibri" panose="020F0502020204030204" pitchFamily="34" charset="0"/>
              </a:rPr>
              <a:t>-3</a:t>
            </a:r>
            <a:r>
              <a:rPr lang="en-US" sz="1200" dirty="0">
                <a:latin typeface="Calibri" panose="020F0502020204030204" pitchFamily="34" charset="0"/>
                <a:cs typeface="Calibri" panose="020F0502020204030204" pitchFamily="34" charset="0"/>
              </a:rPr>
              <a:t>GeV-</a:t>
            </a:r>
            <a:r>
              <a:rPr lang="en-US" sz="1200" baseline="30000" dirty="0">
                <a:latin typeface="Calibri" panose="020F0502020204030204" pitchFamily="34" charset="0"/>
                <a:cs typeface="Calibri" panose="020F0502020204030204" pitchFamily="34" charset="0"/>
              </a:rPr>
              <a:t>1/2</a:t>
            </a:r>
          </a:p>
        </p:txBody>
      </p:sp>
    </p:spTree>
    <p:custDataLst>
      <p:tags r:id="rId1"/>
    </p:custDataLst>
    <p:extLst>
      <p:ext uri="{BB962C8B-B14F-4D97-AF65-F5344CB8AC3E}">
        <p14:creationId xmlns:p14="http://schemas.microsoft.com/office/powerpoint/2010/main" val="1184893470"/>
      </p:ext>
    </p:extLst>
  </p:cSld>
  <p:clrMapOvr>
    <a:masterClrMapping/>
  </p:clrMapOvr>
  <p:transition advTm="8203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F8F8-C767-2E4A-9936-BE0A3E95A246}"/>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Probing mechanical properties of the proton</a:t>
            </a:r>
          </a:p>
        </p:txBody>
      </p:sp>
      <p:grpSp>
        <p:nvGrpSpPr>
          <p:cNvPr id="25" name="Group 24">
            <a:extLst>
              <a:ext uri="{FF2B5EF4-FFF2-40B4-BE49-F238E27FC236}">
                <a16:creationId xmlns:a16="http://schemas.microsoft.com/office/drawing/2014/main" id="{C61059C8-AB2A-A64D-8D5B-FC0914B440DB}"/>
              </a:ext>
            </a:extLst>
          </p:cNvPr>
          <p:cNvGrpSpPr/>
          <p:nvPr/>
        </p:nvGrpSpPr>
        <p:grpSpPr>
          <a:xfrm>
            <a:off x="2370944" y="1466451"/>
            <a:ext cx="8404502" cy="2277048"/>
            <a:chOff x="1981200" y="1783487"/>
            <a:chExt cx="8404502" cy="2277048"/>
          </a:xfrm>
        </p:grpSpPr>
        <p:sp>
          <p:nvSpPr>
            <p:cNvPr id="9" name="TextBox 8">
              <a:extLst>
                <a:ext uri="{FF2B5EF4-FFF2-40B4-BE49-F238E27FC236}">
                  <a16:creationId xmlns:a16="http://schemas.microsoft.com/office/drawing/2014/main" id="{6DE47FF6-BB31-AF4C-A994-11FFE416269B}"/>
                </a:ext>
              </a:extLst>
            </p:cNvPr>
            <p:cNvSpPr txBox="1"/>
            <p:nvPr/>
          </p:nvSpPr>
          <p:spPr>
            <a:xfrm>
              <a:off x="3110201" y="3691203"/>
              <a:ext cx="242374" cy="369332"/>
            </a:xfrm>
            <a:prstGeom prst="rect">
              <a:avLst/>
            </a:prstGeom>
            <a:noFill/>
          </p:spPr>
          <p:txBody>
            <a:bodyPr wrap="none" rtlCol="0">
              <a:spAutoFit/>
            </a:bodyPr>
            <a:lstStyle/>
            <a:p>
              <a:r>
                <a:rPr lang="en-US" dirty="0"/>
                <a:t> </a:t>
              </a:r>
            </a:p>
          </p:txBody>
        </p:sp>
        <p:sp>
          <p:nvSpPr>
            <p:cNvPr id="8" name="Oval 7">
              <a:extLst>
                <a:ext uri="{FF2B5EF4-FFF2-40B4-BE49-F238E27FC236}">
                  <a16:creationId xmlns:a16="http://schemas.microsoft.com/office/drawing/2014/main" id="{52709A0A-809E-AD4B-8EF0-EE8DBA0D7AF4}"/>
                </a:ext>
              </a:extLst>
            </p:cNvPr>
            <p:cNvSpPr/>
            <p:nvPr/>
          </p:nvSpPr>
          <p:spPr>
            <a:xfrm>
              <a:off x="8438688" y="2180332"/>
              <a:ext cx="1947014" cy="868038"/>
            </a:xfrm>
            <a:prstGeom prst="ellipse">
              <a:avLst/>
            </a:prstGeom>
            <a:solidFill>
              <a:srgbClr val="00E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Calibri" panose="020F0502020204030204" pitchFamily="34" charset="0"/>
                  <a:cs typeface="Calibri" panose="020F0502020204030204" pitchFamily="34" charset="0"/>
                </a:rPr>
                <a:t>Gravity</a:t>
              </a:r>
            </a:p>
          </p:txBody>
        </p:sp>
        <p:sp>
          <p:nvSpPr>
            <p:cNvPr id="15" name="TextBox 14">
              <a:extLst>
                <a:ext uri="{FF2B5EF4-FFF2-40B4-BE49-F238E27FC236}">
                  <a16:creationId xmlns:a16="http://schemas.microsoft.com/office/drawing/2014/main" id="{5E1C6EAF-28F9-AD41-8298-058EC71A1AF6}"/>
                </a:ext>
              </a:extLst>
            </p:cNvPr>
            <p:cNvSpPr txBox="1"/>
            <p:nvPr/>
          </p:nvSpPr>
          <p:spPr>
            <a:xfrm>
              <a:off x="4172935" y="2178022"/>
              <a:ext cx="883173" cy="369332"/>
            </a:xfrm>
            <a:prstGeom prst="rect">
              <a:avLst/>
            </a:prstGeom>
            <a:noFill/>
          </p:spPr>
          <p:txBody>
            <a:bodyPr wrap="square" rtlCol="0">
              <a:spAutoFit/>
            </a:bodyPr>
            <a:lstStyle/>
            <a:p>
              <a:r>
                <a:rPr lang="en-US" b="1" i="1" dirty="0">
                  <a:latin typeface="Calibri" panose="020F0502020204030204" pitchFamily="34" charset="0"/>
                  <a:cs typeface="Calibri" panose="020F0502020204030204" pitchFamily="34" charset="0"/>
                </a:rPr>
                <a:t>Vector </a:t>
              </a:r>
            </a:p>
          </p:txBody>
        </p:sp>
        <p:sp>
          <p:nvSpPr>
            <p:cNvPr id="6" name="Oval 5">
              <a:extLst>
                <a:ext uri="{FF2B5EF4-FFF2-40B4-BE49-F238E27FC236}">
                  <a16:creationId xmlns:a16="http://schemas.microsoft.com/office/drawing/2014/main" id="{7D87B5B6-E3F7-DB41-B004-2D02393C87B9}"/>
                </a:ext>
              </a:extLst>
            </p:cNvPr>
            <p:cNvSpPr/>
            <p:nvPr/>
          </p:nvSpPr>
          <p:spPr>
            <a:xfrm>
              <a:off x="1981200" y="2228640"/>
              <a:ext cx="1983338" cy="7801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Calibri" panose="020F0502020204030204" pitchFamily="34" charset="0"/>
                  <a:cs typeface="Calibri" panose="020F0502020204030204" pitchFamily="34" charset="0"/>
                </a:rPr>
                <a:t>Electro-magnetism</a:t>
              </a:r>
              <a:endParaRPr lang="en-US" dirty="0">
                <a:latin typeface="Calibri" panose="020F0502020204030204" pitchFamily="34" charset="0"/>
                <a:cs typeface="Calibri" panose="020F0502020204030204" pitchFamily="34" charset="0"/>
              </a:endParaRPr>
            </a:p>
          </p:txBody>
        </p:sp>
        <p:cxnSp>
          <p:nvCxnSpPr>
            <p:cNvPr id="19" name="Straight Arrow Connector 18">
              <a:extLst>
                <a:ext uri="{FF2B5EF4-FFF2-40B4-BE49-F238E27FC236}">
                  <a16:creationId xmlns:a16="http://schemas.microsoft.com/office/drawing/2014/main" id="{29B9313B-2B53-D841-8687-068E8F5138C7}"/>
                </a:ext>
              </a:extLst>
            </p:cNvPr>
            <p:cNvCxnSpPr>
              <a:cxnSpLocks/>
              <a:stCxn id="6" idx="6"/>
              <a:endCxn id="37" idx="1"/>
            </p:cNvCxnSpPr>
            <p:nvPr/>
          </p:nvCxnSpPr>
          <p:spPr>
            <a:xfrm>
              <a:off x="3964538" y="2618731"/>
              <a:ext cx="1265843" cy="21912"/>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39047B4-BD20-9A40-AC75-20C963CCA3B1}"/>
                </a:ext>
              </a:extLst>
            </p:cNvPr>
            <p:cNvCxnSpPr>
              <a:cxnSpLocks/>
              <a:stCxn id="8" idx="2"/>
              <a:endCxn id="37" idx="3"/>
            </p:cNvCxnSpPr>
            <p:nvPr/>
          </p:nvCxnSpPr>
          <p:spPr>
            <a:xfrm flipH="1">
              <a:off x="7032358" y="2614351"/>
              <a:ext cx="1406331" cy="26292"/>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0EB2DBE-2186-124E-9898-7E53AA3B4FC5}"/>
                </a:ext>
              </a:extLst>
            </p:cNvPr>
            <p:cNvSpPr txBox="1"/>
            <p:nvPr/>
          </p:nvSpPr>
          <p:spPr>
            <a:xfrm>
              <a:off x="7258822" y="2178022"/>
              <a:ext cx="864596" cy="369332"/>
            </a:xfrm>
            <a:prstGeom prst="rect">
              <a:avLst/>
            </a:prstGeom>
            <a:noFill/>
          </p:spPr>
          <p:txBody>
            <a:bodyPr wrap="none" rtlCol="0">
              <a:spAutoFit/>
            </a:bodyPr>
            <a:lstStyle/>
            <a:p>
              <a:r>
                <a:rPr lang="en-US" b="1" i="1" dirty="0">
                  <a:latin typeface="Calibri" panose="020F0502020204030204" pitchFamily="34" charset="0"/>
                  <a:cs typeface="Calibri" panose="020F0502020204030204" pitchFamily="34" charset="0"/>
                </a:rPr>
                <a:t>Tensor </a:t>
              </a:r>
            </a:p>
          </p:txBody>
        </p:sp>
        <p:sp>
          <p:nvSpPr>
            <p:cNvPr id="96" name="TextBox 95">
              <a:extLst>
                <a:ext uri="{FF2B5EF4-FFF2-40B4-BE49-F238E27FC236}">
                  <a16:creationId xmlns:a16="http://schemas.microsoft.com/office/drawing/2014/main" id="{44F9E598-D521-5347-8B7E-81E30D782186}"/>
                </a:ext>
              </a:extLst>
            </p:cNvPr>
            <p:cNvSpPr txBox="1"/>
            <p:nvPr/>
          </p:nvSpPr>
          <p:spPr>
            <a:xfrm>
              <a:off x="8844833" y="3499245"/>
              <a:ext cx="1165039" cy="369332"/>
            </a:xfrm>
            <a:prstGeom prst="rect">
              <a:avLst/>
            </a:prstGeom>
            <a:solidFill>
              <a:schemeClr val="bg1"/>
            </a:solidFill>
            <a:ln>
              <a:solidFill>
                <a:schemeClr val="tx1"/>
              </a:solidFill>
            </a:ln>
          </p:spPr>
          <p:txBody>
            <a:bodyPr wrap="square" rtlCol="0">
              <a:spAutoFit/>
            </a:bodyPr>
            <a:lstStyle/>
            <a:p>
              <a:pPr algn="ctr"/>
              <a:r>
                <a:rPr lang="en-US" b="1" i="1" dirty="0" err="1">
                  <a:latin typeface="Calibri" panose="020F0502020204030204" pitchFamily="34" charset="0"/>
                  <a:cs typeface="Calibri" panose="020F0502020204030204" pitchFamily="34" charset="0"/>
                </a:rPr>
                <a:t>M</a:t>
              </a:r>
              <a:r>
                <a:rPr lang="en-US" b="1" i="1" baseline="-25000" dirty="0" err="1">
                  <a:latin typeface="Calibri" panose="020F0502020204030204" pitchFamily="34" charset="0"/>
                  <a:cs typeface="Calibri" panose="020F0502020204030204" pitchFamily="34" charset="0"/>
                </a:rPr>
                <a:t>p</a:t>
              </a:r>
              <a:r>
                <a:rPr lang="en-US" b="1" i="1" baseline="-25000" dirty="0">
                  <a:latin typeface="Calibri" panose="020F0502020204030204" pitchFamily="34" charset="0"/>
                  <a:cs typeface="Calibri" panose="020F0502020204030204" pitchFamily="34" charset="0"/>
                </a:rPr>
                <a:t>  </a:t>
              </a:r>
              <a:r>
                <a:rPr lang="en-US" b="1" i="1" dirty="0" err="1">
                  <a:latin typeface="Calibri" panose="020F0502020204030204" pitchFamily="34" charset="0"/>
                  <a:cs typeface="Calibri" panose="020F0502020204030204" pitchFamily="34" charset="0"/>
                </a:rPr>
                <a:t>J</a:t>
              </a:r>
              <a:r>
                <a:rPr lang="en-US" b="1" i="1" baseline="-25000" dirty="0" err="1">
                  <a:latin typeface="Calibri" panose="020F0502020204030204" pitchFamily="34" charset="0"/>
                  <a:cs typeface="Calibri" panose="020F0502020204030204" pitchFamily="34" charset="0"/>
                </a:rPr>
                <a:t>p</a:t>
              </a:r>
              <a:r>
                <a:rPr lang="en-US" b="1" dirty="0">
                  <a:latin typeface="Calibri" panose="020F0502020204030204" pitchFamily="34" charset="0"/>
                  <a:cs typeface="Calibri" panose="020F0502020204030204" pitchFamily="34" charset="0"/>
                </a:rPr>
                <a:t> </a:t>
              </a:r>
              <a:r>
                <a:rPr lang="en-US" b="1" i="1" dirty="0" err="1">
                  <a:solidFill>
                    <a:srgbClr val="00B050"/>
                  </a:solidFill>
                  <a:latin typeface="Calibri" panose="020F0502020204030204" pitchFamily="34" charset="0"/>
                  <a:cs typeface="Calibri" panose="020F0502020204030204" pitchFamily="34" charset="0"/>
                </a:rPr>
                <a:t>D</a:t>
              </a:r>
              <a:r>
                <a:rPr lang="en-US" b="1" i="1" baseline="-25000" dirty="0" err="1">
                  <a:solidFill>
                    <a:srgbClr val="00B050"/>
                  </a:solidFill>
                  <a:latin typeface="Calibri" panose="020F0502020204030204" pitchFamily="34" charset="0"/>
                  <a:cs typeface="Calibri" panose="020F0502020204030204" pitchFamily="34" charset="0"/>
                </a:rPr>
                <a:t>p</a:t>
              </a:r>
              <a:endParaRPr lang="en-US" b="1" i="1" baseline="-25000" dirty="0">
                <a:solidFill>
                  <a:srgbClr val="00B050"/>
                </a:solidFill>
                <a:latin typeface="Calibri" panose="020F0502020204030204" pitchFamily="34" charset="0"/>
                <a:cs typeface="Calibri" panose="020F0502020204030204" pitchFamily="34" charset="0"/>
              </a:endParaRPr>
            </a:p>
          </p:txBody>
        </p:sp>
        <p:pic>
          <p:nvPicPr>
            <p:cNvPr id="37" name="Picture 36">
              <a:extLst>
                <a:ext uri="{FF2B5EF4-FFF2-40B4-BE49-F238E27FC236}">
                  <a16:creationId xmlns:a16="http://schemas.microsoft.com/office/drawing/2014/main" id="{BC42BFA6-5CF9-4D4C-95BE-3700C5A45F6A}"/>
                </a:ext>
              </a:extLst>
            </p:cNvPr>
            <p:cNvPicPr>
              <a:picLocks noChangeAspect="1"/>
            </p:cNvPicPr>
            <p:nvPr/>
          </p:nvPicPr>
          <p:blipFill>
            <a:blip r:embed="rId4"/>
            <a:stretch>
              <a:fillRect/>
            </a:stretch>
          </p:blipFill>
          <p:spPr>
            <a:xfrm>
              <a:off x="5230381" y="1783487"/>
              <a:ext cx="1801976" cy="1714312"/>
            </a:xfrm>
            <a:prstGeom prst="rect">
              <a:avLst/>
            </a:prstGeom>
          </p:spPr>
        </p:pic>
        <p:cxnSp>
          <p:nvCxnSpPr>
            <p:cNvPr id="22" name="Straight Arrow Connector 21">
              <a:extLst>
                <a:ext uri="{FF2B5EF4-FFF2-40B4-BE49-F238E27FC236}">
                  <a16:creationId xmlns:a16="http://schemas.microsoft.com/office/drawing/2014/main" id="{9F7CBA7C-4EAF-F94F-967D-F1CB5BBA1B22}"/>
                </a:ext>
              </a:extLst>
            </p:cNvPr>
            <p:cNvCxnSpPr>
              <a:cxnSpLocks/>
              <a:stCxn id="8" idx="4"/>
              <a:endCxn id="96" idx="0"/>
            </p:cNvCxnSpPr>
            <p:nvPr/>
          </p:nvCxnSpPr>
          <p:spPr>
            <a:xfrm>
              <a:off x="9412195" y="3048370"/>
              <a:ext cx="15158" cy="4508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71B2452-C0BE-9643-AF68-A2DCE18066A1}"/>
                </a:ext>
              </a:extLst>
            </p:cNvPr>
            <p:cNvSpPr txBox="1"/>
            <p:nvPr/>
          </p:nvSpPr>
          <p:spPr>
            <a:xfrm>
              <a:off x="4241175" y="2647662"/>
              <a:ext cx="638316" cy="369332"/>
            </a:xfrm>
            <a:prstGeom prst="rect">
              <a:avLst/>
            </a:prstGeom>
            <a:noFill/>
          </p:spPr>
          <p:txBody>
            <a:bodyPr wrap="none" rtlCol="0">
              <a:spAutoFit/>
            </a:bodyPr>
            <a:lstStyle/>
            <a:p>
              <a:r>
                <a:rPr lang="en-US" b="1">
                  <a:latin typeface="Cambria" panose="02040503050406030204" pitchFamily="18" charset="0"/>
                </a:rPr>
                <a:t>J = 1</a:t>
              </a:r>
            </a:p>
          </p:txBody>
        </p:sp>
        <p:sp>
          <p:nvSpPr>
            <p:cNvPr id="23" name="TextBox 22">
              <a:extLst>
                <a:ext uri="{FF2B5EF4-FFF2-40B4-BE49-F238E27FC236}">
                  <a16:creationId xmlns:a16="http://schemas.microsoft.com/office/drawing/2014/main" id="{750FA908-126C-7B4F-915F-34B80CBE4211}"/>
                </a:ext>
              </a:extLst>
            </p:cNvPr>
            <p:cNvSpPr txBox="1"/>
            <p:nvPr/>
          </p:nvSpPr>
          <p:spPr>
            <a:xfrm>
              <a:off x="7465324" y="2661310"/>
              <a:ext cx="638316" cy="369332"/>
            </a:xfrm>
            <a:prstGeom prst="rect">
              <a:avLst/>
            </a:prstGeom>
            <a:noFill/>
          </p:spPr>
          <p:txBody>
            <a:bodyPr wrap="none" rtlCol="0">
              <a:spAutoFit/>
            </a:bodyPr>
            <a:lstStyle/>
            <a:p>
              <a:r>
                <a:rPr lang="en-US" b="1">
                  <a:latin typeface="Cambria" panose="02040503050406030204" pitchFamily="18" charset="0"/>
                </a:rPr>
                <a:t>J = 2</a:t>
              </a:r>
            </a:p>
          </p:txBody>
        </p:sp>
      </p:grpSp>
      <p:sp>
        <p:nvSpPr>
          <p:cNvPr id="3" name="TextBox 2">
            <a:extLst>
              <a:ext uri="{FF2B5EF4-FFF2-40B4-BE49-F238E27FC236}">
                <a16:creationId xmlns:a16="http://schemas.microsoft.com/office/drawing/2014/main" id="{F5EB3B84-A703-42D0-5BCA-61F1E65F769F}"/>
              </a:ext>
            </a:extLst>
          </p:cNvPr>
          <p:cNvSpPr txBox="1"/>
          <p:nvPr/>
        </p:nvSpPr>
        <p:spPr>
          <a:xfrm>
            <a:off x="511921" y="3663022"/>
            <a:ext cx="4926978" cy="1600438"/>
          </a:xfrm>
          <a:prstGeom prst="rect">
            <a:avLst/>
          </a:prstGeom>
          <a:noFill/>
          <a:ln>
            <a:noFill/>
          </a:ln>
        </p:spPr>
        <p:txBody>
          <a:bodyPr wrap="square" rtlCol="0">
            <a:spAutoFit/>
          </a:bodyPr>
          <a:lstStyle/>
          <a:p>
            <a:pPr marL="285750" indent="-285750">
              <a:buFont typeface="Wingdings" pitchFamily="2" charset="2"/>
              <a:buChar char="à"/>
            </a:pPr>
            <a:r>
              <a:rPr lang="en-US" b="1" dirty="0">
                <a:solidFill>
                  <a:srgbClr val="C00000"/>
                </a:solidFill>
                <a:latin typeface="Calibri" panose="020F0502020204030204" pitchFamily="34" charset="0"/>
                <a:cs typeface="Calibri" panose="020F0502020204030204" pitchFamily="34" charset="0"/>
              </a:rPr>
              <a:t>As gravitational interaction is many orders of  magnitude weaker than electromagnetism, its direct use in experiments is impractical in the extreme</a:t>
            </a:r>
            <a:r>
              <a:rPr lang="en-US" sz="2000" dirty="0">
                <a:solidFill>
                  <a:srgbClr val="C00000"/>
                </a:solidFill>
                <a:latin typeface="Calibri" panose="020F0502020204030204" pitchFamily="34" charset="0"/>
                <a:cs typeface="Calibri" panose="020F0502020204030204" pitchFamily="34" charset="0"/>
              </a:rPr>
              <a:t>. </a:t>
            </a:r>
          </a:p>
          <a:p>
            <a:pPr marL="342900" indent="-342900" algn="ctr">
              <a:buFont typeface="Wingdings" pitchFamily="2" charset="2"/>
              <a:buChar char="à"/>
            </a:pPr>
            <a:r>
              <a:rPr lang="en-US" sz="2400" b="1" dirty="0">
                <a:solidFill>
                  <a:schemeClr val="accent6">
                    <a:lumMod val="75000"/>
                  </a:schemeClr>
                </a:solidFill>
                <a:latin typeface="Calibri" panose="020F0502020204030204" pitchFamily="34" charset="0"/>
                <a:cs typeface="Calibri" panose="020F0502020204030204" pitchFamily="34" charset="0"/>
              </a:rPr>
              <a:t>A substitute is needed!</a:t>
            </a:r>
          </a:p>
        </p:txBody>
      </p:sp>
      <p:grpSp>
        <p:nvGrpSpPr>
          <p:cNvPr id="16" name="Group 15">
            <a:extLst>
              <a:ext uri="{FF2B5EF4-FFF2-40B4-BE49-F238E27FC236}">
                <a16:creationId xmlns:a16="http://schemas.microsoft.com/office/drawing/2014/main" id="{DB5801BF-94D7-C3F7-1B52-6619F9B0371E}"/>
              </a:ext>
            </a:extLst>
          </p:cNvPr>
          <p:cNvGrpSpPr/>
          <p:nvPr/>
        </p:nvGrpSpPr>
        <p:grpSpPr>
          <a:xfrm>
            <a:off x="7900262" y="3649272"/>
            <a:ext cx="4154513" cy="2058496"/>
            <a:chOff x="7900262" y="4270373"/>
            <a:chExt cx="4154513" cy="2058496"/>
          </a:xfrm>
        </p:grpSpPr>
        <p:sp>
          <p:nvSpPr>
            <p:cNvPr id="4" name="TextBox 3">
              <a:extLst>
                <a:ext uri="{FF2B5EF4-FFF2-40B4-BE49-F238E27FC236}">
                  <a16:creationId xmlns:a16="http://schemas.microsoft.com/office/drawing/2014/main" id="{3189AFA7-B2ED-77AF-DE7F-2EE00418E900}"/>
                </a:ext>
              </a:extLst>
            </p:cNvPr>
            <p:cNvSpPr txBox="1"/>
            <p:nvPr/>
          </p:nvSpPr>
          <p:spPr>
            <a:xfrm>
              <a:off x="7900262" y="4270373"/>
              <a:ext cx="4154513" cy="923330"/>
            </a:xfrm>
            <a:prstGeom prst="rect">
              <a:avLst/>
            </a:prstGeom>
            <a:noFill/>
          </p:spPr>
          <p:txBody>
            <a:bodyPr wrap="square" rtlCol="0">
              <a:spAutoFit/>
            </a:bodyPr>
            <a:lstStyle/>
            <a:p>
              <a:pPr algn="ctr"/>
              <a:r>
                <a:rPr lang="en-US" b="1" i="1" dirty="0" err="1">
                  <a:solidFill>
                    <a:srgbClr val="00B050"/>
                  </a:solidFill>
                  <a:latin typeface="Calibri" panose="020F0502020204030204" pitchFamily="34" charset="0"/>
                  <a:cs typeface="Calibri" panose="020F0502020204030204" pitchFamily="34" charset="0"/>
                </a:rPr>
                <a:t>D</a:t>
              </a:r>
              <a:r>
                <a:rPr lang="en-US" b="1" i="1" baseline="-25000" dirty="0" err="1">
                  <a:solidFill>
                    <a:srgbClr val="00B050"/>
                  </a:solidFill>
                  <a:latin typeface="Calibri" panose="020F0502020204030204" pitchFamily="34" charset="0"/>
                  <a:cs typeface="Calibri" panose="020F0502020204030204" pitchFamily="34" charset="0"/>
                </a:rPr>
                <a:t>p</a:t>
              </a:r>
              <a:r>
                <a:rPr lang="en-US" b="1" i="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is as fundamental as mass &amp; spin, but its value has attracted significant interest in the community only in recent years. </a:t>
              </a:r>
            </a:p>
          </p:txBody>
        </p:sp>
        <p:sp>
          <p:nvSpPr>
            <p:cNvPr id="10" name="TextBox 9">
              <a:extLst>
                <a:ext uri="{FF2B5EF4-FFF2-40B4-BE49-F238E27FC236}">
                  <a16:creationId xmlns:a16="http://schemas.microsoft.com/office/drawing/2014/main" id="{73D2A397-4E50-B0F5-1562-4064973DF792}"/>
                </a:ext>
              </a:extLst>
            </p:cNvPr>
            <p:cNvSpPr txBox="1"/>
            <p:nvPr/>
          </p:nvSpPr>
          <p:spPr>
            <a:xfrm>
              <a:off x="8493384" y="5314164"/>
              <a:ext cx="3111803" cy="523220"/>
            </a:xfrm>
            <a:prstGeom prst="rect">
              <a:avLst/>
            </a:prstGeom>
            <a:noFill/>
          </p:spPr>
          <p:txBody>
            <a:bodyPr wrap="square" rtlCol="0">
              <a:spAutoFit/>
            </a:bodyPr>
            <a:lstStyle/>
            <a:p>
              <a:pPr algn="ctr"/>
              <a:r>
                <a:rPr lang="fr" sz="1400" i="1" dirty="0">
                  <a:latin typeface="Cambria" panose="02040503050406030204" pitchFamily="18" charset="0"/>
                </a:rPr>
                <a:t> V. </a:t>
              </a:r>
              <a:r>
                <a:rPr lang="fr" sz="1400" i="1" dirty="0" err="1">
                  <a:latin typeface="Cambria" panose="02040503050406030204" pitchFamily="18" charset="0"/>
                </a:rPr>
                <a:t>Burkert</a:t>
              </a:r>
              <a:r>
                <a:rPr lang="fr" sz="1400" i="1" dirty="0">
                  <a:latin typeface="Cambria" panose="02040503050406030204" pitchFamily="18" charset="0"/>
                </a:rPr>
                <a:t>, L. </a:t>
              </a:r>
              <a:r>
                <a:rPr lang="fr" sz="1400" i="1" dirty="0" err="1">
                  <a:latin typeface="Cambria" panose="02040503050406030204" pitchFamily="18" charset="0"/>
                </a:rPr>
                <a:t>Elouadrhiri</a:t>
              </a:r>
              <a:r>
                <a:rPr lang="fr" sz="1400" i="1" dirty="0">
                  <a:latin typeface="Cambria" panose="02040503050406030204" pitchFamily="18" charset="0"/>
                </a:rPr>
                <a:t>, F.X. Girod, Nature 557 (2018) 7705, 396</a:t>
              </a:r>
            </a:p>
          </p:txBody>
        </p:sp>
        <p:sp>
          <p:nvSpPr>
            <p:cNvPr id="13" name="TextBox 12">
              <a:extLst>
                <a:ext uri="{FF2B5EF4-FFF2-40B4-BE49-F238E27FC236}">
                  <a16:creationId xmlns:a16="http://schemas.microsoft.com/office/drawing/2014/main" id="{D3F0FBBC-0920-540F-00EC-2ADACE9673FD}"/>
                </a:ext>
              </a:extLst>
            </p:cNvPr>
            <p:cNvSpPr txBox="1"/>
            <p:nvPr/>
          </p:nvSpPr>
          <p:spPr>
            <a:xfrm>
              <a:off x="8668753" y="5805649"/>
              <a:ext cx="3111803" cy="523220"/>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M. Polyakov, P. Schweitzer, </a:t>
              </a:r>
              <a:r>
                <a:rPr lang="en-US" sz="1400" i="1" dirty="0" err="1">
                  <a:latin typeface="Calibri" panose="020F0502020204030204" pitchFamily="34" charset="0"/>
                  <a:cs typeface="Calibri" panose="020F0502020204030204" pitchFamily="34" charset="0"/>
                </a:rPr>
                <a:t>Int.J</a:t>
              </a:r>
              <a:r>
                <a:rPr lang="en-US" sz="1400" i="1" dirty="0">
                  <a:latin typeface="Calibri" panose="020F0502020204030204" pitchFamily="34" charset="0"/>
                  <a:cs typeface="Calibri" panose="020F0502020204030204" pitchFamily="34" charset="0"/>
                </a:rPr>
                <a:t>. Mod. Phys. A33 (26), 1830025 (2018)  </a:t>
              </a:r>
            </a:p>
          </p:txBody>
        </p:sp>
      </p:grpSp>
    </p:spTree>
    <p:custDataLst>
      <p:tags r:id="rId1"/>
    </p:custDataLst>
    <p:extLst>
      <p:ext uri="{BB962C8B-B14F-4D97-AF65-F5344CB8AC3E}">
        <p14:creationId xmlns:p14="http://schemas.microsoft.com/office/powerpoint/2010/main" val="2889457403"/>
      </p:ext>
    </p:extLst>
  </p:cSld>
  <p:clrMapOvr>
    <a:masterClrMapping/>
  </p:clrMapOvr>
  <mc:AlternateContent xmlns:mc="http://schemas.openxmlformats.org/markup-compatibility/2006" xmlns:p14="http://schemas.microsoft.com/office/powerpoint/2010/main">
    <mc:Choice Requires="p14">
      <p:transition spd="slow" p14:dur="2000" advTm="81472"/>
    </mc:Choice>
    <mc:Fallback xmlns="">
      <p:transition spd="slow" advTm="814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92405"/>
          </a:xfrm>
        </p:spPr>
        <p:txBody>
          <a:bodyPr>
            <a:noAutofit/>
          </a:bodyPr>
          <a:lstStyle/>
          <a:p>
            <a:r>
              <a:rPr lang="en-US" sz="3600" dirty="0">
                <a:latin typeface="Calibri" panose="020F0502020204030204" pitchFamily="34" charset="0"/>
                <a:cs typeface="Calibri" panose="020F0502020204030204" pitchFamily="34" charset="0"/>
              </a:rPr>
              <a:t>DVCS, GPDs &amp; Gravity</a:t>
            </a:r>
          </a:p>
        </p:txBody>
      </p:sp>
      <p:sp>
        <p:nvSpPr>
          <p:cNvPr id="111" name="TextBox 110">
            <a:extLst>
              <a:ext uri="{FF2B5EF4-FFF2-40B4-BE49-F238E27FC236}">
                <a16:creationId xmlns:a16="http://schemas.microsoft.com/office/drawing/2014/main" id="{C81A4EE4-3154-E043-87EC-8E8027F5413E}"/>
              </a:ext>
            </a:extLst>
          </p:cNvPr>
          <p:cNvSpPr txBox="1"/>
          <p:nvPr/>
        </p:nvSpPr>
        <p:spPr>
          <a:xfrm>
            <a:off x="1835391" y="5306439"/>
            <a:ext cx="4720539" cy="769441"/>
          </a:xfrm>
          <a:prstGeom prst="rect">
            <a:avLst/>
          </a:prstGeom>
          <a:noFill/>
          <a:ln>
            <a:solidFill>
              <a:schemeClr val="tx1">
                <a:lumMod val="65000"/>
                <a:lumOff val="35000"/>
              </a:schemeClr>
            </a:solidFill>
          </a:ln>
        </p:spPr>
        <p:txBody>
          <a:bodyPr wrap="square" rtlCol="0">
            <a:spAutoFit/>
          </a:bodyPr>
          <a:lstStyle/>
          <a:p>
            <a:pPr algn="ctr"/>
            <a:r>
              <a:rPr lang="en-US" sz="2200" b="1" dirty="0">
                <a:solidFill>
                  <a:schemeClr val="accent6">
                    <a:lumMod val="75000"/>
                  </a:schemeClr>
                </a:solidFill>
                <a:latin typeface="Calibri" panose="020F0502020204030204" pitchFamily="34" charset="0"/>
                <a:cs typeface="Calibri" panose="020F0502020204030204" pitchFamily="34" charset="0"/>
              </a:rPr>
              <a:t>DVCS is a suitable probe of </a:t>
            </a:r>
          </a:p>
          <a:p>
            <a:pPr algn="ctr"/>
            <a:r>
              <a:rPr lang="en-US" sz="2200" b="1" dirty="0">
                <a:solidFill>
                  <a:schemeClr val="accent6">
                    <a:lumMod val="75000"/>
                  </a:schemeClr>
                </a:solidFill>
                <a:latin typeface="Calibri" panose="020F0502020204030204" pitchFamily="34" charset="0"/>
                <a:cs typeface="Calibri" panose="020F0502020204030204" pitchFamily="34" charset="0"/>
              </a:rPr>
              <a:t> gravitational properties of particles! </a:t>
            </a:r>
          </a:p>
        </p:txBody>
      </p:sp>
      <p:sp>
        <p:nvSpPr>
          <p:cNvPr id="112" name="TextBox 111">
            <a:extLst>
              <a:ext uri="{FF2B5EF4-FFF2-40B4-BE49-F238E27FC236}">
                <a16:creationId xmlns:a16="http://schemas.microsoft.com/office/drawing/2014/main" id="{01404906-E990-0D40-B27C-7AD42C3C7958}"/>
              </a:ext>
            </a:extLst>
          </p:cNvPr>
          <p:cNvSpPr txBox="1"/>
          <p:nvPr/>
        </p:nvSpPr>
        <p:spPr>
          <a:xfrm>
            <a:off x="1803269" y="4443567"/>
            <a:ext cx="4720539"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4 chiral even GPDs describe soft part. GPD </a:t>
            </a:r>
            <a:r>
              <a:rPr lang="en-US" b="1" i="1" dirty="0">
                <a:latin typeface="Calibri" panose="020F0502020204030204" pitchFamily="34" charset="0"/>
                <a:cs typeface="Calibri" panose="020F0502020204030204" pitchFamily="34" charset="0"/>
              </a:rPr>
              <a:t>H</a:t>
            </a:r>
            <a:r>
              <a:rPr lang="en-US" i="1" dirty="0">
                <a:latin typeface="Calibri" panose="020F0502020204030204" pitchFamily="34" charset="0"/>
                <a:cs typeface="Calibri" panose="020F0502020204030204" pitchFamily="34" charset="0"/>
              </a:rPr>
              <a:t> is </a:t>
            </a:r>
            <a:r>
              <a:rPr lang="en-US" b="1" i="1" dirty="0">
                <a:latin typeface="Calibri" panose="020F0502020204030204" pitchFamily="34" charset="0"/>
                <a:cs typeface="Calibri" panose="020F0502020204030204" pitchFamily="34" charset="0"/>
              </a:rPr>
              <a:t>essential</a:t>
            </a:r>
            <a:r>
              <a:rPr lang="en-US" dirty="0">
                <a:latin typeface="Calibri" panose="020F0502020204030204" pitchFamily="34" charset="0"/>
                <a:cs typeface="Calibri" panose="020F0502020204030204" pitchFamily="34" charset="0"/>
              </a:rPr>
              <a:t> to access gravitational form factor </a:t>
            </a:r>
            <a:r>
              <a:rPr lang="en-US" b="1" i="1" dirty="0">
                <a:solidFill>
                  <a:srgbClr val="5AB119"/>
                </a:solidFill>
                <a:latin typeface="Calibri" panose="020F0502020204030204" pitchFamily="34" charset="0"/>
                <a:cs typeface="Calibri" panose="020F0502020204030204" pitchFamily="34" charset="0"/>
              </a:rPr>
              <a:t>D(t)</a:t>
            </a:r>
            <a:r>
              <a:rPr lang="en-US" dirty="0">
                <a:latin typeface="Calibri" panose="020F0502020204030204" pitchFamily="34" charset="0"/>
                <a:cs typeface="Calibri" panose="020F0502020204030204" pitchFamily="34" charset="0"/>
              </a:rPr>
              <a:t>.</a:t>
            </a:r>
          </a:p>
        </p:txBody>
      </p:sp>
      <p:grpSp>
        <p:nvGrpSpPr>
          <p:cNvPr id="113" name="Group 112">
            <a:extLst>
              <a:ext uri="{FF2B5EF4-FFF2-40B4-BE49-F238E27FC236}">
                <a16:creationId xmlns:a16="http://schemas.microsoft.com/office/drawing/2014/main" id="{AFBA9152-7A46-044B-BE8C-24BAB64583AB}"/>
              </a:ext>
            </a:extLst>
          </p:cNvPr>
          <p:cNvGrpSpPr/>
          <p:nvPr/>
        </p:nvGrpSpPr>
        <p:grpSpPr>
          <a:xfrm>
            <a:off x="903835" y="889786"/>
            <a:ext cx="4588272" cy="3440843"/>
            <a:chOff x="1928801" y="1220527"/>
            <a:chExt cx="4192738" cy="3020492"/>
          </a:xfrm>
        </p:grpSpPr>
        <p:pic>
          <p:nvPicPr>
            <p:cNvPr id="114" name="Picture 113">
              <a:extLst>
                <a:ext uri="{FF2B5EF4-FFF2-40B4-BE49-F238E27FC236}">
                  <a16:creationId xmlns:a16="http://schemas.microsoft.com/office/drawing/2014/main" id="{2BF9B70F-F261-5540-B1D6-BD929CB68C5A}"/>
                </a:ext>
              </a:extLst>
            </p:cNvPr>
            <p:cNvPicPr>
              <a:picLocks noChangeAspect="1"/>
            </p:cNvPicPr>
            <p:nvPr/>
          </p:nvPicPr>
          <p:blipFill>
            <a:blip r:embed="rId4"/>
            <a:stretch>
              <a:fillRect/>
            </a:stretch>
          </p:blipFill>
          <p:spPr>
            <a:xfrm>
              <a:off x="2248372" y="1220527"/>
              <a:ext cx="3873167" cy="3020492"/>
            </a:xfrm>
            <a:prstGeom prst="rect">
              <a:avLst/>
            </a:prstGeom>
            <a:ln>
              <a:noFill/>
            </a:ln>
          </p:spPr>
        </p:pic>
        <p:grpSp>
          <p:nvGrpSpPr>
            <p:cNvPr id="115" name="Group 114">
              <a:extLst>
                <a:ext uri="{FF2B5EF4-FFF2-40B4-BE49-F238E27FC236}">
                  <a16:creationId xmlns:a16="http://schemas.microsoft.com/office/drawing/2014/main" id="{C0DEEB25-907B-2C48-A154-9A2C819BAED1}"/>
                </a:ext>
              </a:extLst>
            </p:cNvPr>
            <p:cNvGrpSpPr/>
            <p:nvPr/>
          </p:nvGrpSpPr>
          <p:grpSpPr>
            <a:xfrm>
              <a:off x="1928801" y="2362461"/>
              <a:ext cx="4082135" cy="1753558"/>
              <a:chOff x="1928801" y="2346963"/>
              <a:chExt cx="4082135" cy="1753558"/>
            </a:xfrm>
          </p:grpSpPr>
          <p:cxnSp>
            <p:nvCxnSpPr>
              <p:cNvPr id="116" name="Straight Connector 115">
                <a:extLst>
                  <a:ext uri="{FF2B5EF4-FFF2-40B4-BE49-F238E27FC236}">
                    <a16:creationId xmlns:a16="http://schemas.microsoft.com/office/drawing/2014/main" id="{59CA1000-7269-7F45-9D23-A69E590DE700}"/>
                  </a:ext>
                </a:extLst>
              </p:cNvPr>
              <p:cNvCxnSpPr>
                <a:cxnSpLocks/>
              </p:cNvCxnSpPr>
              <p:nvPr/>
            </p:nvCxnSpPr>
            <p:spPr>
              <a:xfrm>
                <a:off x="3293737" y="2794624"/>
                <a:ext cx="2553533" cy="0"/>
              </a:xfrm>
              <a:prstGeom prst="line">
                <a:avLst/>
              </a:prstGeom>
              <a:ln>
                <a:solidFill>
                  <a:srgbClr val="800000"/>
                </a:solidFill>
                <a:prstDash val="dash"/>
              </a:ln>
            </p:spPr>
            <p:style>
              <a:lnRef idx="2">
                <a:schemeClr val="accent1"/>
              </a:lnRef>
              <a:fillRef idx="0">
                <a:schemeClr val="accent1"/>
              </a:fillRef>
              <a:effectRef idx="1">
                <a:schemeClr val="accent1"/>
              </a:effectRef>
              <a:fontRef idx="minor">
                <a:schemeClr val="tx1"/>
              </a:fontRef>
            </p:style>
          </p:cxnSp>
          <p:sp>
            <p:nvSpPr>
              <p:cNvPr id="117" name="TextBox 116">
                <a:extLst>
                  <a:ext uri="{FF2B5EF4-FFF2-40B4-BE49-F238E27FC236}">
                    <a16:creationId xmlns:a16="http://schemas.microsoft.com/office/drawing/2014/main" id="{02C6D4DA-A1D0-B147-BD53-7BAF2B2C5D3E}"/>
                  </a:ext>
                </a:extLst>
              </p:cNvPr>
              <p:cNvSpPr txBox="1"/>
              <p:nvPr/>
            </p:nvSpPr>
            <p:spPr>
              <a:xfrm>
                <a:off x="2506650" y="2346963"/>
                <a:ext cx="1182633" cy="270177"/>
              </a:xfrm>
              <a:prstGeom prst="rect">
                <a:avLst/>
              </a:prstGeom>
              <a:noFill/>
            </p:spPr>
            <p:txBody>
              <a:bodyPr wrap="none" rtlCol="0">
                <a:spAutoFit/>
              </a:bodyPr>
              <a:lstStyle/>
              <a:p>
                <a:r>
                  <a:rPr lang="en-US" sz="1400" i="1" dirty="0">
                    <a:solidFill>
                      <a:srgbClr val="800000"/>
                    </a:solidFill>
                    <a:latin typeface="Calibri" panose="020F0502020204030204" pitchFamily="34" charset="0"/>
                    <a:cs typeface="Calibri" panose="020F0502020204030204" pitchFamily="34" charset="0"/>
                  </a:rPr>
                  <a:t>hard scattering</a:t>
                </a:r>
              </a:p>
            </p:txBody>
          </p:sp>
          <p:sp>
            <p:nvSpPr>
              <p:cNvPr id="118" name="TextBox 117">
                <a:extLst>
                  <a:ext uri="{FF2B5EF4-FFF2-40B4-BE49-F238E27FC236}">
                    <a16:creationId xmlns:a16="http://schemas.microsoft.com/office/drawing/2014/main" id="{2AEF7F0B-040D-C14A-AC71-0219B707E7CA}"/>
                  </a:ext>
                </a:extLst>
              </p:cNvPr>
              <p:cNvSpPr txBox="1"/>
              <p:nvPr/>
            </p:nvSpPr>
            <p:spPr>
              <a:xfrm>
                <a:off x="2708341" y="3011155"/>
                <a:ext cx="776646" cy="270177"/>
              </a:xfrm>
              <a:prstGeom prst="rect">
                <a:avLst/>
              </a:prstGeom>
              <a:noFill/>
            </p:spPr>
            <p:txBody>
              <a:bodyPr wrap="none" rtlCol="0">
                <a:spAutoFit/>
              </a:bodyPr>
              <a:lstStyle/>
              <a:p>
                <a:r>
                  <a:rPr lang="en-US" sz="1400" i="1" dirty="0">
                    <a:solidFill>
                      <a:srgbClr val="800000"/>
                    </a:solidFill>
                    <a:latin typeface="Calibri" panose="020F0502020204030204" pitchFamily="34" charset="0"/>
                    <a:cs typeface="Calibri" panose="020F0502020204030204" pitchFamily="34" charset="0"/>
                  </a:rPr>
                  <a:t>soft part </a:t>
                </a:r>
              </a:p>
            </p:txBody>
          </p:sp>
          <p:sp>
            <p:nvSpPr>
              <p:cNvPr id="119" name="TextBox 118">
                <a:extLst>
                  <a:ext uri="{FF2B5EF4-FFF2-40B4-BE49-F238E27FC236}">
                    <a16:creationId xmlns:a16="http://schemas.microsoft.com/office/drawing/2014/main" id="{DB640CDD-1FD1-FF42-AE49-2C84F137714E}"/>
                  </a:ext>
                </a:extLst>
              </p:cNvPr>
              <p:cNvSpPr txBox="1"/>
              <p:nvPr/>
            </p:nvSpPr>
            <p:spPr>
              <a:xfrm>
                <a:off x="2862764" y="3700411"/>
                <a:ext cx="327334" cy="400110"/>
              </a:xfrm>
              <a:prstGeom prst="rect">
                <a:avLst/>
              </a:prstGeom>
              <a:solidFill>
                <a:srgbClr val="FFFFFF"/>
              </a:solidFill>
            </p:spPr>
            <p:txBody>
              <a:bodyPr wrap="none" rtlCol="0">
                <a:spAutoFit/>
              </a:bodyPr>
              <a:lstStyle/>
              <a:p>
                <a:r>
                  <a:rPr lang="en-US" sz="2000">
                    <a:solidFill>
                      <a:schemeClr val="accent6">
                        <a:lumMod val="75000"/>
                      </a:schemeClr>
                    </a:solidFill>
                    <a:latin typeface="Cambria"/>
                    <a:cs typeface="Cambria"/>
                  </a:rPr>
                  <a:t>p</a:t>
                </a:r>
              </a:p>
            </p:txBody>
          </p:sp>
          <p:sp>
            <p:nvSpPr>
              <p:cNvPr id="120" name="TextBox 119">
                <a:extLst>
                  <a:ext uri="{FF2B5EF4-FFF2-40B4-BE49-F238E27FC236}">
                    <a16:creationId xmlns:a16="http://schemas.microsoft.com/office/drawing/2014/main" id="{21E38D46-27CB-4B43-8652-D97A81877CF1}"/>
                  </a:ext>
                </a:extLst>
              </p:cNvPr>
              <p:cNvSpPr txBox="1"/>
              <p:nvPr/>
            </p:nvSpPr>
            <p:spPr>
              <a:xfrm>
                <a:off x="5683602" y="3295418"/>
                <a:ext cx="327334" cy="400110"/>
              </a:xfrm>
              <a:prstGeom prst="rect">
                <a:avLst/>
              </a:prstGeom>
              <a:solidFill>
                <a:srgbClr val="FFFFFF"/>
              </a:solidFill>
            </p:spPr>
            <p:txBody>
              <a:bodyPr wrap="none" rtlCol="0">
                <a:spAutoFit/>
              </a:bodyPr>
              <a:lstStyle/>
              <a:p>
                <a:r>
                  <a:rPr lang="en-US" sz="2000">
                    <a:solidFill>
                      <a:schemeClr val="accent6">
                        <a:lumMod val="75000"/>
                      </a:schemeClr>
                    </a:solidFill>
                    <a:latin typeface="Cambria"/>
                    <a:cs typeface="Cambria"/>
                  </a:rPr>
                  <a:t>p</a:t>
                </a:r>
              </a:p>
            </p:txBody>
          </p:sp>
          <p:sp>
            <p:nvSpPr>
              <p:cNvPr id="121" name="TextBox 120">
                <a:extLst>
                  <a:ext uri="{FF2B5EF4-FFF2-40B4-BE49-F238E27FC236}">
                    <a16:creationId xmlns:a16="http://schemas.microsoft.com/office/drawing/2014/main" id="{C4E5CDEA-56FF-D14A-A16F-601957C2EEE8}"/>
                  </a:ext>
                </a:extLst>
              </p:cNvPr>
              <p:cNvSpPr txBox="1"/>
              <p:nvPr/>
            </p:nvSpPr>
            <p:spPr>
              <a:xfrm>
                <a:off x="1928801" y="2649280"/>
                <a:ext cx="1009902" cy="270177"/>
              </a:xfrm>
              <a:prstGeom prst="rect">
                <a:avLst/>
              </a:prstGeom>
              <a:solidFill>
                <a:schemeClr val="bg1"/>
              </a:solidFill>
            </p:spPr>
            <p:txBody>
              <a:bodyPr wrap="none" rtlCol="0">
                <a:spAutoFit/>
              </a:bodyPr>
              <a:lstStyle/>
              <a:p>
                <a:r>
                  <a:rPr lang="en-US" sz="1400" i="1" dirty="0">
                    <a:solidFill>
                      <a:srgbClr val="800000"/>
                    </a:solidFill>
                    <a:latin typeface="Calibri" panose="020F0502020204030204" pitchFamily="34" charset="0"/>
                    <a:cs typeface="Calibri" panose="020F0502020204030204" pitchFamily="34" charset="0"/>
                  </a:rPr>
                  <a:t>factorization</a:t>
                </a:r>
              </a:p>
            </p:txBody>
          </p:sp>
        </p:grpSp>
      </p:grpSp>
      <p:grpSp>
        <p:nvGrpSpPr>
          <p:cNvPr id="122" name="Group 121">
            <a:extLst>
              <a:ext uri="{FF2B5EF4-FFF2-40B4-BE49-F238E27FC236}">
                <a16:creationId xmlns:a16="http://schemas.microsoft.com/office/drawing/2014/main" id="{BACE788C-78D3-4940-917D-AE29183D4E7F}"/>
              </a:ext>
            </a:extLst>
          </p:cNvPr>
          <p:cNvGrpSpPr/>
          <p:nvPr/>
        </p:nvGrpSpPr>
        <p:grpSpPr>
          <a:xfrm>
            <a:off x="5798104" y="2231791"/>
            <a:ext cx="1181851" cy="793750"/>
            <a:chOff x="6898524" y="3695700"/>
            <a:chExt cx="1181851" cy="793750"/>
          </a:xfrm>
        </p:grpSpPr>
        <p:sp>
          <p:nvSpPr>
            <p:cNvPr id="123" name="Text Box 2119">
              <a:extLst>
                <a:ext uri="{FF2B5EF4-FFF2-40B4-BE49-F238E27FC236}">
                  <a16:creationId xmlns:a16="http://schemas.microsoft.com/office/drawing/2014/main" id="{845CD3C6-4DDC-304F-92BA-4AADE207FF60}"/>
                </a:ext>
              </a:extLst>
            </p:cNvPr>
            <p:cNvSpPr txBox="1">
              <a:spLocks noChangeArrowheads="1"/>
            </p:cNvSpPr>
            <p:nvPr/>
          </p:nvSpPr>
          <p:spPr bwMode="auto">
            <a:xfrm>
              <a:off x="6898524" y="3954464"/>
              <a:ext cx="537327" cy="338554"/>
            </a:xfrm>
            <a:prstGeom prst="rect">
              <a:avLst/>
            </a:prstGeom>
            <a:noFill/>
            <a:ln w="9525">
              <a:noFill/>
              <a:miter lim="800000"/>
              <a:headEnd/>
              <a:tailEnd/>
            </a:ln>
            <a:effectLst/>
          </p:spPr>
          <p:txBody>
            <a:bodyPr wrap="none">
              <a:prstTxWarp prst="textNoShape">
                <a:avLst/>
              </a:prstTxWarp>
              <a:spAutoFit/>
            </a:bodyPr>
            <a:lstStyle/>
            <a:p>
              <a:r>
                <a:rPr lang="en-US" sz="1600" i="1">
                  <a:latin typeface="Symbol" pitchFamily="2" charset="2"/>
                  <a:cs typeface="Symbol" charset="2"/>
                </a:rPr>
                <a:t>x </a:t>
              </a:r>
              <a:r>
                <a:rPr lang="en-US" sz="1600">
                  <a:latin typeface="Symbol" pitchFamily="2" charset="2"/>
                </a:rPr>
                <a:t> </a:t>
              </a:r>
              <a:r>
                <a:rPr lang="en-US" sz="1600">
                  <a:latin typeface="Tahoma" pitchFamily="-102" charset="0"/>
                </a:rPr>
                <a:t>=</a:t>
              </a:r>
            </a:p>
          </p:txBody>
        </p:sp>
        <p:sp>
          <p:nvSpPr>
            <p:cNvPr id="124" name="Text Box 2120">
              <a:extLst>
                <a:ext uri="{FF2B5EF4-FFF2-40B4-BE49-F238E27FC236}">
                  <a16:creationId xmlns:a16="http://schemas.microsoft.com/office/drawing/2014/main" id="{4CE8B572-288F-9343-B7F3-CF8916B0771C}"/>
                </a:ext>
              </a:extLst>
            </p:cNvPr>
            <p:cNvSpPr txBox="1">
              <a:spLocks noChangeArrowheads="1"/>
            </p:cNvSpPr>
            <p:nvPr/>
          </p:nvSpPr>
          <p:spPr bwMode="auto">
            <a:xfrm>
              <a:off x="7543800" y="3695700"/>
              <a:ext cx="370614" cy="338554"/>
            </a:xfrm>
            <a:prstGeom prst="rect">
              <a:avLst/>
            </a:prstGeom>
            <a:noFill/>
            <a:ln w="9525">
              <a:noFill/>
              <a:miter lim="800000"/>
              <a:headEnd/>
              <a:tailEnd/>
            </a:ln>
            <a:effectLst/>
          </p:spPr>
          <p:txBody>
            <a:bodyPr wrap="none">
              <a:prstTxWarp prst="textNoShape">
                <a:avLst/>
              </a:prstTxWarp>
              <a:spAutoFit/>
            </a:bodyPr>
            <a:lstStyle/>
            <a:p>
              <a:r>
                <a:rPr lang="en-US" sz="1600" i="1" err="1">
                  <a:latin typeface="Cambria" panose="02040503050406030204" pitchFamily="18" charset="0"/>
                  <a:cs typeface="Times New Roman" panose="02020603050405020304" pitchFamily="18" charset="0"/>
                </a:rPr>
                <a:t>x</a:t>
              </a:r>
              <a:r>
                <a:rPr lang="en-US" sz="1600" baseline="-25000" err="1">
                  <a:latin typeface="Cambria" panose="02040503050406030204" pitchFamily="18" charset="0"/>
                </a:rPr>
                <a:t>B</a:t>
              </a:r>
              <a:endParaRPr lang="en-US" sz="1600">
                <a:latin typeface="Cambria" panose="02040503050406030204" pitchFamily="18" charset="0"/>
              </a:endParaRPr>
            </a:p>
          </p:txBody>
        </p:sp>
        <p:sp>
          <p:nvSpPr>
            <p:cNvPr id="125" name="Line 2121">
              <a:extLst>
                <a:ext uri="{FF2B5EF4-FFF2-40B4-BE49-F238E27FC236}">
                  <a16:creationId xmlns:a16="http://schemas.microsoft.com/office/drawing/2014/main" id="{C8F5D103-4F73-D941-BD70-47FD474C4095}"/>
                </a:ext>
              </a:extLst>
            </p:cNvPr>
            <p:cNvSpPr>
              <a:spLocks noChangeShapeType="1"/>
            </p:cNvSpPr>
            <p:nvPr/>
          </p:nvSpPr>
          <p:spPr bwMode="auto">
            <a:xfrm>
              <a:off x="7394575" y="4122738"/>
              <a:ext cx="685800" cy="0"/>
            </a:xfrm>
            <a:prstGeom prst="line">
              <a:avLst/>
            </a:prstGeom>
            <a:noFill/>
            <a:ln w="19050">
              <a:solidFill>
                <a:schemeClr val="tx1"/>
              </a:solidFill>
              <a:miter lim="800000"/>
              <a:headEnd/>
              <a:tailEnd/>
            </a:ln>
            <a:effectLst/>
          </p:spPr>
          <p:txBody>
            <a:bodyPr wrap="none" anchor="ctr">
              <a:prstTxWarp prst="textNoShape">
                <a:avLst/>
              </a:prstTxWarp>
            </a:bodyPr>
            <a:lstStyle/>
            <a:p>
              <a:endParaRPr lang="en-US"/>
            </a:p>
          </p:txBody>
        </p:sp>
        <p:sp>
          <p:nvSpPr>
            <p:cNvPr id="126" name="Text Box 2122">
              <a:extLst>
                <a:ext uri="{FF2B5EF4-FFF2-40B4-BE49-F238E27FC236}">
                  <a16:creationId xmlns:a16="http://schemas.microsoft.com/office/drawing/2014/main" id="{99B974FD-1115-214C-A30A-F4027C0879DD}"/>
                </a:ext>
              </a:extLst>
            </p:cNvPr>
            <p:cNvSpPr txBox="1">
              <a:spLocks noChangeArrowheads="1"/>
            </p:cNvSpPr>
            <p:nvPr/>
          </p:nvSpPr>
          <p:spPr bwMode="auto">
            <a:xfrm>
              <a:off x="7391400" y="4152900"/>
              <a:ext cx="679450" cy="336550"/>
            </a:xfrm>
            <a:prstGeom prst="rect">
              <a:avLst/>
            </a:prstGeom>
            <a:noFill/>
            <a:ln w="9525">
              <a:noFill/>
              <a:miter lim="800000"/>
              <a:headEnd/>
              <a:tailEnd/>
            </a:ln>
            <a:effectLst/>
          </p:spPr>
          <p:txBody>
            <a:bodyPr wrap="none">
              <a:prstTxWarp prst="textNoShape">
                <a:avLst/>
              </a:prstTxWarp>
              <a:spAutoFit/>
            </a:bodyPr>
            <a:lstStyle/>
            <a:p>
              <a:r>
                <a:rPr lang="en-US" sz="1600">
                  <a:latin typeface="Cambria" panose="02040503050406030204" pitchFamily="18" charset="0"/>
                </a:rPr>
                <a:t>2</a:t>
              </a:r>
              <a:r>
                <a:rPr lang="en-US" sz="1600">
                  <a:latin typeface="Tahoma" pitchFamily="-102" charset="0"/>
                </a:rPr>
                <a:t> -</a:t>
              </a:r>
              <a:r>
                <a:rPr lang="en-US" sz="1600">
                  <a:latin typeface="Cambria" panose="02040503050406030204" pitchFamily="18" charset="0"/>
                </a:rPr>
                <a:t> </a:t>
              </a:r>
              <a:r>
                <a:rPr lang="en-US" sz="1600" i="1" err="1">
                  <a:latin typeface="Cambria" panose="02040503050406030204" pitchFamily="18" charset="0"/>
                </a:rPr>
                <a:t>x</a:t>
              </a:r>
              <a:r>
                <a:rPr lang="en-US" sz="1600" baseline="-25000" err="1">
                  <a:latin typeface="Cambria" panose="02040503050406030204" pitchFamily="18" charset="0"/>
                </a:rPr>
                <a:t>B</a:t>
              </a:r>
              <a:endParaRPr lang="en-US" sz="1600">
                <a:latin typeface="Cambria" panose="02040503050406030204" pitchFamily="18" charset="0"/>
              </a:endParaRPr>
            </a:p>
          </p:txBody>
        </p:sp>
      </p:grpSp>
      <p:sp>
        <p:nvSpPr>
          <p:cNvPr id="127" name="TextBox 126">
            <a:extLst>
              <a:ext uri="{FF2B5EF4-FFF2-40B4-BE49-F238E27FC236}">
                <a16:creationId xmlns:a16="http://schemas.microsoft.com/office/drawing/2014/main" id="{5E09CBE5-9F8F-F645-A48C-D392C78A3916}"/>
              </a:ext>
            </a:extLst>
          </p:cNvPr>
          <p:cNvSpPr txBox="1"/>
          <p:nvPr/>
        </p:nvSpPr>
        <p:spPr>
          <a:xfrm>
            <a:off x="5093909" y="853315"/>
            <a:ext cx="2512163" cy="523220"/>
          </a:xfrm>
          <a:prstGeom prst="rect">
            <a:avLst/>
          </a:prstGeom>
          <a:noFill/>
        </p:spPr>
        <p:txBody>
          <a:bodyPr wrap="none" rtlCol="0">
            <a:spAutoFit/>
          </a:bodyPr>
          <a:lstStyle/>
          <a:p>
            <a:r>
              <a:rPr lang="en-US" sz="1400" i="1" dirty="0">
                <a:latin typeface="Calibri" panose="020F0502020204030204" pitchFamily="34" charset="0"/>
                <a:cs typeface="Calibri" panose="020F0502020204030204" pitchFamily="34" charset="0"/>
              </a:rPr>
              <a:t>D. Müller et al., F. Phys. 42,1994</a:t>
            </a:r>
          </a:p>
          <a:p>
            <a:r>
              <a:rPr lang="en-US" sz="1400" i="1" dirty="0">
                <a:latin typeface="Calibri" panose="020F0502020204030204" pitchFamily="34" charset="0"/>
                <a:cs typeface="Calibri" panose="020F0502020204030204" pitchFamily="34" charset="0"/>
              </a:rPr>
              <a:t>X. Ji, PRD 55 (1997) 7114</a:t>
            </a:r>
          </a:p>
        </p:txBody>
      </p:sp>
      <p:sp>
        <p:nvSpPr>
          <p:cNvPr id="3" name="TextBox 2">
            <a:extLst>
              <a:ext uri="{FF2B5EF4-FFF2-40B4-BE49-F238E27FC236}">
                <a16:creationId xmlns:a16="http://schemas.microsoft.com/office/drawing/2014/main" id="{BA6295E1-C8C5-B84F-B02E-7BC62667C1B4}"/>
              </a:ext>
            </a:extLst>
          </p:cNvPr>
          <p:cNvSpPr txBox="1"/>
          <p:nvPr/>
        </p:nvSpPr>
        <p:spPr>
          <a:xfrm>
            <a:off x="5093909" y="1370767"/>
            <a:ext cx="2740879" cy="523220"/>
          </a:xfrm>
          <a:prstGeom prst="rect">
            <a:avLst/>
          </a:prstGeom>
          <a:noFill/>
        </p:spPr>
        <p:txBody>
          <a:bodyPr wrap="none" rtlCol="0">
            <a:spAutoFit/>
          </a:bodyPr>
          <a:lstStyle/>
          <a:p>
            <a:r>
              <a:rPr lang="en-US" sz="1400" i="1" dirty="0">
                <a:latin typeface="Calibri" panose="020F0502020204030204" pitchFamily="34" charset="0"/>
                <a:cs typeface="Calibri" panose="020F0502020204030204" pitchFamily="34" charset="0"/>
              </a:rPr>
              <a:t>X. Ji, PRL 78 (1997) 610 </a:t>
            </a:r>
          </a:p>
          <a:p>
            <a:r>
              <a:rPr lang="en-US" sz="1400" i="1" dirty="0">
                <a:latin typeface="Calibri" panose="020F0502020204030204" pitchFamily="34" charset="0"/>
                <a:cs typeface="Calibri" panose="020F0502020204030204" pitchFamily="34" charset="0"/>
              </a:rPr>
              <a:t>A. </a:t>
            </a:r>
            <a:r>
              <a:rPr lang="en-US" sz="1400" i="1" dirty="0" err="1">
                <a:latin typeface="Calibri" panose="020F0502020204030204" pitchFamily="34" charset="0"/>
                <a:cs typeface="Calibri" panose="020F0502020204030204" pitchFamily="34" charset="0"/>
              </a:rPr>
              <a:t>Radyushkin</a:t>
            </a:r>
            <a:r>
              <a:rPr lang="en-US" sz="1400" i="1" dirty="0">
                <a:latin typeface="Calibri" panose="020F0502020204030204" pitchFamily="34" charset="0"/>
                <a:cs typeface="Calibri" panose="020F0502020204030204" pitchFamily="34" charset="0"/>
              </a:rPr>
              <a:t>, PRD</a:t>
            </a:r>
            <a:r>
              <a:rPr lang="en-US" sz="1400" dirty="0">
                <a:latin typeface="Calibri" panose="020F0502020204030204" pitchFamily="34" charset="0"/>
                <a:cs typeface="Calibri" panose="020F0502020204030204" pitchFamily="34" charset="0"/>
              </a:rPr>
              <a:t> 56 (1997) 5524</a:t>
            </a:r>
          </a:p>
        </p:txBody>
      </p:sp>
      <p:grpSp>
        <p:nvGrpSpPr>
          <p:cNvPr id="7" name="Group 6">
            <a:extLst>
              <a:ext uri="{FF2B5EF4-FFF2-40B4-BE49-F238E27FC236}">
                <a16:creationId xmlns:a16="http://schemas.microsoft.com/office/drawing/2014/main" id="{D8CA71F4-0DCD-DA97-873C-1BD0EDC6B001}"/>
              </a:ext>
            </a:extLst>
          </p:cNvPr>
          <p:cNvGrpSpPr/>
          <p:nvPr/>
        </p:nvGrpSpPr>
        <p:grpSpPr>
          <a:xfrm>
            <a:off x="7905161" y="1242352"/>
            <a:ext cx="3992880" cy="4817942"/>
            <a:chOff x="7905161" y="1242352"/>
            <a:chExt cx="3992880" cy="4817942"/>
          </a:xfrm>
        </p:grpSpPr>
        <p:sp>
          <p:nvSpPr>
            <p:cNvPr id="110" name="TextBox 109">
              <a:extLst>
                <a:ext uri="{FF2B5EF4-FFF2-40B4-BE49-F238E27FC236}">
                  <a16:creationId xmlns:a16="http://schemas.microsoft.com/office/drawing/2014/main" id="{DA323ED3-0CAD-3A4C-B2EF-841D9819F563}"/>
                </a:ext>
              </a:extLst>
            </p:cNvPr>
            <p:cNvSpPr txBox="1"/>
            <p:nvPr/>
          </p:nvSpPr>
          <p:spPr>
            <a:xfrm>
              <a:off x="7905161" y="5044631"/>
              <a:ext cx="3992880" cy="1015663"/>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The</a:t>
              </a:r>
              <a:r>
                <a:rPr lang="en-US" sz="2000" dirty="0">
                  <a:latin typeface="Cambria" panose="02040503050406030204" pitchFamily="18" charset="0"/>
                </a:rPr>
                <a:t> </a:t>
              </a:r>
              <a:r>
                <a:rPr lang="en-US" sz="2000" dirty="0">
                  <a:solidFill>
                    <a:srgbClr val="FF0000"/>
                  </a:solidFill>
                  <a:latin typeface="Cambria" panose="02040503050406030204" pitchFamily="18" charset="0"/>
                </a:rPr>
                <a:t>2</a:t>
              </a:r>
              <a:r>
                <a:rPr lang="en-US" sz="2000" dirty="0">
                  <a:solidFill>
                    <a:srgbClr val="FF0000"/>
                  </a:solidFill>
                  <a:latin typeface="Symbol" pitchFamily="2" charset="2"/>
                </a:rPr>
                <a:t>g</a:t>
              </a:r>
              <a:r>
                <a:rPr lang="en-US" sz="2000" dirty="0">
                  <a:latin typeface="Calibri" panose="020F0502020204030204" pitchFamily="34" charset="0"/>
                  <a:cs typeface="Calibri" panose="020F0502020204030204" pitchFamily="34" charset="0"/>
                </a:rPr>
                <a:t> field couples to the EMT as gravity does, with many orders of magnitude greater strength.</a:t>
              </a:r>
            </a:p>
          </p:txBody>
        </p:sp>
        <p:grpSp>
          <p:nvGrpSpPr>
            <p:cNvPr id="6" name="Group 5">
              <a:extLst>
                <a:ext uri="{FF2B5EF4-FFF2-40B4-BE49-F238E27FC236}">
                  <a16:creationId xmlns:a16="http://schemas.microsoft.com/office/drawing/2014/main" id="{2C2B3D75-A4B8-6444-8FD9-D4F5E7579A94}"/>
                </a:ext>
              </a:extLst>
            </p:cNvPr>
            <p:cNvGrpSpPr/>
            <p:nvPr/>
          </p:nvGrpSpPr>
          <p:grpSpPr>
            <a:xfrm>
              <a:off x="8699786" y="1242352"/>
              <a:ext cx="2325068" cy="1581662"/>
              <a:chOff x="8459946" y="1550517"/>
              <a:chExt cx="2325068" cy="1581662"/>
            </a:xfrm>
          </p:grpSpPr>
          <p:grpSp>
            <p:nvGrpSpPr>
              <p:cNvPr id="55" name="Group 54">
                <a:extLst>
                  <a:ext uri="{FF2B5EF4-FFF2-40B4-BE49-F238E27FC236}">
                    <a16:creationId xmlns:a16="http://schemas.microsoft.com/office/drawing/2014/main" id="{B02759C5-2A29-6D4D-BF31-426E0EBA90C4}"/>
                  </a:ext>
                </a:extLst>
              </p:cNvPr>
              <p:cNvGrpSpPr/>
              <p:nvPr/>
            </p:nvGrpSpPr>
            <p:grpSpPr>
              <a:xfrm>
                <a:off x="8459946" y="1550517"/>
                <a:ext cx="2325068" cy="1581662"/>
                <a:chOff x="7203205" y="2982369"/>
                <a:chExt cx="1462240" cy="1322184"/>
              </a:xfrm>
            </p:grpSpPr>
            <p:grpSp>
              <p:nvGrpSpPr>
                <p:cNvPr id="96" name="Group 95">
                  <a:extLst>
                    <a:ext uri="{FF2B5EF4-FFF2-40B4-BE49-F238E27FC236}">
                      <a16:creationId xmlns:a16="http://schemas.microsoft.com/office/drawing/2014/main" id="{E6355BC9-6A98-9F4F-A6A0-0050393A514A}"/>
                    </a:ext>
                  </a:extLst>
                </p:cNvPr>
                <p:cNvGrpSpPr/>
                <p:nvPr/>
              </p:nvGrpSpPr>
              <p:grpSpPr>
                <a:xfrm rot="5400000">
                  <a:off x="6995190" y="3242571"/>
                  <a:ext cx="1269997" cy="853967"/>
                  <a:chOff x="7447648" y="2732674"/>
                  <a:chExt cx="1269997" cy="853967"/>
                </a:xfrm>
              </p:grpSpPr>
              <p:pic>
                <p:nvPicPr>
                  <p:cNvPr id="107" name="Picture 106">
                    <a:extLst>
                      <a:ext uri="{FF2B5EF4-FFF2-40B4-BE49-F238E27FC236}">
                        <a16:creationId xmlns:a16="http://schemas.microsoft.com/office/drawing/2014/main" id="{539A3947-3E71-5F46-A63D-13C18EB96399}"/>
                      </a:ext>
                    </a:extLst>
                  </p:cNvPr>
                  <p:cNvPicPr>
                    <a:picLocks noChangeAspect="1"/>
                  </p:cNvPicPr>
                  <p:nvPr/>
                </p:nvPicPr>
                <p:blipFill>
                  <a:blip r:embed="rId5"/>
                  <a:srcRect l="4115" r="41305" b="18033"/>
                  <a:stretch>
                    <a:fillRect/>
                  </a:stretch>
                </p:blipFill>
                <p:spPr>
                  <a:xfrm rot="16200000">
                    <a:off x="7661545" y="2530541"/>
                    <a:ext cx="842203" cy="1269997"/>
                  </a:xfrm>
                  <a:prstGeom prst="rect">
                    <a:avLst/>
                  </a:prstGeom>
                </p:spPr>
              </p:pic>
              <p:sp>
                <p:nvSpPr>
                  <p:cNvPr id="108" name="TextBox 107">
                    <a:extLst>
                      <a:ext uri="{FF2B5EF4-FFF2-40B4-BE49-F238E27FC236}">
                        <a16:creationId xmlns:a16="http://schemas.microsoft.com/office/drawing/2014/main" id="{CDA94AEF-A0AE-6943-BB15-B09098DDC690}"/>
                      </a:ext>
                    </a:extLst>
                  </p:cNvPr>
                  <p:cNvSpPr txBox="1"/>
                  <p:nvPr/>
                </p:nvSpPr>
                <p:spPr>
                  <a:xfrm rot="16046163">
                    <a:off x="7702243" y="3188679"/>
                    <a:ext cx="327334" cy="369332"/>
                  </a:xfrm>
                  <a:prstGeom prst="rect">
                    <a:avLst/>
                  </a:prstGeom>
                  <a:solidFill>
                    <a:srgbClr val="FFFFFF"/>
                  </a:solidFill>
                </p:spPr>
                <p:txBody>
                  <a:bodyPr wrap="none" rtlCol="0">
                    <a:spAutoFit/>
                  </a:bodyPr>
                  <a:lstStyle/>
                  <a:p>
                    <a:r>
                      <a:rPr lang="en-US" i="1" dirty="0">
                        <a:solidFill>
                          <a:srgbClr val="FF0000"/>
                        </a:solidFill>
                        <a:latin typeface="Cambria" panose="02040503050406030204" pitchFamily="18" charset="0"/>
                        <a:cs typeface="Times New Roman"/>
                      </a:rPr>
                      <a:t>G</a:t>
                    </a:r>
                  </a:p>
                </p:txBody>
              </p:sp>
              <p:sp>
                <p:nvSpPr>
                  <p:cNvPr id="109" name="Rectangle 108">
                    <a:extLst>
                      <a:ext uri="{FF2B5EF4-FFF2-40B4-BE49-F238E27FC236}">
                        <a16:creationId xmlns:a16="http://schemas.microsoft.com/office/drawing/2014/main" id="{6F170290-1EA7-BC44-B502-572F0F31155C}"/>
                      </a:ext>
                    </a:extLst>
                  </p:cNvPr>
                  <p:cNvSpPr/>
                  <p:nvPr/>
                </p:nvSpPr>
                <p:spPr>
                  <a:xfrm>
                    <a:off x="7803185" y="2732674"/>
                    <a:ext cx="655016" cy="45719"/>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7" name="TextBox 96">
                  <a:extLst>
                    <a:ext uri="{FF2B5EF4-FFF2-40B4-BE49-F238E27FC236}">
                      <a16:creationId xmlns:a16="http://schemas.microsoft.com/office/drawing/2014/main" id="{1EA1551B-2DA3-6E49-B5DF-983D41435078}"/>
                    </a:ext>
                  </a:extLst>
                </p:cNvPr>
                <p:cNvSpPr txBox="1"/>
                <p:nvPr/>
              </p:nvSpPr>
              <p:spPr>
                <a:xfrm>
                  <a:off x="7988787" y="3478802"/>
                  <a:ext cx="676658" cy="308742"/>
                </a:xfrm>
                <a:prstGeom prst="rect">
                  <a:avLst/>
                </a:prstGeom>
                <a:noFill/>
              </p:spPr>
              <p:txBody>
                <a:bodyPr wrap="none" rtlCol="0">
                  <a:spAutoFit/>
                </a:bodyPr>
                <a:lstStyle/>
                <a:p>
                  <a:r>
                    <a:rPr lang="en-US" i="1" dirty="0">
                      <a:solidFill>
                        <a:srgbClr val="FF0000"/>
                      </a:solidFill>
                      <a:latin typeface="Cambria" panose="02040503050406030204" pitchFamily="18" charset="0"/>
                      <a:cs typeface="Times New Roman"/>
                    </a:rPr>
                    <a:t>G </a:t>
                  </a:r>
                  <a:r>
                    <a:rPr lang="en-US" i="1" dirty="0">
                      <a:latin typeface="Cambria" panose="02040503050406030204" pitchFamily="18" charset="0"/>
                      <a:cs typeface="Times New Roman"/>
                    </a:rPr>
                    <a:t>p         p</a:t>
                  </a:r>
                </a:p>
              </p:txBody>
            </p:sp>
            <p:sp>
              <p:nvSpPr>
                <p:cNvPr id="98" name="TextBox 97">
                  <a:extLst>
                    <a:ext uri="{FF2B5EF4-FFF2-40B4-BE49-F238E27FC236}">
                      <a16:creationId xmlns:a16="http://schemas.microsoft.com/office/drawing/2014/main" id="{483D69DA-9796-5846-B0A6-0BD3738FE351}"/>
                    </a:ext>
                  </a:extLst>
                </p:cNvPr>
                <p:cNvSpPr txBox="1"/>
                <p:nvPr/>
              </p:nvSpPr>
              <p:spPr>
                <a:xfrm>
                  <a:off x="7963804" y="3935221"/>
                  <a:ext cx="306494" cy="369332"/>
                </a:xfrm>
                <a:prstGeom prst="rect">
                  <a:avLst/>
                </a:prstGeom>
                <a:noFill/>
              </p:spPr>
              <p:txBody>
                <a:bodyPr wrap="none" rtlCol="0">
                  <a:spAutoFit/>
                </a:bodyPr>
                <a:lstStyle/>
                <a:p>
                  <a:r>
                    <a:rPr lang="en-US" i="1" err="1">
                      <a:latin typeface="Cambria" panose="02040503050406030204" pitchFamily="18" charset="0"/>
                      <a:cs typeface="Times New Roman"/>
                    </a:rPr>
                    <a:t>p</a:t>
                  </a:r>
                  <a:endParaRPr lang="en-US" i="1">
                    <a:latin typeface="Cambria" panose="02040503050406030204" pitchFamily="18" charset="0"/>
                    <a:cs typeface="Times New Roman"/>
                  </a:endParaRPr>
                </a:p>
              </p:txBody>
            </p:sp>
            <p:sp>
              <p:nvSpPr>
                <p:cNvPr id="99" name="TextBox 98">
                  <a:extLst>
                    <a:ext uri="{FF2B5EF4-FFF2-40B4-BE49-F238E27FC236}">
                      <a16:creationId xmlns:a16="http://schemas.microsoft.com/office/drawing/2014/main" id="{ADD21493-A568-B049-9AE0-72CC8B498A63}"/>
                    </a:ext>
                  </a:extLst>
                </p:cNvPr>
                <p:cNvSpPr txBox="1"/>
                <p:nvPr/>
              </p:nvSpPr>
              <p:spPr>
                <a:xfrm>
                  <a:off x="7975096" y="2982369"/>
                  <a:ext cx="306494" cy="369332"/>
                </a:xfrm>
                <a:prstGeom prst="rect">
                  <a:avLst/>
                </a:prstGeom>
                <a:noFill/>
              </p:spPr>
              <p:txBody>
                <a:bodyPr wrap="none" rtlCol="0">
                  <a:spAutoFit/>
                </a:bodyPr>
                <a:lstStyle/>
                <a:p>
                  <a:r>
                    <a:rPr lang="en-US" i="1" err="1">
                      <a:latin typeface="Cambria" panose="02040503050406030204" pitchFamily="18" charset="0"/>
                      <a:cs typeface="Times New Roman"/>
                    </a:rPr>
                    <a:t>p</a:t>
                  </a:r>
                  <a:endParaRPr lang="en-US" i="1">
                    <a:latin typeface="Cambria" panose="02040503050406030204" pitchFamily="18" charset="0"/>
                    <a:cs typeface="Times New Roman"/>
                  </a:endParaRPr>
                </a:p>
              </p:txBody>
            </p:sp>
          </p:grpSp>
          <p:sp>
            <p:nvSpPr>
              <p:cNvPr id="78" name="TextBox 77">
                <a:extLst>
                  <a:ext uri="{FF2B5EF4-FFF2-40B4-BE49-F238E27FC236}">
                    <a16:creationId xmlns:a16="http://schemas.microsoft.com/office/drawing/2014/main" id="{E3A3AC2B-E41D-5140-A1DA-4599BC2FBA36}"/>
                  </a:ext>
                </a:extLst>
              </p:cNvPr>
              <p:cNvSpPr txBox="1"/>
              <p:nvPr/>
            </p:nvSpPr>
            <p:spPr>
              <a:xfrm>
                <a:off x="8532961" y="2467216"/>
                <a:ext cx="511679" cy="369332"/>
              </a:xfrm>
              <a:prstGeom prst="rect">
                <a:avLst/>
              </a:prstGeom>
              <a:noFill/>
            </p:spPr>
            <p:txBody>
              <a:bodyPr wrap="none" rtlCol="0">
                <a:spAutoFit/>
              </a:bodyPr>
              <a:lstStyle/>
              <a:p>
                <a:r>
                  <a:rPr lang="en-US" dirty="0">
                    <a:solidFill>
                      <a:srgbClr val="FF0000"/>
                    </a:solidFill>
                    <a:latin typeface="Cambria" panose="02040503050406030204" pitchFamily="18" charset="0"/>
                  </a:rPr>
                  <a:t>J=2</a:t>
                </a:r>
              </a:p>
            </p:txBody>
          </p:sp>
          <p:sp>
            <p:nvSpPr>
              <p:cNvPr id="50" name="Oval 49">
                <a:extLst>
                  <a:ext uri="{FF2B5EF4-FFF2-40B4-BE49-F238E27FC236}">
                    <a16:creationId xmlns:a16="http://schemas.microsoft.com/office/drawing/2014/main" id="{1ACC73DF-F4A5-984A-9F69-9A3E86D62CCC}"/>
                  </a:ext>
                </a:extLst>
              </p:cNvPr>
              <p:cNvSpPr>
                <a:spLocks noChangeAspect="1"/>
              </p:cNvSpPr>
              <p:nvPr/>
            </p:nvSpPr>
            <p:spPr>
              <a:xfrm>
                <a:off x="9554925" y="2290975"/>
                <a:ext cx="154380" cy="1890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9BE1E60B-2793-E245-A4DB-6B2471507F62}"/>
                  </a:ext>
                </a:extLst>
              </p:cNvPr>
              <p:cNvSpPr/>
              <p:nvPr/>
            </p:nvSpPr>
            <p:spPr>
              <a:xfrm>
                <a:off x="10146533" y="2305863"/>
                <a:ext cx="362442" cy="1348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BDE68D5C-6681-2940-A213-8C3FC00621C7}"/>
                </a:ext>
              </a:extLst>
            </p:cNvPr>
            <p:cNvGrpSpPr/>
            <p:nvPr/>
          </p:nvGrpSpPr>
          <p:grpSpPr>
            <a:xfrm>
              <a:off x="8673292" y="2903760"/>
              <a:ext cx="2480627" cy="1808440"/>
              <a:chOff x="8433452" y="3211925"/>
              <a:chExt cx="2480627" cy="1808440"/>
            </a:xfrm>
          </p:grpSpPr>
          <p:grpSp>
            <p:nvGrpSpPr>
              <p:cNvPr id="56" name="Group 55">
                <a:extLst>
                  <a:ext uri="{FF2B5EF4-FFF2-40B4-BE49-F238E27FC236}">
                    <a16:creationId xmlns:a16="http://schemas.microsoft.com/office/drawing/2014/main" id="{A5E575E3-594D-8F49-BBE0-DB09FB47EA3E}"/>
                  </a:ext>
                </a:extLst>
              </p:cNvPr>
              <p:cNvGrpSpPr/>
              <p:nvPr/>
            </p:nvGrpSpPr>
            <p:grpSpPr>
              <a:xfrm>
                <a:off x="8441874" y="3211925"/>
                <a:ext cx="2472205" cy="1808440"/>
                <a:chOff x="7190438" y="4592761"/>
                <a:chExt cx="1554773" cy="1511758"/>
              </a:xfrm>
            </p:grpSpPr>
            <p:grpSp>
              <p:nvGrpSpPr>
                <p:cNvPr id="86" name="Group 85">
                  <a:extLst>
                    <a:ext uri="{FF2B5EF4-FFF2-40B4-BE49-F238E27FC236}">
                      <a16:creationId xmlns:a16="http://schemas.microsoft.com/office/drawing/2014/main" id="{2B0A4939-DA67-D047-8D14-5CB1FFED064C}"/>
                    </a:ext>
                  </a:extLst>
                </p:cNvPr>
                <p:cNvGrpSpPr/>
                <p:nvPr/>
              </p:nvGrpSpPr>
              <p:grpSpPr>
                <a:xfrm>
                  <a:off x="7190438" y="4613347"/>
                  <a:ext cx="832765" cy="1491172"/>
                  <a:chOff x="7590325" y="914494"/>
                  <a:chExt cx="832765" cy="1491172"/>
                </a:xfrm>
              </p:grpSpPr>
              <p:grpSp>
                <p:nvGrpSpPr>
                  <p:cNvPr id="91" name="Group 90">
                    <a:extLst>
                      <a:ext uri="{FF2B5EF4-FFF2-40B4-BE49-F238E27FC236}">
                        <a16:creationId xmlns:a16="http://schemas.microsoft.com/office/drawing/2014/main" id="{1F50B462-E572-3943-B258-3F3301B6BDD9}"/>
                      </a:ext>
                    </a:extLst>
                  </p:cNvPr>
                  <p:cNvGrpSpPr/>
                  <p:nvPr/>
                </p:nvGrpSpPr>
                <p:grpSpPr>
                  <a:xfrm>
                    <a:off x="7590325" y="914494"/>
                    <a:ext cx="832765" cy="1491172"/>
                    <a:chOff x="7262264" y="834381"/>
                    <a:chExt cx="832765" cy="1491172"/>
                  </a:xfrm>
                </p:grpSpPr>
                <p:pic>
                  <p:nvPicPr>
                    <p:cNvPr id="94" name="Picture 93">
                      <a:extLst>
                        <a:ext uri="{FF2B5EF4-FFF2-40B4-BE49-F238E27FC236}">
                          <a16:creationId xmlns:a16="http://schemas.microsoft.com/office/drawing/2014/main" id="{5FB612D8-39AC-CD48-9EE8-7CDDF516601A}"/>
                        </a:ext>
                      </a:extLst>
                    </p:cNvPr>
                    <p:cNvPicPr>
                      <a:picLocks noChangeAspect="1"/>
                    </p:cNvPicPr>
                    <p:nvPr/>
                  </p:nvPicPr>
                  <p:blipFill>
                    <a:blip r:embed="rId6"/>
                    <a:srcRect l="6951" r="41888" b="16085"/>
                    <a:stretch>
                      <a:fillRect/>
                    </a:stretch>
                  </p:blipFill>
                  <p:spPr>
                    <a:xfrm>
                      <a:off x="7266601" y="834381"/>
                      <a:ext cx="828428" cy="1230907"/>
                    </a:xfrm>
                    <a:prstGeom prst="rect">
                      <a:avLst/>
                    </a:prstGeom>
                  </p:spPr>
                </p:pic>
                <p:pic>
                  <p:nvPicPr>
                    <p:cNvPr id="95" name="Picture 94">
                      <a:extLst>
                        <a:ext uri="{FF2B5EF4-FFF2-40B4-BE49-F238E27FC236}">
                          <a16:creationId xmlns:a16="http://schemas.microsoft.com/office/drawing/2014/main" id="{A3745235-7618-C14B-AE82-5B4DB7C9EF34}"/>
                        </a:ext>
                      </a:extLst>
                    </p:cNvPr>
                    <p:cNvPicPr>
                      <a:picLocks noChangeAspect="1"/>
                    </p:cNvPicPr>
                    <p:nvPr/>
                  </p:nvPicPr>
                  <p:blipFill>
                    <a:blip r:embed="rId6"/>
                    <a:srcRect l="6951" t="26528" r="42353" b="16085"/>
                    <a:stretch>
                      <a:fillRect/>
                    </a:stretch>
                  </p:blipFill>
                  <p:spPr>
                    <a:xfrm>
                      <a:off x="7262264" y="1483774"/>
                      <a:ext cx="820896" cy="841779"/>
                    </a:xfrm>
                    <a:prstGeom prst="rect">
                      <a:avLst/>
                    </a:prstGeom>
                  </p:spPr>
                </p:pic>
              </p:grpSp>
              <p:sp>
                <p:nvSpPr>
                  <p:cNvPr id="92" name="TextBox 91">
                    <a:extLst>
                      <a:ext uri="{FF2B5EF4-FFF2-40B4-BE49-F238E27FC236}">
                        <a16:creationId xmlns:a16="http://schemas.microsoft.com/office/drawing/2014/main" id="{EB9E8286-CFDF-CD40-A2B8-D939986B2CA7}"/>
                      </a:ext>
                    </a:extLst>
                  </p:cNvPr>
                  <p:cNvSpPr txBox="1"/>
                  <p:nvPr/>
                </p:nvSpPr>
                <p:spPr>
                  <a:xfrm>
                    <a:off x="7660377" y="1097766"/>
                    <a:ext cx="295274" cy="369332"/>
                  </a:xfrm>
                  <a:prstGeom prst="rect">
                    <a:avLst/>
                  </a:prstGeom>
                  <a:solidFill>
                    <a:srgbClr val="FFFFFF"/>
                  </a:solidFill>
                </p:spPr>
                <p:txBody>
                  <a:bodyPr wrap="none" rtlCol="0">
                    <a:spAutoFit/>
                  </a:bodyPr>
                  <a:lstStyle/>
                  <a:p>
                    <a:r>
                      <a:rPr lang="en-US" i="1" dirty="0" err="1">
                        <a:solidFill>
                          <a:srgbClr val="FF0000"/>
                        </a:solidFill>
                        <a:latin typeface="Cambria" panose="02040503050406030204" pitchFamily="18" charset="0"/>
                        <a:cs typeface="Symbol" charset="2"/>
                      </a:rPr>
                      <a:t>γ</a:t>
                    </a:r>
                    <a:endParaRPr lang="en-US" i="1" dirty="0">
                      <a:solidFill>
                        <a:srgbClr val="FF0000"/>
                      </a:solidFill>
                      <a:latin typeface="Cambria" panose="02040503050406030204" pitchFamily="18" charset="0"/>
                      <a:cs typeface="Symbol" charset="2"/>
                    </a:endParaRPr>
                  </a:p>
                </p:txBody>
              </p:sp>
              <p:sp>
                <p:nvSpPr>
                  <p:cNvPr id="93" name="TextBox 92">
                    <a:extLst>
                      <a:ext uri="{FF2B5EF4-FFF2-40B4-BE49-F238E27FC236}">
                        <a16:creationId xmlns:a16="http://schemas.microsoft.com/office/drawing/2014/main" id="{8DB89EF1-64BB-894C-9E03-990807B3DBA2}"/>
                      </a:ext>
                    </a:extLst>
                  </p:cNvPr>
                  <p:cNvSpPr txBox="1"/>
                  <p:nvPr/>
                </p:nvSpPr>
                <p:spPr>
                  <a:xfrm>
                    <a:off x="7647781" y="1838312"/>
                    <a:ext cx="365806" cy="369332"/>
                  </a:xfrm>
                  <a:prstGeom prst="rect">
                    <a:avLst/>
                  </a:prstGeom>
                  <a:solidFill>
                    <a:srgbClr val="FFFFFF"/>
                  </a:solidFill>
                </p:spPr>
                <p:txBody>
                  <a:bodyPr wrap="none" rtlCol="0">
                    <a:spAutoFit/>
                  </a:bodyPr>
                  <a:lstStyle/>
                  <a:p>
                    <a:r>
                      <a:rPr lang="en-US" i="1" dirty="0" err="1">
                        <a:solidFill>
                          <a:srgbClr val="FF0000"/>
                        </a:solidFill>
                        <a:latin typeface="Cambria" panose="02040503050406030204" pitchFamily="18" charset="0"/>
                        <a:cs typeface="Symbol" charset="2"/>
                      </a:rPr>
                      <a:t>γ</a:t>
                    </a:r>
                    <a:r>
                      <a:rPr lang="en-US" i="1" baseline="-25000" dirty="0" err="1">
                        <a:solidFill>
                          <a:srgbClr val="FF0000"/>
                        </a:solidFill>
                        <a:latin typeface="Cambria" panose="02040503050406030204" pitchFamily="18" charset="0"/>
                        <a:cs typeface="Symbol" charset="2"/>
                      </a:rPr>
                      <a:t>v</a:t>
                    </a:r>
                    <a:endParaRPr lang="en-US" i="1" baseline="-25000" dirty="0">
                      <a:solidFill>
                        <a:srgbClr val="FF0000"/>
                      </a:solidFill>
                      <a:latin typeface="Cambria" panose="02040503050406030204" pitchFamily="18" charset="0"/>
                      <a:cs typeface="Symbol" charset="2"/>
                    </a:endParaRPr>
                  </a:p>
                </p:txBody>
              </p:sp>
            </p:grpSp>
            <p:sp>
              <p:nvSpPr>
                <p:cNvPr id="87" name="TextBox 86">
                  <a:extLst>
                    <a:ext uri="{FF2B5EF4-FFF2-40B4-BE49-F238E27FC236}">
                      <a16:creationId xmlns:a16="http://schemas.microsoft.com/office/drawing/2014/main" id="{FB3F382F-6A4C-7D4A-BD2F-E6F77AEF93D4}"/>
                    </a:ext>
                  </a:extLst>
                </p:cNvPr>
                <p:cNvSpPr txBox="1"/>
                <p:nvPr/>
              </p:nvSpPr>
              <p:spPr>
                <a:xfrm>
                  <a:off x="7981854" y="5201183"/>
                  <a:ext cx="763357" cy="308742"/>
                </a:xfrm>
                <a:prstGeom prst="rect">
                  <a:avLst/>
                </a:prstGeom>
                <a:noFill/>
              </p:spPr>
              <p:txBody>
                <a:bodyPr wrap="none" rtlCol="0">
                  <a:spAutoFit/>
                </a:bodyPr>
                <a:lstStyle/>
                <a:p>
                  <a:r>
                    <a:rPr lang="en-US" i="1" dirty="0">
                      <a:solidFill>
                        <a:srgbClr val="FF0000"/>
                      </a:solidFill>
                      <a:latin typeface="Cambria" panose="02040503050406030204" pitchFamily="18" charset="0"/>
                      <a:cs typeface="Times New Roman"/>
                    </a:rPr>
                    <a:t> </a:t>
                  </a:r>
                  <a:r>
                    <a:rPr lang="en-US" i="1" dirty="0" err="1">
                      <a:solidFill>
                        <a:srgbClr val="FF0000"/>
                      </a:solidFill>
                      <a:latin typeface="Cambria" panose="02040503050406030204" pitchFamily="18" charset="0"/>
                      <a:cs typeface="Times New Roman"/>
                    </a:rPr>
                    <a:t>γγ</a:t>
                  </a:r>
                  <a:r>
                    <a:rPr lang="en-US" i="1" dirty="0">
                      <a:solidFill>
                        <a:srgbClr val="FF0000"/>
                      </a:solidFill>
                      <a:latin typeface="Cambria" panose="02040503050406030204" pitchFamily="18" charset="0"/>
                      <a:cs typeface="Times New Roman"/>
                    </a:rPr>
                    <a:t> </a:t>
                  </a:r>
                  <a:r>
                    <a:rPr lang="en-US" i="1" dirty="0">
                      <a:latin typeface="Cambria" panose="02040503050406030204" pitchFamily="18" charset="0"/>
                      <a:cs typeface="Times New Roman"/>
                    </a:rPr>
                    <a:t>p         p</a:t>
                  </a:r>
                </a:p>
              </p:txBody>
            </p:sp>
            <p:sp>
              <p:nvSpPr>
                <p:cNvPr id="88" name="Rectangle 87">
                  <a:extLst>
                    <a:ext uri="{FF2B5EF4-FFF2-40B4-BE49-F238E27FC236}">
                      <a16:creationId xmlns:a16="http://schemas.microsoft.com/office/drawing/2014/main" id="{887C79C6-9B90-DB49-AD92-5360521AFDFF}"/>
                    </a:ext>
                  </a:extLst>
                </p:cNvPr>
                <p:cNvSpPr/>
                <p:nvPr/>
              </p:nvSpPr>
              <p:spPr>
                <a:xfrm>
                  <a:off x="7260490" y="5298350"/>
                  <a:ext cx="356513" cy="11785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1234CCA4-6F54-DF40-8BF9-4D921C975ED7}"/>
                    </a:ext>
                  </a:extLst>
                </p:cNvPr>
                <p:cNvSpPr txBox="1"/>
                <p:nvPr/>
              </p:nvSpPr>
              <p:spPr>
                <a:xfrm>
                  <a:off x="7986388" y="4592761"/>
                  <a:ext cx="306494" cy="369332"/>
                </a:xfrm>
                <a:prstGeom prst="rect">
                  <a:avLst/>
                </a:prstGeom>
                <a:noFill/>
              </p:spPr>
              <p:txBody>
                <a:bodyPr wrap="none" rtlCol="0">
                  <a:spAutoFit/>
                </a:bodyPr>
                <a:lstStyle/>
                <a:p>
                  <a:r>
                    <a:rPr lang="en-US" i="1" err="1">
                      <a:latin typeface="Cambria" panose="02040503050406030204" pitchFamily="18" charset="0"/>
                      <a:cs typeface="Times New Roman"/>
                    </a:rPr>
                    <a:t>p</a:t>
                  </a:r>
                  <a:endParaRPr lang="en-US" i="1">
                    <a:latin typeface="Cambria" panose="02040503050406030204" pitchFamily="18" charset="0"/>
                    <a:cs typeface="Times New Roman"/>
                  </a:endParaRPr>
                </a:p>
              </p:txBody>
            </p:sp>
            <p:sp>
              <p:nvSpPr>
                <p:cNvPr id="90" name="TextBox 89">
                  <a:extLst>
                    <a:ext uri="{FF2B5EF4-FFF2-40B4-BE49-F238E27FC236}">
                      <a16:creationId xmlns:a16="http://schemas.microsoft.com/office/drawing/2014/main" id="{6235AC47-C16B-BB4F-9757-CC3E7CF490BA}"/>
                    </a:ext>
                  </a:extLst>
                </p:cNvPr>
                <p:cNvSpPr txBox="1"/>
                <p:nvPr/>
              </p:nvSpPr>
              <p:spPr>
                <a:xfrm>
                  <a:off x="7997680" y="5697559"/>
                  <a:ext cx="306494" cy="369332"/>
                </a:xfrm>
                <a:prstGeom prst="rect">
                  <a:avLst/>
                </a:prstGeom>
                <a:noFill/>
              </p:spPr>
              <p:txBody>
                <a:bodyPr wrap="none" rtlCol="0">
                  <a:spAutoFit/>
                </a:bodyPr>
                <a:lstStyle/>
                <a:p>
                  <a:r>
                    <a:rPr lang="en-US" i="1" err="1">
                      <a:latin typeface="Cambria" panose="02040503050406030204" pitchFamily="18" charset="0"/>
                      <a:cs typeface="Times New Roman"/>
                    </a:rPr>
                    <a:t>p</a:t>
                  </a:r>
                  <a:endParaRPr lang="en-US" i="1">
                    <a:latin typeface="Cambria" panose="02040503050406030204" pitchFamily="18" charset="0"/>
                    <a:cs typeface="Times New Roman"/>
                  </a:endParaRPr>
                </a:p>
              </p:txBody>
            </p:sp>
          </p:grpSp>
          <p:sp>
            <p:nvSpPr>
              <p:cNvPr id="72" name="Oval 71">
                <a:extLst>
                  <a:ext uri="{FF2B5EF4-FFF2-40B4-BE49-F238E27FC236}">
                    <a16:creationId xmlns:a16="http://schemas.microsoft.com/office/drawing/2014/main" id="{BA30FF4F-4822-5A46-8D6D-D287C51921D9}"/>
                  </a:ext>
                </a:extLst>
              </p:cNvPr>
              <p:cNvSpPr>
                <a:spLocks noChangeAspect="1"/>
              </p:cNvSpPr>
              <p:nvPr/>
            </p:nvSpPr>
            <p:spPr>
              <a:xfrm>
                <a:off x="9491329" y="3828100"/>
                <a:ext cx="310015" cy="5469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8F51DE53-DDAC-CC42-8C0A-D32C2F9235C9}"/>
                  </a:ext>
                </a:extLst>
              </p:cNvPr>
              <p:cNvSpPr txBox="1"/>
              <p:nvPr/>
            </p:nvSpPr>
            <p:spPr>
              <a:xfrm>
                <a:off x="8433452" y="3919980"/>
                <a:ext cx="511679" cy="369332"/>
              </a:xfrm>
              <a:prstGeom prst="rect">
                <a:avLst/>
              </a:prstGeom>
              <a:noFill/>
            </p:spPr>
            <p:txBody>
              <a:bodyPr wrap="none" rtlCol="0">
                <a:spAutoFit/>
              </a:bodyPr>
              <a:lstStyle/>
              <a:p>
                <a:r>
                  <a:rPr lang="en-US" dirty="0">
                    <a:solidFill>
                      <a:srgbClr val="FF0000"/>
                    </a:solidFill>
                    <a:latin typeface="Cambria" panose="02040503050406030204" pitchFamily="18" charset="0"/>
                  </a:rPr>
                  <a:t>J=2</a:t>
                </a:r>
              </a:p>
            </p:txBody>
          </p:sp>
          <p:sp>
            <p:nvSpPr>
              <p:cNvPr id="49" name="Right Arrow 48">
                <a:extLst>
                  <a:ext uri="{FF2B5EF4-FFF2-40B4-BE49-F238E27FC236}">
                    <a16:creationId xmlns:a16="http://schemas.microsoft.com/office/drawing/2014/main" id="{2B027320-21FB-754E-A37A-7C6DCBA2BB0F}"/>
                  </a:ext>
                </a:extLst>
              </p:cNvPr>
              <p:cNvSpPr/>
              <p:nvPr/>
            </p:nvSpPr>
            <p:spPr>
              <a:xfrm>
                <a:off x="10272429" y="4101540"/>
                <a:ext cx="362442" cy="1348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968795303"/>
      </p:ext>
    </p:extLst>
  </p:cSld>
  <p:clrMapOvr>
    <a:masterClrMapping/>
  </p:clrMapOvr>
  <mc:AlternateContent xmlns:mc="http://schemas.openxmlformats.org/markup-compatibility/2006" xmlns:p14="http://schemas.microsoft.com/office/powerpoint/2010/main">
    <mc:Choice Requires="p14">
      <p:transition spd="slow" p14:dur="2000" advTm="86090"/>
    </mc:Choice>
    <mc:Fallback xmlns="">
      <p:transition spd="slow" advTm="860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a:spLocks noGrp="1"/>
          </p:cNvSpPr>
          <p:nvPr>
            <p:ph type="ctrTitle"/>
          </p:nvPr>
        </p:nvSpPr>
        <p:spPr>
          <a:xfrm>
            <a:off x="0" y="1"/>
            <a:ext cx="12192000" cy="711200"/>
          </a:xfrm>
        </p:spPr>
        <p:txBody>
          <a:bodyPr>
            <a:noAutofit/>
          </a:bodyPr>
          <a:lstStyle/>
          <a:p>
            <a:pPr lvl="0">
              <a:spcBef>
                <a:spcPct val="50000"/>
              </a:spcBef>
            </a:pPr>
            <a:r>
              <a:rPr lang="en-US" sz="3600" dirty="0">
                <a:latin typeface="Calibri" panose="020F0502020204030204" pitchFamily="34" charset="0"/>
                <a:ea typeface="Tahoma" charset="0"/>
                <a:cs typeface="Calibri" panose="020F0502020204030204" pitchFamily="34" charset="0"/>
              </a:rPr>
              <a:t>DVCS - A path towards the CFFs </a:t>
            </a:r>
            <a:endParaRPr lang="en-US" sz="3600" b="1" dirty="0">
              <a:latin typeface="Calibri" panose="020F0502020204030204" pitchFamily="34" charset="0"/>
              <a:cs typeface="Calibri" panose="020F0502020204030204" pitchFamily="34" charset="0"/>
            </a:endParaRPr>
          </a:p>
        </p:txBody>
      </p:sp>
      <p:sp>
        <p:nvSpPr>
          <p:cNvPr id="31" name="Rectangle 4"/>
          <p:cNvSpPr>
            <a:spLocks noChangeArrowheads="1"/>
          </p:cNvSpPr>
          <p:nvPr/>
        </p:nvSpPr>
        <p:spPr bwMode="auto">
          <a:xfrm>
            <a:off x="6843516" y="2183895"/>
            <a:ext cx="184731" cy="369332"/>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grpSp>
        <p:nvGrpSpPr>
          <p:cNvPr id="36" name="Group 35"/>
          <p:cNvGrpSpPr/>
          <p:nvPr/>
        </p:nvGrpSpPr>
        <p:grpSpPr>
          <a:xfrm>
            <a:off x="6970515" y="1502855"/>
            <a:ext cx="1828800" cy="838200"/>
            <a:chOff x="4267200" y="1123950"/>
            <a:chExt cx="1828800" cy="838200"/>
          </a:xfrm>
        </p:grpSpPr>
        <p:sp>
          <p:nvSpPr>
            <p:cNvPr id="37" name="Rectangle 31"/>
            <p:cNvSpPr>
              <a:spLocks noChangeArrowheads="1"/>
            </p:cNvSpPr>
            <p:nvPr/>
          </p:nvSpPr>
          <p:spPr bwMode="auto">
            <a:xfrm>
              <a:off x="4267200" y="1123950"/>
              <a:ext cx="1828800" cy="838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38" name="Text Box 32"/>
            <p:cNvSpPr txBox="1">
              <a:spLocks noChangeArrowheads="1"/>
            </p:cNvSpPr>
            <p:nvPr/>
          </p:nvSpPr>
          <p:spPr bwMode="auto">
            <a:xfrm>
              <a:off x="4490065" y="1219200"/>
              <a:ext cx="1429109" cy="369332"/>
            </a:xfrm>
            <a:prstGeom prst="rect">
              <a:avLst/>
            </a:prstGeom>
            <a:solidFill>
              <a:schemeClr val="bg1"/>
            </a:solidFill>
            <a:ln w="9525">
              <a:noFill/>
              <a:miter lim="800000"/>
              <a:headEnd/>
              <a:tailEnd/>
            </a:ln>
          </p:spPr>
          <p:txBody>
            <a:bodyPr wrap="none">
              <a:prstTxWarp prst="textNoShape">
                <a:avLst/>
              </a:prstTxWarp>
              <a:spAutoFit/>
            </a:bodyPr>
            <a:lstStyle/>
            <a:p>
              <a:pPr algn="ctr" eaLnBrk="1" hangingPunct="1"/>
              <a:r>
                <a:rPr lang="el-GR" b="1" dirty="0">
                  <a:latin typeface="Times New Roman" charset="0"/>
                  <a:ea typeface="Times New Roman" charset="0"/>
                  <a:cs typeface="Times New Roman" charset="0"/>
                </a:rPr>
                <a:t>ξ</a:t>
              </a:r>
              <a:r>
                <a:rPr lang="en-US" dirty="0">
                  <a:latin typeface="Comic Sans MS" charset="0"/>
                  <a:ea typeface="Comic Sans MS" charset="0"/>
                  <a:cs typeface="Comic Sans MS" charset="0"/>
                </a:rPr>
                <a:t> </a:t>
              </a:r>
              <a:r>
                <a:rPr lang="en-US" dirty="0">
                  <a:latin typeface="Tahoma" charset="0"/>
                  <a:ea typeface="Arial" charset="0"/>
                  <a:cs typeface="Arial" charset="0"/>
                </a:rPr>
                <a:t>~</a:t>
              </a:r>
              <a:r>
                <a:rPr lang="en-US" dirty="0">
                  <a:latin typeface="Tahoma" charset="0"/>
                  <a:ea typeface="Comic Sans MS" charset="0"/>
                  <a:cs typeface="Comic Sans MS" charset="0"/>
                </a:rPr>
                <a:t> </a:t>
              </a:r>
              <a:r>
                <a:rPr lang="en-US" dirty="0">
                  <a:latin typeface="Calibri" panose="020F0502020204030204" pitchFamily="34" charset="0"/>
                  <a:ea typeface="Comic Sans MS" charset="0"/>
                  <a:cs typeface="Calibri" panose="020F0502020204030204" pitchFamily="34" charset="0"/>
                </a:rPr>
                <a:t>x</a:t>
              </a:r>
              <a:r>
                <a:rPr lang="en-US" baseline="-25000" dirty="0">
                  <a:latin typeface="Calibri" panose="020F0502020204030204" pitchFamily="34" charset="0"/>
                  <a:ea typeface="Comic Sans MS" charset="0"/>
                  <a:cs typeface="Calibri" panose="020F0502020204030204" pitchFamily="34" charset="0"/>
                </a:rPr>
                <a:t>B</a:t>
              </a:r>
              <a:r>
                <a:rPr lang="en-US" dirty="0">
                  <a:latin typeface="Calibri" panose="020F0502020204030204" pitchFamily="34" charset="0"/>
                  <a:ea typeface="Comic Sans MS" charset="0"/>
                  <a:cs typeface="Calibri" panose="020F0502020204030204" pitchFamily="34" charset="0"/>
                </a:rPr>
                <a:t>/(2-x</a:t>
              </a:r>
              <a:r>
                <a:rPr lang="en-US" baseline="-25000" dirty="0">
                  <a:latin typeface="Calibri" panose="020F0502020204030204" pitchFamily="34" charset="0"/>
                  <a:ea typeface="Comic Sans MS" charset="0"/>
                  <a:cs typeface="Calibri" panose="020F0502020204030204" pitchFamily="34" charset="0"/>
                </a:rPr>
                <a:t>B</a:t>
              </a:r>
              <a:r>
                <a:rPr lang="en-US" dirty="0">
                  <a:latin typeface="Calibri" panose="020F0502020204030204" pitchFamily="34" charset="0"/>
                  <a:ea typeface="Comic Sans MS" charset="0"/>
                  <a:cs typeface="Calibri" panose="020F0502020204030204" pitchFamily="34" charset="0"/>
                </a:rPr>
                <a:t>) </a:t>
              </a:r>
            </a:p>
          </p:txBody>
        </p:sp>
        <p:sp>
          <p:nvSpPr>
            <p:cNvPr id="39" name="Text Box 45"/>
            <p:cNvSpPr txBox="1">
              <a:spLocks noChangeArrowheads="1"/>
            </p:cNvSpPr>
            <p:nvPr/>
          </p:nvSpPr>
          <p:spPr bwMode="auto">
            <a:xfrm>
              <a:off x="4556889" y="1584325"/>
              <a:ext cx="1122422" cy="369332"/>
            </a:xfrm>
            <a:prstGeom prst="rect">
              <a:avLst/>
            </a:prstGeom>
            <a:noFill/>
            <a:ln w="9525">
              <a:noFill/>
              <a:miter lim="800000"/>
              <a:headEnd/>
              <a:tailEnd/>
            </a:ln>
          </p:spPr>
          <p:txBody>
            <a:bodyPr wrap="none">
              <a:prstTxWarp prst="textNoShape">
                <a:avLst/>
              </a:prstTxWarp>
              <a:spAutoFit/>
            </a:bodyPr>
            <a:lstStyle/>
            <a:p>
              <a:pPr algn="ctr" eaLnBrk="1" hangingPunct="1"/>
              <a:r>
                <a:rPr lang="en-US" dirty="0">
                  <a:latin typeface="Calibri" panose="020F0502020204030204" pitchFamily="34" charset="0"/>
                  <a:ea typeface="Tahoma" charset="0"/>
                  <a:cs typeface="Calibri" panose="020F0502020204030204" pitchFamily="34" charset="0"/>
                </a:rPr>
                <a:t>k = t/4M</a:t>
              </a:r>
              <a:r>
                <a:rPr lang="en-US" baseline="30000" dirty="0">
                  <a:latin typeface="Calibri" panose="020F0502020204030204" pitchFamily="34" charset="0"/>
                  <a:ea typeface="Tahoma" charset="0"/>
                  <a:cs typeface="Calibri" panose="020F0502020204030204" pitchFamily="34" charset="0"/>
                </a:rPr>
                <a:t>2</a:t>
              </a:r>
              <a:r>
                <a:rPr lang="en-US" dirty="0">
                  <a:latin typeface="Calibri" panose="020F0502020204030204" pitchFamily="34" charset="0"/>
                  <a:ea typeface="Tahoma" charset="0"/>
                  <a:cs typeface="Calibri" panose="020F0502020204030204" pitchFamily="34" charset="0"/>
                </a:rPr>
                <a:t> </a:t>
              </a:r>
            </a:p>
          </p:txBody>
        </p:sp>
      </p:grpSp>
      <p:pic>
        <p:nvPicPr>
          <p:cNvPr id="48" name="Picture 9" descr="dvcs_bh"/>
          <p:cNvPicPr>
            <a:picLocks noChangeAspect="1" noChangeArrowheads="1"/>
          </p:cNvPicPr>
          <p:nvPr/>
        </p:nvPicPr>
        <p:blipFill>
          <a:blip r:embed="rId3" cstate="print"/>
          <a:srcRect l="11514" t="5984" r="4051" b="59094"/>
          <a:stretch>
            <a:fillRect/>
          </a:stretch>
        </p:blipFill>
        <p:spPr bwMode="auto">
          <a:xfrm>
            <a:off x="3084315" y="1184302"/>
            <a:ext cx="3581400" cy="1458913"/>
          </a:xfrm>
          <a:prstGeom prst="rect">
            <a:avLst/>
          </a:prstGeom>
          <a:noFill/>
          <a:ln w="9525">
            <a:noFill/>
            <a:miter lim="800000"/>
            <a:headEnd/>
            <a:tailEnd/>
          </a:ln>
        </p:spPr>
      </p:pic>
      <p:sp>
        <p:nvSpPr>
          <p:cNvPr id="49" name="Text Box 10"/>
          <p:cNvSpPr txBox="1">
            <a:spLocks noChangeArrowheads="1"/>
          </p:cNvSpPr>
          <p:nvPr/>
        </p:nvSpPr>
        <p:spPr bwMode="auto">
          <a:xfrm>
            <a:off x="3279970" y="922144"/>
            <a:ext cx="683264" cy="369332"/>
          </a:xfrm>
          <a:prstGeom prst="rect">
            <a:avLst/>
          </a:prstGeom>
          <a:noFill/>
          <a:ln w="9525">
            <a:noFill/>
            <a:miter lim="800000"/>
            <a:headEnd/>
            <a:tailEnd/>
          </a:ln>
          <a:effectLst/>
        </p:spPr>
        <p:txBody>
          <a:bodyPr wrap="none">
            <a:spAutoFit/>
          </a:bodyPr>
          <a:lstStyle/>
          <a:p>
            <a:pPr algn="l" eaLnBrk="1" hangingPunct="1"/>
            <a:r>
              <a:rPr lang="en-US" dirty="0">
                <a:solidFill>
                  <a:srgbClr val="FF0000"/>
                </a:solidFill>
                <a:latin typeface="Calibri" panose="020F0502020204030204" pitchFamily="34" charset="0"/>
                <a:cs typeface="Calibri" panose="020F0502020204030204" pitchFamily="34" charset="0"/>
              </a:rPr>
              <a:t>DVCS</a:t>
            </a:r>
          </a:p>
        </p:txBody>
      </p:sp>
      <p:sp>
        <p:nvSpPr>
          <p:cNvPr id="50" name="Text Box 11"/>
          <p:cNvSpPr txBox="1">
            <a:spLocks noChangeArrowheads="1"/>
          </p:cNvSpPr>
          <p:nvPr/>
        </p:nvSpPr>
        <p:spPr bwMode="auto">
          <a:xfrm>
            <a:off x="5337987" y="915348"/>
            <a:ext cx="453970" cy="369332"/>
          </a:xfrm>
          <a:prstGeom prst="rect">
            <a:avLst/>
          </a:prstGeom>
          <a:solidFill>
            <a:schemeClr val="bg1"/>
          </a:solidFill>
          <a:ln w="9525">
            <a:noFill/>
            <a:miter lim="800000"/>
            <a:headEnd/>
            <a:tailEnd/>
          </a:ln>
          <a:effectLst/>
        </p:spPr>
        <p:txBody>
          <a:bodyPr wrap="none">
            <a:spAutoFit/>
          </a:bodyPr>
          <a:lstStyle/>
          <a:p>
            <a:pPr algn="l" eaLnBrk="1" hangingPunct="1"/>
            <a:r>
              <a:rPr lang="en-US" dirty="0">
                <a:solidFill>
                  <a:srgbClr val="38D80C"/>
                </a:solidFill>
                <a:latin typeface="Calibri" panose="020F0502020204030204" pitchFamily="34" charset="0"/>
                <a:cs typeface="Calibri" panose="020F0502020204030204" pitchFamily="34" charset="0"/>
              </a:rPr>
              <a:t>BH</a:t>
            </a:r>
          </a:p>
        </p:txBody>
      </p:sp>
      <p:grpSp>
        <p:nvGrpSpPr>
          <p:cNvPr id="5" name="Group 4">
            <a:extLst>
              <a:ext uri="{FF2B5EF4-FFF2-40B4-BE49-F238E27FC236}">
                <a16:creationId xmlns:a16="http://schemas.microsoft.com/office/drawing/2014/main" id="{24C3EA68-F1E2-DA12-F453-37B402D0F12C}"/>
              </a:ext>
            </a:extLst>
          </p:cNvPr>
          <p:cNvGrpSpPr/>
          <p:nvPr/>
        </p:nvGrpSpPr>
        <p:grpSpPr>
          <a:xfrm>
            <a:off x="2580759" y="4940982"/>
            <a:ext cx="6960889" cy="989351"/>
            <a:chOff x="1873394" y="4940982"/>
            <a:chExt cx="6960889" cy="989351"/>
          </a:xfrm>
        </p:grpSpPr>
        <p:sp>
          <p:nvSpPr>
            <p:cNvPr id="18" name="Text Box 23"/>
            <p:cNvSpPr txBox="1">
              <a:spLocks noChangeArrowheads="1"/>
            </p:cNvSpPr>
            <p:nvPr/>
          </p:nvSpPr>
          <p:spPr bwMode="auto">
            <a:xfrm>
              <a:off x="2149117" y="5461125"/>
              <a:ext cx="4272503" cy="369332"/>
            </a:xfrm>
            <a:prstGeom prst="rect">
              <a:avLst/>
            </a:prstGeom>
            <a:noFill/>
            <a:ln w="9525">
              <a:noFill/>
              <a:miter lim="800000"/>
              <a:headEnd/>
              <a:tailEnd/>
            </a:ln>
            <a:effectLst/>
          </p:spPr>
          <p:txBody>
            <a:bodyPr wrap="square">
              <a:prstTxWarp prst="textNoShape">
                <a:avLst/>
              </a:prstTxWarp>
              <a:spAutoFit/>
              <a:scene3d>
                <a:camera prst="orthographicFront"/>
                <a:lightRig rig="threePt" dir="t">
                  <a:rot lat="0" lon="0" rev="0"/>
                </a:lightRig>
              </a:scene3d>
              <a:sp3d/>
            </a:bodyPr>
            <a:lstStyle/>
            <a:p>
              <a:pPr eaLnBrk="1" hangingPunct="1">
                <a:defRPr/>
              </a:pPr>
              <a:r>
                <a:rPr lang="en-US" dirty="0">
                  <a:latin typeface="Symbol" pitchFamily="-65" charset="2"/>
                  <a:sym typeface="Symbol" pitchFamily="-65" charset="2"/>
                </a:rPr>
                <a:t></a:t>
              </a:r>
              <a:r>
                <a:rPr lang="en-US" baseline="-25000" dirty="0">
                  <a:latin typeface="Calibri" panose="020F0502020204030204" pitchFamily="34" charset="0"/>
                  <a:cs typeface="Calibri" panose="020F0502020204030204" pitchFamily="34" charset="0"/>
                </a:rPr>
                <a:t>LU</a:t>
              </a:r>
              <a:r>
                <a:rPr lang="en-US" dirty="0">
                  <a:latin typeface="Calibri" panose="020F0502020204030204" pitchFamily="34" charset="0"/>
                  <a:cs typeface="Calibri" panose="020F0502020204030204" pitchFamily="34" charset="0"/>
                </a:rPr>
                <a:t> </a:t>
              </a:r>
              <a:r>
                <a:rPr lang="en-US" dirty="0">
                  <a:latin typeface="Tahoma" pitchFamily="-65" charset="0"/>
                </a:rPr>
                <a:t>~ </a:t>
              </a:r>
              <a:r>
                <a:rPr lang="en-US" dirty="0" err="1">
                  <a:solidFill>
                    <a:srgbClr val="FF0000"/>
                  </a:solidFill>
                  <a:latin typeface="Calibri" panose="020F0502020204030204" pitchFamily="34" charset="0"/>
                  <a:cs typeface="Calibri" panose="020F0502020204030204" pitchFamily="34" charset="0"/>
                </a:rPr>
                <a:t>sin</a:t>
              </a:r>
              <a:r>
                <a:rPr lang="en-US" dirty="0" err="1">
                  <a:solidFill>
                    <a:srgbClr val="FF0000"/>
                  </a:solidFill>
                  <a:latin typeface="Tahoma" pitchFamily="-65" charset="0"/>
                  <a:sym typeface="Symbol" pitchFamily="-65" charset="2"/>
                </a:rPr>
                <a:t></a:t>
              </a:r>
              <a:r>
                <a:rPr lang="en-US" dirty="0">
                  <a:solidFill>
                    <a:srgbClr val="FF0000"/>
                  </a:solidFill>
                  <a:latin typeface="Tahoma" pitchFamily="-65" charset="0"/>
                </a:rPr>
                <a:t> </a:t>
              </a:r>
              <a:r>
                <a:rPr lang="en-US" dirty="0">
                  <a:latin typeface="Tahoma" pitchFamily="-65" charset="0"/>
                </a:rPr>
                <a:t>{</a:t>
              </a:r>
              <a:r>
                <a:rPr lang="en-US" dirty="0">
                  <a:latin typeface="Calibri" panose="020F0502020204030204" pitchFamily="34" charset="0"/>
                  <a:cs typeface="Calibri" panose="020F0502020204030204" pitchFamily="34" charset="0"/>
                </a:rPr>
                <a:t>F</a:t>
              </a:r>
              <a:r>
                <a:rPr lang="en-US" baseline="-25000" dirty="0">
                  <a:latin typeface="Calibri" panose="020F0502020204030204" pitchFamily="34" charset="0"/>
                  <a:cs typeface="Calibri" panose="020F0502020204030204" pitchFamily="34" charset="0"/>
                </a:rPr>
                <a:t>1</a:t>
              </a:r>
              <a:r>
                <a:rPr lang="en-US" sz="1600" b="1" i="1" dirty="0">
                  <a:solidFill>
                    <a:srgbClr val="FF0000"/>
                  </a:solidFill>
                  <a:latin typeface="Lucida Handwriting" panose="03010101010101010101" pitchFamily="66" charset="77"/>
                  <a:cs typeface="Calibri" panose="020F0502020204030204" pitchFamily="34" charset="0"/>
                </a:rPr>
                <a:t>H</a:t>
              </a:r>
              <a:r>
                <a:rPr lang="en-US" sz="1600" dirty="0">
                  <a:solidFill>
                    <a:schemeClr val="hlink">
                      <a:alpha val="65999"/>
                    </a:schemeClr>
                  </a:solidFill>
                  <a:latin typeface="Lucida Handwriting" panose="03010101010101010101" pitchFamily="66" charset="77"/>
                </a:rPr>
                <a:t> </a:t>
              </a:r>
              <a:r>
                <a:rPr lang="en-US" dirty="0">
                  <a:latin typeface="Tahoma" pitchFamily="-65" charset="0"/>
                </a:rPr>
                <a:t>+ </a:t>
              </a:r>
              <a:r>
                <a:rPr lang="el-GR" dirty="0">
                  <a:latin typeface="Lucida Grande" pitchFamily="-65" charset="0"/>
                </a:rPr>
                <a:t>ξ</a:t>
              </a:r>
              <a:r>
                <a:rPr lang="en-US" dirty="0">
                  <a:latin typeface="Tahoma" pitchFamily="-65" charset="0"/>
                </a:rPr>
                <a:t>(</a:t>
              </a:r>
              <a:r>
                <a:rPr lang="en-US" dirty="0">
                  <a:latin typeface="Calibri" panose="020F0502020204030204" pitchFamily="34" charset="0"/>
                  <a:cs typeface="Calibri" panose="020F0502020204030204" pitchFamily="34" charset="0"/>
                </a:rPr>
                <a:t>F</a:t>
              </a:r>
              <a:r>
                <a:rPr lang="en-US" baseline="-25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+F</a:t>
              </a:r>
              <a:r>
                <a:rPr lang="en-US" baseline="-25000" dirty="0">
                  <a:latin typeface="Calibri" panose="020F0502020204030204" pitchFamily="34" charset="0"/>
                  <a:cs typeface="Calibri" panose="020F0502020204030204" pitchFamily="34" charset="0"/>
                </a:rPr>
                <a:t>2</a:t>
              </a:r>
              <a:r>
                <a:rPr lang="en-US" dirty="0">
                  <a:latin typeface="Tahoma" pitchFamily="-65" charset="0"/>
                </a:rPr>
                <a:t>)</a:t>
              </a:r>
              <a:r>
                <a:rPr lang="en-US" sz="1600" b="1" i="1" dirty="0">
                  <a:solidFill>
                    <a:srgbClr val="0000FF"/>
                  </a:solidFill>
                  <a:latin typeface="Lucida Handwriting" panose="03010101010101010101" pitchFamily="66" charset="77"/>
                  <a:cs typeface="Calibri" panose="020F0502020204030204" pitchFamily="34" charset="0"/>
                </a:rPr>
                <a:t>H</a:t>
              </a:r>
              <a:r>
                <a:rPr lang="en-US" b="1" dirty="0">
                  <a:solidFill>
                    <a:srgbClr val="0000FF"/>
                  </a:solidFill>
                  <a:latin typeface="Times New Roman" pitchFamily="-65" charset="0"/>
                </a:rPr>
                <a:t> </a:t>
              </a:r>
              <a:r>
                <a:rPr lang="en-US" dirty="0">
                  <a:latin typeface="Tahoma" pitchFamily="-65" charset="0"/>
                </a:rPr>
                <a:t>+</a:t>
              </a:r>
              <a:r>
                <a:rPr lang="en-US" dirty="0">
                  <a:latin typeface="Calibri" panose="020F0502020204030204" pitchFamily="34" charset="0"/>
                  <a:cs typeface="Calibri" panose="020F0502020204030204" pitchFamily="34" charset="0"/>
                </a:rPr>
                <a:t>kF</a:t>
              </a:r>
              <a:r>
                <a:rPr lang="en-US" baseline="-25000" dirty="0">
                  <a:latin typeface="Calibri" panose="020F0502020204030204" pitchFamily="34" charset="0"/>
                  <a:cs typeface="Calibri" panose="020F0502020204030204" pitchFamily="34" charset="0"/>
                </a:rPr>
                <a:t>2</a:t>
              </a:r>
              <a:r>
                <a:rPr lang="en-US" sz="1600" b="1" i="1" dirty="0">
                  <a:solidFill>
                    <a:srgbClr val="008000"/>
                  </a:solidFill>
                  <a:latin typeface="Lucida Handwriting" panose="03010101010101010101" pitchFamily="66" charset="77"/>
                  <a:cs typeface="Calibri" panose="020F0502020204030204" pitchFamily="34" charset="0"/>
                </a:rPr>
                <a:t>E </a:t>
              </a:r>
              <a:r>
                <a:rPr lang="en-US" dirty="0">
                  <a:latin typeface="Tahoma" pitchFamily="-65" charset="0"/>
                </a:rPr>
                <a:t>}d</a:t>
              </a:r>
              <a:r>
                <a:rPr lang="en-US" dirty="0">
                  <a:latin typeface="Symbol" pitchFamily="2" charset="2"/>
                  <a:sym typeface="Symbol" pitchFamily="-65" charset="2"/>
                </a:rPr>
                <a:t></a:t>
              </a:r>
              <a:endParaRPr lang="en-US" dirty="0">
                <a:solidFill>
                  <a:schemeClr val="tx2"/>
                </a:solidFill>
                <a:latin typeface="Symbol" pitchFamily="2" charset="2"/>
                <a:sym typeface="Symbol" pitchFamily="-65" charset="2"/>
              </a:endParaRPr>
            </a:p>
          </p:txBody>
        </p:sp>
        <p:sp>
          <p:nvSpPr>
            <p:cNvPr id="19" name="Rectangle 24"/>
            <p:cNvSpPr>
              <a:spLocks noChangeArrowheads="1"/>
            </p:cNvSpPr>
            <p:nvPr/>
          </p:nvSpPr>
          <p:spPr bwMode="auto">
            <a:xfrm>
              <a:off x="4899226" y="5314616"/>
              <a:ext cx="314325" cy="369887"/>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FF00"/>
                  </a:solidFill>
                  <a:latin typeface="Times New Roman" charset="0"/>
                </a:rPr>
                <a:t>  </a:t>
              </a:r>
              <a:r>
                <a:rPr lang="en-US" sz="2400" b="1" dirty="0">
                  <a:solidFill>
                    <a:srgbClr val="0000FF"/>
                  </a:solidFill>
                  <a:latin typeface="Times New Roman" charset="0"/>
                </a:rPr>
                <a:t>~</a:t>
              </a:r>
              <a:endParaRPr lang="en-US" sz="2400" b="1" dirty="0">
                <a:solidFill>
                  <a:srgbClr val="0000FF"/>
                </a:solidFill>
                <a:latin typeface="Tahoma" charset="0"/>
              </a:endParaRPr>
            </a:p>
          </p:txBody>
        </p:sp>
        <p:sp>
          <p:nvSpPr>
            <p:cNvPr id="20" name="Text Box 25"/>
            <p:cNvSpPr txBox="1">
              <a:spLocks noChangeArrowheads="1"/>
            </p:cNvSpPr>
            <p:nvPr/>
          </p:nvSpPr>
          <p:spPr bwMode="auto">
            <a:xfrm>
              <a:off x="2271673" y="5134100"/>
              <a:ext cx="3518848" cy="369332"/>
            </a:xfrm>
            <a:prstGeom prst="rect">
              <a:avLst/>
            </a:prstGeom>
            <a:noFill/>
            <a:ln w="9525">
              <a:noFill/>
              <a:miter lim="800000"/>
              <a:headEnd/>
              <a:tailEnd/>
            </a:ln>
          </p:spPr>
          <p:txBody>
            <a:bodyPr wrap="none">
              <a:prstTxWarp prst="textNoShape">
                <a:avLst/>
              </a:prstTxWarp>
              <a:spAutoFit/>
            </a:bodyPr>
            <a:lstStyle/>
            <a:p>
              <a:pPr algn="ctr" eaLnBrk="1" hangingPunct="1"/>
              <a:r>
                <a:rPr lang="en-US" u="sng" dirty="0">
                  <a:latin typeface="Calibri" panose="020F0502020204030204" pitchFamily="34" charset="0"/>
                  <a:ea typeface="Tahoma" charset="0"/>
                  <a:cs typeface="Calibri" panose="020F0502020204030204" pitchFamily="34" charset="0"/>
                </a:rPr>
                <a:t>Polarized beam, </a:t>
              </a:r>
              <a:r>
                <a:rPr lang="en-US" u="sng" dirty="0" err="1">
                  <a:latin typeface="Calibri" panose="020F0502020204030204" pitchFamily="34" charset="0"/>
                  <a:ea typeface="Tahoma" charset="0"/>
                  <a:cs typeface="Calibri" panose="020F0502020204030204" pitchFamily="34" charset="0"/>
                </a:rPr>
                <a:t>unpolarized</a:t>
              </a:r>
              <a:r>
                <a:rPr lang="en-US" u="sng" dirty="0">
                  <a:latin typeface="Calibri" panose="020F0502020204030204" pitchFamily="34" charset="0"/>
                  <a:ea typeface="Tahoma" charset="0"/>
                  <a:cs typeface="Calibri" panose="020F0502020204030204" pitchFamily="34" charset="0"/>
                </a:rPr>
                <a:t> target:</a:t>
              </a:r>
            </a:p>
          </p:txBody>
        </p:sp>
        <p:sp>
          <p:nvSpPr>
            <p:cNvPr id="21" name="Text Box 26"/>
            <p:cNvSpPr txBox="1">
              <a:spLocks noChangeArrowheads="1"/>
            </p:cNvSpPr>
            <p:nvPr/>
          </p:nvSpPr>
          <p:spPr bwMode="auto">
            <a:xfrm>
              <a:off x="7623187" y="5213494"/>
              <a:ext cx="1014701" cy="461665"/>
            </a:xfrm>
            <a:prstGeom prst="rect">
              <a:avLst/>
            </a:prstGeom>
            <a:noFill/>
            <a:ln w="9525">
              <a:noFill/>
              <a:miter lim="800000"/>
              <a:headEnd/>
              <a:tailEnd/>
            </a:ln>
          </p:spPr>
          <p:txBody>
            <a:bodyPr wrap="none">
              <a:prstTxWarp prst="textNoShape">
                <a:avLst/>
              </a:prstTxWarp>
              <a:spAutoFit/>
            </a:bodyPr>
            <a:lstStyle/>
            <a:p>
              <a:pPr algn="ctr" eaLnBrk="1" hangingPunct="1"/>
              <a:r>
                <a:rPr lang="en-US" sz="2200" i="1" dirty="0">
                  <a:solidFill>
                    <a:srgbClr val="FF0000"/>
                  </a:solidFill>
                  <a:latin typeface="Lucida Handwriting" panose="03010101010101010101" pitchFamily="66" charset="77"/>
                  <a:ea typeface="Times New Roman" charset="0"/>
                  <a:cs typeface="Calibri" panose="020F0502020204030204" pitchFamily="34" charset="0"/>
                </a:rPr>
                <a:t>H</a:t>
              </a:r>
              <a:r>
                <a:rPr lang="en-US" sz="2200" i="1" dirty="0">
                  <a:latin typeface="Lucida Handwriting" panose="03010101010101010101" pitchFamily="66" charset="77"/>
                  <a:ea typeface="Times New Roman" charset="0"/>
                  <a:cs typeface="Calibri" panose="020F0502020204030204" pitchFamily="34" charset="0"/>
                </a:rPr>
                <a:t> </a:t>
              </a:r>
              <a:r>
                <a:rPr lang="en-US" sz="2400" i="1" dirty="0">
                  <a:latin typeface="Calibri" panose="020F0502020204030204" pitchFamily="34" charset="0"/>
                  <a:ea typeface="Times New Roman" charset="0"/>
                  <a:cs typeface="Calibri" panose="020F0502020204030204" pitchFamily="34" charset="0"/>
                </a:rPr>
                <a:t>(</a:t>
              </a:r>
              <a:r>
                <a:rPr lang="en-US" sz="2400" i="1" dirty="0" err="1">
                  <a:latin typeface="Calibri" panose="020F0502020204030204" pitchFamily="34" charset="0"/>
                  <a:ea typeface="Times New Roman" charset="0"/>
                  <a:cs typeface="Calibri" panose="020F0502020204030204" pitchFamily="34" charset="0"/>
                </a:rPr>
                <a:t>ξ,t</a:t>
              </a:r>
              <a:r>
                <a:rPr lang="en-US" sz="2400" i="1" dirty="0">
                  <a:latin typeface="Calibri" panose="020F0502020204030204" pitchFamily="34" charset="0"/>
                  <a:ea typeface="Times New Roman" charset="0"/>
                  <a:cs typeface="Calibri" panose="020F0502020204030204" pitchFamily="34" charset="0"/>
                </a:rPr>
                <a:t>)</a:t>
              </a:r>
            </a:p>
          </p:txBody>
        </p:sp>
        <p:sp>
          <p:nvSpPr>
            <p:cNvPr id="47" name="AutoShape 38"/>
            <p:cNvSpPr>
              <a:spLocks noChangeArrowheads="1"/>
            </p:cNvSpPr>
            <p:nvPr/>
          </p:nvSpPr>
          <p:spPr bwMode="auto">
            <a:xfrm>
              <a:off x="6618016" y="5298056"/>
              <a:ext cx="622300" cy="3810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1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ED3D7"/>
            </a:solidFill>
            <a:ln w="19050">
              <a:solidFill>
                <a:srgbClr val="3C8C93"/>
              </a:solidFill>
              <a:miter lim="800000"/>
              <a:headEnd/>
              <a:tailEnd/>
            </a:ln>
          </p:spPr>
          <p:txBody>
            <a:bodyPr wrap="none" anchor="ctr">
              <a:prstTxWarp prst="textNoShape">
                <a:avLst/>
              </a:prstTxWarp>
            </a:bodyPr>
            <a:lstStyle/>
            <a:p>
              <a:endParaRPr lang="en-US"/>
            </a:p>
          </p:txBody>
        </p:sp>
        <p:sp>
          <p:nvSpPr>
            <p:cNvPr id="2" name="Frame 1">
              <a:extLst>
                <a:ext uri="{FF2B5EF4-FFF2-40B4-BE49-F238E27FC236}">
                  <a16:creationId xmlns:a16="http://schemas.microsoft.com/office/drawing/2014/main" id="{0E5890AE-2C38-433A-6078-BFF203EDF1F2}"/>
                </a:ext>
              </a:extLst>
            </p:cNvPr>
            <p:cNvSpPr/>
            <p:nvPr/>
          </p:nvSpPr>
          <p:spPr>
            <a:xfrm>
              <a:off x="1873394" y="4940982"/>
              <a:ext cx="6960889" cy="989351"/>
            </a:xfrm>
            <a:prstGeom prst="frame">
              <a:avLst>
                <a:gd name="adj1" fmla="val 49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 name="Picture 2">
            <a:extLst>
              <a:ext uri="{FF2B5EF4-FFF2-40B4-BE49-F238E27FC236}">
                <a16:creationId xmlns:a16="http://schemas.microsoft.com/office/drawing/2014/main" id="{80845CE4-4C0C-66C2-7F18-33ECB5339D09}"/>
              </a:ext>
            </a:extLst>
          </p:cNvPr>
          <p:cNvPicPr>
            <a:picLocks noChangeAspect="1"/>
          </p:cNvPicPr>
          <p:nvPr/>
        </p:nvPicPr>
        <p:blipFill>
          <a:blip r:embed="rId4"/>
          <a:stretch>
            <a:fillRect/>
          </a:stretch>
        </p:blipFill>
        <p:spPr>
          <a:xfrm>
            <a:off x="3403941" y="3902203"/>
            <a:ext cx="5340155" cy="760022"/>
          </a:xfrm>
          <a:prstGeom prst="rect">
            <a:avLst/>
          </a:prstGeom>
          <a:solidFill>
            <a:srgbClr val="FFFF00"/>
          </a:solidFill>
          <a:ln w="19050">
            <a:solidFill>
              <a:schemeClr val="tx1"/>
            </a:solidFill>
          </a:ln>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66B0C15-7B39-8FC9-B8DD-4BFB1888E1FF}"/>
                  </a:ext>
                </a:extLst>
              </p:cNvPr>
              <p:cNvSpPr txBox="1"/>
              <p:nvPr/>
            </p:nvSpPr>
            <p:spPr>
              <a:xfrm>
                <a:off x="3164400" y="2756422"/>
                <a:ext cx="5809844" cy="1015663"/>
              </a:xfrm>
              <a:prstGeom prst="rect">
                <a:avLst/>
              </a:prstGeom>
              <a:noFill/>
            </p:spPr>
            <p:txBody>
              <a:bodyPr wrap="square" rtlCol="0">
                <a:spAutoFit/>
              </a:bodyPr>
              <a:lstStyle/>
              <a:p>
                <a:pPr algn="ctr"/>
                <a:r>
                  <a:rPr lang="en-US" sz="2000" dirty="0">
                    <a:latin typeface="Cambria" panose="02040503050406030204" pitchFamily="18" charset="0"/>
                  </a:rPr>
                  <a:t>GPDs appear in experimental observables related  to DVCS, through </a:t>
                </a:r>
                <a:r>
                  <a:rPr lang="en-US" sz="2000" b="1" dirty="0">
                    <a:latin typeface="Cambria" panose="02040503050406030204" pitchFamily="18" charset="0"/>
                  </a:rPr>
                  <a:t>complex </a:t>
                </a:r>
                <a:r>
                  <a:rPr lang="en-US" sz="2000" dirty="0">
                    <a:latin typeface="Cambria" panose="02040503050406030204" pitchFamily="18" charset="0"/>
                  </a:rPr>
                  <a:t>Compton Form Factors, e.g. </a:t>
                </a:r>
                <a:r>
                  <a:rPr lang="en-US" sz="2000" i="1" dirty="0">
                    <a:latin typeface="Cambria" panose="02040503050406030204" pitchFamily="18" charset="0"/>
                    <a:cs typeface="Calibri" panose="020F0502020204030204" pitchFamily="34" charset="0"/>
                  </a:rPr>
                  <a:t>H</a:t>
                </a:r>
                <a:r>
                  <a:rPr lang="en-US" sz="2000" dirty="0">
                    <a:latin typeface="Cambria" panose="02040503050406030204" pitchFamily="18" charset="0"/>
                  </a:rPr>
                  <a:t>(</a:t>
                </a:r>
                <a:r>
                  <a:rPr lang="en-US" sz="2000" i="1" dirty="0">
                    <a:latin typeface="Cambria" panose="02040503050406030204" pitchFamily="18" charset="0"/>
                  </a:rPr>
                  <a:t>x, </a:t>
                </a:r>
                <a:r>
                  <a:rPr lang="en-US" sz="2000" i="1" dirty="0">
                    <a:latin typeface="Symbol" pitchFamily="2" charset="2"/>
                  </a:rPr>
                  <a:t>x</a:t>
                </a:r>
                <a:r>
                  <a:rPr lang="en-US" sz="2000" i="1" dirty="0">
                    <a:latin typeface="Cambria" panose="02040503050406030204" pitchFamily="18" charset="0"/>
                  </a:rPr>
                  <a:t>, t</a:t>
                </a:r>
                <a:r>
                  <a:rPr lang="en-US" sz="2000" dirty="0">
                    <a:latin typeface="Cambria" panose="02040503050406030204" pitchFamily="18" charset="0"/>
                  </a:rPr>
                  <a:t>) at </a:t>
                </a:r>
                <a14:m>
                  <m:oMath xmlns:m="http://schemas.openxmlformats.org/officeDocument/2006/math">
                    <m:r>
                      <a:rPr lang="en-US" sz="2000" b="1" i="1" dirty="0" smtClean="0">
                        <a:latin typeface="Cambria Math" panose="02040503050406030204" pitchFamily="18" charset="0"/>
                        <a:cs typeface="Times New Roman" panose="02020603050405020304" pitchFamily="18" charset="0"/>
                      </a:rPr>
                      <m:t>𝒙</m:t>
                    </m:r>
                  </m:oMath>
                </a14:m>
                <a:r>
                  <a:rPr lang="en-US" sz="2000" b="1" dirty="0">
                    <a:latin typeface="Cambria" panose="02040503050406030204" pitchFamily="18" charset="0"/>
                  </a:rPr>
                  <a:t>=</a:t>
                </a:r>
                <a14:m>
                  <m:oMath xmlns:m="http://schemas.openxmlformats.org/officeDocument/2006/math">
                    <m:r>
                      <a:rPr lang="en-US" sz="2000" b="1" i="1" smtClean="0">
                        <a:latin typeface="Cambria Math" panose="02040503050406030204" pitchFamily="18" charset="0"/>
                        <a:ea typeface="Cambria Math" panose="02040503050406030204" pitchFamily="18" charset="0"/>
                      </a:rPr>
                      <m:t>±</m:t>
                    </m:r>
                  </m:oMath>
                </a14:m>
                <a:r>
                  <a:rPr lang="en-US" sz="2000" b="1" i="1" dirty="0">
                    <a:latin typeface="Symbol" pitchFamily="2" charset="2"/>
                  </a:rPr>
                  <a:t>x</a:t>
                </a:r>
                <a:r>
                  <a:rPr lang="en-US" sz="2000" dirty="0">
                    <a:latin typeface="Calibri" panose="020F0502020204030204" pitchFamily="34" charset="0"/>
                    <a:cs typeface="Calibri" panose="020F0502020204030204" pitchFamily="34" charset="0"/>
                  </a:rPr>
                  <a:t>.</a:t>
                </a:r>
              </a:p>
            </p:txBody>
          </p:sp>
        </mc:Choice>
        <mc:Fallback xmlns="">
          <p:sp>
            <p:nvSpPr>
              <p:cNvPr id="4" name="TextBox 3">
                <a:extLst>
                  <a:ext uri="{FF2B5EF4-FFF2-40B4-BE49-F238E27FC236}">
                    <a16:creationId xmlns:a16="http://schemas.microsoft.com/office/drawing/2014/main" id="{C66B0C15-7B39-8FC9-B8DD-4BFB1888E1FF}"/>
                  </a:ext>
                </a:extLst>
              </p:cNvPr>
              <p:cNvSpPr txBox="1">
                <a:spLocks noRot="1" noChangeAspect="1" noMove="1" noResize="1" noEditPoints="1" noAdjustHandles="1" noChangeArrowheads="1" noChangeShapeType="1" noTextEdit="1"/>
              </p:cNvSpPr>
              <p:nvPr/>
            </p:nvSpPr>
            <p:spPr>
              <a:xfrm>
                <a:off x="3164400" y="2756422"/>
                <a:ext cx="5809844" cy="1015663"/>
              </a:xfrm>
              <a:prstGeom prst="rect">
                <a:avLst/>
              </a:prstGeom>
              <a:blipFill>
                <a:blip r:embed="rId5"/>
                <a:stretch>
                  <a:fillRect t="-2439" r="-437" b="-8537"/>
                </a:stretch>
              </a:blipFill>
            </p:spPr>
            <p:txBody>
              <a:bodyPr/>
              <a:lstStyle/>
              <a:p>
                <a:r>
                  <a:rPr lang="en-US">
                    <a:noFill/>
                  </a:rPr>
                  <a:t> </a:t>
                </a:r>
              </a:p>
            </p:txBody>
          </p:sp>
        </mc:Fallback>
      </mc:AlternateContent>
    </p:spTree>
    <p:extLst>
      <p:ext uri="{BB962C8B-B14F-4D97-AF65-F5344CB8AC3E}">
        <p14:creationId xmlns:p14="http://schemas.microsoft.com/office/powerpoint/2010/main" val="380765149"/>
      </p:ext>
    </p:extLst>
  </p:cSld>
  <p:clrMapOvr>
    <a:masterClrMapping/>
  </p:clrMapOvr>
  <mc:AlternateContent xmlns:mc="http://schemas.openxmlformats.org/markup-compatibility/2006" xmlns:p14="http://schemas.microsoft.com/office/powerpoint/2010/main">
    <mc:Choice Requires="p14">
      <p:transition spd="slow" p14:dur="2000" advTm="45002"/>
    </mc:Choice>
    <mc:Fallback xmlns="">
      <p:transition spd="slow" advTm="4500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28029"/>
          </a:xfrm>
        </p:spPr>
        <p:txBody>
          <a:bodyPr>
            <a:noAutofit/>
          </a:bodyPr>
          <a:lstStyle/>
          <a:p>
            <a:r>
              <a:rPr lang="en-US" sz="3600" dirty="0">
                <a:latin typeface="Calibri" panose="020F0502020204030204" pitchFamily="34" charset="0"/>
                <a:cs typeface="Calibri" panose="020F0502020204030204" pitchFamily="34" charset="0"/>
              </a:rPr>
              <a:t>Sample fits to determine </a:t>
            </a:r>
            <a:r>
              <a:rPr lang="en-US" sz="3600" dirty="0" err="1">
                <a:latin typeface="Cambria" panose="02040503050406030204" pitchFamily="18" charset="0"/>
                <a:cs typeface="Calibri" panose="020F0502020204030204" pitchFamily="34" charset="0"/>
              </a:rPr>
              <a:t>Im</a:t>
            </a:r>
            <a:r>
              <a:rPr lang="en-US" dirty="0" err="1">
                <a:latin typeface="Lucida Handwriting" panose="03010101010101010101" pitchFamily="66" charset="77"/>
                <a:cs typeface="Cambria"/>
              </a:rPr>
              <a:t>H</a:t>
            </a:r>
            <a:r>
              <a:rPr lang="en-US" i="1" dirty="0">
                <a:latin typeface="Cambria" panose="02040503050406030204" pitchFamily="18" charset="0"/>
                <a:cs typeface="Cambria"/>
              </a:rPr>
              <a:t> </a:t>
            </a:r>
            <a:r>
              <a:rPr lang="en-US" dirty="0">
                <a:latin typeface="Cambria" panose="02040503050406030204" pitchFamily="18" charset="0"/>
                <a:cs typeface="Cambria"/>
              </a:rPr>
              <a:t>and </a:t>
            </a:r>
            <a:r>
              <a:rPr lang="en-US" dirty="0" err="1">
                <a:latin typeface="Cambria" panose="02040503050406030204" pitchFamily="18" charset="0"/>
                <a:cs typeface="Cambria"/>
              </a:rPr>
              <a:t>Re</a:t>
            </a:r>
            <a:r>
              <a:rPr lang="en-US" dirty="0" err="1">
                <a:latin typeface="Lucida Handwriting" panose="03010101010101010101" pitchFamily="66" charset="77"/>
                <a:cs typeface="Cambria"/>
              </a:rPr>
              <a:t>H</a:t>
            </a:r>
            <a:endParaRPr lang="en-US" dirty="0">
              <a:latin typeface="Lucida Handwriting" panose="03010101010101010101" pitchFamily="66" charset="77"/>
              <a:cs typeface="Cambria"/>
            </a:endParaRPr>
          </a:p>
        </p:txBody>
      </p:sp>
      <p:sp>
        <p:nvSpPr>
          <p:cNvPr id="11" name="TextBox 10"/>
          <p:cNvSpPr txBox="1"/>
          <p:nvPr/>
        </p:nvSpPr>
        <p:spPr>
          <a:xfrm>
            <a:off x="1139362" y="929694"/>
            <a:ext cx="4654550" cy="369332"/>
          </a:xfrm>
          <a:prstGeom prst="rect">
            <a:avLst/>
          </a:prstGeom>
          <a:noFill/>
        </p:spPr>
        <p:txBody>
          <a:bodyPr wrap="square" rtlCol="0">
            <a:spAutoFit/>
          </a:bodyPr>
          <a:lstStyle/>
          <a:p>
            <a:pPr defTabSz="457200"/>
            <a:r>
              <a:rPr lang="en-US" b="1" dirty="0">
                <a:latin typeface="Cambria" panose="02040503050406030204" pitchFamily="18" charset="0"/>
              </a:rPr>
              <a:t>Samples of Beam Spin Asymmetry with fits</a:t>
            </a:r>
          </a:p>
        </p:txBody>
      </p:sp>
      <p:pic>
        <p:nvPicPr>
          <p:cNvPr id="12" name="Picture 11"/>
          <p:cNvPicPr>
            <a:picLocks noChangeAspect="1"/>
          </p:cNvPicPr>
          <p:nvPr/>
        </p:nvPicPr>
        <p:blipFill>
          <a:blip r:embed="rId3"/>
          <a:stretch>
            <a:fillRect/>
          </a:stretch>
        </p:blipFill>
        <p:spPr>
          <a:xfrm>
            <a:off x="6814092" y="1361855"/>
            <a:ext cx="3576818" cy="3333434"/>
          </a:xfrm>
          <a:prstGeom prst="rect">
            <a:avLst/>
          </a:prstGeom>
        </p:spPr>
      </p:pic>
      <p:sp>
        <p:nvSpPr>
          <p:cNvPr id="13" name="TextBox 12"/>
          <p:cNvSpPr txBox="1"/>
          <p:nvPr/>
        </p:nvSpPr>
        <p:spPr>
          <a:xfrm>
            <a:off x="6280519" y="894347"/>
            <a:ext cx="5023811" cy="369332"/>
          </a:xfrm>
          <a:prstGeom prst="rect">
            <a:avLst/>
          </a:prstGeom>
          <a:noFill/>
        </p:spPr>
        <p:txBody>
          <a:bodyPr wrap="none" rtlCol="0">
            <a:spAutoFit/>
          </a:bodyPr>
          <a:lstStyle/>
          <a:p>
            <a:pPr defTabSz="457200"/>
            <a:r>
              <a:rPr lang="en-US" b="1" dirty="0">
                <a:latin typeface="Cambria" panose="02040503050406030204" pitchFamily="18" charset="0"/>
              </a:rPr>
              <a:t>Samples of differential cross sections with fits</a:t>
            </a:r>
          </a:p>
        </p:txBody>
      </p:sp>
      <p:grpSp>
        <p:nvGrpSpPr>
          <p:cNvPr id="17" name="Group 16">
            <a:extLst>
              <a:ext uri="{FF2B5EF4-FFF2-40B4-BE49-F238E27FC236}">
                <a16:creationId xmlns:a16="http://schemas.microsoft.com/office/drawing/2014/main" id="{D91FD8D6-95C1-994B-9803-E8BC842008B0}"/>
              </a:ext>
            </a:extLst>
          </p:cNvPr>
          <p:cNvGrpSpPr/>
          <p:nvPr/>
        </p:nvGrpSpPr>
        <p:grpSpPr>
          <a:xfrm>
            <a:off x="203207" y="4796451"/>
            <a:ext cx="5840653" cy="1376944"/>
            <a:chOff x="203207" y="4950833"/>
            <a:chExt cx="5840653" cy="1376944"/>
          </a:xfrm>
        </p:grpSpPr>
        <p:sp>
          <p:nvSpPr>
            <p:cNvPr id="8" name="TextBox 7">
              <a:extLst>
                <a:ext uri="{FF2B5EF4-FFF2-40B4-BE49-F238E27FC236}">
                  <a16:creationId xmlns:a16="http://schemas.microsoft.com/office/drawing/2014/main" id="{71CEE4BA-6275-0441-AF4E-FD792775BCBF}"/>
                </a:ext>
              </a:extLst>
            </p:cNvPr>
            <p:cNvSpPr txBox="1"/>
            <p:nvPr/>
          </p:nvSpPr>
          <p:spPr>
            <a:xfrm>
              <a:off x="203207" y="4950833"/>
              <a:ext cx="2299027"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Global parameterization: </a:t>
              </a:r>
            </a:p>
          </p:txBody>
        </p:sp>
        <p:grpSp>
          <p:nvGrpSpPr>
            <p:cNvPr id="9" name="Group 8">
              <a:extLst>
                <a:ext uri="{FF2B5EF4-FFF2-40B4-BE49-F238E27FC236}">
                  <a16:creationId xmlns:a16="http://schemas.microsoft.com/office/drawing/2014/main" id="{2F5FC73A-2A34-9648-9862-909C1A4278D4}"/>
                </a:ext>
              </a:extLst>
            </p:cNvPr>
            <p:cNvGrpSpPr/>
            <p:nvPr/>
          </p:nvGrpSpPr>
          <p:grpSpPr>
            <a:xfrm>
              <a:off x="642946" y="5241965"/>
              <a:ext cx="5400914" cy="845041"/>
              <a:chOff x="850767" y="5241958"/>
              <a:chExt cx="5400914" cy="845041"/>
            </a:xfrm>
          </p:grpSpPr>
          <p:pic>
            <p:nvPicPr>
              <p:cNvPr id="4" name="Picture 3">
                <a:extLst>
                  <a:ext uri="{FF2B5EF4-FFF2-40B4-BE49-F238E27FC236}">
                    <a16:creationId xmlns:a16="http://schemas.microsoft.com/office/drawing/2014/main" id="{90618E5B-AB0B-7B42-A48F-4DD2F5285ECE}"/>
                  </a:ext>
                </a:extLst>
              </p:cNvPr>
              <p:cNvPicPr>
                <a:picLocks noChangeAspect="1"/>
              </p:cNvPicPr>
              <p:nvPr/>
            </p:nvPicPr>
            <p:blipFill rotWithShape="1">
              <a:blip r:embed="rId4"/>
              <a:srcRect t="30117" b="6331"/>
              <a:stretch/>
            </p:blipFill>
            <p:spPr>
              <a:xfrm>
                <a:off x="1716911" y="5241958"/>
                <a:ext cx="4534770" cy="845041"/>
              </a:xfrm>
              <a:prstGeom prst="rect">
                <a:avLst/>
              </a:prstGeom>
            </p:spPr>
          </p:pic>
          <p:pic>
            <p:nvPicPr>
              <p:cNvPr id="15" name="Picture 14">
                <a:extLst>
                  <a:ext uri="{FF2B5EF4-FFF2-40B4-BE49-F238E27FC236}">
                    <a16:creationId xmlns:a16="http://schemas.microsoft.com/office/drawing/2014/main" id="{6D49CC6D-E850-FB45-A60A-95ECB348AD4F}"/>
                  </a:ext>
                </a:extLst>
              </p:cNvPr>
              <p:cNvPicPr>
                <a:picLocks noChangeAspect="1"/>
              </p:cNvPicPr>
              <p:nvPr/>
            </p:nvPicPr>
            <p:blipFill rotWithShape="1">
              <a:blip r:embed="rId4"/>
              <a:srcRect r="70586" b="71189"/>
              <a:stretch/>
            </p:blipFill>
            <p:spPr>
              <a:xfrm>
                <a:off x="850767" y="5336801"/>
                <a:ext cx="1333861" cy="383096"/>
              </a:xfrm>
              <a:prstGeom prst="rect">
                <a:avLst/>
              </a:prstGeom>
            </p:spPr>
          </p:pic>
        </p:grpSp>
        <p:sp>
          <p:nvSpPr>
            <p:cNvPr id="16" name="TextBox 15">
              <a:extLst>
                <a:ext uri="{FF2B5EF4-FFF2-40B4-BE49-F238E27FC236}">
                  <a16:creationId xmlns:a16="http://schemas.microsoft.com/office/drawing/2014/main" id="{947A6F03-35AD-D24A-AD77-8CFB0D5C1CB7}"/>
                </a:ext>
              </a:extLst>
            </p:cNvPr>
            <p:cNvSpPr txBox="1"/>
            <p:nvPr/>
          </p:nvSpPr>
          <p:spPr>
            <a:xfrm>
              <a:off x="642946" y="6020000"/>
              <a:ext cx="3051468" cy="307777"/>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K. </a:t>
              </a:r>
              <a:r>
                <a:rPr lang="en-US" sz="1400" i="1" dirty="0" err="1">
                  <a:latin typeface="Calibri" panose="020F0502020204030204" pitchFamily="34" charset="0"/>
                  <a:cs typeface="Calibri" panose="020F0502020204030204" pitchFamily="34" charset="0"/>
                </a:rPr>
                <a:t>Kumericki</a:t>
              </a:r>
              <a:r>
                <a:rPr lang="en-US" sz="1400" i="1" dirty="0">
                  <a:latin typeface="Calibri" panose="020F0502020204030204" pitchFamily="34" charset="0"/>
                  <a:cs typeface="Calibri" panose="020F0502020204030204" pitchFamily="34" charset="0"/>
                </a:rPr>
                <a:t> et al,  EPJ A 52, 159 (2016)</a:t>
              </a:r>
            </a:p>
          </p:txBody>
        </p:sp>
      </p:grpSp>
      <p:pic>
        <p:nvPicPr>
          <p:cNvPr id="18" name="Picture 17">
            <a:extLst>
              <a:ext uri="{FF2B5EF4-FFF2-40B4-BE49-F238E27FC236}">
                <a16:creationId xmlns:a16="http://schemas.microsoft.com/office/drawing/2014/main" id="{8CEB6267-8C8C-9249-99E9-B69FC2DF6B40}"/>
              </a:ext>
            </a:extLst>
          </p:cNvPr>
          <p:cNvPicPr>
            <a:picLocks noChangeAspect="1"/>
          </p:cNvPicPr>
          <p:nvPr/>
        </p:nvPicPr>
        <p:blipFill>
          <a:blip r:embed="rId5">
            <a:extLst>
              <a:ext uri="{28A0092B-C50C-407E-A947-70E740481C1C}">
                <a14:useLocalDpi xmlns:a14="http://schemas.microsoft.com/office/drawing/2010/main" val="0"/>
              </a:ext>
            </a:extLst>
          </a:blip>
          <a:srcRect l="57500" t="51989" r="5694" b="15971"/>
          <a:stretch>
            <a:fillRect/>
          </a:stretch>
        </p:blipFill>
        <p:spPr>
          <a:xfrm>
            <a:off x="10550411" y="49409"/>
            <a:ext cx="983579" cy="604991"/>
          </a:xfrm>
          <a:prstGeom prst="rect">
            <a:avLst/>
          </a:prstGeom>
          <a:ln w="3175" cap="flat" cmpd="sng" algn="ctr">
            <a:solidFill>
              <a:srgbClr val="000000"/>
            </a:solidFill>
            <a:prstDash val="solid"/>
            <a:round/>
            <a:headEnd type="none" w="med" len="med"/>
            <a:tailEnd type="none" w="med" len="med"/>
          </a:ln>
        </p:spPr>
      </p:pic>
      <p:grpSp>
        <p:nvGrpSpPr>
          <p:cNvPr id="22" name="Group 21">
            <a:extLst>
              <a:ext uri="{FF2B5EF4-FFF2-40B4-BE49-F238E27FC236}">
                <a16:creationId xmlns:a16="http://schemas.microsoft.com/office/drawing/2014/main" id="{569ECC27-5897-9B4D-BA16-57FF64A720C6}"/>
              </a:ext>
            </a:extLst>
          </p:cNvPr>
          <p:cNvGrpSpPr/>
          <p:nvPr/>
        </p:nvGrpSpPr>
        <p:grpSpPr>
          <a:xfrm>
            <a:off x="587593" y="1313685"/>
            <a:ext cx="5270551" cy="3284365"/>
            <a:chOff x="587593" y="1527440"/>
            <a:chExt cx="5270551" cy="3284365"/>
          </a:xfrm>
        </p:grpSpPr>
        <p:pic>
          <p:nvPicPr>
            <p:cNvPr id="6" name="Picture 5"/>
            <p:cNvPicPr>
              <a:picLocks noChangeAspect="1"/>
            </p:cNvPicPr>
            <p:nvPr/>
          </p:nvPicPr>
          <p:blipFill>
            <a:blip r:embed="rId6"/>
            <a:srcRect r="1956"/>
            <a:stretch>
              <a:fillRect/>
            </a:stretch>
          </p:blipFill>
          <p:spPr>
            <a:xfrm>
              <a:off x="587593" y="1527440"/>
              <a:ext cx="5270551" cy="3284365"/>
            </a:xfrm>
            <a:prstGeom prst="rect">
              <a:avLst/>
            </a:prstGeom>
          </p:spPr>
        </p:pic>
        <p:cxnSp>
          <p:nvCxnSpPr>
            <p:cNvPr id="20" name="Straight Connector 19">
              <a:extLst>
                <a:ext uri="{FF2B5EF4-FFF2-40B4-BE49-F238E27FC236}">
                  <a16:creationId xmlns:a16="http://schemas.microsoft.com/office/drawing/2014/main" id="{FFA0E523-C88A-6F4E-B8D0-BAA781A0ADAC}"/>
                </a:ext>
              </a:extLst>
            </p:cNvPr>
            <p:cNvCxnSpPr/>
            <p:nvPr/>
          </p:nvCxnSpPr>
          <p:spPr>
            <a:xfrm>
              <a:off x="1139362" y="3059723"/>
              <a:ext cx="465455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F8D9D91-74F4-0442-8A14-8CAC352FFE27}"/>
                </a:ext>
              </a:extLst>
            </p:cNvPr>
            <p:cNvSpPr txBox="1"/>
            <p:nvPr/>
          </p:nvSpPr>
          <p:spPr>
            <a:xfrm>
              <a:off x="3694414" y="2897014"/>
              <a:ext cx="745717" cy="307777"/>
            </a:xfrm>
            <a:prstGeom prst="rect">
              <a:avLst/>
            </a:prstGeom>
            <a:solidFill>
              <a:schemeClr val="bg1"/>
            </a:solidFill>
          </p:spPr>
          <p:txBody>
            <a:bodyPr wrap="none" rtlCol="0">
              <a:spAutoFit/>
            </a:bodyPr>
            <a:lstStyle/>
            <a:p>
              <a:r>
                <a:rPr lang="en-US" sz="1400" b="1" dirty="0" err="1">
                  <a:latin typeface="Cambria" panose="02040503050406030204" pitchFamily="18" charset="0"/>
                </a:rPr>
                <a:t>Im</a:t>
              </a:r>
              <a:r>
                <a:rPr lang="en-US" sz="1200" b="1" dirty="0" err="1">
                  <a:latin typeface="Lucida Handwriting" panose="03010101010101010101" pitchFamily="66" charset="77"/>
                </a:rPr>
                <a:t>H</a:t>
              </a:r>
              <a:r>
                <a:rPr lang="en-US" sz="1400" b="1" dirty="0">
                  <a:latin typeface="Cambria" panose="02040503050406030204" pitchFamily="18" charset="0"/>
                </a:rPr>
                <a:t>=0</a:t>
              </a:r>
            </a:p>
          </p:txBody>
        </p:sp>
      </p:grpSp>
      <p:sp>
        <p:nvSpPr>
          <p:cNvPr id="23" name="TextBox 22">
            <a:extLst>
              <a:ext uri="{FF2B5EF4-FFF2-40B4-BE49-F238E27FC236}">
                <a16:creationId xmlns:a16="http://schemas.microsoft.com/office/drawing/2014/main" id="{52FD8CCD-D39A-7844-A9D0-B01D807F765B}"/>
              </a:ext>
            </a:extLst>
          </p:cNvPr>
          <p:cNvSpPr txBox="1"/>
          <p:nvPr/>
        </p:nvSpPr>
        <p:spPr>
          <a:xfrm>
            <a:off x="8113929" y="2495759"/>
            <a:ext cx="665567" cy="276999"/>
          </a:xfrm>
          <a:prstGeom prst="rect">
            <a:avLst/>
          </a:prstGeom>
          <a:solidFill>
            <a:schemeClr val="bg1"/>
          </a:solidFill>
          <a:ln w="3175">
            <a:solidFill>
              <a:schemeClr val="tx1"/>
            </a:solidFill>
          </a:ln>
        </p:spPr>
        <p:txBody>
          <a:bodyPr wrap="none" rtlCol="0">
            <a:spAutoFit/>
          </a:bodyPr>
          <a:lstStyle/>
          <a:p>
            <a:r>
              <a:rPr lang="en-US" sz="1200" dirty="0">
                <a:latin typeface="Calibri" panose="020F0502020204030204" pitchFamily="34" charset="0"/>
                <a:cs typeface="Calibri" panose="020F0502020204030204" pitchFamily="34" charset="0"/>
              </a:rPr>
              <a:t>BH only</a:t>
            </a:r>
          </a:p>
        </p:txBody>
      </p:sp>
      <p:cxnSp>
        <p:nvCxnSpPr>
          <p:cNvPr id="5" name="Straight Arrow Connector 4">
            <a:extLst>
              <a:ext uri="{FF2B5EF4-FFF2-40B4-BE49-F238E27FC236}">
                <a16:creationId xmlns:a16="http://schemas.microsoft.com/office/drawing/2014/main" id="{256A140B-612E-5741-A827-2BC2171C9C48}"/>
              </a:ext>
            </a:extLst>
          </p:cNvPr>
          <p:cNvCxnSpPr>
            <a:cxnSpLocks/>
            <a:stCxn id="23" idx="1"/>
          </p:cNvCxnSpPr>
          <p:nvPr/>
        </p:nvCxnSpPr>
        <p:spPr>
          <a:xfrm flipH="1" flipV="1">
            <a:off x="7832746" y="2565009"/>
            <a:ext cx="281183" cy="692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DA4FA2F-C224-73A5-7DD4-F89D2E0FBD93}"/>
              </a:ext>
            </a:extLst>
          </p:cNvPr>
          <p:cNvGrpSpPr/>
          <p:nvPr/>
        </p:nvGrpSpPr>
        <p:grpSpPr>
          <a:xfrm>
            <a:off x="6277026" y="5124766"/>
            <a:ext cx="5366553" cy="680397"/>
            <a:chOff x="6265151" y="4424129"/>
            <a:chExt cx="5366553" cy="680397"/>
          </a:xfrm>
        </p:grpSpPr>
        <p:pic>
          <p:nvPicPr>
            <p:cNvPr id="10" name="Picture 9">
              <a:extLst>
                <a:ext uri="{FF2B5EF4-FFF2-40B4-BE49-F238E27FC236}">
                  <a16:creationId xmlns:a16="http://schemas.microsoft.com/office/drawing/2014/main" id="{07C90A9F-2B4E-B231-AE57-DF6789DE5464}"/>
                </a:ext>
              </a:extLst>
            </p:cNvPr>
            <p:cNvPicPr>
              <a:picLocks noChangeAspect="1"/>
            </p:cNvPicPr>
            <p:nvPr/>
          </p:nvPicPr>
          <p:blipFill rotWithShape="1">
            <a:blip r:embed="rId7"/>
            <a:srcRect r="70595" b="58576"/>
            <a:stretch/>
          </p:blipFill>
          <p:spPr>
            <a:xfrm>
              <a:off x="6265151" y="4424129"/>
              <a:ext cx="1412453" cy="497439"/>
            </a:xfrm>
            <a:prstGeom prst="rect">
              <a:avLst/>
            </a:prstGeom>
          </p:spPr>
        </p:pic>
        <p:pic>
          <p:nvPicPr>
            <p:cNvPr id="19" name="Picture 18">
              <a:extLst>
                <a:ext uri="{FF2B5EF4-FFF2-40B4-BE49-F238E27FC236}">
                  <a16:creationId xmlns:a16="http://schemas.microsoft.com/office/drawing/2014/main" id="{12D0B7AC-5D53-9CE3-3D31-98AE3A462EEB}"/>
                </a:ext>
              </a:extLst>
            </p:cNvPr>
            <p:cNvPicPr>
              <a:picLocks noChangeAspect="1"/>
            </p:cNvPicPr>
            <p:nvPr/>
          </p:nvPicPr>
          <p:blipFill rotWithShape="1">
            <a:blip r:embed="rId7"/>
            <a:srcRect l="7705" t="40917"/>
            <a:stretch/>
          </p:blipFill>
          <p:spPr>
            <a:xfrm>
              <a:off x="7631681" y="4464369"/>
              <a:ext cx="4000023" cy="640157"/>
            </a:xfrm>
            <a:prstGeom prst="rect">
              <a:avLst/>
            </a:prstGeom>
          </p:spPr>
        </p:pic>
        <p:sp>
          <p:nvSpPr>
            <p:cNvPr id="24" name="Rectangle 23">
              <a:extLst>
                <a:ext uri="{FF2B5EF4-FFF2-40B4-BE49-F238E27FC236}">
                  <a16:creationId xmlns:a16="http://schemas.microsoft.com/office/drawing/2014/main" id="{8B4FF3D0-9625-D060-43B7-C238FE266A61}"/>
                </a:ext>
              </a:extLst>
            </p:cNvPr>
            <p:cNvSpPr/>
            <p:nvPr/>
          </p:nvSpPr>
          <p:spPr>
            <a:xfrm>
              <a:off x="7678247" y="4560253"/>
              <a:ext cx="423807" cy="387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833F8E0-6D49-9EB1-0AAD-F32CDC403CF7}"/>
                </a:ext>
              </a:extLst>
            </p:cNvPr>
            <p:cNvSpPr txBox="1"/>
            <p:nvPr/>
          </p:nvSpPr>
          <p:spPr>
            <a:xfrm>
              <a:off x="7551035" y="4565543"/>
              <a:ext cx="845237" cy="338554"/>
            </a:xfrm>
            <a:prstGeom prst="rect">
              <a:avLst/>
            </a:prstGeom>
            <a:solidFill>
              <a:schemeClr val="bg1"/>
            </a:solidFill>
          </p:spPr>
          <p:txBody>
            <a:bodyPr wrap="square">
              <a:spAutoFit/>
            </a:bodyPr>
            <a:lstStyle/>
            <a:p>
              <a:r>
                <a:rPr lang="en-US" sz="1600" dirty="0">
                  <a:latin typeface="Lucida Handwriting" panose="03010101010101010101" pitchFamily="66" charset="77"/>
                </a:rPr>
                <a:t>C</a:t>
              </a:r>
              <a:r>
                <a:rPr lang="en-US" sz="1600" baseline="-25000" dirty="0">
                  <a:latin typeface="Lucida Handwriting" panose="03010101010101010101" pitchFamily="66" charset="77"/>
                </a:rPr>
                <a:t>H</a:t>
              </a:r>
              <a:r>
                <a:rPr lang="en-US" sz="1600" i="1" dirty="0">
                  <a:latin typeface="Cambria" panose="02040503050406030204" pitchFamily="18" charset="0"/>
                </a:rPr>
                <a:t>(t)</a:t>
              </a:r>
              <a:r>
                <a:rPr lang="en-US" sz="1600" dirty="0">
                  <a:latin typeface="Cambria" panose="02040503050406030204" pitchFamily="18" charset="0"/>
                </a:rPr>
                <a:t> + </a:t>
              </a:r>
              <a:endParaRPr lang="en-US" sz="1600" dirty="0"/>
            </a:p>
          </p:txBody>
        </p:sp>
      </p:grpSp>
      <p:sp>
        <p:nvSpPr>
          <p:cNvPr id="26" name="TextBox 25">
            <a:extLst>
              <a:ext uri="{FF2B5EF4-FFF2-40B4-BE49-F238E27FC236}">
                <a16:creationId xmlns:a16="http://schemas.microsoft.com/office/drawing/2014/main" id="{D75C33C1-AAD6-E5BF-7007-7674CE18BEA1}"/>
              </a:ext>
            </a:extLst>
          </p:cNvPr>
          <p:cNvSpPr txBox="1"/>
          <p:nvPr/>
        </p:nvSpPr>
        <p:spPr>
          <a:xfrm>
            <a:off x="7277766" y="5855650"/>
            <a:ext cx="4147161" cy="523220"/>
          </a:xfrm>
          <a:prstGeom prst="rect">
            <a:avLst/>
          </a:prstGeom>
          <a:noFill/>
        </p:spPr>
        <p:txBody>
          <a:bodyPr wrap="none" rtlCol="0">
            <a:spAutoFit/>
          </a:bodyPr>
          <a:lstStyle/>
          <a:p>
            <a:pPr algn="l"/>
            <a:r>
              <a:rPr lang="en-US" sz="1400" b="0" i="1" strike="noStrike" dirty="0">
                <a:effectLst/>
                <a:latin typeface="Calibri" panose="020F0502020204030204" pitchFamily="34" charset="0"/>
                <a:cs typeface="Calibri" panose="020F0502020204030204" pitchFamily="34" charset="0"/>
              </a:rPr>
              <a:t>I.V. </a:t>
            </a:r>
            <a:r>
              <a:rPr lang="en-US" sz="1400" b="0" i="1" strike="noStrike" dirty="0" err="1">
                <a:effectLst/>
                <a:latin typeface="Calibri" panose="020F0502020204030204" pitchFamily="34" charset="0"/>
                <a:cs typeface="Calibri" panose="020F0502020204030204" pitchFamily="34" charset="0"/>
              </a:rPr>
              <a:t>Anikin</a:t>
            </a:r>
            <a:r>
              <a:rPr lang="en-US" sz="1400" i="1" dirty="0">
                <a:latin typeface="Calibri" panose="020F0502020204030204" pitchFamily="34" charset="0"/>
                <a:cs typeface="Calibri" panose="020F0502020204030204" pitchFamily="34" charset="0"/>
              </a:rPr>
              <a:t>, O. </a:t>
            </a:r>
            <a:r>
              <a:rPr lang="en-US" sz="1400" i="1" dirty="0" err="1">
                <a:latin typeface="Calibri" panose="020F0502020204030204" pitchFamily="34" charset="0"/>
                <a:cs typeface="Calibri" panose="020F0502020204030204" pitchFamily="34" charset="0"/>
              </a:rPr>
              <a:t>Teryaev</a:t>
            </a:r>
            <a:r>
              <a:rPr lang="en-US" sz="1400" i="1" dirty="0">
                <a:latin typeface="Calibri" panose="020F0502020204030204" pitchFamily="34" charset="0"/>
                <a:cs typeface="Calibri" panose="020F0502020204030204" pitchFamily="34" charset="0"/>
              </a:rPr>
              <a:t>,</a:t>
            </a:r>
            <a:r>
              <a:rPr lang="en-US" sz="1400" b="0" i="1" strike="noStrike" dirty="0">
                <a:effectLst/>
                <a:latin typeface="Calibri" panose="020F0502020204030204" pitchFamily="34" charset="0"/>
                <a:cs typeface="Calibri" panose="020F0502020204030204" pitchFamily="34" charset="0"/>
              </a:rPr>
              <a:t> </a:t>
            </a:r>
            <a:r>
              <a:rPr lang="en-US" sz="1400" b="0" i="1" strike="noStrike" dirty="0" err="1">
                <a:effectLst/>
                <a:latin typeface="Calibri" panose="020F0502020204030204" pitchFamily="34" charset="0"/>
                <a:cs typeface="Calibri" panose="020F0502020204030204" pitchFamily="34" charset="0"/>
              </a:rPr>
              <a:t>Phys.Rev.D</a:t>
            </a:r>
            <a:r>
              <a:rPr lang="en-US" sz="1400" b="0" i="1" strike="noStrike" dirty="0">
                <a:effectLst/>
                <a:latin typeface="Calibri" panose="020F0502020204030204" pitchFamily="34" charset="0"/>
                <a:cs typeface="Calibri" panose="020F0502020204030204" pitchFamily="34" charset="0"/>
              </a:rPr>
              <a:t> 76 (2007) 056007</a:t>
            </a:r>
          </a:p>
          <a:p>
            <a:pPr algn="l"/>
            <a:r>
              <a:rPr lang="en-US" sz="1400" b="0" i="1" strike="noStrike" dirty="0">
                <a:effectLst/>
                <a:latin typeface="Calibri" panose="020F0502020204030204" pitchFamily="34" charset="0"/>
                <a:cs typeface="Calibri" panose="020F0502020204030204" pitchFamily="34" charset="0"/>
              </a:rPr>
              <a:t>M. Diehl,  D. Yu. Ivanov, </a:t>
            </a:r>
            <a:r>
              <a:rPr lang="en-US" sz="1400" b="0" i="1" strike="noStrike" dirty="0" err="1">
                <a:effectLst/>
                <a:latin typeface="Calibri" panose="020F0502020204030204" pitchFamily="34" charset="0"/>
                <a:cs typeface="Calibri" panose="020F0502020204030204" pitchFamily="34" charset="0"/>
              </a:rPr>
              <a:t>Eur.Phys.J.C</a:t>
            </a:r>
            <a:r>
              <a:rPr lang="en-US" sz="1400" b="0" i="1" strike="noStrike" dirty="0">
                <a:effectLst/>
                <a:latin typeface="Calibri" panose="020F0502020204030204" pitchFamily="34" charset="0"/>
                <a:cs typeface="Calibri" panose="020F0502020204030204" pitchFamily="34" charset="0"/>
              </a:rPr>
              <a:t> 52 (2007) 919-932</a:t>
            </a:r>
          </a:p>
        </p:txBody>
      </p:sp>
      <p:sp>
        <p:nvSpPr>
          <p:cNvPr id="27" name="TextBox 26">
            <a:extLst>
              <a:ext uri="{FF2B5EF4-FFF2-40B4-BE49-F238E27FC236}">
                <a16:creationId xmlns:a16="http://schemas.microsoft.com/office/drawing/2014/main" id="{9B3F4206-9653-CB27-CDB7-275ECC18C1F0}"/>
              </a:ext>
            </a:extLst>
          </p:cNvPr>
          <p:cNvSpPr txBox="1"/>
          <p:nvPr/>
        </p:nvSpPr>
        <p:spPr>
          <a:xfrm>
            <a:off x="7653788" y="4820513"/>
            <a:ext cx="2344809"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Fixed-t dispersion relation</a:t>
            </a:r>
          </a:p>
        </p:txBody>
      </p:sp>
    </p:spTree>
    <p:extLst>
      <p:ext uri="{BB962C8B-B14F-4D97-AF65-F5344CB8AC3E}">
        <p14:creationId xmlns:p14="http://schemas.microsoft.com/office/powerpoint/2010/main" val="1070763544"/>
      </p:ext>
    </p:extLst>
  </p:cSld>
  <p:clrMapOvr>
    <a:masterClrMapping/>
  </p:clrMapOvr>
  <mc:AlternateContent xmlns:mc="http://schemas.openxmlformats.org/markup-compatibility/2006" xmlns:p14="http://schemas.microsoft.com/office/powerpoint/2010/main">
    <mc:Choice Requires="p14">
      <p:transition spd="slow" p14:dur="2000" advTm="105162"/>
    </mc:Choice>
    <mc:Fallback xmlns="">
      <p:transition spd="slow" advTm="10516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FC20-3237-1741-85CA-60C56FB39AE4}"/>
              </a:ext>
            </a:extLst>
          </p:cNvPr>
          <p:cNvSpPr>
            <a:spLocks noGrp="1"/>
          </p:cNvSpPr>
          <p:nvPr>
            <p:ph type="title"/>
          </p:nvPr>
        </p:nvSpPr>
        <p:spPr>
          <a:ln>
            <a:solidFill>
              <a:srgbClr val="00B050"/>
            </a:solidFill>
          </a:ln>
        </p:spPr>
        <p:txBody>
          <a:bodyPr>
            <a:normAutofit/>
          </a:bodyPr>
          <a:lstStyle/>
          <a:p>
            <a:r>
              <a:rPr lang="en-US" dirty="0">
                <a:solidFill>
                  <a:srgbClr val="C00000"/>
                </a:solidFill>
                <a:latin typeface="Calibri" panose="020F0502020204030204" pitchFamily="34" charset="0"/>
                <a:cs typeface="Calibri" panose="020F0502020204030204" pitchFamily="34" charset="0"/>
              </a:rPr>
              <a:t>Strong-</a:t>
            </a:r>
            <a:r>
              <a:rPr lang="en-US" dirty="0">
                <a:latin typeface="Calibri" panose="020F0502020204030204" pitchFamily="34" charset="0"/>
                <a:cs typeface="Calibri" panose="020F0502020204030204" pitchFamily="34" charset="0"/>
              </a:rPr>
              <a:t>QCD is born ~ 1</a:t>
            </a:r>
            <a:r>
              <a:rPr lang="en-US" dirty="0">
                <a:latin typeface="Symbol" pitchFamily="2" charset="2"/>
                <a:cs typeface="Calibri" panose="020F0502020204030204" pitchFamily="34" charset="0"/>
              </a:rPr>
              <a:t>m</a:t>
            </a:r>
            <a:r>
              <a:rPr lang="en-US" dirty="0">
                <a:latin typeface="Calibri" panose="020F0502020204030204" pitchFamily="34" charset="0"/>
                <a:cs typeface="Calibri" panose="020F0502020204030204" pitchFamily="34" charset="0"/>
              </a:rPr>
              <a:t>sec after the Big Bang</a:t>
            </a:r>
          </a:p>
        </p:txBody>
      </p:sp>
      <p:pic>
        <p:nvPicPr>
          <p:cNvPr id="4" name="Picture 3">
            <a:extLst>
              <a:ext uri="{FF2B5EF4-FFF2-40B4-BE49-F238E27FC236}">
                <a16:creationId xmlns:a16="http://schemas.microsoft.com/office/drawing/2014/main" id="{82AFC2DB-BF63-744C-94CB-660387324E66}"/>
              </a:ext>
            </a:extLst>
          </p:cNvPr>
          <p:cNvPicPr>
            <a:picLocks noChangeAspect="1"/>
          </p:cNvPicPr>
          <p:nvPr/>
        </p:nvPicPr>
        <p:blipFill>
          <a:blip r:embed="rId4"/>
          <a:stretch>
            <a:fillRect/>
          </a:stretch>
        </p:blipFill>
        <p:spPr>
          <a:xfrm>
            <a:off x="286906" y="1008282"/>
            <a:ext cx="3480980" cy="4942719"/>
          </a:xfrm>
          <a:prstGeom prst="rect">
            <a:avLst/>
          </a:prstGeom>
        </p:spPr>
      </p:pic>
      <p:sp>
        <p:nvSpPr>
          <p:cNvPr id="5" name="TextBox 4">
            <a:extLst>
              <a:ext uri="{FF2B5EF4-FFF2-40B4-BE49-F238E27FC236}">
                <a16:creationId xmlns:a16="http://schemas.microsoft.com/office/drawing/2014/main" id="{7FC87A88-CB1F-D14C-A54C-2E0681B8F6EB}"/>
              </a:ext>
            </a:extLst>
          </p:cNvPr>
          <p:cNvSpPr txBox="1"/>
          <p:nvPr/>
        </p:nvSpPr>
        <p:spPr>
          <a:xfrm>
            <a:off x="3755060" y="1691827"/>
            <a:ext cx="3553090" cy="2893100"/>
          </a:xfrm>
          <a:prstGeom prst="rect">
            <a:avLst/>
          </a:prstGeom>
          <a:noFill/>
        </p:spPr>
        <p:txBody>
          <a:bodyPr wrap="square" rtlCol="0">
            <a:spAutoFit/>
          </a:bodyPr>
          <a:lstStyle/>
          <a:p>
            <a:endParaRPr lang="en-US" b="1" dirty="0">
              <a:solidFill>
                <a:srgbClr val="008000"/>
              </a:solidFill>
              <a:latin typeface="Calibri"/>
              <a:cs typeface="Calibri"/>
            </a:endParaRPr>
          </a:p>
          <a:p>
            <a:r>
              <a:rPr lang="en-US" b="1" dirty="0">
                <a:solidFill>
                  <a:srgbClr val="008000"/>
                </a:solidFill>
                <a:latin typeface="Calibri"/>
                <a:cs typeface="Calibri"/>
              </a:rPr>
              <a:t>T ~ 700, 000, 000 </a:t>
            </a:r>
            <a:r>
              <a:rPr lang="en-US" b="1" dirty="0" err="1">
                <a:solidFill>
                  <a:srgbClr val="008000"/>
                </a:solidFill>
                <a:latin typeface="Calibri"/>
                <a:cs typeface="Calibri"/>
              </a:rPr>
              <a:t>yrs</a:t>
            </a:r>
            <a:r>
              <a:rPr lang="en-US" b="1" dirty="0">
                <a:solidFill>
                  <a:srgbClr val="008000"/>
                </a:solidFill>
                <a:latin typeface="Calibri"/>
                <a:cs typeface="Calibri"/>
              </a:rPr>
              <a:t>: </a:t>
            </a:r>
            <a:r>
              <a:rPr lang="en-US" b="1" dirty="0">
                <a:latin typeface="Calibri"/>
                <a:cs typeface="Calibri"/>
              </a:rPr>
              <a:t>galaxies</a:t>
            </a:r>
          </a:p>
          <a:p>
            <a:endParaRPr lang="en-US" b="1" dirty="0">
              <a:solidFill>
                <a:srgbClr val="008000"/>
              </a:solidFill>
              <a:latin typeface="Calibri"/>
              <a:cs typeface="Calibri"/>
            </a:endParaRPr>
          </a:p>
          <a:p>
            <a:r>
              <a:rPr lang="en-US" b="1" dirty="0">
                <a:solidFill>
                  <a:srgbClr val="008000"/>
                </a:solidFill>
                <a:latin typeface="Calibri"/>
                <a:cs typeface="Calibri"/>
              </a:rPr>
              <a:t>T ~ 400, 000 yrs</a:t>
            </a:r>
            <a:r>
              <a:rPr lang="en-US" b="1" dirty="0">
                <a:latin typeface="Calibri"/>
                <a:cs typeface="Calibri"/>
              </a:rPr>
              <a:t>: atoms</a:t>
            </a:r>
          </a:p>
          <a:p>
            <a:endParaRPr lang="en-US" sz="2800" b="1" dirty="0">
              <a:solidFill>
                <a:srgbClr val="008000"/>
              </a:solidFill>
              <a:latin typeface="Calibri"/>
              <a:cs typeface="Calibri"/>
            </a:endParaRPr>
          </a:p>
          <a:p>
            <a:r>
              <a:rPr lang="en-US" b="1" dirty="0">
                <a:solidFill>
                  <a:srgbClr val="008000"/>
                </a:solidFill>
                <a:latin typeface="Calibri"/>
                <a:cs typeface="Calibri"/>
              </a:rPr>
              <a:t>T ~ : 10</a:t>
            </a:r>
            <a:r>
              <a:rPr lang="en-US" b="1" baseline="30000" dirty="0">
                <a:solidFill>
                  <a:srgbClr val="008000"/>
                </a:solidFill>
                <a:latin typeface="Calibri"/>
                <a:cs typeface="Calibri"/>
              </a:rPr>
              <a:t>2</a:t>
            </a:r>
            <a:r>
              <a:rPr lang="en-US" b="1" dirty="0">
                <a:solidFill>
                  <a:srgbClr val="008000"/>
                </a:solidFill>
                <a:latin typeface="Calibri"/>
                <a:cs typeface="Calibri"/>
              </a:rPr>
              <a:t> s</a:t>
            </a:r>
            <a:r>
              <a:rPr lang="en-US" b="1" dirty="0">
                <a:latin typeface="Calibri"/>
                <a:cs typeface="Calibri"/>
              </a:rPr>
              <a:t>: nuclei</a:t>
            </a:r>
          </a:p>
          <a:p>
            <a:endParaRPr lang="en-US" b="1" dirty="0">
              <a:solidFill>
                <a:srgbClr val="008000"/>
              </a:solidFill>
              <a:latin typeface="Calibri"/>
              <a:cs typeface="Calibri"/>
            </a:endParaRPr>
          </a:p>
          <a:p>
            <a:r>
              <a:rPr lang="en-US" b="1" dirty="0">
                <a:solidFill>
                  <a:schemeClr val="accent6">
                    <a:lumMod val="75000"/>
                  </a:schemeClr>
                </a:solidFill>
                <a:latin typeface="Calibri"/>
                <a:cs typeface="Calibri"/>
              </a:rPr>
              <a:t>T ~ 10</a:t>
            </a:r>
            <a:r>
              <a:rPr lang="en-US" b="1" baseline="30000" dirty="0">
                <a:solidFill>
                  <a:schemeClr val="accent6">
                    <a:lumMod val="75000"/>
                  </a:schemeClr>
                </a:solidFill>
                <a:latin typeface="Calibri"/>
                <a:cs typeface="Calibri"/>
              </a:rPr>
              <a:t>-6 </a:t>
            </a:r>
            <a:r>
              <a:rPr lang="en-US" b="1" dirty="0">
                <a:solidFill>
                  <a:schemeClr val="accent6">
                    <a:lumMod val="75000"/>
                  </a:schemeClr>
                </a:solidFill>
                <a:latin typeface="Calibri"/>
                <a:cs typeface="Calibri"/>
              </a:rPr>
              <a:t>s: </a:t>
            </a:r>
            <a:r>
              <a:rPr lang="en-US" b="1" dirty="0">
                <a:solidFill>
                  <a:srgbClr val="C00000"/>
                </a:solidFill>
                <a:latin typeface="Calibri"/>
                <a:cs typeface="Calibri"/>
              </a:rPr>
              <a:t> nucleons </a:t>
            </a:r>
          </a:p>
          <a:p>
            <a:endParaRPr lang="en-US" sz="800" b="1" dirty="0">
              <a:solidFill>
                <a:srgbClr val="008000"/>
              </a:solidFill>
              <a:latin typeface="Calibri"/>
              <a:cs typeface="Calibri"/>
            </a:endParaRPr>
          </a:p>
          <a:p>
            <a:r>
              <a:rPr lang="en-US" b="1" dirty="0">
                <a:solidFill>
                  <a:srgbClr val="008000"/>
                </a:solidFill>
                <a:latin typeface="Calibri"/>
                <a:cs typeface="Calibri"/>
              </a:rPr>
              <a:t>T~ 10</a:t>
            </a:r>
            <a:r>
              <a:rPr lang="en-US" b="1" baseline="30000" dirty="0">
                <a:solidFill>
                  <a:srgbClr val="008000"/>
                </a:solidFill>
                <a:latin typeface="Calibri"/>
                <a:cs typeface="Calibri"/>
              </a:rPr>
              <a:t>-9 </a:t>
            </a:r>
            <a:r>
              <a:rPr lang="en-US" b="1" dirty="0">
                <a:solidFill>
                  <a:srgbClr val="008000"/>
                </a:solidFill>
                <a:latin typeface="Calibri"/>
                <a:cs typeface="Calibri"/>
              </a:rPr>
              <a:t>s</a:t>
            </a:r>
            <a:r>
              <a:rPr lang="en-US" b="1" dirty="0">
                <a:solidFill>
                  <a:srgbClr val="000000"/>
                </a:solidFill>
                <a:latin typeface="Calibri"/>
                <a:cs typeface="Calibri"/>
              </a:rPr>
              <a:t>: quark-gluon-plasma</a:t>
            </a:r>
            <a:endParaRPr lang="en-US" sz="2000" b="1" dirty="0">
              <a:latin typeface="Calibri"/>
              <a:cs typeface="Calibri"/>
            </a:endParaRPr>
          </a:p>
        </p:txBody>
      </p:sp>
      <p:sp>
        <p:nvSpPr>
          <p:cNvPr id="6" name="TextBox 5">
            <a:extLst>
              <a:ext uri="{FF2B5EF4-FFF2-40B4-BE49-F238E27FC236}">
                <a16:creationId xmlns:a16="http://schemas.microsoft.com/office/drawing/2014/main" id="{FD8ED77B-2E25-AC47-8832-B8CE01B14D17}"/>
              </a:ext>
            </a:extLst>
          </p:cNvPr>
          <p:cNvSpPr txBox="1"/>
          <p:nvPr/>
        </p:nvSpPr>
        <p:spPr>
          <a:xfrm>
            <a:off x="4052919" y="979945"/>
            <a:ext cx="2671244" cy="400110"/>
          </a:xfrm>
          <a:prstGeom prst="rect">
            <a:avLst/>
          </a:prstGeom>
          <a:noFill/>
        </p:spPr>
        <p:txBody>
          <a:bodyPr wrap="none" rtlCol="0">
            <a:spAutoFit/>
          </a:bodyPr>
          <a:lstStyle/>
          <a:p>
            <a:r>
              <a:rPr lang="en-US" sz="2000" b="1" u="sng" dirty="0">
                <a:latin typeface="Calibri"/>
                <a:cs typeface="Calibri"/>
              </a:rPr>
              <a:t>Time after the Big Bang</a:t>
            </a:r>
          </a:p>
        </p:txBody>
      </p:sp>
      <p:sp>
        <p:nvSpPr>
          <p:cNvPr id="9" name="TextBox 8">
            <a:extLst>
              <a:ext uri="{FF2B5EF4-FFF2-40B4-BE49-F238E27FC236}">
                <a16:creationId xmlns:a16="http://schemas.microsoft.com/office/drawing/2014/main" id="{2A039A1F-1745-1043-9A63-7E5B4F28C4AF}"/>
              </a:ext>
            </a:extLst>
          </p:cNvPr>
          <p:cNvSpPr txBox="1"/>
          <p:nvPr/>
        </p:nvSpPr>
        <p:spPr>
          <a:xfrm>
            <a:off x="0" y="5966551"/>
            <a:ext cx="12191999" cy="461665"/>
          </a:xfrm>
          <a:prstGeom prst="rect">
            <a:avLst/>
          </a:prstGeom>
          <a:noFill/>
        </p:spPr>
        <p:txBody>
          <a:bodyPr wrap="square" rtlCol="0">
            <a:spAutoFit/>
          </a:bodyPr>
          <a:lstStyle/>
          <a:p>
            <a:pPr algn="ctr"/>
            <a:r>
              <a:rPr lang="en-US" sz="2400" b="1" dirty="0">
                <a:solidFill>
                  <a:srgbClr val="800000"/>
                </a:solidFill>
                <a:latin typeface="Calibri"/>
                <a:cs typeface="Calibri"/>
                <a:sym typeface="Wingdings" pitchFamily="2" charset="2"/>
              </a:rPr>
              <a:t> </a:t>
            </a:r>
            <a:r>
              <a:rPr lang="en-US" sz="2400" b="1" dirty="0">
                <a:solidFill>
                  <a:srgbClr val="800000"/>
                </a:solidFill>
                <a:latin typeface="Calibri"/>
                <a:cs typeface="Calibri"/>
              </a:rPr>
              <a:t>With the existing accelerators we can explore these events. </a:t>
            </a:r>
          </a:p>
        </p:txBody>
      </p:sp>
      <p:sp>
        <p:nvSpPr>
          <p:cNvPr id="16" name="Striped Right Arrow 15">
            <a:extLst>
              <a:ext uri="{FF2B5EF4-FFF2-40B4-BE49-F238E27FC236}">
                <a16:creationId xmlns:a16="http://schemas.microsoft.com/office/drawing/2014/main" id="{7BDE2109-CEAC-854B-A182-162E00A2D2EA}"/>
              </a:ext>
            </a:extLst>
          </p:cNvPr>
          <p:cNvSpPr/>
          <p:nvPr/>
        </p:nvSpPr>
        <p:spPr>
          <a:xfrm rot="10800000">
            <a:off x="6459444" y="3732535"/>
            <a:ext cx="700746" cy="27356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DDA70F6-C8AA-A544-AE76-86EA157951E2}"/>
              </a:ext>
            </a:extLst>
          </p:cNvPr>
          <p:cNvSpPr txBox="1">
            <a:spLocks noChangeAspect="1"/>
          </p:cNvSpPr>
          <p:nvPr/>
        </p:nvSpPr>
        <p:spPr>
          <a:xfrm>
            <a:off x="3892571" y="4918476"/>
            <a:ext cx="3090107" cy="923271"/>
          </a:xfrm>
          <a:prstGeom prst="rect">
            <a:avLst/>
          </a:prstGeom>
          <a:noFill/>
          <a:ln w="12700" cap="flat" cmpd="sng" algn="ctr">
            <a:solidFill>
              <a:schemeClr val="tx1"/>
            </a:solidFill>
            <a:prstDash val="solid"/>
            <a:round/>
            <a:headEnd type="none" w="med" len="med"/>
            <a:tailEnd type="none" w="med" len="med"/>
          </a:ln>
        </p:spPr>
        <p:txBody>
          <a:bodyPr wrap="square" lIns="91382" tIns="45691" rIns="91382" bIns="45691" rtlCol="0">
            <a:spAutoFit/>
          </a:bodyPr>
          <a:lstStyle/>
          <a:p>
            <a:pPr defTabSz="829377">
              <a:buFont typeface="Wingdings" charset="2"/>
              <a:buChar char="§"/>
            </a:pPr>
            <a:r>
              <a:rPr lang="en-US" b="1" dirty="0">
                <a:latin typeface="Calibri"/>
                <a:cs typeface="Calibri"/>
              </a:rPr>
              <a:t> chiral symmetry is broken </a:t>
            </a:r>
          </a:p>
          <a:p>
            <a:pPr defTabSz="829377">
              <a:buFont typeface="Wingdings" charset="2"/>
              <a:buChar char="§"/>
            </a:pPr>
            <a:r>
              <a:rPr lang="en-US" b="1" dirty="0">
                <a:latin typeface="Calibri"/>
                <a:cs typeface="Calibri"/>
              </a:rPr>
              <a:t> light quarks acquire mass </a:t>
            </a:r>
          </a:p>
          <a:p>
            <a:pPr defTabSz="829377">
              <a:buFont typeface="Wingdings" charset="2"/>
              <a:buChar char="§"/>
            </a:pPr>
            <a:r>
              <a:rPr lang="en-US" b="1" dirty="0">
                <a:latin typeface="Calibri"/>
                <a:cs typeface="Calibri"/>
              </a:rPr>
              <a:t> color confinement manifest </a:t>
            </a:r>
          </a:p>
        </p:txBody>
      </p:sp>
      <p:pic>
        <p:nvPicPr>
          <p:cNvPr id="7" name="Picture 6">
            <a:extLst>
              <a:ext uri="{FF2B5EF4-FFF2-40B4-BE49-F238E27FC236}">
                <a16:creationId xmlns:a16="http://schemas.microsoft.com/office/drawing/2014/main" id="{49D17480-C2C1-4A66-E101-7F6188A56994}"/>
              </a:ext>
            </a:extLst>
          </p:cNvPr>
          <p:cNvPicPr>
            <a:picLocks noChangeAspect="1"/>
          </p:cNvPicPr>
          <p:nvPr/>
        </p:nvPicPr>
        <p:blipFill>
          <a:blip r:embed="rId5"/>
          <a:stretch>
            <a:fillRect/>
          </a:stretch>
        </p:blipFill>
        <p:spPr>
          <a:xfrm>
            <a:off x="8929687" y="1380055"/>
            <a:ext cx="3090107" cy="4077770"/>
          </a:xfrm>
          <a:prstGeom prst="rect">
            <a:avLst/>
          </a:prstGeom>
        </p:spPr>
      </p:pic>
      <p:grpSp>
        <p:nvGrpSpPr>
          <p:cNvPr id="27" name="Group 26">
            <a:extLst>
              <a:ext uri="{FF2B5EF4-FFF2-40B4-BE49-F238E27FC236}">
                <a16:creationId xmlns:a16="http://schemas.microsoft.com/office/drawing/2014/main" id="{0783C3CA-A587-40BB-2ADD-6494317EB66F}"/>
              </a:ext>
            </a:extLst>
          </p:cNvPr>
          <p:cNvGrpSpPr/>
          <p:nvPr/>
        </p:nvGrpSpPr>
        <p:grpSpPr>
          <a:xfrm>
            <a:off x="5666605" y="2164271"/>
            <a:ext cx="2757511" cy="1516284"/>
            <a:chOff x="5666605" y="1927004"/>
            <a:chExt cx="2757511" cy="1516284"/>
          </a:xfrm>
        </p:grpSpPr>
        <p:cxnSp>
          <p:nvCxnSpPr>
            <p:cNvPr id="11" name="Straight Arrow Connector 10">
              <a:extLst>
                <a:ext uri="{FF2B5EF4-FFF2-40B4-BE49-F238E27FC236}">
                  <a16:creationId xmlns:a16="http://schemas.microsoft.com/office/drawing/2014/main" id="{286F18EC-D4E3-99E1-2718-E74F27C574B7}"/>
                </a:ext>
              </a:extLst>
            </p:cNvPr>
            <p:cNvCxnSpPr>
              <a:cxnSpLocks/>
            </p:cNvCxnSpPr>
            <p:nvPr/>
          </p:nvCxnSpPr>
          <p:spPr>
            <a:xfrm flipV="1">
              <a:off x="6347179" y="1927004"/>
              <a:ext cx="2076937" cy="150199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E257B464-1A91-B102-C48C-849D2F35CC0C}"/>
                </a:ext>
              </a:extLst>
            </p:cNvPr>
            <p:cNvCxnSpPr>
              <a:cxnSpLocks/>
            </p:cNvCxnSpPr>
            <p:nvPr/>
          </p:nvCxnSpPr>
          <p:spPr>
            <a:xfrm>
              <a:off x="5666605" y="3443288"/>
              <a:ext cx="7065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E1BB2D5F-7DA0-7120-9F3E-2627CDB6FF8F}"/>
              </a:ext>
            </a:extLst>
          </p:cNvPr>
          <p:cNvGrpSpPr/>
          <p:nvPr/>
        </p:nvGrpSpPr>
        <p:grpSpPr>
          <a:xfrm flipV="1">
            <a:off x="5690416" y="4101148"/>
            <a:ext cx="2757511" cy="1003521"/>
            <a:chOff x="5666605" y="1927004"/>
            <a:chExt cx="2757511" cy="1516284"/>
          </a:xfrm>
        </p:grpSpPr>
        <p:cxnSp>
          <p:nvCxnSpPr>
            <p:cNvPr id="29" name="Straight Arrow Connector 28">
              <a:extLst>
                <a:ext uri="{FF2B5EF4-FFF2-40B4-BE49-F238E27FC236}">
                  <a16:creationId xmlns:a16="http://schemas.microsoft.com/office/drawing/2014/main" id="{8D7BDD1B-0B07-B531-2C96-ECAA86AC8062}"/>
                </a:ext>
              </a:extLst>
            </p:cNvPr>
            <p:cNvCxnSpPr>
              <a:cxnSpLocks/>
            </p:cNvCxnSpPr>
            <p:nvPr/>
          </p:nvCxnSpPr>
          <p:spPr>
            <a:xfrm flipV="1">
              <a:off x="6347179" y="1927004"/>
              <a:ext cx="2076937" cy="150199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EA99C27-20D4-9A2A-404C-79C2656E2A1B}"/>
                </a:ext>
              </a:extLst>
            </p:cNvPr>
            <p:cNvCxnSpPr>
              <a:cxnSpLocks/>
            </p:cNvCxnSpPr>
            <p:nvPr/>
          </p:nvCxnSpPr>
          <p:spPr>
            <a:xfrm>
              <a:off x="5666605" y="3443288"/>
              <a:ext cx="7065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496168980"/>
      </p:ext>
    </p:extLst>
  </p:cSld>
  <p:clrMapOvr>
    <a:masterClrMapping/>
  </p:clrMapOvr>
  <mc:AlternateContent xmlns:mc="http://schemas.openxmlformats.org/markup-compatibility/2006" xmlns:p14="http://schemas.microsoft.com/office/powerpoint/2010/main">
    <mc:Choice Requires="p14">
      <p:transition spd="slow" p14:dur="2000" advTm="45277"/>
    </mc:Choice>
    <mc:Fallback xmlns="">
      <p:transition spd="slow" advTm="452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02864 0.02014 L -0.38307 0.02014 " pathEditMode="relative" rAng="0" ptsTypes="AA">
                                      <p:cBhvr>
                                        <p:cTn id="8" dur="2000" fill="hold"/>
                                        <p:tgtEl>
                                          <p:spTgt spid="16"/>
                                        </p:tgtEl>
                                        <p:attrNameLst>
                                          <p:attrName>ppt_x</p:attrName>
                                          <p:attrName>ppt_y</p:attrName>
                                        </p:attrNameLst>
                                      </p:cBhvr>
                                      <p:rCtr x="-17721" y="0"/>
                                    </p:animMotion>
                                  </p:childTnLst>
                                </p:cTn>
                              </p:par>
                            </p:childTnLst>
                          </p:cTn>
                        </p:par>
                        <p:par>
                          <p:cTn id="9" fill="hold">
                            <p:stCondLst>
                              <p:cond delay="2000"/>
                            </p:stCondLst>
                            <p:childTnLst>
                              <p:par>
                                <p:cTn id="10" presetID="10" presetClass="exit" presetSubtype="0" fill="hold" grpId="2" nodeType="afterEffect">
                                  <p:stCondLst>
                                    <p:cond delay="1000"/>
                                  </p:stCondLst>
                                  <p:childTnLst>
                                    <p:animEffect transition="out" filter="fade">
                                      <p:cBhvr>
                                        <p:cTn id="11" dur="1000"/>
                                        <p:tgtEl>
                                          <p:spTgt spid="16"/>
                                        </p:tgtEl>
                                      </p:cBhvr>
                                    </p:animEffect>
                                    <p:set>
                                      <p:cBhvr>
                                        <p:cTn id="12" dur="1" fill="hold">
                                          <p:stCondLst>
                                            <p:cond delay="9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6" grpId="1" animBg="1"/>
      <p:bldP spid="16" grpId="2"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95235-5C20-899F-2C86-5745CB5CBBA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Extracting CFF </a:t>
            </a:r>
            <a:r>
              <a:rPr lang="en-US" dirty="0" err="1">
                <a:latin typeface="Calibri" panose="020F0502020204030204" pitchFamily="34" charset="0"/>
                <a:cs typeface="Calibri" panose="020F0502020204030204" pitchFamily="34" charset="0"/>
              </a:rPr>
              <a:t>Im</a:t>
            </a:r>
            <a:r>
              <a:rPr lang="en-US" sz="2600" dirty="0" err="1">
                <a:latin typeface="Lucida Handwriting" panose="03010101010101010101" pitchFamily="66" charset="77"/>
              </a:rPr>
              <a:t>H</a:t>
            </a:r>
            <a:r>
              <a:rPr lang="en-US" sz="2800" dirty="0">
                <a:latin typeface="Lucida Handwriting" panose="03010101010101010101" pitchFamily="66" charset="77"/>
              </a:rPr>
              <a:t> </a:t>
            </a:r>
            <a:r>
              <a:rPr lang="en-US" dirty="0">
                <a:latin typeface="Calibri" panose="020F0502020204030204" pitchFamily="34" charset="0"/>
                <a:cs typeface="Calibri" panose="020F0502020204030204" pitchFamily="34" charset="0"/>
              </a:rPr>
              <a:t>and </a:t>
            </a:r>
            <a:r>
              <a:rPr lang="en-US" dirty="0" err="1">
                <a:latin typeface="Calibri" panose="020F0502020204030204" pitchFamily="34" charset="0"/>
                <a:cs typeface="Calibri" panose="020F0502020204030204" pitchFamily="34" charset="0"/>
              </a:rPr>
              <a:t>Re</a:t>
            </a:r>
            <a:r>
              <a:rPr lang="en-US" sz="2600" dirty="0" err="1">
                <a:latin typeface="Lucida Handwriting" panose="03010101010101010101" pitchFamily="66" charset="77"/>
                <a:cs typeface="Calibri" panose="020F0502020204030204" pitchFamily="34" charset="0"/>
              </a:rPr>
              <a:t>H</a:t>
            </a:r>
            <a:endParaRPr lang="en-US" sz="2600" dirty="0">
              <a:latin typeface="Lucida Handwriting" panose="03010101010101010101" pitchFamily="66" charset="77"/>
              <a:cs typeface="Calibri" panose="020F0502020204030204" pitchFamily="34" charset="0"/>
            </a:endParaRPr>
          </a:p>
        </p:txBody>
      </p:sp>
      <p:pic>
        <p:nvPicPr>
          <p:cNvPr id="4" name="Content Placeholder 3">
            <a:extLst>
              <a:ext uri="{FF2B5EF4-FFF2-40B4-BE49-F238E27FC236}">
                <a16:creationId xmlns:a16="http://schemas.microsoft.com/office/drawing/2014/main" id="{0DC379A6-7E58-2299-4944-F9D13900FECA}"/>
              </a:ext>
            </a:extLst>
          </p:cNvPr>
          <p:cNvPicPr>
            <a:picLocks noGrp="1" noChangeAspect="1"/>
          </p:cNvPicPr>
          <p:nvPr>
            <p:ph idx="1"/>
          </p:nvPr>
        </p:nvPicPr>
        <p:blipFill>
          <a:blip r:embed="rId3"/>
          <a:stretch>
            <a:fillRect/>
          </a:stretch>
        </p:blipFill>
        <p:spPr>
          <a:xfrm>
            <a:off x="247461" y="1123183"/>
            <a:ext cx="4072592" cy="4425210"/>
          </a:xfrm>
        </p:spPr>
      </p:pic>
      <p:pic>
        <p:nvPicPr>
          <p:cNvPr id="5" name="Picture 4">
            <a:extLst>
              <a:ext uri="{FF2B5EF4-FFF2-40B4-BE49-F238E27FC236}">
                <a16:creationId xmlns:a16="http://schemas.microsoft.com/office/drawing/2014/main" id="{98ACBD3E-28A0-7419-49EE-B595C3545DE6}"/>
              </a:ext>
            </a:extLst>
          </p:cNvPr>
          <p:cNvPicPr>
            <a:picLocks noChangeAspect="1"/>
          </p:cNvPicPr>
          <p:nvPr/>
        </p:nvPicPr>
        <p:blipFill>
          <a:blip r:embed="rId4"/>
          <a:stretch>
            <a:fillRect/>
          </a:stretch>
        </p:blipFill>
        <p:spPr>
          <a:xfrm>
            <a:off x="4311752" y="1123184"/>
            <a:ext cx="4123308" cy="4425210"/>
          </a:xfrm>
          <a:prstGeom prst="rect">
            <a:avLst/>
          </a:prstGeom>
        </p:spPr>
      </p:pic>
      <p:sp>
        <p:nvSpPr>
          <p:cNvPr id="10" name="TextBox 9">
            <a:extLst>
              <a:ext uri="{FF2B5EF4-FFF2-40B4-BE49-F238E27FC236}">
                <a16:creationId xmlns:a16="http://schemas.microsoft.com/office/drawing/2014/main" id="{1CBA0012-4010-7D66-FE37-7847C312921F}"/>
              </a:ext>
            </a:extLst>
          </p:cNvPr>
          <p:cNvSpPr txBox="1"/>
          <p:nvPr/>
        </p:nvSpPr>
        <p:spPr>
          <a:xfrm>
            <a:off x="4555319" y="5594071"/>
            <a:ext cx="4123307" cy="369332"/>
          </a:xfrm>
          <a:prstGeom prst="rect">
            <a:avLst/>
          </a:prstGeom>
          <a:noFill/>
        </p:spPr>
        <p:txBody>
          <a:bodyPr wrap="square" rtlCol="0">
            <a:spAutoFit/>
          </a:bodyPr>
          <a:lstStyle/>
          <a:p>
            <a:r>
              <a:rPr lang="en-US" dirty="0" err="1">
                <a:latin typeface="Cambria" panose="02040503050406030204" pitchFamily="18" charset="0"/>
              </a:rPr>
              <a:t>Re</a:t>
            </a:r>
            <a:r>
              <a:rPr lang="en-US" dirty="0" err="1">
                <a:latin typeface="Lucida Handwriting" panose="03010101010101010101" pitchFamily="66" charset="77"/>
              </a:rPr>
              <a:t>H</a:t>
            </a:r>
            <a:r>
              <a:rPr lang="en-US" b="1" dirty="0">
                <a:latin typeface="Cambria" panose="02040503050406030204" pitchFamily="18" charset="0"/>
              </a:rPr>
              <a:t> </a:t>
            </a:r>
            <a:r>
              <a:rPr lang="en-US" dirty="0">
                <a:latin typeface="Cambria" panose="02040503050406030204" pitchFamily="18" charset="0"/>
              </a:rPr>
              <a:t>exhibits strong sensitivity to </a:t>
            </a:r>
            <a:r>
              <a:rPr lang="en-US" dirty="0">
                <a:latin typeface="Lucida Handwriting" panose="03010101010101010101" pitchFamily="66" charset="77"/>
              </a:rPr>
              <a:t>C</a:t>
            </a:r>
            <a:r>
              <a:rPr lang="en-US" baseline="-25000" dirty="0">
                <a:latin typeface="Lucida Handwriting" panose="03010101010101010101" pitchFamily="66" charset="77"/>
              </a:rPr>
              <a:t>H </a:t>
            </a:r>
            <a:r>
              <a:rPr lang="en-US" dirty="0">
                <a:latin typeface="Calibri" panose="020F0502020204030204" pitchFamily="34" charset="0"/>
                <a:cs typeface="Calibri" panose="020F0502020204030204" pitchFamily="34" charset="0"/>
              </a:rPr>
              <a:t>(t)</a:t>
            </a:r>
            <a:r>
              <a:rPr lang="en-US" dirty="0">
                <a:latin typeface="Cambria" panose="02040503050406030204" pitchFamily="18" charset="0"/>
              </a:rPr>
              <a:t> </a:t>
            </a:r>
          </a:p>
        </p:txBody>
      </p:sp>
      <p:sp>
        <p:nvSpPr>
          <p:cNvPr id="11" name="TextBox 10">
            <a:extLst>
              <a:ext uri="{FF2B5EF4-FFF2-40B4-BE49-F238E27FC236}">
                <a16:creationId xmlns:a16="http://schemas.microsoft.com/office/drawing/2014/main" id="{3EADC55F-A2B7-ACCA-7AFF-1A662E785776}"/>
              </a:ext>
            </a:extLst>
          </p:cNvPr>
          <p:cNvSpPr txBox="1"/>
          <p:nvPr/>
        </p:nvSpPr>
        <p:spPr>
          <a:xfrm>
            <a:off x="8431078" y="1259614"/>
            <a:ext cx="3760922" cy="3724096"/>
          </a:xfrm>
          <a:prstGeom prst="rect">
            <a:avLst/>
          </a:prstGeom>
          <a:noFill/>
          <a:ln>
            <a:solidFill>
              <a:schemeClr val="tx1"/>
            </a:solidFill>
          </a:ln>
        </p:spPr>
        <p:txBody>
          <a:bodyPr wrap="square" rtlCol="0">
            <a:spAutoFit/>
          </a:bodyPr>
          <a:lstStyle/>
          <a:p>
            <a:r>
              <a:rPr lang="en-US" sz="2000" b="1" dirty="0">
                <a:solidFill>
                  <a:srgbClr val="960306"/>
                </a:solidFill>
                <a:latin typeface="Calibri" panose="020F0502020204030204" pitchFamily="34" charset="0"/>
                <a:cs typeface="Calibri" panose="020F0502020204030204" pitchFamily="34" charset="0"/>
              </a:rPr>
              <a:t>Local kinematics fits:</a:t>
            </a:r>
          </a:p>
          <a:p>
            <a:endParaRPr lang="en-US" sz="800" dirty="0">
              <a:solidFill>
                <a:srgbClr val="A23411"/>
              </a:solidFill>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Beam-Spin-Asymmetry from CLAS data to determine </a:t>
            </a:r>
            <a:r>
              <a:rPr lang="en-US" sz="2000" dirty="0" err="1">
                <a:latin typeface="Calibri" panose="020F0502020204030204" pitchFamily="34" charset="0"/>
                <a:cs typeface="Calibri" panose="020F0502020204030204" pitchFamily="34" charset="0"/>
              </a:rPr>
              <a:t>Im</a:t>
            </a:r>
            <a:r>
              <a:rPr lang="en-US" sz="2000" dirty="0" err="1">
                <a:latin typeface="Lucida Handwriting" panose="03010101010101010101" pitchFamily="66" charset="77"/>
                <a:cs typeface="Cambria"/>
              </a:rPr>
              <a:t>H</a:t>
            </a:r>
            <a:r>
              <a:rPr lang="en-US" sz="2000" dirty="0">
                <a:latin typeface="Calibri" panose="020F0502020204030204" pitchFamily="34" charset="0"/>
                <a:cs typeface="Calibri" panose="020F0502020204030204" pitchFamily="34" charset="0"/>
              </a:rPr>
              <a:t>(</a:t>
            </a:r>
            <a:r>
              <a:rPr lang="en-US" sz="2000" i="1" dirty="0" err="1">
                <a:latin typeface="Symbol" pitchFamily="2" charset="2"/>
                <a:cs typeface="Calibri" panose="020F0502020204030204" pitchFamily="34" charset="0"/>
              </a:rPr>
              <a:t>x</a:t>
            </a:r>
            <a:r>
              <a:rPr lang="en-US" sz="2000" dirty="0" err="1">
                <a:latin typeface="Calibri" panose="020F0502020204030204" pitchFamily="34" charset="0"/>
                <a:cs typeface="Calibri" panose="020F0502020204030204" pitchFamily="34" charset="0"/>
              </a:rPr>
              <a:t>,</a:t>
            </a:r>
            <a:r>
              <a:rPr lang="en-US" sz="2000" i="1" dirty="0" err="1">
                <a:latin typeface="Calibri" panose="020F0502020204030204" pitchFamily="34" charset="0"/>
                <a:cs typeface="Calibri" panose="020F0502020204030204" pitchFamily="34" charset="0"/>
              </a:rPr>
              <a:t>t</a:t>
            </a:r>
            <a:r>
              <a:rPr lang="en-US" sz="2000" dirty="0">
                <a:latin typeface="Calibri" panose="020F0502020204030204" pitchFamily="34" charset="0"/>
                <a:cs typeface="Calibri" panose="020F0502020204030204" pitchFamily="34" charset="0"/>
              </a:rPr>
              <a:t>)</a:t>
            </a:r>
          </a:p>
          <a:p>
            <a:endParaRPr lang="en-US" sz="800" dirty="0">
              <a:latin typeface="Cambria" panose="02040503050406030204" pitchFamily="18" charset="0"/>
              <a:cs typeface="Cambria"/>
            </a:endParaRPr>
          </a:p>
          <a:p>
            <a:r>
              <a:rPr lang="en-US" sz="2000" dirty="0">
                <a:latin typeface="Calibri" panose="020F0502020204030204" pitchFamily="34" charset="0"/>
                <a:cs typeface="Calibri" panose="020F0502020204030204" pitchFamily="34" charset="0"/>
              </a:rPr>
              <a:t>Differential cross section</a:t>
            </a:r>
            <a:r>
              <a:rPr lang="en-US" sz="2000" dirty="0">
                <a:latin typeface="Cambria" panose="02040503050406030204" pitchFamily="18" charset="0"/>
              </a:rPr>
              <a:t> </a:t>
            </a:r>
            <a:r>
              <a:rPr lang="en-US" sz="2000" dirty="0">
                <a:latin typeface="Calibri" panose="020F0502020204030204" pitchFamily="34" charset="0"/>
                <a:cs typeface="Calibri" panose="020F0502020204030204" pitchFamily="34" charset="0"/>
              </a:rPr>
              <a:t>from CLAS data s to determine </a:t>
            </a:r>
            <a:r>
              <a:rPr lang="en-US" sz="2000" dirty="0" err="1">
                <a:latin typeface="Calibri" panose="020F0502020204030204" pitchFamily="34" charset="0"/>
                <a:cs typeface="Calibri" panose="020F0502020204030204" pitchFamily="34" charset="0"/>
              </a:rPr>
              <a:t>Re</a:t>
            </a:r>
            <a:r>
              <a:rPr lang="en-US" sz="2000" dirty="0" err="1">
                <a:latin typeface="Lucida Handwriting" panose="03010101010101010101" pitchFamily="66" charset="77"/>
                <a:cs typeface="Cambria"/>
              </a:rPr>
              <a:t>H</a:t>
            </a:r>
            <a:r>
              <a:rPr lang="en-US" sz="2000" dirty="0">
                <a:latin typeface="Calibri" panose="020F0502020204030204" pitchFamily="34" charset="0"/>
                <a:cs typeface="Calibri" panose="020F0502020204030204" pitchFamily="34" charset="0"/>
              </a:rPr>
              <a:t>(</a:t>
            </a:r>
            <a:r>
              <a:rPr lang="en-US" sz="2000" i="1" dirty="0" err="1">
                <a:latin typeface="Symbol" pitchFamily="2" charset="2"/>
                <a:cs typeface="Calibri" panose="020F0502020204030204" pitchFamily="34" charset="0"/>
              </a:rPr>
              <a:t>x</a:t>
            </a:r>
            <a:r>
              <a:rPr lang="en-US" sz="2000" dirty="0" err="1">
                <a:latin typeface="Calibri" panose="020F0502020204030204" pitchFamily="34" charset="0"/>
                <a:cs typeface="Calibri" panose="020F0502020204030204" pitchFamily="34" charset="0"/>
              </a:rPr>
              <a:t>,</a:t>
            </a:r>
            <a:r>
              <a:rPr lang="en-US" sz="2000" i="1" dirty="0" err="1">
                <a:latin typeface="Calibri" panose="020F0502020204030204" pitchFamily="34" charset="0"/>
                <a:cs typeface="Calibri" panose="020F0502020204030204" pitchFamily="34" charset="0"/>
              </a:rPr>
              <a:t>t</a:t>
            </a:r>
            <a:r>
              <a:rPr lang="en-US" sz="2000" dirty="0">
                <a:latin typeface="Calibri" panose="020F0502020204030204" pitchFamily="34" charset="0"/>
                <a:cs typeface="Calibri" panose="020F0502020204030204" pitchFamily="34" charset="0"/>
              </a:rPr>
              <a:t>)</a:t>
            </a:r>
          </a:p>
          <a:p>
            <a:endParaRPr lang="en-US" sz="2000" dirty="0">
              <a:latin typeface="Calibri" panose="020F0502020204030204" pitchFamily="34" charset="0"/>
              <a:cs typeface="Calibri" panose="020F0502020204030204" pitchFamily="34" charset="0"/>
            </a:endParaRPr>
          </a:p>
          <a:p>
            <a:r>
              <a:rPr lang="en-US" sz="2000" b="1" dirty="0">
                <a:solidFill>
                  <a:srgbClr val="960306"/>
                </a:solidFill>
                <a:latin typeface="Calibri" panose="020F0502020204030204" pitchFamily="34" charset="0"/>
                <a:cs typeface="Calibri" panose="020F0502020204030204" pitchFamily="34" charset="0"/>
              </a:rPr>
              <a:t>Global parameterizations constrained by local fits: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Subtracted fixed-t dispersion relation constraint </a:t>
            </a:r>
            <a:r>
              <a:rPr lang="en-US" sz="2000" dirty="0">
                <a:latin typeface="Calibri" panose="020F0502020204030204" pitchFamily="34" charset="0"/>
                <a:cs typeface="Calibri" panose="020F0502020204030204" pitchFamily="34" charset="0"/>
                <a:sym typeface="Wingdings" pitchFamily="2" charset="2"/>
              </a:rPr>
              <a:t> </a:t>
            </a:r>
            <a:r>
              <a:rPr lang="en-US" sz="2000" dirty="0" err="1">
                <a:latin typeface="Calibri" panose="020F0502020204030204" pitchFamily="34" charset="0"/>
                <a:cs typeface="Calibri" panose="020F0502020204030204" pitchFamily="34" charset="0"/>
              </a:rPr>
              <a:t>Re</a:t>
            </a:r>
            <a:r>
              <a:rPr lang="en-US" dirty="0" err="1">
                <a:latin typeface="Lucida Handwriting" panose="03010101010101010101" pitchFamily="66" charset="77"/>
                <a:cs typeface="Lucida Grande" panose="020B0600040502020204" pitchFamily="34" charset="0"/>
              </a:rPr>
              <a:t>H</a:t>
            </a:r>
            <a:r>
              <a:rPr lang="en-US" sz="2000" dirty="0">
                <a:latin typeface="Calibri" panose="020F0502020204030204" pitchFamily="34" charset="0"/>
                <a:cs typeface="Calibri" panose="020F0502020204030204" pitchFamily="34" charset="0"/>
              </a:rPr>
              <a:t>(</a:t>
            </a:r>
            <a:r>
              <a:rPr lang="en-US" sz="2000" i="1" dirty="0" err="1">
                <a:latin typeface="Symbol" pitchFamily="2" charset="2"/>
                <a:cs typeface="Calibri" panose="020F0502020204030204" pitchFamily="34" charset="0"/>
              </a:rPr>
              <a:t>x</a:t>
            </a:r>
            <a:r>
              <a:rPr lang="en-US" sz="2000" dirty="0" err="1">
                <a:latin typeface="Calibri" panose="020F0502020204030204" pitchFamily="34" charset="0"/>
                <a:cs typeface="Calibri" panose="020F0502020204030204" pitchFamily="34" charset="0"/>
              </a:rPr>
              <a:t>,</a:t>
            </a:r>
            <a:r>
              <a:rPr lang="en-US" sz="2000" i="1" dirty="0" err="1">
                <a:latin typeface="Calibri" panose="020F0502020204030204" pitchFamily="34" charset="0"/>
                <a:cs typeface="Calibri" panose="020F0502020204030204" pitchFamily="34" charset="0"/>
              </a:rPr>
              <a:t>t</a:t>
            </a:r>
            <a:r>
              <a:rPr lang="en-US" sz="2000" dirty="0">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D55891DF-5BD4-E1EE-BD72-E0C045A05C98}"/>
              </a:ext>
            </a:extLst>
          </p:cNvPr>
          <p:cNvSpPr txBox="1"/>
          <p:nvPr/>
        </p:nvSpPr>
        <p:spPr>
          <a:xfrm>
            <a:off x="8824301" y="5308535"/>
            <a:ext cx="2755715" cy="769441"/>
          </a:xfrm>
          <a:prstGeom prst="rect">
            <a:avLst/>
          </a:prstGeom>
          <a:noFill/>
        </p:spPr>
        <p:txBody>
          <a:bodyPr wrap="square" rtlCol="0">
            <a:spAutoFit/>
          </a:bodyPr>
          <a:lstStyle/>
          <a:p>
            <a:r>
              <a:rPr lang="en-US" sz="1600" b="1" dirty="0">
                <a:solidFill>
                  <a:srgbClr val="960306"/>
                </a:solidFill>
                <a:latin typeface="Calibri" panose="020F0502020204030204" pitchFamily="34" charset="0"/>
                <a:cs typeface="Calibri" panose="020F0502020204030204" pitchFamily="34" charset="0"/>
              </a:rPr>
              <a:t>Global parametrizations:</a:t>
            </a:r>
          </a:p>
          <a:p>
            <a:r>
              <a:rPr lang="en-US" sz="1400" i="1" dirty="0">
                <a:latin typeface="Cambria" panose="02040503050406030204" pitchFamily="18" charset="0"/>
                <a:cs typeface="Cambria"/>
              </a:rPr>
              <a:t>K. </a:t>
            </a:r>
            <a:r>
              <a:rPr lang="en-US" sz="1400" i="1" dirty="0" err="1">
                <a:latin typeface="Cambria" panose="02040503050406030204" pitchFamily="18" charset="0"/>
                <a:cs typeface="Cambria"/>
              </a:rPr>
              <a:t>Kumericki</a:t>
            </a:r>
            <a:r>
              <a:rPr lang="en-US" sz="1400" i="1" dirty="0">
                <a:latin typeface="Cambria" panose="02040503050406030204" pitchFamily="18" charset="0"/>
                <a:cs typeface="Cambria"/>
              </a:rPr>
              <a:t> and D. Müller, </a:t>
            </a:r>
          </a:p>
          <a:p>
            <a:r>
              <a:rPr lang="nl" sz="1400" i="1" dirty="0">
                <a:latin typeface="Cambria" panose="02040503050406030204" pitchFamily="18" charset="0"/>
              </a:rPr>
              <a:t>EPJ Web Conf.</a:t>
            </a:r>
            <a:r>
              <a:rPr lang="nl" sz="1400" dirty="0">
                <a:latin typeface="Cambria" panose="02040503050406030204" pitchFamily="18" charset="0"/>
              </a:rPr>
              <a:t> 112 (2016) 01012</a:t>
            </a:r>
          </a:p>
        </p:txBody>
      </p:sp>
      <p:sp>
        <p:nvSpPr>
          <p:cNvPr id="3" name="TextBox 2">
            <a:extLst>
              <a:ext uri="{FF2B5EF4-FFF2-40B4-BE49-F238E27FC236}">
                <a16:creationId xmlns:a16="http://schemas.microsoft.com/office/drawing/2014/main" id="{105A7BF9-00B2-4E91-8F20-2253711868C8}"/>
              </a:ext>
            </a:extLst>
          </p:cNvPr>
          <p:cNvSpPr txBox="1"/>
          <p:nvPr/>
        </p:nvSpPr>
        <p:spPr>
          <a:xfrm>
            <a:off x="3567283" y="890282"/>
            <a:ext cx="1505540"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-t ~ 0.13 GeV</a:t>
            </a:r>
            <a:r>
              <a:rPr lang="en-US" b="1" baseline="30000" dirty="0">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1613183116"/>
      </p:ext>
    </p:extLst>
  </p:cSld>
  <p:clrMapOvr>
    <a:masterClrMapping/>
  </p:clrMapOvr>
  <mc:AlternateContent xmlns:mc="http://schemas.openxmlformats.org/markup-compatibility/2006" xmlns:p14="http://schemas.microsoft.com/office/powerpoint/2010/main">
    <mc:Choice Requires="p14">
      <p:transition spd="slow" p14:dur="2000" advTm="34247"/>
    </mc:Choice>
    <mc:Fallback xmlns="">
      <p:transition spd="slow" advTm="3424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07053-673C-2641-9AD9-38AD4384E01A}"/>
              </a:ext>
            </a:extLst>
          </p:cNvPr>
          <p:cNvSpPr>
            <a:spLocks noGrp="1"/>
          </p:cNvSpPr>
          <p:nvPr>
            <p:ph type="title"/>
          </p:nvPr>
        </p:nvSpPr>
        <p:spPr/>
        <p:txBody>
          <a:bodyPr>
            <a:normAutofit fontScale="90000"/>
          </a:bodyPr>
          <a:lstStyle/>
          <a:p>
            <a:br>
              <a:rPr lang="it"/>
            </a:br>
            <a:endParaRPr lang="en-US"/>
          </a:p>
        </p:txBody>
      </p:sp>
      <p:sp>
        <p:nvSpPr>
          <p:cNvPr id="5" name="Slide Number Placeholder 4">
            <a:extLst>
              <a:ext uri="{FF2B5EF4-FFF2-40B4-BE49-F238E27FC236}">
                <a16:creationId xmlns:a16="http://schemas.microsoft.com/office/drawing/2014/main" id="{B9AE6FD4-E7A9-0E43-A0EC-A6714837F0D6}"/>
              </a:ext>
            </a:extLst>
          </p:cNvPr>
          <p:cNvSpPr>
            <a:spLocks noGrp="1"/>
          </p:cNvSpPr>
          <p:nvPr>
            <p:ph type="sldNum" sz="quarter" idx="12"/>
          </p:nvPr>
        </p:nvSpPr>
        <p:spPr/>
        <p:txBody>
          <a:bodyPr/>
          <a:lstStyle/>
          <a:p>
            <a:fld id="{9264C62A-42DA-064B-B402-BD4DFBC1F791}" type="slidenum">
              <a:rPr lang="en-US" smtClean="0">
                <a:solidFill>
                  <a:prstClr val="black"/>
                </a:solidFill>
              </a:rPr>
              <a:pPr/>
              <a:t>21</a:t>
            </a:fld>
            <a:endParaRPr lang="en-US">
              <a:solidFill>
                <a:prstClr val="black"/>
              </a:solidFill>
            </a:endParaRPr>
          </a:p>
        </p:txBody>
      </p:sp>
      <p:sp>
        <p:nvSpPr>
          <p:cNvPr id="11" name="Title 1">
            <a:extLst>
              <a:ext uri="{FF2B5EF4-FFF2-40B4-BE49-F238E27FC236}">
                <a16:creationId xmlns:a16="http://schemas.microsoft.com/office/drawing/2014/main" id="{9DA0DEB4-B5D1-EB4C-85F1-E6A76393F97D}"/>
              </a:ext>
            </a:extLst>
          </p:cNvPr>
          <p:cNvSpPr txBox="1">
            <a:spLocks/>
          </p:cNvSpPr>
          <p:nvPr/>
        </p:nvSpPr>
        <p:spPr>
          <a:xfrm>
            <a:off x="0" y="16474"/>
            <a:ext cx="12192000" cy="76039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3600" dirty="0">
                <a:latin typeface="Calibri" panose="020F0502020204030204" pitchFamily="34" charset="0"/>
                <a:cs typeface="Calibri" panose="020F0502020204030204" pitchFamily="34" charset="0"/>
              </a:rPr>
              <a:t>Extraction of </a:t>
            </a:r>
            <a:r>
              <a:rPr lang="en-US" dirty="0">
                <a:latin typeface="Lucida Handwriting" panose="03010101010101010101" pitchFamily="66" charset="77"/>
                <a:cs typeface="Cambria"/>
              </a:rPr>
              <a:t>C</a:t>
            </a:r>
            <a:r>
              <a:rPr lang="en-US" baseline="-25000" dirty="0">
                <a:latin typeface="Lucida Handwriting" panose="03010101010101010101" pitchFamily="66" charset="77"/>
                <a:cs typeface="Cambria"/>
              </a:rPr>
              <a:t>H</a:t>
            </a:r>
            <a:r>
              <a:rPr lang="en-US" dirty="0">
                <a:latin typeface="Cambria"/>
                <a:cs typeface="Cambria"/>
              </a:rPr>
              <a:t>(</a:t>
            </a:r>
            <a:r>
              <a:rPr lang="en-US" i="1" dirty="0">
                <a:latin typeface="Cambria"/>
                <a:cs typeface="Cambria"/>
              </a:rPr>
              <a:t>t</a:t>
            </a:r>
            <a:r>
              <a:rPr lang="en-US" dirty="0">
                <a:latin typeface="Cambria"/>
                <a:cs typeface="Cambria"/>
              </a:rPr>
              <a:t>)</a:t>
            </a:r>
            <a:r>
              <a:rPr lang="en-US" b="0" dirty="0">
                <a:latin typeface="Cambria"/>
                <a:cs typeface="Cambria"/>
              </a:rPr>
              <a:t> </a:t>
            </a:r>
            <a:r>
              <a:rPr lang="en-US" sz="3600" dirty="0">
                <a:latin typeface="Calibri" panose="020F0502020204030204" pitchFamily="34" charset="0"/>
                <a:cs typeface="Calibri" panose="020F0502020204030204" pitchFamily="34" charset="0"/>
              </a:rPr>
              <a:t>and </a:t>
            </a:r>
            <a:r>
              <a:rPr lang="en-US" i="1" dirty="0">
                <a:latin typeface="Calibri" panose="020F0502020204030204" pitchFamily="34" charset="0"/>
                <a:cs typeface="Calibri" panose="020F0502020204030204" pitchFamily="34" charset="0"/>
              </a:rPr>
              <a:t>d</a:t>
            </a:r>
            <a:r>
              <a:rPr lang="en-US" i="1" baseline="-25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a:t>
            </a:r>
            <a:r>
              <a:rPr lang="en-US" i="1" dirty="0">
                <a:latin typeface="Calibri" panose="020F0502020204030204" pitchFamily="34" charset="0"/>
                <a:cs typeface="Calibri" panose="020F0502020204030204" pitchFamily="34" charset="0"/>
              </a:rPr>
              <a:t>t</a:t>
            </a:r>
            <a:r>
              <a:rPr lang="en-US"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for quark distribution</a:t>
            </a:r>
          </a:p>
        </p:txBody>
      </p:sp>
      <p:sp>
        <p:nvSpPr>
          <p:cNvPr id="21" name="TextBox 20">
            <a:extLst>
              <a:ext uri="{FF2B5EF4-FFF2-40B4-BE49-F238E27FC236}">
                <a16:creationId xmlns:a16="http://schemas.microsoft.com/office/drawing/2014/main" id="{40986F17-0BC2-8541-868A-E97C34792AAE}"/>
              </a:ext>
            </a:extLst>
          </p:cNvPr>
          <p:cNvSpPr txBox="1"/>
          <p:nvPr/>
        </p:nvSpPr>
        <p:spPr>
          <a:xfrm>
            <a:off x="6504787" y="3852645"/>
            <a:ext cx="2457724" cy="400110"/>
          </a:xfrm>
          <a:prstGeom prst="rect">
            <a:avLst/>
          </a:prstGeom>
          <a:noFill/>
          <a:ln w="19050">
            <a:solidFill>
              <a:schemeClr val="tx1"/>
            </a:solidFill>
          </a:ln>
        </p:spPr>
        <p:txBody>
          <a:bodyPr wrap="none" rtlCol="0">
            <a:spAutoFit/>
          </a:bodyPr>
          <a:lstStyle/>
          <a:p>
            <a:r>
              <a:rPr lang="en-US" sz="2000" b="1" i="1" dirty="0">
                <a:latin typeface="Cambria" panose="02040503050406030204" pitchFamily="18" charset="0"/>
              </a:rPr>
              <a:t>d</a:t>
            </a:r>
            <a:r>
              <a:rPr lang="en-US" sz="2000" b="1" i="1" baseline="-25000" dirty="0">
                <a:latin typeface="Cambria" panose="02040503050406030204" pitchFamily="18" charset="0"/>
              </a:rPr>
              <a:t>1</a:t>
            </a:r>
            <a:r>
              <a:rPr lang="en-US" sz="2000" b="1" i="1" baseline="30000" dirty="0">
                <a:latin typeface="Cambria" panose="02040503050406030204" pitchFamily="18" charset="0"/>
              </a:rPr>
              <a:t>Q</a:t>
            </a:r>
            <a:r>
              <a:rPr lang="en-US" sz="2000" b="1" i="1" dirty="0">
                <a:latin typeface="Cambria" panose="02040503050406030204" pitchFamily="18" charset="0"/>
              </a:rPr>
              <a:t>(t) = </a:t>
            </a:r>
            <a:r>
              <a:rPr lang="en-US" sz="2000" b="1" dirty="0">
                <a:latin typeface="Cambria" panose="02040503050406030204" pitchFamily="18" charset="0"/>
              </a:rPr>
              <a:t>9/10</a:t>
            </a:r>
            <a:r>
              <a:rPr lang="en-US" sz="2000" b="1" dirty="0">
                <a:latin typeface="Lucida Handwriting" panose="03010101010101010101" pitchFamily="66" charset="77"/>
              </a:rPr>
              <a:t> C</a:t>
            </a:r>
            <a:r>
              <a:rPr lang="en-US" sz="2000" b="1" baseline="-25000" dirty="0">
                <a:latin typeface="Lucida Handwriting" panose="03010101010101010101" pitchFamily="66" charset="77"/>
              </a:rPr>
              <a:t>H</a:t>
            </a:r>
            <a:r>
              <a:rPr lang="en-US" sz="2000" b="1" dirty="0">
                <a:latin typeface="Cambria" panose="02040503050406030204" pitchFamily="18" charset="0"/>
              </a:rPr>
              <a:t>(</a:t>
            </a:r>
            <a:r>
              <a:rPr lang="en-US" sz="2000" b="1" i="1" dirty="0">
                <a:latin typeface="Cambria" panose="02040503050406030204" pitchFamily="18" charset="0"/>
              </a:rPr>
              <a:t>t</a:t>
            </a:r>
            <a:r>
              <a:rPr lang="en-US" sz="2000" b="1" dirty="0">
                <a:latin typeface="Cambria" panose="02040503050406030204" pitchFamily="18" charset="0"/>
              </a:rPr>
              <a:t>) </a:t>
            </a:r>
            <a:endParaRPr lang="en-US" sz="2000" dirty="0">
              <a:latin typeface="Cambria" panose="02040503050406030204" pitchFamily="18" charset="0"/>
            </a:endParaRPr>
          </a:p>
        </p:txBody>
      </p:sp>
      <p:sp>
        <p:nvSpPr>
          <p:cNvPr id="7" name="TextBox 6">
            <a:extLst>
              <a:ext uri="{FF2B5EF4-FFF2-40B4-BE49-F238E27FC236}">
                <a16:creationId xmlns:a16="http://schemas.microsoft.com/office/drawing/2014/main" id="{B09F3E2E-071C-0E4B-BDB2-E251C6328F47}"/>
              </a:ext>
            </a:extLst>
          </p:cNvPr>
          <p:cNvSpPr txBox="1"/>
          <p:nvPr/>
        </p:nvSpPr>
        <p:spPr>
          <a:xfrm>
            <a:off x="868791" y="6545454"/>
            <a:ext cx="2850557" cy="307777"/>
          </a:xfrm>
          <a:prstGeom prst="rect">
            <a:avLst/>
          </a:prstGeom>
          <a:noFill/>
        </p:spPr>
        <p:txBody>
          <a:bodyPr wrap="square" rtlCol="0">
            <a:spAutoFit/>
          </a:bodyPr>
          <a:lstStyle/>
          <a:p>
            <a:r>
              <a:rPr lang="en-US" sz="1400" i="1" dirty="0">
                <a:latin typeface="Cambria" panose="02040503050406030204" pitchFamily="18" charset="0"/>
              </a:rPr>
              <a:t>Nature 557 (2018) 7705, 396-399</a:t>
            </a:r>
          </a:p>
        </p:txBody>
      </p:sp>
      <p:pic>
        <p:nvPicPr>
          <p:cNvPr id="26" name="Content Placeholder 3">
            <a:extLst>
              <a:ext uri="{FF2B5EF4-FFF2-40B4-BE49-F238E27FC236}">
                <a16:creationId xmlns:a16="http://schemas.microsoft.com/office/drawing/2014/main" id="{42C48198-A6A4-F53D-6EC2-5CC92E49F518}"/>
              </a:ext>
            </a:extLst>
          </p:cNvPr>
          <p:cNvPicPr>
            <a:picLocks noGrp="1" noChangeAspect="1"/>
          </p:cNvPicPr>
          <p:nvPr>
            <p:ph idx="1"/>
          </p:nvPr>
        </p:nvPicPr>
        <p:blipFill>
          <a:blip r:embed="rId3"/>
          <a:stretch>
            <a:fillRect/>
          </a:stretch>
        </p:blipFill>
        <p:spPr>
          <a:xfrm>
            <a:off x="227950" y="1089562"/>
            <a:ext cx="4979684" cy="5104474"/>
          </a:xfrm>
        </p:spPr>
      </p:pic>
      <p:sp>
        <p:nvSpPr>
          <p:cNvPr id="14" name="TextBox 13">
            <a:extLst>
              <a:ext uri="{FF2B5EF4-FFF2-40B4-BE49-F238E27FC236}">
                <a16:creationId xmlns:a16="http://schemas.microsoft.com/office/drawing/2014/main" id="{BCFA229B-5695-4F4A-95EA-8362974B39BB}"/>
              </a:ext>
            </a:extLst>
          </p:cNvPr>
          <p:cNvSpPr txBox="1"/>
          <p:nvPr/>
        </p:nvSpPr>
        <p:spPr>
          <a:xfrm>
            <a:off x="10502087" y="3358419"/>
            <a:ext cx="1433406" cy="428692"/>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a:t>
            </a:r>
            <a:r>
              <a:rPr lang="en-US" dirty="0">
                <a:latin typeface="Cambria" panose="02040503050406030204" pitchFamily="18" charset="0"/>
                <a:cs typeface="Times New Roman" panose="02020603050405020304" pitchFamily="18" charset="0"/>
              </a:rPr>
              <a:t>1</a:t>
            </a:r>
            <a:r>
              <a:rPr lang="en-US" i="1" dirty="0">
                <a:latin typeface="Cambria" panose="02040503050406030204" pitchFamily="18" charset="0"/>
                <a:cs typeface="Times New Roman" panose="02020603050405020304" pitchFamily="18" charset="0"/>
              </a:rPr>
              <a:t>&lt;z= x/</a:t>
            </a:r>
            <a:r>
              <a:rPr lang="en-US" i="1" dirty="0">
                <a:latin typeface="Symbol" pitchFamily="2" charset="2"/>
              </a:rPr>
              <a:t>x</a:t>
            </a:r>
            <a:r>
              <a:rPr lang="en-US" i="1" dirty="0">
                <a:latin typeface="Cambria" panose="02040503050406030204" pitchFamily="18" charset="0"/>
              </a:rPr>
              <a:t> </a:t>
            </a:r>
            <a:r>
              <a:rPr lang="en-US" dirty="0">
                <a:latin typeface="Cambria" panose="02040503050406030204" pitchFamily="18" charset="0"/>
              </a:rPr>
              <a:t>&lt;1</a:t>
            </a:r>
          </a:p>
        </p:txBody>
      </p:sp>
      <p:grpSp>
        <p:nvGrpSpPr>
          <p:cNvPr id="34" name="Group 33">
            <a:extLst>
              <a:ext uri="{FF2B5EF4-FFF2-40B4-BE49-F238E27FC236}">
                <a16:creationId xmlns:a16="http://schemas.microsoft.com/office/drawing/2014/main" id="{37F25EA9-ABCC-8822-BD73-C5C77133B863}"/>
              </a:ext>
            </a:extLst>
          </p:cNvPr>
          <p:cNvGrpSpPr/>
          <p:nvPr/>
        </p:nvGrpSpPr>
        <p:grpSpPr>
          <a:xfrm>
            <a:off x="7900933" y="2011161"/>
            <a:ext cx="3832344" cy="1418848"/>
            <a:chOff x="6779500" y="2338965"/>
            <a:chExt cx="3832344" cy="1418848"/>
          </a:xfrm>
        </p:grpSpPr>
        <p:pic>
          <p:nvPicPr>
            <p:cNvPr id="18" name="Picture 17">
              <a:extLst>
                <a:ext uri="{FF2B5EF4-FFF2-40B4-BE49-F238E27FC236}">
                  <a16:creationId xmlns:a16="http://schemas.microsoft.com/office/drawing/2014/main" id="{93799742-1F13-5D46-BDB0-5D65DE6FD511}"/>
                </a:ext>
              </a:extLst>
            </p:cNvPr>
            <p:cNvPicPr>
              <a:picLocks noChangeAspect="1"/>
            </p:cNvPicPr>
            <p:nvPr/>
          </p:nvPicPr>
          <p:blipFill>
            <a:blip r:embed="rId4"/>
            <a:stretch>
              <a:fillRect/>
            </a:stretch>
          </p:blipFill>
          <p:spPr>
            <a:xfrm>
              <a:off x="6779500" y="2338965"/>
              <a:ext cx="3723100" cy="1418848"/>
            </a:xfrm>
            <a:prstGeom prst="rect">
              <a:avLst/>
            </a:prstGeom>
            <a:ln>
              <a:noFill/>
            </a:ln>
          </p:spPr>
        </p:pic>
        <p:sp>
          <p:nvSpPr>
            <p:cNvPr id="22" name="Oval 21">
              <a:extLst>
                <a:ext uri="{FF2B5EF4-FFF2-40B4-BE49-F238E27FC236}">
                  <a16:creationId xmlns:a16="http://schemas.microsoft.com/office/drawing/2014/main" id="{E3A6C14B-35BA-494E-8B6C-BEA8CD37A863}"/>
                </a:ext>
              </a:extLst>
            </p:cNvPr>
            <p:cNvSpPr/>
            <p:nvPr/>
          </p:nvSpPr>
          <p:spPr>
            <a:xfrm>
              <a:off x="10371853" y="2737854"/>
              <a:ext cx="239991" cy="1844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A3DB5AB-FC4A-E43E-27F8-8176834CF9AB}"/>
                </a:ext>
              </a:extLst>
            </p:cNvPr>
            <p:cNvSpPr txBox="1"/>
            <p:nvPr/>
          </p:nvSpPr>
          <p:spPr>
            <a:xfrm>
              <a:off x="8176423" y="2553188"/>
              <a:ext cx="907621" cy="369332"/>
            </a:xfrm>
            <a:prstGeom prst="rect">
              <a:avLst/>
            </a:prstGeom>
            <a:solidFill>
              <a:schemeClr val="bg1"/>
            </a:solidFill>
          </p:spPr>
          <p:txBody>
            <a:bodyPr wrap="none" rtlCol="0">
              <a:spAutoFit/>
            </a:bodyPr>
            <a:lstStyle/>
            <a:p>
              <a:r>
                <a:rPr lang="en-US" dirty="0">
                  <a:latin typeface="Lucida Handwriting" panose="03010101010101010101" pitchFamily="66" charset="77"/>
                </a:rPr>
                <a:t>C</a:t>
              </a:r>
              <a:r>
                <a:rPr lang="en-US" baseline="-25000" dirty="0">
                  <a:latin typeface="Lucida Handwriting" panose="03010101010101010101" pitchFamily="66" charset="77"/>
                </a:rPr>
                <a:t>H</a:t>
              </a:r>
              <a:r>
                <a:rPr lang="en-US" sz="1800" i="1" dirty="0">
                  <a:latin typeface="Cambria" panose="02040503050406030204" pitchFamily="18" charset="0"/>
                </a:rPr>
                <a:t>(t) =</a:t>
              </a:r>
              <a:endParaRPr lang="en-US" dirty="0"/>
            </a:p>
          </p:txBody>
        </p:sp>
      </p:grpSp>
      <p:pic>
        <p:nvPicPr>
          <p:cNvPr id="23" name="Picture 3">
            <a:extLst>
              <a:ext uri="{FF2B5EF4-FFF2-40B4-BE49-F238E27FC236}">
                <a16:creationId xmlns:a16="http://schemas.microsoft.com/office/drawing/2014/main" id="{95A35763-739A-DD68-B5AC-EC937D89FC97}"/>
              </a:ext>
            </a:extLst>
          </p:cNvPr>
          <p:cNvPicPr>
            <a:picLocks noChangeAspect="1" noChangeArrowheads="1"/>
          </p:cNvPicPr>
          <p:nvPr/>
        </p:nvPicPr>
        <p:blipFill>
          <a:blip r:embed="rId5"/>
          <a:srcRect b="48573"/>
          <a:stretch>
            <a:fillRect/>
          </a:stretch>
        </p:blipFill>
        <p:spPr bwMode="auto">
          <a:xfrm>
            <a:off x="5425241" y="4972795"/>
            <a:ext cx="6616484" cy="642060"/>
          </a:xfrm>
          <a:prstGeom prst="rect">
            <a:avLst/>
          </a:prstGeom>
          <a:noFill/>
          <a:ln w="28575">
            <a:solidFill>
              <a:schemeClr val="tx1"/>
            </a:solidFill>
            <a:miter lim="800000"/>
            <a:headEnd/>
            <a:tailEnd/>
          </a:ln>
        </p:spPr>
      </p:pic>
      <p:sp>
        <p:nvSpPr>
          <p:cNvPr id="24" name="Oval 23">
            <a:extLst>
              <a:ext uri="{FF2B5EF4-FFF2-40B4-BE49-F238E27FC236}">
                <a16:creationId xmlns:a16="http://schemas.microsoft.com/office/drawing/2014/main" id="{59607BAE-B6E0-9CC3-348E-53DE331A2B06}"/>
              </a:ext>
            </a:extLst>
          </p:cNvPr>
          <p:cNvSpPr/>
          <p:nvPr/>
        </p:nvSpPr>
        <p:spPr>
          <a:xfrm>
            <a:off x="9911584" y="5061937"/>
            <a:ext cx="678831" cy="408150"/>
          </a:xfrm>
          <a:prstGeom prst="ellipse">
            <a:avLst/>
          </a:prstGeom>
          <a:solidFill>
            <a:srgbClr val="FFFF00">
              <a:alpha val="23922"/>
            </a:srgb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348669D3-6CF7-200F-61FA-05B1E6349398}"/>
              </a:ext>
            </a:extLst>
          </p:cNvPr>
          <p:cNvSpPr txBox="1"/>
          <p:nvPr/>
        </p:nvSpPr>
        <p:spPr>
          <a:xfrm>
            <a:off x="5612522" y="4457954"/>
            <a:ext cx="5157694"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Proton’s gravitational form factors of the EMT in QCD</a:t>
            </a:r>
          </a:p>
        </p:txBody>
      </p:sp>
      <p:sp>
        <p:nvSpPr>
          <p:cNvPr id="27" name="TextBox 26">
            <a:extLst>
              <a:ext uri="{FF2B5EF4-FFF2-40B4-BE49-F238E27FC236}">
                <a16:creationId xmlns:a16="http://schemas.microsoft.com/office/drawing/2014/main" id="{9439C876-171D-6BB2-699C-1AD8E161C73A}"/>
              </a:ext>
            </a:extLst>
          </p:cNvPr>
          <p:cNvSpPr txBox="1"/>
          <p:nvPr/>
        </p:nvSpPr>
        <p:spPr>
          <a:xfrm>
            <a:off x="6214200" y="5802617"/>
            <a:ext cx="4952831" cy="400110"/>
          </a:xfrm>
          <a:prstGeom prst="rect">
            <a:avLst/>
          </a:prstGeom>
          <a:noFill/>
        </p:spPr>
        <p:txBody>
          <a:bodyPr wrap="none" rtlCol="0">
            <a:spAutoFit/>
          </a:bodyPr>
          <a:lstStyle/>
          <a:p>
            <a:r>
              <a:rPr lang="en-US" sz="2000" b="1" dirty="0">
                <a:solidFill>
                  <a:schemeClr val="accent6">
                    <a:lumMod val="75000"/>
                  </a:schemeClr>
                </a:solidFill>
                <a:latin typeface="Calibri" panose="020F0502020204030204" pitchFamily="34" charset="0"/>
                <a:cs typeface="Calibri" panose="020F0502020204030204" pitchFamily="34" charset="0"/>
                <a:sym typeface="Wingdings" pitchFamily="2" charset="2"/>
              </a:rPr>
              <a:t> I</a:t>
            </a:r>
            <a:r>
              <a:rPr lang="en-US" sz="2000" b="1" dirty="0">
                <a:solidFill>
                  <a:schemeClr val="accent6">
                    <a:lumMod val="75000"/>
                  </a:schemeClr>
                </a:solidFill>
                <a:latin typeface="Calibri" panose="020F0502020204030204" pitchFamily="34" charset="0"/>
                <a:cs typeface="Calibri" panose="020F0502020204030204" pitchFamily="34" charset="0"/>
              </a:rPr>
              <a:t>mportant results: The D-term is negative!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81A06C9-C936-9549-B1DD-4A2654D91F75}"/>
                  </a:ext>
                </a:extLst>
              </p:cNvPr>
              <p:cNvSpPr txBox="1"/>
              <p:nvPr/>
            </p:nvSpPr>
            <p:spPr>
              <a:xfrm>
                <a:off x="5676907" y="1174873"/>
                <a:ext cx="3304890" cy="1154227"/>
              </a:xfrm>
              <a:prstGeom prst="rect">
                <a:avLst/>
              </a:prstGeom>
              <a:solidFill>
                <a:srgbClr val="FFFFFF"/>
              </a:solidFill>
              <a:ln>
                <a:solidFill>
                  <a:schemeClr val="tx1"/>
                </a:solidFill>
              </a:ln>
              <a:effectLst>
                <a:outerShdw blurRad="38100" dist="50800" dir="19680000">
                  <a:srgbClr val="000000">
                    <a:alpha val="66000"/>
                  </a:srgbClr>
                </a:outerShdw>
              </a:effectLst>
            </p:spPr>
            <p:txBody>
              <a:bodyPr wrap="square" rtlCol="0">
                <a:spAutoFit/>
              </a:bodyPr>
              <a:lstStyle/>
              <a:p>
                <a:pPr algn="just">
                  <a:lnSpc>
                    <a:spcPct val="150000"/>
                  </a:lnSpc>
                </a:pPr>
                <a:r>
                  <a:rPr lang="it" sz="1600" dirty="0">
                    <a:solidFill>
                      <a:schemeClr val="tx1"/>
                    </a:solidFill>
                    <a:latin typeface="Lucida Handwriting" panose="03010101010101010101" pitchFamily="66" charset="77"/>
                  </a:rPr>
                  <a:t>C</a:t>
                </a:r>
                <a:r>
                  <a:rPr lang="it" sz="1600" baseline="-25000" dirty="0">
                    <a:solidFill>
                      <a:schemeClr val="tx1"/>
                    </a:solidFill>
                    <a:latin typeface="Lucida Handwriting" panose="03010101010101010101" pitchFamily="66" charset="77"/>
                  </a:rPr>
                  <a:t>H</a:t>
                </a:r>
                <a:r>
                  <a:rPr lang="it" sz="1600" dirty="0">
                    <a:solidFill>
                      <a:schemeClr val="tx1"/>
                    </a:solidFill>
                    <a:latin typeface="Cambria" panose="02040503050406030204" pitchFamily="18" charset="0"/>
                  </a:rPr>
                  <a:t>(0) = -2.27 </a:t>
                </a:r>
                <a14:m>
                  <m:oMath xmlns:m="http://schemas.openxmlformats.org/officeDocument/2006/math">
                    <m:r>
                      <a:rPr lang="it" sz="1600" b="0">
                        <a:solidFill>
                          <a:schemeClr val="tx1"/>
                        </a:solidFill>
                        <a:latin typeface="Cambria Math" panose="02040503050406030204" pitchFamily="18" charset="0"/>
                        <a:ea typeface="Cambria Math" panose="02040503050406030204" pitchFamily="18" charset="0"/>
                      </a:rPr>
                      <m:t>±</m:t>
                    </m:r>
                    <m:r>
                      <a:rPr lang="en-US" sz="1600" b="0" i="0" smtClean="0">
                        <a:solidFill>
                          <a:schemeClr val="tx1"/>
                        </a:solidFill>
                        <a:latin typeface="Cambria Math" panose="02040503050406030204" pitchFamily="18" charset="0"/>
                        <a:ea typeface="Cambria Math" panose="02040503050406030204" pitchFamily="18" charset="0"/>
                      </a:rPr>
                      <m:t> </m:t>
                    </m:r>
                  </m:oMath>
                </a14:m>
                <a:r>
                  <a:rPr lang="it" sz="1600" dirty="0">
                    <a:solidFill>
                      <a:schemeClr val="tx1"/>
                    </a:solidFill>
                    <a:latin typeface="Cambria" panose="02040503050406030204" pitchFamily="18" charset="0"/>
                  </a:rPr>
                  <a:t>0.16 </a:t>
                </a:r>
                <a14:m>
                  <m:oMath xmlns:m="http://schemas.openxmlformats.org/officeDocument/2006/math">
                    <m:r>
                      <a:rPr lang="it" sz="1600" b="0">
                        <a:solidFill>
                          <a:schemeClr val="tx1"/>
                        </a:solidFill>
                        <a:latin typeface="Cambria Math" panose="02040503050406030204" pitchFamily="18" charset="0"/>
                        <a:ea typeface="Cambria Math" panose="02040503050406030204" pitchFamily="18" charset="0"/>
                      </a:rPr>
                      <m:t>±</m:t>
                    </m:r>
                    <m:r>
                      <a:rPr lang="it" sz="1600" b="0" i="1">
                        <a:solidFill>
                          <a:schemeClr val="tx1"/>
                        </a:solidFill>
                        <a:latin typeface="Cambria Math" panose="02040503050406030204" pitchFamily="18" charset="0"/>
                        <a:ea typeface="Cambria Math" panose="02040503050406030204" pitchFamily="18" charset="0"/>
                      </a:rPr>
                      <m:t> </m:t>
                    </m:r>
                  </m:oMath>
                </a14:m>
                <a:r>
                  <a:rPr lang="it" sz="1600" dirty="0">
                    <a:solidFill>
                      <a:schemeClr val="tx1"/>
                    </a:solidFill>
                    <a:latin typeface="Cambria" panose="02040503050406030204" pitchFamily="18" charset="0"/>
                  </a:rPr>
                  <a:t>0.36</a:t>
                </a:r>
                <a:br>
                  <a:rPr lang="it" sz="1600" b="1" dirty="0">
                    <a:solidFill>
                      <a:schemeClr val="tx1"/>
                    </a:solidFill>
                    <a:latin typeface="Cambria" panose="02040503050406030204" pitchFamily="18" charset="0"/>
                  </a:rPr>
                </a:br>
                <a:r>
                  <a:rPr lang="it" sz="1600" i="1" dirty="0">
                    <a:solidFill>
                      <a:schemeClr val="tx1"/>
                    </a:solidFill>
                    <a:latin typeface="Cambria" panose="02040503050406030204" pitchFamily="18" charset="0"/>
                  </a:rPr>
                  <a:t>M</a:t>
                </a:r>
                <a:r>
                  <a:rPr lang="it" sz="1600" baseline="30000" dirty="0">
                    <a:solidFill>
                      <a:schemeClr val="tx1"/>
                    </a:solidFill>
                    <a:latin typeface="Cambria" panose="02040503050406030204" pitchFamily="18" charset="0"/>
                  </a:rPr>
                  <a:t>2</a:t>
                </a:r>
                <a:r>
                  <a:rPr lang="it" sz="1600" dirty="0">
                    <a:solidFill>
                      <a:schemeClr val="tx1"/>
                    </a:solidFill>
                    <a:latin typeface="Cambria" panose="02040503050406030204" pitchFamily="18" charset="0"/>
                  </a:rPr>
                  <a:t> 	= 1.02</a:t>
                </a:r>
                <a14:m>
                  <m:oMath xmlns:m="http://schemas.openxmlformats.org/officeDocument/2006/math">
                    <m:r>
                      <a:rPr lang="it" sz="1600" b="0">
                        <a:solidFill>
                          <a:schemeClr val="tx1"/>
                        </a:solidFill>
                        <a:latin typeface="Cambria Math" panose="02040503050406030204" pitchFamily="18" charset="0"/>
                        <a:ea typeface="Cambria Math" panose="02040503050406030204" pitchFamily="18" charset="0"/>
                      </a:rPr>
                      <m:t>±</m:t>
                    </m:r>
                  </m:oMath>
                </a14:m>
                <a:r>
                  <a:rPr lang="it" sz="1600" dirty="0">
                    <a:solidFill>
                      <a:schemeClr val="tx1"/>
                    </a:solidFill>
                    <a:latin typeface="Cambria" panose="02040503050406030204" pitchFamily="18" charset="0"/>
                  </a:rPr>
                  <a:t>0.13 </a:t>
                </a:r>
                <a14:m>
                  <m:oMath xmlns:m="http://schemas.openxmlformats.org/officeDocument/2006/math">
                    <m:r>
                      <a:rPr lang="it" sz="1600" b="0" smtClean="0">
                        <a:solidFill>
                          <a:schemeClr val="tx1"/>
                        </a:solidFill>
                        <a:latin typeface="Cambria Math" panose="02040503050406030204" pitchFamily="18" charset="0"/>
                        <a:ea typeface="Cambria Math" panose="02040503050406030204" pitchFamily="18" charset="0"/>
                      </a:rPr>
                      <m:t>±</m:t>
                    </m:r>
                  </m:oMath>
                </a14:m>
                <a:r>
                  <a:rPr lang="it" sz="1600" dirty="0">
                    <a:solidFill>
                      <a:schemeClr val="tx1"/>
                    </a:solidFill>
                    <a:latin typeface="Cambria" panose="02040503050406030204" pitchFamily="18" charset="0"/>
                  </a:rPr>
                  <a:t>0.21</a:t>
                </a:r>
                <a:br>
                  <a:rPr lang="it" sz="1600" b="1" dirty="0">
                    <a:solidFill>
                      <a:schemeClr val="tx1"/>
                    </a:solidFill>
                    <a:latin typeface="Cambria" panose="02040503050406030204" pitchFamily="18" charset="0"/>
                  </a:rPr>
                </a:br>
                <a:r>
                  <a:rPr lang="it" sz="1600" dirty="0">
                    <a:solidFill>
                      <a:schemeClr val="tx1"/>
                    </a:solidFill>
                    <a:latin typeface="Symbol" pitchFamily="2" charset="2"/>
                  </a:rPr>
                  <a:t>a</a:t>
                </a:r>
                <a:r>
                  <a:rPr lang="it" sz="1600" dirty="0">
                    <a:solidFill>
                      <a:schemeClr val="tx1"/>
                    </a:solidFill>
                    <a:latin typeface="Cambria" panose="02040503050406030204" pitchFamily="18" charset="0"/>
                  </a:rPr>
                  <a:t>	=     2.76  </a:t>
                </a:r>
                <a14:m>
                  <m:oMath xmlns:m="http://schemas.openxmlformats.org/officeDocument/2006/math">
                    <m:r>
                      <a:rPr lang="it" sz="1600" b="0">
                        <a:solidFill>
                          <a:schemeClr val="tx1"/>
                        </a:solidFill>
                        <a:latin typeface="Cambria Math" panose="02040503050406030204" pitchFamily="18" charset="0"/>
                        <a:ea typeface="Cambria Math" panose="02040503050406030204" pitchFamily="18" charset="0"/>
                      </a:rPr>
                      <m:t>±</m:t>
                    </m:r>
                  </m:oMath>
                </a14:m>
                <a:r>
                  <a:rPr lang="it" sz="1600" dirty="0">
                    <a:solidFill>
                      <a:schemeClr val="tx1"/>
                    </a:solidFill>
                    <a:latin typeface="Cambria" panose="02040503050406030204" pitchFamily="18" charset="0"/>
                  </a:rPr>
                  <a:t>   0.23 </a:t>
                </a:r>
                <a14:m>
                  <m:oMath xmlns:m="http://schemas.openxmlformats.org/officeDocument/2006/math">
                    <m:r>
                      <a:rPr lang="en-US" sz="1600" b="0" i="0" smtClean="0">
                        <a:solidFill>
                          <a:schemeClr val="tx1"/>
                        </a:solidFill>
                        <a:latin typeface="Cambria Math" panose="02040503050406030204" pitchFamily="18" charset="0"/>
                        <a:ea typeface="Cambria Math" panose="02040503050406030204" pitchFamily="18" charset="0"/>
                      </a:rPr>
                      <m:t>   </m:t>
                    </m:r>
                    <m:r>
                      <a:rPr lang="it" sz="1600" b="0">
                        <a:solidFill>
                          <a:schemeClr val="tx1"/>
                        </a:solidFill>
                        <a:latin typeface="Cambria Math" panose="02040503050406030204" pitchFamily="18" charset="0"/>
                        <a:ea typeface="Cambria Math" panose="02040503050406030204" pitchFamily="18" charset="0"/>
                      </a:rPr>
                      <m:t>±</m:t>
                    </m:r>
                  </m:oMath>
                </a14:m>
                <a:r>
                  <a:rPr lang="it" sz="1600" dirty="0">
                    <a:solidFill>
                      <a:schemeClr val="tx1"/>
                    </a:solidFill>
                    <a:latin typeface="Cambria" panose="02040503050406030204" pitchFamily="18" charset="0"/>
                  </a:rPr>
                  <a:t>   0.48</a:t>
                </a:r>
                <a:endParaRPr lang="en-US" sz="1600" dirty="0">
                  <a:solidFill>
                    <a:schemeClr val="tx1"/>
                  </a:solidFill>
                  <a:latin typeface="Cambria" panose="02040503050406030204" pitchFamily="18" charset="0"/>
                </a:endParaRPr>
              </a:p>
            </p:txBody>
          </p:sp>
        </mc:Choice>
        <mc:Fallback xmlns="">
          <p:sp>
            <p:nvSpPr>
              <p:cNvPr id="6" name="TextBox 5">
                <a:extLst>
                  <a:ext uri="{FF2B5EF4-FFF2-40B4-BE49-F238E27FC236}">
                    <a16:creationId xmlns:a16="http://schemas.microsoft.com/office/drawing/2014/main" id="{881A06C9-C936-9549-B1DD-4A2654D91F75}"/>
                  </a:ext>
                </a:extLst>
              </p:cNvPr>
              <p:cNvSpPr txBox="1">
                <a:spLocks noRot="1" noChangeAspect="1" noMove="1" noResize="1" noEditPoints="1" noAdjustHandles="1" noChangeArrowheads="1" noChangeShapeType="1" noTextEdit="1"/>
              </p:cNvSpPr>
              <p:nvPr/>
            </p:nvSpPr>
            <p:spPr>
              <a:xfrm>
                <a:off x="5676907" y="1174873"/>
                <a:ext cx="3304890" cy="1154227"/>
              </a:xfrm>
              <a:prstGeom prst="rect">
                <a:avLst/>
              </a:prstGeom>
              <a:blipFill>
                <a:blip r:embed="rId6"/>
                <a:stretch>
                  <a:fillRect/>
                </a:stretch>
              </a:blipFill>
              <a:ln>
                <a:solidFill>
                  <a:schemeClr val="tx1"/>
                </a:solidFill>
              </a:ln>
              <a:effectLst>
                <a:outerShdw blurRad="38100" dist="50800" dir="19680000">
                  <a:srgbClr val="000000">
                    <a:alpha val="6600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2826261707"/>
      </p:ext>
    </p:extLst>
  </p:cSld>
  <p:clrMapOvr>
    <a:masterClrMapping/>
  </p:clrMapOvr>
  <mc:AlternateContent xmlns:mc="http://schemas.openxmlformats.org/markup-compatibility/2006" xmlns:p14="http://schemas.microsoft.com/office/powerpoint/2010/main">
    <mc:Choice Requires="p14">
      <p:transition spd="slow" p14:dur="2000" advTm="53410"/>
    </mc:Choice>
    <mc:Fallback xmlns="">
      <p:transition spd="slow" advTm="534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DD787-3F96-C84A-AE2B-F8B9EE8105CE}"/>
              </a:ext>
            </a:extLst>
          </p:cNvPr>
          <p:cNvSpPr>
            <a:spLocks noGrp="1"/>
          </p:cNvSpPr>
          <p:nvPr>
            <p:ph type="title"/>
          </p:nvPr>
        </p:nvSpPr>
        <p:spPr>
          <a:xfrm>
            <a:off x="0" y="1"/>
            <a:ext cx="12192000" cy="760397"/>
          </a:xfrm>
        </p:spPr>
        <p:txBody>
          <a:bodyPr>
            <a:normAutofit/>
          </a:bodyPr>
          <a:lstStyle/>
          <a:p>
            <a:r>
              <a:rPr lang="en-US" sz="3600" dirty="0">
                <a:latin typeface="Calibri" panose="020F0502020204030204" pitchFamily="34" charset="0"/>
                <a:cs typeface="Calibri" panose="020F0502020204030204" pitchFamily="34" charset="0"/>
              </a:rPr>
              <a:t>Energy Momentum Tensor </a:t>
            </a:r>
            <a:r>
              <a:rPr lang="en-US" sz="3600" i="1" dirty="0" err="1">
                <a:latin typeface="Cambria" panose="02040503050406030204" pitchFamily="18" charset="0"/>
              </a:rPr>
              <a:t>T</a:t>
            </a:r>
            <a:r>
              <a:rPr lang="en-US" sz="3600" i="1" baseline="30000" dirty="0" err="1">
                <a:latin typeface="Symbol" pitchFamily="2" charset="2"/>
              </a:rPr>
              <a:t>mn</a:t>
            </a:r>
            <a:r>
              <a:rPr lang="en-US" sz="3600" i="1" baseline="30000" dirty="0">
                <a:latin typeface="Symbol" pitchFamily="2" charset="2"/>
              </a:rPr>
              <a:t> </a:t>
            </a:r>
          </a:p>
        </p:txBody>
      </p:sp>
      <p:pic>
        <p:nvPicPr>
          <p:cNvPr id="22" name="Picture 21">
            <a:extLst>
              <a:ext uri="{FF2B5EF4-FFF2-40B4-BE49-F238E27FC236}">
                <a16:creationId xmlns:a16="http://schemas.microsoft.com/office/drawing/2014/main" id="{E8903B2C-DFE0-5845-B124-4E6303242F5A}"/>
              </a:ext>
            </a:extLst>
          </p:cNvPr>
          <p:cNvPicPr>
            <a:picLocks noChangeAspect="1"/>
          </p:cNvPicPr>
          <p:nvPr/>
        </p:nvPicPr>
        <p:blipFill rotWithShape="1">
          <a:blip r:embed="rId3"/>
          <a:srcRect t="1" r="16959" b="-593"/>
          <a:stretch/>
        </p:blipFill>
        <p:spPr>
          <a:xfrm>
            <a:off x="751516" y="1824052"/>
            <a:ext cx="5371560" cy="2711107"/>
          </a:xfrm>
          <a:prstGeom prst="rect">
            <a:avLst/>
          </a:prstGeom>
          <a:ln>
            <a:noFill/>
          </a:ln>
        </p:spPr>
      </p:pic>
      <p:pic>
        <p:nvPicPr>
          <p:cNvPr id="11" name="Picture 10">
            <a:extLst>
              <a:ext uri="{FF2B5EF4-FFF2-40B4-BE49-F238E27FC236}">
                <a16:creationId xmlns:a16="http://schemas.microsoft.com/office/drawing/2014/main" id="{7BC4A323-0E65-1A42-B124-8A248771CA46}"/>
              </a:ext>
            </a:extLst>
          </p:cNvPr>
          <p:cNvPicPr>
            <a:picLocks noChangeAspect="1"/>
          </p:cNvPicPr>
          <p:nvPr/>
        </p:nvPicPr>
        <p:blipFill>
          <a:blip r:embed="rId4"/>
          <a:stretch>
            <a:fillRect/>
          </a:stretch>
        </p:blipFill>
        <p:spPr>
          <a:xfrm>
            <a:off x="7126987" y="1608042"/>
            <a:ext cx="4523684" cy="1069978"/>
          </a:xfrm>
          <a:prstGeom prst="rect">
            <a:avLst/>
          </a:prstGeom>
          <a:noFill/>
          <a:ln w="9525">
            <a:noFill/>
          </a:ln>
        </p:spPr>
      </p:pic>
      <p:sp>
        <p:nvSpPr>
          <p:cNvPr id="13" name="Rectangle 12">
            <a:extLst>
              <a:ext uri="{FF2B5EF4-FFF2-40B4-BE49-F238E27FC236}">
                <a16:creationId xmlns:a16="http://schemas.microsoft.com/office/drawing/2014/main" id="{7D4777CB-806D-314C-B882-5A0810D7A3D8}"/>
              </a:ext>
            </a:extLst>
          </p:cNvPr>
          <p:cNvSpPr/>
          <p:nvPr/>
        </p:nvSpPr>
        <p:spPr>
          <a:xfrm>
            <a:off x="9363911" y="971338"/>
            <a:ext cx="33099" cy="270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A72B42F-8DCC-4540-A5C6-C6BBCBA407F8}"/>
              </a:ext>
            </a:extLst>
          </p:cNvPr>
          <p:cNvSpPr txBox="1"/>
          <p:nvPr/>
        </p:nvSpPr>
        <p:spPr>
          <a:xfrm>
            <a:off x="321403" y="4664062"/>
            <a:ext cx="6405437" cy="923330"/>
          </a:xfrm>
          <a:prstGeom prst="rect">
            <a:avLst/>
          </a:prstGeom>
          <a:noFill/>
        </p:spPr>
        <p:txBody>
          <a:bodyPr wrap="square" rtlCol="0">
            <a:spAutoFit/>
          </a:bodyPr>
          <a:lstStyle/>
          <a:p>
            <a:pPr algn="ctr"/>
            <a:r>
              <a:rPr lang="en-US" i="1" dirty="0">
                <a:latin typeface="Cambria"/>
                <a:cs typeface="Cambria"/>
              </a:rPr>
              <a:t>“… there is very little hope of learning anything about the detailed mechanical structure of a particle, because of the extreme weakness of the gravitational interaction.”  (H. Pagels, 1966)</a:t>
            </a:r>
          </a:p>
        </p:txBody>
      </p:sp>
      <p:sp>
        <p:nvSpPr>
          <p:cNvPr id="3" name="TextBox 2">
            <a:extLst>
              <a:ext uri="{FF2B5EF4-FFF2-40B4-BE49-F238E27FC236}">
                <a16:creationId xmlns:a16="http://schemas.microsoft.com/office/drawing/2014/main" id="{A3822581-627A-3942-8875-9CE67AE4B495}"/>
              </a:ext>
            </a:extLst>
          </p:cNvPr>
          <p:cNvSpPr txBox="1"/>
          <p:nvPr/>
        </p:nvSpPr>
        <p:spPr>
          <a:xfrm>
            <a:off x="2638473" y="4920012"/>
            <a:ext cx="184731" cy="369332"/>
          </a:xfrm>
          <a:prstGeom prst="rect">
            <a:avLst/>
          </a:prstGeom>
          <a:noFill/>
        </p:spPr>
        <p:txBody>
          <a:bodyPr wrap="none" rtlCol="0">
            <a:spAutoFit/>
          </a:bodyPr>
          <a:lstStyle/>
          <a:p>
            <a:endParaRPr lang="en-US"/>
          </a:p>
        </p:txBody>
      </p:sp>
      <p:sp>
        <p:nvSpPr>
          <p:cNvPr id="4" name="Rectangle 3">
            <a:extLst>
              <a:ext uri="{FF2B5EF4-FFF2-40B4-BE49-F238E27FC236}">
                <a16:creationId xmlns:a16="http://schemas.microsoft.com/office/drawing/2014/main" id="{30027C69-0F2E-6D4C-B28B-3F37D0919F49}"/>
              </a:ext>
            </a:extLst>
          </p:cNvPr>
          <p:cNvSpPr/>
          <p:nvPr/>
        </p:nvSpPr>
        <p:spPr>
          <a:xfrm>
            <a:off x="7613307" y="815008"/>
            <a:ext cx="3466911" cy="523220"/>
          </a:xfrm>
          <a:prstGeom prst="rect">
            <a:avLst/>
          </a:prstGeom>
        </p:spPr>
        <p:txBody>
          <a:bodyPr wrap="none">
            <a:spAutoFit/>
          </a:bodyPr>
          <a:lstStyle/>
          <a:p>
            <a:r>
              <a:rPr lang="en-US" sz="1400" i="1" dirty="0">
                <a:latin typeface="Calibri" panose="020F0502020204030204" pitchFamily="34" charset="0"/>
                <a:cs typeface="Calibri" panose="020F0502020204030204" pitchFamily="34" charset="0"/>
              </a:rPr>
              <a:t>Yu. </a:t>
            </a:r>
            <a:r>
              <a:rPr lang="en-US" sz="1400" i="1" dirty="0" err="1">
                <a:latin typeface="Calibri" panose="020F0502020204030204" pitchFamily="34" charset="0"/>
                <a:cs typeface="Calibri" panose="020F0502020204030204" pitchFamily="34" charset="0"/>
              </a:rPr>
              <a:t>Kobzarev</a:t>
            </a:r>
            <a:r>
              <a:rPr lang="en-US" sz="1400" i="1" dirty="0">
                <a:latin typeface="Calibri" panose="020F0502020204030204" pitchFamily="34" charset="0"/>
                <a:cs typeface="Calibri" panose="020F0502020204030204" pitchFamily="34" charset="0"/>
              </a:rPr>
              <a:t> and L.B. Okun, JETP 16, 5 (1963)</a:t>
            </a:r>
          </a:p>
          <a:p>
            <a:r>
              <a:rPr lang="en-US" sz="1400" i="1" dirty="0">
                <a:latin typeface="Calibri" panose="020F0502020204030204" pitchFamily="34" charset="0"/>
                <a:cs typeface="Calibri" panose="020F0502020204030204" pitchFamily="34" charset="0"/>
              </a:rPr>
              <a:t>H. Pagels, Phys. Rev. 144 (1966) 1250-1260</a:t>
            </a:r>
            <a:endParaRPr lang="en-US" sz="1400" dirty="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EA2292D8-4E68-2847-98D2-DCCA29AE28C9}"/>
              </a:ext>
            </a:extLst>
          </p:cNvPr>
          <p:cNvCxnSpPr/>
          <p:nvPr/>
        </p:nvCxnSpPr>
        <p:spPr>
          <a:xfrm>
            <a:off x="9808014" y="2350147"/>
            <a:ext cx="59101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FBFAF5-EE09-0949-AA51-40B0CF2EFB35}"/>
              </a:ext>
            </a:extLst>
          </p:cNvPr>
          <p:cNvCxnSpPr/>
          <p:nvPr/>
        </p:nvCxnSpPr>
        <p:spPr>
          <a:xfrm>
            <a:off x="10892381" y="2346431"/>
            <a:ext cx="591015" cy="0"/>
          </a:xfrm>
          <a:prstGeom prst="line">
            <a:avLst/>
          </a:prstGeom>
          <a:ln w="28575">
            <a:solidFill>
              <a:srgbClr val="00BD5A"/>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3CF9E71-D6B3-6742-B29F-F87F6FF3D77A}"/>
              </a:ext>
            </a:extLst>
          </p:cNvPr>
          <p:cNvSpPr txBox="1"/>
          <p:nvPr/>
        </p:nvSpPr>
        <p:spPr>
          <a:xfrm>
            <a:off x="541329" y="882251"/>
            <a:ext cx="5711553" cy="830997"/>
          </a:xfrm>
          <a:prstGeom prst="rect">
            <a:avLst/>
          </a:prstGeom>
          <a:noFill/>
        </p:spPr>
        <p:txBody>
          <a:bodyPr wrap="square" rtlCol="0">
            <a:spAutoFit/>
          </a:bodyPr>
          <a:lstStyle/>
          <a:p>
            <a:pPr algn="ctr"/>
            <a:r>
              <a:rPr lang="en-US" sz="1600" b="1" dirty="0">
                <a:latin typeface="Cambria" panose="02040503050406030204" pitchFamily="18" charset="0"/>
              </a:rPr>
              <a:t>Now that the first experimental data exist on the D-term of the proton, we can use the multipole form to determine the first mechanical properties of the proton. </a:t>
            </a:r>
          </a:p>
        </p:txBody>
      </p:sp>
      <p:grpSp>
        <p:nvGrpSpPr>
          <p:cNvPr id="5" name="Group 4">
            <a:extLst>
              <a:ext uri="{FF2B5EF4-FFF2-40B4-BE49-F238E27FC236}">
                <a16:creationId xmlns:a16="http://schemas.microsoft.com/office/drawing/2014/main" id="{C4213F9D-F495-C847-98FC-0D8A0BCCA24D}"/>
              </a:ext>
            </a:extLst>
          </p:cNvPr>
          <p:cNvGrpSpPr/>
          <p:nvPr/>
        </p:nvGrpSpPr>
        <p:grpSpPr>
          <a:xfrm>
            <a:off x="7196261" y="2660325"/>
            <a:ext cx="4728115" cy="2847784"/>
            <a:chOff x="7126987" y="2818092"/>
            <a:chExt cx="4728115" cy="2847784"/>
          </a:xfrm>
        </p:grpSpPr>
        <p:pic>
          <p:nvPicPr>
            <p:cNvPr id="12" name="Picture 11">
              <a:extLst>
                <a:ext uri="{FF2B5EF4-FFF2-40B4-BE49-F238E27FC236}">
                  <a16:creationId xmlns:a16="http://schemas.microsoft.com/office/drawing/2014/main" id="{EE66C298-9718-1C41-AD98-A2E1EFCB9BB3}"/>
                </a:ext>
              </a:extLst>
            </p:cNvPr>
            <p:cNvPicPr>
              <a:picLocks noChangeAspect="1"/>
            </p:cNvPicPr>
            <p:nvPr/>
          </p:nvPicPr>
          <p:blipFill>
            <a:blip r:embed="rId5"/>
            <a:stretch>
              <a:fillRect/>
            </a:stretch>
          </p:blipFill>
          <p:spPr>
            <a:xfrm>
              <a:off x="7126987" y="2818092"/>
              <a:ext cx="4479320" cy="1269928"/>
            </a:xfrm>
            <a:prstGeom prst="rect">
              <a:avLst/>
            </a:prstGeom>
            <a:ln w="9525">
              <a:solidFill>
                <a:srgbClr val="0070C0"/>
              </a:solidFill>
            </a:ln>
          </p:spPr>
        </p:pic>
        <p:sp>
          <p:nvSpPr>
            <p:cNvPr id="17" name="TextBox 16">
              <a:extLst>
                <a:ext uri="{FF2B5EF4-FFF2-40B4-BE49-F238E27FC236}">
                  <a16:creationId xmlns:a16="http://schemas.microsoft.com/office/drawing/2014/main" id="{99489154-C18E-FA49-A4D6-C15479718562}"/>
                </a:ext>
              </a:extLst>
            </p:cNvPr>
            <p:cNvSpPr txBox="1"/>
            <p:nvPr/>
          </p:nvSpPr>
          <p:spPr>
            <a:xfrm>
              <a:off x="7154969" y="4280881"/>
              <a:ext cx="4700133" cy="1384995"/>
            </a:xfrm>
            <a:prstGeom prst="rect">
              <a:avLst/>
            </a:prstGeom>
            <a:noFill/>
          </p:spPr>
          <p:txBody>
            <a:bodyPr wrap="square" rtlCol="0">
              <a:spAutoFit/>
            </a:bodyPr>
            <a:lstStyle/>
            <a:p>
              <a:r>
                <a:rPr lang="en-US" b="1" i="1" dirty="0" err="1">
                  <a:solidFill>
                    <a:srgbClr val="2445C0"/>
                  </a:solidFill>
                  <a:latin typeface="Cambria" panose="02040503050406030204" pitchFamily="18" charset="0"/>
                  <a:cs typeface="Times New Roman" panose="02020603050405020304" pitchFamily="18" charset="0"/>
                </a:rPr>
                <a:t>s</a:t>
              </a:r>
              <a:r>
                <a:rPr lang="en-US" b="1" i="1" baseline="30000" dirty="0" err="1">
                  <a:solidFill>
                    <a:srgbClr val="2445C0"/>
                  </a:solidFill>
                  <a:latin typeface="Cambria" panose="02040503050406030204" pitchFamily="18" charset="0"/>
                  <a:cs typeface="Times New Roman" panose="02020603050405020304" pitchFamily="18" charset="0"/>
                </a:rPr>
                <a:t>Q</a:t>
              </a:r>
              <a:r>
                <a:rPr lang="en-US" b="1" i="1" dirty="0">
                  <a:solidFill>
                    <a:srgbClr val="2445C0"/>
                  </a:solidFill>
                  <a:latin typeface="Cambria" panose="02040503050406030204" pitchFamily="18" charset="0"/>
                  <a:cs typeface="Times New Roman" panose="02020603050405020304" pitchFamily="18" charset="0"/>
                </a:rPr>
                <a:t>(r):</a:t>
              </a:r>
              <a:r>
                <a:rPr lang="en-US" i="1" dirty="0">
                  <a:solidFill>
                    <a:srgbClr val="2445C0"/>
                  </a:solidFill>
                  <a:latin typeface="Cambria" panose="02040503050406030204" pitchFamily="18" charset="0"/>
                  <a:cs typeface="Times New Roman" panose="02020603050405020304" pitchFamily="18" charset="0"/>
                </a:rPr>
                <a:t> </a:t>
              </a:r>
              <a:r>
                <a:rPr lang="en-US" i="1" dirty="0">
                  <a:latin typeface="Cambria" panose="02040503050406030204" pitchFamily="18" charset="0"/>
                  <a:cs typeface="Times New Roman" panose="02020603050405020304" pitchFamily="18" charset="0"/>
                </a:rPr>
                <a:t>shear stress; </a:t>
              </a:r>
              <a:r>
                <a:rPr lang="en-US" b="1" i="1" dirty="0" err="1">
                  <a:solidFill>
                    <a:srgbClr val="00B050"/>
                  </a:solidFill>
                  <a:latin typeface="Cambria" panose="02040503050406030204" pitchFamily="18" charset="0"/>
                  <a:cs typeface="Times New Roman" panose="02020603050405020304" pitchFamily="18" charset="0"/>
                </a:rPr>
                <a:t>p</a:t>
              </a:r>
              <a:r>
                <a:rPr lang="en-US" b="1" i="1" baseline="30000" dirty="0" err="1">
                  <a:solidFill>
                    <a:srgbClr val="00B050"/>
                  </a:solidFill>
                  <a:latin typeface="Cambria" panose="02040503050406030204" pitchFamily="18" charset="0"/>
                  <a:cs typeface="Times New Roman" panose="02020603050405020304" pitchFamily="18" charset="0"/>
                </a:rPr>
                <a:t>Q</a:t>
              </a:r>
              <a:r>
                <a:rPr lang="en-US" b="1" i="1" dirty="0">
                  <a:solidFill>
                    <a:srgbClr val="00B050"/>
                  </a:solidFill>
                  <a:latin typeface="Cambria" panose="02040503050406030204" pitchFamily="18" charset="0"/>
                  <a:cs typeface="Times New Roman" panose="02020603050405020304" pitchFamily="18" charset="0"/>
                </a:rPr>
                <a:t>(r): </a:t>
              </a:r>
              <a:r>
                <a:rPr lang="en-US" i="1" dirty="0">
                  <a:latin typeface="Cambria" panose="02040503050406030204" pitchFamily="18" charset="0"/>
                  <a:cs typeface="Times New Roman" panose="02020603050405020304" pitchFamily="18" charset="0"/>
                </a:rPr>
                <a:t>normal stress</a:t>
              </a:r>
            </a:p>
            <a:p>
              <a:r>
                <a:rPr lang="en-US" b="1" i="1" dirty="0">
                  <a:latin typeface="Cambria" panose="02040503050406030204" pitchFamily="18" charset="0"/>
                  <a:cs typeface="Times New Roman" panose="02020603050405020304" pitchFamily="18" charset="0"/>
                </a:rPr>
                <a:t>j</a:t>
              </a:r>
              <a:r>
                <a:rPr lang="en-US" b="1" baseline="-25000" dirty="0">
                  <a:latin typeface="Cambria" panose="02040503050406030204" pitchFamily="18" charset="0"/>
                  <a:cs typeface="Times New Roman" panose="02020603050405020304" pitchFamily="18" charset="0"/>
                </a:rPr>
                <a:t>0 ,</a:t>
              </a:r>
              <a:r>
                <a:rPr lang="en-US" b="1" dirty="0">
                  <a:latin typeface="Cambria" panose="02040503050406030204" pitchFamily="18" charset="0"/>
                  <a:cs typeface="Times New Roman" panose="02020603050405020304" pitchFamily="18" charset="0"/>
                </a:rPr>
                <a:t> </a:t>
              </a:r>
              <a:r>
                <a:rPr lang="en-US" b="1" i="1" dirty="0">
                  <a:latin typeface="Cambria" panose="02040503050406030204" pitchFamily="18" charset="0"/>
                  <a:cs typeface="Times New Roman" panose="02020603050405020304" pitchFamily="18" charset="0"/>
                </a:rPr>
                <a:t>j</a:t>
              </a:r>
              <a:r>
                <a:rPr lang="en-US" b="1" baseline="-25000" dirty="0">
                  <a:latin typeface="Cambria" panose="02040503050406030204" pitchFamily="18" charset="0"/>
                  <a:cs typeface="Times New Roman" panose="02020603050405020304" pitchFamily="18" charset="0"/>
                </a:rPr>
                <a:t>2</a:t>
              </a:r>
              <a:r>
                <a:rPr lang="en-US" b="1" dirty="0">
                  <a:latin typeface="Cambria" panose="02040503050406030204" pitchFamily="18" charset="0"/>
                  <a:cs typeface="Times New Roman" panose="02020603050405020304" pitchFamily="18" charset="0"/>
                </a:rPr>
                <a:t>: </a:t>
              </a:r>
              <a:r>
                <a:rPr lang="en-US" dirty="0">
                  <a:latin typeface="Cambria" panose="02040503050406030204" pitchFamily="18" charset="0"/>
                  <a:cs typeface="Times New Roman" panose="02020603050405020304" pitchFamily="18" charset="0"/>
                </a:rPr>
                <a:t>0</a:t>
              </a:r>
              <a:r>
                <a:rPr lang="en-US" baseline="30000" dirty="0">
                  <a:latin typeface="Cambria" panose="02040503050406030204" pitchFamily="18" charset="0"/>
                  <a:cs typeface="Times New Roman" panose="02020603050405020304" pitchFamily="18" charset="0"/>
                </a:rPr>
                <a:t>th</a:t>
              </a:r>
              <a:r>
                <a:rPr lang="en-US" dirty="0">
                  <a:latin typeface="Cambria" panose="02040503050406030204" pitchFamily="18" charset="0"/>
                  <a:cs typeface="Times New Roman" panose="02020603050405020304" pitchFamily="18" charset="0"/>
                </a:rPr>
                <a:t>, 2</a:t>
              </a:r>
              <a:r>
                <a:rPr lang="en-US" baseline="30000" dirty="0">
                  <a:latin typeface="Cambria" panose="02040503050406030204" pitchFamily="18" charset="0"/>
                  <a:cs typeface="Times New Roman" panose="02020603050405020304" pitchFamily="18" charset="0"/>
                </a:rPr>
                <a:t>nd</a:t>
              </a:r>
              <a:r>
                <a:rPr lang="en-US" dirty="0">
                  <a:latin typeface="Cambria" panose="02040503050406030204" pitchFamily="18" charset="0"/>
                  <a:cs typeface="Times New Roman" panose="02020603050405020304" pitchFamily="18" charset="0"/>
                </a:rPr>
                <a:t> order </a:t>
              </a:r>
              <a:r>
                <a:rPr lang="en-US" b="1" dirty="0">
                  <a:latin typeface="Cambria" panose="02040503050406030204" pitchFamily="18" charset="0"/>
                  <a:cs typeface="Times New Roman" panose="02020603050405020304" pitchFamily="18" charset="0"/>
                </a:rPr>
                <a:t>spherical </a:t>
              </a:r>
              <a:r>
                <a:rPr lang="en-US" dirty="0">
                  <a:latin typeface="Cambria" panose="02040503050406030204" pitchFamily="18" charset="0"/>
                  <a:cs typeface="Times New Roman" panose="02020603050405020304" pitchFamily="18" charset="0"/>
                </a:rPr>
                <a:t>Bessel functions</a:t>
              </a:r>
            </a:p>
            <a:p>
              <a:endParaRPr lang="en-US" baseline="-25000" dirty="0">
                <a:latin typeface="Cambria" panose="02040503050406030204" pitchFamily="18" charset="0"/>
                <a:cs typeface="Times New Roman" panose="02020603050405020304" pitchFamily="18" charset="0"/>
              </a:endParaRPr>
            </a:p>
            <a:p>
              <a:r>
                <a:rPr lang="en-US" dirty="0">
                  <a:latin typeface="Cambria" panose="02040503050406030204" pitchFamily="18" charset="0"/>
                  <a:cs typeface="Times New Roman" panose="02020603050405020304" pitchFamily="18" charset="0"/>
                </a:rPr>
                <a:t>Determine </a:t>
              </a:r>
              <a:r>
                <a:rPr lang="en-US" b="1" i="1" dirty="0" err="1">
                  <a:solidFill>
                    <a:schemeClr val="accent5">
                      <a:lumMod val="75000"/>
                    </a:schemeClr>
                  </a:solidFill>
                  <a:latin typeface="Cambria" panose="02040503050406030204" pitchFamily="18" charset="0"/>
                  <a:cs typeface="Times New Roman" panose="02020603050405020304" pitchFamily="18" charset="0"/>
                </a:rPr>
                <a:t>s</a:t>
              </a:r>
              <a:r>
                <a:rPr lang="en-US" b="1" i="1" baseline="30000" dirty="0" err="1">
                  <a:solidFill>
                    <a:schemeClr val="accent5">
                      <a:lumMod val="75000"/>
                    </a:schemeClr>
                  </a:solidFill>
                  <a:latin typeface="Cambria" panose="02040503050406030204" pitchFamily="18" charset="0"/>
                  <a:cs typeface="Times New Roman" panose="02020603050405020304" pitchFamily="18" charset="0"/>
                </a:rPr>
                <a:t>Q</a:t>
              </a:r>
              <a:r>
                <a:rPr lang="en-US" b="1" i="1" dirty="0">
                  <a:solidFill>
                    <a:schemeClr val="accent5">
                      <a:lumMod val="75000"/>
                    </a:schemeClr>
                  </a:solidFill>
                  <a:latin typeface="Cambria" panose="02040503050406030204" pitchFamily="18" charset="0"/>
                  <a:cs typeface="Times New Roman" panose="02020603050405020304" pitchFamily="18" charset="0"/>
                </a:rPr>
                <a:t>(r)</a:t>
              </a:r>
              <a:r>
                <a:rPr lang="en-US" b="1" i="1" dirty="0">
                  <a:latin typeface="Cambria" panose="02040503050406030204" pitchFamily="18" charset="0"/>
                  <a:cs typeface="Times New Roman" panose="02020603050405020304" pitchFamily="18" charset="0"/>
                </a:rPr>
                <a:t>, </a:t>
              </a:r>
              <a:r>
                <a:rPr lang="en-US" b="1" i="1" dirty="0" err="1">
                  <a:solidFill>
                    <a:srgbClr val="00B050"/>
                  </a:solidFill>
                  <a:latin typeface="Cambria" panose="02040503050406030204" pitchFamily="18" charset="0"/>
                  <a:cs typeface="Times New Roman" panose="02020603050405020304" pitchFamily="18" charset="0"/>
                </a:rPr>
                <a:t>p</a:t>
              </a:r>
              <a:r>
                <a:rPr lang="en-US" b="1" i="1" baseline="30000" dirty="0" err="1">
                  <a:solidFill>
                    <a:srgbClr val="00B050"/>
                  </a:solidFill>
                  <a:latin typeface="Cambria" panose="02040503050406030204" pitchFamily="18" charset="0"/>
                  <a:cs typeface="Times New Roman" panose="02020603050405020304" pitchFamily="18" charset="0"/>
                </a:rPr>
                <a:t>Q</a:t>
              </a:r>
              <a:r>
                <a:rPr lang="en-US" b="1" i="1" dirty="0">
                  <a:solidFill>
                    <a:srgbClr val="00B050"/>
                  </a:solidFill>
                  <a:latin typeface="Cambria" panose="02040503050406030204" pitchFamily="18" charset="0"/>
                  <a:cs typeface="Times New Roman" panose="02020603050405020304" pitchFamily="18" charset="0"/>
                </a:rPr>
                <a:t>(r)</a:t>
              </a:r>
              <a:r>
                <a:rPr lang="en-US" b="1" i="1" dirty="0">
                  <a:solidFill>
                    <a:schemeClr val="accent6">
                      <a:lumMod val="75000"/>
                    </a:schemeClr>
                  </a:solidFill>
                  <a:latin typeface="Cambria" panose="02040503050406030204" pitchFamily="18" charset="0"/>
                  <a:cs typeface="Times New Roman" panose="02020603050405020304" pitchFamily="18" charset="0"/>
                </a:rPr>
                <a:t> </a:t>
              </a:r>
              <a:r>
                <a:rPr lang="en-US" i="1" dirty="0">
                  <a:latin typeface="Cambria" panose="02040503050406030204" pitchFamily="18" charset="0"/>
                  <a:cs typeface="Times New Roman" panose="02020603050405020304" pitchFamily="18" charset="0"/>
                </a:rPr>
                <a:t>by inverting the above integrals. </a:t>
              </a:r>
              <a:endParaRPr lang="en-US" dirty="0">
                <a:latin typeface="Cambria" panose="020405030504060302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9525F229-28D1-3142-BEFC-BC4F9FDAE9F9}"/>
                </a:ext>
              </a:extLst>
            </p:cNvPr>
            <p:cNvCxnSpPr/>
            <p:nvPr/>
          </p:nvCxnSpPr>
          <p:spPr>
            <a:xfrm>
              <a:off x="10836626" y="3326975"/>
              <a:ext cx="59101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2D9C75-A8A5-954B-959E-FE9BCE239CA1}"/>
                </a:ext>
              </a:extLst>
            </p:cNvPr>
            <p:cNvCxnSpPr/>
            <p:nvPr/>
          </p:nvCxnSpPr>
          <p:spPr>
            <a:xfrm>
              <a:off x="10944421" y="3992908"/>
              <a:ext cx="591015" cy="0"/>
            </a:xfrm>
            <a:prstGeom prst="line">
              <a:avLst/>
            </a:prstGeom>
            <a:ln w="19050">
              <a:solidFill>
                <a:srgbClr val="00BD5A"/>
              </a:solidFill>
            </a:ln>
          </p:spPr>
          <p:style>
            <a:lnRef idx="1">
              <a:schemeClr val="accent1"/>
            </a:lnRef>
            <a:fillRef idx="0">
              <a:schemeClr val="accent1"/>
            </a:fillRef>
            <a:effectRef idx="0">
              <a:schemeClr val="accent1"/>
            </a:effectRef>
            <a:fontRef idx="minor">
              <a:schemeClr val="tx1"/>
            </a:fontRef>
          </p:style>
        </p:cxnSp>
      </p:grpSp>
      <p:sp>
        <p:nvSpPr>
          <p:cNvPr id="8" name="Frame 7">
            <a:extLst>
              <a:ext uri="{FF2B5EF4-FFF2-40B4-BE49-F238E27FC236}">
                <a16:creationId xmlns:a16="http://schemas.microsoft.com/office/drawing/2014/main" id="{1E8AEAC2-243B-1AC1-3E3C-BF16B8F514CE}"/>
              </a:ext>
            </a:extLst>
          </p:cNvPr>
          <p:cNvSpPr/>
          <p:nvPr/>
        </p:nvSpPr>
        <p:spPr>
          <a:xfrm>
            <a:off x="2594229" y="2846439"/>
            <a:ext cx="1859786" cy="1080926"/>
          </a:xfrm>
          <a:prstGeom prst="frame">
            <a:avLst>
              <a:gd name="adj1" fmla="val 362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28D1504D-76DC-57CB-C155-91609C7A3D41}"/>
              </a:ext>
            </a:extLst>
          </p:cNvPr>
          <p:cNvSpPr txBox="1"/>
          <p:nvPr/>
        </p:nvSpPr>
        <p:spPr>
          <a:xfrm>
            <a:off x="8277026" y="5525052"/>
            <a:ext cx="3111803" cy="523220"/>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M. Polyakov, P. Schweitzer, </a:t>
            </a:r>
            <a:r>
              <a:rPr lang="en-US" sz="1400" i="1" dirty="0" err="1">
                <a:latin typeface="Calibri" panose="020F0502020204030204" pitchFamily="34" charset="0"/>
                <a:cs typeface="Calibri" panose="020F0502020204030204" pitchFamily="34" charset="0"/>
              </a:rPr>
              <a:t>Int.J</a:t>
            </a:r>
            <a:r>
              <a:rPr lang="en-US" sz="1400" i="1" dirty="0">
                <a:latin typeface="Calibri" panose="020F0502020204030204" pitchFamily="34" charset="0"/>
                <a:cs typeface="Calibri" panose="020F0502020204030204" pitchFamily="34" charset="0"/>
              </a:rPr>
              <a:t>. Mod. Phys. A33 (26), 1830025 (2018)  </a:t>
            </a:r>
          </a:p>
        </p:txBody>
      </p:sp>
    </p:spTree>
    <p:extLst>
      <p:ext uri="{BB962C8B-B14F-4D97-AF65-F5344CB8AC3E}">
        <p14:creationId xmlns:p14="http://schemas.microsoft.com/office/powerpoint/2010/main" val="976968128"/>
      </p:ext>
    </p:extLst>
  </p:cSld>
  <p:clrMapOvr>
    <a:masterClrMapping/>
  </p:clrMapOvr>
  <mc:AlternateContent xmlns:mc="http://schemas.openxmlformats.org/markup-compatibility/2006" xmlns:p14="http://schemas.microsoft.com/office/powerpoint/2010/main">
    <mc:Choice Requires="p14">
      <p:transition spd="slow" p14:dur="2000" advTm="43097"/>
    </mc:Choice>
    <mc:Fallback xmlns="">
      <p:transition spd="slow" advTm="4309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8EBC-415A-C645-AC7C-D3C5D4662771}"/>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Pressure on Quarks in the Proton </a:t>
            </a:r>
          </a:p>
        </p:txBody>
      </p:sp>
      <p:pic>
        <p:nvPicPr>
          <p:cNvPr id="26" name="Picture 25">
            <a:extLst>
              <a:ext uri="{FF2B5EF4-FFF2-40B4-BE49-F238E27FC236}">
                <a16:creationId xmlns:a16="http://schemas.microsoft.com/office/drawing/2014/main" id="{5AEFCBC0-99A7-DF45-AC88-60857243EC9F}"/>
              </a:ext>
            </a:extLst>
          </p:cNvPr>
          <p:cNvPicPr>
            <a:picLocks noChangeAspect="1"/>
          </p:cNvPicPr>
          <p:nvPr/>
        </p:nvPicPr>
        <p:blipFill>
          <a:blip r:embed="rId4"/>
          <a:stretch>
            <a:fillRect/>
          </a:stretch>
        </p:blipFill>
        <p:spPr>
          <a:xfrm>
            <a:off x="123709" y="1191396"/>
            <a:ext cx="5644940" cy="4465334"/>
          </a:xfrm>
          <a:prstGeom prst="rect">
            <a:avLst/>
          </a:prstGeom>
        </p:spPr>
      </p:pic>
      <p:sp>
        <p:nvSpPr>
          <p:cNvPr id="3" name="TextBox 2">
            <a:extLst>
              <a:ext uri="{FF2B5EF4-FFF2-40B4-BE49-F238E27FC236}">
                <a16:creationId xmlns:a16="http://schemas.microsoft.com/office/drawing/2014/main" id="{007A6A0A-BC0D-764F-A700-6AA3FCB51B85}"/>
              </a:ext>
            </a:extLst>
          </p:cNvPr>
          <p:cNvSpPr txBox="1"/>
          <p:nvPr/>
        </p:nvSpPr>
        <p:spPr>
          <a:xfrm>
            <a:off x="708557" y="5896081"/>
            <a:ext cx="4689557" cy="307777"/>
          </a:xfrm>
          <a:prstGeom prst="rect">
            <a:avLst/>
          </a:prstGeom>
          <a:noFill/>
        </p:spPr>
        <p:txBody>
          <a:bodyPr wrap="square" rtlCol="0">
            <a:spAutoFit/>
          </a:bodyPr>
          <a:lstStyle/>
          <a:p>
            <a:r>
              <a:rPr lang="fr" sz="1400" i="1" dirty="0">
                <a:latin typeface="Calibri" panose="020F0502020204030204" pitchFamily="34" charset="0"/>
                <a:cs typeface="Calibri" panose="020F0502020204030204" pitchFamily="34" charset="0"/>
              </a:rPr>
              <a:t> V.B., L. </a:t>
            </a:r>
            <a:r>
              <a:rPr lang="fr" sz="1400" i="1" dirty="0" err="1">
                <a:latin typeface="Calibri" panose="020F0502020204030204" pitchFamily="34" charset="0"/>
                <a:cs typeface="Calibri" panose="020F0502020204030204" pitchFamily="34" charset="0"/>
              </a:rPr>
              <a:t>Elouadrhiri</a:t>
            </a:r>
            <a:r>
              <a:rPr lang="fr" sz="1400" i="1" dirty="0">
                <a:latin typeface="Calibri" panose="020F0502020204030204" pitchFamily="34" charset="0"/>
                <a:cs typeface="Calibri" panose="020F0502020204030204" pitchFamily="34" charset="0"/>
              </a:rPr>
              <a:t>, F.X. Girod, Nature 557 (2018) 7705, 396</a:t>
            </a:r>
          </a:p>
        </p:txBody>
      </p:sp>
      <p:cxnSp>
        <p:nvCxnSpPr>
          <p:cNvPr id="15" name="Straight Connector 14">
            <a:extLst>
              <a:ext uri="{FF2B5EF4-FFF2-40B4-BE49-F238E27FC236}">
                <a16:creationId xmlns:a16="http://schemas.microsoft.com/office/drawing/2014/main" id="{9EAED6A5-6EE3-684B-8687-D2AF1CA3A07F}"/>
              </a:ext>
            </a:extLst>
          </p:cNvPr>
          <p:cNvCxnSpPr/>
          <p:nvPr/>
        </p:nvCxnSpPr>
        <p:spPr>
          <a:xfrm>
            <a:off x="3919513" y="1800588"/>
            <a:ext cx="545911" cy="0"/>
          </a:xfrm>
          <a:prstGeom prst="line">
            <a:avLst/>
          </a:prstGeom>
          <a:ln w="28575">
            <a:solidFill>
              <a:srgbClr val="C42888"/>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8B358AF-6009-9848-888A-A6326E47183C}"/>
              </a:ext>
            </a:extLst>
          </p:cNvPr>
          <p:cNvSpPr txBox="1"/>
          <p:nvPr/>
        </p:nvSpPr>
        <p:spPr>
          <a:xfrm>
            <a:off x="4493699" y="1602274"/>
            <a:ext cx="700833" cy="338554"/>
          </a:xfrm>
          <a:prstGeom prst="rect">
            <a:avLst/>
          </a:prstGeom>
          <a:noFill/>
        </p:spPr>
        <p:txBody>
          <a:bodyPr wrap="none" rtlCol="0">
            <a:spAutoFit/>
          </a:bodyPr>
          <a:lstStyle/>
          <a:p>
            <a:r>
              <a:rPr lang="en-US" sz="1600" err="1">
                <a:latin typeface="Symbol" pitchFamily="2" charset="2"/>
              </a:rPr>
              <a:t>c</a:t>
            </a:r>
            <a:r>
              <a:rPr lang="en-US" sz="1600" err="1">
                <a:latin typeface="Cambria" panose="02040503050406030204" pitchFamily="18" charset="0"/>
              </a:rPr>
              <a:t>QSM</a:t>
            </a:r>
            <a:endParaRPr lang="en-US" sz="1600">
              <a:latin typeface="Cambria" panose="02040503050406030204" pitchFamily="18" charset="0"/>
            </a:endParaRPr>
          </a:p>
        </p:txBody>
      </p:sp>
      <p:cxnSp>
        <p:nvCxnSpPr>
          <p:cNvPr id="22" name="Straight Connector 21">
            <a:extLst>
              <a:ext uri="{FF2B5EF4-FFF2-40B4-BE49-F238E27FC236}">
                <a16:creationId xmlns:a16="http://schemas.microsoft.com/office/drawing/2014/main" id="{3A658194-BF9F-0444-B4F7-FFDC484EDBCB}"/>
              </a:ext>
            </a:extLst>
          </p:cNvPr>
          <p:cNvCxnSpPr/>
          <p:nvPr/>
        </p:nvCxnSpPr>
        <p:spPr>
          <a:xfrm>
            <a:off x="3908139" y="2063981"/>
            <a:ext cx="545911"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AF2F5A-2E9D-5843-8B82-B5D9B78A3A50}"/>
              </a:ext>
            </a:extLst>
          </p:cNvPr>
          <p:cNvSpPr txBox="1"/>
          <p:nvPr/>
        </p:nvSpPr>
        <p:spPr>
          <a:xfrm>
            <a:off x="4493699" y="1884131"/>
            <a:ext cx="904415"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Data fit</a:t>
            </a:r>
          </a:p>
        </p:txBody>
      </p:sp>
      <p:sp>
        <p:nvSpPr>
          <p:cNvPr id="14" name="Left Arrow 13">
            <a:extLst>
              <a:ext uri="{FF2B5EF4-FFF2-40B4-BE49-F238E27FC236}">
                <a16:creationId xmlns:a16="http://schemas.microsoft.com/office/drawing/2014/main" id="{35DC9128-D00F-BD42-A258-4E5A37BABA5C}"/>
              </a:ext>
            </a:extLst>
          </p:cNvPr>
          <p:cNvSpPr/>
          <p:nvPr/>
        </p:nvSpPr>
        <p:spPr>
          <a:xfrm>
            <a:off x="4008261" y="3591111"/>
            <a:ext cx="1287841" cy="123451"/>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E82932A-DF8C-9D48-B71E-A49B6A477642}"/>
              </a:ext>
            </a:extLst>
          </p:cNvPr>
          <p:cNvSpPr txBox="1"/>
          <p:nvPr/>
        </p:nvSpPr>
        <p:spPr>
          <a:xfrm>
            <a:off x="4107801" y="2917917"/>
            <a:ext cx="1104726" cy="646331"/>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confining </a:t>
            </a:r>
          </a:p>
          <a:p>
            <a:r>
              <a:rPr lang="en-US" dirty="0">
                <a:latin typeface="Calibri" panose="020F0502020204030204" pitchFamily="34" charset="0"/>
                <a:cs typeface="Calibri" panose="020F0502020204030204" pitchFamily="34" charset="0"/>
              </a:rPr>
              <a:t>pressure </a:t>
            </a:r>
          </a:p>
        </p:txBody>
      </p:sp>
      <p:sp>
        <p:nvSpPr>
          <p:cNvPr id="23" name="Left Arrow 22">
            <a:extLst>
              <a:ext uri="{FF2B5EF4-FFF2-40B4-BE49-F238E27FC236}">
                <a16:creationId xmlns:a16="http://schemas.microsoft.com/office/drawing/2014/main" id="{C01DBA6B-ABCA-CB42-A6C4-69E93F0F66E0}"/>
              </a:ext>
            </a:extLst>
          </p:cNvPr>
          <p:cNvSpPr/>
          <p:nvPr/>
        </p:nvSpPr>
        <p:spPr>
          <a:xfrm rot="10800000">
            <a:off x="2045385" y="2481099"/>
            <a:ext cx="1287841" cy="123451"/>
          </a:xfrm>
          <a:prstGeom prst="leftArrow">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7BD928D-FB06-6748-8A41-C0D626EBC543}"/>
              </a:ext>
            </a:extLst>
          </p:cNvPr>
          <p:cNvSpPr txBox="1"/>
          <p:nvPr/>
        </p:nvSpPr>
        <p:spPr>
          <a:xfrm>
            <a:off x="6096000" y="3463842"/>
            <a:ext cx="5644940" cy="1200329"/>
          </a:xfrm>
          <a:prstGeom prst="rect">
            <a:avLst/>
          </a:prstGeom>
          <a:noFill/>
        </p:spPr>
        <p:txBody>
          <a:bodyPr wrap="square" rtlCol="0">
            <a:spAutoFit/>
          </a:bodyPr>
          <a:lstStyle/>
          <a:p>
            <a:pPr algn="ctr"/>
            <a:r>
              <a:rPr lang="en-US" b="1" i="1" dirty="0">
                <a:solidFill>
                  <a:schemeClr val="accent6">
                    <a:lumMod val="75000"/>
                  </a:schemeClr>
                </a:solidFill>
                <a:latin typeface="Calibri" panose="020F0502020204030204" pitchFamily="34" charset="0"/>
                <a:cs typeface="Calibri" panose="020F0502020204030204" pitchFamily="34" charset="0"/>
              </a:rPr>
              <a:t>The negative sign of the D-term determines the positive pressure on the inside, and the negative pressure to the periphery. </a:t>
            </a:r>
          </a:p>
          <a:p>
            <a:pPr algn="ctr"/>
            <a:r>
              <a:rPr lang="en-US" b="1" i="1" dirty="0">
                <a:solidFill>
                  <a:srgbClr val="C00000"/>
                </a:solidFill>
                <a:latin typeface="Calibri" panose="020F0502020204030204" pitchFamily="34" charset="0"/>
                <a:cs typeface="Calibri" panose="020F0502020204030204" pitchFamily="34" charset="0"/>
              </a:rPr>
              <a:t>With the opposite sign, the proton would be unstable. </a:t>
            </a:r>
          </a:p>
        </p:txBody>
      </p:sp>
      <p:sp>
        <p:nvSpPr>
          <p:cNvPr id="21" name="TextBox 20">
            <a:extLst>
              <a:ext uri="{FF2B5EF4-FFF2-40B4-BE49-F238E27FC236}">
                <a16:creationId xmlns:a16="http://schemas.microsoft.com/office/drawing/2014/main" id="{013436AF-AE9B-E449-A545-0C63FC27A67C}"/>
              </a:ext>
            </a:extLst>
          </p:cNvPr>
          <p:cNvSpPr txBox="1"/>
          <p:nvPr/>
        </p:nvSpPr>
        <p:spPr>
          <a:xfrm>
            <a:off x="2295570" y="1850148"/>
            <a:ext cx="1086708" cy="646331"/>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repulsive </a:t>
            </a:r>
          </a:p>
          <a:p>
            <a:r>
              <a:rPr lang="en-US" dirty="0">
                <a:latin typeface="Calibri" panose="020F0502020204030204" pitchFamily="34" charset="0"/>
                <a:cs typeface="Calibri" panose="020F0502020204030204" pitchFamily="34" charset="0"/>
              </a:rPr>
              <a:t>pressure</a:t>
            </a:r>
          </a:p>
        </p:txBody>
      </p:sp>
      <p:sp>
        <p:nvSpPr>
          <p:cNvPr id="24" name="Rectangle 23">
            <a:extLst>
              <a:ext uri="{FF2B5EF4-FFF2-40B4-BE49-F238E27FC236}">
                <a16:creationId xmlns:a16="http://schemas.microsoft.com/office/drawing/2014/main" id="{1C545AEF-29A6-3A43-A39F-9FAA256D6FBC}"/>
              </a:ext>
            </a:extLst>
          </p:cNvPr>
          <p:cNvSpPr/>
          <p:nvPr/>
        </p:nvSpPr>
        <p:spPr>
          <a:xfrm>
            <a:off x="1500462" y="945001"/>
            <a:ext cx="2891433" cy="338554"/>
          </a:xfrm>
          <a:prstGeom prst="rect">
            <a:avLst/>
          </a:prstGeom>
        </p:spPr>
        <p:txBody>
          <a:bodyPr wrap="none">
            <a:spAutoFit/>
          </a:bodyPr>
          <a:lstStyle/>
          <a:p>
            <a:r>
              <a:rPr lang="de" sz="1600" i="1" dirty="0">
                <a:solidFill>
                  <a:srgbClr val="000000"/>
                </a:solidFill>
                <a:latin typeface="Calibri" panose="020F0502020204030204" pitchFamily="34" charset="0"/>
                <a:cs typeface="Calibri" panose="020F0502020204030204" pitchFamily="34" charset="0"/>
              </a:rPr>
              <a:t>M. </a:t>
            </a:r>
            <a:r>
              <a:rPr lang="de" sz="1600" i="1" dirty="0" err="1">
                <a:solidFill>
                  <a:srgbClr val="000000"/>
                </a:solidFill>
                <a:latin typeface="Calibri" panose="020F0502020204030204" pitchFamily="34" charset="0"/>
                <a:cs typeface="Calibri" panose="020F0502020204030204" pitchFamily="34" charset="0"/>
              </a:rPr>
              <a:t>Polyakov</a:t>
            </a:r>
            <a:r>
              <a:rPr lang="de" sz="1600" i="1" dirty="0">
                <a:solidFill>
                  <a:srgbClr val="000000"/>
                </a:solidFill>
                <a:latin typeface="Calibri" panose="020F0502020204030204" pitchFamily="34" charset="0"/>
                <a:cs typeface="Calibri" panose="020F0502020204030204" pitchFamily="34" charset="0"/>
              </a:rPr>
              <a:t>, PL B555 (2003) 57</a:t>
            </a:r>
            <a:endParaRPr lang="en-US" sz="1600" i="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2C122FC-BC84-504D-80C1-14B50748BBAD}"/>
                  </a:ext>
                </a:extLst>
              </p:cNvPr>
              <p:cNvSpPr txBox="1"/>
              <p:nvPr/>
            </p:nvSpPr>
            <p:spPr>
              <a:xfrm>
                <a:off x="6423353" y="1388483"/>
                <a:ext cx="4061368" cy="461665"/>
              </a:xfrm>
              <a:prstGeom prst="rect">
                <a:avLst/>
              </a:prstGeom>
              <a:noFill/>
            </p:spPr>
            <p:txBody>
              <a:bodyPr wrap="none" rtlCol="0">
                <a:spAutoFit/>
              </a:bodyPr>
              <a:lstStyle/>
              <a:p>
                <a:r>
                  <a:rPr lang="en-US" sz="2400" dirty="0">
                    <a:latin typeface="Calibri" panose="020F0502020204030204" pitchFamily="34" charset="0"/>
                    <a:ea typeface="Cambria Math" panose="02040503050406030204" pitchFamily="18" charset="0"/>
                    <a:cs typeface="Calibri" panose="020F0502020204030204" pitchFamily="34" charset="0"/>
                  </a:rPr>
                  <a:t>p(r) changes sign </a:t>
                </a:r>
                <a14:m>
                  <m:oMath xmlns:m="http://schemas.openxmlformats.org/officeDocument/2006/math">
                    <m:r>
                      <a:rPr lang="en-US" sz="2400" b="0" i="1" smtClean="0">
                        <a:latin typeface="Cambria Math" panose="02040503050406030204" pitchFamily="18" charset="0"/>
                        <a:ea typeface="Cambria Math" panose="02040503050406030204" pitchFamily="18" charset="0"/>
                      </a:rPr>
                      <m:t>@</m:t>
                    </m:r>
                  </m:oMath>
                </a14:m>
                <a:r>
                  <a:rPr lang="en-US" sz="2400" dirty="0">
                    <a:latin typeface="Calibri" panose="020F0502020204030204" pitchFamily="34" charset="0"/>
                    <a:ea typeface="Cambria Math" panose="02040503050406030204" pitchFamily="18" charset="0"/>
                    <a:cs typeface="Calibri" panose="020F0502020204030204" pitchFamily="34" charset="0"/>
                  </a:rPr>
                  <a:t> 0.6</a:t>
                </a:r>
                <a14:m>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0.1</m:t>
                    </m:r>
                  </m:oMath>
                </a14:m>
                <a:r>
                  <a:rPr lang="en-US" sz="2400" dirty="0" err="1">
                    <a:latin typeface="Calibri" panose="020F0502020204030204" pitchFamily="34" charset="0"/>
                    <a:ea typeface="Cambria Math" panose="02040503050406030204" pitchFamily="18" charset="0"/>
                    <a:cs typeface="Calibri" panose="020F0502020204030204" pitchFamily="34" charset="0"/>
                  </a:rPr>
                  <a:t>fm</a:t>
                </a:r>
                <a:endParaRPr lang="en-US" sz="2400" dirty="0">
                  <a:latin typeface="Calibri" panose="020F0502020204030204" pitchFamily="34" charset="0"/>
                  <a:ea typeface="Cambria Math" panose="02040503050406030204" pitchFamily="18" charset="0"/>
                  <a:cs typeface="Calibri" panose="020F0502020204030204" pitchFamily="34" charset="0"/>
                </a:endParaRPr>
              </a:p>
            </p:txBody>
          </p:sp>
        </mc:Choice>
        <mc:Fallback xmlns="">
          <p:sp>
            <p:nvSpPr>
              <p:cNvPr id="7" name="TextBox 6">
                <a:extLst>
                  <a:ext uri="{FF2B5EF4-FFF2-40B4-BE49-F238E27FC236}">
                    <a16:creationId xmlns:a16="http://schemas.microsoft.com/office/drawing/2014/main" id="{42C122FC-BC84-504D-80C1-14B50748BBAD}"/>
                  </a:ext>
                </a:extLst>
              </p:cNvPr>
              <p:cNvSpPr txBox="1">
                <a:spLocks noRot="1" noChangeAspect="1" noMove="1" noResize="1" noEditPoints="1" noAdjustHandles="1" noChangeArrowheads="1" noChangeShapeType="1" noTextEdit="1"/>
              </p:cNvSpPr>
              <p:nvPr/>
            </p:nvSpPr>
            <p:spPr>
              <a:xfrm>
                <a:off x="6423353" y="1388483"/>
                <a:ext cx="4061368" cy="461665"/>
              </a:xfrm>
              <a:prstGeom prst="rect">
                <a:avLst/>
              </a:prstGeom>
              <a:blipFill>
                <a:blip r:embed="rId5"/>
                <a:stretch>
                  <a:fillRect l="-2181" t="-8108" r="-1246"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6D3607D-185A-1649-97B0-A395A8EE5114}"/>
                  </a:ext>
                </a:extLst>
              </p:cNvPr>
              <p:cNvSpPr txBox="1"/>
              <p:nvPr/>
            </p:nvSpPr>
            <p:spPr>
              <a:xfrm>
                <a:off x="6963414" y="1999433"/>
                <a:ext cx="2914491" cy="931986"/>
              </a:xfrm>
              <a:prstGeom prst="rect">
                <a:avLst/>
              </a:prstGeom>
              <a:noFill/>
            </p:spPr>
            <p:txBody>
              <a:bodyPr wrap="square" rtlCol="0">
                <a:spAutoFit/>
              </a:bodyPr>
              <a:lstStyle/>
              <a:p>
                <a:pPr algn="ctr"/>
                <a14:m>
                  <m:oMath xmlns:m="http://schemas.openxmlformats.org/officeDocument/2006/math">
                    <m:nary>
                      <m:naryPr>
                        <m:ctrlPr>
                          <a:rPr lang="en-US" sz="2400" i="1" smtClean="0">
                            <a:latin typeface="Cambria Math" panose="02040503050406030204" pitchFamily="18" charset="0"/>
                          </a:rPr>
                        </m:ctrlPr>
                      </m:naryPr>
                      <m:sub>
                        <m:r>
                          <m:rPr>
                            <m:brk m:alnAt="23"/>
                          </m:rPr>
                          <a:rPr lang="en-US" sz="2400" b="0" i="0" smtClean="0">
                            <a:latin typeface="Cambria Math" panose="02040503050406030204" pitchFamily="18" charset="0"/>
                          </a:rPr>
                          <m:t>0</m:t>
                        </m:r>
                      </m:sub>
                      <m:sup>
                        <m:r>
                          <a:rPr lang="en-US" sz="2400" i="0" smtClean="0">
                            <a:latin typeface="Cambria Math" panose="02040503050406030204" pitchFamily="18" charset="0"/>
                            <a:ea typeface="Cambria Math" panose="02040503050406030204" pitchFamily="18" charset="0"/>
                          </a:rPr>
                          <m:t>∞</m:t>
                        </m:r>
                      </m:sup>
                      <m:e>
                        <m:r>
                          <m:rPr>
                            <m:sty m:val="p"/>
                          </m:rPr>
                          <a:rPr lang="en-US" sz="2400" b="0" i="0" smtClean="0">
                            <a:latin typeface="Cambria Math" panose="02040503050406030204" pitchFamily="18" charset="0"/>
                          </a:rPr>
                          <m:t>r</m:t>
                        </m:r>
                        <m:r>
                          <a:rPr lang="en-US" sz="2400" b="0" i="0" baseline="30000" smtClean="0">
                            <a:latin typeface="Cambria Math" panose="02040503050406030204" pitchFamily="18" charset="0"/>
                          </a:rPr>
                          <m:t>2</m:t>
                        </m:r>
                        <m:r>
                          <m:rPr>
                            <m:sty m:val="p"/>
                          </m:rPr>
                          <a:rPr lang="en-US" sz="2400" b="0" i="0" smtClean="0">
                            <a:latin typeface="Cambria Math" panose="02040503050406030204" pitchFamily="18" charset="0"/>
                          </a:rPr>
                          <m:t>p</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r</m:t>
                        </m:r>
                        <m:r>
                          <a:rPr lang="en-US" sz="2400" b="0" i="0" smtClean="0">
                            <a:latin typeface="Cambria Math" panose="02040503050406030204" pitchFamily="18" charset="0"/>
                          </a:rPr>
                          <m:t>)</m:t>
                        </m:r>
                      </m:e>
                    </m:nary>
                  </m:oMath>
                </a14:m>
                <a:r>
                  <a:rPr lang="en-US" sz="2400" dirty="0" err="1">
                    <a:latin typeface="Cambria" panose="02040503050406030204" pitchFamily="18" charset="0"/>
                    <a:ea typeface="Cambria Math" panose="02040503050406030204" pitchFamily="18" charset="0"/>
                    <a:cs typeface="Calibri" panose="020F0502020204030204" pitchFamily="34" charset="0"/>
                  </a:rPr>
                  <a:t>dr</a:t>
                </a:r>
                <a:r>
                  <a:rPr lang="en-US" sz="2400" dirty="0">
                    <a:latin typeface="Calibri" panose="020F0502020204030204" pitchFamily="34" charset="0"/>
                    <a:cs typeface="Calibri" panose="020F0502020204030204" pitchFamily="34" charset="0"/>
                  </a:rPr>
                  <a:t> </a:t>
                </a:r>
                <a:r>
                  <a:rPr lang="en-US" sz="2400" dirty="0">
                    <a:latin typeface="Calibri" panose="020F0502020204030204" pitchFamily="34" charset="0"/>
                    <a:ea typeface="Cambria Math" panose="02040503050406030204" pitchFamily="18" charset="0"/>
                    <a:cs typeface="Calibri" panose="020F0502020204030204" pitchFamily="34" charset="0"/>
                  </a:rPr>
                  <a:t>= 0</a:t>
                </a:r>
              </a:p>
              <a:p>
                <a:pPr algn="ctr"/>
                <a:r>
                  <a:rPr lang="en-US" sz="2400" dirty="0">
                    <a:latin typeface="Calibri" panose="020F0502020204030204" pitchFamily="34" charset="0"/>
                    <a:ea typeface="Cambria Math" panose="02040503050406030204" pitchFamily="18" charset="0"/>
                    <a:cs typeface="Calibri" panose="020F0502020204030204" pitchFamily="34" charset="0"/>
                  </a:rPr>
                  <a:t> van Laue condition</a:t>
                </a:r>
                <a:r>
                  <a:rPr lang="en-US" sz="2200" dirty="0">
                    <a:latin typeface="Calibri" panose="020F0502020204030204" pitchFamily="34" charset="0"/>
                    <a:ea typeface="Cambria Math" panose="02040503050406030204" pitchFamily="18" charset="0"/>
                    <a:cs typeface="Calibri" panose="020F0502020204030204" pitchFamily="34" charset="0"/>
                  </a:rPr>
                  <a:t>.  </a:t>
                </a:r>
              </a:p>
            </p:txBody>
          </p:sp>
        </mc:Choice>
        <mc:Fallback xmlns="">
          <p:sp>
            <p:nvSpPr>
              <p:cNvPr id="20" name="TextBox 19">
                <a:extLst>
                  <a:ext uri="{FF2B5EF4-FFF2-40B4-BE49-F238E27FC236}">
                    <a16:creationId xmlns:a16="http://schemas.microsoft.com/office/drawing/2014/main" id="{06D3607D-185A-1649-97B0-A395A8EE5114}"/>
                  </a:ext>
                </a:extLst>
              </p:cNvPr>
              <p:cNvSpPr txBox="1">
                <a:spLocks noRot="1" noChangeAspect="1" noMove="1" noResize="1" noEditPoints="1" noAdjustHandles="1" noChangeArrowheads="1" noChangeShapeType="1" noTextEdit="1"/>
              </p:cNvSpPr>
              <p:nvPr/>
            </p:nvSpPr>
            <p:spPr>
              <a:xfrm>
                <a:off x="6963414" y="1999433"/>
                <a:ext cx="2914491" cy="931986"/>
              </a:xfrm>
              <a:prstGeom prst="rect">
                <a:avLst/>
              </a:prstGeom>
              <a:blipFill>
                <a:blip r:embed="rId6"/>
                <a:stretch>
                  <a:fillRect l="-6522" t="-72973" r="-2609" b="-74324"/>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C1AC8187-C9CC-1F3C-070D-12B1E37F3E3B}"/>
              </a:ext>
            </a:extLst>
          </p:cNvPr>
          <p:cNvGrpSpPr/>
          <p:nvPr/>
        </p:nvGrpSpPr>
        <p:grpSpPr>
          <a:xfrm>
            <a:off x="1677194" y="4326484"/>
            <a:ext cx="1077539" cy="761178"/>
            <a:chOff x="1677194" y="4326484"/>
            <a:chExt cx="1077539" cy="761178"/>
          </a:xfrm>
        </p:grpSpPr>
        <p:sp>
          <p:nvSpPr>
            <p:cNvPr id="4" name="Down Arrow 3">
              <a:extLst>
                <a:ext uri="{FF2B5EF4-FFF2-40B4-BE49-F238E27FC236}">
                  <a16:creationId xmlns:a16="http://schemas.microsoft.com/office/drawing/2014/main" id="{77A2E643-493D-8B57-6F46-45734411ABEB}"/>
                </a:ext>
              </a:extLst>
            </p:cNvPr>
            <p:cNvSpPr/>
            <p:nvPr/>
          </p:nvSpPr>
          <p:spPr>
            <a:xfrm rot="10800000">
              <a:off x="2170183" y="4326484"/>
              <a:ext cx="250186" cy="67319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117A93-A5B3-BA5A-2E77-AA9519DD2EA4}"/>
                </a:ext>
              </a:extLst>
            </p:cNvPr>
            <p:cNvSpPr txBox="1"/>
            <p:nvPr/>
          </p:nvSpPr>
          <p:spPr>
            <a:xfrm>
              <a:off x="1677194" y="4718330"/>
              <a:ext cx="1077539" cy="369332"/>
            </a:xfrm>
            <a:prstGeom prst="rect">
              <a:avLst/>
            </a:prstGeom>
            <a:solidFill>
              <a:schemeClr val="bg1"/>
            </a:solidFill>
            <a:ln>
              <a:solidFill>
                <a:schemeClr val="tx1"/>
              </a:solidFill>
            </a:ln>
          </p:spPr>
          <p:txBody>
            <a:bodyPr wrap="none" rtlCol="0">
              <a:spAutoFit/>
            </a:bodyPr>
            <a:lstStyle/>
            <a:p>
              <a:r>
                <a:rPr lang="en-US" dirty="0">
                  <a:latin typeface="Calibri" panose="020F0502020204030204" pitchFamily="34" charset="0"/>
                  <a:cs typeface="Calibri" panose="020F0502020204030204" pitchFamily="34" charset="0"/>
                </a:rPr>
                <a:t>p(0.6) = 0</a:t>
              </a:r>
            </a:p>
          </p:txBody>
        </p:sp>
      </p:grpSp>
    </p:spTree>
    <p:custDataLst>
      <p:tags r:id="rId1"/>
    </p:custDataLst>
    <p:extLst>
      <p:ext uri="{BB962C8B-B14F-4D97-AF65-F5344CB8AC3E}">
        <p14:creationId xmlns:p14="http://schemas.microsoft.com/office/powerpoint/2010/main" val="4203213463"/>
      </p:ext>
    </p:extLst>
  </p:cSld>
  <p:clrMapOvr>
    <a:masterClrMapping/>
  </p:clrMapOvr>
  <mc:AlternateContent xmlns:mc="http://schemas.openxmlformats.org/markup-compatibility/2006" xmlns:p14="http://schemas.microsoft.com/office/powerpoint/2010/main">
    <mc:Choice Requires="p14">
      <p:transition spd="slow" p14:dur="2000" advTm="53046"/>
    </mc:Choice>
    <mc:Fallback xmlns="">
      <p:transition spd="slow" advTm="530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8EBC-415A-C645-AC7C-D3C5D4662771}"/>
              </a:ext>
            </a:extLst>
          </p:cNvPr>
          <p:cNvSpPr>
            <a:spLocks noGrp="1"/>
          </p:cNvSpPr>
          <p:nvPr>
            <p:ph type="title"/>
          </p:nvPr>
        </p:nvSpPr>
        <p:spPr>
          <a:xfrm>
            <a:off x="-97237" y="-61463"/>
            <a:ext cx="12192000" cy="760397"/>
          </a:xfrm>
        </p:spPr>
        <p:txBody>
          <a:bodyPr>
            <a:normAutofit/>
          </a:bodyPr>
          <a:lstStyle/>
          <a:p>
            <a:r>
              <a:rPr lang="en-US" sz="3600" dirty="0">
                <a:latin typeface="Calibri" panose="020F0502020204030204" pitchFamily="34" charset="0"/>
                <a:cs typeface="Calibri" panose="020F0502020204030204" pitchFamily="34" charset="0"/>
              </a:rPr>
              <a:t>Shear Stress on Quarks</a:t>
            </a:r>
          </a:p>
        </p:txBody>
      </p:sp>
      <p:sp>
        <p:nvSpPr>
          <p:cNvPr id="5" name="Slide Number Placeholder 4">
            <a:extLst>
              <a:ext uri="{FF2B5EF4-FFF2-40B4-BE49-F238E27FC236}">
                <a16:creationId xmlns:a16="http://schemas.microsoft.com/office/drawing/2014/main" id="{9D511F1F-C4CB-0141-B12B-51840C686152}"/>
              </a:ext>
            </a:extLst>
          </p:cNvPr>
          <p:cNvSpPr>
            <a:spLocks noGrp="1"/>
          </p:cNvSpPr>
          <p:nvPr>
            <p:ph type="sldNum" sz="quarter" idx="12"/>
          </p:nvPr>
        </p:nvSpPr>
        <p:spPr/>
        <p:txBody>
          <a:bodyPr/>
          <a:lstStyle/>
          <a:p>
            <a:fld id="{9264C62A-42DA-064B-B402-BD4DFBC1F791}" type="slidenum">
              <a:rPr lang="en-US" smtClean="0">
                <a:solidFill>
                  <a:prstClr val="black"/>
                </a:solidFill>
              </a:rPr>
              <a:pPr/>
              <a:t>24</a:t>
            </a:fld>
            <a:endParaRPr lang="en-US">
              <a:solidFill>
                <a:prstClr val="black"/>
              </a:solidFill>
            </a:endParaRPr>
          </a:p>
        </p:txBody>
      </p:sp>
      <p:grpSp>
        <p:nvGrpSpPr>
          <p:cNvPr id="3" name="Group 2">
            <a:extLst>
              <a:ext uri="{FF2B5EF4-FFF2-40B4-BE49-F238E27FC236}">
                <a16:creationId xmlns:a16="http://schemas.microsoft.com/office/drawing/2014/main" id="{41A5414E-C03A-2D47-96A4-E9319427EBEB}"/>
              </a:ext>
            </a:extLst>
          </p:cNvPr>
          <p:cNvGrpSpPr/>
          <p:nvPr/>
        </p:nvGrpSpPr>
        <p:grpSpPr>
          <a:xfrm>
            <a:off x="560857" y="1146717"/>
            <a:ext cx="5824177" cy="4963991"/>
            <a:chOff x="1672971" y="1031578"/>
            <a:chExt cx="5169718" cy="5171143"/>
          </a:xfrm>
        </p:grpSpPr>
        <p:pic>
          <p:nvPicPr>
            <p:cNvPr id="6" name="Picture 5">
              <a:extLst>
                <a:ext uri="{FF2B5EF4-FFF2-40B4-BE49-F238E27FC236}">
                  <a16:creationId xmlns:a16="http://schemas.microsoft.com/office/drawing/2014/main" id="{4E048ED4-1B0F-4445-91DE-90DF8582FD20}"/>
                </a:ext>
              </a:extLst>
            </p:cNvPr>
            <p:cNvPicPr>
              <a:picLocks noChangeAspect="1"/>
            </p:cNvPicPr>
            <p:nvPr/>
          </p:nvPicPr>
          <p:blipFill>
            <a:blip r:embed="rId3"/>
            <a:stretch>
              <a:fillRect/>
            </a:stretch>
          </p:blipFill>
          <p:spPr>
            <a:xfrm>
              <a:off x="1672971" y="1157575"/>
              <a:ext cx="5169718" cy="5045146"/>
            </a:xfrm>
            <a:prstGeom prst="rect">
              <a:avLst/>
            </a:prstGeom>
          </p:spPr>
        </p:pic>
        <p:sp>
          <p:nvSpPr>
            <p:cNvPr id="12" name="TextBox 11">
              <a:extLst>
                <a:ext uri="{FF2B5EF4-FFF2-40B4-BE49-F238E27FC236}">
                  <a16:creationId xmlns:a16="http://schemas.microsoft.com/office/drawing/2014/main" id="{EB162DCF-D0C9-B64C-844E-0B06487F78B0}"/>
                </a:ext>
              </a:extLst>
            </p:cNvPr>
            <p:cNvSpPr txBox="1"/>
            <p:nvPr/>
          </p:nvSpPr>
          <p:spPr>
            <a:xfrm>
              <a:off x="3338460" y="1031578"/>
              <a:ext cx="2305019" cy="424368"/>
            </a:xfrm>
            <a:prstGeom prst="rect">
              <a:avLst/>
            </a:prstGeom>
            <a:noFill/>
          </p:spPr>
          <p:txBody>
            <a:bodyPr wrap="none" rtlCol="0">
              <a:spAutoFit/>
            </a:bodyPr>
            <a:lstStyle/>
            <a:p>
              <a:r>
                <a:rPr lang="en-US" sz="2400" b="1" i="1">
                  <a:latin typeface="Cambria" panose="02040503050406030204" pitchFamily="18" charset="0"/>
                  <a:cs typeface="Times New Roman" panose="02020603050405020304" pitchFamily="18" charset="0"/>
                </a:rPr>
                <a:t>Shear stress r</a:t>
              </a:r>
              <a:r>
                <a:rPr lang="en-US" sz="2400" b="1" i="1" baseline="30000">
                  <a:latin typeface="Cambria" panose="02040503050406030204" pitchFamily="18" charset="0"/>
                  <a:cs typeface="Times New Roman" panose="02020603050405020304" pitchFamily="18" charset="0"/>
                </a:rPr>
                <a:t>2</a:t>
              </a:r>
              <a:r>
                <a:rPr lang="en-US" sz="2400" b="1" i="1">
                  <a:latin typeface="Cambria" panose="02040503050406030204" pitchFamily="18" charset="0"/>
                  <a:cs typeface="Times New Roman" panose="02020603050405020304" pitchFamily="18" charset="0"/>
                </a:rPr>
                <a:t>s</a:t>
              </a:r>
              <a:r>
                <a:rPr lang="en-US" sz="2400" b="1" i="1" baseline="30000">
                  <a:latin typeface="Cambria" panose="02040503050406030204" pitchFamily="18" charset="0"/>
                  <a:cs typeface="Times New Roman" panose="02020603050405020304" pitchFamily="18" charset="0"/>
                </a:rPr>
                <a:t>Q</a:t>
              </a:r>
              <a:r>
                <a:rPr lang="en-US" sz="2400" b="1" i="1">
                  <a:latin typeface="Cambria" panose="02040503050406030204" pitchFamily="18" charset="0"/>
                  <a:cs typeface="Times New Roman" panose="02020603050405020304" pitchFamily="18" charset="0"/>
                </a:rPr>
                <a:t>(r) </a:t>
              </a:r>
            </a:p>
          </p:txBody>
        </p:sp>
        <p:sp>
          <p:nvSpPr>
            <p:cNvPr id="13" name="TextBox 12">
              <a:extLst>
                <a:ext uri="{FF2B5EF4-FFF2-40B4-BE49-F238E27FC236}">
                  <a16:creationId xmlns:a16="http://schemas.microsoft.com/office/drawing/2014/main" id="{A1C7DE36-513C-B84B-8B55-94E0E98E1030}"/>
                </a:ext>
              </a:extLst>
            </p:cNvPr>
            <p:cNvSpPr txBox="1"/>
            <p:nvPr/>
          </p:nvSpPr>
          <p:spPr>
            <a:xfrm>
              <a:off x="3916540" y="1965327"/>
              <a:ext cx="2152705" cy="338554"/>
            </a:xfrm>
            <a:prstGeom prst="rect">
              <a:avLst/>
            </a:prstGeom>
            <a:noFill/>
            <a:ln>
              <a:solidFill>
                <a:schemeClr val="tx1"/>
              </a:solidFill>
            </a:ln>
          </p:spPr>
          <p:txBody>
            <a:bodyPr wrap="none" rtlCol="0">
              <a:spAutoFit/>
            </a:bodyPr>
            <a:lstStyle/>
            <a:p>
              <a:r>
                <a:rPr lang="en-US" sz="1600">
                  <a:latin typeface="Cambria" panose="02040503050406030204" pitchFamily="18" charset="0"/>
                </a:rPr>
                <a:t>systematic error band </a:t>
              </a:r>
            </a:p>
          </p:txBody>
        </p:sp>
        <p:cxnSp>
          <p:nvCxnSpPr>
            <p:cNvPr id="15" name="Straight Arrow Connector 14">
              <a:extLst>
                <a:ext uri="{FF2B5EF4-FFF2-40B4-BE49-F238E27FC236}">
                  <a16:creationId xmlns:a16="http://schemas.microsoft.com/office/drawing/2014/main" id="{0382C642-D22B-E44C-83E0-4BBD99292260}"/>
                </a:ext>
              </a:extLst>
            </p:cNvPr>
            <p:cNvCxnSpPr>
              <a:stCxn id="13" idx="2"/>
            </p:cNvCxnSpPr>
            <p:nvPr/>
          </p:nvCxnSpPr>
          <p:spPr>
            <a:xfrm flipH="1">
              <a:off x="3456058" y="2303881"/>
              <a:ext cx="1536835" cy="64807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454A17-559F-5C47-8297-F59CB207A770}"/>
                </a:ext>
              </a:extLst>
            </p:cNvPr>
            <p:cNvCxnSpPr/>
            <p:nvPr/>
          </p:nvCxnSpPr>
          <p:spPr>
            <a:xfrm>
              <a:off x="3797506" y="4995506"/>
              <a:ext cx="693464" cy="0"/>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C8D61B8-FF83-7C46-BBD8-151DFF40F6BD}"/>
                </a:ext>
              </a:extLst>
            </p:cNvPr>
            <p:cNvSpPr txBox="1"/>
            <p:nvPr/>
          </p:nvSpPr>
          <p:spPr>
            <a:xfrm>
              <a:off x="4527283" y="4792306"/>
              <a:ext cx="603370" cy="339494"/>
            </a:xfrm>
            <a:prstGeom prst="rect">
              <a:avLst/>
            </a:prstGeom>
            <a:noFill/>
          </p:spPr>
          <p:txBody>
            <a:bodyPr wrap="none" rtlCol="0">
              <a:spAutoFit/>
            </a:bodyPr>
            <a:lstStyle/>
            <a:p>
              <a:r>
                <a:rPr lang="en-US" err="1">
                  <a:latin typeface="Symbol" pitchFamily="2" charset="2"/>
                  <a:cs typeface="Times New Roman" panose="02020603050405020304" pitchFamily="18" charset="0"/>
                </a:rPr>
                <a:t>c</a:t>
              </a:r>
              <a:r>
                <a:rPr lang="en-US" err="1">
                  <a:latin typeface="Cambria" panose="02040503050406030204" pitchFamily="18" charset="0"/>
                </a:rPr>
                <a:t>QSM</a:t>
              </a:r>
              <a:endParaRPr lang="en-US">
                <a:latin typeface="Cambria" panose="02040503050406030204" pitchFamily="18" charset="0"/>
              </a:endParaRPr>
            </a:p>
          </p:txBody>
        </p:sp>
        <p:cxnSp>
          <p:nvCxnSpPr>
            <p:cNvPr id="19" name="Straight Connector 18">
              <a:extLst>
                <a:ext uri="{FF2B5EF4-FFF2-40B4-BE49-F238E27FC236}">
                  <a16:creationId xmlns:a16="http://schemas.microsoft.com/office/drawing/2014/main" id="{D97C3F15-071D-D142-A06F-288BA0D2DDAD}"/>
                </a:ext>
              </a:extLst>
            </p:cNvPr>
            <p:cNvCxnSpPr/>
            <p:nvPr/>
          </p:nvCxnSpPr>
          <p:spPr>
            <a:xfrm>
              <a:off x="3789862" y="4732271"/>
              <a:ext cx="693464"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E2AC77F-7020-4040-828D-8D84E7F28BD3}"/>
                </a:ext>
              </a:extLst>
            </p:cNvPr>
            <p:cNvSpPr txBox="1"/>
            <p:nvPr/>
          </p:nvSpPr>
          <p:spPr>
            <a:xfrm>
              <a:off x="4527283" y="4549122"/>
              <a:ext cx="931384" cy="339494"/>
            </a:xfrm>
            <a:prstGeom prst="rect">
              <a:avLst/>
            </a:prstGeom>
            <a:noFill/>
          </p:spPr>
          <p:txBody>
            <a:bodyPr wrap="none" rtlCol="0">
              <a:spAutoFit/>
            </a:bodyPr>
            <a:lstStyle/>
            <a:p>
              <a:r>
                <a:rPr lang="en-US">
                  <a:latin typeface="Cambria" panose="02040503050406030204" pitchFamily="18" charset="0"/>
                </a:rPr>
                <a:t>this result</a:t>
              </a: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CC03B6B-393A-564C-AC5D-7EDC4BCF7DE3}"/>
                  </a:ext>
                </a:extLst>
              </p:cNvPr>
              <p:cNvSpPr txBox="1"/>
              <p:nvPr/>
            </p:nvSpPr>
            <p:spPr>
              <a:xfrm>
                <a:off x="7470410" y="1444858"/>
                <a:ext cx="3809740" cy="1354217"/>
              </a:xfrm>
              <a:prstGeom prst="rect">
                <a:avLst/>
              </a:prstGeom>
              <a:noFill/>
            </p:spPr>
            <p:txBody>
              <a:bodyPr wrap="square" rtlCol="0">
                <a:spAutoFit/>
              </a:bodyPr>
              <a:lstStyle/>
              <a:p>
                <a:pPr algn="ctr"/>
                <a:r>
                  <a:rPr lang="en-US" sz="2400" dirty="0">
                    <a:latin typeface="Cambria" panose="02040503050406030204" pitchFamily="18" charset="0"/>
                  </a:rPr>
                  <a:t>Shear stress near r = 0.6 </a:t>
                </a:r>
                <a:r>
                  <a:rPr lang="en-US" sz="2400" dirty="0" err="1">
                    <a:latin typeface="Cambria" panose="02040503050406030204" pitchFamily="18" charset="0"/>
                  </a:rPr>
                  <a:t>fm</a:t>
                </a:r>
                <a:r>
                  <a:rPr lang="en-US" sz="2400" dirty="0">
                    <a:latin typeface="Cambria" panose="02040503050406030204" pitchFamily="18" charset="0"/>
                  </a:rPr>
                  <a:t>: </a:t>
                </a:r>
              </a:p>
              <a:p>
                <a:pPr algn="ctr"/>
                <a:r>
                  <a:rPr lang="en-US" sz="2400" dirty="0">
                    <a:latin typeface="Cambria" panose="02040503050406030204" pitchFamily="18" charset="0"/>
                  </a:rPr>
                  <a:t>4</a:t>
                </a:r>
                <a:r>
                  <a:rPr lang="en-US" sz="2400" dirty="0">
                    <a:latin typeface="Symbol" pitchFamily="2" charset="2"/>
                  </a:rPr>
                  <a:t>p</a:t>
                </a:r>
                <a:r>
                  <a:rPr lang="en-US" sz="2400" dirty="0">
                    <a:latin typeface="Cambria" panose="02040503050406030204" pitchFamily="18" charset="0"/>
                  </a:rPr>
                  <a:t>r</a:t>
                </a:r>
                <a:r>
                  <a:rPr lang="en-US" sz="2400" baseline="30000" dirty="0">
                    <a:latin typeface="Cambria" panose="02040503050406030204" pitchFamily="18" charset="0"/>
                  </a:rPr>
                  <a:t>2</a:t>
                </a:r>
                <a:r>
                  <a:rPr lang="en-US" sz="2400" dirty="0">
                    <a:latin typeface="Cambria" panose="02040503050406030204" pitchFamily="18" charset="0"/>
                  </a:rPr>
                  <a:t>s(r)= 0.238 GeV/</a:t>
                </a:r>
                <a:r>
                  <a:rPr lang="en-US" sz="2400" dirty="0" err="1">
                    <a:latin typeface="Cambria" panose="02040503050406030204" pitchFamily="18" charset="0"/>
                  </a:rPr>
                  <a:t>fm</a:t>
                </a:r>
                <a:endParaRPr lang="en-US" sz="2400" dirty="0">
                  <a:latin typeface="Cambria" panose="02040503050406030204" pitchFamily="18" charset="0"/>
                </a:endParaRPr>
              </a:p>
              <a:p>
                <a:pPr algn="ctr"/>
                <a:endParaRPr lang="en-US" sz="1000" b="1" dirty="0">
                  <a:latin typeface="Cambria" panose="02040503050406030204" pitchFamily="18" charset="0"/>
                </a:endParaRPr>
              </a:p>
              <a:p>
                <a:pPr algn="ctr"/>
                <a:r>
                  <a:rPr lang="en-US" sz="2400" b="1" dirty="0">
                    <a:solidFill>
                      <a:srgbClr val="C00000"/>
                    </a:solidFill>
                    <a:latin typeface="Cambria" panose="02040503050406030204" pitchFamily="18" charset="0"/>
                  </a:rPr>
                  <a:t>~38</a:t>
                </a:r>
                <a14:m>
                  <m:oMath xmlns:m="http://schemas.openxmlformats.org/officeDocument/2006/math">
                    <m:r>
                      <a:rPr lang="en-US" sz="2400" b="1">
                        <a:solidFill>
                          <a:srgbClr val="C00000"/>
                        </a:solidFill>
                        <a:latin typeface="Cambria Math" panose="02040503050406030204" pitchFamily="18" charset="0"/>
                        <a:ea typeface="Cambria Math" panose="02040503050406030204" pitchFamily="18" charset="0"/>
                      </a:rPr>
                      <m:t> </m:t>
                    </m:r>
                    <m:r>
                      <a:rPr lang="en-US" sz="2400" b="1" i="1" smtClean="0">
                        <a:solidFill>
                          <a:srgbClr val="C00000"/>
                        </a:solidFill>
                        <a:latin typeface="Cambria Math" panose="02040503050406030204" pitchFamily="18" charset="0"/>
                        <a:ea typeface="Cambria Math" panose="02040503050406030204" pitchFamily="18" charset="0"/>
                      </a:rPr>
                      <m:t>× </m:t>
                    </m:r>
                  </m:oMath>
                </a14:m>
                <a:r>
                  <a:rPr lang="en-US" sz="2400" b="1" dirty="0">
                    <a:solidFill>
                      <a:srgbClr val="C00000"/>
                    </a:solidFill>
                    <a:latin typeface="Cambria" panose="02040503050406030204" pitchFamily="18" charset="0"/>
                  </a:rPr>
                  <a:t>10</a:t>
                </a:r>
                <a:r>
                  <a:rPr lang="en-US" sz="2400" b="1" baseline="30000" dirty="0">
                    <a:solidFill>
                      <a:srgbClr val="C00000"/>
                    </a:solidFill>
                    <a:latin typeface="Cambria" panose="02040503050406030204" pitchFamily="18" charset="0"/>
                  </a:rPr>
                  <a:t>3 </a:t>
                </a:r>
                <a:r>
                  <a:rPr lang="en-US" sz="2400" b="1" dirty="0">
                    <a:solidFill>
                      <a:srgbClr val="C00000"/>
                    </a:solidFill>
                    <a:latin typeface="Cambria" panose="02040503050406030204" pitchFamily="18" charset="0"/>
                  </a:rPr>
                  <a:t>N </a:t>
                </a:r>
              </a:p>
            </p:txBody>
          </p:sp>
        </mc:Choice>
        <mc:Fallback xmlns="">
          <p:sp>
            <p:nvSpPr>
              <p:cNvPr id="25" name="TextBox 24">
                <a:extLst>
                  <a:ext uri="{FF2B5EF4-FFF2-40B4-BE49-F238E27FC236}">
                    <a16:creationId xmlns:a16="http://schemas.microsoft.com/office/drawing/2014/main" id="{4CC03B6B-393A-564C-AC5D-7EDC4BCF7DE3}"/>
                  </a:ext>
                </a:extLst>
              </p:cNvPr>
              <p:cNvSpPr txBox="1">
                <a:spLocks noRot="1" noChangeAspect="1" noMove="1" noResize="1" noEditPoints="1" noAdjustHandles="1" noChangeArrowheads="1" noChangeShapeType="1" noTextEdit="1"/>
              </p:cNvSpPr>
              <p:nvPr/>
            </p:nvSpPr>
            <p:spPr>
              <a:xfrm>
                <a:off x="7470410" y="1444858"/>
                <a:ext cx="3809740" cy="1354217"/>
              </a:xfrm>
              <a:prstGeom prst="rect">
                <a:avLst/>
              </a:prstGeom>
              <a:blipFill>
                <a:blip r:embed="rId4"/>
                <a:stretch>
                  <a:fillRect l="-2658" t="-3704" r="-3987" b="-8333"/>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C970862E-E43A-5D4D-9224-42DDE03169FA}"/>
              </a:ext>
            </a:extLst>
          </p:cNvPr>
          <p:cNvPicPr>
            <a:picLocks noChangeAspect="1"/>
          </p:cNvPicPr>
          <p:nvPr/>
        </p:nvPicPr>
        <p:blipFill rotWithShape="1">
          <a:blip r:embed="rId5"/>
          <a:srcRect l="19178" t="28941"/>
          <a:stretch/>
        </p:blipFill>
        <p:spPr>
          <a:xfrm>
            <a:off x="7405845" y="3305430"/>
            <a:ext cx="4003106" cy="2030517"/>
          </a:xfrm>
          <a:prstGeom prst="rect">
            <a:avLst/>
          </a:prstGeom>
        </p:spPr>
      </p:pic>
      <p:sp>
        <p:nvSpPr>
          <p:cNvPr id="16" name="TextBox 15">
            <a:extLst>
              <a:ext uri="{FF2B5EF4-FFF2-40B4-BE49-F238E27FC236}">
                <a16:creationId xmlns:a16="http://schemas.microsoft.com/office/drawing/2014/main" id="{09AA4F99-64C9-B245-A464-91BDF5185B2E}"/>
              </a:ext>
            </a:extLst>
          </p:cNvPr>
          <p:cNvSpPr txBox="1"/>
          <p:nvPr/>
        </p:nvSpPr>
        <p:spPr>
          <a:xfrm>
            <a:off x="9302172" y="3384863"/>
            <a:ext cx="1732847" cy="400110"/>
          </a:xfrm>
          <a:prstGeom prst="rect">
            <a:avLst/>
          </a:prstGeom>
          <a:noFill/>
        </p:spPr>
        <p:txBody>
          <a:bodyPr wrap="none" rtlCol="0">
            <a:spAutoFit/>
          </a:bodyPr>
          <a:lstStyle/>
          <a:p>
            <a:r>
              <a:rPr lang="en-US" sz="2000" b="1" dirty="0">
                <a:solidFill>
                  <a:schemeClr val="bg1"/>
                </a:solidFill>
                <a:latin typeface="Cambria" panose="02040503050406030204" pitchFamily="18" charset="0"/>
              </a:rPr>
              <a:t>4 metric tons</a:t>
            </a:r>
          </a:p>
        </p:txBody>
      </p:sp>
    </p:spTree>
    <p:extLst>
      <p:ext uri="{BB962C8B-B14F-4D97-AF65-F5344CB8AC3E}">
        <p14:creationId xmlns:p14="http://schemas.microsoft.com/office/powerpoint/2010/main" val="2673640291"/>
      </p:ext>
    </p:extLst>
  </p:cSld>
  <p:clrMapOvr>
    <a:masterClrMapping/>
  </p:clrMapOvr>
  <mc:AlternateContent xmlns:mc="http://schemas.openxmlformats.org/markup-compatibility/2006" xmlns:p14="http://schemas.microsoft.com/office/powerpoint/2010/main">
    <mc:Choice Requires="p14">
      <p:transition spd="slow" p14:dur="2000" advTm="22964"/>
    </mc:Choice>
    <mc:Fallback xmlns="">
      <p:transition spd="slow" advTm="2296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B06DC-5AF6-7741-9480-D1B5502455D4}"/>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Normal &amp; Tangential Stress on Quarks</a:t>
            </a:r>
          </a:p>
        </p:txBody>
      </p:sp>
      <p:pic>
        <p:nvPicPr>
          <p:cNvPr id="16" name="Picture 15">
            <a:extLst>
              <a:ext uri="{FF2B5EF4-FFF2-40B4-BE49-F238E27FC236}">
                <a16:creationId xmlns:a16="http://schemas.microsoft.com/office/drawing/2014/main" id="{C603EF83-51F2-5647-A437-9A73283663D3}"/>
              </a:ext>
            </a:extLst>
          </p:cNvPr>
          <p:cNvPicPr>
            <a:picLocks noChangeAspect="1"/>
          </p:cNvPicPr>
          <p:nvPr/>
        </p:nvPicPr>
        <p:blipFill>
          <a:blip r:embed="rId3"/>
          <a:stretch>
            <a:fillRect/>
          </a:stretch>
        </p:blipFill>
        <p:spPr>
          <a:xfrm>
            <a:off x="1050029" y="1256191"/>
            <a:ext cx="4620780" cy="4509437"/>
          </a:xfrm>
          <a:prstGeom prst="rect">
            <a:avLst/>
          </a:prstGeom>
        </p:spPr>
      </p:pic>
      <p:sp>
        <p:nvSpPr>
          <p:cNvPr id="19" name="TextBox 18">
            <a:extLst>
              <a:ext uri="{FF2B5EF4-FFF2-40B4-BE49-F238E27FC236}">
                <a16:creationId xmlns:a16="http://schemas.microsoft.com/office/drawing/2014/main" id="{19EB121E-A6FA-544C-8CA7-B4EE0591E95D}"/>
              </a:ext>
            </a:extLst>
          </p:cNvPr>
          <p:cNvSpPr txBox="1"/>
          <p:nvPr/>
        </p:nvSpPr>
        <p:spPr>
          <a:xfrm>
            <a:off x="944723" y="927554"/>
            <a:ext cx="4640438" cy="400110"/>
          </a:xfrm>
          <a:prstGeom prst="rect">
            <a:avLst/>
          </a:prstGeom>
          <a:noFill/>
        </p:spPr>
        <p:txBody>
          <a:bodyPr wrap="none" rtlCol="0">
            <a:spAutoFit/>
          </a:bodyPr>
          <a:lstStyle/>
          <a:p>
            <a:r>
              <a:rPr lang="en-US" sz="2000">
                <a:latin typeface="Cambria" panose="02040503050406030204" pitchFamily="18" charset="0"/>
              </a:rPr>
              <a:t>Normal stress: </a:t>
            </a:r>
            <a:r>
              <a:rPr lang="en-US" sz="2000" err="1">
                <a:latin typeface="Cambria" panose="02040503050406030204" pitchFamily="18" charset="0"/>
              </a:rPr>
              <a:t>F</a:t>
            </a:r>
            <a:r>
              <a:rPr lang="en-US" sz="2000" baseline="-25000" err="1">
                <a:latin typeface="Cambria" panose="02040503050406030204" pitchFamily="18" charset="0"/>
              </a:rPr>
              <a:t>n</a:t>
            </a:r>
            <a:r>
              <a:rPr lang="en-US" sz="2000">
                <a:latin typeface="Cambria" panose="02040503050406030204" pitchFamily="18" charset="0"/>
              </a:rPr>
              <a:t>= 4</a:t>
            </a:r>
            <a:r>
              <a:rPr lang="en-US" sz="2000">
                <a:latin typeface="Symbol" pitchFamily="2" charset="2"/>
              </a:rPr>
              <a:t>p</a:t>
            </a:r>
            <a:r>
              <a:rPr lang="en-US" sz="2000">
                <a:latin typeface="Cambria" panose="02040503050406030204" pitchFamily="18" charset="0"/>
              </a:rPr>
              <a:t>r</a:t>
            </a:r>
            <a:r>
              <a:rPr lang="en-US" sz="2000" baseline="30000">
                <a:latin typeface="Cambria" panose="02040503050406030204" pitchFamily="18" charset="0"/>
              </a:rPr>
              <a:t>2</a:t>
            </a:r>
            <a:r>
              <a:rPr lang="en-US" sz="2000">
                <a:latin typeface="Cambria" panose="02040503050406030204" pitchFamily="18" charset="0"/>
              </a:rPr>
              <a:t>[2/3 s(r) + p(r)]  </a:t>
            </a:r>
          </a:p>
        </p:txBody>
      </p:sp>
      <p:pic>
        <p:nvPicPr>
          <p:cNvPr id="25" name="Picture 24">
            <a:extLst>
              <a:ext uri="{FF2B5EF4-FFF2-40B4-BE49-F238E27FC236}">
                <a16:creationId xmlns:a16="http://schemas.microsoft.com/office/drawing/2014/main" id="{D736A365-5FB7-0840-9C91-EE31DAB35972}"/>
              </a:ext>
            </a:extLst>
          </p:cNvPr>
          <p:cNvPicPr>
            <a:picLocks noChangeAspect="1"/>
          </p:cNvPicPr>
          <p:nvPr/>
        </p:nvPicPr>
        <p:blipFill>
          <a:blip r:embed="rId4"/>
          <a:stretch>
            <a:fillRect/>
          </a:stretch>
        </p:blipFill>
        <p:spPr>
          <a:xfrm>
            <a:off x="6607681" y="1289038"/>
            <a:ext cx="4609805" cy="4456742"/>
          </a:xfrm>
          <a:prstGeom prst="rect">
            <a:avLst/>
          </a:prstGeom>
        </p:spPr>
      </p:pic>
      <p:sp>
        <p:nvSpPr>
          <p:cNvPr id="27" name="TextBox 26">
            <a:extLst>
              <a:ext uri="{FF2B5EF4-FFF2-40B4-BE49-F238E27FC236}">
                <a16:creationId xmlns:a16="http://schemas.microsoft.com/office/drawing/2014/main" id="{5443A2BA-D94B-8D45-A02C-6991BF6C9C5D}"/>
              </a:ext>
            </a:extLst>
          </p:cNvPr>
          <p:cNvSpPr txBox="1"/>
          <p:nvPr/>
        </p:nvSpPr>
        <p:spPr>
          <a:xfrm>
            <a:off x="6521192" y="941598"/>
            <a:ext cx="4987456" cy="400110"/>
          </a:xfrm>
          <a:prstGeom prst="rect">
            <a:avLst/>
          </a:prstGeom>
          <a:noFill/>
        </p:spPr>
        <p:txBody>
          <a:bodyPr wrap="none" rtlCol="0">
            <a:spAutoFit/>
          </a:bodyPr>
          <a:lstStyle/>
          <a:p>
            <a:r>
              <a:rPr lang="en-US" sz="2000">
                <a:latin typeface="Cambria" panose="02040503050406030204" pitchFamily="18" charset="0"/>
              </a:rPr>
              <a:t>Tangential stress: F</a:t>
            </a:r>
            <a:r>
              <a:rPr lang="en-US" sz="2000" baseline="-25000">
                <a:latin typeface="Cambria" panose="02040503050406030204" pitchFamily="18" charset="0"/>
              </a:rPr>
              <a:t>t</a:t>
            </a:r>
            <a:r>
              <a:rPr lang="en-US" sz="2000">
                <a:latin typeface="Cambria" panose="02040503050406030204" pitchFamily="18" charset="0"/>
              </a:rPr>
              <a:t>= 4</a:t>
            </a:r>
            <a:r>
              <a:rPr lang="en-US" sz="2000">
                <a:latin typeface="Symbol" pitchFamily="2" charset="2"/>
              </a:rPr>
              <a:t>p</a:t>
            </a:r>
            <a:r>
              <a:rPr lang="en-US" sz="2000">
                <a:latin typeface="Cambria" panose="02040503050406030204" pitchFamily="18" charset="0"/>
              </a:rPr>
              <a:t>r</a:t>
            </a:r>
            <a:r>
              <a:rPr lang="en-US" sz="2000" baseline="30000">
                <a:latin typeface="Cambria" panose="02040503050406030204" pitchFamily="18" charset="0"/>
              </a:rPr>
              <a:t>2</a:t>
            </a:r>
            <a:r>
              <a:rPr lang="en-US" sz="2000">
                <a:latin typeface="Cambria" panose="02040503050406030204" pitchFamily="18" charset="0"/>
              </a:rPr>
              <a:t>[-1/3 s(r) + p(r)]  </a:t>
            </a:r>
          </a:p>
        </p:txBody>
      </p:sp>
      <p:sp>
        <p:nvSpPr>
          <p:cNvPr id="28" name="TextBox 27">
            <a:extLst>
              <a:ext uri="{FF2B5EF4-FFF2-40B4-BE49-F238E27FC236}">
                <a16:creationId xmlns:a16="http://schemas.microsoft.com/office/drawing/2014/main" id="{ADC57E05-60A5-1B44-9B0B-13F24205DB28}"/>
              </a:ext>
            </a:extLst>
          </p:cNvPr>
          <p:cNvSpPr txBox="1"/>
          <p:nvPr/>
        </p:nvSpPr>
        <p:spPr>
          <a:xfrm>
            <a:off x="6414696" y="5850539"/>
            <a:ext cx="5297476" cy="369332"/>
          </a:xfrm>
          <a:prstGeom prst="rect">
            <a:avLst/>
          </a:prstGeom>
          <a:noFill/>
        </p:spPr>
        <p:txBody>
          <a:bodyPr wrap="none" rtlCol="0">
            <a:spAutoFit/>
          </a:bodyPr>
          <a:lstStyle/>
          <a:p>
            <a:r>
              <a:rPr lang="en-US" dirty="0">
                <a:latin typeface="Cambria" panose="02040503050406030204" pitchFamily="18" charset="0"/>
                <a:cs typeface="Times New Roman" panose="02020603050405020304" pitchFamily="18" charset="0"/>
              </a:rPr>
              <a:t>Tangential stress changes direction near r ~ 0.45 </a:t>
            </a:r>
            <a:r>
              <a:rPr lang="en-US" dirty="0" err="1">
                <a:latin typeface="Cambria" panose="02040503050406030204" pitchFamily="18" charset="0"/>
                <a:cs typeface="Times New Roman" panose="02020603050405020304" pitchFamily="18" charset="0"/>
              </a:rPr>
              <a:t>fm</a:t>
            </a:r>
            <a:endParaRPr lang="en-US" dirty="0">
              <a:latin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94D97C1-B32B-9F45-9723-4B5F7330C912}"/>
              </a:ext>
            </a:extLst>
          </p:cNvPr>
          <p:cNvSpPr txBox="1"/>
          <p:nvPr/>
        </p:nvSpPr>
        <p:spPr>
          <a:xfrm>
            <a:off x="1643859" y="5866551"/>
            <a:ext cx="3280385" cy="369332"/>
          </a:xfrm>
          <a:prstGeom prst="rect">
            <a:avLst/>
          </a:prstGeom>
          <a:noFill/>
        </p:spPr>
        <p:txBody>
          <a:bodyPr wrap="none" rtlCol="0">
            <a:spAutoFit/>
          </a:bodyPr>
          <a:lstStyle/>
          <a:p>
            <a:r>
              <a:rPr lang="en-US" dirty="0">
                <a:latin typeface="Cambria" panose="02040503050406030204" pitchFamily="18" charset="0"/>
              </a:rPr>
              <a:t>Normal stress is positive at all r</a:t>
            </a:r>
          </a:p>
        </p:txBody>
      </p:sp>
    </p:spTree>
    <p:extLst>
      <p:ext uri="{BB962C8B-B14F-4D97-AF65-F5344CB8AC3E}">
        <p14:creationId xmlns:p14="http://schemas.microsoft.com/office/powerpoint/2010/main" val="3255983495"/>
      </p:ext>
    </p:extLst>
  </p:cSld>
  <p:clrMapOvr>
    <a:masterClrMapping/>
  </p:clrMapOvr>
  <mc:AlternateContent xmlns:mc="http://schemas.openxmlformats.org/markup-compatibility/2006" xmlns:p14="http://schemas.microsoft.com/office/powerpoint/2010/main">
    <mc:Choice Requires="p14">
      <p:transition spd="slow" p14:dur="2000" advTm="57428"/>
    </mc:Choice>
    <mc:Fallback xmlns="">
      <p:transition spd="slow" advTm="5742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8F3C-BDD2-C3FE-1DE2-F98C54F2AF5B}"/>
              </a:ext>
            </a:extLst>
          </p:cNvPr>
          <p:cNvSpPr>
            <a:spLocks noGrp="1"/>
          </p:cNvSpPr>
          <p:nvPr>
            <p:ph type="title"/>
          </p:nvPr>
        </p:nvSpPr>
        <p:spPr/>
        <p:txBody>
          <a:bodyPr/>
          <a:lstStyle/>
          <a:p>
            <a:r>
              <a:rPr lang="en-US" dirty="0"/>
              <a:t>Message on mechanical properties of proton</a:t>
            </a:r>
          </a:p>
        </p:txBody>
      </p:sp>
      <p:pic>
        <p:nvPicPr>
          <p:cNvPr id="4" name="Content Placeholder 3">
            <a:extLst>
              <a:ext uri="{FF2B5EF4-FFF2-40B4-BE49-F238E27FC236}">
                <a16:creationId xmlns:a16="http://schemas.microsoft.com/office/drawing/2014/main" id="{BDCE7C0F-B134-263F-AF65-9EDEEE9C85FB}"/>
              </a:ext>
            </a:extLst>
          </p:cNvPr>
          <p:cNvPicPr>
            <a:picLocks noChangeAspect="1"/>
          </p:cNvPicPr>
          <p:nvPr/>
        </p:nvPicPr>
        <p:blipFill>
          <a:blip r:embed="rId3"/>
          <a:stretch>
            <a:fillRect/>
          </a:stretch>
        </p:blipFill>
        <p:spPr>
          <a:xfrm>
            <a:off x="2693852" y="3127991"/>
            <a:ext cx="6802316" cy="2605143"/>
          </a:xfrm>
          <a:prstGeom prst="rect">
            <a:avLst/>
          </a:prstGeom>
          <a:solidFill>
            <a:srgbClr val="FFFF00"/>
          </a:solidFill>
          <a:ln w="38100">
            <a:solidFill>
              <a:schemeClr val="tx1"/>
            </a:solid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D823635-5418-BEE9-D573-F2BCA7D1670E}"/>
                  </a:ext>
                </a:extLst>
              </p:cNvPr>
              <p:cNvSpPr txBox="1"/>
              <p:nvPr/>
            </p:nvSpPr>
            <p:spPr>
              <a:xfrm>
                <a:off x="1366036" y="1132325"/>
                <a:ext cx="9091896" cy="1585049"/>
              </a:xfrm>
              <a:prstGeom prst="rect">
                <a:avLst/>
              </a:prstGeom>
              <a:noFill/>
            </p:spPr>
            <p:txBody>
              <a:bodyPr wrap="square">
                <a:spAutoFit/>
              </a:bodyPr>
              <a:lstStyle/>
              <a:p>
                <a:pPr algn="ctr"/>
                <a:r>
                  <a:rPr lang="en-US" sz="2800" b="1" dirty="0">
                    <a:solidFill>
                      <a:schemeClr val="accent6">
                        <a:lumMod val="75000"/>
                      </a:schemeClr>
                    </a:solidFill>
                    <a:latin typeface="Calibri" panose="020F0502020204030204" pitchFamily="34" charset="0"/>
                    <a:cs typeface="Calibri" panose="020F0502020204030204" pitchFamily="34" charset="0"/>
                  </a:rPr>
                  <a:t>Based on the first extraction of the D-term, the peak pressure in the proton is </a:t>
                </a:r>
              </a:p>
              <a:p>
                <a:pPr algn="ctr"/>
                <a:endParaRPr lang="en-US" sz="900" b="1" dirty="0">
                  <a:solidFill>
                    <a:schemeClr val="accent6">
                      <a:lumMod val="75000"/>
                    </a:schemeClr>
                  </a:solidFill>
                  <a:latin typeface="Calibri" panose="020F0502020204030204" pitchFamily="34" charset="0"/>
                  <a:cs typeface="Calibri" panose="020F0502020204030204" pitchFamily="34" charset="0"/>
                </a:endParaRPr>
              </a:p>
              <a:p>
                <a:pPr algn="ctr"/>
                <a:r>
                  <a:rPr lang="en-US" sz="3200" b="1" dirty="0">
                    <a:solidFill>
                      <a:schemeClr val="accent6">
                        <a:lumMod val="75000"/>
                      </a:schemeClr>
                    </a:solidFill>
                    <a:latin typeface="Calibri" panose="020F0502020204030204" pitchFamily="34" charset="0"/>
                    <a:cs typeface="Calibri" panose="020F0502020204030204" pitchFamily="34" charset="0"/>
                  </a:rPr>
                  <a:t> </a:t>
                </a:r>
                <a14:m>
                  <m:oMath xmlns:m="http://schemas.openxmlformats.org/officeDocument/2006/math">
                    <m:r>
                      <a:rPr lang="en-US" sz="3200" b="1" i="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𝐩</m:t>
                    </m:r>
                    <m:d>
                      <m:dPr>
                        <m:ctrlPr>
                          <a:rPr lang="en-US" sz="3200"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ctrlPr>
                      </m:dPr>
                      <m:e>
                        <m:r>
                          <a:rPr lang="en-US" sz="3200" b="1" i="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𝐫</m:t>
                        </m:r>
                        <m:r>
                          <a:rPr lang="en-US" sz="3200" b="1" i="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m:t>
                        </m:r>
                        <m:r>
                          <a:rPr lang="en-US" sz="3200" b="1" i="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𝟎</m:t>
                        </m:r>
                      </m:e>
                    </m:d>
                    <m:r>
                      <a:rPr lang="en-US" sz="3200"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 </m:t>
                    </m:r>
                  </m:oMath>
                </a14:m>
                <a:r>
                  <a:rPr lang="en-US" sz="3200" b="1" dirty="0">
                    <a:solidFill>
                      <a:schemeClr val="tx1"/>
                    </a:solidFill>
                    <a:latin typeface="Calibri" panose="020F0502020204030204" pitchFamily="34" charset="0"/>
                    <a:cs typeface="Calibri" panose="020F0502020204030204" pitchFamily="34" charset="0"/>
                  </a:rPr>
                  <a:t>10</a:t>
                </a:r>
                <a:r>
                  <a:rPr lang="en-US" sz="3200" b="1" baseline="30000" dirty="0">
                    <a:solidFill>
                      <a:schemeClr val="tx1"/>
                    </a:solidFill>
                    <a:latin typeface="Calibri" panose="020F0502020204030204" pitchFamily="34" charset="0"/>
                    <a:cs typeface="Calibri" panose="020F0502020204030204" pitchFamily="34" charset="0"/>
                  </a:rPr>
                  <a:t>35</a:t>
                </a:r>
                <a:r>
                  <a:rPr lang="en-US" sz="3200" b="1" dirty="0">
                    <a:solidFill>
                      <a:schemeClr val="tx1"/>
                    </a:solidFill>
                    <a:latin typeface="Calibri" panose="020F0502020204030204" pitchFamily="34" charset="0"/>
                    <a:cs typeface="Calibri" panose="020F0502020204030204" pitchFamily="34" charset="0"/>
                  </a:rPr>
                  <a:t> Pascal </a:t>
                </a:r>
                <a:endParaRPr lang="en-US" sz="3200" dirty="0">
                  <a:solidFill>
                    <a:schemeClr val="accent6">
                      <a:lumMod val="75000"/>
                    </a:schemeClr>
                  </a:solidFill>
                  <a:latin typeface="Calibri" panose="020F0502020204030204" pitchFamily="34" charset="0"/>
                  <a:cs typeface="Calibri" panose="020F0502020204030204" pitchFamily="34" charset="0"/>
                </a:endParaRPr>
              </a:p>
            </p:txBody>
          </p:sp>
        </mc:Choice>
        <mc:Fallback xmlns="">
          <p:sp>
            <p:nvSpPr>
              <p:cNvPr id="6" name="TextBox 5">
                <a:extLst>
                  <a:ext uri="{FF2B5EF4-FFF2-40B4-BE49-F238E27FC236}">
                    <a16:creationId xmlns:a16="http://schemas.microsoft.com/office/drawing/2014/main" id="{BD823635-5418-BEE9-D573-F2BCA7D1670E}"/>
                  </a:ext>
                </a:extLst>
              </p:cNvPr>
              <p:cNvSpPr txBox="1">
                <a:spLocks noRot="1" noChangeAspect="1" noMove="1" noResize="1" noEditPoints="1" noAdjustHandles="1" noChangeArrowheads="1" noChangeShapeType="1" noTextEdit="1"/>
              </p:cNvSpPr>
              <p:nvPr/>
            </p:nvSpPr>
            <p:spPr>
              <a:xfrm>
                <a:off x="1366036" y="1132325"/>
                <a:ext cx="9091896" cy="1585049"/>
              </a:xfrm>
              <a:prstGeom prst="rect">
                <a:avLst/>
              </a:prstGeom>
              <a:blipFill>
                <a:blip r:embed="rId4"/>
                <a:stretch>
                  <a:fillRect t="-3968" b="-11111"/>
                </a:stretch>
              </a:blipFill>
            </p:spPr>
            <p:txBody>
              <a:bodyPr/>
              <a:lstStyle/>
              <a:p>
                <a:r>
                  <a:rPr lang="en-US">
                    <a:noFill/>
                  </a:rPr>
                  <a:t> </a:t>
                </a:r>
              </a:p>
            </p:txBody>
          </p:sp>
        </mc:Fallback>
      </mc:AlternateContent>
    </p:spTree>
    <p:extLst>
      <p:ext uri="{BB962C8B-B14F-4D97-AF65-F5344CB8AC3E}">
        <p14:creationId xmlns:p14="http://schemas.microsoft.com/office/powerpoint/2010/main" val="3848766167"/>
      </p:ext>
    </p:extLst>
  </p:cSld>
  <p:clrMapOvr>
    <a:masterClrMapping/>
  </p:clrMapOvr>
  <mc:AlternateContent xmlns:mc="http://schemas.openxmlformats.org/markup-compatibility/2006" xmlns:p14="http://schemas.microsoft.com/office/powerpoint/2010/main">
    <mc:Choice Requires="p14">
      <p:transition spd="slow" p14:dur="2000" advTm="43750"/>
    </mc:Choice>
    <mc:Fallback xmlns="">
      <p:transition spd="slow" advTm="43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69396-4447-D241-988F-B3A23DE61816}"/>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Time-like Compton Scattering  </a:t>
            </a:r>
            <a:r>
              <a:rPr lang="en-US" sz="3600" dirty="0" err="1">
                <a:latin typeface="Symbol" pitchFamily="2" charset="2"/>
                <a:cs typeface="Calibri" panose="020F0502020204030204" pitchFamily="34" charset="0"/>
              </a:rPr>
              <a:t>g</a:t>
            </a:r>
            <a:r>
              <a:rPr lang="en-US" sz="3600" dirty="0" err="1">
                <a:latin typeface="Calibri" panose="020F0502020204030204" pitchFamily="34" charset="0"/>
                <a:cs typeface="Calibri" panose="020F0502020204030204" pitchFamily="34" charset="0"/>
              </a:rPr>
              <a:t>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a:t>
            </a:r>
            <a:r>
              <a:rPr lang="en-US" sz="3600" baseline="30000" dirty="0" err="1">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e</a:t>
            </a:r>
            <a:r>
              <a:rPr lang="en-US" sz="3600" baseline="30000" dirty="0" err="1">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p</a:t>
            </a:r>
            <a:endParaRPr lang="en-US" sz="3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1CB5A46-6E76-FC41-8A64-4D354B92A88C}"/>
              </a:ext>
            </a:extLst>
          </p:cNvPr>
          <p:cNvPicPr>
            <a:picLocks noChangeAspect="1"/>
          </p:cNvPicPr>
          <p:nvPr/>
        </p:nvPicPr>
        <p:blipFill>
          <a:blip r:embed="rId3"/>
          <a:stretch>
            <a:fillRect/>
          </a:stretch>
        </p:blipFill>
        <p:spPr>
          <a:xfrm>
            <a:off x="231353" y="921821"/>
            <a:ext cx="2846927" cy="1410866"/>
          </a:xfrm>
          <a:prstGeom prst="rect">
            <a:avLst/>
          </a:prstGeom>
          <a:noFill/>
        </p:spPr>
      </p:pic>
      <p:pic>
        <p:nvPicPr>
          <p:cNvPr id="7" name="Picture 6">
            <a:extLst>
              <a:ext uri="{FF2B5EF4-FFF2-40B4-BE49-F238E27FC236}">
                <a16:creationId xmlns:a16="http://schemas.microsoft.com/office/drawing/2014/main" id="{7317C9F5-3A1F-3447-91B9-EF61B836C0FB}"/>
              </a:ext>
            </a:extLst>
          </p:cNvPr>
          <p:cNvPicPr>
            <a:picLocks noChangeAspect="1"/>
          </p:cNvPicPr>
          <p:nvPr/>
        </p:nvPicPr>
        <p:blipFill>
          <a:blip r:embed="rId4"/>
          <a:stretch>
            <a:fillRect/>
          </a:stretch>
        </p:blipFill>
        <p:spPr>
          <a:xfrm>
            <a:off x="421182" y="4033530"/>
            <a:ext cx="4003411" cy="672215"/>
          </a:xfrm>
          <a:prstGeom prst="rect">
            <a:avLst/>
          </a:prstGeom>
        </p:spPr>
      </p:pic>
      <p:pic>
        <p:nvPicPr>
          <p:cNvPr id="8" name="Picture 7">
            <a:extLst>
              <a:ext uri="{FF2B5EF4-FFF2-40B4-BE49-F238E27FC236}">
                <a16:creationId xmlns:a16="http://schemas.microsoft.com/office/drawing/2014/main" id="{BC0B6C1E-3AE8-5B4F-81A6-655A7AA4F900}"/>
              </a:ext>
            </a:extLst>
          </p:cNvPr>
          <p:cNvPicPr>
            <a:picLocks noChangeAspect="1"/>
          </p:cNvPicPr>
          <p:nvPr/>
        </p:nvPicPr>
        <p:blipFill rotWithShape="1">
          <a:blip r:embed="rId5"/>
          <a:srcRect l="16517" r="8859"/>
          <a:stretch/>
        </p:blipFill>
        <p:spPr>
          <a:xfrm>
            <a:off x="3104374" y="1018711"/>
            <a:ext cx="1744603" cy="1265984"/>
          </a:xfrm>
          <a:prstGeom prst="rect">
            <a:avLst/>
          </a:prstGeom>
        </p:spPr>
      </p:pic>
      <p:sp>
        <p:nvSpPr>
          <p:cNvPr id="15" name="TextBox 14">
            <a:extLst>
              <a:ext uri="{FF2B5EF4-FFF2-40B4-BE49-F238E27FC236}">
                <a16:creationId xmlns:a16="http://schemas.microsoft.com/office/drawing/2014/main" id="{D249C68D-C846-304C-BFE1-1987B45FBE54}"/>
              </a:ext>
            </a:extLst>
          </p:cNvPr>
          <p:cNvSpPr txBox="1"/>
          <p:nvPr/>
        </p:nvSpPr>
        <p:spPr>
          <a:xfrm>
            <a:off x="647910" y="1049110"/>
            <a:ext cx="491417" cy="338554"/>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TSC</a:t>
            </a:r>
          </a:p>
        </p:txBody>
      </p:sp>
      <p:sp>
        <p:nvSpPr>
          <p:cNvPr id="16" name="TextBox 15">
            <a:extLst>
              <a:ext uri="{FF2B5EF4-FFF2-40B4-BE49-F238E27FC236}">
                <a16:creationId xmlns:a16="http://schemas.microsoft.com/office/drawing/2014/main" id="{F45D632F-642D-254A-8F39-3E3083982B95}"/>
              </a:ext>
            </a:extLst>
          </p:cNvPr>
          <p:cNvSpPr txBox="1"/>
          <p:nvPr/>
        </p:nvSpPr>
        <p:spPr>
          <a:xfrm>
            <a:off x="2316447" y="989744"/>
            <a:ext cx="460382"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BH</a:t>
            </a:r>
          </a:p>
        </p:txBody>
      </p:sp>
      <p:grpSp>
        <p:nvGrpSpPr>
          <p:cNvPr id="19" name="Group 18">
            <a:extLst>
              <a:ext uri="{FF2B5EF4-FFF2-40B4-BE49-F238E27FC236}">
                <a16:creationId xmlns:a16="http://schemas.microsoft.com/office/drawing/2014/main" id="{60C125E0-FCA1-494B-B538-9F95186C1AFB}"/>
              </a:ext>
            </a:extLst>
          </p:cNvPr>
          <p:cNvGrpSpPr/>
          <p:nvPr/>
        </p:nvGrpSpPr>
        <p:grpSpPr>
          <a:xfrm>
            <a:off x="513409" y="2546595"/>
            <a:ext cx="4526592" cy="534570"/>
            <a:chOff x="1235634" y="4423076"/>
            <a:chExt cx="9621345" cy="1016000"/>
          </a:xfrm>
        </p:grpSpPr>
        <p:pic>
          <p:nvPicPr>
            <p:cNvPr id="17" name="Picture 16">
              <a:extLst>
                <a:ext uri="{FF2B5EF4-FFF2-40B4-BE49-F238E27FC236}">
                  <a16:creationId xmlns:a16="http://schemas.microsoft.com/office/drawing/2014/main" id="{1B5D974F-420B-B24D-AC2E-72A36B7629B0}"/>
                </a:ext>
              </a:extLst>
            </p:cNvPr>
            <p:cNvPicPr>
              <a:picLocks noChangeAspect="1"/>
            </p:cNvPicPr>
            <p:nvPr/>
          </p:nvPicPr>
          <p:blipFill>
            <a:blip r:embed="rId6"/>
            <a:stretch>
              <a:fillRect/>
            </a:stretch>
          </p:blipFill>
          <p:spPr>
            <a:xfrm>
              <a:off x="1235634" y="4423076"/>
              <a:ext cx="6616700" cy="1016000"/>
            </a:xfrm>
            <a:prstGeom prst="rect">
              <a:avLst/>
            </a:prstGeom>
          </p:spPr>
        </p:pic>
        <p:pic>
          <p:nvPicPr>
            <p:cNvPr id="18" name="Picture 17">
              <a:extLst>
                <a:ext uri="{FF2B5EF4-FFF2-40B4-BE49-F238E27FC236}">
                  <a16:creationId xmlns:a16="http://schemas.microsoft.com/office/drawing/2014/main" id="{FCEE8104-0C86-AD4A-9835-5681D4D5D605}"/>
                </a:ext>
              </a:extLst>
            </p:cNvPr>
            <p:cNvPicPr>
              <a:picLocks noChangeAspect="1"/>
            </p:cNvPicPr>
            <p:nvPr/>
          </p:nvPicPr>
          <p:blipFill>
            <a:blip r:embed="rId7"/>
            <a:stretch>
              <a:fillRect/>
            </a:stretch>
          </p:blipFill>
          <p:spPr>
            <a:xfrm>
              <a:off x="7821679" y="4695753"/>
              <a:ext cx="3035300" cy="622300"/>
            </a:xfrm>
            <a:prstGeom prst="rect">
              <a:avLst/>
            </a:prstGeom>
          </p:spPr>
        </p:pic>
      </p:grpSp>
      <p:pic>
        <p:nvPicPr>
          <p:cNvPr id="20" name="Picture 19">
            <a:extLst>
              <a:ext uri="{FF2B5EF4-FFF2-40B4-BE49-F238E27FC236}">
                <a16:creationId xmlns:a16="http://schemas.microsoft.com/office/drawing/2014/main" id="{C2BE05D1-590F-C749-BD6D-6D4F52C8D218}"/>
              </a:ext>
            </a:extLst>
          </p:cNvPr>
          <p:cNvPicPr>
            <a:picLocks noChangeAspect="1"/>
          </p:cNvPicPr>
          <p:nvPr/>
        </p:nvPicPr>
        <p:blipFill>
          <a:blip r:embed="rId8"/>
          <a:stretch>
            <a:fillRect/>
          </a:stretch>
        </p:blipFill>
        <p:spPr>
          <a:xfrm>
            <a:off x="766816" y="3208074"/>
            <a:ext cx="3344803" cy="559430"/>
          </a:xfrm>
          <a:prstGeom prst="rect">
            <a:avLst/>
          </a:prstGeom>
        </p:spPr>
      </p:pic>
      <p:sp>
        <p:nvSpPr>
          <p:cNvPr id="21" name="TextBox 20">
            <a:extLst>
              <a:ext uri="{FF2B5EF4-FFF2-40B4-BE49-F238E27FC236}">
                <a16:creationId xmlns:a16="http://schemas.microsoft.com/office/drawing/2014/main" id="{F82CC559-B1C3-0643-ACB1-26329D4020E5}"/>
              </a:ext>
            </a:extLst>
          </p:cNvPr>
          <p:cNvSpPr txBox="1"/>
          <p:nvPr/>
        </p:nvSpPr>
        <p:spPr>
          <a:xfrm>
            <a:off x="434319" y="5002661"/>
            <a:ext cx="4108890" cy="738664"/>
          </a:xfrm>
          <a:prstGeom prst="rect">
            <a:avLst/>
          </a:prstGeom>
          <a:noFill/>
          <a:ln>
            <a:solidFill>
              <a:schemeClr val="accent6">
                <a:lumMod val="75000"/>
              </a:schemeClr>
            </a:solidFill>
          </a:ln>
        </p:spPr>
        <p:txBody>
          <a:bodyPr wrap="square" rtlCol="0">
            <a:spAutoFit/>
          </a:bodyPr>
          <a:lstStyle/>
          <a:p>
            <a:pPr algn="ctr"/>
            <a:r>
              <a:rPr lang="en-US" sz="1400" dirty="0" err="1">
                <a:latin typeface="Calibri" panose="020F0502020204030204" pitchFamily="34" charset="0"/>
                <a:cs typeface="Calibri" panose="020F0502020204030204" pitchFamily="34" charset="0"/>
              </a:rPr>
              <a:t>Im</a:t>
            </a:r>
            <a:r>
              <a:rPr lang="en-US" sz="1400" dirty="0" err="1">
                <a:latin typeface="Lucida Handwriting" panose="03010101010101010101" pitchFamily="66" charset="77"/>
              </a:rPr>
              <a:t>H</a:t>
            </a:r>
            <a:r>
              <a:rPr lang="en-US" sz="1400" i="1" dirty="0">
                <a:latin typeface="Cambria" panose="02040503050406030204" pitchFamily="18" charset="0"/>
              </a:rPr>
              <a:t>(</a:t>
            </a:r>
            <a:r>
              <a:rPr lang="en-US" sz="1400" i="1" dirty="0">
                <a:latin typeface="Symbol" pitchFamily="2" charset="2"/>
              </a:rPr>
              <a:t>x</a:t>
            </a:r>
            <a:r>
              <a:rPr lang="en-US" sz="1400" i="1" dirty="0">
                <a:latin typeface="Cambria" panose="02040503050406030204" pitchFamily="18" charset="0"/>
              </a:rPr>
              <a:t>, t)</a:t>
            </a:r>
            <a:r>
              <a:rPr lang="en-US" sz="1400" i="1" dirty="0">
                <a:latin typeface="Lucida Handwriting" panose="03010101010101010101" pitchFamily="66" charset="77"/>
              </a:rPr>
              <a:t>,</a:t>
            </a:r>
            <a:r>
              <a:rPr lang="en-US" sz="1400" i="1" dirty="0">
                <a:latin typeface="Cambria" panose="02040503050406030204" pitchFamily="18" charset="0"/>
              </a:rPr>
              <a:t> </a:t>
            </a:r>
            <a:r>
              <a:rPr lang="en-US" sz="1400" dirty="0" err="1">
                <a:latin typeface="Calibri" panose="020F0502020204030204" pitchFamily="34" charset="0"/>
                <a:cs typeface="Calibri" panose="020F0502020204030204" pitchFamily="34" charset="0"/>
              </a:rPr>
              <a:t>Re</a:t>
            </a:r>
            <a:r>
              <a:rPr lang="en-US" sz="1400" dirty="0" err="1">
                <a:latin typeface="Lucida Handwriting" panose="03010101010101010101" pitchFamily="66" charset="77"/>
              </a:rPr>
              <a:t>H</a:t>
            </a:r>
            <a:r>
              <a:rPr lang="en-US" sz="1400" i="1" dirty="0">
                <a:latin typeface="Cambria" panose="02040503050406030204" pitchFamily="18" charset="0"/>
              </a:rPr>
              <a:t>(</a:t>
            </a:r>
            <a:r>
              <a:rPr lang="en-US" sz="1400" i="1" dirty="0">
                <a:latin typeface="Symbol" pitchFamily="2" charset="2"/>
              </a:rPr>
              <a:t>x</a:t>
            </a:r>
            <a:r>
              <a:rPr lang="en-US" sz="1400" i="1" dirty="0">
                <a:latin typeface="Cambria" panose="02040503050406030204" pitchFamily="18" charset="0"/>
              </a:rPr>
              <a:t>, t) </a:t>
            </a:r>
            <a:r>
              <a:rPr lang="en-US" sz="1400" dirty="0">
                <a:latin typeface="Calibri" panose="020F0502020204030204" pitchFamily="34" charset="0"/>
                <a:cs typeface="Calibri" panose="020F0502020204030204" pitchFamily="34" charset="0"/>
              </a:rPr>
              <a:t>are projected out through the beam polarization </a:t>
            </a:r>
            <a:r>
              <a:rPr lang="en-US" sz="1400" i="1" dirty="0">
                <a:latin typeface="Symbol" pitchFamily="2" charset="2"/>
              </a:rPr>
              <a:t>n</a:t>
            </a:r>
            <a:r>
              <a:rPr lang="en-US" sz="1400" i="1" dirty="0">
                <a:solidFill>
                  <a:srgbClr val="FF0000"/>
                </a:solidFill>
                <a:latin typeface="Cambria" panose="02040503050406030204" pitchFamily="18" charset="0"/>
              </a:rPr>
              <a:t> </a:t>
            </a:r>
            <a:r>
              <a:rPr lang="en-US" sz="1400" dirty="0">
                <a:latin typeface="Cambria" panose="02040503050406030204" pitchFamily="18" charset="0"/>
              </a:rPr>
              <a:t> </a:t>
            </a:r>
            <a:r>
              <a:rPr lang="en-US" sz="1400" dirty="0">
                <a:latin typeface="Calibri" panose="020F0502020204030204" pitchFamily="34" charset="0"/>
                <a:cs typeface="Calibri" panose="020F0502020204030204" pitchFamily="34" charset="0"/>
              </a:rPr>
              <a:t>and the </a:t>
            </a:r>
            <a:r>
              <a:rPr lang="en-US" sz="1400" dirty="0">
                <a:latin typeface="Symbol" pitchFamily="2" charset="2"/>
              </a:rPr>
              <a:t>f, </a:t>
            </a:r>
            <a:r>
              <a:rPr lang="en-US" sz="1400" dirty="0">
                <a:latin typeface="Calibri" panose="020F0502020204030204" pitchFamily="34" charset="0"/>
                <a:cs typeface="Calibri" panose="020F0502020204030204" pitchFamily="34" charset="0"/>
              </a:rPr>
              <a:t>and </a:t>
            </a:r>
            <a:r>
              <a:rPr lang="en-US" sz="1400" dirty="0">
                <a:latin typeface="Symbol" pitchFamily="2" charset="2"/>
                <a:cs typeface="Calibri" panose="020F0502020204030204" pitchFamily="34" charset="0"/>
              </a:rPr>
              <a:t>q</a:t>
            </a:r>
            <a:r>
              <a:rPr lang="en-US" sz="1400" dirty="0">
                <a:latin typeface="Calibri" panose="020F0502020204030204" pitchFamily="34" charset="0"/>
                <a:cs typeface="Calibri" panose="020F0502020204030204" pitchFamily="34" charset="0"/>
              </a:rPr>
              <a:t> dependence of the interference term</a:t>
            </a:r>
            <a:r>
              <a:rPr lang="en-US" sz="1400" dirty="0">
                <a:latin typeface="Cambria" panose="02040503050406030204" pitchFamily="18" charset="0"/>
              </a:rPr>
              <a:t>.</a:t>
            </a:r>
            <a:endParaRPr lang="en-US" sz="1400" i="1" dirty="0">
              <a:latin typeface="Cambria" panose="02040503050406030204" pitchFamily="18" charset="0"/>
            </a:endParaRPr>
          </a:p>
        </p:txBody>
      </p:sp>
      <p:pic>
        <p:nvPicPr>
          <p:cNvPr id="23" name="Picture 22">
            <a:extLst>
              <a:ext uri="{FF2B5EF4-FFF2-40B4-BE49-F238E27FC236}">
                <a16:creationId xmlns:a16="http://schemas.microsoft.com/office/drawing/2014/main" id="{7CD84994-EE5C-FF41-8404-E52407B3D599}"/>
              </a:ext>
            </a:extLst>
          </p:cNvPr>
          <p:cNvPicPr>
            <a:picLocks noChangeAspect="1"/>
          </p:cNvPicPr>
          <p:nvPr/>
        </p:nvPicPr>
        <p:blipFill>
          <a:blip r:embed="rId9">
            <a:extLst>
              <a:ext uri="{28A0092B-C50C-407E-A947-70E740481C1C}">
                <a14:useLocalDpi xmlns:a14="http://schemas.microsoft.com/office/drawing/2010/main" val="0"/>
              </a:ext>
            </a:extLst>
          </a:blip>
          <a:srcRect l="57500" t="51989" r="5694" b="15971"/>
          <a:stretch>
            <a:fillRect/>
          </a:stretch>
        </p:blipFill>
        <p:spPr>
          <a:xfrm>
            <a:off x="10842511" y="74809"/>
            <a:ext cx="983579" cy="604991"/>
          </a:xfrm>
          <a:prstGeom prst="rect">
            <a:avLst/>
          </a:prstGeom>
          <a:ln w="3175" cap="flat" cmpd="sng" algn="ctr">
            <a:solidFill>
              <a:srgbClr val="000000"/>
            </a:solidFill>
            <a:prstDash val="solid"/>
            <a:round/>
            <a:headEnd type="none" w="med" len="med"/>
            <a:tailEnd type="none" w="med" len="med"/>
          </a:ln>
        </p:spPr>
      </p:pic>
      <p:cxnSp>
        <p:nvCxnSpPr>
          <p:cNvPr id="5" name="Straight Connector 4">
            <a:extLst>
              <a:ext uri="{FF2B5EF4-FFF2-40B4-BE49-F238E27FC236}">
                <a16:creationId xmlns:a16="http://schemas.microsoft.com/office/drawing/2014/main" id="{53B06F89-6A9A-BB46-8CAE-F66037982EE3}"/>
              </a:ext>
            </a:extLst>
          </p:cNvPr>
          <p:cNvCxnSpPr/>
          <p:nvPr/>
        </p:nvCxnSpPr>
        <p:spPr>
          <a:xfrm>
            <a:off x="3616336" y="2994171"/>
            <a:ext cx="2471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080305C-8D9B-4E49-8E1C-AFE2FEFD125F}"/>
              </a:ext>
            </a:extLst>
          </p:cNvPr>
          <p:cNvCxnSpPr/>
          <p:nvPr/>
        </p:nvCxnSpPr>
        <p:spPr>
          <a:xfrm>
            <a:off x="2588700" y="3011331"/>
            <a:ext cx="24713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E95237B-02F3-5794-573B-C297ACE125E7}"/>
              </a:ext>
            </a:extLst>
          </p:cNvPr>
          <p:cNvCxnSpPr>
            <a:cxnSpLocks/>
          </p:cNvCxnSpPr>
          <p:nvPr/>
        </p:nvCxnSpPr>
        <p:spPr>
          <a:xfrm>
            <a:off x="1462924" y="5277362"/>
            <a:ext cx="52282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A9A0E81-1CA6-6F30-1F40-E7DBA85E1BCE}"/>
              </a:ext>
            </a:extLst>
          </p:cNvPr>
          <p:cNvCxnSpPr>
            <a:cxnSpLocks/>
          </p:cNvCxnSpPr>
          <p:nvPr/>
        </p:nvCxnSpPr>
        <p:spPr>
          <a:xfrm>
            <a:off x="605095" y="5275785"/>
            <a:ext cx="6149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EE57C0B-90B6-7D17-EC5A-07C7FE09121F}"/>
              </a:ext>
            </a:extLst>
          </p:cNvPr>
          <p:cNvCxnSpPr>
            <a:cxnSpLocks/>
          </p:cNvCxnSpPr>
          <p:nvPr/>
        </p:nvCxnSpPr>
        <p:spPr>
          <a:xfrm>
            <a:off x="8577900" y="423570"/>
            <a:ext cx="28997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2E79BD0-4444-76FB-E1AA-C8F9219F4576}"/>
              </a:ext>
            </a:extLst>
          </p:cNvPr>
          <p:cNvSpPr txBox="1"/>
          <p:nvPr/>
        </p:nvSpPr>
        <p:spPr>
          <a:xfrm>
            <a:off x="6072587" y="843062"/>
            <a:ext cx="4552792" cy="307617"/>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P. </a:t>
            </a:r>
            <a:r>
              <a:rPr lang="en-US" sz="1400" i="1" dirty="0" err="1">
                <a:latin typeface="Calibri" panose="020F0502020204030204" pitchFamily="34" charset="0"/>
                <a:cs typeface="Calibri" panose="020F0502020204030204" pitchFamily="34" charset="0"/>
              </a:rPr>
              <a:t>Chatagnon</a:t>
            </a:r>
            <a:r>
              <a:rPr lang="en-US" sz="1400" i="1" dirty="0">
                <a:latin typeface="Calibri" panose="020F0502020204030204" pitchFamily="34" charset="0"/>
                <a:cs typeface="Calibri" panose="020F0502020204030204" pitchFamily="34" charset="0"/>
              </a:rPr>
              <a:t> et al. (CLAS), PRL</a:t>
            </a:r>
            <a:r>
              <a:rPr lang="en-US" sz="1400" dirty="0">
                <a:latin typeface="Calibri" panose="020F0502020204030204" pitchFamily="34" charset="0"/>
                <a:cs typeface="Calibri" panose="020F0502020204030204" pitchFamily="34" charset="0"/>
              </a:rPr>
              <a:t> 127 (2021) 26, 262501</a:t>
            </a:r>
          </a:p>
        </p:txBody>
      </p:sp>
      <p:grpSp>
        <p:nvGrpSpPr>
          <p:cNvPr id="41" name="Group 40">
            <a:extLst>
              <a:ext uri="{FF2B5EF4-FFF2-40B4-BE49-F238E27FC236}">
                <a16:creationId xmlns:a16="http://schemas.microsoft.com/office/drawing/2014/main" id="{CAAE5965-DED5-72C0-E048-77473B234CD3}"/>
              </a:ext>
            </a:extLst>
          </p:cNvPr>
          <p:cNvGrpSpPr/>
          <p:nvPr/>
        </p:nvGrpSpPr>
        <p:grpSpPr>
          <a:xfrm>
            <a:off x="8390222" y="1250361"/>
            <a:ext cx="3464331" cy="4644054"/>
            <a:chOff x="8390222" y="1491903"/>
            <a:chExt cx="3464331" cy="4644054"/>
          </a:xfrm>
        </p:grpSpPr>
        <p:pic>
          <p:nvPicPr>
            <p:cNvPr id="31" name="Picture 30">
              <a:extLst>
                <a:ext uri="{FF2B5EF4-FFF2-40B4-BE49-F238E27FC236}">
                  <a16:creationId xmlns:a16="http://schemas.microsoft.com/office/drawing/2014/main" id="{671951FC-5EDD-B922-BDFD-17145D4CA0AA}"/>
                </a:ext>
              </a:extLst>
            </p:cNvPr>
            <p:cNvPicPr>
              <a:picLocks noChangeAspect="1"/>
            </p:cNvPicPr>
            <p:nvPr/>
          </p:nvPicPr>
          <p:blipFill>
            <a:blip r:embed="rId10"/>
            <a:stretch>
              <a:fillRect/>
            </a:stretch>
          </p:blipFill>
          <p:spPr>
            <a:xfrm>
              <a:off x="8390222" y="1641943"/>
              <a:ext cx="3265226" cy="2114126"/>
            </a:xfrm>
            <a:prstGeom prst="rect">
              <a:avLst/>
            </a:prstGeom>
          </p:spPr>
        </p:pic>
        <p:pic>
          <p:nvPicPr>
            <p:cNvPr id="32" name="Picture 31">
              <a:extLst>
                <a:ext uri="{FF2B5EF4-FFF2-40B4-BE49-F238E27FC236}">
                  <a16:creationId xmlns:a16="http://schemas.microsoft.com/office/drawing/2014/main" id="{F889C4EC-8491-D7B5-3F35-ABF91A87F15D}"/>
                </a:ext>
              </a:extLst>
            </p:cNvPr>
            <p:cNvPicPr>
              <a:picLocks noChangeAspect="1"/>
            </p:cNvPicPr>
            <p:nvPr/>
          </p:nvPicPr>
          <p:blipFill>
            <a:blip r:embed="rId11"/>
            <a:stretch>
              <a:fillRect/>
            </a:stretch>
          </p:blipFill>
          <p:spPr>
            <a:xfrm>
              <a:off x="8402332" y="3943210"/>
              <a:ext cx="3405738" cy="2192747"/>
            </a:xfrm>
            <a:prstGeom prst="rect">
              <a:avLst/>
            </a:prstGeom>
          </p:spPr>
        </p:pic>
        <p:sp>
          <p:nvSpPr>
            <p:cNvPr id="34" name="TextBox 33">
              <a:extLst>
                <a:ext uri="{FF2B5EF4-FFF2-40B4-BE49-F238E27FC236}">
                  <a16:creationId xmlns:a16="http://schemas.microsoft.com/office/drawing/2014/main" id="{119C69D8-4A75-8816-3136-B20AD630964A}"/>
                </a:ext>
              </a:extLst>
            </p:cNvPr>
            <p:cNvSpPr txBox="1"/>
            <p:nvPr/>
          </p:nvSpPr>
          <p:spPr>
            <a:xfrm>
              <a:off x="11254407" y="3790039"/>
              <a:ext cx="600146" cy="369141"/>
            </a:xfrm>
            <a:prstGeom prst="rect">
              <a:avLst/>
            </a:prstGeom>
            <a:solidFill>
              <a:schemeClr val="bg1"/>
            </a:solidFill>
            <a:ln>
              <a:solidFill>
                <a:schemeClr val="tx1"/>
              </a:solidFill>
            </a:ln>
          </p:spPr>
          <p:txBody>
            <a:bodyPr wrap="square" rtlCol="0">
              <a:spAutoFit/>
            </a:bodyPr>
            <a:lstStyle/>
            <a:p>
              <a:r>
                <a:rPr lang="en-US" dirty="0">
                  <a:latin typeface="Calibri" panose="020F0502020204030204" pitchFamily="34" charset="0"/>
                  <a:cs typeface="Calibri" panose="020F0502020204030204" pitchFamily="34" charset="0"/>
                </a:rPr>
                <a:t>d</a:t>
              </a:r>
              <a:r>
                <a:rPr lang="en-US" baseline="-25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(t)</a:t>
              </a:r>
            </a:p>
          </p:txBody>
        </p:sp>
        <p:cxnSp>
          <p:nvCxnSpPr>
            <p:cNvPr id="35" name="Straight Arrow Connector 34">
              <a:extLst>
                <a:ext uri="{FF2B5EF4-FFF2-40B4-BE49-F238E27FC236}">
                  <a16:creationId xmlns:a16="http://schemas.microsoft.com/office/drawing/2014/main" id="{72B00F28-226A-C469-5D6E-3FD903234225}"/>
                </a:ext>
              </a:extLst>
            </p:cNvPr>
            <p:cNvCxnSpPr>
              <a:cxnSpLocks/>
              <a:stCxn id="34" idx="2"/>
            </p:cNvCxnSpPr>
            <p:nvPr/>
          </p:nvCxnSpPr>
          <p:spPr>
            <a:xfrm flipH="1">
              <a:off x="11160603" y="4159179"/>
              <a:ext cx="393877" cy="8044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DD262D3-7C66-2D2B-EC78-B8119BDDBB1C}"/>
                </a:ext>
              </a:extLst>
            </p:cNvPr>
            <p:cNvCxnSpPr>
              <a:cxnSpLocks/>
              <a:stCxn id="34" idx="0"/>
            </p:cNvCxnSpPr>
            <p:nvPr/>
          </p:nvCxnSpPr>
          <p:spPr>
            <a:xfrm flipH="1" flipV="1">
              <a:off x="10956471" y="2415416"/>
              <a:ext cx="598009" cy="13746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664144D-CEDE-C8FF-F5E0-A312A1939D78}"/>
                </a:ext>
              </a:extLst>
            </p:cNvPr>
            <p:cNvSpPr/>
            <p:nvPr/>
          </p:nvSpPr>
          <p:spPr>
            <a:xfrm>
              <a:off x="9379802" y="1491903"/>
              <a:ext cx="1213794" cy="307617"/>
            </a:xfrm>
            <a:prstGeom prst="rect">
              <a:avLst/>
            </a:prstGeom>
            <a:solidFill>
              <a:schemeClr val="bg1"/>
            </a:solidFill>
            <a:ln>
              <a:solidFill>
                <a:schemeClr val="tx1"/>
              </a:solidFill>
            </a:ln>
          </p:spPr>
          <p:txBody>
            <a:bodyPr wrap="none">
              <a:spAutoFit/>
            </a:bodyPr>
            <a:lstStyle/>
            <a:p>
              <a:r>
                <a:rPr lang="da" sz="1400" dirty="0">
                  <a:latin typeface="CMMI9"/>
                </a:rPr>
                <a:t>M </a:t>
              </a:r>
              <a:r>
                <a:rPr lang="da" sz="1400" dirty="0">
                  <a:latin typeface="CMR9"/>
                </a:rPr>
                <a:t>= 1</a:t>
              </a:r>
              <a:r>
                <a:rPr lang="da" sz="1400" dirty="0">
                  <a:latin typeface="CMMI9"/>
                </a:rPr>
                <a:t>.</a:t>
              </a:r>
              <a:r>
                <a:rPr lang="da" sz="1400" dirty="0">
                  <a:latin typeface="CMR9"/>
                </a:rPr>
                <a:t>81 GeV </a:t>
              </a:r>
              <a:endParaRPr lang="da" sz="1400" dirty="0"/>
            </a:p>
          </p:txBody>
        </p:sp>
        <p:sp>
          <p:nvSpPr>
            <p:cNvPr id="22" name="Rectangle 21">
              <a:extLst>
                <a:ext uri="{FF2B5EF4-FFF2-40B4-BE49-F238E27FC236}">
                  <a16:creationId xmlns:a16="http://schemas.microsoft.com/office/drawing/2014/main" id="{AD169F11-610C-822D-1F41-B8E401E293EE}"/>
                </a:ext>
              </a:extLst>
            </p:cNvPr>
            <p:cNvSpPr/>
            <p:nvPr/>
          </p:nvSpPr>
          <p:spPr>
            <a:xfrm>
              <a:off x="9452251" y="3776684"/>
              <a:ext cx="1223412" cy="307617"/>
            </a:xfrm>
            <a:prstGeom prst="rect">
              <a:avLst/>
            </a:prstGeom>
            <a:solidFill>
              <a:schemeClr val="bg1"/>
            </a:solidFill>
            <a:ln>
              <a:solidFill>
                <a:schemeClr val="tx1"/>
              </a:solidFill>
            </a:ln>
          </p:spPr>
          <p:txBody>
            <a:bodyPr wrap="none">
              <a:spAutoFit/>
            </a:bodyPr>
            <a:lstStyle/>
            <a:p>
              <a:r>
                <a:rPr lang="da" sz="1400" dirty="0">
                  <a:latin typeface="CMMI9"/>
                </a:rPr>
                <a:t>M </a:t>
              </a:r>
              <a:r>
                <a:rPr lang="da" sz="1400" dirty="0">
                  <a:latin typeface="CMR9"/>
                </a:rPr>
                <a:t>= 2</a:t>
              </a:r>
              <a:r>
                <a:rPr lang="da" sz="1400" dirty="0">
                  <a:latin typeface="CMMI9"/>
                </a:rPr>
                <a:t>.</a:t>
              </a:r>
              <a:r>
                <a:rPr lang="da" sz="1400" dirty="0">
                  <a:latin typeface="CMR9"/>
                </a:rPr>
                <a:t>25 GeV </a:t>
              </a:r>
              <a:endParaRPr lang="da" sz="1400" dirty="0"/>
            </a:p>
          </p:txBody>
        </p:sp>
      </p:grpSp>
      <p:grpSp>
        <p:nvGrpSpPr>
          <p:cNvPr id="48" name="Group 47">
            <a:extLst>
              <a:ext uri="{FF2B5EF4-FFF2-40B4-BE49-F238E27FC236}">
                <a16:creationId xmlns:a16="http://schemas.microsoft.com/office/drawing/2014/main" id="{4CFDB336-AA22-B161-892D-DA27B3AF3180}"/>
              </a:ext>
            </a:extLst>
          </p:cNvPr>
          <p:cNvGrpSpPr/>
          <p:nvPr/>
        </p:nvGrpSpPr>
        <p:grpSpPr>
          <a:xfrm>
            <a:off x="5092537" y="1316656"/>
            <a:ext cx="3309795" cy="4393653"/>
            <a:chOff x="5092537" y="1558198"/>
            <a:chExt cx="3309795" cy="4393653"/>
          </a:xfrm>
        </p:grpSpPr>
        <p:grpSp>
          <p:nvGrpSpPr>
            <p:cNvPr id="40" name="Group 39">
              <a:extLst>
                <a:ext uri="{FF2B5EF4-FFF2-40B4-BE49-F238E27FC236}">
                  <a16:creationId xmlns:a16="http://schemas.microsoft.com/office/drawing/2014/main" id="{E8FA45C2-B2A6-FB58-A304-1683EC09A845}"/>
                </a:ext>
              </a:extLst>
            </p:cNvPr>
            <p:cNvGrpSpPr/>
            <p:nvPr/>
          </p:nvGrpSpPr>
          <p:grpSpPr>
            <a:xfrm>
              <a:off x="5092537" y="1558198"/>
              <a:ext cx="3309795" cy="4393653"/>
              <a:chOff x="5092537" y="1558198"/>
              <a:chExt cx="3309795" cy="4393653"/>
            </a:xfrm>
          </p:grpSpPr>
          <p:pic>
            <p:nvPicPr>
              <p:cNvPr id="29" name="Picture 28">
                <a:extLst>
                  <a:ext uri="{FF2B5EF4-FFF2-40B4-BE49-F238E27FC236}">
                    <a16:creationId xmlns:a16="http://schemas.microsoft.com/office/drawing/2014/main" id="{4F495FFA-E2BE-8AB9-CB89-10D5AD36BC30}"/>
                  </a:ext>
                </a:extLst>
              </p:cNvPr>
              <p:cNvPicPr>
                <a:picLocks noChangeAspect="1"/>
              </p:cNvPicPr>
              <p:nvPr/>
            </p:nvPicPr>
            <p:blipFill>
              <a:blip r:embed="rId12"/>
              <a:stretch>
                <a:fillRect/>
              </a:stretch>
            </p:blipFill>
            <p:spPr>
              <a:xfrm>
                <a:off x="5092537" y="1558198"/>
                <a:ext cx="3309795" cy="2114126"/>
              </a:xfrm>
              <a:prstGeom prst="rect">
                <a:avLst/>
              </a:prstGeom>
            </p:spPr>
          </p:pic>
          <p:sp>
            <p:nvSpPr>
              <p:cNvPr id="27" name="TextBox 26">
                <a:extLst>
                  <a:ext uri="{FF2B5EF4-FFF2-40B4-BE49-F238E27FC236}">
                    <a16:creationId xmlns:a16="http://schemas.microsoft.com/office/drawing/2014/main" id="{12B2AC04-EBEC-026D-76F0-7F554FECD2A8}"/>
                  </a:ext>
                </a:extLst>
              </p:cNvPr>
              <p:cNvSpPr txBox="1"/>
              <p:nvPr/>
            </p:nvSpPr>
            <p:spPr>
              <a:xfrm>
                <a:off x="6618080" y="2927546"/>
                <a:ext cx="872355" cy="276855"/>
              </a:xfrm>
              <a:prstGeom prst="rect">
                <a:avLst/>
              </a:prstGeom>
              <a:noFill/>
            </p:spPr>
            <p:txBody>
              <a:bodyPr wrap="none" rtlCol="0">
                <a:spAutoFit/>
              </a:bodyPr>
              <a:lstStyle/>
              <a:p>
                <a:r>
                  <a:rPr lang="en-US" sz="1200" dirty="0">
                    <a:latin typeface="Cambria" panose="02040503050406030204" pitchFamily="18" charset="0"/>
                  </a:rPr>
                  <a:t>M(</a:t>
                </a:r>
                <a:r>
                  <a:rPr lang="en-US" sz="1200" dirty="0" err="1">
                    <a:latin typeface="Cambria" panose="02040503050406030204" pitchFamily="18" charset="0"/>
                  </a:rPr>
                  <a:t>e</a:t>
                </a:r>
                <a:r>
                  <a:rPr lang="en-US" sz="1200" baseline="30000" dirty="0" err="1">
                    <a:latin typeface="Cambria" panose="02040503050406030204" pitchFamily="18" charset="0"/>
                  </a:rPr>
                  <a:t>+</a:t>
                </a:r>
                <a:r>
                  <a:rPr lang="en-US" sz="1200" dirty="0" err="1">
                    <a:latin typeface="Cambria" panose="02040503050406030204" pitchFamily="18" charset="0"/>
                  </a:rPr>
                  <a:t>e</a:t>
                </a:r>
                <a:r>
                  <a:rPr lang="en-US" sz="1200" baseline="30000" dirty="0">
                    <a:latin typeface="Cambria" panose="02040503050406030204" pitchFamily="18" charset="0"/>
                  </a:rPr>
                  <a:t>-</a:t>
                </a:r>
                <a:r>
                  <a:rPr lang="en-US" sz="1200" dirty="0">
                    <a:latin typeface="Cambria" panose="02040503050406030204" pitchFamily="18" charset="0"/>
                  </a:rPr>
                  <a:t>)cut</a:t>
                </a:r>
              </a:p>
            </p:txBody>
          </p:sp>
          <p:pic>
            <p:nvPicPr>
              <p:cNvPr id="33" name="Picture 32">
                <a:extLst>
                  <a:ext uri="{FF2B5EF4-FFF2-40B4-BE49-F238E27FC236}">
                    <a16:creationId xmlns:a16="http://schemas.microsoft.com/office/drawing/2014/main" id="{B36A3A59-D251-D9E4-E7D2-E1815F2B1E2B}"/>
                  </a:ext>
                </a:extLst>
              </p:cNvPr>
              <p:cNvPicPr>
                <a:picLocks noChangeAspect="1"/>
              </p:cNvPicPr>
              <p:nvPr/>
            </p:nvPicPr>
            <p:blipFill>
              <a:blip r:embed="rId13"/>
              <a:stretch>
                <a:fillRect/>
              </a:stretch>
            </p:blipFill>
            <p:spPr>
              <a:xfrm>
                <a:off x="5247874" y="3924417"/>
                <a:ext cx="3099073" cy="2027434"/>
              </a:xfrm>
              <a:prstGeom prst="rect">
                <a:avLst/>
              </a:prstGeom>
            </p:spPr>
          </p:pic>
          <p:sp>
            <p:nvSpPr>
              <p:cNvPr id="10" name="TextBox 9">
                <a:extLst>
                  <a:ext uri="{FF2B5EF4-FFF2-40B4-BE49-F238E27FC236}">
                    <a16:creationId xmlns:a16="http://schemas.microsoft.com/office/drawing/2014/main" id="{F04F4C40-A994-D5FA-A348-F2BE7A31D7BA}"/>
                  </a:ext>
                </a:extLst>
              </p:cNvPr>
              <p:cNvSpPr txBox="1"/>
              <p:nvPr/>
            </p:nvSpPr>
            <p:spPr>
              <a:xfrm>
                <a:off x="5678131" y="2201774"/>
                <a:ext cx="308098" cy="307617"/>
              </a:xfrm>
              <a:prstGeom prst="rect">
                <a:avLst/>
              </a:prstGeom>
              <a:noFill/>
            </p:spPr>
            <p:txBody>
              <a:bodyPr wrap="none" rtlCol="0">
                <a:spAutoFit/>
              </a:bodyPr>
              <a:lstStyle/>
              <a:p>
                <a:r>
                  <a:rPr lang="en-US" sz="1400" dirty="0">
                    <a:latin typeface="Symbol" pitchFamily="2" charset="2"/>
                  </a:rPr>
                  <a:t>w</a:t>
                </a:r>
              </a:p>
            </p:txBody>
          </p:sp>
          <p:sp>
            <p:nvSpPr>
              <p:cNvPr id="12" name="TextBox 11">
                <a:extLst>
                  <a:ext uri="{FF2B5EF4-FFF2-40B4-BE49-F238E27FC236}">
                    <a16:creationId xmlns:a16="http://schemas.microsoft.com/office/drawing/2014/main" id="{1A64FF80-AF25-0B60-8576-E032DBBEB89D}"/>
                  </a:ext>
                </a:extLst>
              </p:cNvPr>
              <p:cNvSpPr txBox="1"/>
              <p:nvPr/>
            </p:nvSpPr>
            <p:spPr>
              <a:xfrm>
                <a:off x="5933767" y="2206687"/>
                <a:ext cx="277640" cy="307617"/>
              </a:xfrm>
              <a:prstGeom prst="rect">
                <a:avLst/>
              </a:prstGeom>
              <a:noFill/>
            </p:spPr>
            <p:txBody>
              <a:bodyPr wrap="none" rtlCol="0">
                <a:spAutoFit/>
              </a:bodyPr>
              <a:lstStyle/>
              <a:p>
                <a:r>
                  <a:rPr lang="en-US" sz="1400" dirty="0">
                    <a:latin typeface="Symbol" pitchFamily="2" charset="2"/>
                  </a:rPr>
                  <a:t>f</a:t>
                </a:r>
              </a:p>
            </p:txBody>
          </p:sp>
          <p:sp>
            <p:nvSpPr>
              <p:cNvPr id="13" name="TextBox 12">
                <a:extLst>
                  <a:ext uri="{FF2B5EF4-FFF2-40B4-BE49-F238E27FC236}">
                    <a16:creationId xmlns:a16="http://schemas.microsoft.com/office/drawing/2014/main" id="{71FABC1E-A12E-28AC-1561-A13BEBBC88E5}"/>
                  </a:ext>
                </a:extLst>
              </p:cNvPr>
              <p:cNvSpPr txBox="1"/>
              <p:nvPr/>
            </p:nvSpPr>
            <p:spPr>
              <a:xfrm>
                <a:off x="7868210" y="1931526"/>
                <a:ext cx="434734" cy="30761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J/</a:t>
                </a:r>
                <a:r>
                  <a:rPr lang="en-US" sz="1400" dirty="0">
                    <a:latin typeface="Symbol" pitchFamily="2" charset="2"/>
                    <a:cs typeface="Calibri" panose="020F0502020204030204" pitchFamily="34" charset="0"/>
                  </a:rPr>
                  <a:t>y</a:t>
                </a:r>
              </a:p>
            </p:txBody>
          </p:sp>
        </p:grpSp>
        <p:cxnSp>
          <p:nvCxnSpPr>
            <p:cNvPr id="43" name="Straight Arrow Connector 42">
              <a:extLst>
                <a:ext uri="{FF2B5EF4-FFF2-40B4-BE49-F238E27FC236}">
                  <a16:creationId xmlns:a16="http://schemas.microsoft.com/office/drawing/2014/main" id="{E4ECB517-C624-C115-E5DA-7C0244998FB8}"/>
                </a:ext>
              </a:extLst>
            </p:cNvPr>
            <p:cNvCxnSpPr/>
            <p:nvPr/>
          </p:nvCxnSpPr>
          <p:spPr>
            <a:xfrm>
              <a:off x="6521569" y="2813880"/>
              <a:ext cx="465827"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FF8EC5E-7F78-2630-D0D2-7D488C99238F}"/>
                </a:ext>
              </a:extLst>
            </p:cNvPr>
            <p:cNvCxnSpPr>
              <a:cxnSpLocks/>
            </p:cNvCxnSpPr>
            <p:nvPr/>
          </p:nvCxnSpPr>
          <p:spPr>
            <a:xfrm flipV="1">
              <a:off x="6987396" y="2813880"/>
              <a:ext cx="1001585" cy="1406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2B93CB32-86D8-2880-9F32-F1B9F0BEAF37}"/>
              </a:ext>
            </a:extLst>
          </p:cNvPr>
          <p:cNvSpPr txBox="1"/>
          <p:nvPr/>
        </p:nvSpPr>
        <p:spPr>
          <a:xfrm>
            <a:off x="5848205" y="5910643"/>
            <a:ext cx="5657254" cy="369332"/>
          </a:xfrm>
          <a:prstGeom prst="rect">
            <a:avLst/>
          </a:prstGeom>
          <a:noFill/>
          <a:ln>
            <a:solidFill>
              <a:schemeClr val="tx1"/>
            </a:solidFill>
          </a:ln>
        </p:spPr>
        <p:txBody>
          <a:bodyPr wrap="none" rtlCol="0">
            <a:spAutoFit/>
          </a:bodyPr>
          <a:lstStyle/>
          <a:p>
            <a:r>
              <a:rPr lang="en-US" b="1" i="1" dirty="0">
                <a:solidFill>
                  <a:schemeClr val="accent6">
                    <a:lumMod val="75000"/>
                  </a:schemeClr>
                </a:solidFill>
                <a:latin typeface="Calibri" panose="020F0502020204030204" pitchFamily="34" charset="0"/>
                <a:cs typeface="Calibri" panose="020F0502020204030204" pitchFamily="34" charset="0"/>
              </a:rPr>
              <a:t>A</a:t>
            </a:r>
            <a:r>
              <a:rPr lang="en-US" b="1" i="1" baseline="-25000" dirty="0">
                <a:solidFill>
                  <a:schemeClr val="accent6">
                    <a:lumMod val="75000"/>
                  </a:schemeClr>
                </a:solidFill>
                <a:latin typeface="Calibri" panose="020F0502020204030204" pitchFamily="34" charset="0"/>
                <a:cs typeface="Calibri" panose="020F0502020204030204" pitchFamily="34" charset="0"/>
              </a:rPr>
              <a:t>F</a:t>
            </a:r>
            <a:r>
              <a:rPr lang="en-US" b="1" baseline="-25000" dirty="0">
                <a:solidFill>
                  <a:schemeClr val="accent6">
                    <a:lumMod val="75000"/>
                  </a:schemeClr>
                </a:solidFill>
                <a:latin typeface="Calibri" panose="020F0502020204030204" pitchFamily="34" charset="0"/>
                <a:cs typeface="Calibri" panose="020F0502020204030204" pitchFamily="34" charset="0"/>
              </a:rPr>
              <a:t>B</a:t>
            </a:r>
            <a:r>
              <a:rPr lang="en-US" b="1" dirty="0">
                <a:solidFill>
                  <a:schemeClr val="accent6">
                    <a:lumMod val="75000"/>
                  </a:schemeClr>
                </a:solidFill>
                <a:latin typeface="Calibri" panose="020F0502020204030204" pitchFamily="34" charset="0"/>
                <a:cs typeface="Calibri" panose="020F0502020204030204" pitchFamily="34" charset="0"/>
              </a:rPr>
              <a:t> confirms the large contribution of the D-term to </a:t>
            </a:r>
            <a:r>
              <a:rPr lang="en-US" b="1" dirty="0" err="1">
                <a:solidFill>
                  <a:schemeClr val="accent6">
                    <a:lumMod val="75000"/>
                  </a:schemeClr>
                </a:solidFill>
                <a:latin typeface="Calibri" panose="020F0502020204030204" pitchFamily="34" charset="0"/>
                <a:cs typeface="Calibri" panose="020F0502020204030204" pitchFamily="34" charset="0"/>
              </a:rPr>
              <a:t>Re</a:t>
            </a:r>
            <a:r>
              <a:rPr lang="en-US" sz="1600" b="1" dirty="0" err="1">
                <a:solidFill>
                  <a:schemeClr val="accent6">
                    <a:lumMod val="75000"/>
                  </a:schemeClr>
                </a:solidFill>
                <a:latin typeface="Lucida Handwriting" panose="03010101010101010101" pitchFamily="66" charset="77"/>
                <a:cs typeface="Calibri" panose="020F0502020204030204" pitchFamily="34" charset="0"/>
              </a:rPr>
              <a:t>H</a:t>
            </a:r>
            <a:r>
              <a:rPr lang="en-US" b="1" dirty="0">
                <a:solidFill>
                  <a:schemeClr val="accent6">
                    <a:lumMod val="75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811404289"/>
      </p:ext>
    </p:extLst>
  </p:cSld>
  <p:clrMapOvr>
    <a:masterClrMapping/>
  </p:clrMapOvr>
  <mc:AlternateContent xmlns:mc="http://schemas.openxmlformats.org/markup-compatibility/2006" xmlns:p14="http://schemas.microsoft.com/office/powerpoint/2010/main">
    <mc:Choice Requires="p14">
      <p:transition spd="slow" p14:dur="2000" advTm="124707"/>
    </mc:Choice>
    <mc:Fallback xmlns="">
      <p:transition spd="slow" advTm="124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919" y="215901"/>
            <a:ext cx="8464378" cy="512129"/>
          </a:xfrm>
        </p:spPr>
        <p:txBody>
          <a:bodyPr>
            <a:noAutofit/>
          </a:bodyPr>
          <a:lstStyle/>
          <a:p>
            <a:r>
              <a:rPr lang="en-US" sz="3600" dirty="0">
                <a:latin typeface="Calibri" panose="020F0502020204030204" pitchFamily="34" charset="0"/>
                <a:cs typeface="Calibri" panose="020F0502020204030204" pitchFamily="34" charset="0"/>
              </a:rPr>
              <a:t>CLAS12 GPD program</a:t>
            </a:r>
          </a:p>
        </p:txBody>
      </p:sp>
      <p:pic>
        <p:nvPicPr>
          <p:cNvPr id="24" name="Picture 23">
            <a:extLst>
              <a:ext uri="{FF2B5EF4-FFF2-40B4-BE49-F238E27FC236}">
                <a16:creationId xmlns:a16="http://schemas.microsoft.com/office/drawing/2014/main" id="{EF3EBB96-822D-444F-AEA3-73791C1DD62F}"/>
              </a:ext>
            </a:extLst>
          </p:cNvPr>
          <p:cNvPicPr>
            <a:picLocks noChangeAspect="1"/>
          </p:cNvPicPr>
          <p:nvPr/>
        </p:nvPicPr>
        <p:blipFill>
          <a:blip r:embed="rId3">
            <a:extLst>
              <a:ext uri="{28A0092B-C50C-407E-A947-70E740481C1C}">
                <a14:useLocalDpi xmlns:a14="http://schemas.microsoft.com/office/drawing/2010/main" val="0"/>
              </a:ext>
            </a:extLst>
          </a:blip>
          <a:srcRect l="57500" t="51989" r="5694" b="15971"/>
          <a:stretch>
            <a:fillRect/>
          </a:stretch>
        </p:blipFill>
        <p:spPr>
          <a:xfrm>
            <a:off x="10550411" y="49409"/>
            <a:ext cx="983579" cy="604991"/>
          </a:xfrm>
          <a:prstGeom prst="rect">
            <a:avLst/>
          </a:prstGeom>
          <a:ln w="3175" cap="flat" cmpd="sng" algn="ctr">
            <a:solidFill>
              <a:srgbClr val="000000"/>
            </a:solidFill>
            <a:prstDash val="solid"/>
            <a:round/>
            <a:headEnd type="none" w="med" len="med"/>
            <a:tailEnd type="none" w="med" len="med"/>
          </a:ln>
        </p:spPr>
      </p:pic>
      <p:grpSp>
        <p:nvGrpSpPr>
          <p:cNvPr id="14" name="Group 13">
            <a:extLst>
              <a:ext uri="{FF2B5EF4-FFF2-40B4-BE49-F238E27FC236}">
                <a16:creationId xmlns:a16="http://schemas.microsoft.com/office/drawing/2014/main" id="{CDA97F79-A410-671E-2477-ADFF2E6641ED}"/>
              </a:ext>
            </a:extLst>
          </p:cNvPr>
          <p:cNvGrpSpPr/>
          <p:nvPr/>
        </p:nvGrpSpPr>
        <p:grpSpPr>
          <a:xfrm>
            <a:off x="903760" y="877225"/>
            <a:ext cx="9952714" cy="5267325"/>
            <a:chOff x="903760" y="877225"/>
            <a:chExt cx="9952714" cy="5267325"/>
          </a:xfrm>
        </p:grpSpPr>
        <p:sp>
          <p:nvSpPr>
            <p:cNvPr id="4" name="TextBox 3">
              <a:extLst>
                <a:ext uri="{FF2B5EF4-FFF2-40B4-BE49-F238E27FC236}">
                  <a16:creationId xmlns:a16="http://schemas.microsoft.com/office/drawing/2014/main" id="{EEA8C9D3-CD2F-F94E-8526-1487132E2165}"/>
                </a:ext>
              </a:extLst>
            </p:cNvPr>
            <p:cNvSpPr txBox="1"/>
            <p:nvPr/>
          </p:nvSpPr>
          <p:spPr>
            <a:xfrm>
              <a:off x="9934169" y="1569308"/>
              <a:ext cx="495649"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50%</a:t>
              </a:r>
            </a:p>
          </p:txBody>
        </p:sp>
        <p:sp>
          <p:nvSpPr>
            <p:cNvPr id="7" name="TextBox 6">
              <a:extLst>
                <a:ext uri="{FF2B5EF4-FFF2-40B4-BE49-F238E27FC236}">
                  <a16:creationId xmlns:a16="http://schemas.microsoft.com/office/drawing/2014/main" id="{296951B5-6BDF-3B47-BA6E-15CECD6981E3}"/>
                </a:ext>
              </a:extLst>
            </p:cNvPr>
            <p:cNvSpPr txBox="1"/>
            <p:nvPr/>
          </p:nvSpPr>
          <p:spPr>
            <a:xfrm>
              <a:off x="9950642" y="2154197"/>
              <a:ext cx="495649"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45%</a:t>
              </a:r>
            </a:p>
          </p:txBody>
        </p:sp>
        <p:sp>
          <p:nvSpPr>
            <p:cNvPr id="9" name="TextBox 8">
              <a:extLst>
                <a:ext uri="{FF2B5EF4-FFF2-40B4-BE49-F238E27FC236}">
                  <a16:creationId xmlns:a16="http://schemas.microsoft.com/office/drawing/2014/main" id="{C425DB6E-E634-3B48-BC66-2EB0019583CA}"/>
                </a:ext>
              </a:extLst>
            </p:cNvPr>
            <p:cNvSpPr txBox="1"/>
            <p:nvPr/>
          </p:nvSpPr>
          <p:spPr>
            <a:xfrm>
              <a:off x="9899498" y="2697992"/>
              <a:ext cx="630302" cy="307777"/>
            </a:xfrm>
            <a:prstGeom prst="rect">
              <a:avLst/>
            </a:prstGeom>
            <a:noFill/>
          </p:spPr>
          <p:txBody>
            <a:bodyPr wrap="none" rtlCol="0">
              <a:spAutoFit/>
            </a:bodyPr>
            <a:lstStyle/>
            <a:p>
              <a:pPr algn="ctr"/>
              <a:r>
                <a:rPr lang="en-US" sz="1400" b="1" dirty="0">
                  <a:solidFill>
                    <a:schemeClr val="accent2">
                      <a:lumMod val="75000"/>
                    </a:schemeClr>
                  </a:solidFill>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100%</a:t>
              </a:r>
            </a:p>
          </p:txBody>
        </p:sp>
        <p:sp>
          <p:nvSpPr>
            <p:cNvPr id="10" name="TextBox 9">
              <a:extLst>
                <a:ext uri="{FF2B5EF4-FFF2-40B4-BE49-F238E27FC236}">
                  <a16:creationId xmlns:a16="http://schemas.microsoft.com/office/drawing/2014/main" id="{742862E4-588C-E544-A39A-8A69CDDEAFCD}"/>
                </a:ext>
              </a:extLst>
            </p:cNvPr>
            <p:cNvSpPr txBox="1"/>
            <p:nvPr/>
          </p:nvSpPr>
          <p:spPr>
            <a:xfrm>
              <a:off x="9950642" y="3212300"/>
              <a:ext cx="495649"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45%</a:t>
              </a:r>
            </a:p>
          </p:txBody>
        </p:sp>
        <p:sp>
          <p:nvSpPr>
            <p:cNvPr id="11" name="TextBox 10">
              <a:extLst>
                <a:ext uri="{FF2B5EF4-FFF2-40B4-BE49-F238E27FC236}">
                  <a16:creationId xmlns:a16="http://schemas.microsoft.com/office/drawing/2014/main" id="{86CD85B0-2676-2848-A024-D57B4ED83EF6}"/>
                </a:ext>
              </a:extLst>
            </p:cNvPr>
            <p:cNvSpPr txBox="1"/>
            <p:nvPr/>
          </p:nvSpPr>
          <p:spPr>
            <a:xfrm>
              <a:off x="9954758" y="3772475"/>
              <a:ext cx="495649"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35%</a:t>
              </a:r>
            </a:p>
          </p:txBody>
        </p:sp>
        <p:sp>
          <p:nvSpPr>
            <p:cNvPr id="12" name="TextBox 11">
              <a:extLst>
                <a:ext uri="{FF2B5EF4-FFF2-40B4-BE49-F238E27FC236}">
                  <a16:creationId xmlns:a16="http://schemas.microsoft.com/office/drawing/2014/main" id="{3C638E10-47B2-924C-9F12-AAA28F2864A0}"/>
                </a:ext>
              </a:extLst>
            </p:cNvPr>
            <p:cNvSpPr txBox="1"/>
            <p:nvPr/>
          </p:nvSpPr>
          <p:spPr>
            <a:xfrm>
              <a:off x="9975340" y="4348494"/>
              <a:ext cx="495649"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60%</a:t>
              </a:r>
            </a:p>
          </p:txBody>
        </p:sp>
        <p:grpSp>
          <p:nvGrpSpPr>
            <p:cNvPr id="17" name="Group 16">
              <a:extLst>
                <a:ext uri="{FF2B5EF4-FFF2-40B4-BE49-F238E27FC236}">
                  <a16:creationId xmlns:a16="http://schemas.microsoft.com/office/drawing/2014/main" id="{7C1DC550-6DCA-4E4A-A8F5-6124D6D5E467}"/>
                </a:ext>
              </a:extLst>
            </p:cNvPr>
            <p:cNvGrpSpPr/>
            <p:nvPr/>
          </p:nvGrpSpPr>
          <p:grpSpPr>
            <a:xfrm>
              <a:off x="903760" y="877225"/>
              <a:ext cx="8886825" cy="5267325"/>
              <a:chOff x="224135" y="877225"/>
              <a:chExt cx="8886825" cy="5267325"/>
            </a:xfrm>
          </p:grpSpPr>
          <p:pic>
            <p:nvPicPr>
              <p:cNvPr id="5" name="Picture 4"/>
              <p:cNvPicPr>
                <a:picLocks noChangeAspect="1"/>
              </p:cNvPicPr>
              <p:nvPr/>
            </p:nvPicPr>
            <p:blipFill>
              <a:blip r:embed="rId4"/>
              <a:stretch>
                <a:fillRect/>
              </a:stretch>
            </p:blipFill>
            <p:spPr>
              <a:xfrm>
                <a:off x="224135" y="877225"/>
                <a:ext cx="8886825" cy="5267325"/>
              </a:xfrm>
              <a:prstGeom prst="rect">
                <a:avLst/>
              </a:prstGeom>
            </p:spPr>
          </p:pic>
          <p:sp>
            <p:nvSpPr>
              <p:cNvPr id="15" name="Rectangle 14">
                <a:extLst>
                  <a:ext uri="{FF2B5EF4-FFF2-40B4-BE49-F238E27FC236}">
                    <a16:creationId xmlns:a16="http://schemas.microsoft.com/office/drawing/2014/main" id="{E752FDB3-5A15-0D4E-B055-D316193AD2C5}"/>
                  </a:ext>
                </a:extLst>
              </p:cNvPr>
              <p:cNvSpPr/>
              <p:nvPr/>
            </p:nvSpPr>
            <p:spPr>
              <a:xfrm>
                <a:off x="4716975" y="5449329"/>
                <a:ext cx="1363362" cy="3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75000"/>
                        <a:lumOff val="25000"/>
                      </a:schemeClr>
                    </a:solidFill>
                    <a:latin typeface="Helvetica" pitchFamily="2" charset="0"/>
                    <a:cs typeface="Calibri" panose="020F0502020204030204" pitchFamily="34" charset="0"/>
                  </a:rPr>
                  <a:t>D’Angelo</a:t>
                </a:r>
              </a:p>
            </p:txBody>
          </p:sp>
          <p:sp>
            <p:nvSpPr>
              <p:cNvPr id="16" name="Rectangle 15">
                <a:extLst>
                  <a:ext uri="{FF2B5EF4-FFF2-40B4-BE49-F238E27FC236}">
                    <a16:creationId xmlns:a16="http://schemas.microsoft.com/office/drawing/2014/main" id="{1B2E75E9-ED6B-7D4E-8DE5-B13ABAFA332D}"/>
                  </a:ext>
                </a:extLst>
              </p:cNvPr>
              <p:cNvSpPr/>
              <p:nvPr/>
            </p:nvSpPr>
            <p:spPr>
              <a:xfrm>
                <a:off x="5004483" y="4385565"/>
                <a:ext cx="976187" cy="3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lumMod val="65000"/>
                        <a:lumOff val="35000"/>
                      </a:schemeClr>
                    </a:solidFill>
                    <a:latin typeface="Calibri" panose="020F0502020204030204" pitchFamily="34" charset="0"/>
                    <a:cs typeface="Calibri" panose="020F0502020204030204" pitchFamily="34" charset="0"/>
                  </a:rPr>
                  <a:t>Girod</a:t>
                </a:r>
                <a:endParaRPr lang="en-US" sz="1400" b="1" dirty="0">
                  <a:solidFill>
                    <a:schemeClr val="tx1">
                      <a:lumMod val="65000"/>
                      <a:lumOff val="35000"/>
                    </a:schemeClr>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D48C86DE-2639-EA48-AD28-0D57B59DB46C}"/>
                </a:ext>
              </a:extLst>
            </p:cNvPr>
            <p:cNvSpPr txBox="1"/>
            <p:nvPr/>
          </p:nvSpPr>
          <p:spPr>
            <a:xfrm>
              <a:off x="9715874" y="1147381"/>
              <a:ext cx="1140600" cy="307777"/>
            </a:xfrm>
            <a:prstGeom prst="rect">
              <a:avLst/>
            </a:prstGeom>
            <a:noFill/>
            <a:ln w="3175">
              <a:solidFill>
                <a:schemeClr val="tx1"/>
              </a:solidFill>
            </a:ln>
          </p:spPr>
          <p:txBody>
            <a:bodyPr wrap="square" rtlCol="0">
              <a:spAutoFit/>
            </a:bodyPr>
            <a:lstStyle/>
            <a:p>
              <a:r>
                <a:rPr lang="en-US" sz="1400" b="1" dirty="0">
                  <a:latin typeface="Calibri" panose="020F0502020204030204" pitchFamily="34" charset="0"/>
                  <a:cs typeface="Calibri" panose="020F0502020204030204" pitchFamily="34" charset="0"/>
                </a:rPr>
                <a:t>Data status</a:t>
              </a:r>
            </a:p>
          </p:txBody>
        </p:sp>
        <p:cxnSp>
          <p:nvCxnSpPr>
            <p:cNvPr id="20" name="Straight Connector 19">
              <a:extLst>
                <a:ext uri="{FF2B5EF4-FFF2-40B4-BE49-F238E27FC236}">
                  <a16:creationId xmlns:a16="http://schemas.microsoft.com/office/drawing/2014/main" id="{01C50953-9305-BC45-97CD-830569681939}"/>
                </a:ext>
              </a:extLst>
            </p:cNvPr>
            <p:cNvCxnSpPr>
              <a:cxnSpLocks/>
            </p:cNvCxnSpPr>
            <p:nvPr/>
          </p:nvCxnSpPr>
          <p:spPr>
            <a:xfrm>
              <a:off x="10843027" y="1459041"/>
              <a:ext cx="10698" cy="440932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D9CE8C-0764-B64F-B5D8-4019274889E2}"/>
                </a:ext>
              </a:extLst>
            </p:cNvPr>
            <p:cNvCxnSpPr/>
            <p:nvPr/>
          </p:nvCxnSpPr>
          <p:spPr>
            <a:xfrm>
              <a:off x="9703517" y="5894173"/>
              <a:ext cx="1140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2B7150A-A1F8-504A-9F39-2FD9297AACFA}"/>
                </a:ext>
              </a:extLst>
            </p:cNvPr>
            <p:cNvSpPr txBox="1"/>
            <p:nvPr/>
          </p:nvSpPr>
          <p:spPr>
            <a:xfrm>
              <a:off x="9890898" y="4810366"/>
              <a:ext cx="716863" cy="523220"/>
            </a:xfrm>
            <a:prstGeom prst="rect">
              <a:avLst/>
            </a:prstGeom>
            <a:noFill/>
          </p:spPr>
          <p:txBody>
            <a:bodyPr wrap="none" rtlCol="0">
              <a:spAutoFit/>
            </a:bodyPr>
            <a:lstStyle/>
            <a:p>
              <a:r>
                <a:rPr lang="en-US" sz="1400" dirty="0">
                  <a:solidFill>
                    <a:srgbClr val="C00000"/>
                  </a:solidFill>
                  <a:latin typeface="Calibri" panose="020F0502020204030204" pitchFamily="34" charset="0"/>
                  <a:cs typeface="Calibri" panose="020F0502020204030204" pitchFamily="34" charset="0"/>
                </a:rPr>
                <a:t>Design </a:t>
              </a:r>
            </a:p>
            <a:p>
              <a:r>
                <a:rPr lang="en-US" sz="1400" dirty="0">
                  <a:solidFill>
                    <a:srgbClr val="C00000"/>
                  </a:solidFill>
                  <a:latin typeface="Calibri" panose="020F0502020204030204" pitchFamily="34" charset="0"/>
                  <a:cs typeface="Calibri" panose="020F0502020204030204" pitchFamily="34" charset="0"/>
                </a:rPr>
                <a:t>phase</a:t>
              </a:r>
            </a:p>
          </p:txBody>
        </p:sp>
        <p:sp>
          <p:nvSpPr>
            <p:cNvPr id="3" name="TextBox 2">
              <a:extLst>
                <a:ext uri="{FF2B5EF4-FFF2-40B4-BE49-F238E27FC236}">
                  <a16:creationId xmlns:a16="http://schemas.microsoft.com/office/drawing/2014/main" id="{74546D8B-3CF2-5E4D-97A7-D380575D230E}"/>
                </a:ext>
              </a:extLst>
            </p:cNvPr>
            <p:cNvSpPr txBox="1"/>
            <p:nvPr/>
          </p:nvSpPr>
          <p:spPr>
            <a:xfrm>
              <a:off x="9777526" y="5356996"/>
              <a:ext cx="981359" cy="523220"/>
            </a:xfrm>
            <a:prstGeom prst="rect">
              <a:avLst/>
            </a:prstGeom>
            <a:noFill/>
          </p:spPr>
          <p:txBody>
            <a:bodyPr wrap="none" rtlCol="0">
              <a:spAutoFit/>
            </a:bodyPr>
            <a:lstStyle/>
            <a:p>
              <a:pPr algn="ctr"/>
              <a:r>
                <a:rPr lang="en-US" sz="1400" dirty="0">
                  <a:solidFill>
                    <a:schemeClr val="accent6">
                      <a:lumMod val="75000"/>
                    </a:schemeClr>
                  </a:solidFill>
                  <a:latin typeface="Calibri" panose="020F0502020204030204" pitchFamily="34" charset="0"/>
                  <a:cs typeface="Calibri" panose="020F0502020204030204" pitchFamily="34" charset="0"/>
                </a:rPr>
                <a:t>scheduled </a:t>
              </a:r>
            </a:p>
            <a:p>
              <a:pPr algn="ctr"/>
              <a:r>
                <a:rPr lang="en-US" sz="1400" dirty="0">
                  <a:solidFill>
                    <a:schemeClr val="accent6">
                      <a:lumMod val="75000"/>
                    </a:schemeClr>
                  </a:solidFill>
                  <a:latin typeface="Calibri" panose="020F0502020204030204" pitchFamily="34" charset="0"/>
                  <a:cs typeface="Calibri" panose="020F0502020204030204" pitchFamily="34" charset="0"/>
                </a:rPr>
                <a:t>2023/24</a:t>
              </a:r>
            </a:p>
          </p:txBody>
        </p:sp>
        <p:sp>
          <p:nvSpPr>
            <p:cNvPr id="8" name="Rectangle 7">
              <a:extLst>
                <a:ext uri="{FF2B5EF4-FFF2-40B4-BE49-F238E27FC236}">
                  <a16:creationId xmlns:a16="http://schemas.microsoft.com/office/drawing/2014/main" id="{406B70F8-9412-BB45-A93E-ED1BC2C818EB}"/>
                </a:ext>
              </a:extLst>
            </p:cNvPr>
            <p:cNvSpPr/>
            <p:nvPr/>
          </p:nvSpPr>
          <p:spPr>
            <a:xfrm>
              <a:off x="8797637" y="4920943"/>
              <a:ext cx="609600"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alibri" panose="020F0502020204030204" pitchFamily="34" charset="0"/>
                  <a:cs typeface="Calibri" panose="020F0502020204030204" pitchFamily="34" charset="0"/>
                </a:rPr>
                <a:t>NH</a:t>
              </a:r>
              <a:r>
                <a:rPr lang="en-US" sz="1400" b="1" baseline="-25000" dirty="0">
                  <a:solidFill>
                    <a:schemeClr val="tx1"/>
                  </a:solidFill>
                  <a:latin typeface="Calibri" panose="020F0502020204030204" pitchFamily="34" charset="0"/>
                  <a:cs typeface="Calibri" panose="020F0502020204030204" pitchFamily="34" charset="0"/>
                </a:rPr>
                <a:t>3</a:t>
              </a:r>
            </a:p>
          </p:txBody>
        </p:sp>
        <p:cxnSp>
          <p:nvCxnSpPr>
            <p:cNvPr id="13" name="Straight Connector 12">
              <a:extLst>
                <a:ext uri="{FF2B5EF4-FFF2-40B4-BE49-F238E27FC236}">
                  <a16:creationId xmlns:a16="http://schemas.microsoft.com/office/drawing/2014/main" id="{A5C81B4A-9207-A428-90B3-63C9EF8BE8AD}"/>
                </a:ext>
              </a:extLst>
            </p:cNvPr>
            <p:cNvCxnSpPr>
              <a:cxnSpLocks/>
            </p:cNvCxnSpPr>
            <p:nvPr/>
          </p:nvCxnSpPr>
          <p:spPr>
            <a:xfrm>
              <a:off x="9734180" y="1438019"/>
              <a:ext cx="10698" cy="440932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7015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8822-C0E9-2BE7-FADC-73F4A3FED9A8}"/>
              </a:ext>
            </a:extLst>
          </p:cNvPr>
          <p:cNvSpPr>
            <a:spLocks noGrp="1"/>
          </p:cNvSpPr>
          <p:nvPr>
            <p:ph type="title"/>
          </p:nvPr>
        </p:nvSpPr>
        <p:spPr/>
        <p:txBody>
          <a:bodyPr/>
          <a:lstStyle/>
          <a:p>
            <a:r>
              <a:rPr lang="en-US" dirty="0"/>
              <a:t>Sample cross section – DVCS @ 10.6 GeV</a:t>
            </a:r>
          </a:p>
        </p:txBody>
      </p:sp>
      <p:grpSp>
        <p:nvGrpSpPr>
          <p:cNvPr id="13" name="Group 12">
            <a:extLst>
              <a:ext uri="{FF2B5EF4-FFF2-40B4-BE49-F238E27FC236}">
                <a16:creationId xmlns:a16="http://schemas.microsoft.com/office/drawing/2014/main" id="{2CEE8E5E-1A45-19E9-5213-E30D9B6D01A1}"/>
              </a:ext>
            </a:extLst>
          </p:cNvPr>
          <p:cNvGrpSpPr/>
          <p:nvPr/>
        </p:nvGrpSpPr>
        <p:grpSpPr>
          <a:xfrm>
            <a:off x="3390069" y="956335"/>
            <a:ext cx="8180549" cy="5173796"/>
            <a:chOff x="2416694" y="956335"/>
            <a:chExt cx="8180549" cy="5173796"/>
          </a:xfrm>
        </p:grpSpPr>
        <p:pic>
          <p:nvPicPr>
            <p:cNvPr id="4" name="Picture 3">
              <a:extLst>
                <a:ext uri="{FF2B5EF4-FFF2-40B4-BE49-F238E27FC236}">
                  <a16:creationId xmlns:a16="http://schemas.microsoft.com/office/drawing/2014/main" id="{DA8BA8EF-D2CB-DBA0-9362-0FCEA0470E38}"/>
                </a:ext>
              </a:extLst>
            </p:cNvPr>
            <p:cNvPicPr>
              <a:picLocks noChangeAspect="1"/>
            </p:cNvPicPr>
            <p:nvPr/>
          </p:nvPicPr>
          <p:blipFill>
            <a:blip r:embed="rId3"/>
            <a:stretch>
              <a:fillRect/>
            </a:stretch>
          </p:blipFill>
          <p:spPr>
            <a:xfrm>
              <a:off x="2841349" y="1080875"/>
              <a:ext cx="6808838" cy="5011473"/>
            </a:xfrm>
            <a:prstGeom prst="rect">
              <a:avLst/>
            </a:prstGeom>
          </p:spPr>
        </p:pic>
        <p:pic>
          <p:nvPicPr>
            <p:cNvPr id="5" name="Picture 4">
              <a:extLst>
                <a:ext uri="{FF2B5EF4-FFF2-40B4-BE49-F238E27FC236}">
                  <a16:creationId xmlns:a16="http://schemas.microsoft.com/office/drawing/2014/main" id="{72D7521D-6056-9013-EAD2-57390C3215EA}"/>
                </a:ext>
              </a:extLst>
            </p:cNvPr>
            <p:cNvPicPr>
              <a:picLocks noChangeAspect="1"/>
            </p:cNvPicPr>
            <p:nvPr/>
          </p:nvPicPr>
          <p:blipFill rotWithShape="1">
            <a:blip r:embed="rId4"/>
            <a:srcRect r="7298"/>
            <a:stretch/>
          </p:blipFill>
          <p:spPr>
            <a:xfrm>
              <a:off x="3098482" y="1301239"/>
              <a:ext cx="2647400" cy="1784894"/>
            </a:xfrm>
            <a:prstGeom prst="rect">
              <a:avLst/>
            </a:prstGeom>
          </p:spPr>
        </p:pic>
        <p:cxnSp>
          <p:nvCxnSpPr>
            <p:cNvPr id="6" name="Straight Arrow Connector 5">
              <a:extLst>
                <a:ext uri="{FF2B5EF4-FFF2-40B4-BE49-F238E27FC236}">
                  <a16:creationId xmlns:a16="http://schemas.microsoft.com/office/drawing/2014/main" id="{269BAF47-63B2-5EDA-6461-53C89126F32F}"/>
                </a:ext>
              </a:extLst>
            </p:cNvPr>
            <p:cNvCxnSpPr>
              <a:cxnSpLocks/>
            </p:cNvCxnSpPr>
            <p:nvPr/>
          </p:nvCxnSpPr>
          <p:spPr>
            <a:xfrm flipV="1">
              <a:off x="2433019" y="1080875"/>
              <a:ext cx="0" cy="5035423"/>
            </a:xfrm>
            <a:prstGeom prst="straightConnector1">
              <a:avLst/>
            </a:prstGeom>
            <a:ln w="38100">
              <a:solidFill>
                <a:schemeClr val="tx1">
                  <a:lumMod val="95000"/>
                  <a:lumOff val="5000"/>
                </a:schemeClr>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541238E-9A90-CFD6-3C5B-1ECC421E80E9}"/>
                </a:ext>
              </a:extLst>
            </p:cNvPr>
            <p:cNvCxnSpPr>
              <a:cxnSpLocks/>
            </p:cNvCxnSpPr>
            <p:nvPr/>
          </p:nvCxnSpPr>
          <p:spPr>
            <a:xfrm>
              <a:off x="2416694" y="6130131"/>
              <a:ext cx="8180549"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0291AE5-5F40-B85F-50B7-0406BDB79445}"/>
                </a:ext>
              </a:extLst>
            </p:cNvPr>
            <p:cNvSpPr txBox="1"/>
            <p:nvPr/>
          </p:nvSpPr>
          <p:spPr>
            <a:xfrm>
              <a:off x="3098482" y="956335"/>
              <a:ext cx="214033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0.25 &lt; |t| &lt; 0.4 GeV</a:t>
              </a:r>
              <a:r>
                <a:rPr lang="en-US" baseline="30000" dirty="0">
                  <a:latin typeface="Calibri" panose="020F0502020204030204" pitchFamily="34" charset="0"/>
                  <a:cs typeface="Calibri" panose="020F0502020204030204" pitchFamily="34" charset="0"/>
                </a:rPr>
                <a:t>2</a:t>
              </a:r>
            </a:p>
          </p:txBody>
        </p:sp>
        <p:sp>
          <p:nvSpPr>
            <p:cNvPr id="11" name="TextBox 10">
              <a:extLst>
                <a:ext uri="{FF2B5EF4-FFF2-40B4-BE49-F238E27FC236}">
                  <a16:creationId xmlns:a16="http://schemas.microsoft.com/office/drawing/2014/main" id="{6D71730E-C360-F4C3-E70E-60AC050425FC}"/>
                </a:ext>
              </a:extLst>
            </p:cNvPr>
            <p:cNvSpPr txBox="1"/>
            <p:nvPr/>
          </p:nvSpPr>
          <p:spPr>
            <a:xfrm rot="19731231">
              <a:off x="5879218" y="1292122"/>
              <a:ext cx="2603405" cy="646331"/>
            </a:xfrm>
            <a:prstGeom prst="rect">
              <a:avLst/>
            </a:prstGeom>
            <a:noFill/>
          </p:spPr>
          <p:txBody>
            <a:bodyPr wrap="none" rtlCol="0">
              <a:spAutoFit/>
            </a:bodyPr>
            <a:lstStyle/>
            <a:p>
              <a:r>
                <a:rPr lang="en-US" sz="3600" b="1" dirty="0">
                  <a:solidFill>
                    <a:schemeClr val="bg2">
                      <a:lumMod val="75000"/>
                    </a:schemeClr>
                  </a:solidFill>
                </a:rPr>
                <a:t>Preliminary </a:t>
              </a:r>
            </a:p>
          </p:txBody>
        </p:sp>
      </p:grpSp>
      <p:sp>
        <p:nvSpPr>
          <p:cNvPr id="3" name="TextBox 2">
            <a:extLst>
              <a:ext uri="{FF2B5EF4-FFF2-40B4-BE49-F238E27FC236}">
                <a16:creationId xmlns:a16="http://schemas.microsoft.com/office/drawing/2014/main" id="{F806DF55-6ABD-733A-0716-643082C7CD13}"/>
              </a:ext>
            </a:extLst>
          </p:cNvPr>
          <p:cNvSpPr txBox="1"/>
          <p:nvPr/>
        </p:nvSpPr>
        <p:spPr>
          <a:xfrm>
            <a:off x="355792" y="1069508"/>
            <a:ext cx="2846438" cy="5078313"/>
          </a:xfrm>
          <a:prstGeom prst="rect">
            <a:avLst/>
          </a:prstGeom>
          <a:noFill/>
        </p:spPr>
        <p:txBody>
          <a:bodyPr wrap="square" rtlCol="0">
            <a:spAutoFit/>
          </a:bodyPr>
          <a:lstStyle/>
          <a:p>
            <a:pPr marL="285750" indent="-285750">
              <a:buFont typeface="Wingdings" pitchFamily="2" charset="2"/>
              <a:buChar char="à"/>
            </a:pPr>
            <a:r>
              <a:rPr lang="en-US" dirty="0">
                <a:latin typeface="Calibri" panose="020F0502020204030204" pitchFamily="34" charset="0"/>
                <a:cs typeface="Calibri" panose="020F0502020204030204" pitchFamily="34" charset="0"/>
              </a:rPr>
              <a:t>The first BSA in DVCS at 10.6 GeV have been published from Hall B in extended kinematics and higher precision.  </a:t>
            </a:r>
          </a:p>
          <a:p>
            <a:pPr marL="285750" indent="-285750">
              <a:buFont typeface="Wingdings" pitchFamily="2" charset="2"/>
              <a:buChar char="à"/>
            </a:pPr>
            <a:endParaRPr lang="en-US" dirty="0">
              <a:latin typeface="Calibri" panose="020F0502020204030204" pitchFamily="34" charset="0"/>
              <a:cs typeface="Calibri" panose="020F0502020204030204" pitchFamily="34" charset="0"/>
            </a:endParaRPr>
          </a:p>
          <a:p>
            <a:pPr marL="285750" indent="-285750">
              <a:buFont typeface="Wingdings" pitchFamily="2" charset="2"/>
              <a:buChar char="à"/>
            </a:pPr>
            <a:r>
              <a:rPr lang="en-US" dirty="0">
                <a:latin typeface="Calibri" panose="020F0502020204030204" pitchFamily="34" charset="0"/>
                <a:cs typeface="Calibri" panose="020F0502020204030204" pitchFamily="34" charset="0"/>
                <a:sym typeface="Wingdings" pitchFamily="2" charset="2"/>
              </a:rPr>
              <a:t>The first DVCS cross sections are in the final approval state. </a:t>
            </a:r>
          </a:p>
          <a:p>
            <a:pPr marL="285750" indent="-285750">
              <a:buFont typeface="Wingdings" pitchFamily="2" charset="2"/>
              <a:buChar char="à"/>
            </a:pPr>
            <a:endParaRPr lang="en-US"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à"/>
            </a:pPr>
            <a:r>
              <a:rPr lang="en-US" dirty="0">
                <a:latin typeface="Calibri" panose="020F0502020204030204" pitchFamily="34" charset="0"/>
                <a:cs typeface="Calibri" panose="020F0502020204030204" pitchFamily="34" charset="0"/>
                <a:sym typeface="Wingdings" pitchFamily="2" charset="2"/>
              </a:rPr>
              <a:t>Hall A cross section data at high Q</a:t>
            </a:r>
            <a:r>
              <a:rPr lang="en-US" baseline="30000" dirty="0">
                <a:latin typeface="Calibri" panose="020F0502020204030204" pitchFamily="34" charset="0"/>
                <a:cs typeface="Calibri" panose="020F0502020204030204" pitchFamily="34" charset="0"/>
                <a:sym typeface="Wingdings" pitchFamily="2" charset="2"/>
              </a:rPr>
              <a:t>2 </a:t>
            </a:r>
            <a:r>
              <a:rPr lang="en-US" dirty="0">
                <a:latin typeface="Calibri" panose="020F0502020204030204" pitchFamily="34" charset="0"/>
                <a:cs typeface="Calibri" panose="020F0502020204030204" pitchFamily="34" charset="0"/>
                <a:sym typeface="Wingdings" pitchFamily="2" charset="2"/>
              </a:rPr>
              <a:t>and high </a:t>
            </a:r>
            <a:r>
              <a:rPr lang="en-US" dirty="0" err="1">
                <a:latin typeface="Calibri" panose="020F0502020204030204" pitchFamily="34" charset="0"/>
                <a:cs typeface="Calibri" panose="020F0502020204030204" pitchFamily="34" charset="0"/>
                <a:sym typeface="Wingdings" pitchFamily="2" charset="2"/>
              </a:rPr>
              <a:t>x</a:t>
            </a:r>
            <a:r>
              <a:rPr lang="en-US" baseline="-25000" dirty="0" err="1">
                <a:latin typeface="Calibri" panose="020F0502020204030204" pitchFamily="34" charset="0"/>
                <a:cs typeface="Calibri" panose="020F0502020204030204" pitchFamily="34" charset="0"/>
                <a:sym typeface="Wingdings" pitchFamily="2" charset="2"/>
              </a:rPr>
              <a:t>B</a:t>
            </a:r>
            <a:r>
              <a:rPr lang="en-US" baseline="-25000" dirty="0">
                <a:latin typeface="Calibri" panose="020F0502020204030204" pitchFamily="34" charset="0"/>
                <a:cs typeface="Calibri" panose="020F0502020204030204" pitchFamily="34" charset="0"/>
                <a:sym typeface="Wingdings" pitchFamily="2" charset="2"/>
              </a:rPr>
              <a:t> </a:t>
            </a:r>
            <a:r>
              <a:rPr lang="en-US" dirty="0">
                <a:latin typeface="Calibri" panose="020F0502020204030204" pitchFamily="34" charset="0"/>
                <a:cs typeface="Calibri" panose="020F0502020204030204" pitchFamily="34" charset="0"/>
                <a:sym typeface="Wingdings" pitchFamily="2" charset="2"/>
              </a:rPr>
              <a:t>have been published</a:t>
            </a:r>
          </a:p>
          <a:p>
            <a:pPr marL="285750" indent="-285750">
              <a:buFont typeface="Wingdings" pitchFamily="2" charset="2"/>
              <a:buChar char="à"/>
            </a:pPr>
            <a:endParaRPr lang="en-US"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à"/>
            </a:pPr>
            <a:r>
              <a:rPr lang="en-US" dirty="0">
                <a:latin typeface="Calibri" panose="020F0502020204030204" pitchFamily="34" charset="0"/>
                <a:cs typeface="Calibri" panose="020F0502020204030204" pitchFamily="34" charset="0"/>
                <a:sym typeface="Wingdings" pitchFamily="2" charset="2"/>
              </a:rPr>
              <a:t> Global analyses including  DVCS data at higher energy are in preparation. </a:t>
            </a:r>
          </a:p>
        </p:txBody>
      </p:sp>
    </p:spTree>
    <p:extLst>
      <p:ext uri="{BB962C8B-B14F-4D97-AF65-F5344CB8AC3E}">
        <p14:creationId xmlns:p14="http://schemas.microsoft.com/office/powerpoint/2010/main" val="3988502613"/>
      </p:ext>
    </p:extLst>
  </p:cSld>
  <p:clrMapOvr>
    <a:masterClrMapping/>
  </p:clrMapOvr>
  <mc:AlternateContent xmlns:mc="http://schemas.openxmlformats.org/markup-compatibility/2006" xmlns:p14="http://schemas.microsoft.com/office/powerpoint/2010/main">
    <mc:Choice Requires="p14">
      <p:transition spd="slow" p14:dur="2000" advTm="38031"/>
    </mc:Choice>
    <mc:Fallback xmlns="">
      <p:transition spd="slow" advTm="3803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728030"/>
          </a:xfrm>
        </p:spPr>
        <p:txBody>
          <a:bodyPr>
            <a:noAutofit/>
          </a:bodyPr>
          <a:lstStyle/>
          <a:p>
            <a:r>
              <a:rPr lang="en-US" sz="3600" dirty="0">
                <a:latin typeface="Calibri" panose="020F0502020204030204" pitchFamily="34" charset="0"/>
                <a:cs typeface="Calibri" panose="020F0502020204030204" pitchFamily="34" charset="0"/>
              </a:rPr>
              <a:t>Basic questions about the proton</a:t>
            </a:r>
          </a:p>
        </p:txBody>
      </p:sp>
      <p:grpSp>
        <p:nvGrpSpPr>
          <p:cNvPr id="11" name="Group 10">
            <a:extLst>
              <a:ext uri="{FF2B5EF4-FFF2-40B4-BE49-F238E27FC236}">
                <a16:creationId xmlns:a16="http://schemas.microsoft.com/office/drawing/2014/main" id="{DDC54DA7-3F34-C44B-7804-BD54AC486AE2}"/>
              </a:ext>
            </a:extLst>
          </p:cNvPr>
          <p:cNvGrpSpPr/>
          <p:nvPr/>
        </p:nvGrpSpPr>
        <p:grpSpPr>
          <a:xfrm>
            <a:off x="688769" y="1061332"/>
            <a:ext cx="11052084" cy="1297000"/>
            <a:chOff x="688769" y="888802"/>
            <a:chExt cx="11052084" cy="1297000"/>
          </a:xfrm>
        </p:grpSpPr>
        <p:pic>
          <p:nvPicPr>
            <p:cNvPr id="5" name="Picture 4"/>
            <p:cNvPicPr>
              <a:picLocks noChangeAspect="1"/>
            </p:cNvPicPr>
            <p:nvPr/>
          </p:nvPicPr>
          <p:blipFill>
            <a:blip r:embed="rId4"/>
            <a:stretch>
              <a:fillRect/>
            </a:stretch>
          </p:blipFill>
          <p:spPr>
            <a:xfrm>
              <a:off x="10484534" y="888802"/>
              <a:ext cx="1256319" cy="1297000"/>
            </a:xfrm>
            <a:prstGeom prst="rect">
              <a:avLst/>
            </a:prstGeom>
          </p:spPr>
        </p:pic>
        <p:sp>
          <p:nvSpPr>
            <p:cNvPr id="4" name="TextBox 3">
              <a:extLst>
                <a:ext uri="{FF2B5EF4-FFF2-40B4-BE49-F238E27FC236}">
                  <a16:creationId xmlns:a16="http://schemas.microsoft.com/office/drawing/2014/main" id="{FE3F2033-C655-30BF-3AF0-8D371D8C02EA}"/>
                </a:ext>
              </a:extLst>
            </p:cNvPr>
            <p:cNvSpPr txBox="1"/>
            <p:nvPr/>
          </p:nvSpPr>
          <p:spPr>
            <a:xfrm>
              <a:off x="688769" y="1015155"/>
              <a:ext cx="9852957"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Elementary quarks contribute a fraction to the proton’s mass</a:t>
              </a:r>
            </a:p>
            <a:p>
              <a:pPr marL="0" indent="0">
                <a:buNone/>
              </a:pPr>
              <a:r>
                <a:rPr lang="en-US" sz="2400" dirty="0">
                  <a:latin typeface="Calibri" panose="020F0502020204030204" pitchFamily="34" charset="0"/>
                  <a:cs typeface="Calibri" panose="020F0502020204030204" pitchFamily="34" charset="0"/>
                </a:rPr>
                <a:t>		</a:t>
              </a:r>
              <a:r>
                <a:rPr lang="en-US" sz="2400" b="1" dirty="0">
                  <a:solidFill>
                    <a:srgbClr val="C00000"/>
                  </a:solidFill>
                  <a:latin typeface="Calibri" panose="020F0502020204030204" pitchFamily="34" charset="0"/>
                  <a:cs typeface="Calibri" panose="020F0502020204030204" pitchFamily="34" charset="0"/>
                </a:rPr>
                <a:t>What is the origin of its physical mass? </a:t>
              </a:r>
            </a:p>
          </p:txBody>
        </p:sp>
      </p:grpSp>
      <p:grpSp>
        <p:nvGrpSpPr>
          <p:cNvPr id="12" name="Group 11">
            <a:extLst>
              <a:ext uri="{FF2B5EF4-FFF2-40B4-BE49-F238E27FC236}">
                <a16:creationId xmlns:a16="http://schemas.microsoft.com/office/drawing/2014/main" id="{DD0F6FB9-C25F-1212-7ABF-A3F6E3E1E160}"/>
              </a:ext>
            </a:extLst>
          </p:cNvPr>
          <p:cNvGrpSpPr/>
          <p:nvPr/>
        </p:nvGrpSpPr>
        <p:grpSpPr>
          <a:xfrm>
            <a:off x="734469" y="2655989"/>
            <a:ext cx="11031785" cy="1172633"/>
            <a:chOff x="688769" y="4560096"/>
            <a:chExt cx="11031785" cy="1172633"/>
          </a:xfrm>
        </p:grpSpPr>
        <p:pic>
          <p:nvPicPr>
            <p:cNvPr id="8" name="Picture 7"/>
            <p:cNvPicPr>
              <a:picLocks noChangeAspect="1"/>
            </p:cNvPicPr>
            <p:nvPr/>
          </p:nvPicPr>
          <p:blipFill>
            <a:blip r:embed="rId5"/>
            <a:stretch>
              <a:fillRect/>
            </a:stretch>
          </p:blipFill>
          <p:spPr>
            <a:xfrm>
              <a:off x="10704891" y="4560096"/>
              <a:ext cx="1015663" cy="1015663"/>
            </a:xfrm>
            <a:prstGeom prst="rect">
              <a:avLst/>
            </a:prstGeom>
          </p:spPr>
        </p:pic>
        <p:sp>
          <p:nvSpPr>
            <p:cNvPr id="9" name="TextBox 8">
              <a:extLst>
                <a:ext uri="{FF2B5EF4-FFF2-40B4-BE49-F238E27FC236}">
                  <a16:creationId xmlns:a16="http://schemas.microsoft.com/office/drawing/2014/main" id="{4A3EC1F9-66E6-87E5-A1E9-439DAFA7329E}"/>
                </a:ext>
              </a:extLst>
            </p:cNvPr>
            <p:cNvSpPr txBox="1"/>
            <p:nvPr/>
          </p:nvSpPr>
          <p:spPr>
            <a:xfrm>
              <a:off x="688769" y="4717066"/>
              <a:ext cx="9060873" cy="1015663"/>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The strong interaction is thought responsible for confinement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pitchFamily="34" charset="0"/>
                  <a:cs typeface="Calibri" panose="020F0502020204030204" pitchFamily="34" charset="0"/>
                </a:rPr>
                <a:t>		</a:t>
              </a: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What is the mechanism leading to confinement ?</a:t>
              </a:r>
            </a:p>
            <a:p>
              <a:endParaRPr lang="en-US" baseline="-25000" dirty="0"/>
            </a:p>
          </p:txBody>
        </p:sp>
      </p:grpSp>
      <p:grpSp>
        <p:nvGrpSpPr>
          <p:cNvPr id="16" name="Group 15">
            <a:extLst>
              <a:ext uri="{FF2B5EF4-FFF2-40B4-BE49-F238E27FC236}">
                <a16:creationId xmlns:a16="http://schemas.microsoft.com/office/drawing/2014/main" id="{92221F05-6092-645C-A67A-BFB6A9963CC3}"/>
              </a:ext>
            </a:extLst>
          </p:cNvPr>
          <p:cNvGrpSpPr/>
          <p:nvPr/>
        </p:nvGrpSpPr>
        <p:grpSpPr>
          <a:xfrm>
            <a:off x="751722" y="4266965"/>
            <a:ext cx="11092983" cy="913985"/>
            <a:chOff x="688769" y="5219269"/>
            <a:chExt cx="11092983" cy="913985"/>
          </a:xfrm>
        </p:grpSpPr>
        <p:sp>
          <p:nvSpPr>
            <p:cNvPr id="14" name="TextBox 13">
              <a:extLst>
                <a:ext uri="{FF2B5EF4-FFF2-40B4-BE49-F238E27FC236}">
                  <a16:creationId xmlns:a16="http://schemas.microsoft.com/office/drawing/2014/main" id="{9058E274-2D50-7759-7E1F-6403F23A99F4}"/>
                </a:ext>
              </a:extLst>
            </p:cNvPr>
            <p:cNvSpPr txBox="1"/>
            <p:nvPr/>
          </p:nvSpPr>
          <p:spPr>
            <a:xfrm>
              <a:off x="688769" y="5219269"/>
              <a:ext cx="7564250"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We know the proton’s mass and its spin  </a:t>
              </a:r>
            </a:p>
            <a:p>
              <a:pPr lvl="1"/>
              <a:r>
                <a:rPr lang="en-US" sz="2400" dirty="0">
                  <a:latin typeface="Calibri" panose="020F0502020204030204" pitchFamily="34" charset="0"/>
                  <a:cs typeface="Calibri" panose="020F0502020204030204" pitchFamily="34" charset="0"/>
                </a:rPr>
                <a:t>	</a:t>
              </a:r>
              <a:r>
                <a:rPr lang="en-US" sz="2400" b="1" dirty="0">
                  <a:solidFill>
                    <a:srgbClr val="C00000"/>
                  </a:solidFill>
                  <a:latin typeface="Calibri" panose="020F0502020204030204" pitchFamily="34" charset="0"/>
                  <a:cs typeface="Calibri" panose="020F0502020204030204" pitchFamily="34" charset="0"/>
                </a:rPr>
                <a:t>How are these properties internally distributed?  </a:t>
              </a:r>
            </a:p>
          </p:txBody>
        </p:sp>
        <p:pic>
          <p:nvPicPr>
            <p:cNvPr id="15" name="Picture 14">
              <a:extLst>
                <a:ext uri="{FF2B5EF4-FFF2-40B4-BE49-F238E27FC236}">
                  <a16:creationId xmlns:a16="http://schemas.microsoft.com/office/drawing/2014/main" id="{A22CEFA8-341F-DEFF-BD79-3339F6096984}"/>
                </a:ext>
              </a:extLst>
            </p:cNvPr>
            <p:cNvPicPr>
              <a:picLocks noChangeAspect="1"/>
            </p:cNvPicPr>
            <p:nvPr/>
          </p:nvPicPr>
          <p:blipFill>
            <a:blip r:embed="rId6"/>
            <a:stretch>
              <a:fillRect/>
            </a:stretch>
          </p:blipFill>
          <p:spPr>
            <a:xfrm>
              <a:off x="10865680" y="5223905"/>
              <a:ext cx="916072" cy="909349"/>
            </a:xfrm>
            <a:prstGeom prst="rect">
              <a:avLst/>
            </a:prstGeom>
          </p:spPr>
        </p:pic>
      </p:grpSp>
    </p:spTree>
    <p:custDataLst>
      <p:tags r:id="rId1"/>
    </p:custDataLst>
    <p:extLst>
      <p:ext uri="{BB962C8B-B14F-4D97-AF65-F5344CB8AC3E}">
        <p14:creationId xmlns:p14="http://schemas.microsoft.com/office/powerpoint/2010/main" val="3557542638"/>
      </p:ext>
    </p:extLst>
  </p:cSld>
  <p:clrMapOvr>
    <a:masterClrMapping/>
  </p:clrMapOvr>
  <mc:AlternateContent xmlns:mc="http://schemas.openxmlformats.org/markup-compatibility/2006" xmlns:p14="http://schemas.microsoft.com/office/powerpoint/2010/main">
    <mc:Choice Requires="p14">
      <p:transition spd="slow" p14:dur="2000" advTm="57317"/>
    </mc:Choice>
    <mc:Fallback xmlns="">
      <p:transition spd="slow" advTm="573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976BB-7A36-9FBA-7AF3-070B3C51016E}"/>
              </a:ext>
            </a:extLst>
          </p:cNvPr>
          <p:cNvSpPr>
            <a:spLocks noGrp="1"/>
          </p:cNvSpPr>
          <p:nvPr>
            <p:ph type="title"/>
          </p:nvPr>
        </p:nvSpPr>
        <p:spPr/>
        <p:txBody>
          <a:bodyPr/>
          <a:lstStyle/>
          <a:p>
            <a:r>
              <a:rPr lang="en-US" dirty="0"/>
              <a:t>Proton pressure distribution at 22 GeV </a:t>
            </a:r>
          </a:p>
        </p:txBody>
      </p:sp>
      <p:pic>
        <p:nvPicPr>
          <p:cNvPr id="1026" name="Picture 2" descr="page52image2132916416">
            <a:extLst>
              <a:ext uri="{FF2B5EF4-FFF2-40B4-BE49-F238E27FC236}">
                <a16:creationId xmlns:a16="http://schemas.microsoft.com/office/drawing/2014/main" id="{48B4CC4D-63C2-0F1B-C1B6-7A90F28EE4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681"/>
          <a:stretch/>
        </p:blipFill>
        <p:spPr bwMode="auto">
          <a:xfrm>
            <a:off x="7895500" y="1583173"/>
            <a:ext cx="3476484" cy="20048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ge52image2132916416">
            <a:extLst>
              <a:ext uri="{FF2B5EF4-FFF2-40B4-BE49-F238E27FC236}">
                <a16:creationId xmlns:a16="http://schemas.microsoft.com/office/drawing/2014/main" id="{8F46664F-9ABD-CA38-EE5D-177906734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144"/>
          <a:stretch/>
        </p:blipFill>
        <p:spPr bwMode="auto">
          <a:xfrm>
            <a:off x="8038890" y="3559804"/>
            <a:ext cx="3423775" cy="19135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471F294-53C4-D569-D7F2-106E1481DB64}"/>
              </a:ext>
            </a:extLst>
          </p:cNvPr>
          <p:cNvSpPr txBox="1"/>
          <p:nvPr/>
        </p:nvSpPr>
        <p:spPr>
          <a:xfrm>
            <a:off x="729335" y="5511270"/>
            <a:ext cx="10733330"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The larger coverage in </a:t>
            </a:r>
            <a:r>
              <a:rPr lang="en-US" sz="2200" i="1" dirty="0">
                <a:latin typeface="Symbol" pitchFamily="2" charset="2"/>
                <a:cs typeface="Calibri" panose="020F0502020204030204" pitchFamily="34" charset="0"/>
              </a:rPr>
              <a:t>x </a:t>
            </a:r>
            <a:r>
              <a:rPr lang="en-US" sz="2200" dirty="0">
                <a:latin typeface="Calibri" panose="020F0502020204030204" pitchFamily="34" charset="0"/>
                <a:cs typeface="Calibri" panose="020F0502020204030204" pitchFamily="34" charset="0"/>
              </a:rPr>
              <a:t>(</a:t>
            </a:r>
            <a:r>
              <a:rPr lang="en-US" sz="2200" i="1" dirty="0" err="1">
                <a:latin typeface="Calibri" panose="020F0502020204030204" pitchFamily="34" charset="0"/>
                <a:cs typeface="Calibri" panose="020F0502020204030204" pitchFamily="34" charset="0"/>
              </a:rPr>
              <a:t>x</a:t>
            </a:r>
            <a:r>
              <a:rPr lang="en-US" sz="2200" i="1" baseline="-25000" dirty="0" err="1">
                <a:latin typeface="Calibri" panose="020F0502020204030204" pitchFamily="34" charset="0"/>
                <a:cs typeface="Calibri" panose="020F0502020204030204" pitchFamily="34" charset="0"/>
              </a:rPr>
              <a:t>B</a:t>
            </a:r>
            <a:r>
              <a:rPr lang="en-US" sz="2200" dirty="0">
                <a:latin typeface="Calibri" panose="020F0502020204030204" pitchFamily="34" charset="0"/>
                <a:cs typeface="Calibri" panose="020F0502020204030204" pitchFamily="34" charset="0"/>
              </a:rPr>
              <a:t>) and in </a:t>
            </a:r>
            <a:r>
              <a:rPr lang="en-US" sz="2200" i="1" dirty="0">
                <a:latin typeface="Cambria" panose="02040503050406030204" pitchFamily="18" charset="0"/>
                <a:cs typeface="Calibri" panose="020F0502020204030204" pitchFamily="34" charset="0"/>
              </a:rPr>
              <a:t>t</a:t>
            </a:r>
            <a:r>
              <a:rPr lang="en-US" sz="2200" dirty="0">
                <a:latin typeface="Symbol" pitchFamily="2" charset="2"/>
                <a:cs typeface="Calibri" panose="020F0502020204030204" pitchFamily="34" charset="0"/>
              </a:rPr>
              <a:t> </a:t>
            </a:r>
            <a:r>
              <a:rPr lang="en-US" sz="2200" dirty="0">
                <a:latin typeface="Calibri" panose="020F0502020204030204" pitchFamily="34" charset="0"/>
                <a:cs typeface="Calibri" panose="020F0502020204030204" pitchFamily="34" charset="0"/>
              </a:rPr>
              <a:t>leads to significant reductions of systematic error in the extraction of the D-term, and in the radial distribution of pressure inside the proton. </a:t>
            </a:r>
          </a:p>
        </p:txBody>
      </p:sp>
      <p:pic>
        <p:nvPicPr>
          <p:cNvPr id="1028" name="Picture 4" descr="page104image2135089744">
            <a:extLst>
              <a:ext uri="{FF2B5EF4-FFF2-40B4-BE49-F238E27FC236}">
                <a16:creationId xmlns:a16="http://schemas.microsoft.com/office/drawing/2014/main" id="{953CAEAE-66E9-3DDA-C134-DABD0088B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81" y="1319363"/>
            <a:ext cx="3916798" cy="331743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105image2135208544">
            <a:extLst>
              <a:ext uri="{FF2B5EF4-FFF2-40B4-BE49-F238E27FC236}">
                <a16:creationId xmlns:a16="http://schemas.microsoft.com/office/drawing/2014/main" id="{0352CBAC-64BB-3ADD-92D7-7DF427FF82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623" b="22951"/>
          <a:stretch/>
        </p:blipFill>
        <p:spPr bwMode="auto">
          <a:xfrm>
            <a:off x="4420760" y="3559804"/>
            <a:ext cx="2060330" cy="18689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page105image2135208544">
            <a:extLst>
              <a:ext uri="{FF2B5EF4-FFF2-40B4-BE49-F238E27FC236}">
                <a16:creationId xmlns:a16="http://schemas.microsoft.com/office/drawing/2014/main" id="{D6A68A4B-209C-67C7-F1FB-CB471391B6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623" b="23984"/>
          <a:stretch/>
        </p:blipFill>
        <p:spPr bwMode="auto">
          <a:xfrm>
            <a:off x="4606992" y="1474114"/>
            <a:ext cx="2060330" cy="18439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09BE9C4-0B37-64F8-F07E-9008C7FA25B2}"/>
              </a:ext>
            </a:extLst>
          </p:cNvPr>
          <p:cNvPicPr>
            <a:picLocks noChangeAspect="1"/>
          </p:cNvPicPr>
          <p:nvPr/>
        </p:nvPicPr>
        <p:blipFill>
          <a:blip r:embed="rId6"/>
          <a:stretch>
            <a:fillRect/>
          </a:stretch>
        </p:blipFill>
        <p:spPr>
          <a:xfrm>
            <a:off x="6579130" y="1815181"/>
            <a:ext cx="1316370" cy="697480"/>
          </a:xfrm>
          <a:prstGeom prst="rect">
            <a:avLst/>
          </a:prstGeom>
        </p:spPr>
      </p:pic>
      <p:pic>
        <p:nvPicPr>
          <p:cNvPr id="10" name="Picture 9">
            <a:extLst>
              <a:ext uri="{FF2B5EF4-FFF2-40B4-BE49-F238E27FC236}">
                <a16:creationId xmlns:a16="http://schemas.microsoft.com/office/drawing/2014/main" id="{F1975058-653E-007E-6611-21D73581313F}"/>
              </a:ext>
            </a:extLst>
          </p:cNvPr>
          <p:cNvPicPr>
            <a:picLocks noChangeAspect="1"/>
          </p:cNvPicPr>
          <p:nvPr/>
        </p:nvPicPr>
        <p:blipFill>
          <a:blip r:embed="rId7"/>
          <a:stretch>
            <a:fillRect/>
          </a:stretch>
        </p:blipFill>
        <p:spPr>
          <a:xfrm>
            <a:off x="6481090" y="3843072"/>
            <a:ext cx="1453434" cy="651214"/>
          </a:xfrm>
          <a:prstGeom prst="rect">
            <a:avLst/>
          </a:prstGeom>
        </p:spPr>
      </p:pic>
      <p:sp>
        <p:nvSpPr>
          <p:cNvPr id="12" name="TextBox 11">
            <a:extLst>
              <a:ext uri="{FF2B5EF4-FFF2-40B4-BE49-F238E27FC236}">
                <a16:creationId xmlns:a16="http://schemas.microsoft.com/office/drawing/2014/main" id="{AB705D7E-FB9C-CCF3-B8E4-B38D1A1C9D40}"/>
              </a:ext>
            </a:extLst>
          </p:cNvPr>
          <p:cNvSpPr txBox="1"/>
          <p:nvPr/>
        </p:nvSpPr>
        <p:spPr>
          <a:xfrm>
            <a:off x="729335" y="850318"/>
            <a:ext cx="10922871"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Strong Interaction Physics at the Luminosity Frontier with 22 GeV Electrons at Jefferson Lab, </a:t>
            </a:r>
            <a:r>
              <a:rPr lang="en-US" b="0" i="0" u="none" strike="noStrike" dirty="0">
                <a:effectLst/>
                <a:latin typeface="-apple-system"/>
              </a:rPr>
              <a:t>e-Print: </a:t>
            </a:r>
            <a:r>
              <a:rPr lang="en-US" b="0" i="0" u="none" strike="noStrike" dirty="0">
                <a:solidFill>
                  <a:srgbClr val="0050B3"/>
                </a:solidFill>
                <a:effectLst/>
                <a:latin typeface="-apple-system"/>
                <a:hlinkClick r:id="rId8"/>
              </a:rPr>
              <a:t>2306.09360</a:t>
            </a:r>
            <a:r>
              <a:rPr lang="en-US" b="0" i="0" u="none" strike="noStrike" dirty="0">
                <a:effectLst/>
                <a:latin typeface="-apple-system"/>
              </a:rPr>
              <a:t> </a:t>
            </a:r>
          </a:p>
        </p:txBody>
      </p:sp>
      <p:sp>
        <p:nvSpPr>
          <p:cNvPr id="3" name="TextBox 2">
            <a:extLst>
              <a:ext uri="{FF2B5EF4-FFF2-40B4-BE49-F238E27FC236}">
                <a16:creationId xmlns:a16="http://schemas.microsoft.com/office/drawing/2014/main" id="{F2699CA3-CE47-6447-E937-2602B68FFEEC}"/>
              </a:ext>
            </a:extLst>
          </p:cNvPr>
          <p:cNvSpPr txBox="1"/>
          <p:nvPr/>
        </p:nvSpPr>
        <p:spPr>
          <a:xfrm>
            <a:off x="271131" y="4750866"/>
            <a:ext cx="4201098"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sym typeface="Wingdings" pitchFamily="2" charset="2"/>
              </a:rPr>
              <a:t> </a:t>
            </a:r>
            <a:r>
              <a:rPr lang="en-US" dirty="0">
                <a:latin typeface="Calibri" panose="020F0502020204030204" pitchFamily="34" charset="0"/>
                <a:cs typeface="Calibri" panose="020F0502020204030204" pitchFamily="34" charset="0"/>
              </a:rPr>
              <a:t>Allows maintaining the high luminosity operation in external fixed target setup.  </a:t>
            </a:r>
          </a:p>
        </p:txBody>
      </p:sp>
      <p:sp>
        <p:nvSpPr>
          <p:cNvPr id="4" name="TextBox 3">
            <a:extLst>
              <a:ext uri="{FF2B5EF4-FFF2-40B4-BE49-F238E27FC236}">
                <a16:creationId xmlns:a16="http://schemas.microsoft.com/office/drawing/2014/main" id="{4D5F9B37-FD18-31E1-BB94-7013D3687BC0}"/>
              </a:ext>
            </a:extLst>
          </p:cNvPr>
          <p:cNvSpPr txBox="1"/>
          <p:nvPr/>
        </p:nvSpPr>
        <p:spPr>
          <a:xfrm>
            <a:off x="-1296785" y="134666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21666872"/>
      </p:ext>
    </p:extLst>
  </p:cSld>
  <p:clrMapOvr>
    <a:masterClrMapping/>
  </p:clrMapOvr>
  <mc:AlternateContent xmlns:mc="http://schemas.openxmlformats.org/markup-compatibility/2006" xmlns:p14="http://schemas.microsoft.com/office/powerpoint/2010/main">
    <mc:Choice Requires="p14">
      <p:transition spd="slow" p14:dur="2000" advTm="86373"/>
    </mc:Choice>
    <mc:Fallback xmlns="">
      <p:transition spd="slow" advTm="8637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73CC-A32D-6045-8050-CA4113D05BD0}"/>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GFF studies at the Electron Ion Collider </a:t>
            </a:r>
          </a:p>
        </p:txBody>
      </p:sp>
      <p:pic>
        <p:nvPicPr>
          <p:cNvPr id="6" name="Content Placeholder 5">
            <a:extLst>
              <a:ext uri="{FF2B5EF4-FFF2-40B4-BE49-F238E27FC236}">
                <a16:creationId xmlns:a16="http://schemas.microsoft.com/office/drawing/2014/main" id="{4DC1DA7C-DAF9-FA4D-A24A-80B7C94A0ACF}"/>
              </a:ext>
            </a:extLst>
          </p:cNvPr>
          <p:cNvPicPr>
            <a:picLocks noGrp="1" noChangeAspect="1"/>
          </p:cNvPicPr>
          <p:nvPr>
            <p:ph idx="1"/>
          </p:nvPr>
        </p:nvPicPr>
        <p:blipFill>
          <a:blip r:embed="rId3"/>
          <a:stretch>
            <a:fillRect/>
          </a:stretch>
        </p:blipFill>
        <p:spPr>
          <a:xfrm>
            <a:off x="631538" y="868532"/>
            <a:ext cx="4773477" cy="2718177"/>
          </a:xfrm>
        </p:spPr>
      </p:pic>
      <p:pic>
        <p:nvPicPr>
          <p:cNvPr id="7" name="Picture 6">
            <a:extLst>
              <a:ext uri="{FF2B5EF4-FFF2-40B4-BE49-F238E27FC236}">
                <a16:creationId xmlns:a16="http://schemas.microsoft.com/office/drawing/2014/main" id="{BF4F4CAB-0CC3-254E-8F9F-F4C9489B6A16}"/>
              </a:ext>
            </a:extLst>
          </p:cNvPr>
          <p:cNvPicPr>
            <a:picLocks noChangeAspect="1"/>
          </p:cNvPicPr>
          <p:nvPr/>
        </p:nvPicPr>
        <p:blipFill rotWithShape="1">
          <a:blip r:embed="rId4"/>
          <a:srcRect l="9712" t="9703"/>
          <a:stretch/>
        </p:blipFill>
        <p:spPr>
          <a:xfrm>
            <a:off x="7234732" y="1651545"/>
            <a:ext cx="4250223" cy="2334907"/>
          </a:xfrm>
          <a:prstGeom prst="rect">
            <a:avLst/>
          </a:prstGeom>
        </p:spPr>
      </p:pic>
      <p:sp>
        <p:nvSpPr>
          <p:cNvPr id="10" name="TextBox 9">
            <a:extLst>
              <a:ext uri="{FF2B5EF4-FFF2-40B4-BE49-F238E27FC236}">
                <a16:creationId xmlns:a16="http://schemas.microsoft.com/office/drawing/2014/main" id="{7EA74D3D-87CD-9A4C-BE49-6A31EB9CD8DA}"/>
              </a:ext>
            </a:extLst>
          </p:cNvPr>
          <p:cNvSpPr txBox="1"/>
          <p:nvPr/>
        </p:nvSpPr>
        <p:spPr>
          <a:xfrm rot="16200000">
            <a:off x="6765826" y="2097645"/>
            <a:ext cx="758541" cy="307777"/>
          </a:xfrm>
          <a:prstGeom prst="rect">
            <a:avLst/>
          </a:prstGeom>
          <a:solidFill>
            <a:schemeClr val="bg1"/>
          </a:solidFill>
        </p:spPr>
        <p:txBody>
          <a:bodyPr wrap="none" rtlCol="0">
            <a:spAutoFit/>
          </a:bodyPr>
          <a:lstStyle/>
          <a:p>
            <a:r>
              <a:rPr lang="en-US" sz="1400" dirty="0" err="1">
                <a:latin typeface="Cambria" panose="02040503050406030204" pitchFamily="18" charset="0"/>
              </a:rPr>
              <a:t>x</a:t>
            </a:r>
            <a:r>
              <a:rPr lang="en-US" sz="1400" baseline="-25000" dirty="0" err="1">
                <a:latin typeface="Cambria" panose="02040503050406030204" pitchFamily="18" charset="0"/>
              </a:rPr>
              <a:t>B</a:t>
            </a:r>
            <a:r>
              <a:rPr lang="en-US" sz="1400" baseline="-25000" dirty="0">
                <a:latin typeface="Cambria" panose="02040503050406030204" pitchFamily="18" charset="0"/>
              </a:rPr>
              <a:t>  </a:t>
            </a:r>
            <a:r>
              <a:rPr lang="en-US" sz="1400" dirty="0" err="1">
                <a:latin typeface="Cambria" panose="02040503050406030204" pitchFamily="18" charset="0"/>
              </a:rPr>
              <a:t>Im</a:t>
            </a:r>
            <a:r>
              <a:rPr lang="en-US" sz="1400" dirty="0" err="1">
                <a:latin typeface="Lucida Handwriting" panose="03010101010101010101" pitchFamily="66" charset="77"/>
              </a:rPr>
              <a:t>H</a:t>
            </a:r>
            <a:endParaRPr lang="en-US" sz="1400" dirty="0">
              <a:latin typeface="Cambria" panose="02040503050406030204" pitchFamily="18" charset="0"/>
            </a:endParaRPr>
          </a:p>
        </p:txBody>
      </p:sp>
      <p:pic>
        <p:nvPicPr>
          <p:cNvPr id="12" name="Picture 11">
            <a:extLst>
              <a:ext uri="{FF2B5EF4-FFF2-40B4-BE49-F238E27FC236}">
                <a16:creationId xmlns:a16="http://schemas.microsoft.com/office/drawing/2014/main" id="{F194E94B-6346-AD40-A411-5A4656FDC480}"/>
              </a:ext>
            </a:extLst>
          </p:cNvPr>
          <p:cNvPicPr>
            <a:picLocks noChangeAspect="1"/>
          </p:cNvPicPr>
          <p:nvPr/>
        </p:nvPicPr>
        <p:blipFill rotWithShape="1">
          <a:blip r:embed="rId5"/>
          <a:srcRect t="6852" r="51123"/>
          <a:stretch/>
        </p:blipFill>
        <p:spPr>
          <a:xfrm>
            <a:off x="178509" y="3671977"/>
            <a:ext cx="5374823" cy="2305237"/>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8200047-CE37-DC41-9620-67650237A4C3}"/>
                  </a:ext>
                </a:extLst>
              </p:cNvPr>
              <p:cNvSpPr txBox="1"/>
              <p:nvPr/>
            </p:nvSpPr>
            <p:spPr>
              <a:xfrm>
                <a:off x="926468" y="3823256"/>
                <a:ext cx="2320187" cy="280398"/>
              </a:xfrm>
              <a:prstGeom prst="rect">
                <a:avLst/>
              </a:prstGeom>
              <a:solidFill>
                <a:schemeClr val="bg1"/>
              </a:solidFill>
              <a:ln>
                <a:solidFill>
                  <a:schemeClr val="tx1"/>
                </a:solidFill>
              </a:ln>
            </p:spPr>
            <p:txBody>
              <a:bodyPr wrap="none" rtlCol="0">
                <a:spAutoFit/>
              </a:bodyPr>
              <a:lstStyle/>
              <a:p>
                <a:r>
                  <a:rPr lang="en-US" sz="1200" b="1" dirty="0">
                    <a:latin typeface="Calibri" panose="020F0502020204030204" pitchFamily="34" charset="0"/>
                    <a:cs typeface="Calibri" panose="020F0502020204030204" pitchFamily="34" charset="0"/>
                  </a:rPr>
                  <a:t>DVCS Kinematics @  </a:t>
                </a:r>
                <a14:m>
                  <m:oMath xmlns:m="http://schemas.openxmlformats.org/officeDocument/2006/math">
                    <m:rad>
                      <m:radPr>
                        <m:degHide m:val="on"/>
                        <m:ctrlPr>
                          <a:rPr lang="en-US" sz="1200" b="1" i="1" smtClean="0">
                            <a:latin typeface="Cambria Math" panose="02040503050406030204" pitchFamily="18" charset="0"/>
                          </a:rPr>
                        </m:ctrlPr>
                      </m:radPr>
                      <m:deg/>
                      <m:e>
                        <m:r>
                          <a:rPr lang="en-US" sz="1200" b="1" i="1" smtClean="0">
                            <a:latin typeface="Cambria Math" panose="02040503050406030204" pitchFamily="18" charset="0"/>
                          </a:rPr>
                          <m:t>𝒔</m:t>
                        </m:r>
                      </m:e>
                    </m:rad>
                  </m:oMath>
                </a14:m>
                <a:r>
                  <a:rPr lang="en-US" sz="1200" b="1" dirty="0">
                    <a:latin typeface="Calibri" panose="020F0502020204030204" pitchFamily="34" charset="0"/>
                    <a:cs typeface="Calibri" panose="020F0502020204030204" pitchFamily="34" charset="0"/>
                  </a:rPr>
                  <a:t> = 30 GeV </a:t>
                </a:r>
              </a:p>
            </p:txBody>
          </p:sp>
        </mc:Choice>
        <mc:Fallback xmlns="">
          <p:sp>
            <p:nvSpPr>
              <p:cNvPr id="13" name="TextBox 12">
                <a:extLst>
                  <a:ext uri="{FF2B5EF4-FFF2-40B4-BE49-F238E27FC236}">
                    <a16:creationId xmlns:a16="http://schemas.microsoft.com/office/drawing/2014/main" id="{F8200047-CE37-DC41-9620-67650237A4C3}"/>
                  </a:ext>
                </a:extLst>
              </p:cNvPr>
              <p:cNvSpPr txBox="1">
                <a:spLocks noRot="1" noChangeAspect="1" noMove="1" noResize="1" noEditPoints="1" noAdjustHandles="1" noChangeArrowheads="1" noChangeShapeType="1" noTextEdit="1"/>
              </p:cNvSpPr>
              <p:nvPr/>
            </p:nvSpPr>
            <p:spPr>
              <a:xfrm>
                <a:off x="926468" y="3823256"/>
                <a:ext cx="2320187" cy="280398"/>
              </a:xfrm>
              <a:prstGeom prst="rect">
                <a:avLst/>
              </a:prstGeom>
              <a:blipFill>
                <a:blip r:embed="rId6"/>
                <a:stretch>
                  <a:fillRect b="-12500"/>
                </a:stretch>
              </a:blipFill>
              <a:ln>
                <a:solidFill>
                  <a:schemeClr val="tx1"/>
                </a:solid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FB25CC0A-EA89-8F4D-905D-C08436108C7C}"/>
              </a:ext>
            </a:extLst>
          </p:cNvPr>
          <p:cNvSpPr txBox="1"/>
          <p:nvPr/>
        </p:nvSpPr>
        <p:spPr>
          <a:xfrm>
            <a:off x="790288" y="5992602"/>
            <a:ext cx="4778680" cy="307777"/>
          </a:xfrm>
          <a:prstGeom prst="rect">
            <a:avLst/>
          </a:prstGeom>
          <a:noFill/>
        </p:spPr>
        <p:txBody>
          <a:bodyPr wrap="none" rtlCol="0">
            <a:spAutoFit/>
          </a:bodyPr>
          <a:lstStyle/>
          <a:p>
            <a:r>
              <a:rPr lang="en-US" sz="1400" b="0" i="1" u="none" strike="noStrike" dirty="0">
                <a:effectLst/>
                <a:latin typeface="Calibri" panose="020F0502020204030204" pitchFamily="34" charset="0"/>
                <a:cs typeface="Calibri" panose="020F0502020204030204" pitchFamily="34" charset="0"/>
              </a:rPr>
              <a:t>Prog. Part. </a:t>
            </a:r>
            <a:r>
              <a:rPr lang="en-US" sz="1400" b="0" i="1" u="none" strike="noStrike" dirty="0" err="1">
                <a:effectLst/>
                <a:latin typeface="Calibri" panose="020F0502020204030204" pitchFamily="34" charset="0"/>
                <a:cs typeface="Calibri" panose="020F0502020204030204" pitchFamily="34" charset="0"/>
              </a:rPr>
              <a:t>Nucl</a:t>
            </a:r>
            <a:r>
              <a:rPr lang="en-US" sz="1400" b="0" i="1" u="none" strike="noStrike" dirty="0">
                <a:effectLst/>
                <a:latin typeface="Calibri" panose="020F0502020204030204" pitchFamily="34" charset="0"/>
                <a:cs typeface="Calibri" panose="020F0502020204030204" pitchFamily="34" charset="0"/>
              </a:rPr>
              <a:t>. Phys.</a:t>
            </a:r>
            <a:r>
              <a:rPr lang="en-US" sz="1400" b="0" i="0" u="none" strike="noStrike" dirty="0">
                <a:effectLst/>
                <a:latin typeface="Calibri" panose="020F0502020204030204" pitchFamily="34" charset="0"/>
                <a:cs typeface="Calibri" panose="020F0502020204030204" pitchFamily="34" charset="0"/>
              </a:rPr>
              <a:t> 131 (2023) 104032, e-Print: </a:t>
            </a:r>
            <a:r>
              <a:rPr lang="en-US" sz="1400" b="0" i="0" u="none" strike="noStrike" dirty="0">
                <a:solidFill>
                  <a:srgbClr val="0050B3"/>
                </a:solidFill>
                <a:effectLst/>
                <a:latin typeface="Calibri" panose="020F0502020204030204" pitchFamily="34" charset="0"/>
                <a:cs typeface="Calibri" panose="020F0502020204030204" pitchFamily="34" charset="0"/>
                <a:hlinkClick r:id="rId7"/>
              </a:rPr>
              <a:t>2211.15746</a:t>
            </a:r>
            <a:r>
              <a:rPr lang="en-US" sz="1400" b="0" i="0" u="none" strike="noStrike" dirty="0">
                <a:effectLst/>
                <a:latin typeface="Calibri" panose="020F0502020204030204" pitchFamily="34" charset="0"/>
                <a:cs typeface="Calibri" panose="020F0502020204030204" pitchFamily="34" charset="0"/>
              </a:rPr>
              <a:t> </a:t>
            </a:r>
            <a:endParaRPr lang="en-US" sz="1400" b="1" i="1" dirty="0">
              <a:latin typeface="Cambria" panose="02040503050406030204" pitchFamily="18" charset="0"/>
            </a:endParaRPr>
          </a:p>
        </p:txBody>
      </p:sp>
      <p:sp>
        <p:nvSpPr>
          <p:cNvPr id="9" name="TextBox 8">
            <a:extLst>
              <a:ext uri="{FF2B5EF4-FFF2-40B4-BE49-F238E27FC236}">
                <a16:creationId xmlns:a16="http://schemas.microsoft.com/office/drawing/2014/main" id="{40F1CFBB-5F84-DC42-9CB1-34B7981E481F}"/>
              </a:ext>
            </a:extLst>
          </p:cNvPr>
          <p:cNvSpPr txBox="1"/>
          <p:nvPr/>
        </p:nvSpPr>
        <p:spPr>
          <a:xfrm>
            <a:off x="5388310" y="845666"/>
            <a:ext cx="6959423"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CFF </a:t>
            </a:r>
            <a:r>
              <a:rPr lang="en-US" dirty="0">
                <a:latin typeface="Lucida Handwriting" panose="03010101010101010101" pitchFamily="66" charset="77"/>
                <a:cs typeface="Calibri" panose="020F0502020204030204" pitchFamily="34" charset="0"/>
              </a:rPr>
              <a:t>H</a:t>
            </a:r>
            <a:r>
              <a:rPr lang="en-US" sz="2000" dirty="0">
                <a:latin typeface="Calibri" panose="020F0502020204030204" pitchFamily="34" charset="0"/>
                <a:cs typeface="Calibri" panose="020F0502020204030204" pitchFamily="34" charset="0"/>
              </a:rPr>
              <a:t>(</a:t>
            </a:r>
            <a:r>
              <a:rPr lang="en-US" sz="2000" dirty="0" err="1">
                <a:latin typeface="Calibri" panose="020F0502020204030204" pitchFamily="34" charset="0"/>
                <a:cs typeface="Calibri" panose="020F0502020204030204" pitchFamily="34" charset="0"/>
              </a:rPr>
              <a:t>x,t</a:t>
            </a:r>
            <a:r>
              <a:rPr lang="en-US" sz="2000" dirty="0">
                <a:latin typeface="Calibri" panose="020F0502020204030204" pitchFamily="34" charset="0"/>
                <a:cs typeface="Calibri" panose="020F0502020204030204" pitchFamily="34" charset="0"/>
              </a:rPr>
              <a:t>) extraction at EIC kinematics with integrated </a:t>
            </a:r>
            <a:r>
              <a:rPr lang="en-US" sz="2000" dirty="0" err="1">
                <a:latin typeface="Calibri" panose="020F0502020204030204" pitchFamily="34" charset="0"/>
                <a:cs typeface="Calibri" panose="020F0502020204030204" pitchFamily="34" charset="0"/>
              </a:rPr>
              <a:t>lumi-nosity</a:t>
            </a:r>
            <a:r>
              <a:rPr lang="en-US" sz="2000" dirty="0">
                <a:latin typeface="Calibri" panose="020F0502020204030204" pitchFamily="34" charset="0"/>
                <a:cs typeface="Calibri" panose="020F0502020204030204" pitchFamily="34" charset="0"/>
              </a:rPr>
              <a:t> of 200 fb</a:t>
            </a:r>
            <a:r>
              <a:rPr lang="en-US" sz="2000" baseline="30000" dirty="0">
                <a:latin typeface="Calibri" panose="020F0502020204030204" pitchFamily="34" charset="0"/>
                <a:cs typeface="Calibri" panose="020F0502020204030204" pitchFamily="34" charset="0"/>
              </a:rPr>
              <a:t>-1</a:t>
            </a:r>
            <a:r>
              <a:rPr lang="en-US" sz="2000" dirty="0">
                <a:latin typeface="Calibri" panose="020F0502020204030204" pitchFamily="34" charset="0"/>
                <a:cs typeface="Calibri" panose="020F0502020204030204" pitchFamily="34" charset="0"/>
              </a:rPr>
              <a:t> w/ polarized electrons and polarized protons.</a:t>
            </a:r>
          </a:p>
        </p:txBody>
      </p:sp>
      <p:pic>
        <p:nvPicPr>
          <p:cNvPr id="8" name="Picture 7">
            <a:extLst>
              <a:ext uri="{FF2B5EF4-FFF2-40B4-BE49-F238E27FC236}">
                <a16:creationId xmlns:a16="http://schemas.microsoft.com/office/drawing/2014/main" id="{BC515EFB-4044-2440-BD5B-B0400B733EF5}"/>
              </a:ext>
            </a:extLst>
          </p:cNvPr>
          <p:cNvPicPr>
            <a:picLocks noChangeAspect="1"/>
          </p:cNvPicPr>
          <p:nvPr/>
        </p:nvPicPr>
        <p:blipFill rotWithShape="1">
          <a:blip r:embed="rId8"/>
          <a:srcRect l="5204" t="10191"/>
          <a:stretch/>
        </p:blipFill>
        <p:spPr>
          <a:xfrm>
            <a:off x="7145308" y="3809184"/>
            <a:ext cx="4190469" cy="2334907"/>
          </a:xfrm>
          <a:prstGeom prst="rect">
            <a:avLst/>
          </a:prstGeom>
        </p:spPr>
      </p:pic>
      <p:sp>
        <p:nvSpPr>
          <p:cNvPr id="16" name="TextBox 15">
            <a:extLst>
              <a:ext uri="{FF2B5EF4-FFF2-40B4-BE49-F238E27FC236}">
                <a16:creationId xmlns:a16="http://schemas.microsoft.com/office/drawing/2014/main" id="{4883EFA9-A83F-FC4F-8FEB-5AE33A151827}"/>
              </a:ext>
            </a:extLst>
          </p:cNvPr>
          <p:cNvSpPr txBox="1"/>
          <p:nvPr/>
        </p:nvSpPr>
        <p:spPr>
          <a:xfrm>
            <a:off x="9962775" y="5990202"/>
            <a:ext cx="1421030" cy="307777"/>
          </a:xfrm>
          <a:prstGeom prst="rect">
            <a:avLst/>
          </a:prstGeom>
          <a:noFill/>
        </p:spPr>
        <p:txBody>
          <a:bodyPr wrap="none" rtlCol="0">
            <a:spAutoFit/>
          </a:bodyPr>
          <a:lstStyle/>
          <a:p>
            <a:r>
              <a:rPr lang="en-US" sz="1400" i="1" dirty="0">
                <a:latin typeface="Cambria" panose="02040503050406030204" pitchFamily="18" charset="0"/>
              </a:rPr>
              <a:t>Credit: F.X. </a:t>
            </a:r>
            <a:r>
              <a:rPr lang="en-US" sz="1400" i="1" dirty="0" err="1">
                <a:latin typeface="Cambria" panose="02040503050406030204" pitchFamily="18" charset="0"/>
              </a:rPr>
              <a:t>Girod</a:t>
            </a:r>
            <a:endParaRPr lang="en-US" sz="1400" i="1" dirty="0">
              <a:latin typeface="Cambria" panose="02040503050406030204" pitchFamily="18" charset="0"/>
            </a:endParaRPr>
          </a:p>
        </p:txBody>
      </p:sp>
      <p:sp>
        <p:nvSpPr>
          <p:cNvPr id="11" name="TextBox 10">
            <a:extLst>
              <a:ext uri="{FF2B5EF4-FFF2-40B4-BE49-F238E27FC236}">
                <a16:creationId xmlns:a16="http://schemas.microsoft.com/office/drawing/2014/main" id="{1F965D45-A13C-754F-8EEF-F3632DC41BE7}"/>
              </a:ext>
            </a:extLst>
          </p:cNvPr>
          <p:cNvSpPr txBox="1"/>
          <p:nvPr/>
        </p:nvSpPr>
        <p:spPr>
          <a:xfrm rot="16200000">
            <a:off x="6739745" y="4254823"/>
            <a:ext cx="723211" cy="307777"/>
          </a:xfrm>
          <a:prstGeom prst="rect">
            <a:avLst/>
          </a:prstGeom>
          <a:solidFill>
            <a:schemeClr val="bg1"/>
          </a:solidFill>
        </p:spPr>
        <p:txBody>
          <a:bodyPr wrap="none" rtlCol="0">
            <a:spAutoFit/>
          </a:bodyPr>
          <a:lstStyle/>
          <a:p>
            <a:r>
              <a:rPr lang="en-US" sz="1400" dirty="0" err="1">
                <a:latin typeface="Cambria" panose="02040503050406030204" pitchFamily="18" charset="0"/>
              </a:rPr>
              <a:t>x</a:t>
            </a:r>
            <a:r>
              <a:rPr lang="en-US" sz="1400" baseline="-25000" dirty="0" err="1">
                <a:latin typeface="Cambria" panose="02040503050406030204" pitchFamily="18" charset="0"/>
              </a:rPr>
              <a:t>B</a:t>
            </a:r>
            <a:r>
              <a:rPr lang="en-US" sz="1400" baseline="-25000" dirty="0">
                <a:latin typeface="Cambria" panose="02040503050406030204" pitchFamily="18" charset="0"/>
              </a:rPr>
              <a:t> </a:t>
            </a:r>
            <a:r>
              <a:rPr lang="en-US" sz="1400" dirty="0" err="1">
                <a:latin typeface="Cambria" panose="02040503050406030204" pitchFamily="18" charset="0"/>
              </a:rPr>
              <a:t>Re</a:t>
            </a:r>
            <a:r>
              <a:rPr lang="en-US" sz="1400" dirty="0" err="1">
                <a:latin typeface="Lucida Handwriting" panose="03010101010101010101" pitchFamily="66" charset="77"/>
              </a:rPr>
              <a:t>H</a:t>
            </a:r>
            <a:endParaRPr lang="en-US" sz="1400" dirty="0">
              <a:latin typeface="Cambria" panose="02040503050406030204" pitchFamily="18" charset="0"/>
            </a:endParaRPr>
          </a:p>
        </p:txBody>
      </p:sp>
    </p:spTree>
    <p:extLst>
      <p:ext uri="{BB962C8B-B14F-4D97-AF65-F5344CB8AC3E}">
        <p14:creationId xmlns:p14="http://schemas.microsoft.com/office/powerpoint/2010/main" val="4224880503"/>
      </p:ext>
    </p:extLst>
  </p:cSld>
  <p:clrMapOvr>
    <a:masterClrMapping/>
  </p:clrMapOvr>
  <mc:AlternateContent xmlns:mc="http://schemas.openxmlformats.org/markup-compatibility/2006" xmlns:p14="http://schemas.microsoft.com/office/powerpoint/2010/main">
    <mc:Choice Requires="p14">
      <p:transition spd="slow" p14:dur="2000" advTm="69254"/>
    </mc:Choice>
    <mc:Fallback xmlns="">
      <p:transition spd="slow" advTm="6925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64D0C-D5C6-E59E-5586-6F09280934F6}"/>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Conclusions</a:t>
            </a:r>
          </a:p>
        </p:txBody>
      </p:sp>
      <p:sp>
        <p:nvSpPr>
          <p:cNvPr id="3" name="Content Placeholder 2">
            <a:extLst>
              <a:ext uri="{FF2B5EF4-FFF2-40B4-BE49-F238E27FC236}">
                <a16:creationId xmlns:a16="http://schemas.microsoft.com/office/drawing/2014/main" id="{0625D599-8F45-3586-3B34-33F061440078}"/>
              </a:ext>
            </a:extLst>
          </p:cNvPr>
          <p:cNvSpPr>
            <a:spLocks noGrp="1"/>
          </p:cNvSpPr>
          <p:nvPr>
            <p:ph idx="1"/>
          </p:nvPr>
        </p:nvSpPr>
        <p:spPr>
          <a:xfrm>
            <a:off x="938157" y="1065335"/>
            <a:ext cx="9568818" cy="5111178"/>
          </a:xfrm>
        </p:spPr>
        <p:txBody>
          <a:bodyPr>
            <a:noAutofit/>
          </a:bodyPr>
          <a:lstStyle/>
          <a:p>
            <a:pPr algn="ctr"/>
            <a:r>
              <a:rPr lang="en-US" dirty="0"/>
              <a:t>The nature of excited baryon states is revealed in probing them in interactions using a probe with tunable spatial resolution. </a:t>
            </a:r>
          </a:p>
          <a:p>
            <a:pPr algn="ctr"/>
            <a:r>
              <a:rPr lang="en-US" dirty="0"/>
              <a:t>The transition amplitudes of different excited states of the proton reveal  complex internal structures of excited states that are composed of a central quark core and a peripheral meson-baryon cloud. </a:t>
            </a:r>
          </a:p>
          <a:p>
            <a:pPr algn="ctr"/>
            <a:r>
              <a:rPr lang="en-US" dirty="0"/>
              <a:t>the Roper N(1440)1/2</a:t>
            </a:r>
            <a:r>
              <a:rPr lang="en-US" baseline="30000" dirty="0"/>
              <a:t>+</a:t>
            </a:r>
            <a:r>
              <a:rPr lang="en-US" dirty="0"/>
              <a:t> and N(1535)1/2</a:t>
            </a:r>
            <a:r>
              <a:rPr lang="en-US" baseline="30000" dirty="0"/>
              <a:t>-</a:t>
            </a:r>
            <a:r>
              <a:rPr lang="en-US" dirty="0"/>
              <a:t> have been identified as regular states, including a quark core consistent with  [SU(6)</a:t>
            </a:r>
            <a:r>
              <a:rPr lang="en-US" dirty="0" err="1"/>
              <a:t>xO</a:t>
            </a:r>
            <a:r>
              <a:rPr lang="en-US" dirty="0"/>
              <a:t>(3)] symmetry and a complex meson-baryon cloud.    </a:t>
            </a:r>
          </a:p>
          <a:p>
            <a:pPr algn="ctr"/>
            <a:r>
              <a:rPr lang="en-US" dirty="0">
                <a:solidFill>
                  <a:schemeClr val="accent6">
                    <a:lumMod val="75000"/>
                  </a:schemeClr>
                </a:solidFill>
              </a:rPr>
              <a:t>DVCS is the basis for studying gravity-like interactions, it enables the extraction of gravitational form factors and the pressure and shear stress when linked to the proton’s energy-momentum tensor. </a:t>
            </a:r>
          </a:p>
          <a:p>
            <a:pPr algn="ctr"/>
            <a:r>
              <a:rPr lang="en-US" dirty="0">
                <a:solidFill>
                  <a:schemeClr val="accent6">
                    <a:lumMod val="75000"/>
                  </a:schemeClr>
                </a:solidFill>
              </a:rPr>
              <a:t>Ongoing experiments at 12 energy and at high luminosity cover a larger kinematic range and enable higher precision results. </a:t>
            </a:r>
          </a:p>
          <a:p>
            <a:pPr algn="ctr"/>
            <a:r>
              <a:rPr lang="en-US" dirty="0">
                <a:solidFill>
                  <a:schemeClr val="accent6">
                    <a:lumMod val="75000"/>
                  </a:schemeClr>
                </a:solidFill>
              </a:rPr>
              <a:t>The new science of gravitational structure of particles supports the </a:t>
            </a:r>
            <a:r>
              <a:rPr lang="en-US" dirty="0" err="1">
                <a:solidFill>
                  <a:schemeClr val="accent6">
                    <a:lumMod val="75000"/>
                  </a:schemeClr>
                </a:solidFill>
              </a:rPr>
              <a:t>JLab</a:t>
            </a:r>
            <a:r>
              <a:rPr lang="en-US" dirty="0">
                <a:solidFill>
                  <a:schemeClr val="accent6">
                    <a:lumMod val="75000"/>
                  </a:schemeClr>
                </a:solidFill>
              </a:rPr>
              <a:t> operation with positron beam and the energy upgrade to 22 GeV, as well as the operation of the EIC at high luminosity.  </a:t>
            </a:r>
          </a:p>
        </p:txBody>
      </p:sp>
    </p:spTree>
    <p:extLst>
      <p:ext uri="{BB962C8B-B14F-4D97-AF65-F5344CB8AC3E}">
        <p14:creationId xmlns:p14="http://schemas.microsoft.com/office/powerpoint/2010/main" val="1937845720"/>
      </p:ext>
    </p:extLst>
  </p:cSld>
  <p:clrMapOvr>
    <a:masterClrMapping/>
  </p:clrMapOvr>
  <mc:AlternateContent xmlns:mc="http://schemas.openxmlformats.org/markup-compatibility/2006" xmlns:p14="http://schemas.microsoft.com/office/powerpoint/2010/main">
    <mc:Choice Requires="p14">
      <p:transition spd="slow" p14:dur="2000" advTm="94423"/>
    </mc:Choice>
    <mc:Fallback xmlns="">
      <p:transition spd="slow" advTm="9442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30545-ACC7-41E7-1B7A-09C64B6D2D6A}"/>
              </a:ext>
            </a:extLst>
          </p:cNvPr>
          <p:cNvSpPr>
            <a:spLocks noGrp="1"/>
          </p:cNvSpPr>
          <p:nvPr>
            <p:ph type="title"/>
          </p:nvPr>
        </p:nvSpPr>
        <p:spPr/>
        <p:txBody>
          <a:bodyPr/>
          <a:lstStyle/>
          <a:p>
            <a:r>
              <a:rPr lang="en-US" dirty="0"/>
              <a:t>Additional Slides</a:t>
            </a:r>
          </a:p>
        </p:txBody>
      </p:sp>
      <p:sp>
        <p:nvSpPr>
          <p:cNvPr id="3" name="Content Placeholder 2">
            <a:extLst>
              <a:ext uri="{FF2B5EF4-FFF2-40B4-BE49-F238E27FC236}">
                <a16:creationId xmlns:a16="http://schemas.microsoft.com/office/drawing/2014/main" id="{60C686AD-7DAA-6CF7-CC7F-C42E1DF1720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9620556"/>
      </p:ext>
    </p:extLst>
  </p:cSld>
  <p:clrMapOvr>
    <a:masterClrMapping/>
  </p:clrMapOvr>
  <mc:AlternateContent xmlns:mc="http://schemas.openxmlformats.org/markup-compatibility/2006" xmlns:p14="http://schemas.microsoft.com/office/powerpoint/2010/main">
    <mc:Choice Requires="p14">
      <p:transition spd="slow" p14:dur="2000" advTm="2460"/>
    </mc:Choice>
    <mc:Fallback xmlns="">
      <p:transition spd="slow" advTm="246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1524000" y="0"/>
            <a:ext cx="9144000" cy="749300"/>
          </a:xfrm>
        </p:spPr>
        <p:txBody>
          <a:bodyPr wrap="none">
            <a:noAutofit/>
          </a:bodyPr>
          <a:lstStyle/>
          <a:p>
            <a:r>
              <a:rPr lang="en-US" sz="3600" dirty="0">
                <a:latin typeface="Calibri"/>
                <a:cs typeface="Calibri"/>
              </a:rPr>
              <a:t>Light front transition charge densities</a:t>
            </a:r>
            <a:endParaRPr lang="en-US" sz="3600" dirty="0">
              <a:ln>
                <a:solidFill>
                  <a:srgbClr val="0000FF"/>
                </a:solidFill>
              </a:ln>
              <a:latin typeface="Calibri"/>
              <a:cs typeface="Calibri"/>
            </a:endParaRPr>
          </a:p>
        </p:txBody>
      </p:sp>
      <p:sp>
        <p:nvSpPr>
          <p:cNvPr id="70" name="TextBox 69"/>
          <p:cNvSpPr txBox="1"/>
          <p:nvPr/>
        </p:nvSpPr>
        <p:spPr>
          <a:xfrm>
            <a:off x="810043" y="4730070"/>
            <a:ext cx="4456018" cy="1200329"/>
          </a:xfrm>
          <a:prstGeom prst="rect">
            <a:avLst/>
          </a:prstGeom>
          <a:solidFill>
            <a:schemeClr val="bg1"/>
          </a:solidFill>
          <a:ln>
            <a:solidFill>
              <a:srgbClr val="000000"/>
            </a:solidFill>
          </a:ln>
        </p:spPr>
        <p:txBody>
          <a:bodyPr wrap="square" rtlCol="0">
            <a:spAutoFit/>
          </a:bodyPr>
          <a:lstStyle/>
          <a:p>
            <a:pPr algn="ctr"/>
            <a:r>
              <a:rPr lang="en-US" b="1" dirty="0">
                <a:solidFill>
                  <a:schemeClr val="accent6">
                    <a:lumMod val="75000"/>
                  </a:schemeClr>
                </a:solidFill>
                <a:latin typeface="Calibri"/>
                <a:cs typeface="Calibri"/>
              </a:rPr>
              <a:t>The Roper resonance exhibits a softer core and a more complex meson cloud than the N(1535) state, which shows a hard core and a more confined meson cloud.</a:t>
            </a:r>
          </a:p>
        </p:txBody>
      </p:sp>
      <p:grpSp>
        <p:nvGrpSpPr>
          <p:cNvPr id="38" name="Group 25">
            <a:extLst>
              <a:ext uri="{FF2B5EF4-FFF2-40B4-BE49-F238E27FC236}">
                <a16:creationId xmlns:a16="http://schemas.microsoft.com/office/drawing/2014/main" id="{6BD503B4-CA1A-904B-9F57-1A781F5FECEE}"/>
              </a:ext>
            </a:extLst>
          </p:cNvPr>
          <p:cNvGrpSpPr/>
          <p:nvPr/>
        </p:nvGrpSpPr>
        <p:grpSpPr>
          <a:xfrm>
            <a:off x="483046" y="1059593"/>
            <a:ext cx="5181600" cy="1339034"/>
            <a:chOff x="76200" y="1143000"/>
            <a:chExt cx="4953000" cy="963083"/>
          </a:xfrm>
        </p:grpSpPr>
        <p:pic>
          <p:nvPicPr>
            <p:cNvPr id="44" name="Picture 43">
              <a:extLst>
                <a:ext uri="{FF2B5EF4-FFF2-40B4-BE49-F238E27FC236}">
                  <a16:creationId xmlns:a16="http://schemas.microsoft.com/office/drawing/2014/main" id="{344A5C31-BBF5-2849-8FB9-FC13A6720AE8}"/>
                </a:ext>
              </a:extLst>
            </p:cNvPr>
            <p:cNvPicPr>
              <a:picLocks noChangeAspect="1"/>
            </p:cNvPicPr>
            <p:nvPr/>
          </p:nvPicPr>
          <p:blipFill>
            <a:blip r:embed="rId4"/>
            <a:srcRect l="13770" t="31980" r="15410" b="57360"/>
            <a:stretch>
              <a:fillRect/>
            </a:stretch>
          </p:blipFill>
          <p:spPr>
            <a:xfrm>
              <a:off x="76200" y="1143000"/>
              <a:ext cx="4953000" cy="963083"/>
            </a:xfrm>
            <a:prstGeom prst="rect">
              <a:avLst/>
            </a:prstGeom>
          </p:spPr>
        </p:pic>
        <p:cxnSp>
          <p:nvCxnSpPr>
            <p:cNvPr id="45" name="Straight Connector 44">
              <a:extLst>
                <a:ext uri="{FF2B5EF4-FFF2-40B4-BE49-F238E27FC236}">
                  <a16:creationId xmlns:a16="http://schemas.microsoft.com/office/drawing/2014/main" id="{D83F70EE-2BED-4E48-ADCA-1CD2313BDFAF}"/>
                </a:ext>
              </a:extLst>
            </p:cNvPr>
            <p:cNvCxnSpPr/>
            <p:nvPr/>
          </p:nvCxnSpPr>
          <p:spPr>
            <a:xfrm>
              <a:off x="1828800" y="1524000"/>
              <a:ext cx="228600" cy="1588"/>
            </a:xfrm>
            <a:prstGeom prst="line">
              <a:avLst/>
            </a:prstGeom>
            <a:ln w="190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7BB87CA-9A3B-6C40-8389-4C18E47BC257}"/>
                </a:ext>
              </a:extLst>
            </p:cNvPr>
            <p:cNvCxnSpPr/>
            <p:nvPr/>
          </p:nvCxnSpPr>
          <p:spPr>
            <a:xfrm>
              <a:off x="2362200" y="1522412"/>
              <a:ext cx="228600" cy="1588"/>
            </a:xfrm>
            <a:prstGeom prst="line">
              <a:avLst/>
            </a:prstGeom>
            <a:ln w="1905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92FCB7A-40D1-7B46-AD65-BD4EB766D827}"/>
                </a:ext>
              </a:extLst>
            </p:cNvPr>
            <p:cNvCxnSpPr/>
            <p:nvPr/>
          </p:nvCxnSpPr>
          <p:spPr>
            <a:xfrm>
              <a:off x="4648200" y="1981200"/>
              <a:ext cx="228600" cy="1588"/>
            </a:xfrm>
            <a:prstGeom prst="line">
              <a:avLst/>
            </a:prstGeom>
            <a:ln w="1905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02856C4-588E-224B-B5F6-2D031B94633E}"/>
                </a:ext>
              </a:extLst>
            </p:cNvPr>
            <p:cNvCxnSpPr/>
            <p:nvPr/>
          </p:nvCxnSpPr>
          <p:spPr>
            <a:xfrm>
              <a:off x="3352800" y="1981200"/>
              <a:ext cx="228600" cy="1588"/>
            </a:xfrm>
            <a:prstGeom prst="line">
              <a:avLst/>
            </a:prstGeom>
            <a:ln w="190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52" name="Group 44">
            <a:extLst>
              <a:ext uri="{FF2B5EF4-FFF2-40B4-BE49-F238E27FC236}">
                <a16:creationId xmlns:a16="http://schemas.microsoft.com/office/drawing/2014/main" id="{F9C5AB53-A90D-0442-AB2D-F0F1C045EBAA}"/>
              </a:ext>
            </a:extLst>
          </p:cNvPr>
          <p:cNvGrpSpPr/>
          <p:nvPr/>
        </p:nvGrpSpPr>
        <p:grpSpPr>
          <a:xfrm>
            <a:off x="308848" y="2497798"/>
            <a:ext cx="5556957" cy="1234440"/>
            <a:chOff x="81663" y="2158947"/>
            <a:chExt cx="5556957" cy="1234440"/>
          </a:xfrm>
        </p:grpSpPr>
        <p:sp>
          <p:nvSpPr>
            <p:cNvPr id="53" name="Rectangle 52">
              <a:extLst>
                <a:ext uri="{FF2B5EF4-FFF2-40B4-BE49-F238E27FC236}">
                  <a16:creationId xmlns:a16="http://schemas.microsoft.com/office/drawing/2014/main" id="{A0230D44-D5C6-EB4C-8CFC-3849540766DC}"/>
                </a:ext>
              </a:extLst>
            </p:cNvPr>
            <p:cNvSpPr/>
            <p:nvPr/>
          </p:nvSpPr>
          <p:spPr>
            <a:xfrm>
              <a:off x="81663" y="2158947"/>
              <a:ext cx="5556957" cy="123444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DADBD8D6-EC01-8A46-BFF9-B2D8C2987CAF}"/>
                </a:ext>
              </a:extLst>
            </p:cNvPr>
            <p:cNvPicPr>
              <a:picLocks noChangeAspect="1"/>
            </p:cNvPicPr>
            <p:nvPr/>
          </p:nvPicPr>
          <p:blipFill>
            <a:blip r:embed="rId5"/>
            <a:stretch>
              <a:fillRect/>
            </a:stretch>
          </p:blipFill>
          <p:spPr>
            <a:xfrm>
              <a:off x="177800" y="2781247"/>
              <a:ext cx="5384800" cy="574040"/>
            </a:xfrm>
            <a:prstGeom prst="rect">
              <a:avLst/>
            </a:prstGeom>
          </p:spPr>
        </p:pic>
        <p:pic>
          <p:nvPicPr>
            <p:cNvPr id="55" name="Picture 54">
              <a:extLst>
                <a:ext uri="{FF2B5EF4-FFF2-40B4-BE49-F238E27FC236}">
                  <a16:creationId xmlns:a16="http://schemas.microsoft.com/office/drawing/2014/main" id="{D272F2BB-A1A2-144A-A103-6B5766A64009}"/>
                </a:ext>
              </a:extLst>
            </p:cNvPr>
            <p:cNvPicPr>
              <a:picLocks noChangeAspect="1"/>
            </p:cNvPicPr>
            <p:nvPr/>
          </p:nvPicPr>
          <p:blipFill>
            <a:blip r:embed="rId6"/>
            <a:stretch>
              <a:fillRect/>
            </a:stretch>
          </p:blipFill>
          <p:spPr>
            <a:xfrm>
              <a:off x="277030" y="2235147"/>
              <a:ext cx="2819400" cy="609600"/>
            </a:xfrm>
            <a:prstGeom prst="rect">
              <a:avLst/>
            </a:prstGeom>
          </p:spPr>
        </p:pic>
      </p:grpSp>
      <p:sp>
        <p:nvSpPr>
          <p:cNvPr id="57" name="Rectangle 56">
            <a:extLst>
              <a:ext uri="{FF2B5EF4-FFF2-40B4-BE49-F238E27FC236}">
                <a16:creationId xmlns:a16="http://schemas.microsoft.com/office/drawing/2014/main" id="{9B0A7E6B-DC7A-EA46-9D3A-8D6A2717E283}"/>
              </a:ext>
            </a:extLst>
          </p:cNvPr>
          <p:cNvSpPr/>
          <p:nvPr/>
        </p:nvSpPr>
        <p:spPr>
          <a:xfrm>
            <a:off x="483046" y="3805898"/>
            <a:ext cx="3888120" cy="307777"/>
          </a:xfrm>
          <a:prstGeom prst="rect">
            <a:avLst/>
          </a:prstGeom>
        </p:spPr>
        <p:txBody>
          <a:bodyPr wrap="square">
            <a:spAutoFit/>
          </a:bodyPr>
          <a:lstStyle/>
          <a:p>
            <a:r>
              <a:rPr lang="en-US" sz="1400" i="1" dirty="0"/>
              <a:t>L. </a:t>
            </a:r>
            <a:r>
              <a:rPr lang="en-US" sz="1400" i="1" dirty="0" err="1"/>
              <a:t>Tiator</a:t>
            </a:r>
            <a:r>
              <a:rPr lang="en-US" sz="1400" i="1" dirty="0"/>
              <a:t>, M. </a:t>
            </a:r>
            <a:r>
              <a:rPr lang="en-US" sz="1400" i="1" dirty="0" err="1"/>
              <a:t>Vanderhaeghen</a:t>
            </a:r>
            <a:r>
              <a:rPr lang="en-US" sz="1400" i="1" dirty="0"/>
              <a:t>, PLB672 (2009) 344-348 </a:t>
            </a:r>
          </a:p>
        </p:txBody>
      </p:sp>
      <p:grpSp>
        <p:nvGrpSpPr>
          <p:cNvPr id="13" name="Group 12">
            <a:extLst>
              <a:ext uri="{FF2B5EF4-FFF2-40B4-BE49-F238E27FC236}">
                <a16:creationId xmlns:a16="http://schemas.microsoft.com/office/drawing/2014/main" id="{CDD4FB1E-E071-2F4C-BFEE-C317F8BDC99A}"/>
              </a:ext>
            </a:extLst>
          </p:cNvPr>
          <p:cNvGrpSpPr/>
          <p:nvPr/>
        </p:nvGrpSpPr>
        <p:grpSpPr>
          <a:xfrm>
            <a:off x="6328380" y="852018"/>
            <a:ext cx="5692336" cy="5593235"/>
            <a:chOff x="6328380" y="852018"/>
            <a:chExt cx="5692336" cy="5593235"/>
          </a:xfrm>
        </p:grpSpPr>
        <p:pic>
          <p:nvPicPr>
            <p:cNvPr id="47" name="Picture 46"/>
            <p:cNvPicPr>
              <a:picLocks noChangeAspect="1"/>
            </p:cNvPicPr>
            <p:nvPr/>
          </p:nvPicPr>
          <p:blipFill>
            <a:blip r:embed="rId7"/>
            <a:srcRect l="52680" t="11686" r="1210" b="-496"/>
            <a:stretch>
              <a:fillRect/>
            </a:stretch>
          </p:blipFill>
          <p:spPr>
            <a:xfrm rot="5400000">
              <a:off x="9144665" y="3579555"/>
              <a:ext cx="2844830" cy="2751494"/>
            </a:xfrm>
            <a:prstGeom prst="rect">
              <a:avLst/>
            </a:prstGeom>
          </p:spPr>
        </p:pic>
        <p:grpSp>
          <p:nvGrpSpPr>
            <p:cNvPr id="3" name="Group 53"/>
            <p:cNvGrpSpPr/>
            <p:nvPr/>
          </p:nvGrpSpPr>
          <p:grpSpPr>
            <a:xfrm>
              <a:off x="6589795" y="852018"/>
              <a:ext cx="2508251" cy="2478699"/>
              <a:chOff x="6340797" y="993067"/>
              <a:chExt cx="2508251" cy="2478699"/>
            </a:xfrm>
          </p:grpSpPr>
          <p:pic>
            <p:nvPicPr>
              <p:cNvPr id="85" name="Picture 84"/>
              <p:cNvPicPr>
                <a:picLocks/>
              </p:cNvPicPr>
              <p:nvPr/>
            </p:nvPicPr>
            <p:blipFill>
              <a:blip r:embed="rId8"/>
              <a:srcRect l="9594" t="7784" b="6539"/>
              <a:stretch>
                <a:fillRect/>
              </a:stretch>
            </p:blipFill>
            <p:spPr>
              <a:xfrm>
                <a:off x="6340797" y="993067"/>
                <a:ext cx="2508251" cy="2478699"/>
              </a:xfrm>
              <a:prstGeom prst="rect">
                <a:avLst/>
              </a:prstGeom>
            </p:spPr>
          </p:pic>
          <p:sp>
            <p:nvSpPr>
              <p:cNvPr id="86" name="TextBox 85"/>
              <p:cNvSpPr txBox="1"/>
              <p:nvPr/>
            </p:nvSpPr>
            <p:spPr>
              <a:xfrm>
                <a:off x="7098909" y="1147084"/>
                <a:ext cx="1574748" cy="261610"/>
              </a:xfrm>
              <a:prstGeom prst="rect">
                <a:avLst/>
              </a:prstGeom>
              <a:solidFill>
                <a:srgbClr val="CCFFCC"/>
              </a:solidFill>
              <a:ln w="3175" cap="flat" cmpd="sng" algn="ctr">
                <a:solidFill>
                  <a:srgbClr val="000000"/>
                </a:solidFill>
                <a:prstDash val="solid"/>
                <a:round/>
                <a:headEnd type="none" w="med" len="med"/>
                <a:tailEnd type="none" w="med" len="med"/>
              </a:ln>
            </p:spPr>
            <p:txBody>
              <a:bodyPr wrap="square" rtlCol="0">
                <a:spAutoFit/>
              </a:bodyPr>
              <a:lstStyle/>
              <a:p>
                <a:r>
                  <a:rPr lang="en-US" sz="1100" b="1" dirty="0">
                    <a:solidFill>
                      <a:srgbClr val="000090"/>
                    </a:solidFill>
                  </a:rPr>
                  <a:t>    Roper </a:t>
                </a:r>
                <a:r>
                  <a:rPr lang="en-US" sz="1100" b="1" dirty="0">
                    <a:solidFill>
                      <a:srgbClr val="000090"/>
                    </a:solidFill>
                    <a:latin typeface="Calibri"/>
                    <a:cs typeface="Calibri"/>
                  </a:rPr>
                  <a:t>N(1440)1/2</a:t>
                </a:r>
                <a:r>
                  <a:rPr lang="en-US" sz="1100" b="1" baseline="30000" dirty="0">
                    <a:solidFill>
                      <a:srgbClr val="000090"/>
                    </a:solidFill>
                    <a:latin typeface="Calibri"/>
                    <a:cs typeface="Calibri"/>
                  </a:rPr>
                  <a:t>+</a:t>
                </a:r>
              </a:p>
            </p:txBody>
          </p:sp>
        </p:grpSp>
        <p:grpSp>
          <p:nvGrpSpPr>
            <p:cNvPr id="4" name="Group 54"/>
            <p:cNvGrpSpPr/>
            <p:nvPr/>
          </p:nvGrpSpPr>
          <p:grpSpPr>
            <a:xfrm rot="5400000">
              <a:off x="7280614" y="2404973"/>
              <a:ext cx="3128656" cy="4951903"/>
              <a:chOff x="6079157" y="-1079454"/>
              <a:chExt cx="3128656" cy="4951903"/>
            </a:xfrm>
          </p:grpSpPr>
          <p:pic>
            <p:nvPicPr>
              <p:cNvPr id="59" name="Picture 58"/>
              <p:cNvPicPr>
                <a:picLocks noChangeAspect="1"/>
              </p:cNvPicPr>
              <p:nvPr/>
            </p:nvPicPr>
            <p:blipFill>
              <a:blip r:embed="rId9"/>
              <a:srcRect l="52736" t="9751"/>
              <a:stretch>
                <a:fillRect/>
              </a:stretch>
            </p:blipFill>
            <p:spPr>
              <a:xfrm>
                <a:off x="6293886" y="1112469"/>
                <a:ext cx="2913927" cy="2759980"/>
              </a:xfrm>
              <a:prstGeom prst="rect">
                <a:avLst/>
              </a:prstGeom>
            </p:spPr>
          </p:pic>
          <p:sp>
            <p:nvSpPr>
              <p:cNvPr id="60" name="TextBox 59"/>
              <p:cNvSpPr txBox="1"/>
              <p:nvPr/>
            </p:nvSpPr>
            <p:spPr>
              <a:xfrm rot="16200000">
                <a:off x="6427132" y="1289327"/>
                <a:ext cx="576375" cy="369332"/>
              </a:xfrm>
              <a:prstGeom prst="rect">
                <a:avLst/>
              </a:prstGeom>
              <a:noFill/>
            </p:spPr>
            <p:txBody>
              <a:bodyPr wrap="none" rtlCol="0">
                <a:spAutoFit/>
              </a:bodyPr>
              <a:lstStyle/>
              <a:p>
                <a:r>
                  <a:rPr lang="en-US" dirty="0">
                    <a:solidFill>
                      <a:srgbClr val="000000"/>
                    </a:solidFill>
                    <a:latin typeface="Calibri"/>
                    <a:cs typeface="Calibri"/>
                  </a:rPr>
                  <a:t>b</a:t>
                </a:r>
                <a:r>
                  <a:rPr lang="en-US" baseline="30000" dirty="0">
                    <a:solidFill>
                      <a:srgbClr val="000000"/>
                    </a:solidFill>
                    <a:latin typeface="Calibri"/>
                    <a:cs typeface="Calibri"/>
                  </a:rPr>
                  <a:t>2</a:t>
                </a:r>
                <a:r>
                  <a:rPr lang="en-US" dirty="0">
                    <a:solidFill>
                      <a:srgbClr val="FF0000"/>
                    </a:solidFill>
                    <a:latin typeface="Calibri"/>
                    <a:cs typeface="Calibri"/>
                  </a:rPr>
                  <a:t>ρ</a:t>
                </a:r>
                <a:r>
                  <a:rPr lang="en-US" baseline="-25000" dirty="0">
                    <a:solidFill>
                      <a:srgbClr val="FF0000"/>
                    </a:solidFill>
                    <a:latin typeface="Calibri"/>
                    <a:cs typeface="Calibri"/>
                  </a:rPr>
                  <a:t>T</a:t>
                </a:r>
              </a:p>
            </p:txBody>
          </p:sp>
          <p:grpSp>
            <p:nvGrpSpPr>
              <p:cNvPr id="5" name="Group 37"/>
              <p:cNvGrpSpPr/>
              <p:nvPr/>
            </p:nvGrpSpPr>
            <p:grpSpPr>
              <a:xfrm>
                <a:off x="7312404" y="1149100"/>
                <a:ext cx="652280" cy="375424"/>
                <a:chOff x="7501120" y="3870455"/>
                <a:chExt cx="652280" cy="375424"/>
              </a:xfrm>
            </p:grpSpPr>
            <p:sp>
              <p:nvSpPr>
                <p:cNvPr id="63" name="Right Arrow 62"/>
                <p:cNvSpPr/>
                <p:nvPr/>
              </p:nvSpPr>
              <p:spPr>
                <a:xfrm rot="10800000">
                  <a:off x="7501120" y="4040141"/>
                  <a:ext cx="652280" cy="137485"/>
                </a:xfrm>
                <a:prstGeom prst="righ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rot="16476050">
                  <a:off x="7584322" y="3796557"/>
                  <a:ext cx="375424" cy="523220"/>
                </a:xfrm>
                <a:prstGeom prst="rect">
                  <a:avLst/>
                </a:prstGeom>
                <a:noFill/>
              </p:spPr>
              <p:txBody>
                <a:bodyPr wrap="none" rtlCol="0">
                  <a:spAutoFit/>
                </a:bodyPr>
                <a:lstStyle/>
                <a:p>
                  <a:r>
                    <a:rPr lang="en-US" sz="2800" b="1" i="1" dirty="0">
                      <a:ln>
                        <a:solidFill>
                          <a:srgbClr val="000000"/>
                        </a:solidFill>
                      </a:ln>
                      <a:solidFill>
                        <a:srgbClr val="CCFFCC"/>
                      </a:solidFill>
                      <a:latin typeface="Calibri"/>
                      <a:cs typeface="Calibri"/>
                    </a:rPr>
                    <a:t>P</a:t>
                  </a:r>
                </a:p>
              </p:txBody>
            </p:sp>
          </p:grpSp>
          <p:sp>
            <p:nvSpPr>
              <p:cNvPr id="66" name="TextBox 65"/>
              <p:cNvSpPr txBox="1"/>
              <p:nvPr/>
            </p:nvSpPr>
            <p:spPr>
              <a:xfrm rot="16200000">
                <a:off x="8141115" y="2187454"/>
                <a:ext cx="1173539" cy="276999"/>
              </a:xfrm>
              <a:prstGeom prst="rect">
                <a:avLst/>
              </a:prstGeom>
              <a:noFill/>
            </p:spPr>
            <p:txBody>
              <a:bodyPr wrap="square" rtlCol="0">
                <a:spAutoFit/>
              </a:bodyPr>
              <a:lstStyle/>
              <a:p>
                <a:r>
                  <a:rPr lang="en-US" sz="1200" dirty="0"/>
                  <a:t> </a:t>
                </a:r>
                <a:r>
                  <a:rPr lang="en-US" sz="1200" dirty="0">
                    <a:latin typeface="Calibri" panose="020F0502020204030204" pitchFamily="34" charset="0"/>
                    <a:cs typeface="Calibri" panose="020F0502020204030204" pitchFamily="34" charset="0"/>
                  </a:rPr>
                  <a:t>Electric Dipole </a:t>
                </a:r>
              </a:p>
            </p:txBody>
          </p:sp>
          <p:sp>
            <p:nvSpPr>
              <p:cNvPr id="91" name="TextBox 90"/>
              <p:cNvSpPr txBox="1"/>
              <p:nvPr/>
            </p:nvSpPr>
            <p:spPr>
              <a:xfrm rot="16200000">
                <a:off x="5907315" y="2161962"/>
                <a:ext cx="620683" cy="276999"/>
              </a:xfrm>
              <a:prstGeom prst="rect">
                <a:avLst/>
              </a:prstGeom>
              <a:noFill/>
            </p:spPr>
            <p:txBody>
              <a:bodyPr wrap="none" rtlCol="0">
                <a:spAutoFit/>
              </a:bodyPr>
              <a:lstStyle/>
              <a:p>
                <a:r>
                  <a:rPr lang="en-US" sz="1200" dirty="0">
                    <a:latin typeface="Calibri"/>
                    <a:cs typeface="Calibri"/>
                  </a:rPr>
                  <a:t>b</a:t>
                </a:r>
                <a:r>
                  <a:rPr lang="en-US" sz="1200" baseline="-25000" dirty="0">
                    <a:latin typeface="Calibri"/>
                    <a:cs typeface="Calibri"/>
                  </a:rPr>
                  <a:t>y</a:t>
                </a:r>
                <a:r>
                  <a:rPr lang="en-US" sz="1200" dirty="0">
                    <a:latin typeface="Calibri"/>
                    <a:cs typeface="Calibri"/>
                  </a:rPr>
                  <a:t> (fm</a:t>
                </a:r>
                <a:r>
                  <a:rPr lang="en-US" sz="1200" dirty="0"/>
                  <a:t>)</a:t>
                </a:r>
                <a:endParaRPr lang="en-US" sz="1200" baseline="-25000" dirty="0"/>
              </a:p>
            </p:txBody>
          </p:sp>
          <p:sp>
            <p:nvSpPr>
              <p:cNvPr id="62" name="TextBox 61">
                <a:extLst>
                  <a:ext uri="{FF2B5EF4-FFF2-40B4-BE49-F238E27FC236}">
                    <a16:creationId xmlns:a16="http://schemas.microsoft.com/office/drawing/2014/main" id="{350EE5EF-1275-CB44-AF2F-366DDE79B3D0}"/>
                  </a:ext>
                </a:extLst>
              </p:cNvPr>
              <p:cNvSpPr txBox="1"/>
              <p:nvPr/>
            </p:nvSpPr>
            <p:spPr>
              <a:xfrm rot="16200000">
                <a:off x="8142073" y="-631184"/>
                <a:ext cx="1173539" cy="276999"/>
              </a:xfrm>
              <a:prstGeom prst="rect">
                <a:avLst/>
              </a:prstGeom>
              <a:noFill/>
            </p:spPr>
            <p:txBody>
              <a:bodyPr wrap="square" rtlCol="0">
                <a:spAutoFit/>
              </a:bodyPr>
              <a:lstStyle/>
              <a:p>
                <a:r>
                  <a:rPr lang="en-US" sz="1200" dirty="0"/>
                  <a:t> </a:t>
                </a:r>
                <a:r>
                  <a:rPr lang="en-US" sz="1200" dirty="0">
                    <a:latin typeface="Calibri" panose="020F0502020204030204" pitchFamily="34" charset="0"/>
                    <a:cs typeface="Calibri" panose="020F0502020204030204" pitchFamily="34" charset="0"/>
                  </a:rPr>
                  <a:t>Electric Dipole </a:t>
                </a:r>
              </a:p>
            </p:txBody>
          </p:sp>
        </p:grpSp>
        <p:grpSp>
          <p:nvGrpSpPr>
            <p:cNvPr id="6" name="Group 66"/>
            <p:cNvGrpSpPr/>
            <p:nvPr/>
          </p:nvGrpSpPr>
          <p:grpSpPr>
            <a:xfrm rot="5400000">
              <a:off x="6776887" y="1242254"/>
              <a:ext cx="696759" cy="418490"/>
              <a:chOff x="3554944" y="4069581"/>
              <a:chExt cx="696759" cy="418490"/>
            </a:xfrm>
          </p:grpSpPr>
          <p:sp>
            <p:nvSpPr>
              <p:cNvPr id="68" name="TextBox 67"/>
              <p:cNvSpPr txBox="1"/>
              <p:nvPr/>
            </p:nvSpPr>
            <p:spPr>
              <a:xfrm rot="16200000">
                <a:off x="3554087" y="4087105"/>
                <a:ext cx="401823" cy="400110"/>
              </a:xfrm>
              <a:prstGeom prst="rect">
                <a:avLst/>
              </a:prstGeom>
              <a:noFill/>
            </p:spPr>
            <p:txBody>
              <a:bodyPr wrap="square" rtlCol="0">
                <a:spAutoFit/>
              </a:bodyPr>
              <a:lstStyle/>
              <a:p>
                <a:r>
                  <a:rPr lang="en-US" sz="2000" dirty="0">
                    <a:solidFill>
                      <a:srgbClr val="0000FF"/>
                    </a:solidFill>
                    <a:latin typeface="Calibri"/>
                    <a:cs typeface="Calibri"/>
                  </a:rPr>
                  <a:t>ρ</a:t>
                </a:r>
                <a:r>
                  <a:rPr lang="en-US" sz="2000" baseline="-25000" dirty="0">
                    <a:solidFill>
                      <a:srgbClr val="0000FF"/>
                    </a:solidFill>
                    <a:latin typeface="Calibri"/>
                    <a:cs typeface="Calibri"/>
                  </a:rPr>
                  <a:t>0</a:t>
                </a:r>
              </a:p>
            </p:txBody>
          </p:sp>
          <p:sp>
            <p:nvSpPr>
              <p:cNvPr id="69" name="TextBox 68"/>
              <p:cNvSpPr txBox="1"/>
              <p:nvPr/>
            </p:nvSpPr>
            <p:spPr>
              <a:xfrm rot="15961326">
                <a:off x="3850311" y="4070863"/>
                <a:ext cx="402674" cy="400110"/>
              </a:xfrm>
              <a:prstGeom prst="rect">
                <a:avLst/>
              </a:prstGeom>
              <a:noFill/>
            </p:spPr>
            <p:txBody>
              <a:bodyPr wrap="square" rtlCol="0">
                <a:spAutoFit/>
              </a:bodyPr>
              <a:lstStyle/>
              <a:p>
                <a:r>
                  <a:rPr lang="en-US" sz="2000" dirty="0">
                    <a:solidFill>
                      <a:srgbClr val="FF0000"/>
                    </a:solidFill>
                    <a:latin typeface="Calibri"/>
                    <a:cs typeface="Calibri"/>
                  </a:rPr>
                  <a:t>ρ</a:t>
                </a:r>
                <a:r>
                  <a:rPr lang="en-US" sz="2000" baseline="-25000" dirty="0">
                    <a:solidFill>
                      <a:srgbClr val="FF0000"/>
                    </a:solidFill>
                    <a:latin typeface="Calibri"/>
                    <a:cs typeface="Calibri"/>
                  </a:rPr>
                  <a:t>T</a:t>
                </a:r>
              </a:p>
            </p:txBody>
          </p:sp>
        </p:grpSp>
        <p:sp>
          <p:nvSpPr>
            <p:cNvPr id="39" name="TextBox 38"/>
            <p:cNvSpPr txBox="1"/>
            <p:nvPr/>
          </p:nvSpPr>
          <p:spPr>
            <a:xfrm rot="16200000">
              <a:off x="5839945" y="2033650"/>
              <a:ext cx="1284647" cy="307777"/>
            </a:xfrm>
            <a:prstGeom prst="rect">
              <a:avLst/>
            </a:prstGeom>
            <a:noFill/>
          </p:spPr>
          <p:txBody>
            <a:bodyPr wrap="none" rtlCol="0">
              <a:spAutoFit/>
            </a:bodyPr>
            <a:lstStyle/>
            <a:p>
              <a:r>
                <a:rPr lang="en-US" sz="1400" dirty="0">
                  <a:solidFill>
                    <a:srgbClr val="000090"/>
                  </a:solidFill>
                </a:rPr>
                <a:t>charge densities</a:t>
              </a:r>
            </a:p>
          </p:txBody>
        </p:sp>
        <p:sp>
          <p:nvSpPr>
            <p:cNvPr id="49" name="Right Arrow 48"/>
            <p:cNvSpPr/>
            <p:nvPr/>
          </p:nvSpPr>
          <p:spPr>
            <a:xfrm rot="16200000">
              <a:off x="11414490" y="4791894"/>
              <a:ext cx="631379" cy="121835"/>
            </a:xfrm>
            <a:prstGeom prst="righ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11522550" y="4559776"/>
              <a:ext cx="375424" cy="523220"/>
            </a:xfrm>
            <a:prstGeom prst="rect">
              <a:avLst/>
            </a:prstGeom>
            <a:noFill/>
          </p:spPr>
          <p:txBody>
            <a:bodyPr wrap="none" rtlCol="0">
              <a:spAutoFit/>
            </a:bodyPr>
            <a:lstStyle/>
            <a:p>
              <a:r>
                <a:rPr lang="en-US" sz="2800" b="1" i="1" dirty="0">
                  <a:ln>
                    <a:solidFill>
                      <a:srgbClr val="000000"/>
                    </a:solidFill>
                  </a:ln>
                  <a:solidFill>
                    <a:srgbClr val="CCFFCC"/>
                  </a:solidFill>
                  <a:latin typeface="Calibri"/>
                  <a:cs typeface="Calibri"/>
                </a:rPr>
                <a:t>P</a:t>
              </a:r>
            </a:p>
          </p:txBody>
        </p:sp>
        <p:sp>
          <p:nvSpPr>
            <p:cNvPr id="58" name="TextBox 57"/>
            <p:cNvSpPr txBox="1"/>
            <p:nvPr/>
          </p:nvSpPr>
          <p:spPr>
            <a:xfrm>
              <a:off x="11269513" y="3813672"/>
              <a:ext cx="576375" cy="369332"/>
            </a:xfrm>
            <a:prstGeom prst="rect">
              <a:avLst/>
            </a:prstGeom>
            <a:noFill/>
          </p:spPr>
          <p:txBody>
            <a:bodyPr wrap="none" rtlCol="0">
              <a:spAutoFit/>
            </a:bodyPr>
            <a:lstStyle/>
            <a:p>
              <a:r>
                <a:rPr lang="en-US" dirty="0">
                  <a:solidFill>
                    <a:srgbClr val="000000"/>
                  </a:solidFill>
                  <a:latin typeface="Calibri"/>
                  <a:cs typeface="Calibri"/>
                </a:rPr>
                <a:t>b</a:t>
              </a:r>
              <a:r>
                <a:rPr lang="en-US" baseline="30000" dirty="0">
                  <a:solidFill>
                    <a:srgbClr val="000000"/>
                  </a:solidFill>
                  <a:latin typeface="Calibri"/>
                  <a:cs typeface="Calibri"/>
                </a:rPr>
                <a:t>2</a:t>
              </a:r>
              <a:r>
                <a:rPr lang="en-US" dirty="0">
                  <a:solidFill>
                    <a:srgbClr val="FF0000"/>
                  </a:solidFill>
                  <a:latin typeface="Calibri"/>
                  <a:cs typeface="Calibri"/>
                </a:rPr>
                <a:t>ρ</a:t>
              </a:r>
              <a:r>
                <a:rPr lang="en-US" baseline="-25000" dirty="0">
                  <a:solidFill>
                    <a:srgbClr val="FF0000"/>
                  </a:solidFill>
                  <a:latin typeface="Calibri"/>
                  <a:cs typeface="Calibri"/>
                </a:rPr>
                <a:t>T</a:t>
              </a:r>
            </a:p>
          </p:txBody>
        </p:sp>
        <p:pic>
          <p:nvPicPr>
            <p:cNvPr id="76" name="Picture 75"/>
            <p:cNvPicPr>
              <a:picLocks/>
            </p:cNvPicPr>
            <p:nvPr/>
          </p:nvPicPr>
          <p:blipFill>
            <a:blip r:embed="rId10"/>
            <a:srcRect l="7231" t="7124" b="5636"/>
            <a:stretch>
              <a:fillRect/>
            </a:stretch>
          </p:blipFill>
          <p:spPr>
            <a:xfrm>
              <a:off x="9373032" y="859422"/>
              <a:ext cx="2647684" cy="2478696"/>
            </a:xfrm>
            <a:prstGeom prst="rect">
              <a:avLst/>
            </a:prstGeom>
          </p:spPr>
        </p:pic>
        <p:sp>
          <p:nvSpPr>
            <p:cNvPr id="83" name="TextBox 82"/>
            <p:cNvSpPr txBox="1"/>
            <p:nvPr/>
          </p:nvSpPr>
          <p:spPr>
            <a:xfrm>
              <a:off x="10864409" y="998778"/>
              <a:ext cx="926689" cy="261610"/>
            </a:xfrm>
            <a:prstGeom prst="rect">
              <a:avLst/>
            </a:prstGeom>
            <a:solidFill>
              <a:srgbClr val="CCFFCC"/>
            </a:solidFill>
            <a:ln w="3175" cap="flat" cmpd="sng" algn="ctr">
              <a:solidFill>
                <a:schemeClr val="tx1"/>
              </a:solidFill>
              <a:prstDash val="solid"/>
              <a:round/>
              <a:headEnd type="none" w="med" len="med"/>
              <a:tailEnd type="none" w="med" len="med"/>
            </a:ln>
          </p:spPr>
          <p:txBody>
            <a:bodyPr wrap="square" rtlCol="0">
              <a:spAutoFit/>
            </a:bodyPr>
            <a:lstStyle/>
            <a:p>
              <a:r>
                <a:rPr lang="en-US" sz="1100" b="1" dirty="0">
                  <a:solidFill>
                    <a:srgbClr val="000090"/>
                  </a:solidFill>
                  <a:latin typeface="Calibri"/>
                  <a:cs typeface="Calibri"/>
                </a:rPr>
                <a:t>N(1535)1/2</a:t>
              </a:r>
              <a:r>
                <a:rPr lang="en-US" sz="1100" b="1" baseline="30000" dirty="0">
                  <a:solidFill>
                    <a:srgbClr val="000090"/>
                  </a:solidFill>
                </a:rPr>
                <a:t>-</a:t>
              </a:r>
            </a:p>
          </p:txBody>
        </p:sp>
        <p:sp>
          <p:nvSpPr>
            <p:cNvPr id="82" name="TextBox 81"/>
            <p:cNvSpPr txBox="1"/>
            <p:nvPr/>
          </p:nvSpPr>
          <p:spPr>
            <a:xfrm>
              <a:off x="9851465" y="1056332"/>
              <a:ext cx="401823" cy="400110"/>
            </a:xfrm>
            <a:prstGeom prst="rect">
              <a:avLst/>
            </a:prstGeom>
            <a:noFill/>
          </p:spPr>
          <p:txBody>
            <a:bodyPr wrap="square" rtlCol="0">
              <a:spAutoFit/>
            </a:bodyPr>
            <a:lstStyle/>
            <a:p>
              <a:r>
                <a:rPr lang="en-US" sz="2000" dirty="0">
                  <a:solidFill>
                    <a:srgbClr val="0000FF"/>
                  </a:solidFill>
                  <a:latin typeface="Calibri"/>
                  <a:cs typeface="Calibri"/>
                </a:rPr>
                <a:t>ρ</a:t>
              </a:r>
              <a:r>
                <a:rPr lang="en-US" sz="2000" baseline="-25000" dirty="0">
                  <a:solidFill>
                    <a:srgbClr val="0000FF"/>
                  </a:solidFill>
                  <a:latin typeface="Calibri"/>
                  <a:cs typeface="Calibri"/>
                </a:rPr>
                <a:t>0</a:t>
              </a:r>
            </a:p>
          </p:txBody>
        </p:sp>
        <p:sp>
          <p:nvSpPr>
            <p:cNvPr id="84" name="TextBox 83"/>
            <p:cNvSpPr txBox="1"/>
            <p:nvPr/>
          </p:nvSpPr>
          <p:spPr>
            <a:xfrm>
              <a:off x="9854581" y="1378380"/>
              <a:ext cx="402674" cy="400110"/>
            </a:xfrm>
            <a:prstGeom prst="rect">
              <a:avLst/>
            </a:prstGeom>
            <a:noFill/>
          </p:spPr>
          <p:txBody>
            <a:bodyPr wrap="square" rtlCol="0">
              <a:spAutoFit/>
            </a:bodyPr>
            <a:lstStyle/>
            <a:p>
              <a:r>
                <a:rPr lang="en-US" sz="2000" dirty="0">
                  <a:solidFill>
                    <a:srgbClr val="FF0000"/>
                  </a:solidFill>
                  <a:latin typeface="Calibri"/>
                  <a:cs typeface="Calibri"/>
                </a:rPr>
                <a:t>ρ</a:t>
              </a:r>
              <a:r>
                <a:rPr lang="en-US" sz="2000" baseline="-25000" dirty="0">
                  <a:solidFill>
                    <a:srgbClr val="FF0000"/>
                  </a:solidFill>
                  <a:latin typeface="Calibri"/>
                  <a:cs typeface="Calibri"/>
                </a:rPr>
                <a:t>T</a:t>
              </a:r>
            </a:p>
          </p:txBody>
        </p:sp>
        <p:sp>
          <p:nvSpPr>
            <p:cNvPr id="89" name="TextBox 88"/>
            <p:cNvSpPr txBox="1"/>
            <p:nvPr/>
          </p:nvSpPr>
          <p:spPr>
            <a:xfrm>
              <a:off x="10527550" y="3313041"/>
              <a:ext cx="620683" cy="276999"/>
            </a:xfrm>
            <a:prstGeom prst="rect">
              <a:avLst/>
            </a:prstGeom>
            <a:solidFill>
              <a:srgbClr val="FFFFFF"/>
            </a:solidFill>
          </p:spPr>
          <p:txBody>
            <a:bodyPr wrap="none" rtlCol="0">
              <a:spAutoFit/>
            </a:bodyPr>
            <a:lstStyle/>
            <a:p>
              <a:r>
                <a:rPr lang="en-US" sz="1200" dirty="0">
                  <a:latin typeface="Calibri"/>
                  <a:cs typeface="Calibri"/>
                </a:rPr>
                <a:t>b</a:t>
              </a:r>
              <a:r>
                <a:rPr lang="en-US" sz="1200" baseline="-25000" dirty="0">
                  <a:latin typeface="Calibri"/>
                  <a:cs typeface="Calibri"/>
                </a:rPr>
                <a:t>y</a:t>
              </a:r>
              <a:r>
                <a:rPr lang="en-US" sz="1200" dirty="0">
                  <a:latin typeface="Calibri"/>
                  <a:cs typeface="Calibri"/>
                </a:rPr>
                <a:t> (fm</a:t>
              </a:r>
              <a:r>
                <a:rPr lang="en-US" sz="1200" dirty="0"/>
                <a:t>)</a:t>
              </a:r>
              <a:endParaRPr lang="en-US" sz="1200" baseline="-25000" dirty="0"/>
            </a:p>
          </p:txBody>
        </p:sp>
        <p:sp>
          <p:nvSpPr>
            <p:cNvPr id="42" name="TextBox 41"/>
            <p:cNvSpPr txBox="1"/>
            <p:nvPr/>
          </p:nvSpPr>
          <p:spPr>
            <a:xfrm rot="16200000">
              <a:off x="8591084" y="2033195"/>
              <a:ext cx="1284647" cy="307777"/>
            </a:xfrm>
            <a:prstGeom prst="rect">
              <a:avLst/>
            </a:prstGeom>
            <a:noFill/>
          </p:spPr>
          <p:txBody>
            <a:bodyPr wrap="none" rtlCol="0">
              <a:spAutoFit/>
            </a:bodyPr>
            <a:lstStyle/>
            <a:p>
              <a:r>
                <a:rPr lang="en-US" sz="1400" dirty="0">
                  <a:solidFill>
                    <a:srgbClr val="000090"/>
                  </a:solidFill>
                </a:rPr>
                <a:t>charge densities</a:t>
              </a:r>
            </a:p>
          </p:txBody>
        </p:sp>
        <p:sp>
          <p:nvSpPr>
            <p:cNvPr id="61" name="TextBox 60">
              <a:extLst>
                <a:ext uri="{FF2B5EF4-FFF2-40B4-BE49-F238E27FC236}">
                  <a16:creationId xmlns:a16="http://schemas.microsoft.com/office/drawing/2014/main" id="{40EB9D39-7C34-E44D-B4F9-E8893DE8B090}"/>
                </a:ext>
              </a:extLst>
            </p:cNvPr>
            <p:cNvSpPr txBox="1"/>
            <p:nvPr/>
          </p:nvSpPr>
          <p:spPr>
            <a:xfrm>
              <a:off x="8785168" y="5654411"/>
              <a:ext cx="1290362" cy="338554"/>
            </a:xfrm>
            <a:prstGeom prst="rect">
              <a:avLst/>
            </a:prstGeom>
            <a:solidFill>
              <a:schemeClr val="bg1"/>
            </a:solidFill>
            <a:ln w="9525" cmpd="sng">
              <a:solidFill>
                <a:schemeClr val="tx1"/>
              </a:solidFill>
            </a:ln>
          </p:spPr>
          <p:txBody>
            <a:bodyPr wrap="square" rtlCol="0">
              <a:spAutoFit/>
            </a:bodyPr>
            <a:lstStyle/>
            <a:p>
              <a:r>
                <a:rPr lang="en-US" sz="1600" dirty="0" err="1">
                  <a:latin typeface="Calibri" panose="020F0502020204030204" pitchFamily="34" charset="0"/>
                  <a:cs typeface="Calibri" panose="020F0502020204030204" pitchFamily="34" charset="0"/>
                </a:rPr>
                <a:t>J</a:t>
              </a:r>
              <a:r>
                <a:rPr lang="en-US" sz="1600" baseline="-25000" dirty="0" err="1">
                  <a:latin typeface="Calibri" panose="020F0502020204030204" pitchFamily="34" charset="0"/>
                  <a:cs typeface="Calibri" panose="020F0502020204030204" pitchFamily="34" charset="0"/>
                </a:rPr>
                <a:t>m</a:t>
              </a:r>
              <a:r>
                <a:rPr lang="en-US" sz="1600" dirty="0">
                  <a:latin typeface="Calibri" panose="020F0502020204030204" pitchFamily="34" charset="0"/>
                  <a:cs typeface="Calibri" panose="020F0502020204030204" pitchFamily="34" charset="0"/>
                </a:rPr>
                <a:t> = +½ -&gt; -½  </a:t>
              </a:r>
            </a:p>
          </p:txBody>
        </p:sp>
      </p:grpSp>
    </p:spTree>
    <p:custDataLst>
      <p:tags r:id="rId1"/>
    </p:custDataLst>
    <p:extLst>
      <p:ext uri="{BB962C8B-B14F-4D97-AF65-F5344CB8AC3E}">
        <p14:creationId xmlns:p14="http://schemas.microsoft.com/office/powerpoint/2010/main" val="1923297065"/>
      </p:ext>
    </p:extLst>
  </p:cSld>
  <p:clrMapOvr>
    <a:masterClrMapping/>
  </p:clrMapOvr>
  <mc:AlternateContent xmlns:mc="http://schemas.openxmlformats.org/markup-compatibility/2006" xmlns:p14="http://schemas.microsoft.com/office/powerpoint/2010/main">
    <mc:Choice Requires="p14">
      <p:transition spd="slow" p14:dur="2000" advTm="122643"/>
    </mc:Choice>
    <mc:Fallback xmlns="">
      <p:transition spd="slow" advTm="1226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7D97A7-1117-9E41-865A-611A1F701220}"/>
              </a:ext>
            </a:extLst>
          </p:cNvPr>
          <p:cNvPicPr>
            <a:picLocks noChangeAspect="1"/>
          </p:cNvPicPr>
          <p:nvPr/>
        </p:nvPicPr>
        <p:blipFill>
          <a:blip r:embed="rId3"/>
          <a:stretch>
            <a:fillRect/>
          </a:stretch>
        </p:blipFill>
        <p:spPr>
          <a:xfrm>
            <a:off x="3251887" y="573688"/>
            <a:ext cx="6412429" cy="4955059"/>
          </a:xfrm>
          <a:prstGeom prst="rect">
            <a:avLst/>
          </a:prstGeom>
        </p:spPr>
      </p:pic>
      <p:sp>
        <p:nvSpPr>
          <p:cNvPr id="5" name="TextBox 4">
            <a:extLst>
              <a:ext uri="{FF2B5EF4-FFF2-40B4-BE49-F238E27FC236}">
                <a16:creationId xmlns:a16="http://schemas.microsoft.com/office/drawing/2014/main" id="{43F6C2DA-B699-684A-B022-0E49A865B14C}"/>
              </a:ext>
            </a:extLst>
          </p:cNvPr>
          <p:cNvSpPr txBox="1"/>
          <p:nvPr/>
        </p:nvSpPr>
        <p:spPr>
          <a:xfrm>
            <a:off x="0" y="32635"/>
            <a:ext cx="12191999" cy="646331"/>
          </a:xfrm>
          <a:prstGeom prst="rect">
            <a:avLst/>
          </a:prstGeom>
          <a:noFill/>
          <a:ln>
            <a:noFill/>
          </a:ln>
        </p:spPr>
        <p:txBody>
          <a:bodyPr wrap="square" rtlCol="0">
            <a:spAutoFit/>
          </a:bodyPr>
          <a:lstStyle/>
          <a:p>
            <a:pPr algn="ctr"/>
            <a:r>
              <a:rPr lang="en-US" sz="3600" b="1" dirty="0">
                <a:latin typeface="Calibri" panose="020F0502020204030204" pitchFamily="34" charset="0"/>
                <a:cs typeface="Calibri" panose="020F0502020204030204" pitchFamily="34" charset="0"/>
              </a:rPr>
              <a:t>N(1675)5/2</a:t>
            </a:r>
            <a:r>
              <a:rPr lang="en-US" sz="3600" b="1" baseline="30000" dirty="0">
                <a:latin typeface="Calibri" panose="020F0502020204030204" pitchFamily="34" charset="0"/>
                <a:cs typeface="Calibri" panose="020F0502020204030204" pitchFamily="34" charset="0"/>
              </a:rPr>
              <a:t>-</a:t>
            </a:r>
            <a:r>
              <a:rPr lang="en-US" sz="3600" b="1" dirty="0">
                <a:latin typeface="Calibri" panose="020F0502020204030204" pitchFamily="34" charset="0"/>
                <a:cs typeface="Calibri" panose="020F0502020204030204" pitchFamily="34" charset="0"/>
              </a:rPr>
              <a:t> Meson-Baryon contributions</a:t>
            </a:r>
            <a:endParaRPr lang="en-US" sz="3600" b="1" baseline="300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E3D29D7-A6AD-814E-9808-FC97791CA59C}"/>
              </a:ext>
            </a:extLst>
          </p:cNvPr>
          <p:cNvSpPr txBox="1"/>
          <p:nvPr/>
        </p:nvSpPr>
        <p:spPr>
          <a:xfrm>
            <a:off x="8980477" y="1722577"/>
            <a:ext cx="3068162" cy="3806170"/>
          </a:xfrm>
          <a:prstGeom prst="rect">
            <a:avLst/>
          </a:prstGeom>
          <a:noFill/>
        </p:spPr>
        <p:txBody>
          <a:bodyPr wrap="square" rtlCol="0">
            <a:spAutoFit/>
          </a:bodyPr>
          <a:lstStyle/>
          <a:p>
            <a:r>
              <a:rPr lang="en-US" sz="2000" dirty="0">
                <a:solidFill>
                  <a:srgbClr val="B00003"/>
                </a:solidFill>
                <a:latin typeface="Calibri" panose="020F0502020204030204" pitchFamily="34" charset="0"/>
                <a:cs typeface="Calibri" panose="020F0502020204030204" pitchFamily="34" charset="0"/>
              </a:rPr>
              <a:t>Using the quark selection rule and the LF RQM and </a:t>
            </a:r>
            <a:r>
              <a:rPr lang="en-US" sz="2000" dirty="0" err="1">
                <a:solidFill>
                  <a:srgbClr val="B00003"/>
                </a:solidFill>
                <a:latin typeface="Calibri" panose="020F0502020204030204" pitchFamily="34" charset="0"/>
                <a:cs typeface="Calibri" panose="020F0502020204030204" pitchFamily="34" charset="0"/>
              </a:rPr>
              <a:t>hCQM</a:t>
            </a:r>
            <a:r>
              <a:rPr lang="en-US" sz="2000" dirty="0">
                <a:solidFill>
                  <a:srgbClr val="B00003"/>
                </a:solidFill>
                <a:latin typeface="Calibri" panose="020F0502020204030204" pitchFamily="34" charset="0"/>
                <a:cs typeface="Calibri" panose="020F0502020204030204" pitchFamily="34" charset="0"/>
              </a:rPr>
              <a:t> we  obtain insight into the  isospin components of the MB contributions to the </a:t>
            </a:r>
            <a:r>
              <a:rPr lang="en-US" sz="2000" dirty="0" err="1">
                <a:solidFill>
                  <a:srgbClr val="B00003"/>
                </a:solidFill>
                <a:latin typeface="Symbol" pitchFamily="2" charset="2"/>
                <a:cs typeface="Calibri" panose="020F0502020204030204" pitchFamily="34" charset="0"/>
              </a:rPr>
              <a:t>g</a:t>
            </a:r>
            <a:r>
              <a:rPr lang="en-US" sz="2000" dirty="0" err="1">
                <a:solidFill>
                  <a:srgbClr val="B00003"/>
                </a:solidFill>
                <a:latin typeface="Calibri" panose="020F0502020204030204" pitchFamily="34" charset="0"/>
                <a:cs typeface="Calibri" panose="020F0502020204030204" pitchFamily="34" charset="0"/>
              </a:rPr>
              <a:t>pN</a:t>
            </a:r>
            <a:r>
              <a:rPr lang="en-US" sz="2000" baseline="30000" dirty="0">
                <a:solidFill>
                  <a:srgbClr val="B00003"/>
                </a:solidFill>
                <a:latin typeface="Calibri" panose="020F0502020204030204" pitchFamily="34" charset="0"/>
                <a:cs typeface="Calibri" panose="020F0502020204030204" pitchFamily="34" charset="0"/>
              </a:rPr>
              <a:t>+</a:t>
            </a:r>
            <a:r>
              <a:rPr lang="en-US" sz="2000" dirty="0">
                <a:solidFill>
                  <a:srgbClr val="B00003"/>
                </a:solidFill>
                <a:latin typeface="Calibri" panose="020F0502020204030204" pitchFamily="34" charset="0"/>
                <a:cs typeface="Calibri" panose="020F0502020204030204" pitchFamily="34" charset="0"/>
              </a:rPr>
              <a:t>(1675)5/2</a:t>
            </a:r>
            <a:r>
              <a:rPr lang="en-US" sz="2000" baseline="30000" dirty="0">
                <a:solidFill>
                  <a:srgbClr val="B00003"/>
                </a:solidFill>
                <a:latin typeface="Calibri" panose="020F0502020204030204" pitchFamily="34" charset="0"/>
                <a:cs typeface="Calibri" panose="020F0502020204030204" pitchFamily="34" charset="0"/>
              </a:rPr>
              <a:t>- </a:t>
            </a:r>
            <a:r>
              <a:rPr lang="en-US" sz="2000" dirty="0">
                <a:solidFill>
                  <a:srgbClr val="B00003"/>
                </a:solidFill>
                <a:latin typeface="Calibri" panose="020F0502020204030204" pitchFamily="34" charset="0"/>
                <a:cs typeface="Calibri" panose="020F0502020204030204" pitchFamily="34" charset="0"/>
              </a:rPr>
              <a:t>and </a:t>
            </a:r>
            <a:r>
              <a:rPr lang="en-US" sz="2000" dirty="0">
                <a:solidFill>
                  <a:srgbClr val="B00003"/>
                </a:solidFill>
                <a:latin typeface="Symbol" pitchFamily="2" charset="2"/>
                <a:cs typeface="Calibri" panose="020F0502020204030204" pitchFamily="34" charset="0"/>
              </a:rPr>
              <a:t>g</a:t>
            </a:r>
            <a:r>
              <a:rPr lang="en-US" sz="2000" dirty="0">
                <a:solidFill>
                  <a:srgbClr val="B00003"/>
                </a:solidFill>
                <a:latin typeface="Calibri" panose="020F0502020204030204" pitchFamily="34" charset="0"/>
                <a:cs typeface="Calibri" panose="020F0502020204030204" pitchFamily="34" charset="0"/>
              </a:rPr>
              <a:t>nN</a:t>
            </a:r>
            <a:r>
              <a:rPr lang="en-US" sz="2000" baseline="30000" dirty="0">
                <a:solidFill>
                  <a:srgbClr val="B00003"/>
                </a:solidFill>
                <a:latin typeface="Calibri" panose="020F0502020204030204" pitchFamily="34" charset="0"/>
                <a:cs typeface="Calibri" panose="020F0502020204030204" pitchFamily="34" charset="0"/>
              </a:rPr>
              <a:t>0</a:t>
            </a:r>
            <a:r>
              <a:rPr lang="en-US" sz="2000" dirty="0">
                <a:solidFill>
                  <a:srgbClr val="B00003"/>
                </a:solidFill>
                <a:latin typeface="Calibri" panose="020F0502020204030204" pitchFamily="34" charset="0"/>
                <a:cs typeface="Calibri" panose="020F0502020204030204" pitchFamily="34" charset="0"/>
              </a:rPr>
              <a:t>(1675)5/2</a:t>
            </a:r>
            <a:r>
              <a:rPr lang="en-US" sz="2000" baseline="30000" dirty="0">
                <a:solidFill>
                  <a:srgbClr val="B00003"/>
                </a:solidFill>
                <a:latin typeface="Calibri" panose="020F0502020204030204" pitchFamily="34" charset="0"/>
                <a:cs typeface="Calibri" panose="020F0502020204030204" pitchFamily="34" charset="0"/>
              </a:rPr>
              <a:t>- </a:t>
            </a:r>
            <a:r>
              <a:rPr lang="en-US" sz="2000" dirty="0">
                <a:solidFill>
                  <a:srgbClr val="B00003"/>
                </a:solidFill>
                <a:latin typeface="Calibri" panose="020F0502020204030204" pitchFamily="34" charset="0"/>
                <a:cs typeface="Calibri" panose="020F0502020204030204" pitchFamily="34" charset="0"/>
              </a:rPr>
              <a:t>transitions.</a:t>
            </a:r>
            <a:endParaRPr lang="en-US" sz="2000" baseline="30000" dirty="0">
              <a:solidFill>
                <a:srgbClr val="B00003"/>
              </a:solidFill>
              <a:latin typeface="Calibri" panose="020F0502020204030204" pitchFamily="34" charset="0"/>
              <a:cs typeface="Calibri" panose="020F0502020204030204" pitchFamily="34" charset="0"/>
            </a:endParaRPr>
          </a:p>
          <a:p>
            <a:endParaRPr lang="en-US" sz="2000" b="1" baseline="30000" dirty="0">
              <a:solidFill>
                <a:schemeClr val="accent6">
                  <a:lumMod val="75000"/>
                </a:schemeClr>
              </a:solidFill>
              <a:latin typeface="Calibri" panose="020F0502020204030204" pitchFamily="34" charset="0"/>
              <a:cs typeface="Calibri" panose="020F0502020204030204" pitchFamily="34" charset="0"/>
            </a:endParaRPr>
          </a:p>
          <a:p>
            <a:r>
              <a:rPr lang="en-US" sz="2000" b="1" dirty="0">
                <a:solidFill>
                  <a:schemeClr val="accent6">
                    <a:lumMod val="75000"/>
                  </a:schemeClr>
                </a:solidFill>
                <a:latin typeface="Calibri" panose="020F0502020204030204" pitchFamily="34" charset="0"/>
                <a:cs typeface="Calibri" panose="020F0502020204030204" pitchFamily="34" charset="0"/>
              </a:rPr>
              <a:t>MB contributions at Q</a:t>
            </a:r>
            <a:r>
              <a:rPr lang="en-US" sz="2000" b="1" baseline="30000" dirty="0">
                <a:solidFill>
                  <a:schemeClr val="accent6">
                    <a:lumMod val="75000"/>
                  </a:schemeClr>
                </a:solidFill>
                <a:latin typeface="Calibri" panose="020F0502020204030204" pitchFamily="34" charset="0"/>
                <a:cs typeface="Calibri" panose="020F0502020204030204" pitchFamily="34" charset="0"/>
              </a:rPr>
              <a:t>2</a:t>
            </a:r>
            <a:r>
              <a:rPr lang="en-US" sz="2000" b="1" dirty="0">
                <a:solidFill>
                  <a:schemeClr val="accent6">
                    <a:lumMod val="75000"/>
                  </a:schemeClr>
                </a:solidFill>
                <a:latin typeface="Calibri" panose="020F0502020204030204" pitchFamily="34" charset="0"/>
                <a:cs typeface="Calibri" panose="020F0502020204030204" pitchFamily="34" charset="0"/>
              </a:rPr>
              <a:t>=0 are dominated by </a:t>
            </a:r>
            <a:r>
              <a:rPr lang="en-US" sz="2000" b="1" dirty="0" err="1">
                <a:solidFill>
                  <a:schemeClr val="accent6">
                    <a:lumMod val="75000"/>
                  </a:schemeClr>
                </a:solidFill>
                <a:latin typeface="Calibri" panose="020F0502020204030204" pitchFamily="34" charset="0"/>
                <a:cs typeface="Calibri" panose="020F0502020204030204" pitchFamily="34" charset="0"/>
              </a:rPr>
              <a:t>isovector</a:t>
            </a:r>
            <a:r>
              <a:rPr lang="en-US" sz="2000" b="1" dirty="0">
                <a:solidFill>
                  <a:schemeClr val="accent6">
                    <a:lumMod val="75000"/>
                  </a:schemeClr>
                </a:solidFill>
                <a:latin typeface="Calibri" panose="020F0502020204030204" pitchFamily="34" charset="0"/>
                <a:cs typeface="Calibri" panose="020F0502020204030204" pitchFamily="34" charset="0"/>
              </a:rPr>
              <a:t> amplitudes. </a:t>
            </a:r>
          </a:p>
          <a:p>
            <a:endParaRPr lang="en-US" sz="800" b="1" dirty="0">
              <a:solidFill>
                <a:schemeClr val="accent6">
                  <a:lumMod val="75000"/>
                </a:schemeClr>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95ADCDB-1E85-1948-92E4-AFBB420E00C7}"/>
              </a:ext>
            </a:extLst>
          </p:cNvPr>
          <p:cNvPicPr>
            <a:picLocks noChangeAspect="1"/>
          </p:cNvPicPr>
          <p:nvPr/>
        </p:nvPicPr>
        <p:blipFill>
          <a:blip r:embed="rId4"/>
          <a:stretch>
            <a:fillRect/>
          </a:stretch>
        </p:blipFill>
        <p:spPr>
          <a:xfrm>
            <a:off x="183702" y="1082757"/>
            <a:ext cx="4124926" cy="4692483"/>
          </a:xfrm>
          <a:prstGeom prst="rect">
            <a:avLst/>
          </a:prstGeom>
        </p:spPr>
      </p:pic>
      <p:sp>
        <p:nvSpPr>
          <p:cNvPr id="9" name="Rectangle 8">
            <a:extLst>
              <a:ext uri="{FF2B5EF4-FFF2-40B4-BE49-F238E27FC236}">
                <a16:creationId xmlns:a16="http://schemas.microsoft.com/office/drawing/2014/main" id="{19D1F561-86BE-8648-B761-E2BD5B8D184E}"/>
              </a:ext>
            </a:extLst>
          </p:cNvPr>
          <p:cNvSpPr/>
          <p:nvPr/>
        </p:nvSpPr>
        <p:spPr>
          <a:xfrm>
            <a:off x="321275" y="3262184"/>
            <a:ext cx="3768811" cy="3299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80AA0C-07F6-5A49-ABDD-2D6B4EF3DA99}"/>
              </a:ext>
            </a:extLst>
          </p:cNvPr>
          <p:cNvSpPr/>
          <p:nvPr/>
        </p:nvSpPr>
        <p:spPr>
          <a:xfrm>
            <a:off x="374819" y="5181601"/>
            <a:ext cx="3645243" cy="3299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79BD4E-3BFC-229B-DA84-1DF02A9424D8}"/>
              </a:ext>
            </a:extLst>
          </p:cNvPr>
          <p:cNvSpPr txBox="1"/>
          <p:nvPr/>
        </p:nvSpPr>
        <p:spPr>
          <a:xfrm>
            <a:off x="3251887" y="5917474"/>
            <a:ext cx="1858586"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[15] R. Workman et al. </a:t>
            </a:r>
          </a:p>
        </p:txBody>
      </p:sp>
    </p:spTree>
    <p:extLst>
      <p:ext uri="{BB962C8B-B14F-4D97-AF65-F5344CB8AC3E}">
        <p14:creationId xmlns:p14="http://schemas.microsoft.com/office/powerpoint/2010/main" val="3857430902"/>
      </p:ext>
    </p:extLst>
  </p:cSld>
  <p:clrMapOvr>
    <a:masterClrMapping/>
  </p:clrMapOvr>
  <mc:AlternateContent xmlns:mc="http://schemas.openxmlformats.org/markup-compatibility/2006" xmlns:p14="http://schemas.microsoft.com/office/powerpoint/2010/main">
    <mc:Choice Requires="p14">
      <p:transition spd="slow" p14:dur="2000" advTm="3784"/>
    </mc:Choice>
    <mc:Fallback xmlns="">
      <p:transition spd="slow" advTm="378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01F15-7120-3138-DB13-8E3AAB08C055}"/>
              </a:ext>
            </a:extLst>
          </p:cNvPr>
          <p:cNvSpPr>
            <a:spLocks noGrp="1"/>
          </p:cNvSpPr>
          <p:nvPr>
            <p:ph type="title"/>
          </p:nvPr>
        </p:nvSpPr>
        <p:spPr/>
        <p:txBody>
          <a:bodyPr/>
          <a:lstStyle/>
          <a:p>
            <a:r>
              <a:rPr lang="en-US" dirty="0"/>
              <a:t>Impact of the Discovery on Nuclear Science</a:t>
            </a:r>
          </a:p>
        </p:txBody>
      </p:sp>
      <p:sp>
        <p:nvSpPr>
          <p:cNvPr id="3" name="Content Placeholder 2">
            <a:extLst>
              <a:ext uri="{FF2B5EF4-FFF2-40B4-BE49-F238E27FC236}">
                <a16:creationId xmlns:a16="http://schemas.microsoft.com/office/drawing/2014/main" id="{2BFD504A-0ED6-6DAE-EF02-02D33E451052}"/>
              </a:ext>
            </a:extLst>
          </p:cNvPr>
          <p:cNvSpPr>
            <a:spLocks noGrp="1"/>
          </p:cNvSpPr>
          <p:nvPr>
            <p:ph idx="1"/>
          </p:nvPr>
        </p:nvSpPr>
        <p:spPr>
          <a:xfrm>
            <a:off x="1512277" y="1635371"/>
            <a:ext cx="9407770" cy="4044460"/>
          </a:xfrm>
        </p:spPr>
        <p:txBody>
          <a:bodyPr>
            <a:normAutofit lnSpcReduction="10000"/>
          </a:bodyPr>
          <a:lstStyle/>
          <a:p>
            <a:r>
              <a:rPr lang="en-US" sz="2200" b="1" dirty="0">
                <a:solidFill>
                  <a:srgbClr val="9E0306"/>
                </a:solidFill>
              </a:rPr>
              <a:t>Since the publication in 2018, the research in this novel area of hadron physics has been strong</a:t>
            </a:r>
          </a:p>
          <a:p>
            <a:pPr lvl="1"/>
            <a:r>
              <a:rPr lang="en-US" sz="1900" b="1" dirty="0">
                <a:solidFill>
                  <a:schemeClr val="accent6">
                    <a:lumMod val="75000"/>
                  </a:schemeClr>
                </a:solidFill>
              </a:rPr>
              <a:t>Over 230 papers (mostly theory) have been published in this area </a:t>
            </a:r>
          </a:p>
          <a:p>
            <a:pPr lvl="1"/>
            <a:r>
              <a:rPr lang="en-US" sz="1900" b="1" dirty="0">
                <a:solidFill>
                  <a:schemeClr val="accent6">
                    <a:lumMod val="75000"/>
                  </a:schemeClr>
                </a:solidFill>
              </a:rPr>
              <a:t>Extraction of gluonic GFF J/</a:t>
            </a:r>
            <a:r>
              <a:rPr lang="en-US" sz="1900" b="1" dirty="0">
                <a:solidFill>
                  <a:schemeClr val="accent6">
                    <a:lumMod val="75000"/>
                  </a:schemeClr>
                </a:solidFill>
                <a:latin typeface="Symbol" pitchFamily="2" charset="2"/>
              </a:rPr>
              <a:t>y</a:t>
            </a:r>
            <a:r>
              <a:rPr lang="en-US" sz="1900" b="1" dirty="0">
                <a:solidFill>
                  <a:schemeClr val="accent6">
                    <a:lumMod val="75000"/>
                  </a:schemeClr>
                </a:solidFill>
              </a:rPr>
              <a:t> production at threshold from photoproduction experiments</a:t>
            </a:r>
          </a:p>
          <a:p>
            <a:r>
              <a:rPr lang="en-US" sz="2200" b="1" dirty="0">
                <a:solidFill>
                  <a:srgbClr val="9E0306"/>
                </a:solidFill>
              </a:rPr>
              <a:t>New experiments have been conducted at higher energy (</a:t>
            </a:r>
            <a:r>
              <a:rPr lang="en-US" sz="2200" b="1" dirty="0" err="1">
                <a:solidFill>
                  <a:srgbClr val="9E0306"/>
                </a:solidFill>
              </a:rPr>
              <a:t>JLab</a:t>
            </a:r>
            <a:r>
              <a:rPr lang="en-US" sz="2200" b="1" dirty="0">
                <a:solidFill>
                  <a:srgbClr val="9E0306"/>
                </a:solidFill>
              </a:rPr>
              <a:t>@ 12 GeV) with new equipment </a:t>
            </a:r>
          </a:p>
          <a:p>
            <a:r>
              <a:rPr lang="en-US" sz="2200" b="1" dirty="0">
                <a:solidFill>
                  <a:srgbClr val="9E0306"/>
                </a:solidFill>
              </a:rPr>
              <a:t>Proposals for measurements at the EIC </a:t>
            </a:r>
          </a:p>
          <a:p>
            <a:r>
              <a:rPr lang="en-US" sz="2200" b="1" dirty="0">
                <a:solidFill>
                  <a:srgbClr val="9E0306"/>
                </a:solidFill>
              </a:rPr>
              <a:t>Justification of the development of a  positron beam at </a:t>
            </a:r>
            <a:r>
              <a:rPr lang="en-US" sz="2200" b="1" dirty="0" err="1">
                <a:solidFill>
                  <a:srgbClr val="9E0306"/>
                </a:solidFill>
              </a:rPr>
              <a:t>JLab</a:t>
            </a:r>
            <a:r>
              <a:rPr lang="en-US" sz="2200" b="1" dirty="0">
                <a:solidFill>
                  <a:srgbClr val="9E0306"/>
                </a:solidFill>
              </a:rPr>
              <a:t>.</a:t>
            </a:r>
          </a:p>
          <a:p>
            <a:r>
              <a:rPr lang="en-US" sz="2200" b="1" dirty="0">
                <a:solidFill>
                  <a:srgbClr val="9E0306"/>
                </a:solidFill>
              </a:rPr>
              <a:t>Included in the next NSAC Long Range Plan as part of the science program</a:t>
            </a:r>
          </a:p>
          <a:p>
            <a:r>
              <a:rPr lang="en-US" sz="2200" b="1" dirty="0">
                <a:solidFill>
                  <a:srgbClr val="9E0306"/>
                </a:solidFill>
              </a:rPr>
              <a:t>Provides justification for an energy upgrade at </a:t>
            </a:r>
            <a:r>
              <a:rPr lang="en-US" sz="2200" b="1" dirty="0" err="1">
                <a:solidFill>
                  <a:srgbClr val="9E0306"/>
                </a:solidFill>
              </a:rPr>
              <a:t>JLab</a:t>
            </a:r>
            <a:r>
              <a:rPr lang="en-US" sz="2200" b="1" dirty="0">
                <a:solidFill>
                  <a:srgbClr val="9E0306"/>
                </a:solidFill>
              </a:rPr>
              <a:t>/CEBAF to 22 GeV. </a:t>
            </a:r>
          </a:p>
        </p:txBody>
      </p:sp>
    </p:spTree>
    <p:extLst>
      <p:ext uri="{BB962C8B-B14F-4D97-AF65-F5344CB8AC3E}">
        <p14:creationId xmlns:p14="http://schemas.microsoft.com/office/powerpoint/2010/main" val="2606425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a:spLocks noGrp="1"/>
          </p:cNvSpPr>
          <p:nvPr>
            <p:ph type="ctrTitle"/>
          </p:nvPr>
        </p:nvSpPr>
        <p:spPr>
          <a:xfrm>
            <a:off x="0" y="1"/>
            <a:ext cx="12192000" cy="711200"/>
          </a:xfrm>
        </p:spPr>
        <p:txBody>
          <a:bodyPr>
            <a:noAutofit/>
          </a:bodyPr>
          <a:lstStyle/>
          <a:p>
            <a:pPr lvl="0">
              <a:spcBef>
                <a:spcPct val="50000"/>
              </a:spcBef>
            </a:pPr>
            <a:r>
              <a:rPr lang="en-US" sz="3600" dirty="0">
                <a:latin typeface="Calibri" panose="020F0502020204030204" pitchFamily="34" charset="0"/>
                <a:ea typeface="Tahoma" charset="0"/>
                <a:cs typeface="Calibri" panose="020F0502020204030204" pitchFamily="34" charset="0"/>
              </a:rPr>
              <a:t>DVCS - A path towards the GPDs </a:t>
            </a:r>
            <a:endParaRPr lang="en-US" sz="3600" b="1" dirty="0">
              <a:latin typeface="Calibri" panose="020F0502020204030204" pitchFamily="34" charset="0"/>
              <a:cs typeface="Calibri" panose="020F0502020204030204" pitchFamily="34" charset="0"/>
            </a:endParaRPr>
          </a:p>
        </p:txBody>
      </p:sp>
      <p:sp>
        <p:nvSpPr>
          <p:cNvPr id="31" name="Rectangle 4"/>
          <p:cNvSpPr>
            <a:spLocks noChangeArrowheads="1"/>
          </p:cNvSpPr>
          <p:nvPr/>
        </p:nvSpPr>
        <p:spPr bwMode="auto">
          <a:xfrm>
            <a:off x="5664201" y="2301881"/>
            <a:ext cx="184731" cy="369332"/>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sp>
        <p:nvSpPr>
          <p:cNvPr id="18" name="Text Box 23"/>
          <p:cNvSpPr txBox="1">
            <a:spLocks noChangeArrowheads="1"/>
          </p:cNvSpPr>
          <p:nvPr/>
        </p:nvSpPr>
        <p:spPr bwMode="auto">
          <a:xfrm>
            <a:off x="1957390" y="3573977"/>
            <a:ext cx="4056676" cy="369888"/>
          </a:xfrm>
          <a:prstGeom prst="rect">
            <a:avLst/>
          </a:prstGeom>
          <a:noFill/>
          <a:ln w="9525">
            <a:noFill/>
            <a:miter lim="800000"/>
            <a:headEnd/>
            <a:tailEnd/>
          </a:ln>
          <a:effectLst/>
        </p:spPr>
        <p:txBody>
          <a:bodyPr wrap="square">
            <a:prstTxWarp prst="textNoShape">
              <a:avLst/>
            </a:prstTxWarp>
            <a:spAutoFit/>
            <a:scene3d>
              <a:camera prst="orthographicFront"/>
              <a:lightRig rig="threePt" dir="t">
                <a:rot lat="0" lon="0" rev="0"/>
              </a:lightRig>
            </a:scene3d>
            <a:sp3d/>
          </a:bodyPr>
          <a:lstStyle/>
          <a:p>
            <a:pPr eaLnBrk="1" hangingPunct="1">
              <a:defRPr/>
            </a:pPr>
            <a:r>
              <a:rPr lang="en-US" dirty="0">
                <a:latin typeface="Symbol" pitchFamily="-65" charset="2"/>
                <a:sym typeface="Symbol" pitchFamily="-65" charset="2"/>
              </a:rPr>
              <a:t></a:t>
            </a:r>
            <a:r>
              <a:rPr lang="en-US" baseline="-25000" dirty="0">
                <a:latin typeface="Calibri" panose="020F0502020204030204" pitchFamily="34" charset="0"/>
                <a:cs typeface="Calibri" panose="020F0502020204030204" pitchFamily="34" charset="0"/>
              </a:rPr>
              <a:t>LU</a:t>
            </a:r>
            <a:r>
              <a:rPr lang="en-US" dirty="0">
                <a:latin typeface="Calibri" panose="020F0502020204030204" pitchFamily="34" charset="0"/>
                <a:cs typeface="Calibri" panose="020F0502020204030204" pitchFamily="34" charset="0"/>
              </a:rPr>
              <a:t> </a:t>
            </a:r>
            <a:r>
              <a:rPr lang="en-US" dirty="0">
                <a:latin typeface="Tahoma" pitchFamily="-65" charset="0"/>
              </a:rPr>
              <a:t>~ </a:t>
            </a:r>
            <a:r>
              <a:rPr lang="en-US" dirty="0" err="1">
                <a:solidFill>
                  <a:srgbClr val="FF0000"/>
                </a:solidFill>
                <a:latin typeface="Calibri" panose="020F0502020204030204" pitchFamily="34" charset="0"/>
                <a:cs typeface="Calibri" panose="020F0502020204030204" pitchFamily="34" charset="0"/>
              </a:rPr>
              <a:t>sin</a:t>
            </a:r>
            <a:r>
              <a:rPr lang="en-US" dirty="0" err="1">
                <a:solidFill>
                  <a:srgbClr val="FF0000"/>
                </a:solidFill>
                <a:latin typeface="Tahoma" pitchFamily="-65" charset="0"/>
                <a:sym typeface="Symbol" pitchFamily="-65" charset="2"/>
              </a:rPr>
              <a:t></a:t>
            </a:r>
            <a:r>
              <a:rPr lang="en-US" dirty="0">
                <a:solidFill>
                  <a:srgbClr val="FF0000"/>
                </a:solidFill>
                <a:latin typeface="Tahoma" pitchFamily="-65" charset="0"/>
              </a:rPr>
              <a:t> </a:t>
            </a:r>
            <a:r>
              <a:rPr lang="en-US" dirty="0">
                <a:latin typeface="Tahoma" pitchFamily="-65" charset="0"/>
              </a:rPr>
              <a:t>{</a:t>
            </a:r>
            <a:r>
              <a:rPr lang="en-US" dirty="0">
                <a:latin typeface="Calibri" panose="020F0502020204030204" pitchFamily="34" charset="0"/>
                <a:cs typeface="Calibri" panose="020F0502020204030204" pitchFamily="34" charset="0"/>
              </a:rPr>
              <a:t>F</a:t>
            </a:r>
            <a:r>
              <a:rPr lang="en-US" baseline="-25000" dirty="0">
                <a:latin typeface="Calibri" panose="020F0502020204030204" pitchFamily="34" charset="0"/>
                <a:cs typeface="Calibri" panose="020F0502020204030204" pitchFamily="34" charset="0"/>
              </a:rPr>
              <a:t>1</a:t>
            </a:r>
            <a:r>
              <a:rPr lang="en-US" b="1" i="1" dirty="0">
                <a:solidFill>
                  <a:srgbClr val="FF0000"/>
                </a:solidFill>
                <a:latin typeface="Calibri" panose="020F0502020204030204" pitchFamily="34" charset="0"/>
                <a:cs typeface="Calibri" panose="020F0502020204030204" pitchFamily="34" charset="0"/>
              </a:rPr>
              <a:t>H</a:t>
            </a:r>
            <a:r>
              <a:rPr lang="en-US" dirty="0">
                <a:solidFill>
                  <a:schemeClr val="hlink">
                    <a:alpha val="65999"/>
                  </a:schemeClr>
                </a:solidFill>
                <a:latin typeface="Times New Roman" pitchFamily="-65" charset="0"/>
              </a:rPr>
              <a:t> </a:t>
            </a:r>
            <a:r>
              <a:rPr lang="en-US" dirty="0">
                <a:latin typeface="Tahoma" pitchFamily="-65" charset="0"/>
              </a:rPr>
              <a:t>+ </a:t>
            </a:r>
            <a:r>
              <a:rPr lang="el-GR" dirty="0">
                <a:latin typeface="Lucida Grande" pitchFamily="-65" charset="0"/>
              </a:rPr>
              <a:t>ξ</a:t>
            </a:r>
            <a:r>
              <a:rPr lang="en-US" dirty="0">
                <a:latin typeface="Tahoma" pitchFamily="-65" charset="0"/>
              </a:rPr>
              <a:t>(</a:t>
            </a:r>
            <a:r>
              <a:rPr lang="en-US" dirty="0">
                <a:latin typeface="Calibri" panose="020F0502020204030204" pitchFamily="34" charset="0"/>
                <a:cs typeface="Calibri" panose="020F0502020204030204" pitchFamily="34" charset="0"/>
              </a:rPr>
              <a:t>F</a:t>
            </a:r>
            <a:r>
              <a:rPr lang="en-US" baseline="-25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+F</a:t>
            </a:r>
            <a:r>
              <a:rPr lang="en-US" baseline="-25000" dirty="0">
                <a:latin typeface="Calibri" panose="020F0502020204030204" pitchFamily="34" charset="0"/>
                <a:cs typeface="Calibri" panose="020F0502020204030204" pitchFamily="34" charset="0"/>
              </a:rPr>
              <a:t>2</a:t>
            </a:r>
            <a:r>
              <a:rPr lang="en-US" dirty="0">
                <a:latin typeface="Tahoma" pitchFamily="-65" charset="0"/>
              </a:rPr>
              <a:t>)</a:t>
            </a:r>
            <a:r>
              <a:rPr lang="en-US" b="1" i="1" dirty="0">
                <a:solidFill>
                  <a:srgbClr val="0000FF"/>
                </a:solidFill>
                <a:latin typeface="Calibri" panose="020F0502020204030204" pitchFamily="34" charset="0"/>
                <a:cs typeface="Calibri" panose="020F0502020204030204" pitchFamily="34" charset="0"/>
              </a:rPr>
              <a:t>H</a:t>
            </a:r>
            <a:r>
              <a:rPr lang="en-US" b="1" dirty="0">
                <a:solidFill>
                  <a:srgbClr val="0000FF"/>
                </a:solidFill>
                <a:latin typeface="Times New Roman" pitchFamily="-65" charset="0"/>
              </a:rPr>
              <a:t> </a:t>
            </a:r>
            <a:r>
              <a:rPr lang="en-US" dirty="0">
                <a:latin typeface="Tahoma" pitchFamily="-65" charset="0"/>
              </a:rPr>
              <a:t>+</a:t>
            </a:r>
            <a:r>
              <a:rPr lang="en-US" dirty="0">
                <a:latin typeface="Calibri" panose="020F0502020204030204" pitchFamily="34" charset="0"/>
                <a:cs typeface="Calibri" panose="020F0502020204030204" pitchFamily="34" charset="0"/>
              </a:rPr>
              <a:t>kF</a:t>
            </a:r>
            <a:r>
              <a:rPr lang="en-US" baseline="-25000" dirty="0">
                <a:latin typeface="Calibri" panose="020F0502020204030204" pitchFamily="34" charset="0"/>
                <a:cs typeface="Calibri" panose="020F0502020204030204" pitchFamily="34" charset="0"/>
              </a:rPr>
              <a:t>2</a:t>
            </a:r>
            <a:r>
              <a:rPr lang="en-US" b="1" i="1" dirty="0">
                <a:solidFill>
                  <a:srgbClr val="008000"/>
                </a:solidFill>
                <a:latin typeface="Calibri" panose="020F0502020204030204" pitchFamily="34" charset="0"/>
                <a:cs typeface="Calibri" panose="020F0502020204030204" pitchFamily="34" charset="0"/>
              </a:rPr>
              <a:t>E</a:t>
            </a:r>
            <a:r>
              <a:rPr lang="en-US" dirty="0">
                <a:latin typeface="Tahoma" pitchFamily="-65" charset="0"/>
              </a:rPr>
              <a:t>}d</a:t>
            </a:r>
            <a:r>
              <a:rPr lang="en-US" dirty="0">
                <a:latin typeface="Symbol" pitchFamily="2" charset="2"/>
                <a:sym typeface="Symbol" pitchFamily="-65" charset="2"/>
              </a:rPr>
              <a:t></a:t>
            </a:r>
            <a:endParaRPr lang="en-US" dirty="0">
              <a:solidFill>
                <a:schemeClr val="tx2"/>
              </a:solidFill>
              <a:latin typeface="Symbol" pitchFamily="2" charset="2"/>
              <a:sym typeface="Symbol" pitchFamily="-65" charset="2"/>
            </a:endParaRPr>
          </a:p>
        </p:txBody>
      </p:sp>
      <p:sp>
        <p:nvSpPr>
          <p:cNvPr id="19" name="Rectangle 24"/>
          <p:cNvSpPr>
            <a:spLocks noChangeArrowheads="1"/>
          </p:cNvSpPr>
          <p:nvPr/>
        </p:nvSpPr>
        <p:spPr bwMode="auto">
          <a:xfrm>
            <a:off x="4604261" y="3442216"/>
            <a:ext cx="314325" cy="369887"/>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FF00"/>
                </a:solidFill>
                <a:latin typeface="Times New Roman" charset="0"/>
              </a:rPr>
              <a:t>  </a:t>
            </a:r>
            <a:r>
              <a:rPr lang="en-US" sz="2400" b="1" dirty="0">
                <a:solidFill>
                  <a:srgbClr val="0000FF"/>
                </a:solidFill>
                <a:latin typeface="Times New Roman" charset="0"/>
              </a:rPr>
              <a:t>~</a:t>
            </a:r>
            <a:endParaRPr lang="en-US" sz="2400" b="1" dirty="0">
              <a:solidFill>
                <a:srgbClr val="0000FF"/>
              </a:solidFill>
              <a:latin typeface="Tahoma" charset="0"/>
            </a:endParaRPr>
          </a:p>
        </p:txBody>
      </p:sp>
      <p:sp>
        <p:nvSpPr>
          <p:cNvPr id="20" name="Text Box 25"/>
          <p:cNvSpPr txBox="1">
            <a:spLocks noChangeArrowheads="1"/>
          </p:cNvSpPr>
          <p:nvPr/>
        </p:nvSpPr>
        <p:spPr bwMode="auto">
          <a:xfrm>
            <a:off x="2079945" y="3246952"/>
            <a:ext cx="3518848" cy="369332"/>
          </a:xfrm>
          <a:prstGeom prst="rect">
            <a:avLst/>
          </a:prstGeom>
          <a:noFill/>
          <a:ln w="9525">
            <a:noFill/>
            <a:miter lim="800000"/>
            <a:headEnd/>
            <a:tailEnd/>
          </a:ln>
        </p:spPr>
        <p:txBody>
          <a:bodyPr wrap="none">
            <a:prstTxWarp prst="textNoShape">
              <a:avLst/>
            </a:prstTxWarp>
            <a:spAutoFit/>
          </a:bodyPr>
          <a:lstStyle/>
          <a:p>
            <a:pPr algn="ctr" eaLnBrk="1" hangingPunct="1"/>
            <a:r>
              <a:rPr lang="en-US" u="sng" dirty="0">
                <a:latin typeface="Calibri" panose="020F0502020204030204" pitchFamily="34" charset="0"/>
                <a:ea typeface="Tahoma" charset="0"/>
                <a:cs typeface="Calibri" panose="020F0502020204030204" pitchFamily="34" charset="0"/>
              </a:rPr>
              <a:t>Polarized beam, </a:t>
            </a:r>
            <a:r>
              <a:rPr lang="en-US" u="sng" dirty="0" err="1">
                <a:latin typeface="Calibri" panose="020F0502020204030204" pitchFamily="34" charset="0"/>
                <a:ea typeface="Tahoma" charset="0"/>
                <a:cs typeface="Calibri" panose="020F0502020204030204" pitchFamily="34" charset="0"/>
              </a:rPr>
              <a:t>unpolarized</a:t>
            </a:r>
            <a:r>
              <a:rPr lang="en-US" u="sng" dirty="0">
                <a:latin typeface="Calibri" panose="020F0502020204030204" pitchFamily="34" charset="0"/>
                <a:ea typeface="Tahoma" charset="0"/>
                <a:cs typeface="Calibri" panose="020F0502020204030204" pitchFamily="34" charset="0"/>
              </a:rPr>
              <a:t> target:</a:t>
            </a:r>
          </a:p>
        </p:txBody>
      </p:sp>
      <p:sp>
        <p:nvSpPr>
          <p:cNvPr id="21" name="Text Box 26"/>
          <p:cNvSpPr txBox="1">
            <a:spLocks noChangeArrowheads="1"/>
          </p:cNvSpPr>
          <p:nvPr/>
        </p:nvSpPr>
        <p:spPr bwMode="auto">
          <a:xfrm>
            <a:off x="8963683" y="3326346"/>
            <a:ext cx="870430" cy="461665"/>
          </a:xfrm>
          <a:prstGeom prst="rect">
            <a:avLst/>
          </a:prstGeom>
          <a:noFill/>
          <a:ln w="9525">
            <a:noFill/>
            <a:miter lim="800000"/>
            <a:headEnd/>
            <a:tailEnd/>
          </a:ln>
        </p:spPr>
        <p:txBody>
          <a:bodyPr wrap="none">
            <a:prstTxWarp prst="textNoShape">
              <a:avLst/>
            </a:prstTxWarp>
            <a:spAutoFit/>
          </a:bodyPr>
          <a:lstStyle/>
          <a:p>
            <a:pPr algn="ctr" eaLnBrk="1" hangingPunct="1"/>
            <a:r>
              <a:rPr lang="en-US" sz="2400" b="1" i="1" dirty="0">
                <a:solidFill>
                  <a:srgbClr val="FF0000"/>
                </a:solidFill>
                <a:latin typeface="Calibri" panose="020F0502020204030204" pitchFamily="34" charset="0"/>
                <a:ea typeface="Times New Roman" charset="0"/>
                <a:cs typeface="Calibri" panose="020F0502020204030204" pitchFamily="34" charset="0"/>
              </a:rPr>
              <a:t>H(</a:t>
            </a:r>
            <a:r>
              <a:rPr lang="en-US" sz="2400" b="1" i="1" dirty="0" err="1">
                <a:solidFill>
                  <a:srgbClr val="FF0000"/>
                </a:solidFill>
                <a:latin typeface="Calibri" panose="020F0502020204030204" pitchFamily="34" charset="0"/>
                <a:ea typeface="Times New Roman" charset="0"/>
                <a:cs typeface="Calibri" panose="020F0502020204030204" pitchFamily="34" charset="0"/>
              </a:rPr>
              <a:t>ξ,t</a:t>
            </a:r>
            <a:r>
              <a:rPr lang="en-US" sz="2400" b="1" i="1" dirty="0">
                <a:solidFill>
                  <a:srgbClr val="FF0000"/>
                </a:solidFill>
                <a:latin typeface="Calibri" panose="020F0502020204030204" pitchFamily="34" charset="0"/>
                <a:ea typeface="Times New Roman" charset="0"/>
                <a:cs typeface="Calibri" panose="020F0502020204030204" pitchFamily="34" charset="0"/>
              </a:rPr>
              <a:t>)</a:t>
            </a:r>
          </a:p>
        </p:txBody>
      </p:sp>
      <p:sp>
        <p:nvSpPr>
          <p:cNvPr id="24" name="Text Box 34"/>
          <p:cNvSpPr txBox="1">
            <a:spLocks noChangeArrowheads="1"/>
          </p:cNvSpPr>
          <p:nvPr/>
        </p:nvSpPr>
        <p:spPr bwMode="auto">
          <a:xfrm>
            <a:off x="2062493" y="4402128"/>
            <a:ext cx="3825214" cy="369332"/>
          </a:xfrm>
          <a:prstGeom prst="rect">
            <a:avLst/>
          </a:prstGeom>
          <a:noFill/>
          <a:ln w="9525">
            <a:noFill/>
            <a:miter lim="800000"/>
            <a:headEnd/>
            <a:tailEnd/>
          </a:ln>
        </p:spPr>
        <p:txBody>
          <a:bodyPr wrap="none">
            <a:prstTxWarp prst="textNoShape">
              <a:avLst/>
            </a:prstTxWarp>
            <a:spAutoFit/>
          </a:bodyPr>
          <a:lstStyle/>
          <a:p>
            <a:pPr algn="ctr" eaLnBrk="1" hangingPunct="1"/>
            <a:r>
              <a:rPr lang="en-US" u="sng" dirty="0" err="1">
                <a:latin typeface="Calibri" panose="020F0502020204030204" pitchFamily="34" charset="0"/>
                <a:ea typeface="Tahoma" charset="0"/>
                <a:cs typeface="Calibri" panose="020F0502020204030204" pitchFamily="34" charset="0"/>
              </a:rPr>
              <a:t>Unpolarized</a:t>
            </a:r>
            <a:r>
              <a:rPr lang="en-US" u="sng" dirty="0">
                <a:latin typeface="Calibri" panose="020F0502020204030204" pitchFamily="34" charset="0"/>
                <a:ea typeface="Tahoma" charset="0"/>
                <a:cs typeface="Calibri" panose="020F0502020204030204" pitchFamily="34" charset="0"/>
              </a:rPr>
              <a:t> beam, longitudinal target</a:t>
            </a:r>
            <a:r>
              <a:rPr lang="en-US" u="sng" dirty="0">
                <a:latin typeface="Tahoma" charset="0"/>
                <a:ea typeface="Tahoma" charset="0"/>
                <a:cs typeface="Tahoma" charset="0"/>
              </a:rPr>
              <a:t>:</a:t>
            </a:r>
          </a:p>
        </p:txBody>
      </p:sp>
      <p:sp>
        <p:nvSpPr>
          <p:cNvPr id="26" name="Text Box 36"/>
          <p:cNvSpPr txBox="1">
            <a:spLocks noChangeArrowheads="1"/>
          </p:cNvSpPr>
          <p:nvPr/>
        </p:nvSpPr>
        <p:spPr bwMode="auto">
          <a:xfrm>
            <a:off x="1905000" y="4749791"/>
            <a:ext cx="4191000" cy="369888"/>
          </a:xfrm>
          <a:prstGeom prst="rect">
            <a:avLst/>
          </a:prstGeom>
          <a:noFill/>
          <a:ln w="9525">
            <a:noFill/>
            <a:miter lim="800000"/>
            <a:headEnd/>
            <a:tailEnd/>
          </a:ln>
        </p:spPr>
        <p:txBody>
          <a:bodyPr wrap="square">
            <a:prstTxWarp prst="textNoShape">
              <a:avLst/>
            </a:prstTxWarp>
            <a:spAutoFit/>
          </a:bodyPr>
          <a:lstStyle/>
          <a:p>
            <a:pPr eaLnBrk="1" hangingPunct="1">
              <a:defRPr/>
            </a:pPr>
            <a:r>
              <a:rPr lang="en-US" dirty="0">
                <a:latin typeface="Symbol" charset="2"/>
                <a:sym typeface="Symbol" charset="2"/>
              </a:rPr>
              <a:t></a:t>
            </a:r>
            <a:r>
              <a:rPr lang="en-US" baseline="-25000" dirty="0">
                <a:latin typeface="Comic Sans MS" charset="0"/>
              </a:rPr>
              <a:t>UL</a:t>
            </a:r>
            <a:r>
              <a:rPr lang="en-US" dirty="0">
                <a:latin typeface="Symbol" charset="2"/>
              </a:rPr>
              <a:t> </a:t>
            </a:r>
            <a:r>
              <a:rPr lang="en-US" dirty="0">
                <a:latin typeface="Tahoma" charset="0"/>
              </a:rPr>
              <a:t>~</a:t>
            </a:r>
            <a:r>
              <a:rPr lang="en-US" dirty="0">
                <a:solidFill>
                  <a:schemeClr val="tx2"/>
                </a:solidFill>
                <a:latin typeface="Calibri" panose="020F0502020204030204" pitchFamily="34" charset="0"/>
                <a:cs typeface="Calibri" panose="020F0502020204030204" pitchFamily="34" charset="0"/>
              </a:rPr>
              <a:t> </a:t>
            </a:r>
            <a:r>
              <a:rPr lang="en-US" dirty="0" err="1">
                <a:solidFill>
                  <a:srgbClr val="FF0000"/>
                </a:solidFill>
                <a:latin typeface="Calibri" panose="020F0502020204030204" pitchFamily="34" charset="0"/>
                <a:cs typeface="Calibri" panose="020F0502020204030204" pitchFamily="34" charset="0"/>
              </a:rPr>
              <a:t>sin</a:t>
            </a:r>
            <a:r>
              <a:rPr lang="en-US" dirty="0" err="1">
                <a:solidFill>
                  <a:srgbClr val="FF0000"/>
                </a:solidFill>
                <a:latin typeface="Tahoma" charset="0"/>
                <a:sym typeface="Symbol" charset="2"/>
              </a:rPr>
              <a:t></a:t>
            </a:r>
            <a:r>
              <a:rPr lang="en-US" dirty="0">
                <a:latin typeface="Tahoma" charset="0"/>
              </a:rPr>
              <a:t> </a:t>
            </a:r>
            <a:r>
              <a:rPr lang="en-US" dirty="0">
                <a:latin typeface="Calibri" panose="020F0502020204030204" pitchFamily="34" charset="0"/>
                <a:cs typeface="Calibri" panose="020F0502020204030204" pitchFamily="34" charset="0"/>
              </a:rPr>
              <a:t>{F</a:t>
            </a:r>
            <a:r>
              <a:rPr lang="en-US" baseline="-25000" dirty="0">
                <a:latin typeface="Calibri" panose="020F0502020204030204" pitchFamily="34" charset="0"/>
                <a:cs typeface="Calibri" panose="020F0502020204030204" pitchFamily="34" charset="0"/>
              </a:rPr>
              <a:t>1</a:t>
            </a:r>
            <a:r>
              <a:rPr lang="en-US" b="1" i="1" dirty="0">
                <a:solidFill>
                  <a:srgbClr val="0000FF"/>
                </a:solidFill>
                <a:latin typeface="Calibri" panose="020F0502020204030204" pitchFamily="34" charset="0"/>
                <a:cs typeface="Calibri" panose="020F0502020204030204" pitchFamily="34" charset="0"/>
              </a:rPr>
              <a:t>H</a:t>
            </a:r>
            <a:r>
              <a:rPr lang="en-US" dirty="0">
                <a:latin typeface="Tahoma" charset="0"/>
              </a:rPr>
              <a:t>+</a:t>
            </a:r>
            <a:r>
              <a:rPr lang="el-GR" dirty="0">
                <a:latin typeface="Calibri" panose="020F0502020204030204" pitchFamily="34" charset="0"/>
                <a:cs typeface="Calibri" panose="020F0502020204030204" pitchFamily="34" charset="0"/>
              </a:rPr>
              <a:t>ξ</a:t>
            </a:r>
            <a:r>
              <a:rPr lang="en-US" dirty="0">
                <a:latin typeface="Calibri" panose="020F0502020204030204" pitchFamily="34" charset="0"/>
                <a:cs typeface="Calibri" panose="020F0502020204030204" pitchFamily="34" charset="0"/>
              </a:rPr>
              <a:t>(F</a:t>
            </a:r>
            <a:r>
              <a:rPr lang="en-US" baseline="-25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+F</a:t>
            </a:r>
            <a:r>
              <a:rPr lang="en-US"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a:t>
            </a:r>
            <a:r>
              <a:rPr lang="en-US" b="1" i="1" dirty="0">
                <a:solidFill>
                  <a:srgbClr val="FF0000"/>
                </a:solidFill>
                <a:latin typeface="Calibri" panose="020F0502020204030204" pitchFamily="34" charset="0"/>
                <a:cs typeface="Calibri" panose="020F0502020204030204" pitchFamily="34" charset="0"/>
              </a:rPr>
              <a:t>H</a:t>
            </a:r>
            <a:r>
              <a:rPr lang="en-US" b="1" dirty="0">
                <a:solidFill>
                  <a:srgbClr val="2D2D8A"/>
                </a:solidFill>
                <a:latin typeface="Calibri" panose="020F0502020204030204" pitchFamily="34" charset="0"/>
                <a:cs typeface="Calibri" panose="020F0502020204030204" pitchFamily="34" charset="0"/>
              </a:rPr>
              <a:t> </a:t>
            </a:r>
            <a:r>
              <a:rPr lang="en-US" dirty="0">
                <a:latin typeface="Symbol" pitchFamily="2" charset="2"/>
                <a:cs typeface="Calibri" panose="020F0502020204030204" pitchFamily="34" charset="0"/>
              </a:rPr>
              <a:t>+</a:t>
            </a:r>
            <a:r>
              <a:rPr lang="el-GR" dirty="0">
                <a:latin typeface="Calibri" panose="020F0502020204030204" pitchFamily="34" charset="0"/>
                <a:cs typeface="Calibri" panose="020F0502020204030204" pitchFamily="34" charset="0"/>
              </a:rPr>
              <a:t>ξ</a:t>
            </a:r>
            <a:r>
              <a:rPr lang="en-US" dirty="0">
                <a:latin typeface="Symbol" pitchFamily="2" charset="2"/>
                <a:cs typeface="Calibri" panose="020F0502020204030204" pitchFamily="34" charset="0"/>
              </a:rPr>
              <a:t>/(1+</a:t>
            </a:r>
            <a:r>
              <a:rPr lang="el-GR" dirty="0">
                <a:latin typeface="Calibri" panose="020F0502020204030204" pitchFamily="34" charset="0"/>
                <a:cs typeface="Calibri" panose="020F0502020204030204" pitchFamily="34" charset="0"/>
              </a:rPr>
              <a:t>ξ</a:t>
            </a:r>
            <a:r>
              <a:rPr lang="en-US" dirty="0">
                <a:latin typeface="Tahoma" charset="0"/>
              </a:rPr>
              <a:t>)</a:t>
            </a:r>
            <a:r>
              <a:rPr lang="en-US" b="1" i="1" dirty="0" err="1">
                <a:solidFill>
                  <a:srgbClr val="008000"/>
                </a:solidFill>
                <a:latin typeface="Calibri" panose="020F0502020204030204" pitchFamily="34" charset="0"/>
                <a:cs typeface="Calibri" panose="020F0502020204030204" pitchFamily="34" charset="0"/>
              </a:rPr>
              <a:t>E</a:t>
            </a:r>
            <a:r>
              <a:rPr lang="en-US" dirty="0" err="1">
                <a:latin typeface="Times New Roman" charset="0"/>
              </a:rPr>
              <a:t>)</a:t>
            </a:r>
            <a:r>
              <a:rPr lang="en-US" dirty="0" err="1">
                <a:latin typeface="Tahoma" charset="0"/>
              </a:rPr>
              <a:t>}d</a:t>
            </a:r>
            <a:r>
              <a:rPr lang="en-US" dirty="0" err="1">
                <a:latin typeface="Symbol" pitchFamily="2" charset="2"/>
                <a:sym typeface="Symbol" charset="2"/>
              </a:rPr>
              <a:t></a:t>
            </a:r>
            <a:endParaRPr lang="en-US" dirty="0">
              <a:solidFill>
                <a:schemeClr val="tx2"/>
              </a:solidFill>
              <a:latin typeface="Symbol" pitchFamily="2" charset="2"/>
              <a:sym typeface="Symbol" charset="2"/>
            </a:endParaRPr>
          </a:p>
        </p:txBody>
      </p:sp>
      <p:sp>
        <p:nvSpPr>
          <p:cNvPr id="32" name="Rectangle 37"/>
          <p:cNvSpPr>
            <a:spLocks noChangeArrowheads="1"/>
          </p:cNvSpPr>
          <p:nvPr/>
        </p:nvSpPr>
        <p:spPr bwMode="auto">
          <a:xfrm>
            <a:off x="3305393" y="4618028"/>
            <a:ext cx="314325" cy="369888"/>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0000"/>
                </a:solidFill>
                <a:latin typeface="Times New Roman" charset="0"/>
              </a:rPr>
              <a:t>  </a:t>
            </a:r>
            <a:r>
              <a:rPr lang="en-US" sz="2400" b="1" dirty="0">
                <a:solidFill>
                  <a:srgbClr val="0000FF"/>
                </a:solidFill>
                <a:latin typeface="Times New Roman" charset="0"/>
              </a:rPr>
              <a:t>~</a:t>
            </a:r>
            <a:endParaRPr lang="en-US" sz="2400" b="1" dirty="0">
              <a:solidFill>
                <a:srgbClr val="0000FF"/>
              </a:solidFill>
              <a:latin typeface="Tahoma" charset="0"/>
            </a:endParaRPr>
          </a:p>
        </p:txBody>
      </p:sp>
      <p:sp>
        <p:nvSpPr>
          <p:cNvPr id="33" name="AutoShape 38"/>
          <p:cNvSpPr>
            <a:spLocks noChangeArrowheads="1"/>
          </p:cNvSpPr>
          <p:nvPr/>
        </p:nvSpPr>
        <p:spPr bwMode="auto">
          <a:xfrm>
            <a:off x="7414431" y="4711691"/>
            <a:ext cx="622300" cy="3810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1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ED3D7"/>
          </a:solidFill>
          <a:ln w="19050">
            <a:solidFill>
              <a:srgbClr val="3C8C93"/>
            </a:solidFill>
            <a:miter lim="800000"/>
            <a:headEnd/>
            <a:tailEnd/>
          </a:ln>
        </p:spPr>
        <p:txBody>
          <a:bodyPr wrap="none" anchor="ctr">
            <a:prstTxWarp prst="textNoShape">
              <a:avLst/>
            </a:prstTxWarp>
          </a:bodyPr>
          <a:lstStyle/>
          <a:p>
            <a:endParaRPr lang="en-US"/>
          </a:p>
        </p:txBody>
      </p:sp>
      <p:sp>
        <p:nvSpPr>
          <p:cNvPr id="34" name="Text Box 40"/>
          <p:cNvSpPr txBox="1">
            <a:spLocks noChangeArrowheads="1"/>
          </p:cNvSpPr>
          <p:nvPr/>
        </p:nvSpPr>
        <p:spPr bwMode="auto">
          <a:xfrm>
            <a:off x="8949659" y="4635491"/>
            <a:ext cx="928572" cy="461665"/>
          </a:xfrm>
          <a:prstGeom prst="rect">
            <a:avLst/>
          </a:prstGeom>
          <a:noFill/>
          <a:ln w="9525">
            <a:noFill/>
            <a:miter lim="800000"/>
            <a:headEnd/>
            <a:tailEnd/>
          </a:ln>
        </p:spPr>
        <p:txBody>
          <a:bodyPr wrap="square">
            <a:prstTxWarp prst="textNoShape">
              <a:avLst/>
            </a:prstTxWarp>
            <a:spAutoFit/>
          </a:bodyPr>
          <a:lstStyle/>
          <a:p>
            <a:pPr algn="ctr" eaLnBrk="1" hangingPunct="1"/>
            <a:r>
              <a:rPr lang="en-US" sz="2400" b="1" i="1" dirty="0">
                <a:solidFill>
                  <a:schemeClr val="accent5">
                    <a:lumMod val="75000"/>
                  </a:schemeClr>
                </a:solidFill>
                <a:latin typeface="Calibri" panose="020F0502020204030204" pitchFamily="34" charset="0"/>
                <a:ea typeface="Times New Roman" charset="0"/>
                <a:cs typeface="Calibri" panose="020F0502020204030204" pitchFamily="34" charset="0"/>
              </a:rPr>
              <a:t>H(</a:t>
            </a:r>
            <a:r>
              <a:rPr lang="en-US" sz="2400" b="1" i="1" dirty="0" err="1">
                <a:solidFill>
                  <a:schemeClr val="accent5">
                    <a:lumMod val="75000"/>
                  </a:schemeClr>
                </a:solidFill>
                <a:latin typeface="Calibri" panose="020F0502020204030204" pitchFamily="34" charset="0"/>
                <a:ea typeface="Times New Roman" charset="0"/>
                <a:cs typeface="Calibri" panose="020F0502020204030204" pitchFamily="34" charset="0"/>
              </a:rPr>
              <a:t>ξ,t</a:t>
            </a:r>
            <a:r>
              <a:rPr lang="en-US" sz="2400" b="1" i="1" dirty="0">
                <a:solidFill>
                  <a:schemeClr val="accent5">
                    <a:lumMod val="75000"/>
                  </a:schemeClr>
                </a:solidFill>
                <a:latin typeface="Calibri" panose="020F0502020204030204" pitchFamily="34" charset="0"/>
                <a:ea typeface="Times New Roman" charset="0"/>
                <a:cs typeface="Calibri" panose="020F0502020204030204" pitchFamily="34" charset="0"/>
              </a:rPr>
              <a:t>)</a:t>
            </a:r>
          </a:p>
        </p:txBody>
      </p:sp>
      <p:sp>
        <p:nvSpPr>
          <p:cNvPr id="35" name="Rectangle 41"/>
          <p:cNvSpPr>
            <a:spLocks noChangeArrowheads="1"/>
          </p:cNvSpPr>
          <p:nvPr/>
        </p:nvSpPr>
        <p:spPr bwMode="auto">
          <a:xfrm>
            <a:off x="9084481" y="4470391"/>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000FF"/>
                </a:solidFill>
                <a:latin typeface="Times New Roman" charset="0"/>
              </a:rPr>
              <a:t>~</a:t>
            </a:r>
            <a:endParaRPr lang="en-US" sz="2800" b="1" dirty="0">
              <a:solidFill>
                <a:srgbClr val="0000FF"/>
              </a:solidFill>
              <a:latin typeface="Tahoma" charset="0"/>
            </a:endParaRPr>
          </a:p>
        </p:txBody>
      </p:sp>
      <p:grpSp>
        <p:nvGrpSpPr>
          <p:cNvPr id="36" name="Group 35"/>
          <p:cNvGrpSpPr/>
          <p:nvPr/>
        </p:nvGrpSpPr>
        <p:grpSpPr>
          <a:xfrm>
            <a:off x="5791200" y="1620841"/>
            <a:ext cx="1828800" cy="838200"/>
            <a:chOff x="4267200" y="1123950"/>
            <a:chExt cx="1828800" cy="838200"/>
          </a:xfrm>
        </p:grpSpPr>
        <p:sp>
          <p:nvSpPr>
            <p:cNvPr id="37" name="Rectangle 31"/>
            <p:cNvSpPr>
              <a:spLocks noChangeArrowheads="1"/>
            </p:cNvSpPr>
            <p:nvPr/>
          </p:nvSpPr>
          <p:spPr bwMode="auto">
            <a:xfrm>
              <a:off x="4267200" y="1123950"/>
              <a:ext cx="1828800" cy="838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38" name="Text Box 32"/>
            <p:cNvSpPr txBox="1">
              <a:spLocks noChangeArrowheads="1"/>
            </p:cNvSpPr>
            <p:nvPr/>
          </p:nvSpPr>
          <p:spPr bwMode="auto">
            <a:xfrm>
              <a:off x="4490065" y="1219200"/>
              <a:ext cx="1429109" cy="369332"/>
            </a:xfrm>
            <a:prstGeom prst="rect">
              <a:avLst/>
            </a:prstGeom>
            <a:solidFill>
              <a:schemeClr val="bg1"/>
            </a:solidFill>
            <a:ln w="9525">
              <a:noFill/>
              <a:miter lim="800000"/>
              <a:headEnd/>
              <a:tailEnd/>
            </a:ln>
          </p:spPr>
          <p:txBody>
            <a:bodyPr wrap="none">
              <a:prstTxWarp prst="textNoShape">
                <a:avLst/>
              </a:prstTxWarp>
              <a:spAutoFit/>
            </a:bodyPr>
            <a:lstStyle/>
            <a:p>
              <a:pPr algn="ctr" eaLnBrk="1" hangingPunct="1"/>
              <a:r>
                <a:rPr lang="el-GR" b="1" dirty="0">
                  <a:latin typeface="Times New Roman" charset="0"/>
                  <a:ea typeface="Times New Roman" charset="0"/>
                  <a:cs typeface="Times New Roman" charset="0"/>
                </a:rPr>
                <a:t>ξ</a:t>
              </a:r>
              <a:r>
                <a:rPr lang="en-US" dirty="0">
                  <a:latin typeface="Comic Sans MS" charset="0"/>
                  <a:ea typeface="Comic Sans MS" charset="0"/>
                  <a:cs typeface="Comic Sans MS" charset="0"/>
                </a:rPr>
                <a:t> </a:t>
              </a:r>
              <a:r>
                <a:rPr lang="en-US" dirty="0">
                  <a:latin typeface="Tahoma" charset="0"/>
                  <a:ea typeface="Arial" charset="0"/>
                  <a:cs typeface="Arial" charset="0"/>
                </a:rPr>
                <a:t>~</a:t>
              </a:r>
              <a:r>
                <a:rPr lang="en-US" dirty="0">
                  <a:latin typeface="Tahoma" charset="0"/>
                  <a:ea typeface="Comic Sans MS" charset="0"/>
                  <a:cs typeface="Comic Sans MS" charset="0"/>
                </a:rPr>
                <a:t> </a:t>
              </a:r>
              <a:r>
                <a:rPr lang="en-US" dirty="0">
                  <a:latin typeface="Calibri" panose="020F0502020204030204" pitchFamily="34" charset="0"/>
                  <a:ea typeface="Comic Sans MS" charset="0"/>
                  <a:cs typeface="Calibri" panose="020F0502020204030204" pitchFamily="34" charset="0"/>
                </a:rPr>
                <a:t>x</a:t>
              </a:r>
              <a:r>
                <a:rPr lang="en-US" baseline="-25000" dirty="0">
                  <a:latin typeface="Calibri" panose="020F0502020204030204" pitchFamily="34" charset="0"/>
                  <a:ea typeface="Comic Sans MS" charset="0"/>
                  <a:cs typeface="Calibri" panose="020F0502020204030204" pitchFamily="34" charset="0"/>
                </a:rPr>
                <a:t>B</a:t>
              </a:r>
              <a:r>
                <a:rPr lang="en-US" dirty="0">
                  <a:latin typeface="Calibri" panose="020F0502020204030204" pitchFamily="34" charset="0"/>
                  <a:ea typeface="Comic Sans MS" charset="0"/>
                  <a:cs typeface="Calibri" panose="020F0502020204030204" pitchFamily="34" charset="0"/>
                </a:rPr>
                <a:t>/(2-x</a:t>
              </a:r>
              <a:r>
                <a:rPr lang="en-US" baseline="-25000" dirty="0">
                  <a:latin typeface="Calibri" panose="020F0502020204030204" pitchFamily="34" charset="0"/>
                  <a:ea typeface="Comic Sans MS" charset="0"/>
                  <a:cs typeface="Calibri" panose="020F0502020204030204" pitchFamily="34" charset="0"/>
                </a:rPr>
                <a:t>B</a:t>
              </a:r>
              <a:r>
                <a:rPr lang="en-US" dirty="0">
                  <a:latin typeface="Calibri" panose="020F0502020204030204" pitchFamily="34" charset="0"/>
                  <a:ea typeface="Comic Sans MS" charset="0"/>
                  <a:cs typeface="Calibri" panose="020F0502020204030204" pitchFamily="34" charset="0"/>
                </a:rPr>
                <a:t>) </a:t>
              </a:r>
            </a:p>
          </p:txBody>
        </p:sp>
        <p:sp>
          <p:nvSpPr>
            <p:cNvPr id="39" name="Text Box 45"/>
            <p:cNvSpPr txBox="1">
              <a:spLocks noChangeArrowheads="1"/>
            </p:cNvSpPr>
            <p:nvPr/>
          </p:nvSpPr>
          <p:spPr bwMode="auto">
            <a:xfrm>
              <a:off x="4556889" y="1584325"/>
              <a:ext cx="1122422" cy="369332"/>
            </a:xfrm>
            <a:prstGeom prst="rect">
              <a:avLst/>
            </a:prstGeom>
            <a:noFill/>
            <a:ln w="9525">
              <a:noFill/>
              <a:miter lim="800000"/>
              <a:headEnd/>
              <a:tailEnd/>
            </a:ln>
          </p:spPr>
          <p:txBody>
            <a:bodyPr wrap="none">
              <a:prstTxWarp prst="textNoShape">
                <a:avLst/>
              </a:prstTxWarp>
              <a:spAutoFit/>
            </a:bodyPr>
            <a:lstStyle/>
            <a:p>
              <a:pPr algn="ctr" eaLnBrk="1" hangingPunct="1"/>
              <a:r>
                <a:rPr lang="en-US" dirty="0">
                  <a:latin typeface="Calibri" panose="020F0502020204030204" pitchFamily="34" charset="0"/>
                  <a:ea typeface="Tahoma" charset="0"/>
                  <a:cs typeface="Calibri" panose="020F0502020204030204" pitchFamily="34" charset="0"/>
                </a:rPr>
                <a:t>k = t/4M</a:t>
              </a:r>
              <a:r>
                <a:rPr lang="en-US" baseline="30000" dirty="0">
                  <a:latin typeface="Calibri" panose="020F0502020204030204" pitchFamily="34" charset="0"/>
                  <a:ea typeface="Tahoma" charset="0"/>
                  <a:cs typeface="Calibri" panose="020F0502020204030204" pitchFamily="34" charset="0"/>
                </a:rPr>
                <a:t>2</a:t>
              </a:r>
              <a:r>
                <a:rPr lang="en-US" dirty="0">
                  <a:latin typeface="Calibri" panose="020F0502020204030204" pitchFamily="34" charset="0"/>
                  <a:ea typeface="Tahoma" charset="0"/>
                  <a:cs typeface="Calibri" panose="020F0502020204030204" pitchFamily="34" charset="0"/>
                </a:rPr>
                <a:t> </a:t>
              </a:r>
            </a:p>
          </p:txBody>
        </p:sp>
      </p:grpSp>
      <p:sp>
        <p:nvSpPr>
          <p:cNvPr id="41" name="Text Box 15"/>
          <p:cNvSpPr txBox="1">
            <a:spLocks noChangeArrowheads="1"/>
          </p:cNvSpPr>
          <p:nvPr/>
        </p:nvSpPr>
        <p:spPr bwMode="auto">
          <a:xfrm>
            <a:off x="2059238" y="5463110"/>
            <a:ext cx="3677738" cy="369332"/>
          </a:xfrm>
          <a:prstGeom prst="rect">
            <a:avLst/>
          </a:prstGeom>
          <a:noFill/>
          <a:ln w="9525">
            <a:noFill/>
            <a:miter lim="800000"/>
            <a:headEnd/>
            <a:tailEnd/>
          </a:ln>
        </p:spPr>
        <p:txBody>
          <a:bodyPr wrap="none">
            <a:prstTxWarp prst="textNoShape">
              <a:avLst/>
            </a:prstTxWarp>
            <a:spAutoFit/>
          </a:bodyPr>
          <a:lstStyle/>
          <a:p>
            <a:pPr algn="ctr" eaLnBrk="1" hangingPunct="1"/>
            <a:r>
              <a:rPr lang="en-US" u="sng" dirty="0" err="1">
                <a:latin typeface="Calibri" panose="020F0502020204030204" pitchFamily="34" charset="0"/>
                <a:ea typeface="Tahoma" charset="0"/>
                <a:cs typeface="Calibri" panose="020F0502020204030204" pitchFamily="34" charset="0"/>
              </a:rPr>
              <a:t>Unpolarized</a:t>
            </a:r>
            <a:r>
              <a:rPr lang="en-US" u="sng" dirty="0">
                <a:latin typeface="Calibri" panose="020F0502020204030204" pitchFamily="34" charset="0"/>
                <a:ea typeface="Tahoma" charset="0"/>
                <a:cs typeface="Calibri" panose="020F0502020204030204" pitchFamily="34" charset="0"/>
              </a:rPr>
              <a:t> beam, transverse target</a:t>
            </a:r>
            <a:r>
              <a:rPr lang="en-US" u="sng" dirty="0">
                <a:latin typeface="Tahoma" charset="0"/>
                <a:ea typeface="Tahoma" charset="0"/>
                <a:cs typeface="Tahoma" charset="0"/>
              </a:rPr>
              <a:t>:</a:t>
            </a:r>
          </a:p>
        </p:txBody>
      </p:sp>
      <p:sp>
        <p:nvSpPr>
          <p:cNvPr id="43" name="Text Box 17"/>
          <p:cNvSpPr txBox="1">
            <a:spLocks noChangeArrowheads="1"/>
          </p:cNvSpPr>
          <p:nvPr/>
        </p:nvSpPr>
        <p:spPr bwMode="auto">
          <a:xfrm>
            <a:off x="1898650" y="5809185"/>
            <a:ext cx="3765550" cy="369888"/>
          </a:xfrm>
          <a:prstGeom prst="rect">
            <a:avLst/>
          </a:prstGeom>
          <a:noFill/>
          <a:ln w="9525">
            <a:noFill/>
            <a:miter lim="800000"/>
            <a:headEnd/>
            <a:tailEnd/>
          </a:ln>
        </p:spPr>
        <p:txBody>
          <a:bodyPr wrap="square">
            <a:prstTxWarp prst="textNoShape">
              <a:avLst/>
            </a:prstTxWarp>
            <a:spAutoFit/>
          </a:bodyPr>
          <a:lstStyle/>
          <a:p>
            <a:pPr eaLnBrk="1" hangingPunct="1"/>
            <a:r>
              <a:rPr lang="en-US" dirty="0">
                <a:latin typeface="Symbol" charset="2"/>
                <a:sym typeface="Symbol" charset="2"/>
              </a:rPr>
              <a:t></a:t>
            </a:r>
            <a:r>
              <a:rPr lang="en-US" baseline="-25000" dirty="0">
                <a:latin typeface="Comic Sans MS" charset="0"/>
              </a:rPr>
              <a:t>UT</a:t>
            </a:r>
            <a:r>
              <a:rPr lang="en-US" dirty="0">
                <a:latin typeface="Symbol" charset="2"/>
              </a:rPr>
              <a:t> </a:t>
            </a:r>
            <a:r>
              <a:rPr lang="en-US" dirty="0">
                <a:latin typeface="Calibri" panose="020F0502020204030204" pitchFamily="34" charset="0"/>
                <a:cs typeface="Calibri" panose="020F0502020204030204" pitchFamily="34" charset="0"/>
              </a:rPr>
              <a:t>~ </a:t>
            </a:r>
            <a:r>
              <a:rPr lang="en-US" dirty="0">
                <a:solidFill>
                  <a:srgbClr val="FF0000"/>
                </a:solidFill>
                <a:latin typeface="Calibri" panose="020F0502020204030204" pitchFamily="34" charset="0"/>
                <a:cs typeface="Calibri" panose="020F0502020204030204" pitchFamily="34" charset="0"/>
              </a:rPr>
              <a:t>cos</a:t>
            </a:r>
            <a:r>
              <a:rPr lang="en-US" dirty="0">
                <a:solidFill>
                  <a:srgbClr val="FF0000"/>
                </a:solidFill>
                <a:latin typeface="Symbol" pitchFamily="2" charset="2"/>
                <a:sym typeface="Symbol" charset="2"/>
              </a:rPr>
              <a:t></a:t>
            </a:r>
            <a:r>
              <a:rPr lang="en-US" dirty="0">
                <a:latin typeface="Calibri" panose="020F0502020204030204" pitchFamily="34" charset="0"/>
                <a:cs typeface="Calibri" panose="020F0502020204030204" pitchFamily="34" charset="0"/>
              </a:rPr>
              <a:t>sin</a:t>
            </a:r>
            <a:r>
              <a:rPr lang="en-US" dirty="0"/>
              <a:t>(</a:t>
            </a:r>
            <a:r>
              <a:rPr lang="en-US" dirty="0">
                <a:latin typeface="Symbol" pitchFamily="2" charset="2"/>
                <a:sym typeface="Symbol" charset="2"/>
              </a:rPr>
              <a:t></a:t>
            </a:r>
            <a:r>
              <a:rPr lang="en-US" baseline="-25000" dirty="0">
                <a:latin typeface="Symbol" pitchFamily="2" charset="2"/>
                <a:sym typeface="Symbol" charset="2"/>
              </a:rPr>
              <a:t>s</a:t>
            </a:r>
            <a:r>
              <a:rPr lang="en-US" dirty="0">
                <a:latin typeface="Symbol" pitchFamily="2" charset="2"/>
                <a:sym typeface="Symbol" charset="2"/>
              </a:rPr>
              <a:t>-)</a:t>
            </a:r>
            <a:r>
              <a:rPr lang="en-US" dirty="0">
                <a:latin typeface="Symbol" pitchFamily="2" charset="2"/>
                <a:cs typeface="Calibri" panose="020F0502020204030204" pitchFamily="34" charset="0"/>
              </a:rPr>
              <a:t>{</a:t>
            </a:r>
            <a:r>
              <a:rPr lang="en-US" dirty="0">
                <a:latin typeface="Calibri" panose="020F0502020204030204" pitchFamily="34" charset="0"/>
                <a:cs typeface="Calibri" panose="020F0502020204030204" pitchFamily="34" charset="0"/>
              </a:rPr>
              <a:t>k(F</a:t>
            </a:r>
            <a:r>
              <a:rPr lang="en-US" baseline="-25000" dirty="0">
                <a:latin typeface="Calibri" panose="020F0502020204030204" pitchFamily="34" charset="0"/>
                <a:cs typeface="Calibri" panose="020F0502020204030204" pitchFamily="34" charset="0"/>
              </a:rPr>
              <a:t>2</a:t>
            </a:r>
            <a:r>
              <a:rPr lang="en-US" b="1" i="1" dirty="0">
                <a:solidFill>
                  <a:srgbClr val="FF0000"/>
                </a:solidFill>
                <a:latin typeface="Calibri" panose="020F0502020204030204" pitchFamily="34" charset="0"/>
                <a:ea typeface="Arial Unicode MS" charset="0"/>
                <a:cs typeface="Calibri" panose="020F0502020204030204" pitchFamily="34" charset="0"/>
              </a:rPr>
              <a:t>H</a:t>
            </a:r>
            <a:r>
              <a:rPr lang="en-US" dirty="0">
                <a:latin typeface="Calibri" panose="020F0502020204030204" pitchFamily="34" charset="0"/>
                <a:cs typeface="Calibri" panose="020F0502020204030204" pitchFamily="34" charset="0"/>
              </a:rPr>
              <a:t> – F</a:t>
            </a:r>
            <a:r>
              <a:rPr lang="en-US" baseline="-25000" dirty="0">
                <a:latin typeface="Calibri" panose="020F0502020204030204" pitchFamily="34" charset="0"/>
                <a:cs typeface="Calibri" panose="020F0502020204030204" pitchFamily="34" charset="0"/>
              </a:rPr>
              <a:t>1</a:t>
            </a:r>
            <a:r>
              <a:rPr lang="en-US" b="1" i="1" dirty="0">
                <a:solidFill>
                  <a:srgbClr val="008000"/>
                </a:solidFill>
                <a:latin typeface="Calibri" panose="020F0502020204030204" pitchFamily="34" charset="0"/>
                <a:cs typeface="Calibri" panose="020F0502020204030204" pitchFamily="34" charset="0"/>
              </a:rPr>
              <a:t>E</a:t>
            </a:r>
            <a:r>
              <a:rPr lang="en-US" dirty="0">
                <a:latin typeface="Calibri" panose="020F0502020204030204" pitchFamily="34" charset="0"/>
                <a:cs typeface="Calibri" panose="020F0502020204030204" pitchFamily="34" charset="0"/>
              </a:rPr>
              <a:t>)}d</a:t>
            </a:r>
            <a:r>
              <a:rPr lang="en-US" dirty="0">
                <a:latin typeface="Symbol" pitchFamily="2" charset="2"/>
                <a:sym typeface="Symbol" charset="2"/>
              </a:rPr>
              <a:t></a:t>
            </a:r>
            <a:endParaRPr lang="en-US" dirty="0">
              <a:solidFill>
                <a:schemeClr val="tx2"/>
              </a:solidFill>
              <a:latin typeface="Symbol" pitchFamily="2" charset="2"/>
              <a:sym typeface="Symbol" charset="2"/>
            </a:endParaRPr>
          </a:p>
        </p:txBody>
      </p:sp>
      <p:sp>
        <p:nvSpPr>
          <p:cNvPr id="44" name="AutoShape 20"/>
          <p:cNvSpPr>
            <a:spLocks noChangeArrowheads="1"/>
          </p:cNvSpPr>
          <p:nvPr/>
        </p:nvSpPr>
        <p:spPr bwMode="auto">
          <a:xfrm>
            <a:off x="7484281" y="5736160"/>
            <a:ext cx="622300" cy="3810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1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ED3D7"/>
          </a:solidFill>
          <a:ln w="19050">
            <a:solidFill>
              <a:srgbClr val="3C8C93"/>
            </a:solidFill>
            <a:miter lim="800000"/>
            <a:headEnd/>
            <a:tailEnd/>
          </a:ln>
        </p:spPr>
        <p:txBody>
          <a:bodyPr wrap="none" anchor="ctr">
            <a:prstTxWarp prst="textNoShape">
              <a:avLst/>
            </a:prstTxWarp>
          </a:bodyPr>
          <a:lstStyle/>
          <a:p>
            <a:endParaRPr lang="en-US"/>
          </a:p>
        </p:txBody>
      </p:sp>
      <p:sp>
        <p:nvSpPr>
          <p:cNvPr id="45" name="Text Box 21"/>
          <p:cNvSpPr txBox="1">
            <a:spLocks noChangeArrowheads="1"/>
          </p:cNvSpPr>
          <p:nvPr/>
        </p:nvSpPr>
        <p:spPr bwMode="auto">
          <a:xfrm>
            <a:off x="9018489" y="5626246"/>
            <a:ext cx="827150" cy="461665"/>
          </a:xfrm>
          <a:prstGeom prst="rect">
            <a:avLst/>
          </a:prstGeom>
          <a:noFill/>
          <a:ln w="9525">
            <a:noFill/>
            <a:miter lim="800000"/>
            <a:headEnd/>
            <a:tailEnd/>
          </a:ln>
        </p:spPr>
        <p:txBody>
          <a:bodyPr wrap="none">
            <a:prstTxWarp prst="textNoShape">
              <a:avLst/>
            </a:prstTxWarp>
            <a:spAutoFit/>
          </a:bodyPr>
          <a:lstStyle/>
          <a:p>
            <a:pPr algn="ctr" eaLnBrk="1" hangingPunct="1"/>
            <a:r>
              <a:rPr lang="en-US" sz="2400" b="1" i="1" dirty="0" err="1">
                <a:solidFill>
                  <a:schemeClr val="accent6">
                    <a:lumMod val="75000"/>
                  </a:schemeClr>
                </a:solidFill>
                <a:latin typeface="Calibri" panose="020F0502020204030204" pitchFamily="34" charset="0"/>
                <a:ea typeface="Times New Roman" charset="0"/>
                <a:cs typeface="Calibri" panose="020F0502020204030204" pitchFamily="34" charset="0"/>
              </a:rPr>
              <a:t>E(ξ,t</a:t>
            </a:r>
            <a:r>
              <a:rPr lang="en-US" sz="2400" b="1" i="1" dirty="0">
                <a:solidFill>
                  <a:schemeClr val="accent6">
                    <a:lumMod val="75000"/>
                  </a:schemeClr>
                </a:solidFill>
                <a:latin typeface="Calibri" panose="020F0502020204030204" pitchFamily="34" charset="0"/>
                <a:ea typeface="Times New Roman" charset="0"/>
                <a:cs typeface="Calibri" panose="020F0502020204030204" pitchFamily="34" charset="0"/>
              </a:rPr>
              <a:t>)</a:t>
            </a:r>
          </a:p>
        </p:txBody>
      </p:sp>
      <p:pic>
        <p:nvPicPr>
          <p:cNvPr id="46" name="Picture 1036"/>
          <p:cNvPicPr>
            <a:picLocks noChangeAspect="1" noChangeArrowheads="1"/>
          </p:cNvPicPr>
          <p:nvPr/>
        </p:nvPicPr>
        <p:blipFill>
          <a:blip r:embed="rId3"/>
          <a:srcRect/>
          <a:stretch>
            <a:fillRect/>
          </a:stretch>
        </p:blipFill>
        <p:spPr bwMode="auto">
          <a:xfrm>
            <a:off x="8208434" y="1240291"/>
            <a:ext cx="3044584" cy="1668531"/>
          </a:xfrm>
          <a:prstGeom prst="rect">
            <a:avLst/>
          </a:prstGeom>
          <a:noFill/>
          <a:ln w="9525">
            <a:noFill/>
            <a:miter lim="800000"/>
            <a:headEnd/>
            <a:tailEnd/>
          </a:ln>
        </p:spPr>
      </p:pic>
      <p:sp>
        <p:nvSpPr>
          <p:cNvPr id="47" name="AutoShape 38"/>
          <p:cNvSpPr>
            <a:spLocks noChangeArrowheads="1"/>
          </p:cNvSpPr>
          <p:nvPr/>
        </p:nvSpPr>
        <p:spPr bwMode="auto">
          <a:xfrm>
            <a:off x="7414431" y="3425656"/>
            <a:ext cx="622300" cy="3810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1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ED3D7"/>
          </a:solidFill>
          <a:ln w="19050">
            <a:solidFill>
              <a:srgbClr val="3C8C93"/>
            </a:solidFill>
            <a:miter lim="800000"/>
            <a:headEnd/>
            <a:tailEnd/>
          </a:ln>
        </p:spPr>
        <p:txBody>
          <a:bodyPr wrap="none" anchor="ctr">
            <a:prstTxWarp prst="textNoShape">
              <a:avLst/>
            </a:prstTxWarp>
          </a:bodyPr>
          <a:lstStyle/>
          <a:p>
            <a:endParaRPr lang="en-US"/>
          </a:p>
        </p:txBody>
      </p:sp>
      <p:pic>
        <p:nvPicPr>
          <p:cNvPr id="48" name="Picture 9" descr="dvcs_bh"/>
          <p:cNvPicPr>
            <a:picLocks noChangeAspect="1" noChangeArrowheads="1"/>
          </p:cNvPicPr>
          <p:nvPr/>
        </p:nvPicPr>
        <p:blipFill>
          <a:blip r:embed="rId4" cstate="print"/>
          <a:srcRect l="11514" t="5984" r="4051" b="59094"/>
          <a:stretch>
            <a:fillRect/>
          </a:stretch>
        </p:blipFill>
        <p:spPr bwMode="auto">
          <a:xfrm>
            <a:off x="1905000" y="1302288"/>
            <a:ext cx="3581400" cy="1458913"/>
          </a:xfrm>
          <a:prstGeom prst="rect">
            <a:avLst/>
          </a:prstGeom>
          <a:noFill/>
          <a:ln w="9525">
            <a:noFill/>
            <a:miter lim="800000"/>
            <a:headEnd/>
            <a:tailEnd/>
          </a:ln>
        </p:spPr>
      </p:pic>
      <p:sp>
        <p:nvSpPr>
          <p:cNvPr id="49" name="Text Box 10"/>
          <p:cNvSpPr txBox="1">
            <a:spLocks noChangeArrowheads="1"/>
          </p:cNvSpPr>
          <p:nvPr/>
        </p:nvSpPr>
        <p:spPr bwMode="auto">
          <a:xfrm>
            <a:off x="2100655" y="1040130"/>
            <a:ext cx="683264" cy="369332"/>
          </a:xfrm>
          <a:prstGeom prst="rect">
            <a:avLst/>
          </a:prstGeom>
          <a:noFill/>
          <a:ln w="9525">
            <a:noFill/>
            <a:miter lim="800000"/>
            <a:headEnd/>
            <a:tailEnd/>
          </a:ln>
          <a:effectLst/>
        </p:spPr>
        <p:txBody>
          <a:bodyPr wrap="none">
            <a:spAutoFit/>
          </a:bodyPr>
          <a:lstStyle/>
          <a:p>
            <a:pPr algn="l" eaLnBrk="1" hangingPunct="1"/>
            <a:r>
              <a:rPr lang="en-US" dirty="0">
                <a:solidFill>
                  <a:srgbClr val="FF0000"/>
                </a:solidFill>
                <a:latin typeface="Calibri" panose="020F0502020204030204" pitchFamily="34" charset="0"/>
                <a:cs typeface="Calibri" panose="020F0502020204030204" pitchFamily="34" charset="0"/>
              </a:rPr>
              <a:t>DVCS</a:t>
            </a:r>
          </a:p>
        </p:txBody>
      </p:sp>
      <p:sp>
        <p:nvSpPr>
          <p:cNvPr id="50" name="Text Box 11"/>
          <p:cNvSpPr txBox="1">
            <a:spLocks noChangeArrowheads="1"/>
          </p:cNvSpPr>
          <p:nvPr/>
        </p:nvSpPr>
        <p:spPr bwMode="auto">
          <a:xfrm>
            <a:off x="4158672" y="1033334"/>
            <a:ext cx="453970" cy="369332"/>
          </a:xfrm>
          <a:prstGeom prst="rect">
            <a:avLst/>
          </a:prstGeom>
          <a:solidFill>
            <a:schemeClr val="bg1"/>
          </a:solidFill>
          <a:ln w="9525">
            <a:noFill/>
            <a:miter lim="800000"/>
            <a:headEnd/>
            <a:tailEnd/>
          </a:ln>
          <a:effectLst/>
        </p:spPr>
        <p:txBody>
          <a:bodyPr wrap="none">
            <a:spAutoFit/>
          </a:bodyPr>
          <a:lstStyle/>
          <a:p>
            <a:pPr algn="l" eaLnBrk="1" hangingPunct="1"/>
            <a:r>
              <a:rPr lang="en-US" dirty="0">
                <a:solidFill>
                  <a:srgbClr val="38D80C"/>
                </a:solidFill>
                <a:latin typeface="Calibri" panose="020F0502020204030204" pitchFamily="34" charset="0"/>
                <a:cs typeface="Calibri" panose="020F0502020204030204" pitchFamily="34" charset="0"/>
              </a:rPr>
              <a:t>BH</a:t>
            </a:r>
          </a:p>
        </p:txBody>
      </p:sp>
      <p:sp>
        <p:nvSpPr>
          <p:cNvPr id="2" name="Frame 1">
            <a:extLst>
              <a:ext uri="{FF2B5EF4-FFF2-40B4-BE49-F238E27FC236}">
                <a16:creationId xmlns:a16="http://schemas.microsoft.com/office/drawing/2014/main" id="{0E5890AE-2C38-433A-6078-BFF203EDF1F2}"/>
              </a:ext>
            </a:extLst>
          </p:cNvPr>
          <p:cNvSpPr/>
          <p:nvPr/>
        </p:nvSpPr>
        <p:spPr>
          <a:xfrm>
            <a:off x="1768839" y="3117954"/>
            <a:ext cx="8334531" cy="989351"/>
          </a:xfrm>
          <a:prstGeom prst="frame">
            <a:avLst>
              <a:gd name="adj1" fmla="val 49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Something to remember</a:t>
            </a:r>
          </a:p>
        </p:txBody>
      </p:sp>
      <p:sp>
        <p:nvSpPr>
          <p:cNvPr id="3" name="TextBox 2">
            <a:extLst>
              <a:ext uri="{FF2B5EF4-FFF2-40B4-BE49-F238E27FC236}">
                <a16:creationId xmlns:a16="http://schemas.microsoft.com/office/drawing/2014/main" id="{CC02E33E-F9DB-194A-AF55-9D2ABA167CE0}"/>
              </a:ext>
            </a:extLst>
          </p:cNvPr>
          <p:cNvSpPr txBox="1"/>
          <p:nvPr/>
        </p:nvSpPr>
        <p:spPr>
          <a:xfrm>
            <a:off x="941295" y="1328225"/>
            <a:ext cx="10703858" cy="5139869"/>
          </a:xfrm>
          <a:prstGeom prst="rect">
            <a:avLst/>
          </a:prstGeom>
          <a:noFill/>
        </p:spPr>
        <p:txBody>
          <a:bodyPr wrap="square" rtlCol="0">
            <a:spAutoFit/>
          </a:bodyPr>
          <a:lstStyle/>
          <a:p>
            <a:pPr algn="ctr"/>
            <a:r>
              <a:rPr lang="en-US" sz="2800" dirty="0">
                <a:latin typeface="Cambria" panose="02040503050406030204" pitchFamily="18" charset="0"/>
              </a:rPr>
              <a:t>“It can be shown that any massless </a:t>
            </a:r>
            <a:r>
              <a:rPr lang="en-US" sz="2800" b="1" dirty="0">
                <a:latin typeface="Cambria" panose="02040503050406030204" pitchFamily="18" charset="0"/>
              </a:rPr>
              <a:t>spin-2 </a:t>
            </a:r>
            <a:r>
              <a:rPr lang="en-US" sz="2800" dirty="0">
                <a:latin typeface="Cambria" panose="02040503050406030204" pitchFamily="18" charset="0"/>
              </a:rPr>
              <a:t>field would give rise to a force </a:t>
            </a:r>
            <a:r>
              <a:rPr lang="en-US" sz="2800" i="1" dirty="0">
                <a:solidFill>
                  <a:srgbClr val="C00000"/>
                </a:solidFill>
                <a:latin typeface="Cambria" panose="02040503050406030204" pitchFamily="18" charset="0"/>
              </a:rPr>
              <a:t>indistinguishable</a:t>
            </a:r>
            <a:r>
              <a:rPr lang="en-US" sz="2800" i="1" dirty="0">
                <a:latin typeface="Cambria" panose="02040503050406030204" pitchFamily="18" charset="0"/>
              </a:rPr>
              <a:t>*</a:t>
            </a:r>
            <a:r>
              <a:rPr lang="en-US" sz="2800" dirty="0">
                <a:latin typeface="Cambria" panose="02040503050406030204" pitchFamily="18" charset="0"/>
              </a:rPr>
              <a:t> from gravitation, because a massless spin-2 field would couple to the stress–energy tensor in the same way that gravitational interactions do”.  </a:t>
            </a:r>
          </a:p>
          <a:p>
            <a:pPr algn="ctr"/>
            <a:r>
              <a:rPr lang="en-US" sz="4800" dirty="0">
                <a:latin typeface="Cambria" panose="02040503050406030204" pitchFamily="18" charset="0"/>
              </a:rPr>
              <a:t> </a:t>
            </a:r>
          </a:p>
          <a:p>
            <a:pPr algn="ctr"/>
            <a:r>
              <a:rPr lang="en-US" sz="2000" i="1" dirty="0">
                <a:latin typeface="Cambria" panose="02040503050406030204" pitchFamily="18" charset="0"/>
              </a:rPr>
              <a:t>Misner, Charles W.; Kip S. Thorne; John Archibald Wheeler (September 1973). </a:t>
            </a:r>
            <a:r>
              <a:rPr lang="en-US" sz="2000" i="1" dirty="0">
                <a:latin typeface="Cambria" panose="02040503050406030204" pitchFamily="18" charset="0"/>
                <a:hlinkClick r:id="rId3" tooltip="Gravitation (book)"/>
              </a:rPr>
              <a:t>Gravitation</a:t>
            </a:r>
            <a:r>
              <a:rPr lang="en-US" sz="2000" i="1" dirty="0">
                <a:latin typeface="Cambria" panose="02040503050406030204" pitchFamily="18" charset="0"/>
              </a:rPr>
              <a:t>. San Francisco: </a:t>
            </a:r>
            <a:r>
              <a:rPr lang="en-US" sz="2000" i="1" dirty="0">
                <a:latin typeface="Cambria" panose="02040503050406030204" pitchFamily="18" charset="0"/>
                <a:hlinkClick r:id="rId4" tooltip="W. H. Freeman"/>
              </a:rPr>
              <a:t>W. H. Freeman</a:t>
            </a:r>
            <a:r>
              <a:rPr lang="en-US" sz="2000" i="1" dirty="0">
                <a:latin typeface="Cambria" panose="02040503050406030204" pitchFamily="18" charset="0"/>
              </a:rPr>
              <a:t>. </a:t>
            </a:r>
            <a:r>
              <a:rPr lang="en-US" sz="2000" i="1" dirty="0">
                <a:latin typeface="Cambria" panose="02040503050406030204" pitchFamily="18" charset="0"/>
                <a:hlinkClick r:id="rId5" tooltip="ISBN (identifier)"/>
              </a:rPr>
              <a:t>ISBN</a:t>
            </a:r>
            <a:r>
              <a:rPr lang="en-US" sz="2000" i="1" dirty="0">
                <a:latin typeface="Cambria" panose="02040503050406030204" pitchFamily="18" charset="0"/>
              </a:rPr>
              <a:t> </a:t>
            </a:r>
            <a:r>
              <a:rPr lang="en-US" sz="2000" i="1" dirty="0">
                <a:latin typeface="Cambria" panose="02040503050406030204" pitchFamily="18" charset="0"/>
                <a:hlinkClick r:id="rId6" tooltip="Special:BookSources/0-7167-0344-0"/>
              </a:rPr>
              <a:t>0-7167-0344-0</a:t>
            </a:r>
            <a:r>
              <a:rPr lang="en-US" sz="2000" i="1" dirty="0">
                <a:latin typeface="Cambria" panose="02040503050406030204" pitchFamily="18" charset="0"/>
              </a:rPr>
              <a:t>.</a:t>
            </a:r>
            <a:endParaRPr lang="en-US" sz="2000" dirty="0">
              <a:latin typeface="Cambria" panose="02040503050406030204" pitchFamily="18" charset="0"/>
            </a:endParaRPr>
          </a:p>
          <a:p>
            <a:pPr algn="ctr"/>
            <a:endParaRPr lang="en-US" sz="3200" dirty="0">
              <a:latin typeface="Cambria" panose="02040503050406030204" pitchFamily="18" charset="0"/>
            </a:endParaRPr>
          </a:p>
          <a:p>
            <a:pPr algn="ctr"/>
            <a:r>
              <a:rPr lang="en-US" sz="3200" dirty="0">
                <a:latin typeface="Cambria" panose="02040503050406030204" pitchFamily="18" charset="0"/>
              </a:rPr>
              <a:t>*</a:t>
            </a:r>
            <a:r>
              <a:rPr lang="en-US" sz="2800" i="1" dirty="0">
                <a:solidFill>
                  <a:srgbClr val="C00000"/>
                </a:solidFill>
                <a:latin typeface="Cambria" panose="02040503050406030204" pitchFamily="18" charset="0"/>
              </a:rPr>
              <a:t>except for its strength</a:t>
            </a:r>
            <a:endParaRPr lang="en-US" sz="3200" dirty="0">
              <a:solidFill>
                <a:srgbClr val="C00000"/>
              </a:solidFill>
              <a:latin typeface="Cambria" panose="02040503050406030204" pitchFamily="18" charset="0"/>
            </a:endParaRPr>
          </a:p>
          <a:p>
            <a:pPr algn="ctr"/>
            <a:endParaRPr lang="en-US" sz="3200" dirty="0">
              <a:latin typeface="Cambria" panose="02040503050406030204" pitchFamily="18" charset="0"/>
            </a:endParaRPr>
          </a:p>
          <a:p>
            <a:pPr algn="ctr"/>
            <a:endParaRPr lang="en-US" sz="3200" dirty="0">
              <a:latin typeface="Cambria" panose="02040503050406030204" pitchFamily="18" charset="0"/>
            </a:endParaRPr>
          </a:p>
        </p:txBody>
      </p:sp>
    </p:spTree>
    <p:extLst>
      <p:ext uri="{BB962C8B-B14F-4D97-AF65-F5344CB8AC3E}">
        <p14:creationId xmlns:p14="http://schemas.microsoft.com/office/powerpoint/2010/main" val="2610407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ChangeArrowheads="1"/>
          </p:cNvSpPr>
          <p:nvPr/>
        </p:nvSpPr>
        <p:spPr bwMode="auto">
          <a:xfrm>
            <a:off x="800596" y="871420"/>
            <a:ext cx="2565400" cy="5054600"/>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endParaRPr lang="en-US" dirty="0"/>
          </a:p>
        </p:txBody>
      </p:sp>
      <p:sp>
        <p:nvSpPr>
          <p:cNvPr id="19462" name="Text Box 7"/>
          <p:cNvSpPr txBox="1">
            <a:spLocks noChangeArrowheads="1"/>
          </p:cNvSpPr>
          <p:nvPr/>
        </p:nvSpPr>
        <p:spPr bwMode="auto">
          <a:xfrm>
            <a:off x="1907905" y="1033041"/>
            <a:ext cx="1331598" cy="369332"/>
          </a:xfrm>
          <a:prstGeom prst="rect">
            <a:avLst/>
          </a:prstGeom>
          <a:noFill/>
          <a:ln w="9525">
            <a:noFill/>
            <a:miter lim="800000"/>
            <a:headEnd/>
            <a:tailEnd/>
          </a:ln>
        </p:spPr>
        <p:txBody>
          <a:bodyPr wrap="square">
            <a:prstTxWarp prst="textNoShape">
              <a:avLst/>
            </a:prstTxWarp>
            <a:spAutoFit/>
          </a:bodyPr>
          <a:lstStyle/>
          <a:p>
            <a:r>
              <a:rPr lang="en-US" b="1" dirty="0">
                <a:latin typeface="Comic Sans MS" charset="0"/>
              </a:rPr>
              <a:t>T&gt;10</a:t>
            </a:r>
            <a:r>
              <a:rPr lang="en-US" b="1" baseline="30000" dirty="0">
                <a:latin typeface="Comic Sans MS" charset="0"/>
              </a:rPr>
              <a:t>14</a:t>
            </a:r>
            <a:r>
              <a:rPr lang="en-US" b="1" dirty="0">
                <a:latin typeface="Comic Sans MS" charset="0"/>
              </a:rPr>
              <a:t>K  </a:t>
            </a:r>
          </a:p>
        </p:txBody>
      </p:sp>
      <p:pic>
        <p:nvPicPr>
          <p:cNvPr id="268346" name="Picture 58" descr="lan_b460s16t32i_chiral_irfit"/>
          <p:cNvPicPr>
            <a:picLocks noChangeAspect="1" noChangeArrowheads="1"/>
          </p:cNvPicPr>
          <p:nvPr/>
        </p:nvPicPr>
        <p:blipFill>
          <a:blip r:embed="rId4"/>
          <a:srcRect/>
          <a:stretch>
            <a:fillRect/>
          </a:stretch>
        </p:blipFill>
        <p:spPr bwMode="auto">
          <a:xfrm>
            <a:off x="3863932" y="806971"/>
            <a:ext cx="7963891" cy="4003675"/>
          </a:xfrm>
          <a:prstGeom prst="rect">
            <a:avLst/>
          </a:prstGeom>
          <a:noFill/>
          <a:ln w="9525">
            <a:noFill/>
            <a:miter lim="800000"/>
            <a:headEnd/>
            <a:tailEnd/>
          </a:ln>
        </p:spPr>
      </p:pic>
      <p:grpSp>
        <p:nvGrpSpPr>
          <p:cNvPr id="2" name="Group 61"/>
          <p:cNvGrpSpPr>
            <a:grpSpLocks/>
          </p:cNvGrpSpPr>
          <p:nvPr/>
        </p:nvGrpSpPr>
        <p:grpSpPr bwMode="auto">
          <a:xfrm rot="10800000">
            <a:off x="11528506" y="2908242"/>
            <a:ext cx="577850" cy="739775"/>
            <a:chOff x="2726" y="3335"/>
            <a:chExt cx="460" cy="466"/>
          </a:xfrm>
        </p:grpSpPr>
        <p:sp>
          <p:nvSpPr>
            <p:cNvPr id="19515" name="AutoShape 62"/>
            <p:cNvSpPr>
              <a:spLocks noChangeArrowheads="1"/>
            </p:cNvSpPr>
            <p:nvPr/>
          </p:nvSpPr>
          <p:spPr bwMode="auto">
            <a:xfrm>
              <a:off x="3090" y="3335"/>
              <a:ext cx="96" cy="288"/>
            </a:xfrm>
            <a:prstGeom prst="upArrow">
              <a:avLst>
                <a:gd name="adj1" fmla="val 50000"/>
                <a:gd name="adj2" fmla="val 75000"/>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sp>
          <p:nvSpPr>
            <p:cNvPr id="19516" name="Text Box 63"/>
            <p:cNvSpPr txBox="1">
              <a:spLocks noChangeArrowheads="1"/>
            </p:cNvSpPr>
            <p:nvPr/>
          </p:nvSpPr>
          <p:spPr bwMode="auto">
            <a:xfrm>
              <a:off x="2726" y="3568"/>
              <a:ext cx="116" cy="233"/>
            </a:xfrm>
            <a:prstGeom prst="rect">
              <a:avLst/>
            </a:prstGeom>
            <a:noFill/>
            <a:ln w="9525">
              <a:noFill/>
              <a:miter lim="800000"/>
              <a:headEnd/>
              <a:tailEnd/>
            </a:ln>
          </p:spPr>
          <p:txBody>
            <a:bodyPr wrap="square">
              <a:prstTxWarp prst="textNoShape">
                <a:avLst/>
              </a:prstTxWarp>
              <a:spAutoFit/>
            </a:bodyPr>
            <a:lstStyle/>
            <a:p>
              <a:endParaRPr lang="en-US" dirty="0">
                <a:latin typeface="Comic Sans MS" charset="0"/>
              </a:endParaRPr>
            </a:p>
          </p:txBody>
        </p:sp>
      </p:grpSp>
      <p:grpSp>
        <p:nvGrpSpPr>
          <p:cNvPr id="3" name="Group 71"/>
          <p:cNvGrpSpPr>
            <a:grpSpLocks/>
          </p:cNvGrpSpPr>
          <p:nvPr/>
        </p:nvGrpSpPr>
        <p:grpSpPr bwMode="auto">
          <a:xfrm>
            <a:off x="3853687" y="1724760"/>
            <a:ext cx="903731" cy="1841501"/>
            <a:chOff x="1558" y="1720"/>
            <a:chExt cx="2686" cy="1160"/>
          </a:xfrm>
        </p:grpSpPr>
        <p:sp>
          <p:nvSpPr>
            <p:cNvPr id="19512" name="Text Box 59"/>
            <p:cNvSpPr txBox="1">
              <a:spLocks noChangeArrowheads="1"/>
            </p:cNvSpPr>
            <p:nvPr/>
          </p:nvSpPr>
          <p:spPr bwMode="auto">
            <a:xfrm>
              <a:off x="4128" y="1720"/>
              <a:ext cx="116" cy="212"/>
            </a:xfrm>
            <a:prstGeom prst="rect">
              <a:avLst/>
            </a:prstGeom>
            <a:noFill/>
            <a:ln w="9525">
              <a:noFill/>
              <a:miter lim="800000"/>
              <a:headEnd/>
              <a:tailEnd/>
            </a:ln>
          </p:spPr>
          <p:txBody>
            <a:bodyPr wrap="square">
              <a:prstTxWarp prst="textNoShape">
                <a:avLst/>
              </a:prstTxWarp>
              <a:spAutoFit/>
            </a:bodyPr>
            <a:lstStyle/>
            <a:p>
              <a:endParaRPr lang="en-US" sz="1600"/>
            </a:p>
          </p:txBody>
        </p:sp>
        <p:sp>
          <p:nvSpPr>
            <p:cNvPr id="19514" name="Text Box 69"/>
            <p:cNvSpPr txBox="1">
              <a:spLocks noChangeArrowheads="1"/>
            </p:cNvSpPr>
            <p:nvPr/>
          </p:nvSpPr>
          <p:spPr bwMode="auto">
            <a:xfrm rot="16200000">
              <a:off x="1505" y="1911"/>
              <a:ext cx="1022" cy="915"/>
            </a:xfrm>
            <a:prstGeom prst="rect">
              <a:avLst/>
            </a:prstGeom>
            <a:solidFill>
              <a:schemeClr val="bg1"/>
            </a:solidFill>
            <a:ln w="9525">
              <a:noFill/>
              <a:miter lim="800000"/>
              <a:headEnd/>
              <a:tailEnd/>
            </a:ln>
          </p:spPr>
          <p:txBody>
            <a:bodyPr wrap="square">
              <a:prstTxWarp prst="textNoShape">
                <a:avLst/>
              </a:prstTxWarp>
              <a:spAutoFit/>
            </a:bodyPr>
            <a:lstStyle/>
            <a:p>
              <a:r>
                <a:rPr lang="en-US" sz="1400"/>
                <a:t>quark mass</a:t>
              </a:r>
              <a:r>
                <a:rPr lang="en-US" sz="1400" i="1"/>
                <a:t> (GeV)</a:t>
              </a:r>
            </a:p>
          </p:txBody>
        </p:sp>
      </p:grpSp>
      <p:sp>
        <p:nvSpPr>
          <p:cNvPr id="68" name="Rectangle 3"/>
          <p:cNvSpPr txBox="1">
            <a:spLocks noChangeArrowheads="1"/>
          </p:cNvSpPr>
          <p:nvPr/>
        </p:nvSpPr>
        <p:spPr>
          <a:xfrm>
            <a:off x="1524000" y="0"/>
            <a:ext cx="9144000" cy="762000"/>
          </a:xfrm>
          <a:prstGeom prst="rect">
            <a:avLst/>
          </a:prstGeom>
        </p:spPr>
        <p:txBody>
          <a:bodyPr vert="horz" lIns="91440" tIns="45720" rIns="91440" bIns="45720" rtlCol="0" anchor="ctr">
            <a:noAutofit/>
          </a:bodyPr>
          <a:lstStyle/>
          <a:p>
            <a:pPr algn="ctr">
              <a:spcBef>
                <a:spcPct val="0"/>
              </a:spcBef>
              <a:defRPr/>
            </a:pPr>
            <a:r>
              <a:rPr lang="en-US" sz="3600" b="1" dirty="0">
                <a:latin typeface="Calibri" panose="020F0502020204030204" pitchFamily="34" charset="0"/>
                <a:ea typeface="ＭＳ Ｐゴシック" charset="-128"/>
                <a:cs typeface="Calibri" panose="020F0502020204030204" pitchFamily="34" charset="0"/>
              </a:rPr>
              <a:t>Light-quarks acquire mass</a:t>
            </a:r>
            <a:endParaRPr lang="en-US" sz="3600" b="1" i="1" dirty="0">
              <a:latin typeface="Calibri" panose="020F0502020204030204" pitchFamily="34" charset="0"/>
              <a:ea typeface="ＭＳ Ｐゴシック" charset="-128"/>
              <a:cs typeface="Calibri" panose="020F0502020204030204" pitchFamily="34" charset="0"/>
            </a:endParaRPr>
          </a:p>
        </p:txBody>
      </p:sp>
      <p:grpSp>
        <p:nvGrpSpPr>
          <p:cNvPr id="4" name="Group 70"/>
          <p:cNvGrpSpPr/>
          <p:nvPr/>
        </p:nvGrpSpPr>
        <p:grpSpPr>
          <a:xfrm rot="10800000">
            <a:off x="3129013" y="1407712"/>
            <a:ext cx="497781" cy="533400"/>
            <a:chOff x="2359715" y="1905000"/>
            <a:chExt cx="497781" cy="533400"/>
          </a:xfrm>
        </p:grpSpPr>
        <p:grpSp>
          <p:nvGrpSpPr>
            <p:cNvPr id="5" name="Group 65"/>
            <p:cNvGrpSpPr>
              <a:grpSpLocks/>
            </p:cNvGrpSpPr>
            <p:nvPr/>
          </p:nvGrpSpPr>
          <p:grpSpPr bwMode="auto">
            <a:xfrm rot="10800000">
              <a:off x="2547933" y="1905000"/>
              <a:ext cx="309563" cy="533400"/>
              <a:chOff x="1248" y="1824"/>
              <a:chExt cx="195" cy="336"/>
            </a:xfrm>
          </p:grpSpPr>
          <p:sp>
            <p:nvSpPr>
              <p:cNvPr id="19517" name="Text Box 66"/>
              <p:cNvSpPr txBox="1">
                <a:spLocks noChangeArrowheads="1"/>
              </p:cNvSpPr>
              <p:nvPr/>
            </p:nvSpPr>
            <p:spPr bwMode="auto">
              <a:xfrm>
                <a:off x="1327" y="1840"/>
                <a:ext cx="116" cy="233"/>
              </a:xfrm>
              <a:prstGeom prst="rect">
                <a:avLst/>
              </a:prstGeom>
              <a:noFill/>
              <a:ln w="9525">
                <a:noFill/>
                <a:miter lim="800000"/>
                <a:headEnd/>
                <a:tailEnd/>
              </a:ln>
            </p:spPr>
            <p:txBody>
              <a:bodyPr wrap="none">
                <a:prstTxWarp prst="textNoShape">
                  <a:avLst/>
                </a:prstTxWarp>
                <a:spAutoFit/>
              </a:bodyPr>
              <a:lstStyle/>
              <a:p>
                <a:endParaRPr lang="en-US" i="1" dirty="0"/>
              </a:p>
            </p:txBody>
          </p:sp>
          <p:sp>
            <p:nvSpPr>
              <p:cNvPr id="19518" name="AutoShape 67"/>
              <p:cNvSpPr>
                <a:spLocks noChangeArrowheads="1"/>
              </p:cNvSpPr>
              <p:nvPr/>
            </p:nvSpPr>
            <p:spPr bwMode="auto">
              <a:xfrm>
                <a:off x="1248" y="1824"/>
                <a:ext cx="96" cy="336"/>
              </a:xfrm>
              <a:prstGeom prst="downArrow">
                <a:avLst>
                  <a:gd name="adj1" fmla="val 50000"/>
                  <a:gd name="adj2" fmla="val 87500"/>
                </a:avLst>
              </a:prstGeom>
              <a:solidFill>
                <a:srgbClr val="FF0000"/>
              </a:solidFill>
              <a:ln w="9525">
                <a:solidFill>
                  <a:schemeClr val="tx1"/>
                </a:solidFill>
                <a:miter lim="800000"/>
                <a:headEnd/>
                <a:tailEnd/>
              </a:ln>
            </p:spPr>
            <p:txBody>
              <a:bodyPr vert="eaVert" wrap="none" anchor="ctr">
                <a:prstTxWarp prst="textNoShape">
                  <a:avLst/>
                </a:prstTxWarp>
              </a:bodyPr>
              <a:lstStyle/>
              <a:p>
                <a:endParaRPr lang="en-US"/>
              </a:p>
            </p:txBody>
          </p:sp>
        </p:grpSp>
        <p:sp>
          <p:nvSpPr>
            <p:cNvPr id="70" name="TextBox 69"/>
            <p:cNvSpPr txBox="1"/>
            <p:nvPr/>
          </p:nvSpPr>
          <p:spPr>
            <a:xfrm>
              <a:off x="2359715" y="1985494"/>
              <a:ext cx="184666" cy="369332"/>
            </a:xfrm>
            <a:prstGeom prst="rect">
              <a:avLst/>
            </a:prstGeom>
            <a:noFill/>
          </p:spPr>
          <p:txBody>
            <a:bodyPr wrap="none" rtlCol="0">
              <a:spAutoFit/>
            </a:bodyPr>
            <a:lstStyle/>
            <a:p>
              <a:endParaRPr lang="en-US" dirty="0"/>
            </a:p>
          </p:txBody>
        </p:sp>
      </p:grpSp>
      <p:sp>
        <p:nvSpPr>
          <p:cNvPr id="72" name="TextBox 71"/>
          <p:cNvSpPr txBox="1"/>
          <p:nvPr/>
        </p:nvSpPr>
        <p:spPr>
          <a:xfrm>
            <a:off x="7893454" y="952890"/>
            <a:ext cx="1407758" cy="646331"/>
          </a:xfrm>
          <a:prstGeom prst="rect">
            <a:avLst/>
          </a:prstGeom>
          <a:noFill/>
        </p:spPr>
        <p:txBody>
          <a:bodyPr wrap="none" rtlCol="0">
            <a:spAutoFit/>
          </a:bodyPr>
          <a:lstStyle/>
          <a:p>
            <a:r>
              <a:rPr lang="en-US" dirty="0"/>
              <a:t>DSE/QCD</a:t>
            </a:r>
          </a:p>
          <a:p>
            <a:r>
              <a:rPr lang="en-US" dirty="0"/>
              <a:t>Lattice QCD </a:t>
            </a:r>
          </a:p>
        </p:txBody>
      </p:sp>
      <p:grpSp>
        <p:nvGrpSpPr>
          <p:cNvPr id="6" name="Group 94"/>
          <p:cNvGrpSpPr/>
          <p:nvPr/>
        </p:nvGrpSpPr>
        <p:grpSpPr>
          <a:xfrm>
            <a:off x="955991" y="4341585"/>
            <a:ext cx="1239837" cy="1136650"/>
            <a:chOff x="500856" y="1486932"/>
            <a:chExt cx="1239837" cy="1136650"/>
          </a:xfrm>
        </p:grpSpPr>
        <p:sp>
          <p:nvSpPr>
            <p:cNvPr id="19463" name="Oval 8" descr="Large confetti"/>
            <p:cNvSpPr>
              <a:spLocks noChangeArrowheads="1"/>
            </p:cNvSpPr>
            <p:nvPr/>
          </p:nvSpPr>
          <p:spPr bwMode="auto">
            <a:xfrm rot="17170184">
              <a:off x="552450" y="1435338"/>
              <a:ext cx="1136650" cy="1239837"/>
            </a:xfrm>
            <a:prstGeom prst="ellipse">
              <a:avLst/>
            </a:prstGeom>
            <a:pattFill prst="lgConfetti">
              <a:fgClr>
                <a:srgbClr val="CA9564"/>
              </a:fgClr>
              <a:bgClr>
                <a:srgbClr val="FFFFFF"/>
              </a:bgClr>
            </a:pattFill>
            <a:ln w="28575" cap="flat" cmpd="sng" algn="ctr">
              <a:solidFill>
                <a:schemeClr val="tx1"/>
              </a:solidFill>
              <a:prstDash val="solid"/>
              <a:round/>
              <a:headEnd type="none" w="med" len="med"/>
              <a:tailEnd type="none" w="med" len="med"/>
            </a:ln>
          </p:spPr>
          <p:txBody>
            <a:bodyPr wrap="none" anchor="ctr">
              <a:prstTxWarp prst="textNoShape">
                <a:avLst/>
              </a:prstTxWarp>
            </a:bodyPr>
            <a:lstStyle/>
            <a:p>
              <a:endParaRPr lang="en-US"/>
            </a:p>
          </p:txBody>
        </p:sp>
        <p:sp>
          <p:nvSpPr>
            <p:cNvPr id="19464" name="Oval 9"/>
            <p:cNvSpPr>
              <a:spLocks noChangeArrowheads="1"/>
            </p:cNvSpPr>
            <p:nvPr/>
          </p:nvSpPr>
          <p:spPr bwMode="auto">
            <a:xfrm rot="17170184">
              <a:off x="569912" y="1981439"/>
              <a:ext cx="314325" cy="344487"/>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9465" name="Freeform 10"/>
            <p:cNvSpPr>
              <a:spLocks/>
            </p:cNvSpPr>
            <p:nvPr/>
          </p:nvSpPr>
          <p:spPr bwMode="auto">
            <a:xfrm rot="17170184">
              <a:off x="885031" y="1839357"/>
              <a:ext cx="377825" cy="276225"/>
            </a:xfrm>
            <a:custGeom>
              <a:avLst/>
              <a:gdLst>
                <a:gd name="T0" fmla="*/ 0 w 288"/>
                <a:gd name="T1" fmla="*/ 0 h 192"/>
                <a:gd name="T2" fmla="*/ 2147483647 w 288"/>
                <a:gd name="T3" fmla="*/ 2147483647 h 192"/>
                <a:gd name="T4" fmla="*/ 2147483647 w 288"/>
                <a:gd name="T5" fmla="*/ 2147483647 h 192"/>
                <a:gd name="T6" fmla="*/ 2147483647 w 288"/>
                <a:gd name="T7" fmla="*/ 2147483647 h 192"/>
                <a:gd name="T8" fmla="*/ 0 60000 65536"/>
                <a:gd name="T9" fmla="*/ 0 60000 65536"/>
                <a:gd name="T10" fmla="*/ 0 60000 65536"/>
                <a:gd name="T11" fmla="*/ 0 60000 65536"/>
                <a:gd name="T12" fmla="*/ 0 w 288"/>
                <a:gd name="T13" fmla="*/ 0 h 192"/>
                <a:gd name="T14" fmla="*/ 288 w 288"/>
                <a:gd name="T15" fmla="*/ 192 h 192"/>
              </a:gdLst>
              <a:ahLst/>
              <a:cxnLst>
                <a:cxn ang="T8">
                  <a:pos x="T0" y="T1"/>
                </a:cxn>
                <a:cxn ang="T9">
                  <a:pos x="T2" y="T3"/>
                </a:cxn>
                <a:cxn ang="T10">
                  <a:pos x="T4" y="T5"/>
                </a:cxn>
                <a:cxn ang="T11">
                  <a:pos x="T6" y="T7"/>
                </a:cxn>
              </a:cxnLst>
              <a:rect l="T12" t="T13" r="T14" b="T15"/>
              <a:pathLst>
                <a:path w="288" h="192">
                  <a:moveTo>
                    <a:pt x="0" y="0"/>
                  </a:moveTo>
                  <a:cubicBezTo>
                    <a:pt x="16" y="36"/>
                    <a:pt x="32" y="72"/>
                    <a:pt x="48" y="96"/>
                  </a:cubicBezTo>
                  <a:cubicBezTo>
                    <a:pt x="64" y="120"/>
                    <a:pt x="56" y="128"/>
                    <a:pt x="96" y="144"/>
                  </a:cubicBezTo>
                  <a:cubicBezTo>
                    <a:pt x="136" y="160"/>
                    <a:pt x="256" y="184"/>
                    <a:pt x="288" y="192"/>
                  </a:cubicBezTo>
                </a:path>
              </a:pathLst>
            </a:custGeom>
            <a:noFill/>
            <a:ln w="76200">
              <a:solidFill>
                <a:srgbClr val="FFFF66"/>
              </a:solidFill>
              <a:round/>
              <a:headEnd/>
              <a:tailEnd/>
            </a:ln>
          </p:spPr>
          <p:txBody>
            <a:bodyPr>
              <a:prstTxWarp prst="textNoShape">
                <a:avLst/>
              </a:prstTxWarp>
            </a:bodyPr>
            <a:lstStyle/>
            <a:p>
              <a:endParaRPr lang="en-US"/>
            </a:p>
          </p:txBody>
        </p:sp>
        <p:sp>
          <p:nvSpPr>
            <p:cNvPr id="19466" name="Freeform 11"/>
            <p:cNvSpPr>
              <a:spLocks/>
            </p:cNvSpPr>
            <p:nvPr/>
          </p:nvSpPr>
          <p:spPr bwMode="auto">
            <a:xfrm rot="17170184">
              <a:off x="1056481" y="1934607"/>
              <a:ext cx="74612" cy="414338"/>
            </a:xfrm>
            <a:custGeom>
              <a:avLst/>
              <a:gdLst>
                <a:gd name="T0" fmla="*/ 0 w 56"/>
                <a:gd name="T1" fmla="*/ 0 h 288"/>
                <a:gd name="T2" fmla="*/ 2147483647 w 56"/>
                <a:gd name="T3" fmla="*/ 2147483647 h 288"/>
                <a:gd name="T4" fmla="*/ 2147483647 w 56"/>
                <a:gd name="T5" fmla="*/ 2147483647 h 288"/>
                <a:gd name="T6" fmla="*/ 2147483647 w 56"/>
                <a:gd name="T7" fmla="*/ 2147483647 h 288"/>
                <a:gd name="T8" fmla="*/ 0 60000 65536"/>
                <a:gd name="T9" fmla="*/ 0 60000 65536"/>
                <a:gd name="T10" fmla="*/ 0 60000 65536"/>
                <a:gd name="T11" fmla="*/ 0 60000 65536"/>
                <a:gd name="T12" fmla="*/ 0 w 56"/>
                <a:gd name="T13" fmla="*/ 0 h 288"/>
                <a:gd name="T14" fmla="*/ 56 w 56"/>
                <a:gd name="T15" fmla="*/ 288 h 288"/>
              </a:gdLst>
              <a:ahLst/>
              <a:cxnLst>
                <a:cxn ang="T8">
                  <a:pos x="T0" y="T1"/>
                </a:cxn>
                <a:cxn ang="T9">
                  <a:pos x="T2" y="T3"/>
                </a:cxn>
                <a:cxn ang="T10">
                  <a:pos x="T4" y="T5"/>
                </a:cxn>
                <a:cxn ang="T11">
                  <a:pos x="T6" y="T7"/>
                </a:cxn>
              </a:cxnLst>
              <a:rect l="T12" t="T13" r="T14" b="T15"/>
              <a:pathLst>
                <a:path w="56" h="288">
                  <a:moveTo>
                    <a:pt x="0" y="0"/>
                  </a:moveTo>
                  <a:cubicBezTo>
                    <a:pt x="20" y="56"/>
                    <a:pt x="40" y="112"/>
                    <a:pt x="48" y="144"/>
                  </a:cubicBezTo>
                  <a:cubicBezTo>
                    <a:pt x="56" y="176"/>
                    <a:pt x="48" y="168"/>
                    <a:pt x="48" y="192"/>
                  </a:cubicBezTo>
                  <a:cubicBezTo>
                    <a:pt x="48" y="216"/>
                    <a:pt x="48" y="272"/>
                    <a:pt x="48" y="288"/>
                  </a:cubicBezTo>
                </a:path>
              </a:pathLst>
            </a:custGeom>
            <a:noFill/>
            <a:ln w="76200">
              <a:solidFill>
                <a:srgbClr val="CC6600"/>
              </a:solidFill>
              <a:round/>
              <a:headEnd/>
              <a:tailEnd/>
            </a:ln>
          </p:spPr>
          <p:txBody>
            <a:bodyPr>
              <a:prstTxWarp prst="textNoShape">
                <a:avLst/>
              </a:prstTxWarp>
            </a:bodyPr>
            <a:lstStyle/>
            <a:p>
              <a:endParaRPr lang="en-US"/>
            </a:p>
          </p:txBody>
        </p:sp>
        <p:sp>
          <p:nvSpPr>
            <p:cNvPr id="19467" name="Freeform 12"/>
            <p:cNvSpPr>
              <a:spLocks/>
            </p:cNvSpPr>
            <p:nvPr/>
          </p:nvSpPr>
          <p:spPr bwMode="auto">
            <a:xfrm rot="17170184">
              <a:off x="1110456" y="1928257"/>
              <a:ext cx="379412" cy="217488"/>
            </a:xfrm>
            <a:custGeom>
              <a:avLst/>
              <a:gdLst>
                <a:gd name="T0" fmla="*/ 2147483647 w 288"/>
                <a:gd name="T1" fmla="*/ 2147483647 h 152"/>
                <a:gd name="T2" fmla="*/ 2147483647 w 288"/>
                <a:gd name="T3" fmla="*/ 2147483647 h 152"/>
                <a:gd name="T4" fmla="*/ 2147483647 w 288"/>
                <a:gd name="T5" fmla="*/ 2147483647 h 152"/>
                <a:gd name="T6" fmla="*/ 0 w 288"/>
                <a:gd name="T7" fmla="*/ 2147483647 h 152"/>
                <a:gd name="T8" fmla="*/ 0 60000 65536"/>
                <a:gd name="T9" fmla="*/ 0 60000 65536"/>
                <a:gd name="T10" fmla="*/ 0 60000 65536"/>
                <a:gd name="T11" fmla="*/ 0 60000 65536"/>
                <a:gd name="T12" fmla="*/ 0 w 288"/>
                <a:gd name="T13" fmla="*/ 0 h 152"/>
                <a:gd name="T14" fmla="*/ 288 w 288"/>
                <a:gd name="T15" fmla="*/ 152 h 152"/>
              </a:gdLst>
              <a:ahLst/>
              <a:cxnLst>
                <a:cxn ang="T8">
                  <a:pos x="T0" y="T1"/>
                </a:cxn>
                <a:cxn ang="T9">
                  <a:pos x="T2" y="T3"/>
                </a:cxn>
                <a:cxn ang="T10">
                  <a:pos x="T4" y="T5"/>
                </a:cxn>
                <a:cxn ang="T11">
                  <a:pos x="T6" y="T7"/>
                </a:cxn>
              </a:cxnLst>
              <a:rect l="T12" t="T13" r="T14" b="T15"/>
              <a:pathLst>
                <a:path w="288" h="152">
                  <a:moveTo>
                    <a:pt x="288" y="8"/>
                  </a:moveTo>
                  <a:cubicBezTo>
                    <a:pt x="232" y="4"/>
                    <a:pt x="176" y="0"/>
                    <a:pt x="144" y="8"/>
                  </a:cubicBezTo>
                  <a:cubicBezTo>
                    <a:pt x="112" y="16"/>
                    <a:pt x="120" y="32"/>
                    <a:pt x="96" y="56"/>
                  </a:cubicBezTo>
                  <a:cubicBezTo>
                    <a:pt x="72" y="80"/>
                    <a:pt x="36" y="116"/>
                    <a:pt x="0" y="152"/>
                  </a:cubicBezTo>
                </a:path>
              </a:pathLst>
            </a:custGeom>
            <a:noFill/>
            <a:ln w="76200">
              <a:solidFill>
                <a:srgbClr val="CC0000"/>
              </a:solidFill>
              <a:round/>
              <a:headEnd/>
              <a:tailEnd/>
            </a:ln>
          </p:spPr>
          <p:txBody>
            <a:bodyPr>
              <a:prstTxWarp prst="textNoShape">
                <a:avLst/>
              </a:prstTxWarp>
            </a:bodyPr>
            <a:lstStyle/>
            <a:p>
              <a:endParaRPr lang="en-US"/>
            </a:p>
          </p:txBody>
        </p:sp>
        <p:sp>
          <p:nvSpPr>
            <p:cNvPr id="19468" name="Oval 13"/>
            <p:cNvSpPr>
              <a:spLocks noChangeArrowheads="1"/>
            </p:cNvSpPr>
            <p:nvPr/>
          </p:nvSpPr>
          <p:spPr bwMode="auto">
            <a:xfrm rot="17170184">
              <a:off x="1212056" y="2115582"/>
              <a:ext cx="317500" cy="342900"/>
            </a:xfrm>
            <a:prstGeom prst="ellipse">
              <a:avLst/>
            </a:prstGeom>
            <a:solidFill>
              <a:schemeClr val="hlink"/>
            </a:solidFill>
            <a:ln w="9525">
              <a:solidFill>
                <a:schemeClr val="tx1"/>
              </a:solidFill>
              <a:round/>
              <a:headEnd/>
              <a:tailEnd/>
            </a:ln>
          </p:spPr>
          <p:txBody>
            <a:bodyPr wrap="none" anchor="ctr">
              <a:prstTxWarp prst="textNoShape">
                <a:avLst/>
              </a:prstTxWarp>
            </a:bodyPr>
            <a:lstStyle/>
            <a:p>
              <a:endParaRPr lang="en-US"/>
            </a:p>
          </p:txBody>
        </p:sp>
        <p:sp>
          <p:nvSpPr>
            <p:cNvPr id="19469" name="Oval 14"/>
            <p:cNvSpPr>
              <a:spLocks noChangeArrowheads="1"/>
            </p:cNvSpPr>
            <p:nvPr/>
          </p:nvSpPr>
          <p:spPr bwMode="auto">
            <a:xfrm rot="17170184">
              <a:off x="1166811" y="1578214"/>
              <a:ext cx="315913" cy="342900"/>
            </a:xfrm>
            <a:prstGeom prst="ellipse">
              <a:avLst/>
            </a:prstGeom>
            <a:solidFill>
              <a:srgbClr val="66FF66"/>
            </a:solidFill>
            <a:ln w="9525">
              <a:solidFill>
                <a:schemeClr val="tx1"/>
              </a:solidFill>
              <a:round/>
              <a:headEnd/>
              <a:tailEnd/>
            </a:ln>
          </p:spPr>
          <p:txBody>
            <a:bodyPr wrap="none" anchor="ctr">
              <a:prstTxWarp prst="textNoShape">
                <a:avLst/>
              </a:prstTxWarp>
            </a:bodyPr>
            <a:lstStyle/>
            <a:p>
              <a:endParaRPr lang="en-US"/>
            </a:p>
          </p:txBody>
        </p:sp>
      </p:grpSp>
      <p:grpSp>
        <p:nvGrpSpPr>
          <p:cNvPr id="7" name="Group 76"/>
          <p:cNvGrpSpPr/>
          <p:nvPr/>
        </p:nvGrpSpPr>
        <p:grpSpPr>
          <a:xfrm>
            <a:off x="985447" y="2606821"/>
            <a:ext cx="1171575" cy="1136650"/>
            <a:chOff x="504825" y="3396037"/>
            <a:chExt cx="1171575" cy="1136650"/>
          </a:xfrm>
        </p:grpSpPr>
        <p:sp>
          <p:nvSpPr>
            <p:cNvPr id="19471" name="Oval 21" descr="20%"/>
            <p:cNvSpPr>
              <a:spLocks noChangeArrowheads="1"/>
            </p:cNvSpPr>
            <p:nvPr/>
          </p:nvSpPr>
          <p:spPr bwMode="auto">
            <a:xfrm>
              <a:off x="504825" y="3396037"/>
              <a:ext cx="1171575" cy="1136650"/>
            </a:xfrm>
            <a:prstGeom prst="ellipse">
              <a:avLst/>
            </a:prstGeom>
            <a:pattFill prst="pct20">
              <a:fgClr>
                <a:srgbClr val="FFCC99"/>
              </a:fgClr>
              <a:bgClr>
                <a:srgbClr val="FFFFFF"/>
              </a:bgClr>
            </a:pattFill>
            <a:ln w="9525">
              <a:solidFill>
                <a:schemeClr val="tx1"/>
              </a:solidFill>
              <a:round/>
              <a:headEnd/>
              <a:tailEnd/>
            </a:ln>
          </p:spPr>
          <p:txBody>
            <a:bodyPr wrap="none" anchor="ctr">
              <a:prstTxWarp prst="textNoShape">
                <a:avLst/>
              </a:prstTxWarp>
            </a:bodyPr>
            <a:lstStyle/>
            <a:p>
              <a:endParaRPr lang="en-US"/>
            </a:p>
          </p:txBody>
        </p:sp>
        <p:sp>
          <p:nvSpPr>
            <p:cNvPr id="19472" name="Oval 22"/>
            <p:cNvSpPr>
              <a:spLocks noChangeArrowheads="1"/>
            </p:cNvSpPr>
            <p:nvPr/>
          </p:nvSpPr>
          <p:spPr bwMode="auto">
            <a:xfrm>
              <a:off x="1058863" y="3850062"/>
              <a:ext cx="65087" cy="61913"/>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9473" name="Oval 23"/>
            <p:cNvSpPr>
              <a:spLocks noChangeArrowheads="1"/>
            </p:cNvSpPr>
            <p:nvPr/>
          </p:nvSpPr>
          <p:spPr bwMode="auto">
            <a:xfrm>
              <a:off x="863600" y="4037387"/>
              <a:ext cx="65088" cy="635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474" name="Oval 24"/>
            <p:cNvSpPr>
              <a:spLocks noChangeArrowheads="1"/>
            </p:cNvSpPr>
            <p:nvPr/>
          </p:nvSpPr>
          <p:spPr bwMode="auto">
            <a:xfrm>
              <a:off x="1079500" y="3773862"/>
              <a:ext cx="63500" cy="635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19475" name="Oval 25"/>
            <p:cNvSpPr>
              <a:spLocks noChangeArrowheads="1"/>
            </p:cNvSpPr>
            <p:nvPr/>
          </p:nvSpPr>
          <p:spPr bwMode="auto">
            <a:xfrm>
              <a:off x="1338263" y="3964362"/>
              <a:ext cx="65087" cy="63500"/>
            </a:xfrm>
            <a:prstGeom prst="ellipse">
              <a:avLst/>
            </a:prstGeom>
            <a:solidFill>
              <a:srgbClr val="3AC737"/>
            </a:solidFill>
            <a:ln w="9525">
              <a:solidFill>
                <a:schemeClr val="tx1"/>
              </a:solidFill>
              <a:round/>
              <a:headEnd/>
              <a:tailEnd/>
            </a:ln>
          </p:spPr>
          <p:txBody>
            <a:bodyPr wrap="none" anchor="ctr">
              <a:prstTxWarp prst="textNoShape">
                <a:avLst/>
              </a:prstTxWarp>
            </a:bodyPr>
            <a:lstStyle/>
            <a:p>
              <a:endParaRPr lang="en-US"/>
            </a:p>
          </p:txBody>
        </p:sp>
        <p:sp>
          <p:nvSpPr>
            <p:cNvPr id="19476" name="Oval 26"/>
            <p:cNvSpPr>
              <a:spLocks noChangeArrowheads="1"/>
            </p:cNvSpPr>
            <p:nvPr/>
          </p:nvSpPr>
          <p:spPr bwMode="auto">
            <a:xfrm>
              <a:off x="1468438" y="4091362"/>
              <a:ext cx="65087" cy="61913"/>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477" name="Oval 27"/>
            <p:cNvSpPr>
              <a:spLocks noChangeArrowheads="1"/>
            </p:cNvSpPr>
            <p:nvPr/>
          </p:nvSpPr>
          <p:spPr bwMode="auto">
            <a:xfrm>
              <a:off x="1173956" y="3653870"/>
              <a:ext cx="65087"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19478" name="Freeform 28"/>
            <p:cNvSpPr>
              <a:spLocks/>
            </p:cNvSpPr>
            <p:nvPr/>
          </p:nvSpPr>
          <p:spPr bwMode="auto">
            <a:xfrm>
              <a:off x="1079500" y="3837362"/>
              <a:ext cx="128588"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19479" name="Freeform 29"/>
            <p:cNvSpPr>
              <a:spLocks/>
            </p:cNvSpPr>
            <p:nvPr/>
          </p:nvSpPr>
          <p:spPr bwMode="auto">
            <a:xfrm>
              <a:off x="687388" y="3837362"/>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endParaRPr lang="en-US"/>
            </a:p>
          </p:txBody>
        </p:sp>
        <p:sp>
          <p:nvSpPr>
            <p:cNvPr id="19480" name="Freeform 30"/>
            <p:cNvSpPr>
              <a:spLocks/>
            </p:cNvSpPr>
            <p:nvPr/>
          </p:nvSpPr>
          <p:spPr bwMode="auto">
            <a:xfrm rot="-7282380">
              <a:off x="1242219" y="4098506"/>
              <a:ext cx="127000" cy="195262"/>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19481" name="Freeform 31"/>
            <p:cNvSpPr>
              <a:spLocks/>
            </p:cNvSpPr>
            <p:nvPr/>
          </p:nvSpPr>
          <p:spPr bwMode="auto">
            <a:xfrm>
              <a:off x="1349375" y="4027862"/>
              <a:ext cx="130175" cy="18891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19482" name="Freeform 32"/>
            <p:cNvSpPr>
              <a:spLocks/>
            </p:cNvSpPr>
            <p:nvPr/>
          </p:nvSpPr>
          <p:spPr bwMode="auto">
            <a:xfrm rot="-7282380">
              <a:off x="1047750" y="3551612"/>
              <a:ext cx="125413" cy="19526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19483" name="Freeform 33"/>
            <p:cNvSpPr>
              <a:spLocks/>
            </p:cNvSpPr>
            <p:nvPr/>
          </p:nvSpPr>
          <p:spPr bwMode="auto">
            <a:xfrm rot="9645446">
              <a:off x="1123950" y="3850062"/>
              <a:ext cx="131763" cy="187325"/>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19484" name="Oval 34"/>
            <p:cNvSpPr>
              <a:spLocks noChangeArrowheads="1"/>
            </p:cNvSpPr>
            <p:nvPr/>
          </p:nvSpPr>
          <p:spPr bwMode="auto">
            <a:xfrm>
              <a:off x="747713" y="3999287"/>
              <a:ext cx="65087"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19485" name="Oval 35"/>
            <p:cNvSpPr>
              <a:spLocks noChangeArrowheads="1"/>
            </p:cNvSpPr>
            <p:nvPr/>
          </p:nvSpPr>
          <p:spPr bwMode="auto">
            <a:xfrm>
              <a:off x="877888" y="3999287"/>
              <a:ext cx="65087"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19486" name="Oval 36"/>
            <p:cNvSpPr>
              <a:spLocks noChangeArrowheads="1"/>
            </p:cNvSpPr>
            <p:nvPr/>
          </p:nvSpPr>
          <p:spPr bwMode="auto">
            <a:xfrm>
              <a:off x="1138238" y="3999287"/>
              <a:ext cx="65087"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19487" name="Oval 37"/>
            <p:cNvSpPr>
              <a:spLocks noChangeArrowheads="1"/>
            </p:cNvSpPr>
            <p:nvPr/>
          </p:nvSpPr>
          <p:spPr bwMode="auto">
            <a:xfrm>
              <a:off x="1138238" y="4188200"/>
              <a:ext cx="65087"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19488" name="Oval 38"/>
            <p:cNvSpPr>
              <a:spLocks noChangeArrowheads="1"/>
            </p:cNvSpPr>
            <p:nvPr/>
          </p:nvSpPr>
          <p:spPr bwMode="auto">
            <a:xfrm>
              <a:off x="812800" y="4188200"/>
              <a:ext cx="65088" cy="63500"/>
            </a:xfrm>
            <a:prstGeom prst="ellipse">
              <a:avLst/>
            </a:prstGeom>
            <a:solidFill>
              <a:srgbClr val="E53A0B"/>
            </a:solidFill>
            <a:ln w="9525">
              <a:solidFill>
                <a:schemeClr val="tx1"/>
              </a:solidFill>
              <a:round/>
              <a:headEnd/>
              <a:tailEnd/>
            </a:ln>
          </p:spPr>
          <p:txBody>
            <a:bodyPr wrap="none" anchor="ctr">
              <a:prstTxWarp prst="textNoShape">
                <a:avLst/>
              </a:prstTxWarp>
            </a:bodyPr>
            <a:lstStyle/>
            <a:p>
              <a:endParaRPr lang="en-US"/>
            </a:p>
          </p:txBody>
        </p:sp>
        <p:sp>
          <p:nvSpPr>
            <p:cNvPr id="19489" name="Freeform 39"/>
            <p:cNvSpPr>
              <a:spLocks/>
            </p:cNvSpPr>
            <p:nvPr/>
          </p:nvSpPr>
          <p:spPr bwMode="auto">
            <a:xfrm rot="9645446">
              <a:off x="877888" y="4188200"/>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19490" name="Freeform 40"/>
            <p:cNvSpPr>
              <a:spLocks/>
            </p:cNvSpPr>
            <p:nvPr/>
          </p:nvSpPr>
          <p:spPr bwMode="auto">
            <a:xfrm rot="-3896125">
              <a:off x="944563" y="3892925"/>
              <a:ext cx="188912" cy="277812"/>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19491" name="Freeform 41"/>
            <p:cNvSpPr>
              <a:spLocks/>
            </p:cNvSpPr>
            <p:nvPr/>
          </p:nvSpPr>
          <p:spPr bwMode="auto">
            <a:xfrm rot="-2090744">
              <a:off x="1250950" y="3457950"/>
              <a:ext cx="206375" cy="2540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19492" name="Oval 42"/>
            <p:cNvSpPr>
              <a:spLocks noChangeArrowheads="1"/>
            </p:cNvSpPr>
            <p:nvPr/>
          </p:nvSpPr>
          <p:spPr bwMode="auto">
            <a:xfrm>
              <a:off x="619125" y="3651625"/>
              <a:ext cx="65088" cy="63500"/>
            </a:xfrm>
            <a:prstGeom prst="ellipse">
              <a:avLst/>
            </a:prstGeom>
            <a:solidFill>
              <a:srgbClr val="E53A0B"/>
            </a:solidFill>
            <a:ln w="9525">
              <a:solidFill>
                <a:schemeClr val="tx1"/>
              </a:solidFill>
              <a:round/>
              <a:headEnd/>
              <a:tailEnd/>
            </a:ln>
          </p:spPr>
          <p:txBody>
            <a:bodyPr wrap="none" anchor="ctr">
              <a:prstTxWarp prst="textNoShape">
                <a:avLst/>
              </a:prstTxWarp>
            </a:bodyPr>
            <a:lstStyle/>
            <a:p>
              <a:endParaRPr lang="en-US"/>
            </a:p>
          </p:txBody>
        </p:sp>
        <p:sp>
          <p:nvSpPr>
            <p:cNvPr id="19493" name="Oval 43"/>
            <p:cNvSpPr>
              <a:spLocks noChangeArrowheads="1"/>
            </p:cNvSpPr>
            <p:nvPr/>
          </p:nvSpPr>
          <p:spPr bwMode="auto">
            <a:xfrm>
              <a:off x="749300" y="3651625"/>
              <a:ext cx="65088"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19494" name="Oval 44"/>
            <p:cNvSpPr>
              <a:spLocks noChangeArrowheads="1"/>
            </p:cNvSpPr>
            <p:nvPr/>
          </p:nvSpPr>
          <p:spPr bwMode="auto">
            <a:xfrm>
              <a:off x="1008063" y="3651625"/>
              <a:ext cx="65087"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19495" name="Oval 45"/>
            <p:cNvSpPr>
              <a:spLocks noChangeArrowheads="1"/>
            </p:cNvSpPr>
            <p:nvPr/>
          </p:nvSpPr>
          <p:spPr bwMode="auto">
            <a:xfrm>
              <a:off x="1008063" y="3840537"/>
              <a:ext cx="65087" cy="63500"/>
            </a:xfrm>
            <a:prstGeom prst="ellipse">
              <a:avLst/>
            </a:prstGeom>
            <a:solidFill>
              <a:srgbClr val="99FF66"/>
            </a:solidFill>
            <a:ln w="9525">
              <a:solidFill>
                <a:schemeClr val="tx1"/>
              </a:solidFill>
              <a:round/>
              <a:headEnd/>
              <a:tailEnd/>
            </a:ln>
          </p:spPr>
          <p:txBody>
            <a:bodyPr wrap="none" anchor="ctr">
              <a:prstTxWarp prst="textNoShape">
                <a:avLst/>
              </a:prstTxWarp>
            </a:bodyPr>
            <a:lstStyle/>
            <a:p>
              <a:endParaRPr lang="en-US"/>
            </a:p>
          </p:txBody>
        </p:sp>
        <p:sp>
          <p:nvSpPr>
            <p:cNvPr id="19496" name="Oval 46"/>
            <p:cNvSpPr>
              <a:spLocks noChangeArrowheads="1"/>
            </p:cNvSpPr>
            <p:nvPr/>
          </p:nvSpPr>
          <p:spPr bwMode="auto">
            <a:xfrm>
              <a:off x="684213" y="3840537"/>
              <a:ext cx="65087"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19497" name="Freeform 47"/>
            <p:cNvSpPr>
              <a:spLocks/>
            </p:cNvSpPr>
            <p:nvPr/>
          </p:nvSpPr>
          <p:spPr bwMode="auto">
            <a:xfrm rot="9645446">
              <a:off x="749300" y="3840537"/>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19498" name="Freeform 48"/>
            <p:cNvSpPr>
              <a:spLocks/>
            </p:cNvSpPr>
            <p:nvPr/>
          </p:nvSpPr>
          <p:spPr bwMode="auto">
            <a:xfrm rot="-3896125">
              <a:off x="794545" y="3639718"/>
              <a:ext cx="188912" cy="276225"/>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19499" name="Freeform 49"/>
            <p:cNvSpPr>
              <a:spLocks/>
            </p:cNvSpPr>
            <p:nvPr/>
          </p:nvSpPr>
          <p:spPr bwMode="auto">
            <a:xfrm rot="-620572">
              <a:off x="619125" y="3659562"/>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19500" name="Freeform 50"/>
            <p:cNvSpPr>
              <a:spLocks/>
            </p:cNvSpPr>
            <p:nvPr/>
          </p:nvSpPr>
          <p:spPr bwMode="auto">
            <a:xfrm rot="4588081">
              <a:off x="1320801" y="3826249"/>
              <a:ext cx="120650" cy="206375"/>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19501" name="Freeform 51"/>
            <p:cNvSpPr>
              <a:spLocks/>
            </p:cNvSpPr>
            <p:nvPr/>
          </p:nvSpPr>
          <p:spPr bwMode="auto">
            <a:xfrm rot="-983664">
              <a:off x="973138" y="3529387"/>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19502" name="Freeform 52"/>
            <p:cNvSpPr>
              <a:spLocks/>
            </p:cNvSpPr>
            <p:nvPr/>
          </p:nvSpPr>
          <p:spPr bwMode="auto">
            <a:xfrm rot="-5400000">
              <a:off x="1020763" y="4194550"/>
              <a:ext cx="119062" cy="207962"/>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endParaRPr lang="en-US"/>
            </a:p>
          </p:txBody>
        </p:sp>
        <p:sp>
          <p:nvSpPr>
            <p:cNvPr id="19503" name="Freeform 53"/>
            <p:cNvSpPr>
              <a:spLocks/>
            </p:cNvSpPr>
            <p:nvPr/>
          </p:nvSpPr>
          <p:spPr bwMode="auto">
            <a:xfrm rot="-8249373">
              <a:off x="1222375" y="3662737"/>
              <a:ext cx="284163" cy="238125"/>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86" name="Freeform 41"/>
            <p:cNvSpPr>
              <a:spLocks/>
            </p:cNvSpPr>
            <p:nvPr/>
          </p:nvSpPr>
          <p:spPr bwMode="auto">
            <a:xfrm rot="19509256">
              <a:off x="654050" y="4092950"/>
              <a:ext cx="206375" cy="2540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88" name="Freeform 41"/>
            <p:cNvSpPr>
              <a:spLocks/>
            </p:cNvSpPr>
            <p:nvPr/>
          </p:nvSpPr>
          <p:spPr bwMode="auto">
            <a:xfrm rot="19509256">
              <a:off x="1370476" y="4193198"/>
              <a:ext cx="149920" cy="165666"/>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89" name="Freeform 41"/>
            <p:cNvSpPr>
              <a:spLocks/>
            </p:cNvSpPr>
            <p:nvPr/>
          </p:nvSpPr>
          <p:spPr bwMode="auto">
            <a:xfrm rot="19509256">
              <a:off x="1192676" y="4231298"/>
              <a:ext cx="149920" cy="165666"/>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91" name="Freeform 41"/>
            <p:cNvSpPr>
              <a:spLocks/>
            </p:cNvSpPr>
            <p:nvPr/>
          </p:nvSpPr>
          <p:spPr bwMode="auto">
            <a:xfrm rot="19509256">
              <a:off x="920750" y="4042150"/>
              <a:ext cx="206375" cy="2540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grpSp>
      <p:grpSp>
        <p:nvGrpSpPr>
          <p:cNvPr id="8" name="Group 95"/>
          <p:cNvGrpSpPr/>
          <p:nvPr/>
        </p:nvGrpSpPr>
        <p:grpSpPr>
          <a:xfrm>
            <a:off x="975246" y="1146003"/>
            <a:ext cx="1062652" cy="924779"/>
            <a:chOff x="574168" y="4828775"/>
            <a:chExt cx="1062652" cy="924779"/>
          </a:xfrm>
        </p:grpSpPr>
        <p:sp>
          <p:nvSpPr>
            <p:cNvPr id="79" name="Oval 21" descr="20%"/>
            <p:cNvSpPr>
              <a:spLocks noChangeAspect="1" noChangeArrowheads="1"/>
            </p:cNvSpPr>
            <p:nvPr/>
          </p:nvSpPr>
          <p:spPr bwMode="auto">
            <a:xfrm>
              <a:off x="682625" y="4910143"/>
              <a:ext cx="808379" cy="784289"/>
            </a:xfrm>
            <a:prstGeom prst="ellipse">
              <a:avLst/>
            </a:prstGeom>
            <a:solidFill>
              <a:srgbClr val="FFFFFF">
                <a:alpha val="68000"/>
              </a:srgbClr>
            </a:solidFill>
            <a:ln w="76200" cap="flat" cmpd="tri" algn="ctr">
              <a:noFill/>
              <a:prstDash val="solid"/>
              <a:round/>
              <a:headEnd type="none" w="med" len="med"/>
              <a:tailEnd type="none" w="med" len="med"/>
            </a:ln>
            <a:effectLst>
              <a:outerShdw blurRad="828675" dist="38100" dir="2700000" algn="tl" rotWithShape="0">
                <a:schemeClr val="accent6">
                  <a:lumMod val="75000"/>
                  <a:alpha val="85000"/>
                </a:schemeClr>
              </a:outerShdw>
              <a:softEdge rad="50800"/>
            </a:effectLst>
          </p:spPr>
          <p:txBody>
            <a:bodyPr wrap="none" anchor="ctr">
              <a:prstTxWarp prst="textNoShape">
                <a:avLst/>
              </a:prstTxWarp>
            </a:bodyPr>
            <a:lstStyle/>
            <a:p>
              <a:endParaRPr lang="en-US"/>
            </a:p>
          </p:txBody>
        </p:sp>
        <p:sp>
          <p:nvSpPr>
            <p:cNvPr id="81" name="Oval 23"/>
            <p:cNvSpPr>
              <a:spLocks noChangeArrowheads="1"/>
            </p:cNvSpPr>
            <p:nvPr/>
          </p:nvSpPr>
          <p:spPr bwMode="auto">
            <a:xfrm>
              <a:off x="1016000" y="5243887"/>
              <a:ext cx="65088" cy="635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82" name="Oval 24"/>
            <p:cNvSpPr>
              <a:spLocks noChangeArrowheads="1"/>
            </p:cNvSpPr>
            <p:nvPr/>
          </p:nvSpPr>
          <p:spPr bwMode="auto">
            <a:xfrm>
              <a:off x="1143000" y="5145462"/>
              <a:ext cx="63500" cy="635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83" name="Oval 25"/>
            <p:cNvSpPr>
              <a:spLocks noChangeArrowheads="1"/>
            </p:cNvSpPr>
            <p:nvPr/>
          </p:nvSpPr>
          <p:spPr bwMode="auto">
            <a:xfrm>
              <a:off x="1325563" y="5272462"/>
              <a:ext cx="65087" cy="63500"/>
            </a:xfrm>
            <a:prstGeom prst="ellipse">
              <a:avLst/>
            </a:prstGeom>
            <a:solidFill>
              <a:srgbClr val="3AC737"/>
            </a:solidFill>
            <a:ln w="9525">
              <a:solidFill>
                <a:schemeClr val="tx1"/>
              </a:solidFill>
              <a:round/>
              <a:headEnd/>
              <a:tailEnd/>
            </a:ln>
          </p:spPr>
          <p:txBody>
            <a:bodyPr wrap="none" anchor="ctr">
              <a:prstTxWarp prst="textNoShape">
                <a:avLst/>
              </a:prstTxWarp>
            </a:bodyPr>
            <a:lstStyle/>
            <a:p>
              <a:endParaRPr lang="en-US"/>
            </a:p>
          </p:txBody>
        </p:sp>
        <p:sp>
          <p:nvSpPr>
            <p:cNvPr id="85" name="Oval 27"/>
            <p:cNvSpPr>
              <a:spLocks noChangeArrowheads="1"/>
            </p:cNvSpPr>
            <p:nvPr/>
          </p:nvSpPr>
          <p:spPr bwMode="auto">
            <a:xfrm>
              <a:off x="1008856" y="5419170"/>
              <a:ext cx="65087" cy="635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87" name="Freeform 29"/>
            <p:cNvSpPr>
              <a:spLocks/>
            </p:cNvSpPr>
            <p:nvPr/>
          </p:nvSpPr>
          <p:spPr bwMode="auto">
            <a:xfrm>
              <a:off x="814388" y="5348662"/>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endParaRPr lang="en-US"/>
            </a:p>
          </p:txBody>
        </p:sp>
        <p:sp>
          <p:nvSpPr>
            <p:cNvPr id="90" name="Freeform 32"/>
            <p:cNvSpPr>
              <a:spLocks/>
            </p:cNvSpPr>
            <p:nvPr/>
          </p:nvSpPr>
          <p:spPr bwMode="auto">
            <a:xfrm rot="14317620">
              <a:off x="1111250" y="5240712"/>
              <a:ext cx="125413" cy="19526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104" name="Oval 46"/>
            <p:cNvSpPr>
              <a:spLocks noChangeArrowheads="1"/>
            </p:cNvSpPr>
            <p:nvPr/>
          </p:nvSpPr>
          <p:spPr bwMode="auto">
            <a:xfrm>
              <a:off x="747713" y="5212137"/>
              <a:ext cx="65087" cy="63500"/>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97" name="Freeform 32"/>
            <p:cNvSpPr>
              <a:spLocks/>
            </p:cNvSpPr>
            <p:nvPr/>
          </p:nvSpPr>
          <p:spPr bwMode="auto">
            <a:xfrm rot="14317620">
              <a:off x="933450" y="5012112"/>
              <a:ext cx="125413" cy="19526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98" name="Freeform 32"/>
            <p:cNvSpPr>
              <a:spLocks/>
            </p:cNvSpPr>
            <p:nvPr/>
          </p:nvSpPr>
          <p:spPr bwMode="auto">
            <a:xfrm rot="14317620">
              <a:off x="1010729" y="5495514"/>
              <a:ext cx="125413" cy="19526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99" name="Oval 23"/>
            <p:cNvSpPr>
              <a:spLocks noChangeArrowheads="1"/>
            </p:cNvSpPr>
            <p:nvPr/>
          </p:nvSpPr>
          <p:spPr bwMode="auto">
            <a:xfrm>
              <a:off x="1358900" y="5523287"/>
              <a:ext cx="65088" cy="635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00" name="Freeform 32"/>
            <p:cNvSpPr>
              <a:spLocks/>
            </p:cNvSpPr>
            <p:nvPr/>
          </p:nvSpPr>
          <p:spPr bwMode="auto">
            <a:xfrm rot="14317620">
              <a:off x="787400" y="4935912"/>
              <a:ext cx="125413" cy="19526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93" name="Freeform 29"/>
            <p:cNvSpPr>
              <a:spLocks/>
            </p:cNvSpPr>
            <p:nvPr/>
          </p:nvSpPr>
          <p:spPr bwMode="auto">
            <a:xfrm>
              <a:off x="1258888" y="4933183"/>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endParaRPr lang="en-US"/>
            </a:p>
          </p:txBody>
        </p:sp>
        <p:sp>
          <p:nvSpPr>
            <p:cNvPr id="94" name="Freeform 29"/>
            <p:cNvSpPr>
              <a:spLocks/>
            </p:cNvSpPr>
            <p:nvPr/>
          </p:nvSpPr>
          <p:spPr bwMode="auto">
            <a:xfrm>
              <a:off x="1208088" y="5491983"/>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endParaRPr lang="en-US"/>
            </a:p>
          </p:txBody>
        </p:sp>
        <p:sp>
          <p:nvSpPr>
            <p:cNvPr id="10" name="Freeform 32">
              <a:extLst>
                <a:ext uri="{FF2B5EF4-FFF2-40B4-BE49-F238E27FC236}">
                  <a16:creationId xmlns:a16="http://schemas.microsoft.com/office/drawing/2014/main" id="{8BB4F42D-F198-098A-3ED2-BE2829124D62}"/>
                </a:ext>
              </a:extLst>
            </p:cNvPr>
            <p:cNvSpPr>
              <a:spLocks/>
            </p:cNvSpPr>
            <p:nvPr/>
          </p:nvSpPr>
          <p:spPr bwMode="auto">
            <a:xfrm rot="14317620">
              <a:off x="986294" y="4793850"/>
              <a:ext cx="125413" cy="19526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11" name="Freeform 32">
              <a:extLst>
                <a:ext uri="{FF2B5EF4-FFF2-40B4-BE49-F238E27FC236}">
                  <a16:creationId xmlns:a16="http://schemas.microsoft.com/office/drawing/2014/main" id="{66816CAD-FD64-AEB0-715C-D16DDDBB49C8}"/>
                </a:ext>
              </a:extLst>
            </p:cNvPr>
            <p:cNvSpPr>
              <a:spLocks/>
            </p:cNvSpPr>
            <p:nvPr/>
          </p:nvSpPr>
          <p:spPr bwMode="auto">
            <a:xfrm rot="14317620">
              <a:off x="1433160" y="5054739"/>
              <a:ext cx="125413" cy="195263"/>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noFill/>
            <a:ln w="9525">
              <a:solidFill>
                <a:srgbClr val="CC0000"/>
              </a:solidFill>
              <a:round/>
              <a:headEnd/>
              <a:tailEnd/>
            </a:ln>
          </p:spPr>
          <p:txBody>
            <a:bodyPr>
              <a:prstTxWarp prst="textNoShape">
                <a:avLst/>
              </a:prstTxWarp>
            </a:bodyPr>
            <a:lstStyle/>
            <a:p>
              <a:endParaRPr lang="en-US"/>
            </a:p>
          </p:txBody>
        </p:sp>
        <p:sp>
          <p:nvSpPr>
            <p:cNvPr id="12" name="Oval 23">
              <a:extLst>
                <a:ext uri="{FF2B5EF4-FFF2-40B4-BE49-F238E27FC236}">
                  <a16:creationId xmlns:a16="http://schemas.microsoft.com/office/drawing/2014/main" id="{2E1DEB80-BCE0-6BF1-F7CC-C722141479F9}"/>
                </a:ext>
              </a:extLst>
            </p:cNvPr>
            <p:cNvSpPr>
              <a:spLocks noChangeArrowheads="1"/>
            </p:cNvSpPr>
            <p:nvPr/>
          </p:nvSpPr>
          <p:spPr bwMode="auto">
            <a:xfrm>
              <a:off x="687954" y="5504774"/>
              <a:ext cx="65088" cy="635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3" name="Oval 27">
              <a:extLst>
                <a:ext uri="{FF2B5EF4-FFF2-40B4-BE49-F238E27FC236}">
                  <a16:creationId xmlns:a16="http://schemas.microsoft.com/office/drawing/2014/main" id="{CABD55B4-1C0B-CF5D-63A7-F01B80E5B604}"/>
                </a:ext>
              </a:extLst>
            </p:cNvPr>
            <p:cNvSpPr>
              <a:spLocks noChangeArrowheads="1"/>
            </p:cNvSpPr>
            <p:nvPr/>
          </p:nvSpPr>
          <p:spPr bwMode="auto">
            <a:xfrm>
              <a:off x="1564210" y="5354595"/>
              <a:ext cx="65087" cy="635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4" name="Oval 27">
              <a:extLst>
                <a:ext uri="{FF2B5EF4-FFF2-40B4-BE49-F238E27FC236}">
                  <a16:creationId xmlns:a16="http://schemas.microsoft.com/office/drawing/2014/main" id="{59DFA588-7E0E-0B7B-4D9A-FCDFD05094EB}"/>
                </a:ext>
              </a:extLst>
            </p:cNvPr>
            <p:cNvSpPr>
              <a:spLocks noChangeArrowheads="1"/>
            </p:cNvSpPr>
            <p:nvPr/>
          </p:nvSpPr>
          <p:spPr bwMode="auto">
            <a:xfrm>
              <a:off x="1143172" y="4840570"/>
              <a:ext cx="65087" cy="635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5" name="Oval 23">
              <a:extLst>
                <a:ext uri="{FF2B5EF4-FFF2-40B4-BE49-F238E27FC236}">
                  <a16:creationId xmlns:a16="http://schemas.microsoft.com/office/drawing/2014/main" id="{DE8BE781-267F-A9B5-721B-99F963118446}"/>
                </a:ext>
              </a:extLst>
            </p:cNvPr>
            <p:cNvSpPr>
              <a:spLocks noChangeArrowheads="1"/>
            </p:cNvSpPr>
            <p:nvPr/>
          </p:nvSpPr>
          <p:spPr bwMode="auto">
            <a:xfrm>
              <a:off x="749949" y="4900342"/>
              <a:ext cx="65088" cy="635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6" name="Freeform 29">
              <a:extLst>
                <a:ext uri="{FF2B5EF4-FFF2-40B4-BE49-F238E27FC236}">
                  <a16:creationId xmlns:a16="http://schemas.microsoft.com/office/drawing/2014/main" id="{559F5DD9-3841-9D41-A7E0-A8A61388793B}"/>
                </a:ext>
              </a:extLst>
            </p:cNvPr>
            <p:cNvSpPr>
              <a:spLocks/>
            </p:cNvSpPr>
            <p:nvPr/>
          </p:nvSpPr>
          <p:spPr bwMode="auto">
            <a:xfrm>
              <a:off x="827305" y="5563054"/>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endParaRPr lang="en-US"/>
            </a:p>
          </p:txBody>
        </p:sp>
        <p:sp>
          <p:nvSpPr>
            <p:cNvPr id="17" name="Freeform 29">
              <a:extLst>
                <a:ext uri="{FF2B5EF4-FFF2-40B4-BE49-F238E27FC236}">
                  <a16:creationId xmlns:a16="http://schemas.microsoft.com/office/drawing/2014/main" id="{85A2D109-2CFE-5F3A-01EF-EA9F44DD50A2}"/>
                </a:ext>
              </a:extLst>
            </p:cNvPr>
            <p:cNvSpPr>
              <a:spLocks/>
            </p:cNvSpPr>
            <p:nvPr/>
          </p:nvSpPr>
          <p:spPr bwMode="auto">
            <a:xfrm>
              <a:off x="1506645" y="5482981"/>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endParaRPr lang="en-US"/>
            </a:p>
          </p:txBody>
        </p:sp>
        <p:sp>
          <p:nvSpPr>
            <p:cNvPr id="18" name="Freeform 29">
              <a:extLst>
                <a:ext uri="{FF2B5EF4-FFF2-40B4-BE49-F238E27FC236}">
                  <a16:creationId xmlns:a16="http://schemas.microsoft.com/office/drawing/2014/main" id="{035DE7DA-E21F-D276-B78F-C1D1CA4218ED}"/>
                </a:ext>
              </a:extLst>
            </p:cNvPr>
            <p:cNvSpPr>
              <a:spLocks/>
            </p:cNvSpPr>
            <p:nvPr/>
          </p:nvSpPr>
          <p:spPr bwMode="auto">
            <a:xfrm>
              <a:off x="1380076" y="5278920"/>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endParaRPr lang="en-US"/>
            </a:p>
          </p:txBody>
        </p:sp>
        <p:sp>
          <p:nvSpPr>
            <p:cNvPr id="19" name="Freeform 29">
              <a:extLst>
                <a:ext uri="{FF2B5EF4-FFF2-40B4-BE49-F238E27FC236}">
                  <a16:creationId xmlns:a16="http://schemas.microsoft.com/office/drawing/2014/main" id="{7E4F7DCB-3D3A-3BBE-D640-25400B26B56B}"/>
                </a:ext>
              </a:extLst>
            </p:cNvPr>
            <p:cNvSpPr>
              <a:spLocks/>
            </p:cNvSpPr>
            <p:nvPr/>
          </p:nvSpPr>
          <p:spPr bwMode="auto">
            <a:xfrm>
              <a:off x="574168" y="5232427"/>
              <a:ext cx="130175" cy="190500"/>
            </a:xfrm>
            <a:custGeom>
              <a:avLst/>
              <a:gdLst>
                <a:gd name="T0" fmla="*/ 2147483647 w 840"/>
                <a:gd name="T1" fmla="*/ 2147483647 h 1184"/>
                <a:gd name="T2" fmla="*/ 2147483647 w 840"/>
                <a:gd name="T3" fmla="*/ 2147483647 h 1184"/>
                <a:gd name="T4" fmla="*/ 2147483647 w 840"/>
                <a:gd name="T5" fmla="*/ 2147483647 h 1184"/>
                <a:gd name="T6" fmla="*/ 2147483647 w 840"/>
                <a:gd name="T7" fmla="*/ 2147483647 h 1184"/>
                <a:gd name="T8" fmla="*/ 2147483647 w 840"/>
                <a:gd name="T9" fmla="*/ 2147483647 h 1184"/>
                <a:gd name="T10" fmla="*/ 2147483647 w 840"/>
                <a:gd name="T11" fmla="*/ 2147483647 h 1184"/>
                <a:gd name="T12" fmla="*/ 2147483647 w 840"/>
                <a:gd name="T13" fmla="*/ 2147483647 h 1184"/>
                <a:gd name="T14" fmla="*/ 2147483647 w 840"/>
                <a:gd name="T15" fmla="*/ 2147483647 h 1184"/>
                <a:gd name="T16" fmla="*/ 2147483647 w 840"/>
                <a:gd name="T17" fmla="*/ 2147483647 h 1184"/>
                <a:gd name="T18" fmla="*/ 2147483647 w 840"/>
                <a:gd name="T19" fmla="*/ 2147483647 h 1184"/>
                <a:gd name="T20" fmla="*/ 2147483647 w 840"/>
                <a:gd name="T21" fmla="*/ 2147483647 h 1184"/>
                <a:gd name="T22" fmla="*/ 2147483647 w 840"/>
                <a:gd name="T23" fmla="*/ 2147483647 h 1184"/>
                <a:gd name="T24" fmla="*/ 2147483647 w 840"/>
                <a:gd name="T25" fmla="*/ 2147483647 h 1184"/>
                <a:gd name="T26" fmla="*/ 2147483647 w 840"/>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1184"/>
                <a:gd name="T44" fmla="*/ 840 w 840"/>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1184">
                  <a:moveTo>
                    <a:pt x="104" y="80"/>
                  </a:moveTo>
                  <a:cubicBezTo>
                    <a:pt x="168" y="60"/>
                    <a:pt x="232" y="40"/>
                    <a:pt x="296" y="32"/>
                  </a:cubicBezTo>
                  <a:cubicBezTo>
                    <a:pt x="360" y="24"/>
                    <a:pt x="496" y="0"/>
                    <a:pt x="488" y="32"/>
                  </a:cubicBezTo>
                  <a:cubicBezTo>
                    <a:pt x="480" y="64"/>
                    <a:pt x="328" y="160"/>
                    <a:pt x="248" y="224"/>
                  </a:cubicBezTo>
                  <a:cubicBezTo>
                    <a:pt x="168" y="288"/>
                    <a:pt x="0" y="384"/>
                    <a:pt x="8" y="416"/>
                  </a:cubicBezTo>
                  <a:cubicBezTo>
                    <a:pt x="16" y="448"/>
                    <a:pt x="200" y="416"/>
                    <a:pt x="296" y="416"/>
                  </a:cubicBezTo>
                  <a:cubicBezTo>
                    <a:pt x="392" y="416"/>
                    <a:pt x="536" y="400"/>
                    <a:pt x="584" y="416"/>
                  </a:cubicBezTo>
                  <a:cubicBezTo>
                    <a:pt x="632" y="432"/>
                    <a:pt x="640" y="456"/>
                    <a:pt x="584" y="512"/>
                  </a:cubicBezTo>
                  <a:cubicBezTo>
                    <a:pt x="528" y="568"/>
                    <a:pt x="312" y="688"/>
                    <a:pt x="248" y="752"/>
                  </a:cubicBezTo>
                  <a:cubicBezTo>
                    <a:pt x="184" y="816"/>
                    <a:pt x="128" y="888"/>
                    <a:pt x="200" y="896"/>
                  </a:cubicBezTo>
                  <a:cubicBezTo>
                    <a:pt x="272" y="904"/>
                    <a:pt x="576" y="808"/>
                    <a:pt x="680" y="800"/>
                  </a:cubicBezTo>
                  <a:cubicBezTo>
                    <a:pt x="784" y="792"/>
                    <a:pt x="840" y="800"/>
                    <a:pt x="824" y="848"/>
                  </a:cubicBezTo>
                  <a:cubicBezTo>
                    <a:pt x="808" y="896"/>
                    <a:pt x="624" y="1032"/>
                    <a:pt x="584" y="1088"/>
                  </a:cubicBezTo>
                  <a:cubicBezTo>
                    <a:pt x="544" y="1144"/>
                    <a:pt x="564" y="1164"/>
                    <a:pt x="584" y="1184"/>
                  </a:cubicBezTo>
                </a:path>
              </a:pathLst>
            </a:custGeom>
            <a:solidFill>
              <a:schemeClr val="bg1"/>
            </a:solidFill>
            <a:ln w="9525">
              <a:solidFill>
                <a:srgbClr val="CC0000"/>
              </a:solidFill>
              <a:round/>
              <a:headEnd/>
              <a:tailEnd/>
            </a:ln>
          </p:spPr>
          <p:txBody>
            <a:bodyPr>
              <a:prstTxWarp prst="textNoShape">
                <a:avLst/>
              </a:prstTxWarp>
            </a:bodyPr>
            <a:lstStyle/>
            <a:p>
              <a:endParaRPr lang="en-US"/>
            </a:p>
          </p:txBody>
        </p:sp>
      </p:grpSp>
      <p:sp>
        <p:nvSpPr>
          <p:cNvPr id="77" name="Text Box 7"/>
          <p:cNvSpPr txBox="1">
            <a:spLocks noChangeArrowheads="1"/>
          </p:cNvSpPr>
          <p:nvPr/>
        </p:nvSpPr>
        <p:spPr bwMode="auto">
          <a:xfrm>
            <a:off x="1949059" y="5316724"/>
            <a:ext cx="1096962" cy="369332"/>
          </a:xfrm>
          <a:prstGeom prst="rect">
            <a:avLst/>
          </a:prstGeom>
          <a:noFill/>
          <a:ln w="9525">
            <a:noFill/>
            <a:miter lim="800000"/>
            <a:headEnd/>
            <a:tailEnd/>
          </a:ln>
        </p:spPr>
        <p:txBody>
          <a:bodyPr wrap="square">
            <a:prstTxWarp prst="textNoShape">
              <a:avLst/>
            </a:prstTxWarp>
            <a:spAutoFit/>
          </a:bodyPr>
          <a:lstStyle/>
          <a:p>
            <a:r>
              <a:rPr lang="en-US" b="1" dirty="0">
                <a:latin typeface="Comic Sans MS" charset="0"/>
              </a:rPr>
              <a:t>T&lt;10</a:t>
            </a:r>
            <a:r>
              <a:rPr lang="en-US" b="1" baseline="30000" dirty="0">
                <a:latin typeface="Comic Sans MS" charset="0"/>
              </a:rPr>
              <a:t>12</a:t>
            </a:r>
            <a:r>
              <a:rPr lang="en-US" b="1" dirty="0">
                <a:latin typeface="Comic Sans MS" charset="0"/>
              </a:rPr>
              <a:t>K  </a:t>
            </a:r>
          </a:p>
        </p:txBody>
      </p:sp>
      <p:sp>
        <p:nvSpPr>
          <p:cNvPr id="76" name="Oval 75"/>
          <p:cNvSpPr>
            <a:spLocks noChangeAspect="1"/>
          </p:cNvSpPr>
          <p:nvPr/>
        </p:nvSpPr>
        <p:spPr>
          <a:xfrm>
            <a:off x="7721591" y="1433198"/>
            <a:ext cx="68763" cy="68763"/>
          </a:xfrm>
          <a:prstGeom prst="ellipse">
            <a:avLst/>
          </a:prstGeom>
          <a:noFill/>
          <a:ln w="952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p:cNvCxnSpPr/>
          <p:nvPr/>
        </p:nvCxnSpPr>
        <p:spPr>
          <a:xfrm>
            <a:off x="7597774" y="1130873"/>
            <a:ext cx="295680" cy="1588"/>
          </a:xfrm>
          <a:prstGeom prst="line">
            <a:avLst/>
          </a:prstGeom>
          <a:ln w="190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562601" y="3838536"/>
            <a:ext cx="4999539" cy="1588"/>
          </a:xfrm>
          <a:prstGeom prst="line">
            <a:avLst/>
          </a:prstGeom>
          <a:ln w="317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5" name="Date Placeholder 3"/>
          <p:cNvSpPr txBox="1">
            <a:spLocks/>
          </p:cNvSpPr>
          <p:nvPr/>
        </p:nvSpPr>
        <p:spPr>
          <a:xfrm>
            <a:off x="912421" y="6445251"/>
            <a:ext cx="2133600" cy="365125"/>
          </a:xfrm>
          <a:prstGeom prst="rect">
            <a:avLst/>
          </a:prstGeom>
        </p:spPr>
        <p:txBody>
          <a:bodyPr vert="horz" lIns="91440" tIns="45720" rIns="91440" bIns="45720" rtlCol="0" anchor="ctr"/>
          <a:lstStyle/>
          <a:p>
            <a:pPr>
              <a:defRPr/>
            </a:pPr>
            <a:fld id="{5B9C674F-C758-3049-994E-C14D131E5007}" type="datetime1">
              <a:rPr lang="en-US" sz="1200">
                <a:solidFill>
                  <a:srgbClr val="000090"/>
                </a:solidFill>
              </a:rPr>
              <a:pPr>
                <a:defRPr/>
              </a:pPr>
              <a:t>9/21/23</a:t>
            </a:fld>
            <a:endParaRPr lang="en-US" sz="1200">
              <a:solidFill>
                <a:srgbClr val="000090"/>
              </a:solidFill>
            </a:endParaRPr>
          </a:p>
        </p:txBody>
      </p:sp>
      <p:sp>
        <p:nvSpPr>
          <p:cNvPr id="96" name="Footer Placeholder 4"/>
          <p:cNvSpPr txBox="1">
            <a:spLocks/>
          </p:cNvSpPr>
          <p:nvPr/>
        </p:nvSpPr>
        <p:spPr>
          <a:xfrm>
            <a:off x="4114800" y="6445251"/>
            <a:ext cx="3962400" cy="365125"/>
          </a:xfrm>
          <a:prstGeom prst="rect">
            <a:avLst/>
          </a:prstGeom>
        </p:spPr>
        <p:txBody>
          <a:bodyPr vert="horz" lIns="91440" tIns="45720" rIns="91440" bIns="45720" rtlCol="0" anchor="ctr"/>
          <a:lstStyle/>
          <a:p>
            <a:pPr algn="ctr">
              <a:defRPr/>
            </a:pPr>
            <a:r>
              <a:rPr lang="en-US" sz="1200">
                <a:solidFill>
                  <a:srgbClr val="000090"/>
                </a:solidFill>
              </a:rPr>
              <a:t>V. Burkert  Baryons 2016, Tallahassee, May 16-20, 2016</a:t>
            </a:r>
          </a:p>
        </p:txBody>
      </p:sp>
      <p:sp>
        <p:nvSpPr>
          <p:cNvPr id="101" name="Slide Number Placeholder 12"/>
          <p:cNvSpPr txBox="1">
            <a:spLocks/>
          </p:cNvSpPr>
          <p:nvPr/>
        </p:nvSpPr>
        <p:spPr>
          <a:xfrm>
            <a:off x="8077200" y="6445251"/>
            <a:ext cx="2133600" cy="365125"/>
          </a:xfrm>
          <a:prstGeom prst="rect">
            <a:avLst/>
          </a:prstGeom>
        </p:spPr>
        <p:txBody>
          <a:bodyPr vert="horz" lIns="91440" tIns="45720" rIns="91440" bIns="45720" rtlCol="0" anchor="ctr"/>
          <a:lstStyle/>
          <a:p>
            <a:pPr algn="r">
              <a:defRPr/>
            </a:pPr>
            <a:fld id="{E80C7409-9C6E-D246-B024-25924BB4FED8}" type="slidenum">
              <a:rPr lang="en-US" sz="1200">
                <a:solidFill>
                  <a:srgbClr val="000090"/>
                </a:solidFill>
              </a:rPr>
              <a:pPr algn="r">
                <a:defRPr/>
              </a:pPr>
              <a:t>39</a:t>
            </a:fld>
            <a:endParaRPr lang="en-US" sz="1200">
              <a:solidFill>
                <a:srgbClr val="000090"/>
              </a:solidFill>
            </a:endParaRPr>
          </a:p>
        </p:txBody>
      </p:sp>
      <p:sp>
        <p:nvSpPr>
          <p:cNvPr id="103" name="TextBox 102"/>
          <p:cNvSpPr txBox="1"/>
          <p:nvPr/>
        </p:nvSpPr>
        <p:spPr>
          <a:xfrm>
            <a:off x="5596230" y="4872108"/>
            <a:ext cx="5251950" cy="646331"/>
          </a:xfrm>
          <a:prstGeom prst="rect">
            <a:avLst/>
          </a:prstGeom>
          <a:noFill/>
          <a:ln>
            <a:solidFill>
              <a:srgbClr val="000000"/>
            </a:solidFill>
          </a:ln>
        </p:spPr>
        <p:txBody>
          <a:bodyPr wrap="square" rtlCol="0">
            <a:spAutoFit/>
          </a:bodyPr>
          <a:lstStyle/>
          <a:p>
            <a:r>
              <a:rPr lang="en-US" dirty="0">
                <a:latin typeface="Calibri" panose="020F0502020204030204" pitchFamily="34" charset="0"/>
                <a:cs typeface="Calibri" panose="020F0502020204030204" pitchFamily="34" charset="0"/>
              </a:rPr>
              <a:t>At lower temperature quarks  acquire mass and form resonances before stable nucleons are formed.</a:t>
            </a:r>
          </a:p>
        </p:txBody>
      </p:sp>
      <p:sp>
        <p:nvSpPr>
          <p:cNvPr id="102" name="TextBox 101"/>
          <p:cNvSpPr txBox="1"/>
          <p:nvPr/>
        </p:nvSpPr>
        <p:spPr>
          <a:xfrm>
            <a:off x="3886675" y="5637744"/>
            <a:ext cx="7807357" cy="707886"/>
          </a:xfrm>
          <a:prstGeom prst="rect">
            <a:avLst/>
          </a:prstGeom>
          <a:noFill/>
        </p:spPr>
        <p:txBody>
          <a:bodyPr wrap="square" rtlCol="0">
            <a:spAutoFit/>
          </a:bodyPr>
          <a:lstStyle/>
          <a:p>
            <a:r>
              <a:rPr lang="en-US" sz="2000" b="1" dirty="0">
                <a:solidFill>
                  <a:srgbClr val="960306"/>
                </a:solidFill>
                <a:latin typeface="Calibri" panose="020F0502020204030204" pitchFamily="34" charset="0"/>
                <a:cs typeface="Calibri" panose="020F0502020204030204" pitchFamily="34" charset="0"/>
                <a:sym typeface="Wingdings" pitchFamily="2" charset="2"/>
              </a:rPr>
              <a:t></a:t>
            </a:r>
            <a:r>
              <a:rPr lang="en-US" sz="2000" b="1" dirty="0">
                <a:solidFill>
                  <a:srgbClr val="960306"/>
                </a:solidFill>
                <a:latin typeface="Calibri" panose="020F0502020204030204" pitchFamily="34" charset="0"/>
                <a:cs typeface="Calibri" panose="020F0502020204030204" pitchFamily="34" charset="0"/>
              </a:rPr>
              <a:t> Measure observables in electroproduction that are sensitive to the quark mass,  e.g. resonance production rate vs temperature (energy) .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2697"/>
    </mc:Choice>
    <mc:Fallback xmlns="">
      <p:transition spd="slow" advTm="426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0" presetClass="path" presetSubtype="0" accel="50000" decel="50000" fill="hold" nodeType="afterEffect">
                                  <p:stCondLst>
                                    <p:cond delay="0"/>
                                  </p:stCondLst>
                                  <p:childTnLst>
                                    <p:animMotion origin="layout" path="M -3.33333E-6 -3.7037E-7 L 0.00222 0.55417 " pathEditMode="relative" rAng="0" ptsTypes="AA">
                                      <p:cBhvr>
                                        <p:cTn id="13" dur="5000" fill="hold"/>
                                        <p:tgtEl>
                                          <p:spTgt spid="4"/>
                                        </p:tgtEl>
                                        <p:attrNameLst>
                                          <p:attrName>ppt_x</p:attrName>
                                          <p:attrName>ppt_y</p:attrName>
                                        </p:attrNameLst>
                                      </p:cBhvr>
                                      <p:rCtr x="104" y="27708"/>
                                    </p:animMotion>
                                  </p:childTnLst>
                                </p:cTn>
                              </p:par>
                              <p:par>
                                <p:cTn id="14" presetID="0" presetClass="path" presetSubtype="0" accel="50000" decel="50000" fill="hold" nodeType="withEffect">
                                  <p:stCondLst>
                                    <p:cond delay="0"/>
                                  </p:stCondLst>
                                  <p:childTnLst>
                                    <p:animMotion origin="layout" path="M -0.05 -0.00185 C -0.11888 0.00208 -0.1875 0.00648 -0.23659 1.85185E-6 C -0.28542 -0.00625 -0.31393 -0.00972 -0.34414 -0.03935 C -0.37448 -0.06875 -0.40117 -0.13866 -0.41888 -0.17709 C -0.43659 -0.21528 -0.44114 -0.24468 -0.45039 -0.26991 C -0.45976 -0.29514 -0.46263 -0.31482 -0.47552 -0.32871 C -0.48802 -0.34306 -0.50729 -0.34861 -0.52643 -0.35371 " pathEditMode="relative" rAng="0" ptsTypes="AAAAAAA">
                                      <p:cBhvr>
                                        <p:cTn id="15" dur="5000" fill="hold"/>
                                        <p:tgtEl>
                                          <p:spTgt spid="2"/>
                                        </p:tgtEl>
                                        <p:attrNameLst>
                                          <p:attrName>ppt_x</p:attrName>
                                          <p:attrName>ppt_y</p:attrName>
                                        </p:attrNameLst>
                                      </p:cBhvr>
                                      <p:rCtr x="-23828" y="-17338"/>
                                    </p:animMotion>
                                  </p:childTnLst>
                                </p:cTn>
                              </p:par>
                            </p:childTnLst>
                          </p:cTn>
                        </p:par>
                        <p:par>
                          <p:cTn id="16" fill="hold">
                            <p:stCondLst>
                              <p:cond delay="5000"/>
                            </p:stCondLst>
                            <p:childTnLst>
                              <p:par>
                                <p:cTn id="17" presetID="1" presetClass="exit" presetSubtype="0" fill="hold" nodeType="after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par>
                          <p:cTn id="21" fill="hold">
                            <p:stCondLst>
                              <p:cond delay="5000"/>
                            </p:stCondLst>
                            <p:childTnLst>
                              <p:par>
                                <p:cTn id="22" presetID="1" presetClass="entr" presetSubtype="0" fill="hold" grpId="0" nodeType="afterEffect">
                                  <p:stCondLst>
                                    <p:cond delay="3000"/>
                                  </p:stCondLst>
                                  <p:childTnLst>
                                    <p:set>
                                      <p:cBhvr>
                                        <p:cTn id="23"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F8F8-C767-2E4A-9936-BE0A3E95A246}"/>
              </a:ext>
            </a:extLst>
          </p:cNvPr>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Probing structural properties of the proton</a:t>
            </a:r>
          </a:p>
        </p:txBody>
      </p:sp>
      <p:sp>
        <p:nvSpPr>
          <p:cNvPr id="5" name="Slide Number Placeholder 4">
            <a:extLst>
              <a:ext uri="{FF2B5EF4-FFF2-40B4-BE49-F238E27FC236}">
                <a16:creationId xmlns:a16="http://schemas.microsoft.com/office/drawing/2014/main" id="{4E8D167A-C014-684D-975D-4079808FA809}"/>
              </a:ext>
            </a:extLst>
          </p:cNvPr>
          <p:cNvSpPr>
            <a:spLocks noGrp="1"/>
          </p:cNvSpPr>
          <p:nvPr>
            <p:ph type="sldNum" sz="quarter" idx="12"/>
          </p:nvPr>
        </p:nvSpPr>
        <p:spPr/>
        <p:txBody>
          <a:bodyPr/>
          <a:lstStyle/>
          <a:p>
            <a:fld id="{9264C62A-42DA-064B-B402-BD4DFBC1F791}" type="slidenum">
              <a:rPr lang="en-US" smtClean="0">
                <a:solidFill>
                  <a:prstClr val="black"/>
                </a:solidFill>
              </a:rPr>
              <a:pPr/>
              <a:t>4</a:t>
            </a:fld>
            <a:endParaRPr lang="en-US" dirty="0">
              <a:solidFill>
                <a:prstClr val="black"/>
              </a:solidFill>
            </a:endParaRPr>
          </a:p>
        </p:txBody>
      </p:sp>
      <p:sp>
        <p:nvSpPr>
          <p:cNvPr id="125" name="TextBox 124">
            <a:extLst>
              <a:ext uri="{FF2B5EF4-FFF2-40B4-BE49-F238E27FC236}">
                <a16:creationId xmlns:a16="http://schemas.microsoft.com/office/drawing/2014/main" id="{6A6D1AF4-FB45-A84F-BF4D-E69293475511}"/>
              </a:ext>
            </a:extLst>
          </p:cNvPr>
          <p:cNvSpPr txBox="1"/>
          <p:nvPr/>
        </p:nvSpPr>
        <p:spPr>
          <a:xfrm>
            <a:off x="1383324" y="1042192"/>
            <a:ext cx="9519138" cy="707886"/>
          </a:xfrm>
          <a:prstGeom prst="rect">
            <a:avLst/>
          </a:prstGeom>
          <a:noFill/>
          <a:ln>
            <a:solidFill>
              <a:srgbClr val="FFFF00"/>
            </a:solidFill>
          </a:ln>
        </p:spPr>
        <p:txBody>
          <a:bodyPr wrap="square" rtlCol="0">
            <a:spAutoFit/>
          </a:bodyPr>
          <a:lstStyle/>
          <a:p>
            <a:r>
              <a:rPr lang="en-US" sz="2000" b="1" dirty="0">
                <a:latin typeface="Cambria"/>
                <a:cs typeface="Cambria"/>
              </a:rPr>
              <a:t>The structure of strongly interacting matter may be probed by means  of  the weaker, fundamental forces: </a:t>
            </a:r>
            <a:r>
              <a:rPr lang="en-US" sz="2000" b="1" i="1" dirty="0">
                <a:latin typeface="Cambria"/>
                <a:cs typeface="Cambria"/>
              </a:rPr>
              <a:t>electromagnetic, weak, </a:t>
            </a:r>
            <a:r>
              <a:rPr lang="en-US" sz="2000" b="1" dirty="0">
                <a:latin typeface="Cambria"/>
                <a:cs typeface="Cambria"/>
              </a:rPr>
              <a:t>and </a:t>
            </a:r>
            <a:r>
              <a:rPr lang="en-US" sz="2000" b="1" i="1" dirty="0">
                <a:latin typeface="Cambria"/>
                <a:cs typeface="Cambria"/>
              </a:rPr>
              <a:t>gravity</a:t>
            </a:r>
            <a:r>
              <a:rPr lang="en-US" sz="2000" b="1" dirty="0">
                <a:latin typeface="Cambria"/>
                <a:cs typeface="Cambria"/>
              </a:rPr>
              <a:t>.  </a:t>
            </a:r>
          </a:p>
        </p:txBody>
      </p:sp>
      <p:sp>
        <p:nvSpPr>
          <p:cNvPr id="4" name="TextBox 3">
            <a:extLst>
              <a:ext uri="{FF2B5EF4-FFF2-40B4-BE49-F238E27FC236}">
                <a16:creationId xmlns:a16="http://schemas.microsoft.com/office/drawing/2014/main" id="{34AC8EBC-9425-8741-742F-793CDA89FD0D}"/>
              </a:ext>
            </a:extLst>
          </p:cNvPr>
          <p:cNvSpPr txBox="1"/>
          <p:nvPr/>
        </p:nvSpPr>
        <p:spPr>
          <a:xfrm>
            <a:off x="3789469" y="4949424"/>
            <a:ext cx="6375845" cy="1015663"/>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The probe is well understood</a:t>
            </a:r>
          </a:p>
          <a:p>
            <a:pPr marL="285750"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It can  be prepared with tunable properties </a:t>
            </a:r>
          </a:p>
          <a:p>
            <a:pPr marL="285750"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Experiments successfully carried out for over 70 years</a:t>
            </a:r>
          </a:p>
        </p:txBody>
      </p:sp>
      <p:grpSp>
        <p:nvGrpSpPr>
          <p:cNvPr id="28" name="Group 27">
            <a:extLst>
              <a:ext uri="{FF2B5EF4-FFF2-40B4-BE49-F238E27FC236}">
                <a16:creationId xmlns:a16="http://schemas.microsoft.com/office/drawing/2014/main" id="{6163CC4E-94FC-B988-0E9B-AF5477A77537}"/>
              </a:ext>
            </a:extLst>
          </p:cNvPr>
          <p:cNvGrpSpPr/>
          <p:nvPr/>
        </p:nvGrpSpPr>
        <p:grpSpPr>
          <a:xfrm>
            <a:off x="2660468" y="2259743"/>
            <a:ext cx="8195494" cy="2277048"/>
            <a:chOff x="2660468" y="2259743"/>
            <a:chExt cx="8195494" cy="2277048"/>
          </a:xfrm>
        </p:grpSpPr>
        <p:grpSp>
          <p:nvGrpSpPr>
            <p:cNvPr id="25" name="Group 24">
              <a:extLst>
                <a:ext uri="{FF2B5EF4-FFF2-40B4-BE49-F238E27FC236}">
                  <a16:creationId xmlns:a16="http://schemas.microsoft.com/office/drawing/2014/main" id="{C61059C8-AB2A-A64D-8D5B-FC0914B440DB}"/>
                </a:ext>
              </a:extLst>
            </p:cNvPr>
            <p:cNvGrpSpPr/>
            <p:nvPr/>
          </p:nvGrpSpPr>
          <p:grpSpPr>
            <a:xfrm>
              <a:off x="2660468" y="2259743"/>
              <a:ext cx="8195494" cy="2277048"/>
              <a:chOff x="1981200" y="1783487"/>
              <a:chExt cx="8195494" cy="2277048"/>
            </a:xfrm>
          </p:grpSpPr>
          <p:sp>
            <p:nvSpPr>
              <p:cNvPr id="9" name="TextBox 8">
                <a:extLst>
                  <a:ext uri="{FF2B5EF4-FFF2-40B4-BE49-F238E27FC236}">
                    <a16:creationId xmlns:a16="http://schemas.microsoft.com/office/drawing/2014/main" id="{6DE47FF6-BB31-AF4C-A994-11FFE416269B}"/>
                  </a:ext>
                </a:extLst>
              </p:cNvPr>
              <p:cNvSpPr txBox="1"/>
              <p:nvPr/>
            </p:nvSpPr>
            <p:spPr>
              <a:xfrm>
                <a:off x="3110201" y="3691203"/>
                <a:ext cx="242374" cy="369332"/>
              </a:xfrm>
              <a:prstGeom prst="rect">
                <a:avLst/>
              </a:prstGeom>
              <a:noFill/>
            </p:spPr>
            <p:txBody>
              <a:bodyPr wrap="none" rtlCol="0">
                <a:spAutoFit/>
              </a:bodyPr>
              <a:lstStyle/>
              <a:p>
                <a:r>
                  <a:rPr lang="en-US" dirty="0"/>
                  <a:t> </a:t>
                </a:r>
              </a:p>
            </p:txBody>
          </p:sp>
          <p:sp>
            <p:nvSpPr>
              <p:cNvPr id="8" name="Oval 7">
                <a:extLst>
                  <a:ext uri="{FF2B5EF4-FFF2-40B4-BE49-F238E27FC236}">
                    <a16:creationId xmlns:a16="http://schemas.microsoft.com/office/drawing/2014/main" id="{52709A0A-809E-AD4B-8EF0-EE8DBA0D7AF4}"/>
                  </a:ext>
                </a:extLst>
              </p:cNvPr>
              <p:cNvSpPr/>
              <p:nvPr/>
            </p:nvSpPr>
            <p:spPr>
              <a:xfrm>
                <a:off x="8229680" y="2180332"/>
                <a:ext cx="1947014" cy="868038"/>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Cambria" panose="02040503050406030204" pitchFamily="18" charset="0"/>
                  </a:rPr>
                  <a:t>Gravity</a:t>
                </a:r>
              </a:p>
            </p:txBody>
          </p:sp>
          <p:sp>
            <p:nvSpPr>
              <p:cNvPr id="15" name="TextBox 14">
                <a:extLst>
                  <a:ext uri="{FF2B5EF4-FFF2-40B4-BE49-F238E27FC236}">
                    <a16:creationId xmlns:a16="http://schemas.microsoft.com/office/drawing/2014/main" id="{5E1C6EAF-28F9-AD41-8298-058EC71A1AF6}"/>
                  </a:ext>
                </a:extLst>
              </p:cNvPr>
              <p:cNvSpPr txBox="1"/>
              <p:nvPr/>
            </p:nvSpPr>
            <p:spPr>
              <a:xfrm>
                <a:off x="4172935" y="2178022"/>
                <a:ext cx="883173" cy="369332"/>
              </a:xfrm>
              <a:prstGeom prst="rect">
                <a:avLst/>
              </a:prstGeom>
              <a:noFill/>
            </p:spPr>
            <p:txBody>
              <a:bodyPr wrap="square" rtlCol="0">
                <a:spAutoFit/>
              </a:bodyPr>
              <a:lstStyle/>
              <a:p>
                <a:r>
                  <a:rPr lang="en-US" b="1" i="1" dirty="0">
                    <a:latin typeface="Cambria"/>
                    <a:cs typeface="Cambria"/>
                  </a:rPr>
                  <a:t>Vector </a:t>
                </a:r>
              </a:p>
            </p:txBody>
          </p:sp>
          <p:sp>
            <p:nvSpPr>
              <p:cNvPr id="6" name="Oval 5">
                <a:extLst>
                  <a:ext uri="{FF2B5EF4-FFF2-40B4-BE49-F238E27FC236}">
                    <a16:creationId xmlns:a16="http://schemas.microsoft.com/office/drawing/2014/main" id="{7D87B5B6-E3F7-DB41-B004-2D02393C87B9}"/>
                  </a:ext>
                </a:extLst>
              </p:cNvPr>
              <p:cNvSpPr/>
              <p:nvPr/>
            </p:nvSpPr>
            <p:spPr>
              <a:xfrm>
                <a:off x="1981200" y="2228640"/>
                <a:ext cx="1983338" cy="78018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Cambria" panose="02040503050406030204" pitchFamily="18" charset="0"/>
                  </a:rPr>
                  <a:t>Electro-magnetism</a:t>
                </a:r>
                <a:endParaRPr lang="en-US" dirty="0">
                  <a:latin typeface="Cambria" panose="02040503050406030204" pitchFamily="18" charset="0"/>
                </a:endParaRPr>
              </a:p>
            </p:txBody>
          </p:sp>
          <p:cxnSp>
            <p:nvCxnSpPr>
              <p:cNvPr id="19" name="Straight Arrow Connector 18">
                <a:extLst>
                  <a:ext uri="{FF2B5EF4-FFF2-40B4-BE49-F238E27FC236}">
                    <a16:creationId xmlns:a16="http://schemas.microsoft.com/office/drawing/2014/main" id="{29B9313B-2B53-D841-8687-068E8F5138C7}"/>
                  </a:ext>
                </a:extLst>
              </p:cNvPr>
              <p:cNvCxnSpPr>
                <a:cxnSpLocks/>
                <a:stCxn id="6" idx="6"/>
                <a:endCxn id="37" idx="1"/>
              </p:cNvCxnSpPr>
              <p:nvPr/>
            </p:nvCxnSpPr>
            <p:spPr>
              <a:xfrm>
                <a:off x="3964538" y="2618731"/>
                <a:ext cx="1265843" cy="21912"/>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39047B4-BD20-9A40-AC75-20C963CCA3B1}"/>
                  </a:ext>
                </a:extLst>
              </p:cNvPr>
              <p:cNvCxnSpPr>
                <a:cxnSpLocks/>
                <a:stCxn id="8" idx="2"/>
                <a:endCxn id="37" idx="3"/>
              </p:cNvCxnSpPr>
              <p:nvPr/>
            </p:nvCxnSpPr>
            <p:spPr>
              <a:xfrm flipH="1">
                <a:off x="7032357" y="2614351"/>
                <a:ext cx="1197323" cy="26292"/>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0EB2DBE-2186-124E-9898-7E53AA3B4FC5}"/>
                  </a:ext>
                </a:extLst>
              </p:cNvPr>
              <p:cNvSpPr txBox="1"/>
              <p:nvPr/>
            </p:nvSpPr>
            <p:spPr>
              <a:xfrm>
                <a:off x="7258822" y="2178022"/>
                <a:ext cx="943272" cy="369332"/>
              </a:xfrm>
              <a:prstGeom prst="rect">
                <a:avLst/>
              </a:prstGeom>
              <a:noFill/>
            </p:spPr>
            <p:txBody>
              <a:bodyPr wrap="none" rtlCol="0">
                <a:spAutoFit/>
              </a:bodyPr>
              <a:lstStyle/>
              <a:p>
                <a:r>
                  <a:rPr lang="en-US" b="1" i="1" dirty="0">
                    <a:latin typeface="Cambria" panose="02040503050406030204" pitchFamily="18" charset="0"/>
                  </a:rPr>
                  <a:t>Tensor </a:t>
                </a:r>
              </a:p>
            </p:txBody>
          </p:sp>
          <p:pic>
            <p:nvPicPr>
              <p:cNvPr id="37" name="Picture 36">
                <a:extLst>
                  <a:ext uri="{FF2B5EF4-FFF2-40B4-BE49-F238E27FC236}">
                    <a16:creationId xmlns:a16="http://schemas.microsoft.com/office/drawing/2014/main" id="{BC42BFA6-5CF9-4D4C-95BE-3700C5A45F6A}"/>
                  </a:ext>
                </a:extLst>
              </p:cNvPr>
              <p:cNvPicPr>
                <a:picLocks noChangeAspect="1"/>
              </p:cNvPicPr>
              <p:nvPr/>
            </p:nvPicPr>
            <p:blipFill>
              <a:blip r:embed="rId3"/>
              <a:stretch>
                <a:fillRect/>
              </a:stretch>
            </p:blipFill>
            <p:spPr>
              <a:xfrm>
                <a:off x="5230381" y="1783487"/>
                <a:ext cx="1801976" cy="1714312"/>
              </a:xfrm>
              <a:prstGeom prst="rect">
                <a:avLst/>
              </a:prstGeom>
            </p:spPr>
          </p:pic>
          <p:sp>
            <p:nvSpPr>
              <p:cNvPr id="18" name="TextBox 17">
                <a:extLst>
                  <a:ext uri="{FF2B5EF4-FFF2-40B4-BE49-F238E27FC236}">
                    <a16:creationId xmlns:a16="http://schemas.microsoft.com/office/drawing/2014/main" id="{671B2452-C0BE-9643-AF68-A2DCE18066A1}"/>
                  </a:ext>
                </a:extLst>
              </p:cNvPr>
              <p:cNvSpPr txBox="1"/>
              <p:nvPr/>
            </p:nvSpPr>
            <p:spPr>
              <a:xfrm>
                <a:off x="4241175" y="2647662"/>
                <a:ext cx="638316" cy="369332"/>
              </a:xfrm>
              <a:prstGeom prst="rect">
                <a:avLst/>
              </a:prstGeom>
              <a:noFill/>
            </p:spPr>
            <p:txBody>
              <a:bodyPr wrap="none" rtlCol="0">
                <a:spAutoFit/>
              </a:bodyPr>
              <a:lstStyle/>
              <a:p>
                <a:r>
                  <a:rPr lang="en-US" b="1">
                    <a:latin typeface="Cambria" panose="02040503050406030204" pitchFamily="18" charset="0"/>
                  </a:rPr>
                  <a:t>J = 1</a:t>
                </a:r>
              </a:p>
            </p:txBody>
          </p:sp>
          <p:sp>
            <p:nvSpPr>
              <p:cNvPr id="23" name="TextBox 22">
                <a:extLst>
                  <a:ext uri="{FF2B5EF4-FFF2-40B4-BE49-F238E27FC236}">
                    <a16:creationId xmlns:a16="http://schemas.microsoft.com/office/drawing/2014/main" id="{750FA908-126C-7B4F-915F-34B80CBE4211}"/>
                  </a:ext>
                </a:extLst>
              </p:cNvPr>
              <p:cNvSpPr txBox="1"/>
              <p:nvPr/>
            </p:nvSpPr>
            <p:spPr>
              <a:xfrm>
                <a:off x="7465324" y="2661310"/>
                <a:ext cx="638316" cy="369332"/>
              </a:xfrm>
              <a:prstGeom prst="rect">
                <a:avLst/>
              </a:prstGeom>
              <a:noFill/>
            </p:spPr>
            <p:txBody>
              <a:bodyPr wrap="none" rtlCol="0">
                <a:spAutoFit/>
              </a:bodyPr>
              <a:lstStyle/>
              <a:p>
                <a:r>
                  <a:rPr lang="en-US" b="1">
                    <a:latin typeface="Cambria" panose="02040503050406030204" pitchFamily="18" charset="0"/>
                  </a:rPr>
                  <a:t>J = 2</a:t>
                </a:r>
              </a:p>
            </p:txBody>
          </p:sp>
        </p:grpSp>
        <p:sp>
          <p:nvSpPr>
            <p:cNvPr id="3" name="TextBox 2">
              <a:extLst>
                <a:ext uri="{FF2B5EF4-FFF2-40B4-BE49-F238E27FC236}">
                  <a16:creationId xmlns:a16="http://schemas.microsoft.com/office/drawing/2014/main" id="{F2401388-0BA7-31E3-6DC4-EDE6E890C4E3}"/>
                </a:ext>
              </a:extLst>
            </p:cNvPr>
            <p:cNvSpPr txBox="1"/>
            <p:nvPr/>
          </p:nvSpPr>
          <p:spPr>
            <a:xfrm>
              <a:off x="3163616" y="3922524"/>
              <a:ext cx="983840" cy="400110"/>
            </a:xfrm>
            <a:prstGeom prst="rect">
              <a:avLst/>
            </a:prstGeom>
            <a:noFill/>
            <a:ln>
              <a:solidFill>
                <a:schemeClr val="tx1"/>
              </a:solidFill>
            </a:ln>
          </p:spPr>
          <p:txBody>
            <a:bodyPr wrap="square" rtlCol="0">
              <a:spAutoFit/>
            </a:bodyPr>
            <a:lstStyle/>
            <a:p>
              <a:r>
                <a:rPr lang="en-US"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Q</a:t>
              </a:r>
              <a:r>
                <a:rPr lang="en-US" sz="2000" i="1" baseline="-25000" dirty="0" err="1">
                  <a:latin typeface="Calibri" panose="020F0502020204030204" pitchFamily="34" charset="0"/>
                  <a:cs typeface="Calibri" panose="020F0502020204030204" pitchFamily="34" charset="0"/>
                </a:rPr>
                <a:t>p</a:t>
              </a:r>
              <a:r>
                <a:rPr lang="en-US" sz="2000" i="1" baseline="-25000"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 </a:t>
              </a:r>
              <a:r>
                <a:rPr lang="en-US" sz="2000" i="1" dirty="0" err="1">
                  <a:latin typeface="Symbol" pitchFamily="2" charset="2"/>
                  <a:cs typeface="Calibri" panose="020F0502020204030204" pitchFamily="34" charset="0"/>
                </a:rPr>
                <a:t>m</a:t>
              </a:r>
              <a:r>
                <a:rPr lang="en-US" sz="2000" i="1" baseline="-25000" dirty="0" err="1">
                  <a:latin typeface="Calibri" panose="020F0502020204030204" pitchFamily="34" charset="0"/>
                  <a:cs typeface="Calibri" panose="020F0502020204030204" pitchFamily="34" charset="0"/>
                </a:rPr>
                <a:t>p</a:t>
              </a:r>
              <a:endParaRPr lang="en-US" sz="2000" i="1" baseline="-25000" dirty="0">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6061A751-BF9A-CB84-2DE9-B4ADB8D5FFD9}"/>
                </a:ext>
              </a:extLst>
            </p:cNvPr>
            <p:cNvCxnSpPr>
              <a:cxnSpLocks/>
              <a:stCxn id="6" idx="4"/>
              <a:endCxn id="3" idx="0"/>
            </p:cNvCxnSpPr>
            <p:nvPr/>
          </p:nvCxnSpPr>
          <p:spPr>
            <a:xfrm>
              <a:off x="3652137" y="3485077"/>
              <a:ext cx="3399" cy="4374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F9BDA1C-F537-A490-5933-8D08BCA951C3}"/>
                </a:ext>
              </a:extLst>
            </p:cNvPr>
            <p:cNvSpPr txBox="1"/>
            <p:nvPr/>
          </p:nvSpPr>
          <p:spPr>
            <a:xfrm>
              <a:off x="9303589" y="3975840"/>
              <a:ext cx="1165039" cy="369332"/>
            </a:xfrm>
            <a:prstGeom prst="rect">
              <a:avLst/>
            </a:prstGeom>
            <a:solidFill>
              <a:schemeClr val="bg1"/>
            </a:solidFill>
            <a:ln>
              <a:solidFill>
                <a:schemeClr val="tx1"/>
              </a:solidFill>
            </a:ln>
          </p:spPr>
          <p:txBody>
            <a:bodyPr wrap="square" rtlCol="0">
              <a:spAutoFit/>
            </a:bodyPr>
            <a:lstStyle/>
            <a:p>
              <a:pPr algn="ctr"/>
              <a:r>
                <a:rPr lang="en-US" b="1" i="1" dirty="0" err="1">
                  <a:latin typeface="Calibri" panose="020F0502020204030204" pitchFamily="34" charset="0"/>
                  <a:cs typeface="Calibri" panose="020F0502020204030204" pitchFamily="34" charset="0"/>
                </a:rPr>
                <a:t>M</a:t>
              </a:r>
              <a:r>
                <a:rPr lang="en-US" b="1" i="1" baseline="-25000" dirty="0" err="1">
                  <a:latin typeface="Calibri" panose="020F0502020204030204" pitchFamily="34" charset="0"/>
                  <a:cs typeface="Calibri" panose="020F0502020204030204" pitchFamily="34" charset="0"/>
                </a:rPr>
                <a:t>p</a:t>
              </a:r>
              <a:r>
                <a:rPr lang="en-US" b="1" i="1" baseline="-25000" dirty="0">
                  <a:latin typeface="Calibri" panose="020F0502020204030204" pitchFamily="34" charset="0"/>
                  <a:cs typeface="Calibri" panose="020F0502020204030204" pitchFamily="34" charset="0"/>
                </a:rPr>
                <a:t>  </a:t>
              </a:r>
              <a:r>
                <a:rPr lang="en-US" b="1" i="1" dirty="0" err="1">
                  <a:latin typeface="Calibri" panose="020F0502020204030204" pitchFamily="34" charset="0"/>
                  <a:cs typeface="Calibri" panose="020F0502020204030204" pitchFamily="34" charset="0"/>
                </a:rPr>
                <a:t>J</a:t>
              </a:r>
              <a:r>
                <a:rPr lang="en-US" b="1" i="1" baseline="-25000" dirty="0" err="1">
                  <a:latin typeface="Calibri" panose="020F0502020204030204" pitchFamily="34" charset="0"/>
                  <a:cs typeface="Calibri" panose="020F0502020204030204" pitchFamily="34" charset="0"/>
                </a:rPr>
                <a:t>p</a:t>
              </a:r>
              <a:r>
                <a:rPr lang="en-US" b="1" dirty="0">
                  <a:latin typeface="Calibri" panose="020F0502020204030204" pitchFamily="34" charset="0"/>
                  <a:cs typeface="Calibri" panose="020F0502020204030204" pitchFamily="34" charset="0"/>
                </a:rPr>
                <a:t> </a:t>
              </a:r>
              <a:r>
                <a:rPr lang="en-US" b="1" i="1" dirty="0" err="1">
                  <a:latin typeface="Calibri" panose="020F0502020204030204" pitchFamily="34" charset="0"/>
                  <a:cs typeface="Calibri" panose="020F0502020204030204" pitchFamily="34" charset="0"/>
                </a:rPr>
                <a:t>D</a:t>
              </a:r>
              <a:r>
                <a:rPr lang="en-US" b="1" i="1" baseline="-25000" dirty="0" err="1">
                  <a:latin typeface="Calibri" panose="020F0502020204030204" pitchFamily="34" charset="0"/>
                  <a:cs typeface="Calibri" panose="020F0502020204030204" pitchFamily="34" charset="0"/>
                </a:rPr>
                <a:t>p</a:t>
              </a:r>
              <a:endParaRPr lang="en-US" b="1" i="1" baseline="-25000" dirty="0">
                <a:latin typeface="Calibri" panose="020F0502020204030204" pitchFamily="34" charset="0"/>
                <a:cs typeface="Calibri" panose="020F0502020204030204" pitchFamily="34" charset="0"/>
              </a:endParaRPr>
            </a:p>
          </p:txBody>
        </p:sp>
        <p:cxnSp>
          <p:nvCxnSpPr>
            <p:cNvPr id="22" name="Straight Connector 21">
              <a:extLst>
                <a:ext uri="{FF2B5EF4-FFF2-40B4-BE49-F238E27FC236}">
                  <a16:creationId xmlns:a16="http://schemas.microsoft.com/office/drawing/2014/main" id="{D8861EF4-69B6-A7E5-0D26-493E6A6FCFF5}"/>
                </a:ext>
              </a:extLst>
            </p:cNvPr>
            <p:cNvCxnSpPr>
              <a:cxnSpLocks/>
              <a:stCxn id="8" idx="4"/>
              <a:endCxn id="20" idx="0"/>
            </p:cNvCxnSpPr>
            <p:nvPr/>
          </p:nvCxnSpPr>
          <p:spPr>
            <a:xfrm>
              <a:off x="9882455" y="3524626"/>
              <a:ext cx="3654" cy="4512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6109959"/>
      </p:ext>
    </p:extLst>
  </p:cSld>
  <p:clrMapOvr>
    <a:masterClrMapping/>
  </p:clrMapOvr>
  <mc:AlternateContent xmlns:mc="http://schemas.openxmlformats.org/markup-compatibility/2006" xmlns:p14="http://schemas.microsoft.com/office/powerpoint/2010/main">
    <mc:Choice Requires="p14">
      <p:transition spd="slow" p14:dur="2000" advTm="62030"/>
    </mc:Choice>
    <mc:Fallback xmlns="">
      <p:transition spd="slow" advTm="620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NΔ</a:t>
            </a:r>
            <a:r>
              <a:rPr lang="en-US" sz="3600" baseline="300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(1232)3/2</a:t>
            </a:r>
            <a:r>
              <a:rPr lang="en-US" sz="3600" baseline="300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 helicity amplitudes</a:t>
            </a:r>
          </a:p>
        </p:txBody>
      </p:sp>
      <p:sp>
        <p:nvSpPr>
          <p:cNvPr id="3" name="Date Placeholder 2"/>
          <p:cNvSpPr>
            <a:spLocks noGrp="1"/>
          </p:cNvSpPr>
          <p:nvPr>
            <p:ph type="dt" sz="half" idx="2"/>
          </p:nvPr>
        </p:nvSpPr>
        <p:spPr>
          <a:xfrm>
            <a:off x="457200" y="64706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rgbClr val="00009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FE67A48-9E1D-E24D-BE92-B5C4581D66F9}" type="datetime1">
              <a:rPr lang="en-US" smtClean="0"/>
              <a:pPr/>
              <a:t>9/21/23</a:t>
            </a:fld>
            <a:endParaRPr lang="en-US"/>
          </a:p>
        </p:txBody>
      </p:sp>
      <p:sp>
        <p:nvSpPr>
          <p:cNvPr id="4" name="Footer Placeholder 3"/>
          <p:cNvSpPr>
            <a:spLocks noGrp="1"/>
          </p:cNvSpPr>
          <p:nvPr>
            <p:ph type="ftr" sz="quarter" idx="3"/>
          </p:nvPr>
        </p:nvSpPr>
        <p:spPr>
          <a:xfrm>
            <a:off x="2590800" y="6470650"/>
            <a:ext cx="39624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rgbClr val="00009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3D imaging workshop, JLab 3/15-17 </a:t>
            </a:r>
          </a:p>
        </p:txBody>
      </p:sp>
      <p:sp>
        <p:nvSpPr>
          <p:cNvPr id="5" name="Slide Number Placeholder 4"/>
          <p:cNvSpPr>
            <a:spLocks noGrp="1"/>
          </p:cNvSpPr>
          <p:nvPr>
            <p:ph type="sldNum" sz="quarter" idx="12"/>
          </p:nvPr>
        </p:nvSpPr>
        <p:spPr/>
        <p:txBody>
          <a:bodyPr/>
          <a:lstStyle/>
          <a:p>
            <a:fld id="{E80C7409-9C6E-D246-B024-25924BB4FED8}" type="slidenum">
              <a:rPr lang="en-US" smtClean="0"/>
              <a:pPr/>
              <a:t>40</a:t>
            </a:fld>
            <a:endParaRPr lang="en-US"/>
          </a:p>
        </p:txBody>
      </p:sp>
      <p:sp>
        <p:nvSpPr>
          <p:cNvPr id="7" name="TextBox 6"/>
          <p:cNvSpPr txBox="1"/>
          <p:nvPr/>
        </p:nvSpPr>
        <p:spPr>
          <a:xfrm>
            <a:off x="1366692" y="5524618"/>
            <a:ext cx="9458615" cy="461665"/>
          </a:xfrm>
          <a:prstGeom prst="rect">
            <a:avLst/>
          </a:prstGeom>
          <a:noFill/>
        </p:spPr>
        <p:txBody>
          <a:bodyPr wrap="none" rtlCol="0">
            <a:spAutoFit/>
          </a:bodyPr>
          <a:lstStyle/>
          <a:p>
            <a:pPr>
              <a:buFont typeface="Arial"/>
              <a:buChar char="•"/>
            </a:pPr>
            <a:r>
              <a:rPr lang="en-US" sz="2400" b="1" dirty="0">
                <a:solidFill>
                  <a:srgbClr val="C00000"/>
                </a:solidFill>
                <a:latin typeface="Calibri" panose="020F0502020204030204" pitchFamily="34" charset="0"/>
                <a:cs typeface="Calibri" panose="020F0502020204030204" pitchFamily="34" charset="0"/>
              </a:rPr>
              <a:t> MB contributions consistently present at Q</a:t>
            </a:r>
            <a:r>
              <a:rPr lang="en-US" sz="2400" b="1" baseline="30000" dirty="0">
                <a:solidFill>
                  <a:srgbClr val="C00000"/>
                </a:solidFill>
                <a:latin typeface="Calibri" panose="020F0502020204030204" pitchFamily="34" charset="0"/>
                <a:cs typeface="Calibri" panose="020F0502020204030204" pitchFamily="34" charset="0"/>
              </a:rPr>
              <a:t>2</a:t>
            </a:r>
            <a:r>
              <a:rPr lang="en-US" sz="2400" b="1" dirty="0">
                <a:solidFill>
                  <a:srgbClr val="C00000"/>
                </a:solidFill>
                <a:latin typeface="Calibri" panose="020F0502020204030204" pitchFamily="34" charset="0"/>
                <a:cs typeface="Calibri" panose="020F0502020204030204" pitchFamily="34" charset="0"/>
              </a:rPr>
              <a:t> ≤ 3 GeV</a:t>
            </a:r>
            <a:r>
              <a:rPr lang="en-US" sz="2400" b="1" baseline="30000" dirty="0">
                <a:solidFill>
                  <a:srgbClr val="C00000"/>
                </a:solidFill>
                <a:latin typeface="Calibri" panose="020F0502020204030204" pitchFamily="34" charset="0"/>
                <a:cs typeface="Calibri" panose="020F0502020204030204" pitchFamily="34" charset="0"/>
              </a:rPr>
              <a:t>2</a:t>
            </a:r>
            <a:r>
              <a:rPr lang="en-US" sz="2400" b="1" dirty="0">
                <a:solidFill>
                  <a:srgbClr val="C00000"/>
                </a:solidFill>
                <a:latin typeface="Calibri" panose="020F0502020204030204" pitchFamily="34" charset="0"/>
                <a:cs typeface="Calibri" panose="020F0502020204030204" pitchFamily="34" charset="0"/>
              </a:rPr>
              <a:t> for all amplitudes</a:t>
            </a:r>
            <a:r>
              <a:rPr lang="en-US" b="1" dirty="0">
                <a:solidFill>
                  <a:srgbClr val="C00000"/>
                </a:solidFill>
              </a:rPr>
              <a:t>.</a:t>
            </a:r>
          </a:p>
        </p:txBody>
      </p:sp>
      <p:cxnSp>
        <p:nvCxnSpPr>
          <p:cNvPr id="9" name="Straight Connector 8"/>
          <p:cNvCxnSpPr/>
          <p:nvPr/>
        </p:nvCxnSpPr>
        <p:spPr>
          <a:xfrm flipV="1">
            <a:off x="5118100" y="985834"/>
            <a:ext cx="1079500" cy="12700"/>
          </a:xfrm>
          <a:prstGeom prst="line">
            <a:avLst/>
          </a:prstGeom>
          <a:ln w="190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143500" y="1406023"/>
            <a:ext cx="1079500" cy="12700"/>
          </a:xfrm>
          <a:prstGeom prst="line">
            <a:avLst/>
          </a:prstGeom>
          <a:ln w="1905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477001" y="811011"/>
            <a:ext cx="1701491"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LF RQM [</a:t>
            </a:r>
            <a:r>
              <a:rPr lang="en-US" dirty="0" err="1">
                <a:latin typeface="Calibri" panose="020F0502020204030204" pitchFamily="34" charset="0"/>
                <a:cs typeface="Calibri" panose="020F0502020204030204" pitchFamily="34" charset="0"/>
              </a:rPr>
              <a:t>m</a:t>
            </a:r>
            <a:r>
              <a:rPr lang="en-US" baseline="-25000" dirty="0" err="1">
                <a:latin typeface="Calibri" panose="020F0502020204030204" pitchFamily="34" charset="0"/>
                <a:cs typeface="Calibri" panose="020F0502020204030204" pitchFamily="34" charset="0"/>
              </a:rPr>
              <a:t>q</a:t>
            </a:r>
            <a:r>
              <a:rPr lang="en-US" dirty="0" err="1">
                <a:latin typeface="Calibri" panose="020F0502020204030204" pitchFamily="34" charset="0"/>
                <a:cs typeface="Calibri" panose="020F0502020204030204" pitchFamily="34" charset="0"/>
              </a:rPr>
              <a:t>(p</a:t>
            </a:r>
            <a:r>
              <a:rPr lang="en-US" dirty="0">
                <a:latin typeface="Calibri" panose="020F0502020204030204" pitchFamily="34" charset="0"/>
                <a:cs typeface="Calibri" panose="020F0502020204030204" pitchFamily="34" charset="0"/>
              </a:rPr>
              <a:t>)]</a:t>
            </a:r>
          </a:p>
        </p:txBody>
      </p:sp>
      <p:sp>
        <p:nvSpPr>
          <p:cNvPr id="12" name="TextBox 11"/>
          <p:cNvSpPr txBox="1"/>
          <p:nvPr/>
        </p:nvSpPr>
        <p:spPr>
          <a:xfrm>
            <a:off x="6477000" y="1227707"/>
            <a:ext cx="1439254"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MB - inferred</a:t>
            </a:r>
          </a:p>
        </p:txBody>
      </p:sp>
      <p:sp>
        <p:nvSpPr>
          <p:cNvPr id="15" name="TextBox 14"/>
          <p:cNvSpPr txBox="1"/>
          <p:nvPr/>
        </p:nvSpPr>
        <p:spPr>
          <a:xfrm>
            <a:off x="2590800" y="1015652"/>
            <a:ext cx="1150443" cy="461665"/>
          </a:xfrm>
          <a:prstGeom prst="rect">
            <a:avLst/>
          </a:prstGeom>
          <a:noFill/>
        </p:spPr>
        <p:txBody>
          <a:bodyPr wrap="none" rtlCol="0">
            <a:spAutoFit/>
          </a:bodyPr>
          <a:lstStyle/>
          <a:p>
            <a:r>
              <a:rPr lang="en-US" sz="2400" dirty="0">
                <a:solidFill>
                  <a:srgbClr val="FF0000"/>
                </a:solidFill>
              </a:rPr>
              <a:t>p(e,e’)π</a:t>
            </a:r>
            <a:r>
              <a:rPr lang="en-US" sz="2400" baseline="30000" dirty="0">
                <a:solidFill>
                  <a:srgbClr val="FF0000"/>
                </a:solidFill>
              </a:rPr>
              <a:t>0</a:t>
            </a:r>
          </a:p>
        </p:txBody>
      </p:sp>
      <p:pic>
        <p:nvPicPr>
          <p:cNvPr id="16" name="Picture 15"/>
          <p:cNvPicPr>
            <a:picLocks noChangeAspect="1"/>
          </p:cNvPicPr>
          <p:nvPr/>
        </p:nvPicPr>
        <p:blipFill>
          <a:blip r:embed="rId3"/>
          <a:srcRect/>
          <a:stretch>
            <a:fillRect/>
          </a:stretch>
        </p:blipFill>
        <p:spPr>
          <a:xfrm>
            <a:off x="7895542" y="1708618"/>
            <a:ext cx="3077258" cy="3445042"/>
          </a:xfrm>
          <a:prstGeom prst="rect">
            <a:avLst/>
          </a:prstGeom>
          <a:ln>
            <a:noFill/>
          </a:ln>
        </p:spPr>
      </p:pic>
      <p:pic>
        <p:nvPicPr>
          <p:cNvPr id="17" name="Picture 16"/>
          <p:cNvPicPr>
            <a:picLocks noChangeAspect="1"/>
          </p:cNvPicPr>
          <p:nvPr/>
        </p:nvPicPr>
        <p:blipFill>
          <a:blip r:embed="rId4"/>
          <a:srcRect b="2851"/>
          <a:stretch>
            <a:fillRect/>
          </a:stretch>
        </p:blipFill>
        <p:spPr>
          <a:xfrm>
            <a:off x="1056045" y="1732571"/>
            <a:ext cx="6704925" cy="342108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10" name="Rectangle 3"/>
          <p:cNvSpPr>
            <a:spLocks noGrp="1" noChangeArrowheads="1"/>
          </p:cNvSpPr>
          <p:nvPr>
            <p:ph type="title"/>
          </p:nvPr>
        </p:nvSpPr>
        <p:spPr>
          <a:xfrm>
            <a:off x="1752600" y="0"/>
            <a:ext cx="8763000" cy="736600"/>
          </a:xfrm>
          <a:ln>
            <a:noFill/>
          </a:ln>
        </p:spPr>
        <p:txBody>
          <a:bodyPr>
            <a:noAutofit/>
          </a:bodyPr>
          <a:lstStyle/>
          <a:p>
            <a:pPr eaLnBrk="1" hangingPunct="1"/>
            <a:r>
              <a:rPr lang="en-US" sz="4000" dirty="0">
                <a:latin typeface="Calibri"/>
                <a:ea typeface="ＭＳ Ｐゴシック" charset="-128"/>
                <a:cs typeface="Calibri"/>
              </a:rPr>
              <a:t>Structure of excited baryons</a:t>
            </a:r>
          </a:p>
        </p:txBody>
      </p:sp>
      <p:sp>
        <p:nvSpPr>
          <p:cNvPr id="85" name="TextBox 84"/>
          <p:cNvSpPr txBox="1"/>
          <p:nvPr/>
        </p:nvSpPr>
        <p:spPr>
          <a:xfrm>
            <a:off x="99542" y="1290561"/>
            <a:ext cx="5534877" cy="1384995"/>
          </a:xfrm>
          <a:prstGeom prst="rect">
            <a:avLst/>
          </a:prstGeom>
          <a:noFill/>
        </p:spPr>
        <p:txBody>
          <a:bodyPr wrap="square" rtlCol="0">
            <a:spAutoFit/>
          </a:bodyPr>
          <a:lstStyle/>
          <a:p>
            <a:pPr lvl="1">
              <a:buClr>
                <a:schemeClr val="tx1"/>
              </a:buClr>
              <a:buFont typeface="Wingdings" charset="2"/>
              <a:buChar char="§"/>
            </a:pPr>
            <a:r>
              <a:rPr lang="en-US" sz="2800" i="1" dirty="0">
                <a:solidFill>
                  <a:srgbClr val="B00003"/>
                </a:solidFill>
                <a:latin typeface="Calibri"/>
                <a:cs typeface="Calibri"/>
              </a:rPr>
              <a:t> effective degrees of freedom</a:t>
            </a:r>
          </a:p>
          <a:p>
            <a:pPr lvl="1">
              <a:buClr>
                <a:schemeClr val="tx1"/>
              </a:buClr>
              <a:buFont typeface="Wingdings" charset="2"/>
              <a:buChar char="§"/>
            </a:pPr>
            <a:r>
              <a:rPr lang="en-US" sz="2800" i="1" dirty="0">
                <a:solidFill>
                  <a:srgbClr val="B00003"/>
                </a:solidFill>
                <a:latin typeface="Calibri"/>
                <a:cs typeface="Calibri"/>
              </a:rPr>
              <a:t>  running quark mass    </a:t>
            </a:r>
            <a:endParaRPr lang="en-US" sz="2800" b="1" i="1" dirty="0">
              <a:solidFill>
                <a:schemeClr val="accent6">
                  <a:lumMod val="75000"/>
                </a:schemeClr>
              </a:solidFill>
              <a:latin typeface="Calibri"/>
              <a:cs typeface="Calibri"/>
            </a:endParaRPr>
          </a:p>
          <a:p>
            <a:pPr lvl="1">
              <a:buClr>
                <a:srgbClr val="008000"/>
              </a:buClr>
            </a:pPr>
            <a:r>
              <a:rPr lang="en-US" sz="2800" b="1" i="1" dirty="0">
                <a:solidFill>
                  <a:schemeClr val="accent6">
                    <a:lumMod val="75000"/>
                  </a:schemeClr>
                </a:solidFill>
                <a:latin typeface="Calibri"/>
                <a:cs typeface="Calibri"/>
                <a:sym typeface="Wingdings" pitchFamily="2" charset="2"/>
              </a:rPr>
              <a:t></a:t>
            </a:r>
            <a:r>
              <a:rPr lang="en-US" sz="2800" i="1" dirty="0">
                <a:solidFill>
                  <a:schemeClr val="accent6">
                    <a:lumMod val="75000"/>
                  </a:schemeClr>
                </a:solidFill>
                <a:latin typeface="Calibri"/>
                <a:cs typeface="Calibri"/>
              </a:rPr>
              <a:t> </a:t>
            </a:r>
            <a:r>
              <a:rPr lang="en-US" sz="2800" b="1" i="1" dirty="0">
                <a:solidFill>
                  <a:schemeClr val="accent6">
                    <a:lumMod val="75000"/>
                  </a:schemeClr>
                </a:solidFill>
                <a:latin typeface="Calibri"/>
                <a:cs typeface="Calibri"/>
              </a:rPr>
              <a:t>reveal nature of N* states</a:t>
            </a:r>
          </a:p>
        </p:txBody>
      </p:sp>
      <p:grpSp>
        <p:nvGrpSpPr>
          <p:cNvPr id="14" name="Group 13">
            <a:extLst>
              <a:ext uri="{FF2B5EF4-FFF2-40B4-BE49-F238E27FC236}">
                <a16:creationId xmlns:a16="http://schemas.microsoft.com/office/drawing/2014/main" id="{D28253AE-0509-2B2F-C95A-9E2EBC736BDC}"/>
              </a:ext>
            </a:extLst>
          </p:cNvPr>
          <p:cNvGrpSpPr/>
          <p:nvPr/>
        </p:nvGrpSpPr>
        <p:grpSpPr>
          <a:xfrm>
            <a:off x="4429197" y="1015999"/>
            <a:ext cx="7614367" cy="4895851"/>
            <a:chOff x="4429197" y="1015999"/>
            <a:chExt cx="7614367" cy="4895851"/>
          </a:xfrm>
        </p:grpSpPr>
        <p:sp>
          <p:nvSpPr>
            <p:cNvPr id="21533" name="Rectangle 1886"/>
            <p:cNvSpPr>
              <a:spLocks noChangeArrowheads="1"/>
            </p:cNvSpPr>
            <p:nvPr/>
          </p:nvSpPr>
          <p:spPr bwMode="auto">
            <a:xfrm>
              <a:off x="8181644" y="2857185"/>
              <a:ext cx="2963355" cy="1871739"/>
            </a:xfrm>
            <a:prstGeom prst="rect">
              <a:avLst/>
            </a:prstGeom>
            <a:solidFill>
              <a:schemeClr val="bg1"/>
            </a:solidFill>
            <a:ln w="9525">
              <a:solidFill>
                <a:srgbClr val="000000"/>
              </a:solidFill>
              <a:miter lim="800000"/>
              <a:headEnd/>
              <a:tailEnd/>
            </a:ln>
          </p:spPr>
          <p:txBody>
            <a:bodyPr wrap="none" anchor="ctr">
              <a:prstTxWarp prst="textNoShape">
                <a:avLst/>
              </a:prstTxWarp>
            </a:bodyPr>
            <a:lstStyle/>
            <a:p>
              <a:endParaRPr lang="en-US" dirty="0"/>
            </a:p>
          </p:txBody>
        </p:sp>
        <p:sp>
          <p:nvSpPr>
            <p:cNvPr id="274470" name="Line 38"/>
            <p:cNvSpPr>
              <a:spLocks noChangeShapeType="1"/>
            </p:cNvSpPr>
            <p:nvPr/>
          </p:nvSpPr>
          <p:spPr bwMode="auto">
            <a:xfrm flipV="1">
              <a:off x="5315358" y="1015999"/>
              <a:ext cx="5295005" cy="3816350"/>
            </a:xfrm>
            <a:prstGeom prst="line">
              <a:avLst/>
            </a:prstGeom>
            <a:noFill/>
            <a:ln w="38100">
              <a:solidFill>
                <a:srgbClr val="FF0000"/>
              </a:solidFill>
              <a:prstDash val="sysDot"/>
              <a:round/>
              <a:headEnd/>
              <a:tailEnd type="triangle" w="med" len="med"/>
            </a:ln>
          </p:spPr>
          <p:txBody>
            <a:bodyPr>
              <a:prstTxWarp prst="textNoShape">
                <a:avLst/>
              </a:prstTxWarp>
            </a:bodyPr>
            <a:lstStyle/>
            <a:p>
              <a:endParaRPr lang="en-US"/>
            </a:p>
          </p:txBody>
        </p:sp>
        <p:sp>
          <p:nvSpPr>
            <p:cNvPr id="79" name="Line 38"/>
            <p:cNvSpPr>
              <a:spLocks noChangeShapeType="1"/>
            </p:cNvSpPr>
            <p:nvPr/>
          </p:nvSpPr>
          <p:spPr bwMode="auto">
            <a:xfrm>
              <a:off x="5315360" y="5060920"/>
              <a:ext cx="3886201" cy="19080"/>
            </a:xfrm>
            <a:prstGeom prst="line">
              <a:avLst/>
            </a:prstGeom>
            <a:noFill/>
            <a:ln w="38100">
              <a:solidFill>
                <a:srgbClr val="008000"/>
              </a:solidFill>
              <a:prstDash val="sysDot"/>
              <a:round/>
              <a:headEnd/>
              <a:tailEnd type="triangle" w="med" len="med"/>
            </a:ln>
          </p:spPr>
          <p:txBody>
            <a:bodyPr>
              <a:prstTxWarp prst="textNoShape">
                <a:avLst/>
              </a:prstTxWarp>
            </a:bodyPr>
            <a:lstStyle/>
            <a:p>
              <a:endParaRPr lang="en-US"/>
            </a:p>
          </p:txBody>
        </p:sp>
        <p:sp>
          <p:nvSpPr>
            <p:cNvPr id="21573" name="Text Box 9"/>
            <p:cNvSpPr txBox="1">
              <a:spLocks noChangeArrowheads="1"/>
            </p:cNvSpPr>
            <p:nvPr/>
          </p:nvSpPr>
          <p:spPr bwMode="auto">
            <a:xfrm>
              <a:off x="6555895" y="2949277"/>
              <a:ext cx="1423995" cy="1077218"/>
            </a:xfrm>
            <a:prstGeom prst="rect">
              <a:avLst/>
            </a:prstGeom>
            <a:solidFill>
              <a:srgbClr val="FFFF00"/>
            </a:solidFill>
            <a:ln w="19050" cap="flat" cmpd="sng" algn="ctr">
              <a:solidFill>
                <a:schemeClr val="tx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b="1" dirty="0">
                  <a:latin typeface="Calibri"/>
                  <a:cs typeface="Calibri"/>
                </a:rPr>
                <a:t>N(1675)5/2</a:t>
              </a:r>
              <a:r>
                <a:rPr lang="en-US" sz="1600" b="1" baseline="30000" dirty="0">
                  <a:latin typeface="Calibri"/>
                  <a:cs typeface="Calibri"/>
                </a:rPr>
                <a:t>-</a:t>
              </a:r>
            </a:p>
            <a:p>
              <a:pPr algn="ctr" eaLnBrk="0" hangingPunct="0"/>
              <a:r>
                <a:rPr lang="en-US" sz="1600" b="1" dirty="0">
                  <a:solidFill>
                    <a:srgbClr val="000000"/>
                  </a:solidFill>
                  <a:latin typeface="Calibri"/>
                  <a:cs typeface="Calibri"/>
                </a:rPr>
                <a:t>N(1520)3/2</a:t>
              </a:r>
              <a:r>
                <a:rPr lang="en-US" sz="1600" b="1" baseline="30000" dirty="0">
                  <a:solidFill>
                    <a:srgbClr val="000000"/>
                  </a:solidFill>
                  <a:latin typeface="Calibri"/>
                  <a:cs typeface="Calibri"/>
                </a:rPr>
                <a:t>-</a:t>
              </a:r>
            </a:p>
            <a:p>
              <a:pPr algn="ctr" eaLnBrk="0" hangingPunct="0"/>
              <a:r>
                <a:rPr lang="en-US" sz="1600" b="1" dirty="0">
                  <a:solidFill>
                    <a:srgbClr val="C00000"/>
                  </a:solidFill>
                  <a:latin typeface="Calibri"/>
                  <a:cs typeface="Calibri"/>
                </a:rPr>
                <a:t>N(1535)1/2</a:t>
              </a:r>
              <a:r>
                <a:rPr lang="en-US" sz="1600" b="1" baseline="30000" dirty="0">
                  <a:solidFill>
                    <a:srgbClr val="C00000"/>
                  </a:solidFill>
                  <a:latin typeface="Calibri"/>
                  <a:cs typeface="Calibri"/>
                </a:rPr>
                <a:t>-</a:t>
              </a:r>
              <a:endParaRPr lang="en-US" sz="1600" b="1" dirty="0">
                <a:solidFill>
                  <a:srgbClr val="C00000"/>
                </a:solidFill>
                <a:latin typeface="Calibri"/>
                <a:cs typeface="Calibri"/>
              </a:endParaRPr>
            </a:p>
            <a:p>
              <a:pPr algn="ctr" eaLnBrk="0" hangingPunct="0"/>
              <a:r>
                <a:rPr lang="en-US" sz="1600" dirty="0" err="1">
                  <a:solidFill>
                    <a:srgbClr val="002060"/>
                  </a:solidFill>
                  <a:latin typeface="Calibri"/>
                  <a:cs typeface="Calibri"/>
                </a:rPr>
                <a:t>Δ</a:t>
              </a:r>
              <a:r>
                <a:rPr lang="en-US" sz="1600" dirty="0">
                  <a:solidFill>
                    <a:srgbClr val="002060"/>
                  </a:solidFill>
                  <a:latin typeface="Calibri"/>
                  <a:cs typeface="Calibri"/>
                </a:rPr>
                <a:t>(1620)1/2</a:t>
              </a:r>
              <a:r>
                <a:rPr lang="en-US" sz="1600" baseline="30000" dirty="0">
                  <a:solidFill>
                    <a:srgbClr val="002060"/>
                  </a:solidFill>
                  <a:latin typeface="Calibri"/>
                  <a:cs typeface="Calibri"/>
                </a:rPr>
                <a:t>-</a:t>
              </a:r>
              <a:r>
                <a:rPr lang="en-US" sz="1600" baseline="-25000" dirty="0">
                  <a:solidFill>
                    <a:srgbClr val="002060"/>
                  </a:solidFill>
                  <a:latin typeface="Calibri"/>
                  <a:cs typeface="Calibri"/>
                </a:rPr>
                <a:t> </a:t>
              </a:r>
            </a:p>
          </p:txBody>
        </p:sp>
        <p:sp>
          <p:nvSpPr>
            <p:cNvPr id="21563" name="Text Box 12"/>
            <p:cNvSpPr txBox="1">
              <a:spLocks noChangeArrowheads="1"/>
            </p:cNvSpPr>
            <p:nvPr/>
          </p:nvSpPr>
          <p:spPr bwMode="auto">
            <a:xfrm>
              <a:off x="9177486" y="4798637"/>
              <a:ext cx="1316147" cy="584871"/>
            </a:xfrm>
            <a:prstGeom prst="rect">
              <a:avLst/>
            </a:prstGeom>
            <a:solidFill>
              <a:srgbClr val="FFFF00"/>
            </a:solidFill>
            <a:ln w="19050" cap="flat" cmpd="sng" algn="ctr">
              <a:solidFill>
                <a:schemeClr val="tx1"/>
              </a:solidFill>
              <a:prstDash val="solid"/>
              <a:miter lim="800000"/>
              <a:headEnd type="none" w="med" len="med"/>
              <a:tailEnd type="none" w="med" len="med"/>
            </a:ln>
          </p:spPr>
          <p:txBody>
            <a:bodyPr wrap="square">
              <a:prstTxWarp prst="textNoShape">
                <a:avLst/>
              </a:prstTxWarp>
              <a:spAutoFit/>
            </a:bodyPr>
            <a:lstStyle/>
            <a:p>
              <a:pPr algn="ctr" eaLnBrk="0" hangingPunct="0"/>
              <a:r>
                <a:rPr lang="en-US" sz="1600" b="1" dirty="0">
                  <a:solidFill>
                    <a:srgbClr val="C00000"/>
                  </a:solidFill>
                  <a:latin typeface="Calibri"/>
                  <a:cs typeface="Calibri"/>
                </a:rPr>
                <a:t>N(1440)1/2</a:t>
              </a:r>
              <a:r>
                <a:rPr lang="en-US" sz="1600" b="1" baseline="30000" dirty="0">
                  <a:solidFill>
                    <a:srgbClr val="C00000"/>
                  </a:solidFill>
                  <a:latin typeface="Calibri"/>
                  <a:cs typeface="Calibri"/>
                </a:rPr>
                <a:t>+</a:t>
              </a:r>
              <a:endParaRPr lang="en-US" sz="1600" b="1" dirty="0">
                <a:solidFill>
                  <a:srgbClr val="C00000"/>
                </a:solidFill>
                <a:latin typeface="Calibri"/>
                <a:cs typeface="Calibri"/>
              </a:endParaRPr>
            </a:p>
            <a:p>
              <a:pPr algn="ctr" eaLnBrk="0" hangingPunct="0"/>
              <a:r>
                <a:rPr lang="en-US" sz="1600" dirty="0">
                  <a:solidFill>
                    <a:srgbClr val="000090"/>
                  </a:solidFill>
                  <a:latin typeface="Calibri"/>
                  <a:cs typeface="Calibri"/>
                </a:rPr>
                <a:t>N(1710)1/2</a:t>
              </a:r>
              <a:r>
                <a:rPr lang="en-US" sz="1600" baseline="30000" dirty="0">
                  <a:solidFill>
                    <a:srgbClr val="000090"/>
                  </a:solidFill>
                  <a:latin typeface="Calibri"/>
                  <a:cs typeface="Calibri"/>
                </a:rPr>
                <a:t>+</a:t>
              </a:r>
            </a:p>
          </p:txBody>
        </p:sp>
        <p:sp>
          <p:nvSpPr>
            <p:cNvPr id="21569" name="Rectangle 21"/>
            <p:cNvSpPr>
              <a:spLocks noChangeArrowheads="1"/>
            </p:cNvSpPr>
            <p:nvPr/>
          </p:nvSpPr>
          <p:spPr bwMode="auto">
            <a:xfrm>
              <a:off x="4429197" y="4824907"/>
              <a:ext cx="1128411" cy="546915"/>
            </a:xfrm>
            <a:prstGeom prst="rect">
              <a:avLst/>
            </a:prstGeom>
            <a:solidFill>
              <a:srgbClr val="FFFF00"/>
            </a:solidFill>
            <a:ln w="19050">
              <a:solidFill>
                <a:srgbClr val="000000"/>
              </a:solidFill>
              <a:miter lim="800000"/>
              <a:headEnd/>
              <a:tailEnd/>
            </a:ln>
          </p:spPr>
          <p:txBody>
            <a:bodyPr wrap="none" anchor="ctr">
              <a:prstTxWarp prst="textNoShape">
                <a:avLst/>
              </a:prstTxWarp>
            </a:bodyPr>
            <a:lstStyle/>
            <a:p>
              <a:pPr algn="ctr"/>
              <a:r>
                <a:rPr lang="en-US" sz="1600" b="1" dirty="0">
                  <a:latin typeface="Calibri"/>
                  <a:cs typeface="Calibri"/>
                </a:rPr>
                <a:t>Δ(1232)3/2</a:t>
              </a:r>
              <a:r>
                <a:rPr lang="en-US" sz="1600" b="1" baseline="30000" dirty="0">
                  <a:latin typeface="Calibri"/>
                  <a:cs typeface="Calibri"/>
                </a:rPr>
                <a:t>+</a:t>
              </a:r>
              <a:r>
                <a:rPr lang="en-US" sz="1600" b="1" baseline="-25000" dirty="0">
                  <a:latin typeface="Calibri"/>
                  <a:cs typeface="Calibri"/>
                </a:rPr>
                <a:t> </a:t>
              </a:r>
            </a:p>
            <a:p>
              <a:pPr algn="ctr"/>
              <a:r>
                <a:rPr lang="en-US" sz="1600" dirty="0">
                  <a:latin typeface="Calibri"/>
                  <a:cs typeface="Calibri"/>
                </a:rPr>
                <a:t>N(940)1/2</a:t>
              </a:r>
              <a:r>
                <a:rPr lang="en-US" sz="1600" baseline="30000" dirty="0">
                  <a:latin typeface="Calibri"/>
                  <a:cs typeface="Calibri"/>
                </a:rPr>
                <a:t>+</a:t>
              </a:r>
            </a:p>
          </p:txBody>
        </p:sp>
        <p:cxnSp>
          <p:nvCxnSpPr>
            <p:cNvPr id="37" name="Straight Connector 36"/>
            <p:cNvCxnSpPr/>
            <p:nvPr/>
          </p:nvCxnSpPr>
          <p:spPr>
            <a:xfrm rot="5400000" flipH="1" flipV="1">
              <a:off x="9193456" y="3286293"/>
              <a:ext cx="4550909" cy="1032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flipH="1">
              <a:off x="8140001" y="2259330"/>
              <a:ext cx="36058" cy="6579101"/>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15" name="TextBox 39"/>
            <p:cNvSpPr txBox="1">
              <a:spLocks noChangeArrowheads="1"/>
            </p:cNvSpPr>
            <p:nvPr/>
          </p:nvSpPr>
          <p:spPr bwMode="auto">
            <a:xfrm>
              <a:off x="11519311" y="2223771"/>
              <a:ext cx="524253" cy="369332"/>
            </a:xfrm>
            <a:prstGeom prst="rect">
              <a:avLst/>
            </a:prstGeom>
            <a:noFill/>
            <a:ln w="9525">
              <a:noFill/>
              <a:miter lim="800000"/>
              <a:headEnd/>
              <a:tailEnd/>
            </a:ln>
            <a:effectLst/>
          </p:spPr>
          <p:txBody>
            <a:bodyPr wrap="square">
              <a:prstTxWarp prst="textNoShape">
                <a:avLst/>
              </a:prstTxWarp>
              <a:spAutoFit/>
            </a:bodyPr>
            <a:lstStyle/>
            <a:p>
              <a:r>
                <a:rPr lang="en-US" b="1" dirty="0">
                  <a:latin typeface="Calibri"/>
                  <a:cs typeface="Calibri"/>
                </a:rPr>
                <a:t>L</a:t>
              </a:r>
              <a:r>
                <a:rPr lang="en-US" b="1" baseline="-25000" dirty="0">
                  <a:latin typeface="Calibri"/>
                  <a:cs typeface="Calibri"/>
                </a:rPr>
                <a:t>3q</a:t>
              </a:r>
            </a:p>
          </p:txBody>
        </p:sp>
        <p:cxnSp>
          <p:nvCxnSpPr>
            <p:cNvPr id="42" name="Straight Connector 41"/>
            <p:cNvCxnSpPr/>
            <p:nvPr/>
          </p:nvCxnSpPr>
          <p:spPr>
            <a:xfrm flipV="1">
              <a:off x="11463749" y="50339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11476449" y="34591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1518" name="TextBox 32"/>
            <p:cNvSpPr txBox="1">
              <a:spLocks noChangeArrowheads="1"/>
            </p:cNvSpPr>
            <p:nvPr/>
          </p:nvSpPr>
          <p:spPr bwMode="auto">
            <a:xfrm>
              <a:off x="11620910" y="4804164"/>
              <a:ext cx="316804" cy="369332"/>
            </a:xfrm>
            <a:prstGeom prst="rect">
              <a:avLst/>
            </a:prstGeom>
            <a:noFill/>
            <a:ln w="9525">
              <a:noFill/>
              <a:miter lim="800000"/>
              <a:headEnd/>
              <a:tailEnd/>
            </a:ln>
            <a:effectLst/>
          </p:spPr>
          <p:txBody>
            <a:bodyPr wrap="square">
              <a:prstTxWarp prst="textNoShape">
                <a:avLst/>
              </a:prstTxWarp>
              <a:spAutoFit/>
            </a:bodyPr>
            <a:lstStyle/>
            <a:p>
              <a:r>
                <a:rPr lang="en-US" dirty="0">
                  <a:latin typeface="Calibri"/>
                  <a:cs typeface="Calibri"/>
                </a:rPr>
                <a:t>0</a:t>
              </a:r>
            </a:p>
          </p:txBody>
        </p:sp>
        <p:sp>
          <p:nvSpPr>
            <p:cNvPr id="21519" name="TextBox 34"/>
            <p:cNvSpPr txBox="1">
              <a:spLocks noChangeArrowheads="1"/>
            </p:cNvSpPr>
            <p:nvPr/>
          </p:nvSpPr>
          <p:spPr bwMode="auto">
            <a:xfrm>
              <a:off x="11544710" y="3223014"/>
              <a:ext cx="316804" cy="369332"/>
            </a:xfrm>
            <a:prstGeom prst="rect">
              <a:avLst/>
            </a:prstGeom>
            <a:noFill/>
            <a:ln w="9525">
              <a:noFill/>
              <a:miter lim="800000"/>
              <a:headEnd/>
              <a:tailEnd/>
            </a:ln>
            <a:effectLst/>
          </p:spPr>
          <p:txBody>
            <a:bodyPr wrap="square">
              <a:prstTxWarp prst="textNoShape">
                <a:avLst/>
              </a:prstTxWarp>
              <a:spAutoFit/>
            </a:bodyPr>
            <a:lstStyle/>
            <a:p>
              <a:r>
                <a:rPr lang="en-US" dirty="0">
                  <a:latin typeface="Calibri"/>
                  <a:cs typeface="Calibri"/>
                </a:rPr>
                <a:t>1</a:t>
              </a:r>
            </a:p>
          </p:txBody>
        </p:sp>
        <p:sp>
          <p:nvSpPr>
            <p:cNvPr id="21520" name="TextBox 35"/>
            <p:cNvSpPr txBox="1">
              <a:spLocks noChangeArrowheads="1"/>
            </p:cNvSpPr>
            <p:nvPr/>
          </p:nvSpPr>
          <p:spPr bwMode="auto">
            <a:xfrm>
              <a:off x="4699411" y="5530850"/>
              <a:ext cx="301660" cy="369332"/>
            </a:xfrm>
            <a:prstGeom prst="rect">
              <a:avLst/>
            </a:prstGeom>
            <a:noFill/>
            <a:ln w="9525">
              <a:noFill/>
              <a:miter lim="800000"/>
              <a:headEnd/>
              <a:tailEnd/>
            </a:ln>
          </p:spPr>
          <p:txBody>
            <a:bodyPr wrap="none">
              <a:prstTxWarp prst="textNoShape">
                <a:avLst/>
              </a:prstTxWarp>
              <a:spAutoFit/>
            </a:bodyPr>
            <a:lstStyle/>
            <a:p>
              <a:r>
                <a:rPr lang="en-US" dirty="0">
                  <a:latin typeface="Calibri"/>
                  <a:cs typeface="Calibri"/>
                </a:rPr>
                <a:t>0</a:t>
              </a:r>
            </a:p>
          </p:txBody>
        </p:sp>
        <p:sp>
          <p:nvSpPr>
            <p:cNvPr id="21521" name="TextBox 37"/>
            <p:cNvSpPr txBox="1">
              <a:spLocks noChangeArrowheads="1"/>
            </p:cNvSpPr>
            <p:nvPr/>
          </p:nvSpPr>
          <p:spPr bwMode="auto">
            <a:xfrm>
              <a:off x="7137812" y="5504252"/>
              <a:ext cx="316803" cy="369332"/>
            </a:xfrm>
            <a:prstGeom prst="rect">
              <a:avLst/>
            </a:prstGeom>
            <a:noFill/>
            <a:ln w="9525">
              <a:noFill/>
              <a:miter lim="800000"/>
              <a:headEnd/>
              <a:tailEnd/>
            </a:ln>
          </p:spPr>
          <p:txBody>
            <a:bodyPr wrap="square">
              <a:prstTxWarp prst="textNoShape">
                <a:avLst/>
              </a:prstTxWarp>
              <a:spAutoFit/>
            </a:bodyPr>
            <a:lstStyle/>
            <a:p>
              <a:r>
                <a:rPr lang="en-US" dirty="0">
                  <a:latin typeface="Calibri"/>
                  <a:cs typeface="Calibri"/>
                </a:rPr>
                <a:t>1</a:t>
              </a:r>
            </a:p>
          </p:txBody>
        </p:sp>
        <p:sp>
          <p:nvSpPr>
            <p:cNvPr id="21522" name="TextBox 39"/>
            <p:cNvSpPr txBox="1">
              <a:spLocks noChangeArrowheads="1"/>
            </p:cNvSpPr>
            <p:nvPr/>
          </p:nvSpPr>
          <p:spPr bwMode="auto">
            <a:xfrm>
              <a:off x="9711148" y="5504252"/>
              <a:ext cx="316804" cy="369332"/>
            </a:xfrm>
            <a:prstGeom prst="rect">
              <a:avLst/>
            </a:prstGeom>
            <a:noFill/>
            <a:ln w="9525">
              <a:noFill/>
              <a:miter lim="800000"/>
              <a:headEnd/>
              <a:tailEnd/>
            </a:ln>
          </p:spPr>
          <p:txBody>
            <a:bodyPr wrap="square">
              <a:prstTxWarp prst="textNoShape">
                <a:avLst/>
              </a:prstTxWarp>
              <a:spAutoFit/>
            </a:bodyPr>
            <a:lstStyle/>
            <a:p>
              <a:r>
                <a:rPr lang="en-US" dirty="0">
                  <a:latin typeface="Calibri"/>
                  <a:cs typeface="Calibri"/>
                </a:rPr>
                <a:t>2</a:t>
              </a:r>
            </a:p>
          </p:txBody>
        </p:sp>
        <p:cxnSp>
          <p:nvCxnSpPr>
            <p:cNvPr id="50" name="Straight Connector 49"/>
            <p:cNvCxnSpPr/>
            <p:nvPr/>
          </p:nvCxnSpPr>
          <p:spPr>
            <a:xfrm rot="5400000">
              <a:off x="7290274" y="5450187"/>
              <a:ext cx="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9963501" y="5469299"/>
              <a:ext cx="1"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0800000">
              <a:off x="4859811" y="5451776"/>
              <a:ext cx="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5480753" y="5054880"/>
              <a:ext cx="310552" cy="3219"/>
            </a:xfrm>
            <a:prstGeom prst="line">
              <a:avLst/>
            </a:prstGeom>
            <a:ln w="25400">
              <a:solidFill>
                <a:srgbClr val="FF0000"/>
              </a:solidFill>
              <a:prstDash val="sysDash"/>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11476449" y="1706532"/>
              <a:ext cx="154381" cy="3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11544710" y="1470413"/>
              <a:ext cx="316974" cy="369332"/>
            </a:xfrm>
            <a:prstGeom prst="rect">
              <a:avLst/>
            </a:prstGeom>
            <a:noFill/>
            <a:effectLst/>
          </p:spPr>
          <p:txBody>
            <a:bodyPr wrap="square" rtlCol="0">
              <a:spAutoFit/>
            </a:bodyPr>
            <a:lstStyle/>
            <a:p>
              <a:r>
                <a:rPr lang="en-US" dirty="0">
                  <a:latin typeface="Calibri"/>
                  <a:cs typeface="Calibri"/>
                </a:rPr>
                <a:t>2</a:t>
              </a:r>
            </a:p>
          </p:txBody>
        </p:sp>
        <p:sp>
          <p:nvSpPr>
            <p:cNvPr id="80" name="TextBox 79"/>
            <p:cNvSpPr txBox="1"/>
            <p:nvPr/>
          </p:nvSpPr>
          <p:spPr>
            <a:xfrm>
              <a:off x="8132980" y="5566908"/>
              <a:ext cx="788294" cy="344942"/>
            </a:xfrm>
            <a:prstGeom prst="rect">
              <a:avLst/>
            </a:prstGeom>
            <a:noFill/>
          </p:spPr>
          <p:txBody>
            <a:bodyPr wrap="square" rtlCol="0">
              <a:spAutoFit/>
            </a:bodyPr>
            <a:lstStyle/>
            <a:p>
              <a:r>
                <a:rPr lang="en-US" sz="1600" dirty="0">
                  <a:latin typeface="Calibri"/>
                  <a:ea typeface="Lucida Grande"/>
                  <a:cs typeface="Calibri"/>
                </a:rPr>
                <a:t>N [</a:t>
              </a:r>
              <a:r>
                <a:rPr lang="en-US" sz="1600" dirty="0" err="1">
                  <a:latin typeface="Calibri"/>
                  <a:ea typeface="Lucida Grande"/>
                  <a:cs typeface="Calibri"/>
                </a:rPr>
                <a:t>ħω</a:t>
              </a:r>
              <a:r>
                <a:rPr lang="en-US" sz="1600" dirty="0">
                  <a:latin typeface="Calibri"/>
                  <a:ea typeface="Lucida Grande"/>
                  <a:cs typeface="Calibri"/>
                </a:rPr>
                <a:t>]</a:t>
              </a:r>
              <a:endParaRPr lang="en-US" sz="1600" dirty="0">
                <a:latin typeface="Calibri"/>
                <a:cs typeface="Calibri"/>
              </a:endParaRPr>
            </a:p>
          </p:txBody>
        </p:sp>
        <p:sp>
          <p:nvSpPr>
            <p:cNvPr id="72" name="Rectangle 71"/>
            <p:cNvSpPr/>
            <p:nvPr/>
          </p:nvSpPr>
          <p:spPr>
            <a:xfrm>
              <a:off x="9125360" y="1497341"/>
              <a:ext cx="1219200" cy="330201"/>
            </a:xfrm>
            <a:prstGeom prst="rect">
              <a:avLst/>
            </a:prstGeom>
            <a:solidFill>
              <a:srgbClr val="FFFF00"/>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solidFill>
                    <a:srgbClr val="000000"/>
                  </a:solidFill>
                  <a:latin typeface="Calibri"/>
                  <a:cs typeface="Calibri"/>
                </a:rPr>
                <a:t>N(1680)5/2</a:t>
              </a:r>
              <a:r>
                <a:rPr lang="en-US" sz="1600" baseline="30000" dirty="0">
                  <a:solidFill>
                    <a:srgbClr val="000000"/>
                  </a:solidFill>
                  <a:latin typeface="Calibri"/>
                  <a:cs typeface="Calibri"/>
                </a:rPr>
                <a:t>+</a:t>
              </a:r>
            </a:p>
          </p:txBody>
        </p:sp>
        <p:grpSp>
          <p:nvGrpSpPr>
            <p:cNvPr id="2" name="Group 1885"/>
            <p:cNvGrpSpPr>
              <a:grpSpLocks/>
            </p:cNvGrpSpPr>
            <p:nvPr/>
          </p:nvGrpSpPr>
          <p:grpSpPr bwMode="auto">
            <a:xfrm>
              <a:off x="8221192" y="2876237"/>
              <a:ext cx="3038042" cy="1616076"/>
              <a:chOff x="3522" y="3072"/>
              <a:chExt cx="1968" cy="1018"/>
            </a:xfrm>
          </p:grpSpPr>
          <p:grpSp>
            <p:nvGrpSpPr>
              <p:cNvPr id="3" name="Group 38"/>
              <p:cNvGrpSpPr>
                <a:grpSpLocks/>
              </p:cNvGrpSpPr>
              <p:nvPr/>
            </p:nvGrpSpPr>
            <p:grpSpPr bwMode="auto">
              <a:xfrm>
                <a:off x="3522" y="3109"/>
                <a:ext cx="410" cy="412"/>
                <a:chOff x="1321" y="673"/>
                <a:chExt cx="497" cy="576"/>
              </a:xfrm>
            </p:grpSpPr>
            <p:sp>
              <p:nvSpPr>
                <p:cNvPr id="21556" name="Line 39"/>
                <p:cNvSpPr>
                  <a:spLocks noChangeShapeType="1"/>
                </p:cNvSpPr>
                <p:nvPr/>
              </p:nvSpPr>
              <p:spPr bwMode="auto">
                <a:xfrm flipV="1">
                  <a:off x="1710" y="673"/>
                  <a:ext cx="108" cy="377"/>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grpSp>
              <p:nvGrpSpPr>
                <p:cNvPr id="4" name="Group 40"/>
                <p:cNvGrpSpPr>
                  <a:grpSpLocks/>
                </p:cNvGrpSpPr>
                <p:nvPr/>
              </p:nvGrpSpPr>
              <p:grpSpPr bwMode="auto">
                <a:xfrm>
                  <a:off x="1321" y="1044"/>
                  <a:ext cx="373" cy="205"/>
                  <a:chOff x="1321" y="1044"/>
                  <a:chExt cx="373" cy="205"/>
                </a:xfrm>
              </p:grpSpPr>
              <p:sp>
                <p:nvSpPr>
                  <p:cNvPr id="21558" name="Line 41"/>
                  <p:cNvSpPr>
                    <a:spLocks noChangeShapeType="1"/>
                  </p:cNvSpPr>
                  <p:nvPr/>
                </p:nvSpPr>
                <p:spPr bwMode="auto">
                  <a:xfrm flipV="1">
                    <a:off x="1321" y="1164"/>
                    <a:ext cx="179" cy="85"/>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21559" name="Line 42"/>
                  <p:cNvSpPr>
                    <a:spLocks noChangeShapeType="1"/>
                  </p:cNvSpPr>
                  <p:nvPr/>
                </p:nvSpPr>
                <p:spPr bwMode="auto">
                  <a:xfrm flipV="1">
                    <a:off x="1464" y="1044"/>
                    <a:ext cx="230" cy="131"/>
                  </a:xfrm>
                  <a:prstGeom prst="line">
                    <a:avLst/>
                  </a:prstGeom>
                  <a:noFill/>
                  <a:ln w="9525">
                    <a:solidFill>
                      <a:srgbClr val="FF0000"/>
                    </a:solidFill>
                    <a:round/>
                    <a:headEnd/>
                    <a:tailEnd/>
                  </a:ln>
                </p:spPr>
                <p:txBody>
                  <a:bodyPr>
                    <a:prstTxWarp prst="textNoShape">
                      <a:avLst/>
                    </a:prstTxWarp>
                  </a:bodyPr>
                  <a:lstStyle/>
                  <a:p>
                    <a:endParaRPr lang="en-US"/>
                  </a:p>
                </p:txBody>
              </p:sp>
            </p:grpSp>
          </p:grpSp>
          <p:sp>
            <p:nvSpPr>
              <p:cNvPr id="21536" name="Freeform 43"/>
              <p:cNvSpPr>
                <a:spLocks/>
              </p:cNvSpPr>
              <p:nvPr/>
            </p:nvSpPr>
            <p:spPr bwMode="auto">
              <a:xfrm rot="1980000">
                <a:off x="3803" y="3478"/>
                <a:ext cx="473" cy="34"/>
              </a:xfrm>
              <a:custGeom>
                <a:avLst/>
                <a:gdLst>
                  <a:gd name="T0" fmla="*/ 0 w 576"/>
                  <a:gd name="T1" fmla="*/ 12 h 48"/>
                  <a:gd name="T2" fmla="*/ 21 w 576"/>
                  <a:gd name="T3" fmla="*/ 0 h 48"/>
                  <a:gd name="T4" fmla="*/ 44 w 576"/>
                  <a:gd name="T5" fmla="*/ 12 h 48"/>
                  <a:gd name="T6" fmla="*/ 66 w 576"/>
                  <a:gd name="T7" fmla="*/ 0 h 48"/>
                  <a:gd name="T8" fmla="*/ 88 w 576"/>
                  <a:gd name="T9" fmla="*/ 12 h 48"/>
                  <a:gd name="T10" fmla="*/ 109 w 576"/>
                  <a:gd name="T11" fmla="*/ 0 h 48"/>
                  <a:gd name="T12" fmla="*/ 131 w 576"/>
                  <a:gd name="T13" fmla="*/ 12 h 48"/>
                  <a:gd name="T14" fmla="*/ 153 w 576"/>
                  <a:gd name="T15" fmla="*/ 0 h 48"/>
                  <a:gd name="T16" fmla="*/ 175 w 576"/>
                  <a:gd name="T17" fmla="*/ 12 h 48"/>
                  <a:gd name="T18" fmla="*/ 197 w 576"/>
                  <a:gd name="T19" fmla="*/ 0 h 48"/>
                  <a:gd name="T20" fmla="*/ 218 w 576"/>
                  <a:gd name="T21" fmla="*/ 12 h 48"/>
                  <a:gd name="T22" fmla="*/ 240 w 576"/>
                  <a:gd name="T23" fmla="*/ 0 h 48"/>
                  <a:gd name="T24" fmla="*/ 262 w 576"/>
                  <a:gd name="T25" fmla="*/ 12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
                  <a:gd name="T41" fmla="*/ 576 w 576"/>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8" y="40"/>
                      <a:pt x="576" y="48"/>
                    </a:cubicBezTo>
                  </a:path>
                </a:pathLst>
              </a:custGeom>
              <a:noFill/>
              <a:ln w="9525">
                <a:solidFill>
                  <a:srgbClr val="FF0000"/>
                </a:solidFill>
                <a:round/>
                <a:headEnd/>
                <a:tailEnd/>
              </a:ln>
            </p:spPr>
            <p:txBody>
              <a:bodyPr>
                <a:prstTxWarp prst="textNoShape">
                  <a:avLst/>
                </a:prstTxWarp>
              </a:bodyPr>
              <a:lstStyle/>
              <a:p>
                <a:endParaRPr lang="en-US"/>
              </a:p>
            </p:txBody>
          </p:sp>
          <p:sp>
            <p:nvSpPr>
              <p:cNvPr id="21537" name="Oval 44"/>
              <p:cNvSpPr>
                <a:spLocks noChangeArrowheads="1"/>
              </p:cNvSpPr>
              <p:nvPr/>
            </p:nvSpPr>
            <p:spPr bwMode="auto">
              <a:xfrm>
                <a:off x="4197" y="3581"/>
                <a:ext cx="119" cy="103"/>
              </a:xfrm>
              <a:prstGeom prst="ellipse">
                <a:avLst/>
              </a:prstGeom>
              <a:solidFill>
                <a:srgbClr val="FF0000"/>
              </a:solidFill>
              <a:ln w="9525">
                <a:solidFill>
                  <a:srgbClr val="000000"/>
                </a:solidFill>
                <a:round/>
                <a:headEnd/>
                <a:tailEnd/>
              </a:ln>
            </p:spPr>
            <p:txBody>
              <a:bodyPr wrap="none" anchor="ctr">
                <a:prstTxWarp prst="textNoShape">
                  <a:avLst/>
                </a:prstTxWarp>
              </a:bodyPr>
              <a:lstStyle/>
              <a:p>
                <a:endParaRPr lang="en-US"/>
              </a:p>
            </p:txBody>
          </p:sp>
          <p:sp>
            <p:nvSpPr>
              <p:cNvPr id="21538" name="AutoShape 45"/>
              <p:cNvSpPr>
                <a:spLocks noChangeArrowheads="1"/>
              </p:cNvSpPr>
              <p:nvPr/>
            </p:nvSpPr>
            <p:spPr bwMode="auto">
              <a:xfrm rot="1800000">
                <a:off x="4105" y="3658"/>
                <a:ext cx="65" cy="291"/>
              </a:xfrm>
              <a:prstGeom prst="upArrow">
                <a:avLst>
                  <a:gd name="adj1" fmla="val 50000"/>
                  <a:gd name="adj2" fmla="val 111923"/>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p>
            </p:txBody>
          </p:sp>
          <p:sp>
            <p:nvSpPr>
              <p:cNvPr id="21539" name="Line 46"/>
              <p:cNvSpPr>
                <a:spLocks noChangeShapeType="1"/>
              </p:cNvSpPr>
              <p:nvPr/>
            </p:nvSpPr>
            <p:spPr bwMode="auto">
              <a:xfrm>
                <a:off x="4315" y="3606"/>
                <a:ext cx="510"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0" name="Line 47"/>
              <p:cNvSpPr>
                <a:spLocks noChangeShapeType="1"/>
              </p:cNvSpPr>
              <p:nvPr/>
            </p:nvSpPr>
            <p:spPr bwMode="auto">
              <a:xfrm>
                <a:off x="4318" y="3637"/>
                <a:ext cx="511"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1" name="Line 48"/>
              <p:cNvSpPr>
                <a:spLocks noChangeShapeType="1"/>
              </p:cNvSpPr>
              <p:nvPr/>
            </p:nvSpPr>
            <p:spPr bwMode="auto">
              <a:xfrm>
                <a:off x="4302" y="3667"/>
                <a:ext cx="511" cy="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21542" name="Oval 49"/>
              <p:cNvSpPr>
                <a:spLocks noChangeArrowheads="1"/>
              </p:cNvSpPr>
              <p:nvPr/>
            </p:nvSpPr>
            <p:spPr bwMode="auto">
              <a:xfrm>
                <a:off x="4799" y="3589"/>
                <a:ext cx="118" cy="103"/>
              </a:xfrm>
              <a:prstGeom prst="ellipse">
                <a:avLst/>
              </a:prstGeom>
              <a:solidFill>
                <a:srgbClr val="339966"/>
              </a:solidFill>
              <a:ln w="9525">
                <a:solidFill>
                  <a:srgbClr val="000000"/>
                </a:solidFill>
                <a:round/>
                <a:headEnd/>
                <a:tailEnd/>
              </a:ln>
            </p:spPr>
            <p:txBody>
              <a:bodyPr wrap="none" anchor="ctr">
                <a:prstTxWarp prst="textNoShape">
                  <a:avLst/>
                </a:prstTxWarp>
              </a:bodyPr>
              <a:lstStyle/>
              <a:p>
                <a:endParaRPr lang="en-US"/>
              </a:p>
            </p:txBody>
          </p:sp>
          <p:sp>
            <p:nvSpPr>
              <p:cNvPr id="21543" name="Line 50"/>
              <p:cNvSpPr>
                <a:spLocks noChangeShapeType="1"/>
              </p:cNvSpPr>
              <p:nvPr/>
            </p:nvSpPr>
            <p:spPr bwMode="auto">
              <a:xfrm flipV="1">
                <a:off x="4894" y="3303"/>
                <a:ext cx="252" cy="287"/>
              </a:xfrm>
              <a:prstGeom prst="line">
                <a:avLst/>
              </a:prstGeom>
              <a:noFill/>
              <a:ln w="31750">
                <a:solidFill>
                  <a:srgbClr val="339966"/>
                </a:solidFill>
                <a:prstDash val="sysDot"/>
                <a:round/>
                <a:headEnd/>
                <a:tailEnd type="triangle" w="med" len="med"/>
              </a:ln>
            </p:spPr>
            <p:txBody>
              <a:bodyPr>
                <a:prstTxWarp prst="textNoShape">
                  <a:avLst/>
                </a:prstTxWarp>
              </a:bodyPr>
              <a:lstStyle/>
              <a:p>
                <a:endParaRPr lang="en-US"/>
              </a:p>
            </p:txBody>
          </p:sp>
          <p:sp>
            <p:nvSpPr>
              <p:cNvPr id="21544" name="AutoShape 51"/>
              <p:cNvSpPr>
                <a:spLocks noChangeArrowheads="1"/>
              </p:cNvSpPr>
              <p:nvPr/>
            </p:nvSpPr>
            <p:spPr bwMode="auto">
              <a:xfrm rot="9000000">
                <a:off x="4941" y="3670"/>
                <a:ext cx="58" cy="290"/>
              </a:xfrm>
              <a:prstGeom prst="upArrow">
                <a:avLst>
                  <a:gd name="adj1" fmla="val 50000"/>
                  <a:gd name="adj2" fmla="val 125000"/>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p>
            </p:txBody>
          </p:sp>
          <p:sp>
            <p:nvSpPr>
              <p:cNvPr id="21545" name="Text Box 52"/>
              <p:cNvSpPr txBox="1">
                <a:spLocks noChangeArrowheads="1"/>
              </p:cNvSpPr>
              <p:nvPr/>
            </p:nvSpPr>
            <p:spPr bwMode="auto">
              <a:xfrm>
                <a:off x="3522" y="3294"/>
                <a:ext cx="166" cy="194"/>
              </a:xfrm>
              <a:prstGeom prst="rect">
                <a:avLst/>
              </a:prstGeom>
              <a:noFill/>
              <a:ln w="9525">
                <a:noFill/>
                <a:miter lim="800000"/>
                <a:headEnd/>
                <a:tailEnd/>
              </a:ln>
            </p:spPr>
            <p:txBody>
              <a:bodyPr wrap="square">
                <a:prstTxWarp prst="textNoShape">
                  <a:avLst/>
                </a:prstTxWarp>
                <a:spAutoFit/>
              </a:bodyPr>
              <a:lstStyle/>
              <a:p>
                <a:r>
                  <a:rPr lang="en-US" sz="1400" dirty="0" err="1">
                    <a:solidFill>
                      <a:srgbClr val="FF0000"/>
                    </a:solidFill>
                    <a:latin typeface="MS Reference Sans Serif" charset="0"/>
                  </a:rPr>
                  <a:t>e</a:t>
                </a:r>
                <a:endParaRPr lang="en-US" sz="1400" dirty="0">
                  <a:solidFill>
                    <a:srgbClr val="FF0000"/>
                  </a:solidFill>
                  <a:latin typeface="MS Reference Sans Serif" charset="0"/>
                </a:endParaRPr>
              </a:p>
            </p:txBody>
          </p:sp>
          <p:sp>
            <p:nvSpPr>
              <p:cNvPr id="21546" name="Text Box 53"/>
              <p:cNvSpPr txBox="1">
                <a:spLocks noChangeArrowheads="1"/>
              </p:cNvSpPr>
              <p:nvPr/>
            </p:nvSpPr>
            <p:spPr bwMode="auto">
              <a:xfrm>
                <a:off x="3733" y="3072"/>
                <a:ext cx="332" cy="194"/>
              </a:xfrm>
              <a:prstGeom prst="rect">
                <a:avLst/>
              </a:prstGeom>
              <a:noFill/>
              <a:ln w="9525">
                <a:noFill/>
                <a:miter lim="800000"/>
                <a:headEnd/>
                <a:tailEnd/>
              </a:ln>
            </p:spPr>
            <p:txBody>
              <a:bodyPr wrap="square">
                <a:prstTxWarp prst="textNoShape">
                  <a:avLst/>
                </a:prstTxWarp>
                <a:spAutoFit/>
              </a:bodyPr>
              <a:lstStyle/>
              <a:p>
                <a:r>
                  <a:rPr lang="en-US" sz="1400" dirty="0" err="1">
                    <a:solidFill>
                      <a:srgbClr val="FF0000"/>
                    </a:solidFill>
                    <a:latin typeface="MS Reference Sans Serif" charset="0"/>
                  </a:rPr>
                  <a:t>e</a:t>
                </a:r>
                <a:r>
                  <a:rPr lang="en-US" sz="1400" dirty="0">
                    <a:solidFill>
                      <a:srgbClr val="FF0000"/>
                    </a:solidFill>
                    <a:latin typeface="MS Reference Sans Serif" charset="0"/>
                  </a:rPr>
                  <a:t>’</a:t>
                </a:r>
              </a:p>
            </p:txBody>
          </p:sp>
          <p:sp>
            <p:nvSpPr>
              <p:cNvPr id="21547" name="Text Box 54"/>
              <p:cNvSpPr txBox="1">
                <a:spLocks noChangeArrowheads="1"/>
              </p:cNvSpPr>
              <p:nvPr/>
            </p:nvSpPr>
            <p:spPr bwMode="auto">
              <a:xfrm>
                <a:off x="4031" y="3233"/>
                <a:ext cx="276" cy="288"/>
              </a:xfrm>
              <a:prstGeom prst="rect">
                <a:avLst/>
              </a:prstGeom>
              <a:noFill/>
              <a:ln w="9525">
                <a:noFill/>
                <a:miter lim="800000"/>
                <a:headEnd/>
                <a:tailEnd/>
              </a:ln>
            </p:spPr>
            <p:txBody>
              <a:bodyPr wrap="square">
                <a:prstTxWarp prst="textNoShape">
                  <a:avLst/>
                </a:prstTxWarp>
                <a:spAutoFit/>
              </a:bodyPr>
              <a:lstStyle/>
              <a:p>
                <a:r>
                  <a:rPr lang="el-GR" dirty="0">
                    <a:solidFill>
                      <a:srgbClr val="FF0000"/>
                    </a:solidFill>
                    <a:ea typeface="Times New Roman" charset="0"/>
                    <a:cs typeface="Times New Roman" charset="0"/>
                  </a:rPr>
                  <a:t>γ</a:t>
                </a:r>
                <a:r>
                  <a:rPr lang="en-US" baseline="-25000" dirty="0" err="1">
                    <a:solidFill>
                      <a:srgbClr val="FF0000"/>
                    </a:solidFill>
                    <a:ea typeface="Times New Roman" charset="0"/>
                    <a:cs typeface="Times New Roman" charset="0"/>
                  </a:rPr>
                  <a:t>v</a:t>
                </a:r>
                <a:r>
                  <a:rPr lang="en-US" sz="2400" dirty="0">
                    <a:solidFill>
                      <a:srgbClr val="FF0000"/>
                    </a:solidFill>
                    <a:ea typeface="Times New Roman" charset="0"/>
                    <a:cs typeface="Times New Roman" charset="0"/>
                  </a:rPr>
                  <a:t> </a:t>
                </a:r>
                <a:endParaRPr lang="el-GR" sz="2400" dirty="0">
                  <a:solidFill>
                    <a:srgbClr val="FF0000"/>
                  </a:solidFill>
                  <a:ea typeface="Times New Roman" charset="0"/>
                  <a:cs typeface="Times New Roman" charset="0"/>
                </a:endParaRPr>
              </a:p>
            </p:txBody>
          </p:sp>
          <p:sp>
            <p:nvSpPr>
              <p:cNvPr id="21548" name="Text Box 55"/>
              <p:cNvSpPr txBox="1">
                <a:spLocks noChangeArrowheads="1"/>
              </p:cNvSpPr>
              <p:nvPr/>
            </p:nvSpPr>
            <p:spPr bwMode="auto">
              <a:xfrm>
                <a:off x="3872" y="3793"/>
                <a:ext cx="166" cy="194"/>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MS Reference Sans Serif" charset="0"/>
                  </a:rPr>
                  <a:t>N</a:t>
                </a:r>
              </a:p>
            </p:txBody>
          </p:sp>
          <p:sp>
            <p:nvSpPr>
              <p:cNvPr id="21549" name="Text Box 56"/>
              <p:cNvSpPr txBox="1">
                <a:spLocks noChangeArrowheads="1"/>
              </p:cNvSpPr>
              <p:nvPr/>
            </p:nvSpPr>
            <p:spPr bwMode="auto">
              <a:xfrm>
                <a:off x="5052" y="3807"/>
                <a:ext cx="364" cy="194"/>
              </a:xfrm>
              <a:prstGeom prst="rect">
                <a:avLst/>
              </a:prstGeom>
              <a:noFill/>
              <a:ln w="9525">
                <a:noFill/>
                <a:miter lim="800000"/>
                <a:headEnd/>
                <a:tailEnd/>
              </a:ln>
            </p:spPr>
            <p:txBody>
              <a:bodyPr wrap="square">
                <a:prstTxWarp prst="textNoShape">
                  <a:avLst/>
                </a:prstTxWarp>
                <a:spAutoFit/>
              </a:bodyPr>
              <a:lstStyle/>
              <a:p>
                <a:r>
                  <a:rPr lang="en-US" sz="1400" dirty="0">
                    <a:solidFill>
                      <a:srgbClr val="000000"/>
                    </a:solidFill>
                    <a:latin typeface="MS Reference Sans Serif"/>
                    <a:cs typeface="MS Reference Sans Serif"/>
                  </a:rPr>
                  <a:t>N</a:t>
                </a:r>
                <a:r>
                  <a:rPr lang="en-US" sz="1400" b="1" dirty="0">
                    <a:solidFill>
                      <a:srgbClr val="000000"/>
                    </a:solidFill>
                    <a:latin typeface="MS Reference Sans Serif" charset="0"/>
                  </a:rPr>
                  <a:t>, Y</a:t>
                </a:r>
                <a:endParaRPr lang="en-US" sz="1400" b="1" dirty="0">
                  <a:solidFill>
                    <a:srgbClr val="000000"/>
                  </a:solidFill>
                  <a:latin typeface="Symbol" charset="2"/>
                </a:endParaRPr>
              </a:p>
            </p:txBody>
          </p:sp>
          <p:sp>
            <p:nvSpPr>
              <p:cNvPr id="21550" name="Text Box 57"/>
              <p:cNvSpPr txBox="1">
                <a:spLocks noChangeArrowheads="1"/>
              </p:cNvSpPr>
              <p:nvPr/>
            </p:nvSpPr>
            <p:spPr bwMode="auto">
              <a:xfrm>
                <a:off x="4343" y="3375"/>
                <a:ext cx="552" cy="192"/>
              </a:xfrm>
              <a:prstGeom prst="rect">
                <a:avLst/>
              </a:prstGeom>
              <a:noFill/>
              <a:ln w="9525">
                <a:noFill/>
                <a:miter lim="800000"/>
                <a:headEnd/>
                <a:tailEnd/>
              </a:ln>
            </p:spPr>
            <p:txBody>
              <a:bodyPr wrap="square">
                <a:prstTxWarp prst="textNoShape">
                  <a:avLst/>
                </a:prstTxWarp>
                <a:spAutoFit/>
              </a:bodyPr>
              <a:lstStyle/>
              <a:p>
                <a:r>
                  <a:rPr lang="en-US" sz="1400">
                    <a:solidFill>
                      <a:srgbClr val="000000"/>
                    </a:solidFill>
                    <a:latin typeface="MS Reference Sans Serif" charset="0"/>
                  </a:rPr>
                  <a:t>N*,△*</a:t>
                </a:r>
              </a:p>
            </p:txBody>
          </p:sp>
          <p:sp>
            <p:nvSpPr>
              <p:cNvPr id="21551" name="Line 58"/>
              <p:cNvSpPr>
                <a:spLocks noChangeShapeType="1"/>
              </p:cNvSpPr>
              <p:nvPr/>
            </p:nvSpPr>
            <p:spPr bwMode="auto">
              <a:xfrm>
                <a:off x="3555" y="3331"/>
                <a:ext cx="110" cy="0"/>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21552" name="Text Box 59"/>
              <p:cNvSpPr txBox="1">
                <a:spLocks noChangeArrowheads="1"/>
              </p:cNvSpPr>
              <p:nvPr/>
            </p:nvSpPr>
            <p:spPr bwMode="auto">
              <a:xfrm>
                <a:off x="4171" y="3916"/>
                <a:ext cx="686" cy="174"/>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1200" b="1" dirty="0">
                    <a:latin typeface="Calibri"/>
                    <a:cs typeface="Calibri"/>
                  </a:rPr>
                  <a:t>A</a:t>
                </a:r>
                <a:r>
                  <a:rPr lang="en-US" sz="1200" b="1" baseline="-25000" dirty="0">
                    <a:latin typeface="Calibri"/>
                    <a:cs typeface="Calibri"/>
                  </a:rPr>
                  <a:t>1/2</a:t>
                </a:r>
                <a:r>
                  <a:rPr lang="en-US" sz="1200" b="1" dirty="0">
                    <a:latin typeface="Calibri"/>
                    <a:cs typeface="Calibri"/>
                  </a:rPr>
                  <a:t>, A</a:t>
                </a:r>
                <a:r>
                  <a:rPr lang="en-US" sz="1200" b="1" baseline="-25000" dirty="0">
                    <a:latin typeface="Calibri"/>
                    <a:cs typeface="Calibri"/>
                  </a:rPr>
                  <a:t>3/2</a:t>
                </a:r>
                <a:r>
                  <a:rPr lang="en-US" sz="1200" b="1" dirty="0">
                    <a:latin typeface="Calibri"/>
                    <a:cs typeface="Calibri"/>
                  </a:rPr>
                  <a:t>, S</a:t>
                </a:r>
                <a:r>
                  <a:rPr lang="en-US" sz="1200" b="1" baseline="-25000" dirty="0">
                    <a:latin typeface="Calibri"/>
                    <a:cs typeface="Calibri"/>
                  </a:rPr>
                  <a:t>1/2 </a:t>
                </a:r>
              </a:p>
            </p:txBody>
          </p:sp>
          <p:sp>
            <p:nvSpPr>
              <p:cNvPr id="21553" name="Line 60"/>
              <p:cNvSpPr>
                <a:spLocks noChangeShapeType="1"/>
              </p:cNvSpPr>
              <p:nvPr/>
            </p:nvSpPr>
            <p:spPr bwMode="auto">
              <a:xfrm flipH="1" flipV="1">
                <a:off x="4304" y="3730"/>
                <a:ext cx="197" cy="17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1554" name="Text Box 61"/>
              <p:cNvSpPr txBox="1">
                <a:spLocks noChangeArrowheads="1"/>
              </p:cNvSpPr>
              <p:nvPr/>
            </p:nvSpPr>
            <p:spPr bwMode="auto">
              <a:xfrm>
                <a:off x="4783" y="3092"/>
                <a:ext cx="707" cy="213"/>
              </a:xfrm>
              <a:prstGeom prst="rect">
                <a:avLst/>
              </a:prstGeom>
              <a:noFill/>
              <a:ln w="9525">
                <a:noFill/>
                <a:miter lim="800000"/>
                <a:headEnd/>
                <a:tailEnd/>
              </a:ln>
            </p:spPr>
            <p:txBody>
              <a:bodyPr wrap="square">
                <a:prstTxWarp prst="textNoShape">
                  <a:avLst/>
                </a:prstTxWarp>
                <a:spAutoFit/>
              </a:bodyPr>
              <a:lstStyle/>
              <a:p>
                <a:r>
                  <a:rPr lang="el-GR" sz="1600" i="1" dirty="0">
                    <a:solidFill>
                      <a:srgbClr val="0000FF"/>
                    </a:solidFill>
                    <a:latin typeface="Calibri"/>
                    <a:ea typeface="Times New Roman" charset="0"/>
                    <a:cs typeface="Calibri"/>
                  </a:rPr>
                  <a:t>π</a:t>
                </a:r>
                <a:r>
                  <a:rPr lang="en-US" sz="1600" i="1" dirty="0">
                    <a:solidFill>
                      <a:srgbClr val="0000FF"/>
                    </a:solidFill>
                    <a:latin typeface="Calibri"/>
                    <a:ea typeface="Times New Roman" charset="0"/>
                    <a:cs typeface="Calibri"/>
                  </a:rPr>
                  <a:t>, </a:t>
                </a:r>
                <a:r>
                  <a:rPr lang="el-GR" sz="1600" i="1" dirty="0">
                    <a:solidFill>
                      <a:srgbClr val="0000FF"/>
                    </a:solidFill>
                    <a:latin typeface="Calibri"/>
                    <a:ea typeface="Times New Roman" charset="0"/>
                    <a:cs typeface="Calibri"/>
                  </a:rPr>
                  <a:t>η</a:t>
                </a:r>
                <a:r>
                  <a:rPr lang="en-US" sz="1600" i="1" dirty="0">
                    <a:solidFill>
                      <a:srgbClr val="0000FF"/>
                    </a:solidFill>
                    <a:latin typeface="Calibri"/>
                    <a:ea typeface="Times New Roman" charset="0"/>
                    <a:cs typeface="Calibri"/>
                  </a:rPr>
                  <a:t>, </a:t>
                </a:r>
                <a:r>
                  <a:rPr lang="el-GR" sz="1600" i="1" dirty="0">
                    <a:latin typeface="Calibri"/>
                    <a:ea typeface="Times New Roman" charset="0"/>
                    <a:cs typeface="Calibri"/>
                  </a:rPr>
                  <a:t>ππ</a:t>
                </a:r>
                <a:r>
                  <a:rPr lang="en-US" sz="1600" i="1" dirty="0">
                    <a:latin typeface="Calibri"/>
                    <a:ea typeface="Times New Roman" charset="0"/>
                    <a:cs typeface="Calibri"/>
                  </a:rPr>
                  <a:t>, K</a:t>
                </a:r>
                <a:endParaRPr lang="el-GR" sz="1600" i="1" dirty="0">
                  <a:latin typeface="Calibri"/>
                  <a:ea typeface="Times New Roman" charset="0"/>
                  <a:cs typeface="Calibri"/>
                </a:endParaRPr>
              </a:p>
            </p:txBody>
          </p:sp>
        </p:grpSp>
        <p:sp>
          <p:nvSpPr>
            <p:cNvPr id="71" name="TextBox 70"/>
            <p:cNvSpPr txBox="1"/>
            <p:nvPr/>
          </p:nvSpPr>
          <p:spPr>
            <a:xfrm>
              <a:off x="6964528" y="2531031"/>
              <a:ext cx="781922" cy="369332"/>
            </a:xfrm>
            <a:prstGeom prst="rect">
              <a:avLst/>
            </a:prstGeom>
            <a:noFill/>
            <a:ln>
              <a:noFill/>
            </a:ln>
          </p:spPr>
          <p:txBody>
            <a:bodyPr wrap="none" rtlCol="0">
              <a:spAutoFit/>
            </a:bodyPr>
            <a:lstStyle/>
            <a:p>
              <a:r>
                <a:rPr lang="en-US" dirty="0">
                  <a:latin typeface="Calibri"/>
                  <a:cs typeface="Calibri"/>
                </a:rPr>
                <a:t>[70,1</a:t>
              </a:r>
              <a:r>
                <a:rPr lang="en-US" baseline="30000" dirty="0">
                  <a:latin typeface="Calibri"/>
                  <a:cs typeface="Calibri"/>
                </a:rPr>
                <a:t>-</a:t>
              </a:r>
              <a:r>
                <a:rPr lang="en-US" dirty="0">
                  <a:latin typeface="Calibri"/>
                  <a:cs typeface="Calibri"/>
                </a:rPr>
                <a:t>]</a:t>
              </a:r>
              <a:endParaRPr lang="en-US" baseline="-25000" dirty="0">
                <a:latin typeface="Calibri"/>
                <a:cs typeface="Calibri"/>
              </a:endParaRPr>
            </a:p>
          </p:txBody>
        </p:sp>
        <p:sp>
          <p:nvSpPr>
            <p:cNvPr id="73" name="TextBox 72"/>
            <p:cNvSpPr txBox="1"/>
            <p:nvPr/>
          </p:nvSpPr>
          <p:spPr>
            <a:xfrm>
              <a:off x="9445120" y="1080347"/>
              <a:ext cx="811453" cy="369332"/>
            </a:xfrm>
            <a:prstGeom prst="rect">
              <a:avLst/>
            </a:prstGeom>
            <a:solidFill>
              <a:schemeClr val="bg1"/>
            </a:solidFill>
            <a:ln>
              <a:solidFill>
                <a:srgbClr val="FFFFFF"/>
              </a:solidFill>
            </a:ln>
          </p:spPr>
          <p:txBody>
            <a:bodyPr wrap="none" rtlCol="0">
              <a:spAutoFit/>
            </a:bodyPr>
            <a:lstStyle/>
            <a:p>
              <a:r>
                <a:rPr lang="en-US" dirty="0">
                  <a:latin typeface="Calibri"/>
                  <a:cs typeface="Calibri"/>
                </a:rPr>
                <a:t>[56,2</a:t>
              </a:r>
              <a:r>
                <a:rPr lang="en-US" baseline="30000" dirty="0">
                  <a:latin typeface="Calibri"/>
                  <a:cs typeface="Calibri"/>
                </a:rPr>
                <a:t>+</a:t>
              </a:r>
              <a:r>
                <a:rPr lang="en-US" dirty="0">
                  <a:latin typeface="Calibri"/>
                  <a:cs typeface="Calibri"/>
                </a:rPr>
                <a:t>]</a:t>
              </a:r>
              <a:endParaRPr lang="en-US" baseline="-25000" dirty="0"/>
            </a:p>
          </p:txBody>
        </p:sp>
        <p:sp>
          <p:nvSpPr>
            <p:cNvPr id="74" name="TextBox 73"/>
            <p:cNvSpPr txBox="1"/>
            <p:nvPr/>
          </p:nvSpPr>
          <p:spPr>
            <a:xfrm>
              <a:off x="10487579" y="5040856"/>
              <a:ext cx="811453" cy="369332"/>
            </a:xfrm>
            <a:prstGeom prst="rect">
              <a:avLst/>
            </a:prstGeom>
            <a:noFill/>
            <a:ln>
              <a:solidFill>
                <a:srgbClr val="FFFFFF"/>
              </a:solidFill>
            </a:ln>
          </p:spPr>
          <p:txBody>
            <a:bodyPr wrap="none" rtlCol="0">
              <a:spAutoFit/>
            </a:bodyPr>
            <a:lstStyle/>
            <a:p>
              <a:r>
                <a:rPr lang="en-US" dirty="0">
                  <a:latin typeface="Calibri"/>
                  <a:cs typeface="Calibri"/>
                </a:rPr>
                <a:t>[70,0</a:t>
              </a:r>
              <a:r>
                <a:rPr lang="en-US" baseline="30000" dirty="0">
                  <a:latin typeface="Calibri"/>
                  <a:cs typeface="Calibri"/>
                </a:rPr>
                <a:t>+</a:t>
              </a:r>
              <a:r>
                <a:rPr lang="en-US" dirty="0">
                  <a:latin typeface="Calibri"/>
                  <a:cs typeface="Calibri"/>
                </a:rPr>
                <a:t>]</a:t>
              </a:r>
              <a:endParaRPr lang="en-US" baseline="-25000" dirty="0">
                <a:latin typeface="Calibri"/>
                <a:cs typeface="Calibri"/>
              </a:endParaRPr>
            </a:p>
          </p:txBody>
        </p:sp>
        <p:sp>
          <p:nvSpPr>
            <p:cNvPr id="75" name="TextBox 74"/>
            <p:cNvSpPr txBox="1"/>
            <p:nvPr/>
          </p:nvSpPr>
          <p:spPr>
            <a:xfrm>
              <a:off x="4533307" y="4427743"/>
              <a:ext cx="811453" cy="369332"/>
            </a:xfrm>
            <a:prstGeom prst="rect">
              <a:avLst/>
            </a:prstGeom>
            <a:noFill/>
            <a:ln>
              <a:solidFill>
                <a:srgbClr val="FFFFFF"/>
              </a:solidFill>
            </a:ln>
          </p:spPr>
          <p:txBody>
            <a:bodyPr wrap="none" rtlCol="0">
              <a:spAutoFit/>
            </a:bodyPr>
            <a:lstStyle/>
            <a:p>
              <a:r>
                <a:rPr lang="en-US" dirty="0">
                  <a:latin typeface="Calibri"/>
                  <a:cs typeface="Calibri"/>
                </a:rPr>
                <a:t>[56,0</a:t>
              </a:r>
              <a:r>
                <a:rPr lang="en-US" baseline="30000" dirty="0">
                  <a:latin typeface="Calibri"/>
                  <a:cs typeface="Calibri"/>
                </a:rPr>
                <a:t>+</a:t>
              </a:r>
              <a:r>
                <a:rPr lang="en-US" dirty="0">
                  <a:latin typeface="Calibri"/>
                  <a:cs typeface="Calibri"/>
                </a:rPr>
                <a:t>]</a:t>
              </a:r>
              <a:endParaRPr lang="en-US" baseline="-25000" dirty="0">
                <a:latin typeface="Calibri"/>
                <a:cs typeface="Calibri"/>
              </a:endParaRPr>
            </a:p>
          </p:txBody>
        </p:sp>
        <p:sp>
          <p:nvSpPr>
            <p:cNvPr id="82" name="TextBox 81"/>
            <p:cNvSpPr txBox="1"/>
            <p:nvPr/>
          </p:nvSpPr>
          <p:spPr>
            <a:xfrm>
              <a:off x="8786808" y="3531226"/>
              <a:ext cx="324203" cy="307777"/>
            </a:xfrm>
            <a:prstGeom prst="rect">
              <a:avLst/>
            </a:prstGeom>
            <a:noFill/>
          </p:spPr>
          <p:txBody>
            <a:bodyPr wrap="square" rtlCol="0">
              <a:spAutoFit/>
            </a:bodyPr>
            <a:lstStyle/>
            <a:p>
              <a:r>
                <a:rPr lang="en-US" sz="1400" dirty="0">
                  <a:latin typeface="MS Reference Sans Serif"/>
                  <a:cs typeface="MS Reference Sans Serif"/>
                </a:rPr>
                <a:t>Q</a:t>
              </a:r>
            </a:p>
          </p:txBody>
        </p:sp>
        <p:cxnSp>
          <p:nvCxnSpPr>
            <p:cNvPr id="107" name="Straight Connector 106"/>
            <p:cNvCxnSpPr/>
            <p:nvPr/>
          </p:nvCxnSpPr>
          <p:spPr>
            <a:xfrm rot="16200000" flipH="1">
              <a:off x="9746963" y="54807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6200000" flipH="1">
              <a:off x="7181563" y="54934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6200000" flipH="1">
              <a:off x="4730463" y="5506146"/>
              <a:ext cx="209752" cy="198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10473910" y="4775120"/>
              <a:ext cx="811453" cy="369332"/>
            </a:xfrm>
            <a:prstGeom prst="rect">
              <a:avLst/>
            </a:prstGeom>
            <a:noFill/>
            <a:ln>
              <a:solidFill>
                <a:srgbClr val="FFFFFF"/>
              </a:solidFill>
            </a:ln>
          </p:spPr>
          <p:txBody>
            <a:bodyPr wrap="none" rtlCol="0">
              <a:spAutoFit/>
            </a:bodyPr>
            <a:lstStyle/>
            <a:p>
              <a:r>
                <a:rPr lang="en-US" dirty="0">
                  <a:latin typeface="Calibri"/>
                  <a:cs typeface="Calibri"/>
                </a:rPr>
                <a:t>[56,0</a:t>
              </a:r>
              <a:r>
                <a:rPr lang="en-US" baseline="30000" dirty="0">
                  <a:latin typeface="Calibri"/>
                  <a:cs typeface="Calibri"/>
                </a:rPr>
                <a:t>+</a:t>
              </a:r>
              <a:r>
                <a:rPr lang="en-US" dirty="0">
                  <a:latin typeface="Calibri"/>
                  <a:cs typeface="Calibri"/>
                </a:rPr>
                <a:t>]</a:t>
              </a:r>
              <a:endParaRPr lang="en-US" baseline="-25000" dirty="0">
                <a:latin typeface="Calibri"/>
                <a:cs typeface="Calibri"/>
              </a:endParaRPr>
            </a:p>
          </p:txBody>
        </p:sp>
        <p:sp>
          <p:nvSpPr>
            <p:cNvPr id="6" name="TextBox 5">
              <a:extLst>
                <a:ext uri="{FF2B5EF4-FFF2-40B4-BE49-F238E27FC236}">
                  <a16:creationId xmlns:a16="http://schemas.microsoft.com/office/drawing/2014/main" id="{29C86979-6712-F536-8997-9C79FD26069B}"/>
                </a:ext>
              </a:extLst>
            </p:cNvPr>
            <p:cNvSpPr txBox="1"/>
            <p:nvPr/>
          </p:nvSpPr>
          <p:spPr>
            <a:xfrm>
              <a:off x="6917005" y="1346172"/>
              <a:ext cx="1332416" cy="369332"/>
            </a:xfrm>
            <a:prstGeom prst="rect">
              <a:avLst/>
            </a:prstGeom>
            <a:solidFill>
              <a:schemeClr val="bg1"/>
            </a:solidFill>
            <a:ln w="19050">
              <a:solidFill>
                <a:schemeClr val="tx1"/>
              </a:solidFill>
            </a:ln>
          </p:spPr>
          <p:txBody>
            <a:bodyPr wrap="none" rtlCol="0">
              <a:spAutoFit/>
            </a:bodyPr>
            <a:lstStyle/>
            <a:p>
              <a:r>
                <a:rPr lang="en-US" dirty="0">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SU(6),O(3)]</a:t>
              </a:r>
            </a:p>
          </p:txBody>
        </p:sp>
      </p:grpSp>
      <p:sp>
        <p:nvSpPr>
          <p:cNvPr id="13" name="TextBox 12">
            <a:extLst>
              <a:ext uri="{FF2B5EF4-FFF2-40B4-BE49-F238E27FC236}">
                <a16:creationId xmlns:a16="http://schemas.microsoft.com/office/drawing/2014/main" id="{93B08BAE-E316-4FA0-B18C-E9189195B557}"/>
              </a:ext>
            </a:extLst>
          </p:cNvPr>
          <p:cNvSpPr txBox="1"/>
          <p:nvPr/>
        </p:nvSpPr>
        <p:spPr>
          <a:xfrm>
            <a:off x="888943" y="2954162"/>
            <a:ext cx="4050090" cy="707886"/>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Roper </a:t>
            </a:r>
            <a:r>
              <a:rPr lang="en-US" sz="2000" b="1" dirty="0">
                <a:solidFill>
                  <a:srgbClr val="C00000"/>
                </a:solidFill>
                <a:latin typeface="Calibri" panose="020F0502020204030204" pitchFamily="34" charset="0"/>
                <a:cs typeface="Calibri" panose="020F0502020204030204" pitchFamily="34" charset="0"/>
              </a:rPr>
              <a:t>N(1440)1/2</a:t>
            </a:r>
            <a:r>
              <a:rPr lang="en-US" sz="2000" b="1" baseline="30000" dirty="0">
                <a:solidFill>
                  <a:srgbClr val="C00000"/>
                </a:solidFill>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and</a:t>
            </a:r>
            <a:r>
              <a:rPr lang="en-US" sz="2000" dirty="0">
                <a:latin typeface="Calibri" panose="020F0502020204030204" pitchFamily="34" charset="0"/>
                <a:cs typeface="Calibri" panose="020F0502020204030204" pitchFamily="34" charset="0"/>
              </a:rPr>
              <a:t> </a:t>
            </a:r>
            <a:r>
              <a:rPr lang="en-US" sz="2000" b="1" dirty="0">
                <a:solidFill>
                  <a:srgbClr val="C00000"/>
                </a:solidFill>
                <a:latin typeface="Calibri" panose="020F0502020204030204" pitchFamily="34" charset="0"/>
                <a:cs typeface="Calibri" panose="020F0502020204030204" pitchFamily="34" charset="0"/>
              </a:rPr>
              <a:t>N(1535)1/2</a:t>
            </a:r>
            <a:r>
              <a:rPr lang="en-US" sz="2000" b="1" baseline="30000" dirty="0">
                <a:solidFill>
                  <a:srgbClr val="C00000"/>
                </a:solidFill>
                <a:latin typeface="Calibri" panose="020F0502020204030204" pitchFamily="34" charset="0"/>
                <a:cs typeface="Calibri" panose="020F0502020204030204" pitchFamily="34" charset="0"/>
              </a:rPr>
              <a:t>-</a:t>
            </a:r>
            <a:r>
              <a:rPr lang="en-US" sz="2000" b="1" dirty="0">
                <a:solidFill>
                  <a:srgbClr val="C00000"/>
                </a:solidFill>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dynamically generated resonances?</a:t>
            </a:r>
          </a:p>
        </p:txBody>
      </p:sp>
    </p:spTree>
    <p:extLst>
      <p:ext uri="{BB962C8B-B14F-4D97-AF65-F5344CB8AC3E}">
        <p14:creationId xmlns:p14="http://schemas.microsoft.com/office/powerpoint/2010/main" val="2868422869"/>
      </p:ext>
    </p:extLst>
  </p:cSld>
  <p:clrMapOvr>
    <a:masterClrMapping/>
  </p:clrMapOvr>
  <p:transition advTm="7237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C09A3-D5AF-99F3-82FF-21FD1A464184}"/>
              </a:ext>
            </a:extLst>
          </p:cNvPr>
          <p:cNvSpPr>
            <a:spLocks noGrp="1"/>
          </p:cNvSpPr>
          <p:nvPr>
            <p:ph type="title"/>
          </p:nvPr>
        </p:nvSpPr>
        <p:spPr/>
        <p:txBody>
          <a:bodyPr/>
          <a:lstStyle/>
          <a:p>
            <a:r>
              <a:rPr lang="en-US" dirty="0"/>
              <a:t>Single pion electroproduction </a:t>
            </a:r>
          </a:p>
        </p:txBody>
      </p:sp>
      <p:pic>
        <p:nvPicPr>
          <p:cNvPr id="4" name="Picture 3">
            <a:extLst>
              <a:ext uri="{FF2B5EF4-FFF2-40B4-BE49-F238E27FC236}">
                <a16:creationId xmlns:a16="http://schemas.microsoft.com/office/drawing/2014/main" id="{DC8CBAC0-C257-C751-FA47-1D04943588BB}"/>
              </a:ext>
            </a:extLst>
          </p:cNvPr>
          <p:cNvPicPr>
            <a:picLocks noChangeAspect="1"/>
          </p:cNvPicPr>
          <p:nvPr/>
        </p:nvPicPr>
        <p:blipFill>
          <a:blip r:embed="rId3"/>
          <a:stretch>
            <a:fillRect/>
          </a:stretch>
        </p:blipFill>
        <p:spPr>
          <a:xfrm>
            <a:off x="334466" y="2030858"/>
            <a:ext cx="4690834" cy="3214300"/>
          </a:xfrm>
          <a:prstGeom prst="rect">
            <a:avLst/>
          </a:prstGeom>
        </p:spPr>
      </p:pic>
      <p:pic>
        <p:nvPicPr>
          <p:cNvPr id="6" name="Picture 5">
            <a:extLst>
              <a:ext uri="{FF2B5EF4-FFF2-40B4-BE49-F238E27FC236}">
                <a16:creationId xmlns:a16="http://schemas.microsoft.com/office/drawing/2014/main" id="{0428498B-D372-4FFB-C586-FD013631923D}"/>
              </a:ext>
            </a:extLst>
          </p:cNvPr>
          <p:cNvPicPr>
            <a:picLocks noChangeAspect="1"/>
          </p:cNvPicPr>
          <p:nvPr/>
        </p:nvPicPr>
        <p:blipFill>
          <a:blip r:embed="rId4"/>
          <a:stretch>
            <a:fillRect/>
          </a:stretch>
        </p:blipFill>
        <p:spPr>
          <a:xfrm>
            <a:off x="2784828" y="882620"/>
            <a:ext cx="2628900" cy="8509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019FB8D-CAA2-4CFD-5072-ECACE54DBCF3}"/>
                  </a:ext>
                </a:extLst>
              </p:cNvPr>
              <p:cNvSpPr txBox="1"/>
              <p:nvPr/>
            </p:nvSpPr>
            <p:spPr>
              <a:xfrm>
                <a:off x="924307" y="980294"/>
                <a:ext cx="1494320" cy="461665"/>
              </a:xfrm>
              <a:prstGeom prst="rect">
                <a:avLst/>
              </a:prstGeom>
              <a:noFill/>
              <a:ln>
                <a:solidFill>
                  <a:schemeClr val="tx1"/>
                </a:solidFill>
              </a:ln>
            </p:spPr>
            <p:txBody>
              <a:bodyPr wrap="none" rtlCol="0">
                <a:spAutoFit/>
              </a:bodyPr>
              <a:lstStyle/>
              <a:p>
                <a:r>
                  <a:rPr lang="en-US" sz="2400" dirty="0">
                    <a:latin typeface="Calibri" panose="020F0502020204030204" pitchFamily="34" charset="0"/>
                    <a:cs typeface="Calibri" panose="020F0502020204030204" pitchFamily="34" charset="0"/>
                  </a:rPr>
                  <a:t>ep </a:t>
                </a:r>
                <a14:m>
                  <m:oMath xmlns:m="http://schemas.openxmlformats.org/officeDocument/2006/math">
                    <m:r>
                      <a:rPr lang="en-US" sz="2400" b="0" i="1" dirty="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dirty="0">
                    <a:latin typeface="Calibri" panose="020F0502020204030204" pitchFamily="34" charset="0"/>
                    <a:cs typeface="Calibri" panose="020F0502020204030204" pitchFamily="34" charset="0"/>
                    <a:sym typeface="Wingdings" pitchFamily="2" charset="2"/>
                  </a:rPr>
                  <a:t> </a:t>
                </a:r>
                <a:r>
                  <a:rPr lang="en-US" sz="2400" dirty="0" err="1">
                    <a:latin typeface="Calibri" panose="020F0502020204030204" pitchFamily="34" charset="0"/>
                    <a:cs typeface="Calibri" panose="020F0502020204030204" pitchFamily="34" charset="0"/>
                    <a:sym typeface="Wingdings" pitchFamily="2" charset="2"/>
                  </a:rPr>
                  <a:t>e’N</a:t>
                </a:r>
                <a:r>
                  <a:rPr lang="en-US" sz="2400" dirty="0" err="1">
                    <a:latin typeface="Symbol" pitchFamily="2" charset="2"/>
                    <a:cs typeface="Calibri" panose="020F0502020204030204" pitchFamily="34" charset="0"/>
                    <a:sym typeface="Wingdings" pitchFamily="2" charset="2"/>
                  </a:rPr>
                  <a:t>p</a:t>
                </a:r>
                <a:endParaRPr lang="en-US" sz="2400" dirty="0">
                  <a:latin typeface="Symbol" pitchFamily="2" charset="2"/>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5019FB8D-CAA2-4CFD-5072-ECACE54DBCF3}"/>
                  </a:ext>
                </a:extLst>
              </p:cNvPr>
              <p:cNvSpPr txBox="1">
                <a:spLocks noRot="1" noChangeAspect="1" noMove="1" noResize="1" noEditPoints="1" noAdjustHandles="1" noChangeArrowheads="1" noChangeShapeType="1" noTextEdit="1"/>
              </p:cNvSpPr>
              <p:nvPr/>
            </p:nvSpPr>
            <p:spPr>
              <a:xfrm>
                <a:off x="924307" y="980294"/>
                <a:ext cx="1494320" cy="461665"/>
              </a:xfrm>
              <a:prstGeom prst="rect">
                <a:avLst/>
              </a:prstGeom>
              <a:blipFill>
                <a:blip r:embed="rId5"/>
                <a:stretch>
                  <a:fillRect l="-5833" t="-10256" r="-4167" b="-25641"/>
                </a:stretch>
              </a:blipFill>
              <a:ln>
                <a:solidFill>
                  <a:schemeClr val="tx1"/>
                </a:solidFill>
              </a:ln>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85EE97F1-8A99-C02A-7B47-108459C1FB54}"/>
              </a:ext>
            </a:extLst>
          </p:cNvPr>
          <p:cNvGrpSpPr/>
          <p:nvPr/>
        </p:nvGrpSpPr>
        <p:grpSpPr>
          <a:xfrm>
            <a:off x="5470745" y="1008714"/>
            <a:ext cx="6627599" cy="639412"/>
            <a:chOff x="5401871" y="1766359"/>
            <a:chExt cx="6627599" cy="639412"/>
          </a:xfrm>
        </p:grpSpPr>
        <p:pic>
          <p:nvPicPr>
            <p:cNvPr id="7" name="Picture 6">
              <a:extLst>
                <a:ext uri="{FF2B5EF4-FFF2-40B4-BE49-F238E27FC236}">
                  <a16:creationId xmlns:a16="http://schemas.microsoft.com/office/drawing/2014/main" id="{BCECDC58-EFC7-8A07-72C2-12BEB184D2B8}"/>
                </a:ext>
              </a:extLst>
            </p:cNvPr>
            <p:cNvPicPr>
              <a:picLocks noChangeAspect="1"/>
            </p:cNvPicPr>
            <p:nvPr/>
          </p:nvPicPr>
          <p:blipFill rotWithShape="1">
            <a:blip r:embed="rId6"/>
            <a:srcRect l="49352" t="54028"/>
            <a:stretch/>
          </p:blipFill>
          <p:spPr>
            <a:xfrm>
              <a:off x="9308587" y="1777626"/>
              <a:ext cx="2720883" cy="537135"/>
            </a:xfrm>
            <a:prstGeom prst="rect">
              <a:avLst/>
            </a:prstGeom>
          </p:spPr>
        </p:pic>
        <p:pic>
          <p:nvPicPr>
            <p:cNvPr id="23" name="Picture 22">
              <a:extLst>
                <a:ext uri="{FF2B5EF4-FFF2-40B4-BE49-F238E27FC236}">
                  <a16:creationId xmlns:a16="http://schemas.microsoft.com/office/drawing/2014/main" id="{B70CC4C8-84FA-7956-478E-9CBB3193172A}"/>
                </a:ext>
              </a:extLst>
            </p:cNvPr>
            <p:cNvPicPr>
              <a:picLocks noChangeAspect="1"/>
            </p:cNvPicPr>
            <p:nvPr/>
          </p:nvPicPr>
          <p:blipFill rotWithShape="1">
            <a:blip r:embed="rId6"/>
            <a:srcRect t="5057" r="26694" b="40218"/>
            <a:stretch/>
          </p:blipFill>
          <p:spPr>
            <a:xfrm>
              <a:off x="5401871" y="1766359"/>
              <a:ext cx="3938072" cy="639412"/>
            </a:xfrm>
            <a:prstGeom prst="rect">
              <a:avLst/>
            </a:prstGeom>
          </p:spPr>
        </p:pic>
      </p:grpSp>
      <p:sp>
        <p:nvSpPr>
          <p:cNvPr id="8" name="TextBox 7">
            <a:extLst>
              <a:ext uri="{FF2B5EF4-FFF2-40B4-BE49-F238E27FC236}">
                <a16:creationId xmlns:a16="http://schemas.microsoft.com/office/drawing/2014/main" id="{BE021517-054B-8324-998F-6C90E17A2248}"/>
              </a:ext>
            </a:extLst>
          </p:cNvPr>
          <p:cNvSpPr txBox="1"/>
          <p:nvPr/>
        </p:nvSpPr>
        <p:spPr>
          <a:xfrm>
            <a:off x="5788353" y="2119323"/>
            <a:ext cx="6223540" cy="175432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The resonant transitions are expressed in term of transverse and scalar transition amplitudes </a:t>
            </a:r>
            <a:r>
              <a:rPr lang="en-US" sz="2000" i="1" dirty="0">
                <a:solidFill>
                  <a:srgbClr val="C00000"/>
                </a:solidFill>
                <a:latin typeface="Calibri" panose="020F0502020204030204" pitchFamily="34" charset="0"/>
                <a:cs typeface="Calibri" panose="020F0502020204030204" pitchFamily="34" charset="0"/>
              </a:rPr>
              <a:t>A</a:t>
            </a:r>
            <a:r>
              <a:rPr lang="en-US" sz="2000" baseline="-25000" dirty="0">
                <a:solidFill>
                  <a:srgbClr val="C00000"/>
                </a:solidFill>
                <a:latin typeface="Calibri" panose="020F0502020204030204" pitchFamily="34" charset="0"/>
                <a:cs typeface="Calibri" panose="020F0502020204030204" pitchFamily="34" charset="0"/>
              </a:rPr>
              <a:t>1/2</a:t>
            </a:r>
            <a:r>
              <a:rPr lang="en-US" sz="2000" dirty="0">
                <a:solidFill>
                  <a:srgbClr val="C00000"/>
                </a:solidFill>
                <a:latin typeface="Calibri" panose="020F0502020204030204" pitchFamily="34" charset="0"/>
                <a:cs typeface="Calibri" panose="020F0502020204030204" pitchFamily="34" charset="0"/>
              </a:rPr>
              <a:t> (</a:t>
            </a:r>
            <a:r>
              <a:rPr lang="en-US" sz="2000" i="1" dirty="0">
                <a:solidFill>
                  <a:srgbClr val="C00000"/>
                </a:solidFill>
                <a:latin typeface="Cambria" panose="02040503050406030204" pitchFamily="18" charset="0"/>
                <a:cs typeface="Calibri" panose="020F0502020204030204" pitchFamily="34" charset="0"/>
              </a:rPr>
              <a:t>Q</a:t>
            </a:r>
            <a:r>
              <a:rPr lang="en-US" sz="2000" baseline="30000" dirty="0">
                <a:solidFill>
                  <a:srgbClr val="C00000"/>
                </a:solidFill>
                <a:latin typeface="Cambria" panose="02040503050406030204" pitchFamily="18" charset="0"/>
                <a:cs typeface="Calibri" panose="020F0502020204030204" pitchFamily="34" charset="0"/>
              </a:rPr>
              <a:t>2</a:t>
            </a:r>
            <a:r>
              <a:rPr lang="en-US" sz="2000" dirty="0">
                <a:solidFill>
                  <a:srgbClr val="C00000"/>
                </a:solidFill>
                <a:latin typeface="Calibri" panose="020F0502020204030204" pitchFamily="34" charset="0"/>
                <a:cs typeface="Calibri" panose="020F0502020204030204" pitchFamily="34" charset="0"/>
              </a:rPr>
              <a:t>), </a:t>
            </a:r>
            <a:r>
              <a:rPr lang="en-US" sz="2000" i="1" dirty="0">
                <a:solidFill>
                  <a:srgbClr val="C00000"/>
                </a:solidFill>
                <a:latin typeface="Calibri" panose="020F0502020204030204" pitchFamily="34" charset="0"/>
                <a:cs typeface="Calibri" panose="020F0502020204030204" pitchFamily="34" charset="0"/>
              </a:rPr>
              <a:t>A</a:t>
            </a:r>
            <a:r>
              <a:rPr lang="en-US" sz="2000" baseline="-25000" dirty="0">
                <a:solidFill>
                  <a:srgbClr val="C00000"/>
                </a:solidFill>
                <a:latin typeface="Calibri" panose="020F0502020204030204" pitchFamily="34" charset="0"/>
                <a:cs typeface="Calibri" panose="020F0502020204030204" pitchFamily="34" charset="0"/>
              </a:rPr>
              <a:t>3/2</a:t>
            </a:r>
            <a:r>
              <a:rPr lang="en-US" sz="2000" dirty="0">
                <a:solidFill>
                  <a:srgbClr val="C00000"/>
                </a:solidFill>
                <a:latin typeface="Calibri" panose="020F0502020204030204" pitchFamily="34" charset="0"/>
                <a:cs typeface="Calibri" panose="020F0502020204030204" pitchFamily="34" charset="0"/>
              </a:rPr>
              <a:t>(</a:t>
            </a:r>
            <a:r>
              <a:rPr lang="en-US" sz="2000" i="1" dirty="0">
                <a:solidFill>
                  <a:srgbClr val="C00000"/>
                </a:solidFill>
                <a:latin typeface="Calibri" panose="020F0502020204030204" pitchFamily="34" charset="0"/>
                <a:cs typeface="Calibri" panose="020F0502020204030204" pitchFamily="34" charset="0"/>
              </a:rPr>
              <a:t>Q</a:t>
            </a:r>
            <a:r>
              <a:rPr lang="en-US" sz="2000" baseline="30000" dirty="0">
                <a:solidFill>
                  <a:srgbClr val="C00000"/>
                </a:solidFill>
                <a:latin typeface="Calibri" panose="020F0502020204030204" pitchFamily="34" charset="0"/>
                <a:cs typeface="Calibri" panose="020F0502020204030204" pitchFamily="34" charset="0"/>
              </a:rPr>
              <a:t>2</a:t>
            </a:r>
            <a:r>
              <a:rPr lang="en-US" sz="2000" dirty="0">
                <a:solidFill>
                  <a:srgbClr val="C00000"/>
                </a:solidFill>
                <a:latin typeface="Calibri" panose="020F0502020204030204" pitchFamily="34" charset="0"/>
                <a:cs typeface="Calibri" panose="020F0502020204030204" pitchFamily="34" charset="0"/>
              </a:rPr>
              <a:t>), </a:t>
            </a:r>
            <a:r>
              <a:rPr lang="en-US" sz="2000" i="1" dirty="0">
                <a:solidFill>
                  <a:srgbClr val="C00000"/>
                </a:solidFill>
                <a:latin typeface="Calibri" panose="020F0502020204030204" pitchFamily="34" charset="0"/>
                <a:cs typeface="Calibri" panose="020F0502020204030204" pitchFamily="34" charset="0"/>
              </a:rPr>
              <a:t>S</a:t>
            </a:r>
            <a:r>
              <a:rPr lang="en-US" sz="2000" baseline="-25000" dirty="0">
                <a:solidFill>
                  <a:srgbClr val="C00000"/>
                </a:solidFill>
                <a:latin typeface="Calibri" panose="020F0502020204030204" pitchFamily="34" charset="0"/>
                <a:cs typeface="Calibri" panose="020F0502020204030204" pitchFamily="34" charset="0"/>
              </a:rPr>
              <a:t>1/2</a:t>
            </a:r>
            <a:r>
              <a:rPr lang="en-US" sz="2000" dirty="0">
                <a:solidFill>
                  <a:srgbClr val="C00000"/>
                </a:solidFill>
                <a:latin typeface="Calibri" panose="020F0502020204030204" pitchFamily="34" charset="0"/>
                <a:cs typeface="Calibri" panose="020F0502020204030204" pitchFamily="34" charset="0"/>
              </a:rPr>
              <a:t>(</a:t>
            </a:r>
            <a:r>
              <a:rPr lang="en-US" sz="2000" i="1" dirty="0">
                <a:solidFill>
                  <a:srgbClr val="C00000"/>
                </a:solidFill>
                <a:latin typeface="Calibri" panose="020F0502020204030204" pitchFamily="34" charset="0"/>
                <a:cs typeface="Calibri" panose="020F0502020204030204" pitchFamily="34" charset="0"/>
              </a:rPr>
              <a:t>Q</a:t>
            </a:r>
            <a:r>
              <a:rPr lang="en-US" sz="2000" baseline="30000" dirty="0">
                <a:solidFill>
                  <a:srgbClr val="C00000"/>
                </a:solidFill>
                <a:latin typeface="Calibri" panose="020F0502020204030204" pitchFamily="34" charset="0"/>
                <a:cs typeface="Calibri" panose="020F0502020204030204" pitchFamily="34" charset="0"/>
              </a:rPr>
              <a:t>2</a:t>
            </a:r>
            <a:r>
              <a:rPr lang="en-US" sz="2000" dirty="0">
                <a:solidFill>
                  <a:srgbClr val="C0000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for specific resonances. </a:t>
            </a:r>
          </a:p>
          <a:p>
            <a:pPr marL="342900" indent="-342900">
              <a:buFont typeface="Arial" panose="020B0604020202020204" pitchFamily="34" charset="0"/>
              <a:buChar char="•"/>
            </a:pPr>
            <a:endParaRPr lang="en-US" sz="8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 In the N</a:t>
            </a:r>
            <a:r>
              <a:rPr lang="en-US" sz="2000" dirty="0">
                <a:latin typeface="Symbol" pitchFamily="2" charset="2"/>
                <a:cs typeface="Calibri" panose="020F0502020204030204" pitchFamily="34" charset="0"/>
              </a:rPr>
              <a:t>D</a:t>
            </a:r>
            <a:r>
              <a:rPr lang="en-US" sz="2000" dirty="0">
                <a:latin typeface="Calibri" panose="020F0502020204030204" pitchFamily="34" charset="0"/>
                <a:cs typeface="Calibri" panose="020F0502020204030204" pitchFamily="34" charset="0"/>
              </a:rPr>
              <a:t>(1232) case, the magnetic, electric, and scalar multipoles are used: </a:t>
            </a:r>
            <a:r>
              <a:rPr lang="en-US" sz="2000" i="1" dirty="0">
                <a:solidFill>
                  <a:srgbClr val="C00000"/>
                </a:solidFill>
                <a:latin typeface="Calibri" panose="020F0502020204030204" pitchFamily="34" charset="0"/>
                <a:cs typeface="Calibri" panose="020F0502020204030204" pitchFamily="34" charset="0"/>
              </a:rPr>
              <a:t>M</a:t>
            </a:r>
            <a:r>
              <a:rPr lang="en-US" sz="2000" baseline="-25000" dirty="0">
                <a:solidFill>
                  <a:srgbClr val="C00000"/>
                </a:solidFill>
                <a:latin typeface="Calibri" panose="020F0502020204030204" pitchFamily="34" charset="0"/>
                <a:cs typeface="Calibri" panose="020F0502020204030204" pitchFamily="34" charset="0"/>
              </a:rPr>
              <a:t>1+</a:t>
            </a:r>
            <a:r>
              <a:rPr lang="en-US" sz="2000" dirty="0">
                <a:solidFill>
                  <a:srgbClr val="C00000"/>
                </a:solidFill>
                <a:latin typeface="Calibri" panose="020F0502020204030204" pitchFamily="34" charset="0"/>
                <a:cs typeface="Calibri" panose="020F0502020204030204" pitchFamily="34" charset="0"/>
              </a:rPr>
              <a:t>, </a:t>
            </a:r>
            <a:r>
              <a:rPr lang="en-US" sz="2000" i="1" dirty="0">
                <a:solidFill>
                  <a:srgbClr val="C00000"/>
                </a:solidFill>
                <a:latin typeface="Calibri" panose="020F0502020204030204" pitchFamily="34" charset="0"/>
                <a:cs typeface="Calibri" panose="020F0502020204030204" pitchFamily="34" charset="0"/>
              </a:rPr>
              <a:t>E</a:t>
            </a:r>
            <a:r>
              <a:rPr lang="en-US" sz="2000" baseline="-25000" dirty="0">
                <a:solidFill>
                  <a:srgbClr val="C00000"/>
                </a:solidFill>
                <a:latin typeface="Calibri" panose="020F0502020204030204" pitchFamily="34" charset="0"/>
                <a:cs typeface="Calibri" panose="020F0502020204030204" pitchFamily="34" charset="0"/>
              </a:rPr>
              <a:t>1+ </a:t>
            </a:r>
            <a:r>
              <a:rPr lang="en-US" sz="2000" dirty="0">
                <a:solidFill>
                  <a:srgbClr val="C00000"/>
                </a:solidFill>
                <a:latin typeface="Calibri" panose="020F0502020204030204" pitchFamily="34" charset="0"/>
                <a:cs typeface="Calibri" panose="020F0502020204030204" pitchFamily="34" charset="0"/>
              </a:rPr>
              <a:t>, </a:t>
            </a:r>
            <a:r>
              <a:rPr lang="en-US" sz="2000" i="1" dirty="0">
                <a:solidFill>
                  <a:srgbClr val="C00000"/>
                </a:solidFill>
                <a:latin typeface="Calibri" panose="020F0502020204030204" pitchFamily="34" charset="0"/>
                <a:cs typeface="Calibri" panose="020F0502020204030204" pitchFamily="34" charset="0"/>
              </a:rPr>
              <a:t>S</a:t>
            </a:r>
            <a:r>
              <a:rPr lang="en-US" sz="2000" baseline="-25000" dirty="0">
                <a:solidFill>
                  <a:srgbClr val="C00000"/>
                </a:solidFill>
                <a:latin typeface="Calibri" panose="020F0502020204030204" pitchFamily="34" charset="0"/>
                <a:cs typeface="Calibri" panose="020F0502020204030204" pitchFamily="34" charset="0"/>
              </a:rPr>
              <a:t>1+ </a:t>
            </a:r>
            <a:r>
              <a:rPr lang="en-US" sz="2000" dirty="0">
                <a:solidFill>
                  <a:srgbClr val="C00000"/>
                </a:solidFill>
                <a:latin typeface="Calibri" panose="020F0502020204030204" pitchFamily="34" charset="0"/>
                <a:cs typeface="Calibri" panose="020F0502020204030204" pitchFamily="34" charset="0"/>
              </a:rPr>
              <a:t>.</a:t>
            </a:r>
            <a:endParaRPr lang="en-US" sz="2000" baseline="-25000" dirty="0">
              <a:solidFill>
                <a:srgbClr val="C0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AA820DC8-1B4E-7293-3BC4-2C75F5A42725}"/>
              </a:ext>
            </a:extLst>
          </p:cNvPr>
          <p:cNvSpPr txBox="1"/>
          <p:nvPr/>
        </p:nvSpPr>
        <p:spPr>
          <a:xfrm>
            <a:off x="5705226" y="4030961"/>
            <a:ext cx="2177134" cy="369332"/>
          </a:xfrm>
          <a:prstGeom prst="rect">
            <a:avLst/>
          </a:prstGeom>
          <a:noFill/>
        </p:spPr>
        <p:txBody>
          <a:bodyPr wrap="none" rtlCol="0">
            <a:spAutoFit/>
          </a:bodyPr>
          <a:lstStyle/>
          <a:p>
            <a:r>
              <a:rPr lang="en-US" u="sng" dirty="0">
                <a:latin typeface="Calibri" panose="020F0502020204030204" pitchFamily="34" charset="0"/>
                <a:cs typeface="Calibri" panose="020F0502020204030204" pitchFamily="34" charset="0"/>
              </a:rPr>
              <a:t>Asymptotic behavior:</a:t>
            </a:r>
          </a:p>
        </p:txBody>
      </p:sp>
      <p:pic>
        <p:nvPicPr>
          <p:cNvPr id="14" name="Picture 13">
            <a:extLst>
              <a:ext uri="{FF2B5EF4-FFF2-40B4-BE49-F238E27FC236}">
                <a16:creationId xmlns:a16="http://schemas.microsoft.com/office/drawing/2014/main" id="{3827F318-E954-9B45-F5ED-3203915AA6B2}"/>
              </a:ext>
            </a:extLst>
          </p:cNvPr>
          <p:cNvPicPr>
            <a:picLocks noChangeAspect="1"/>
          </p:cNvPicPr>
          <p:nvPr/>
        </p:nvPicPr>
        <p:blipFill>
          <a:blip r:embed="rId7"/>
          <a:stretch>
            <a:fillRect/>
          </a:stretch>
        </p:blipFill>
        <p:spPr>
          <a:xfrm>
            <a:off x="6009852" y="4373083"/>
            <a:ext cx="2971800" cy="774700"/>
          </a:xfrm>
          <a:prstGeom prst="rect">
            <a:avLst/>
          </a:prstGeom>
          <a:ln>
            <a:noFill/>
          </a:ln>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237313D-3678-4600-19CD-D50FD7CF13D9}"/>
                  </a:ext>
                </a:extLst>
              </p:cNvPr>
              <p:cNvSpPr txBox="1"/>
              <p:nvPr/>
            </p:nvSpPr>
            <p:spPr>
              <a:xfrm>
                <a:off x="8916337" y="4500042"/>
                <a:ext cx="1316001" cy="430887"/>
              </a:xfrm>
              <a:prstGeom prst="rect">
                <a:avLst/>
              </a:prstGeom>
              <a:solidFill>
                <a:schemeClr val="bg1"/>
              </a:solidFill>
              <a:ln>
                <a:noFill/>
              </a:ln>
            </p:spPr>
            <p:txBody>
              <a:bodyPr wrap="none" rtlCol="0">
                <a:spAutoFit/>
              </a:bodyPr>
              <a:lstStyle/>
              <a:p>
                <a:r>
                  <a:rPr lang="en-US" sz="2200" b="0" dirty="0">
                    <a:ea typeface="Cambria Math" panose="02040503050406030204" pitchFamily="18" charset="0"/>
                    <a:cs typeface="Times New Roman" panose="02020603050405020304" pitchFamily="18" charset="0"/>
                  </a:rPr>
                  <a:t>,  </a:t>
                </a:r>
                <a14:m>
                  <m:oMath xmlns:m="http://schemas.openxmlformats.org/officeDocument/2006/math">
                    <m:r>
                      <a:rPr lang="en-US" sz="2200" b="0" i="1" dirty="0" smtClean="0">
                        <a:latin typeface="Cambria Math" panose="02040503050406030204" pitchFamily="18" charset="0"/>
                        <a:ea typeface="Cambria Math" panose="02040503050406030204" pitchFamily="18" charset="0"/>
                        <a:cs typeface="Times New Roman" panose="02020603050405020304" pitchFamily="18" charset="0"/>
                      </a:rPr>
                      <m:t>𝑄</m:t>
                    </m:r>
                    <m:r>
                      <a:rPr lang="en-US" sz="2200" b="0" i="1" baseline="30000" dirty="0" smtClean="0">
                        <a:latin typeface="Cambria Math" panose="02040503050406030204" pitchFamily="18" charset="0"/>
                        <a:ea typeface="Cambria Math" panose="02040503050406030204" pitchFamily="18" charset="0"/>
                        <a:cs typeface="Times New Roman" panose="02020603050405020304" pitchFamily="18" charset="0"/>
                      </a:rPr>
                      <m:t>2</m:t>
                    </m:r>
                    <m:r>
                      <a:rPr lang="en-US" sz="2200" b="0" i="1" dirty="0" smtClean="0">
                        <a:latin typeface="Cambria Math" panose="02040503050406030204" pitchFamily="18" charset="0"/>
                        <a:ea typeface="Cambria Math" panose="02040503050406030204" pitchFamily="18" charset="0"/>
                        <a:cs typeface="Times New Roman" panose="02020603050405020304" pitchFamily="18" charset="0"/>
                      </a:rPr>
                      <m:t>→</m:t>
                    </m:r>
                    <m:r>
                      <a:rPr lang="en-US" sz="2200" i="1" dirty="0"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2200" i="1" dirty="0">
                  <a:latin typeface="Cambria" panose="02040503050406030204" pitchFamily="18" charset="0"/>
                </a:endParaRPr>
              </a:p>
            </p:txBody>
          </p:sp>
        </mc:Choice>
        <mc:Fallback xmlns="">
          <p:sp>
            <p:nvSpPr>
              <p:cNvPr id="16" name="TextBox 15">
                <a:extLst>
                  <a:ext uri="{FF2B5EF4-FFF2-40B4-BE49-F238E27FC236}">
                    <a16:creationId xmlns:a16="http://schemas.microsoft.com/office/drawing/2014/main" id="{0237313D-3678-4600-19CD-D50FD7CF13D9}"/>
                  </a:ext>
                </a:extLst>
              </p:cNvPr>
              <p:cNvSpPr txBox="1">
                <a:spLocks noRot="1" noChangeAspect="1" noMove="1" noResize="1" noEditPoints="1" noAdjustHandles="1" noChangeArrowheads="1" noChangeShapeType="1" noTextEdit="1"/>
              </p:cNvSpPr>
              <p:nvPr/>
            </p:nvSpPr>
            <p:spPr>
              <a:xfrm>
                <a:off x="8916337" y="4500042"/>
                <a:ext cx="1316001" cy="430887"/>
              </a:xfrm>
              <a:prstGeom prst="rect">
                <a:avLst/>
              </a:prstGeom>
              <a:blipFill>
                <a:blip r:embed="rId8"/>
                <a:stretch>
                  <a:fillRect l="-5769" t="-8571" b="-2285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C25E717-683F-DF31-037E-2E4C1D5AB8B5}"/>
                  </a:ext>
                </a:extLst>
              </p:cNvPr>
              <p:cNvSpPr txBox="1"/>
              <p:nvPr/>
            </p:nvSpPr>
            <p:spPr>
              <a:xfrm>
                <a:off x="6044307" y="5145839"/>
                <a:ext cx="5965800" cy="430887"/>
              </a:xfrm>
              <a:prstGeom prst="rect">
                <a:avLst/>
              </a:prstGeom>
              <a:noFill/>
            </p:spPr>
            <p:txBody>
              <a:bodyPr wrap="none" rtlCol="0">
                <a:spAutoFit/>
              </a:bodyPr>
              <a:lstStyle/>
              <a:p>
                <a:r>
                  <a:rPr lang="en-US" sz="2200" i="1" dirty="0">
                    <a:latin typeface="Times New Roman" panose="02020603050405020304" pitchFamily="18" charset="0"/>
                    <a:cs typeface="Times New Roman" panose="02020603050405020304" pitchFamily="18" charset="0"/>
                  </a:rPr>
                  <a:t>R</a:t>
                </a:r>
                <a:r>
                  <a:rPr lang="en-US" sz="2200" i="1" baseline="-25000" dirty="0">
                    <a:latin typeface="Times New Roman" panose="02020603050405020304" pitchFamily="18" charset="0"/>
                    <a:cs typeface="Times New Roman" panose="02020603050405020304" pitchFamily="18" charset="0"/>
                  </a:rPr>
                  <a:t>EM</a:t>
                </a:r>
                <a:r>
                  <a:rPr lang="en-US" sz="2200" i="1" dirty="0">
                    <a:latin typeface="Times New Roman" panose="02020603050405020304" pitchFamily="18" charset="0"/>
                    <a:cs typeface="Times New Roman" panose="02020603050405020304" pitchFamily="18" charset="0"/>
                  </a:rPr>
                  <a:t> = E</a:t>
                </a:r>
                <a:r>
                  <a:rPr lang="en-US" sz="2200" baseline="-25000" dirty="0">
                    <a:latin typeface="Times New Roman" panose="02020603050405020304" pitchFamily="18" charset="0"/>
                    <a:cs typeface="Times New Roman" panose="02020603050405020304" pitchFamily="18" charset="0"/>
                  </a:rPr>
                  <a:t>1+</a:t>
                </a:r>
                <a:r>
                  <a:rPr lang="en-US" sz="2200" dirty="0">
                    <a:latin typeface="Times New Roman" panose="02020603050405020304" pitchFamily="18" charset="0"/>
                    <a:cs typeface="Times New Roman" panose="02020603050405020304" pitchFamily="18" charset="0"/>
                  </a:rPr>
                  <a:t>/</a:t>
                </a:r>
                <a:r>
                  <a:rPr lang="en-US" sz="2200" i="1" dirty="0">
                    <a:latin typeface="Times New Roman" panose="02020603050405020304" pitchFamily="18" charset="0"/>
                    <a:cs typeface="Times New Roman" panose="02020603050405020304" pitchFamily="18" charset="0"/>
                  </a:rPr>
                  <a:t>M</a:t>
                </a:r>
                <a:r>
                  <a:rPr lang="en-US" sz="2200" baseline="-25000" dirty="0">
                    <a:latin typeface="Times New Roman" panose="02020603050405020304" pitchFamily="18" charset="0"/>
                    <a:cs typeface="Times New Roman" panose="02020603050405020304" pitchFamily="18" charset="0"/>
                  </a:rPr>
                  <a:t>1</a:t>
                </a:r>
                <a:r>
                  <a:rPr lang="en-US" sz="2200" baseline="-25000" dirty="0">
                    <a:latin typeface="Calibri" panose="020F0502020204030204" pitchFamily="34" charset="0"/>
                    <a:cs typeface="Calibri" panose="020F0502020204030204" pitchFamily="34" charset="0"/>
                  </a:rPr>
                  <a:t>+ </a:t>
                </a:r>
                <a14:m>
                  <m:oMath xmlns:m="http://schemas.openxmlformats.org/officeDocument/2006/math">
                    <m:r>
                      <a:rPr lang="en-US" sz="2200" b="0" i="1" dirty="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200" baseline="-25000"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+1,  </a:t>
                </a:r>
                <a:r>
                  <a:rPr lang="en-US" sz="2200" i="1" dirty="0">
                    <a:latin typeface="Calibri" panose="020F0502020204030204" pitchFamily="34" charset="0"/>
                    <a:cs typeface="Calibri" panose="020F0502020204030204" pitchFamily="34" charset="0"/>
                  </a:rPr>
                  <a:t>R</a:t>
                </a:r>
                <a:r>
                  <a:rPr lang="en-US" sz="2200" i="1" baseline="-25000" dirty="0">
                    <a:latin typeface="Calibri" panose="020F0502020204030204" pitchFamily="34" charset="0"/>
                    <a:cs typeface="Calibri" panose="020F0502020204030204" pitchFamily="34" charset="0"/>
                  </a:rPr>
                  <a:t>SM</a:t>
                </a:r>
                <a:r>
                  <a:rPr lang="en-US" sz="2200" dirty="0">
                    <a:latin typeface="Calibri" panose="020F0502020204030204" pitchFamily="34" charset="0"/>
                    <a:cs typeface="Calibri" panose="020F0502020204030204" pitchFamily="34" charset="0"/>
                  </a:rPr>
                  <a:t> = </a:t>
                </a:r>
                <a:r>
                  <a:rPr lang="en-US" sz="2200" i="1" dirty="0">
                    <a:latin typeface="Times New Roman" panose="02020603050405020304" pitchFamily="18" charset="0"/>
                    <a:cs typeface="Times New Roman" panose="02020603050405020304" pitchFamily="18" charset="0"/>
                  </a:rPr>
                  <a:t>S</a:t>
                </a:r>
                <a:r>
                  <a:rPr lang="en-US" sz="2200" baseline="-25000" dirty="0">
                    <a:latin typeface="Times New Roman" panose="02020603050405020304" pitchFamily="18" charset="0"/>
                    <a:cs typeface="Times New Roman" panose="02020603050405020304" pitchFamily="18" charset="0"/>
                  </a:rPr>
                  <a:t>1+</a:t>
                </a:r>
                <a:r>
                  <a:rPr lang="en-US" sz="2200" dirty="0">
                    <a:latin typeface="Times New Roman" panose="02020603050405020304" pitchFamily="18" charset="0"/>
                    <a:cs typeface="Times New Roman" panose="02020603050405020304" pitchFamily="18" charset="0"/>
                  </a:rPr>
                  <a:t>/</a:t>
                </a:r>
                <a:r>
                  <a:rPr lang="en-US" sz="2200" i="1" dirty="0">
                    <a:latin typeface="Times New Roman" panose="02020603050405020304" pitchFamily="18" charset="0"/>
                    <a:cs typeface="Times New Roman" panose="02020603050405020304" pitchFamily="18" charset="0"/>
                  </a:rPr>
                  <a:t>M</a:t>
                </a:r>
                <a:r>
                  <a:rPr lang="en-US" sz="2200" baseline="-25000" dirty="0">
                    <a:latin typeface="Times New Roman" panose="02020603050405020304" pitchFamily="18" charset="0"/>
                    <a:cs typeface="Times New Roman" panose="02020603050405020304" pitchFamily="18" charset="0"/>
                  </a:rPr>
                  <a:t>1+</a:t>
                </a:r>
                <a:r>
                  <a:rPr lang="en-US" sz="2200" baseline="-25000" dirty="0">
                    <a:latin typeface="Calibri" panose="020F0502020204030204" pitchFamily="34" charset="0"/>
                    <a:cs typeface="Calibri" panose="020F0502020204030204" pitchFamily="34" charset="0"/>
                  </a:rPr>
                  <a:t> </a:t>
                </a:r>
                <a14:m>
                  <m:oMath xmlns:m="http://schemas.openxmlformats.org/officeDocument/2006/math">
                    <m:r>
                      <a:rPr lang="en-US" sz="2200" i="1" dirty="0">
                        <a:latin typeface="Cambria Math" panose="02040503050406030204" pitchFamily="18" charset="0"/>
                        <a:ea typeface="Cambria Math" panose="02040503050406030204" pitchFamily="18" charset="0"/>
                        <a:cs typeface="Times New Roman" panose="02020603050405020304" pitchFamily="18" charset="0"/>
                      </a:rPr>
                      <m:t>→</m:t>
                    </m:r>
                  </m:oMath>
                </a14:m>
                <a:r>
                  <a:rPr lang="en-US" sz="2200" baseline="-25000"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-1, </a:t>
                </a:r>
                <a14:m>
                  <m:oMath xmlns:m="http://schemas.openxmlformats.org/officeDocument/2006/math">
                    <m:r>
                      <a:rPr lang="en-US" sz="2200" i="1" dirty="0">
                        <a:latin typeface="Cambria Math" panose="02040503050406030204" pitchFamily="18" charset="0"/>
                        <a:ea typeface="Cambria Math" panose="02040503050406030204" pitchFamily="18" charset="0"/>
                        <a:cs typeface="Times New Roman" panose="02020603050405020304" pitchFamily="18" charset="0"/>
                      </a:rPr>
                      <m:t>𝑄</m:t>
                    </m:r>
                    <m:r>
                      <a:rPr lang="en-US" sz="2200" i="1" baseline="30000" dirty="0">
                        <a:latin typeface="Cambria Math" panose="02040503050406030204" pitchFamily="18" charset="0"/>
                        <a:ea typeface="Cambria Math" panose="02040503050406030204" pitchFamily="18" charset="0"/>
                        <a:cs typeface="Times New Roman" panose="02020603050405020304" pitchFamily="18" charset="0"/>
                      </a:rPr>
                      <m:t>2</m:t>
                    </m:r>
                    <m:r>
                      <a:rPr lang="en-US" sz="2200" i="1" dirty="0">
                        <a:latin typeface="Cambria Math" panose="02040503050406030204" pitchFamily="18" charset="0"/>
                        <a:ea typeface="Cambria Math" panose="02040503050406030204" pitchFamily="18" charset="0"/>
                        <a:cs typeface="Times New Roman" panose="02020603050405020304" pitchFamily="18" charset="0"/>
                      </a:rPr>
                      <m:t>→∞</m:t>
                    </m:r>
                  </m:oMath>
                </a14:m>
                <a:r>
                  <a:rPr lang="en-US" sz="2200" dirty="0">
                    <a:latin typeface="Calibri" panose="020F0502020204030204" pitchFamily="34" charset="0"/>
                    <a:cs typeface="Calibri" panose="020F0502020204030204" pitchFamily="34" charset="0"/>
                  </a:rPr>
                  <a:t> </a:t>
                </a:r>
              </a:p>
            </p:txBody>
          </p:sp>
        </mc:Choice>
        <mc:Fallback xmlns="">
          <p:sp>
            <p:nvSpPr>
              <p:cNvPr id="26" name="TextBox 25">
                <a:extLst>
                  <a:ext uri="{FF2B5EF4-FFF2-40B4-BE49-F238E27FC236}">
                    <a16:creationId xmlns:a16="http://schemas.microsoft.com/office/drawing/2014/main" id="{6C25E717-683F-DF31-037E-2E4C1D5AB8B5}"/>
                  </a:ext>
                </a:extLst>
              </p:cNvPr>
              <p:cNvSpPr txBox="1">
                <a:spLocks noRot="1" noChangeAspect="1" noMove="1" noResize="1" noEditPoints="1" noAdjustHandles="1" noChangeArrowheads="1" noChangeShapeType="1" noTextEdit="1"/>
              </p:cNvSpPr>
              <p:nvPr/>
            </p:nvSpPr>
            <p:spPr>
              <a:xfrm>
                <a:off x="6044307" y="5145839"/>
                <a:ext cx="5965800" cy="430887"/>
              </a:xfrm>
              <a:prstGeom prst="rect">
                <a:avLst/>
              </a:prstGeom>
              <a:blipFill>
                <a:blip r:embed="rId9"/>
                <a:stretch>
                  <a:fillRect l="-1489" t="-8571" b="-25714"/>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490D14D3-077B-880B-6CE0-A425A26D3B25}"/>
              </a:ext>
            </a:extLst>
          </p:cNvPr>
          <p:cNvSpPr txBox="1"/>
          <p:nvPr/>
        </p:nvSpPr>
        <p:spPr>
          <a:xfrm>
            <a:off x="1671467" y="5851527"/>
            <a:ext cx="8971386" cy="523220"/>
          </a:xfrm>
          <a:prstGeom prst="rect">
            <a:avLst/>
          </a:prstGeom>
          <a:noFill/>
        </p:spPr>
        <p:txBody>
          <a:bodyPr wrap="square">
            <a:spAutoFit/>
          </a:bodyPr>
          <a:lstStyle/>
          <a:p>
            <a:r>
              <a:rPr lang="en-US" sz="1400" b="0" i="1" u="none" strike="noStrike" dirty="0">
                <a:effectLst/>
                <a:latin typeface="-apple-system"/>
              </a:rPr>
              <a:t>V. B.  Nucleon resonances and transition form factors </a:t>
            </a:r>
            <a:r>
              <a:rPr lang="en-US" sz="1400" b="0" i="1" u="none" strike="noStrike" dirty="0">
                <a:solidFill>
                  <a:srgbClr val="0050B3"/>
                </a:solidFill>
                <a:effectLst/>
                <a:latin typeface="-apple-system"/>
                <a:hlinkClick r:id="rId10"/>
              </a:rPr>
              <a:t>2212.08980</a:t>
            </a:r>
            <a:r>
              <a:rPr lang="en-US" sz="1400" b="0" i="1" u="none" strike="noStrike" dirty="0">
                <a:effectLst/>
                <a:latin typeface="-apple-system"/>
              </a:rPr>
              <a:t>  (2022)</a:t>
            </a:r>
          </a:p>
          <a:p>
            <a:r>
              <a:rPr lang="en-US" sz="1400" i="1" dirty="0">
                <a:latin typeface="Calibri" panose="020F0502020204030204" pitchFamily="34" charset="0"/>
                <a:cs typeface="Calibri" panose="020F0502020204030204" pitchFamily="34" charset="0"/>
              </a:rPr>
              <a:t>I.G. </a:t>
            </a:r>
            <a:r>
              <a:rPr lang="en-US" sz="1400" i="1" dirty="0" err="1">
                <a:latin typeface="Calibri" panose="020F0502020204030204" pitchFamily="34" charset="0"/>
                <a:cs typeface="Calibri" panose="020F0502020204030204" pitchFamily="34" charset="0"/>
              </a:rPr>
              <a:t>Aznauryan</a:t>
            </a:r>
            <a:r>
              <a:rPr lang="en-US" sz="1400" i="1" dirty="0">
                <a:latin typeface="Calibri" panose="020F0502020204030204" pitchFamily="34" charset="0"/>
                <a:cs typeface="Calibri" panose="020F0502020204030204" pitchFamily="34" charset="0"/>
              </a:rPr>
              <a:t>, V.D. Burkert, Electroexcitation of nucleon resonances, </a:t>
            </a:r>
            <a:r>
              <a:rPr lang="en-US" sz="1400" i="1" dirty="0" err="1">
                <a:latin typeface="Calibri" panose="020F0502020204030204" pitchFamily="34" charset="0"/>
                <a:cs typeface="Calibri" panose="020F0502020204030204" pitchFamily="34" charset="0"/>
              </a:rPr>
              <a:t>Prog.Part.Nucl.Phys</a:t>
            </a:r>
            <a:r>
              <a:rPr lang="en-US" sz="1400" i="1" dirty="0">
                <a:latin typeface="Calibri" panose="020F0502020204030204" pitchFamily="34" charset="0"/>
                <a:cs typeface="Calibri" panose="020F0502020204030204" pitchFamily="34" charset="0"/>
              </a:rPr>
              <a:t>. 67 (2012</a:t>
            </a:r>
            <a:r>
              <a:rPr lang="en-US" sz="1400" i="1" dirty="0"/>
              <a:t>), </a:t>
            </a:r>
            <a:r>
              <a:rPr lang="en-US" sz="1400" i="1" u="none" strike="noStrike" dirty="0">
                <a:solidFill>
                  <a:srgbClr val="0050B3"/>
                </a:solidFill>
                <a:effectLst/>
                <a:latin typeface="Calibri" panose="020F0502020204030204" pitchFamily="34" charset="0"/>
                <a:cs typeface="Calibri" panose="020F0502020204030204" pitchFamily="34" charset="0"/>
                <a:hlinkClick r:id="rId11"/>
              </a:rPr>
              <a:t>1109.1720</a:t>
            </a:r>
            <a:r>
              <a:rPr lang="en-US" sz="1400" i="1" dirty="0">
                <a:effectLst/>
                <a:latin typeface="Calibri" panose="020F0502020204030204" pitchFamily="34" charset="0"/>
                <a:cs typeface="Calibri" panose="020F0502020204030204" pitchFamily="34" charset="0"/>
              </a:rPr>
              <a:t> </a:t>
            </a:r>
            <a:endParaRPr lang="en-US" sz="14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3649537"/>
      </p:ext>
    </p:extLst>
  </p:cSld>
  <p:clrMapOvr>
    <a:masterClrMapping/>
  </p:clrMapOvr>
  <mc:AlternateContent xmlns:mc="http://schemas.openxmlformats.org/markup-compatibility/2006" xmlns:p14="http://schemas.microsoft.com/office/powerpoint/2010/main">
    <mc:Choice Requires="p14">
      <p:transition spd="slow" p14:dur="2000" advTm="92112"/>
    </mc:Choice>
    <mc:Fallback xmlns="">
      <p:transition spd="slow" advTm="9211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A0CBA-DC34-386E-A2C9-7CC15C87E702}"/>
              </a:ext>
            </a:extLst>
          </p:cNvPr>
          <p:cNvSpPr>
            <a:spLocks noGrp="1"/>
          </p:cNvSpPr>
          <p:nvPr>
            <p:ph type="title"/>
          </p:nvPr>
        </p:nvSpPr>
        <p:spPr/>
        <p:txBody>
          <a:bodyPr/>
          <a:lstStyle/>
          <a:p>
            <a:r>
              <a:rPr lang="en-US" dirty="0"/>
              <a:t>Equipment for electroproduction experiments</a:t>
            </a:r>
          </a:p>
        </p:txBody>
      </p:sp>
      <p:sp>
        <p:nvSpPr>
          <p:cNvPr id="55" name="Parallelogram 54">
            <a:extLst>
              <a:ext uri="{FF2B5EF4-FFF2-40B4-BE49-F238E27FC236}">
                <a16:creationId xmlns:a16="http://schemas.microsoft.com/office/drawing/2014/main" id="{EC7B4A9C-4295-D724-23CC-06DAC6B2BAAC}"/>
              </a:ext>
            </a:extLst>
          </p:cNvPr>
          <p:cNvSpPr/>
          <p:nvPr/>
        </p:nvSpPr>
        <p:spPr>
          <a:xfrm rot="12494910">
            <a:off x="2792912" y="2938669"/>
            <a:ext cx="2499920" cy="1827254"/>
          </a:xfrm>
          <a:prstGeom prst="parallelogram">
            <a:avLst>
              <a:gd name="adj" fmla="val 669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Content Placeholder 5">
            <a:extLst>
              <a:ext uri="{FF2B5EF4-FFF2-40B4-BE49-F238E27FC236}">
                <a16:creationId xmlns:a16="http://schemas.microsoft.com/office/drawing/2014/main" id="{261382FA-C3CB-0C72-FA1E-BFDF20164BA5}"/>
              </a:ext>
            </a:extLst>
          </p:cNvPr>
          <p:cNvPicPr>
            <a:picLocks noChangeAspect="1"/>
          </p:cNvPicPr>
          <p:nvPr/>
        </p:nvPicPr>
        <p:blipFill rotWithShape="1">
          <a:blip r:embed="rId3"/>
          <a:srcRect l="13827"/>
          <a:stretch/>
        </p:blipFill>
        <p:spPr>
          <a:xfrm>
            <a:off x="8902398" y="832599"/>
            <a:ext cx="3242879" cy="2476365"/>
          </a:xfrm>
          <a:prstGeom prst="rect">
            <a:avLst/>
          </a:prstGeom>
        </p:spPr>
      </p:pic>
      <p:pic>
        <p:nvPicPr>
          <p:cNvPr id="2077" name="Picture 2076">
            <a:extLst>
              <a:ext uri="{FF2B5EF4-FFF2-40B4-BE49-F238E27FC236}">
                <a16:creationId xmlns:a16="http://schemas.microsoft.com/office/drawing/2014/main" id="{43F6594A-27E7-73ED-CF2F-220C1C4C96AD}"/>
              </a:ext>
            </a:extLst>
          </p:cNvPr>
          <p:cNvPicPr>
            <a:picLocks noChangeAspect="1"/>
          </p:cNvPicPr>
          <p:nvPr/>
        </p:nvPicPr>
        <p:blipFill>
          <a:blip r:embed="rId4"/>
          <a:stretch>
            <a:fillRect/>
          </a:stretch>
        </p:blipFill>
        <p:spPr>
          <a:xfrm>
            <a:off x="5310472" y="660197"/>
            <a:ext cx="3659482" cy="2827781"/>
          </a:xfrm>
          <a:prstGeom prst="rect">
            <a:avLst/>
          </a:prstGeom>
        </p:spPr>
      </p:pic>
      <p:grpSp>
        <p:nvGrpSpPr>
          <p:cNvPr id="2081" name="Group 2080">
            <a:extLst>
              <a:ext uri="{FF2B5EF4-FFF2-40B4-BE49-F238E27FC236}">
                <a16:creationId xmlns:a16="http://schemas.microsoft.com/office/drawing/2014/main" id="{12C8FAEB-C459-F548-C1A5-44343C72E6C1}"/>
              </a:ext>
            </a:extLst>
          </p:cNvPr>
          <p:cNvGrpSpPr/>
          <p:nvPr/>
        </p:nvGrpSpPr>
        <p:grpSpPr>
          <a:xfrm>
            <a:off x="194356" y="1032393"/>
            <a:ext cx="5168890" cy="4242117"/>
            <a:chOff x="194356" y="879993"/>
            <a:chExt cx="5168890" cy="4242117"/>
          </a:xfrm>
        </p:grpSpPr>
        <p:grpSp>
          <p:nvGrpSpPr>
            <p:cNvPr id="2056" name="Group 51">
              <a:extLst>
                <a:ext uri="{FF2B5EF4-FFF2-40B4-BE49-F238E27FC236}">
                  <a16:creationId xmlns:a16="http://schemas.microsoft.com/office/drawing/2014/main" id="{5C68DB33-9E5C-70AB-7EEC-3E01569CEE8C}"/>
                </a:ext>
              </a:extLst>
            </p:cNvPr>
            <p:cNvGrpSpPr>
              <a:grpSpLocks noChangeAspect="1"/>
            </p:cNvGrpSpPr>
            <p:nvPr/>
          </p:nvGrpSpPr>
          <p:grpSpPr bwMode="auto">
            <a:xfrm>
              <a:off x="194356" y="1726130"/>
              <a:ext cx="5168890" cy="3395980"/>
              <a:chOff x="885" y="820"/>
              <a:chExt cx="4224" cy="2955"/>
            </a:xfrm>
          </p:grpSpPr>
          <p:pic>
            <p:nvPicPr>
              <p:cNvPr id="2057" name="Picture 2056" descr="6_GeV_Racetrack">
                <a:extLst>
                  <a:ext uri="{FF2B5EF4-FFF2-40B4-BE49-F238E27FC236}">
                    <a16:creationId xmlns:a16="http://schemas.microsoft.com/office/drawing/2014/main" id="{E2355963-E8BE-D6ED-2740-C4B44B41F2CB}"/>
                  </a:ext>
                </a:extLst>
              </p:cNvPr>
              <p:cNvPicPr>
                <a:picLocks noChangeAspect="1" noChangeArrowheads="1"/>
              </p:cNvPicPr>
              <p:nvPr/>
            </p:nvPicPr>
            <p:blipFill>
              <a:blip r:embed="rId5"/>
              <a:srcRect/>
              <a:stretch>
                <a:fillRect/>
              </a:stretch>
            </p:blipFill>
            <p:spPr bwMode="auto">
              <a:xfrm>
                <a:off x="885" y="820"/>
                <a:ext cx="4224" cy="2955"/>
              </a:xfrm>
              <a:prstGeom prst="rect">
                <a:avLst/>
              </a:prstGeom>
              <a:noFill/>
              <a:ln w="9525">
                <a:noFill/>
                <a:miter lim="800000"/>
                <a:headEnd/>
                <a:tailEnd/>
              </a:ln>
            </p:spPr>
          </p:pic>
          <p:sp>
            <p:nvSpPr>
              <p:cNvPr id="2058" name="AutoShape 5">
                <a:extLst>
                  <a:ext uri="{FF2B5EF4-FFF2-40B4-BE49-F238E27FC236}">
                    <a16:creationId xmlns:a16="http://schemas.microsoft.com/office/drawing/2014/main" id="{A3D100C0-C02A-D3BF-78F0-6F5E0A4387D4}"/>
                  </a:ext>
                </a:extLst>
              </p:cNvPr>
              <p:cNvSpPr>
                <a:spLocks noChangeArrowheads="1"/>
              </p:cNvSpPr>
              <p:nvPr/>
            </p:nvSpPr>
            <p:spPr bwMode="auto">
              <a:xfrm rot="5400000">
                <a:off x="3120" y="1746"/>
                <a:ext cx="336" cy="240"/>
              </a:xfrm>
              <a:prstGeom prst="parallelogram">
                <a:avLst>
                  <a:gd name="adj" fmla="val 47911"/>
                </a:avLst>
              </a:prstGeom>
              <a:solidFill>
                <a:schemeClr val="bg1"/>
              </a:solidFill>
              <a:ln w="19050">
                <a:noFill/>
                <a:miter lim="800000"/>
                <a:headEnd/>
                <a:tailEnd/>
              </a:ln>
            </p:spPr>
            <p:txBody>
              <a:bodyPr anchor="ctr">
                <a:prstTxWarp prst="textNoShape">
                  <a:avLst/>
                </a:prstTxWarp>
                <a:spAutoFit/>
              </a:bodyPr>
              <a:lstStyle/>
              <a:p>
                <a:endParaRPr lang="en-US">
                  <a:solidFill>
                    <a:srgbClr val="000000"/>
                  </a:solidFill>
                </a:endParaRPr>
              </a:p>
            </p:txBody>
          </p:sp>
        </p:grpSp>
        <p:pic>
          <p:nvPicPr>
            <p:cNvPr id="2059" name="Picture 2058" descr="12_GeV_mods_Arc-10_overlay">
              <a:extLst>
                <a:ext uri="{FF2B5EF4-FFF2-40B4-BE49-F238E27FC236}">
                  <a16:creationId xmlns:a16="http://schemas.microsoft.com/office/drawing/2014/main" id="{BEE17E84-FF5E-856A-7D5A-3908095FDBB8}"/>
                </a:ext>
              </a:extLst>
            </p:cNvPr>
            <p:cNvPicPr>
              <a:picLocks noChangeAspect="1" noChangeArrowheads="1"/>
            </p:cNvPicPr>
            <p:nvPr/>
          </p:nvPicPr>
          <p:blipFill>
            <a:blip r:embed="rId6"/>
            <a:srcRect/>
            <a:stretch>
              <a:fillRect/>
            </a:stretch>
          </p:blipFill>
          <p:spPr bwMode="auto">
            <a:xfrm>
              <a:off x="199123" y="2851673"/>
              <a:ext cx="2611120" cy="1357623"/>
            </a:xfrm>
            <a:prstGeom prst="rect">
              <a:avLst/>
            </a:prstGeom>
            <a:noFill/>
            <a:ln w="9525">
              <a:noFill/>
              <a:miter lim="800000"/>
              <a:headEnd/>
              <a:tailEnd/>
            </a:ln>
          </p:spPr>
        </p:pic>
        <p:pic>
          <p:nvPicPr>
            <p:cNvPr id="2060" name="Picture 2059" descr="12_GeV_mods_NL-cryomodules_overlay">
              <a:extLst>
                <a:ext uri="{FF2B5EF4-FFF2-40B4-BE49-F238E27FC236}">
                  <a16:creationId xmlns:a16="http://schemas.microsoft.com/office/drawing/2014/main" id="{4984DC63-7DF6-5BEE-096F-72058D245AB0}"/>
                </a:ext>
              </a:extLst>
            </p:cNvPr>
            <p:cNvPicPr>
              <a:picLocks noChangeAspect="1" noChangeArrowheads="1"/>
            </p:cNvPicPr>
            <p:nvPr/>
          </p:nvPicPr>
          <p:blipFill>
            <a:blip r:embed="rId7"/>
            <a:srcRect/>
            <a:stretch>
              <a:fillRect/>
            </a:stretch>
          </p:blipFill>
          <p:spPr bwMode="auto">
            <a:xfrm>
              <a:off x="2050138" y="1726135"/>
              <a:ext cx="1056640" cy="888996"/>
            </a:xfrm>
            <a:prstGeom prst="rect">
              <a:avLst/>
            </a:prstGeom>
            <a:noFill/>
            <a:ln w="9525">
              <a:noFill/>
              <a:miter lim="800000"/>
              <a:headEnd/>
              <a:tailEnd/>
            </a:ln>
          </p:spPr>
        </p:pic>
        <p:pic>
          <p:nvPicPr>
            <p:cNvPr id="2061" name="Picture 2060" descr="12_GeV_mods_SL-cryomodules_overlay">
              <a:extLst>
                <a:ext uri="{FF2B5EF4-FFF2-40B4-BE49-F238E27FC236}">
                  <a16:creationId xmlns:a16="http://schemas.microsoft.com/office/drawing/2014/main" id="{B0442DD2-C04C-828C-4FDF-5342CD77AB1E}"/>
                </a:ext>
              </a:extLst>
            </p:cNvPr>
            <p:cNvPicPr>
              <a:picLocks noChangeAspect="1" noChangeArrowheads="1"/>
            </p:cNvPicPr>
            <p:nvPr/>
          </p:nvPicPr>
          <p:blipFill>
            <a:blip r:embed="rId8"/>
            <a:srcRect/>
            <a:stretch>
              <a:fillRect/>
            </a:stretch>
          </p:blipFill>
          <p:spPr bwMode="auto">
            <a:xfrm>
              <a:off x="2804212" y="3178701"/>
              <a:ext cx="1436359" cy="986787"/>
            </a:xfrm>
            <a:prstGeom prst="rect">
              <a:avLst/>
            </a:prstGeom>
            <a:noFill/>
            <a:ln w="9525">
              <a:noFill/>
              <a:miter lim="800000"/>
              <a:headEnd/>
              <a:tailEnd/>
            </a:ln>
          </p:spPr>
        </p:pic>
        <p:grpSp>
          <p:nvGrpSpPr>
            <p:cNvPr id="2062" name="Group 57">
              <a:extLst>
                <a:ext uri="{FF2B5EF4-FFF2-40B4-BE49-F238E27FC236}">
                  <a16:creationId xmlns:a16="http://schemas.microsoft.com/office/drawing/2014/main" id="{3DD62894-DAAC-8A1D-138C-DB50AA65AF42}"/>
                </a:ext>
              </a:extLst>
            </p:cNvPr>
            <p:cNvGrpSpPr>
              <a:grpSpLocks noChangeAspect="1"/>
            </p:cNvGrpSpPr>
            <p:nvPr/>
          </p:nvGrpSpPr>
          <p:grpSpPr bwMode="auto">
            <a:xfrm>
              <a:off x="2953427" y="2421451"/>
              <a:ext cx="1157695" cy="613399"/>
              <a:chOff x="3146" y="1440"/>
              <a:chExt cx="946" cy="534"/>
            </a:xfrm>
          </p:grpSpPr>
          <p:sp>
            <p:nvSpPr>
              <p:cNvPr id="2063" name="Text Box 10">
                <a:extLst>
                  <a:ext uri="{FF2B5EF4-FFF2-40B4-BE49-F238E27FC236}">
                    <a16:creationId xmlns:a16="http://schemas.microsoft.com/office/drawing/2014/main" id="{CD0776E0-9062-5AA1-5AE2-2320E5CF9EDC}"/>
                  </a:ext>
                </a:extLst>
              </p:cNvPr>
              <p:cNvSpPr txBox="1">
                <a:spLocks noChangeArrowheads="1"/>
              </p:cNvSpPr>
              <p:nvPr/>
            </p:nvSpPr>
            <p:spPr bwMode="auto">
              <a:xfrm>
                <a:off x="3360" y="1440"/>
                <a:ext cx="732" cy="214"/>
              </a:xfrm>
              <a:prstGeom prst="rect">
                <a:avLst/>
              </a:prstGeom>
              <a:noFill/>
              <a:ln w="19050">
                <a:noFill/>
                <a:miter lim="800000"/>
                <a:headEnd/>
                <a:tailEnd/>
              </a:ln>
              <a:effectLst/>
            </p:spPr>
            <p:txBody>
              <a:bodyPr wrap="square" lIns="0" tIns="0" rIns="0" bIns="0">
                <a:prstTxWarp prst="textNoShape">
                  <a:avLst/>
                </a:prstTxWarp>
                <a:spAutoFit/>
              </a:bodyPr>
              <a:lstStyle/>
              <a:p>
                <a:pPr defTabSz="992188">
                  <a:spcBef>
                    <a:spcPct val="50000"/>
                  </a:spcBef>
                  <a:defRPr/>
                </a:pPr>
                <a:r>
                  <a:rPr lang="en-US" sz="1600" b="1" i="1" dirty="0">
                    <a:solidFill>
                      <a:srgbClr val="000000"/>
                    </a:solidFill>
                    <a:effectLst>
                      <a:outerShdw blurRad="38100" dist="38100" dir="2700000" algn="tl">
                        <a:srgbClr val="000000"/>
                      </a:outerShdw>
                    </a:effectLst>
                    <a:latin typeface="Times New Roman" charset="0"/>
                  </a:rPr>
                  <a:t>CHL-2</a:t>
                </a:r>
              </a:p>
            </p:txBody>
          </p:sp>
          <p:grpSp>
            <p:nvGrpSpPr>
              <p:cNvPr id="2064" name="Group 59">
                <a:extLst>
                  <a:ext uri="{FF2B5EF4-FFF2-40B4-BE49-F238E27FC236}">
                    <a16:creationId xmlns:a16="http://schemas.microsoft.com/office/drawing/2014/main" id="{445BC775-DCDC-E4CE-842A-8147BD6CC005}"/>
                  </a:ext>
                </a:extLst>
              </p:cNvPr>
              <p:cNvGrpSpPr>
                <a:grpSpLocks/>
              </p:cNvGrpSpPr>
              <p:nvPr/>
            </p:nvGrpSpPr>
            <p:grpSpPr bwMode="auto">
              <a:xfrm>
                <a:off x="3146" y="1536"/>
                <a:ext cx="406" cy="438"/>
                <a:chOff x="3146" y="1536"/>
                <a:chExt cx="406" cy="438"/>
              </a:xfrm>
            </p:grpSpPr>
            <p:pic>
              <p:nvPicPr>
                <p:cNvPr id="2065" name="Picture 2064" descr="12_GeV_mods_CHL_overlay">
                  <a:extLst>
                    <a:ext uri="{FF2B5EF4-FFF2-40B4-BE49-F238E27FC236}">
                      <a16:creationId xmlns:a16="http://schemas.microsoft.com/office/drawing/2014/main" id="{F847BA91-2471-4735-A167-E9822754115C}"/>
                    </a:ext>
                  </a:extLst>
                </p:cNvPr>
                <p:cNvPicPr>
                  <a:picLocks noChangeAspect="1" noChangeArrowheads="1"/>
                </p:cNvPicPr>
                <p:nvPr/>
              </p:nvPicPr>
              <p:blipFill>
                <a:blip r:embed="rId9"/>
                <a:srcRect/>
                <a:stretch>
                  <a:fillRect/>
                </a:stretch>
              </p:blipFill>
              <p:spPr bwMode="auto">
                <a:xfrm>
                  <a:off x="3146" y="1707"/>
                  <a:ext cx="184" cy="267"/>
                </a:xfrm>
                <a:prstGeom prst="rect">
                  <a:avLst/>
                </a:prstGeom>
                <a:noFill/>
                <a:ln w="9525">
                  <a:noFill/>
                  <a:miter lim="800000"/>
                  <a:headEnd/>
                  <a:tailEnd/>
                </a:ln>
              </p:spPr>
            </p:pic>
            <p:pic>
              <p:nvPicPr>
                <p:cNvPr id="2066" name="Picture 2065" descr="12_GeV_mods_arrow_overlay">
                  <a:extLst>
                    <a:ext uri="{FF2B5EF4-FFF2-40B4-BE49-F238E27FC236}">
                      <a16:creationId xmlns:a16="http://schemas.microsoft.com/office/drawing/2014/main" id="{C37F5BCB-785E-1948-ABBD-3BA028F8B2D1}"/>
                    </a:ext>
                  </a:extLst>
                </p:cNvPr>
                <p:cNvPicPr>
                  <a:picLocks noChangeAspect="1" noChangeArrowheads="1"/>
                </p:cNvPicPr>
                <p:nvPr/>
              </p:nvPicPr>
              <p:blipFill>
                <a:blip r:embed="rId10"/>
                <a:srcRect/>
                <a:stretch>
                  <a:fillRect/>
                </a:stretch>
              </p:blipFill>
              <p:spPr bwMode="auto">
                <a:xfrm>
                  <a:off x="3329" y="1536"/>
                  <a:ext cx="223" cy="288"/>
                </a:xfrm>
                <a:prstGeom prst="rect">
                  <a:avLst/>
                </a:prstGeom>
                <a:noFill/>
                <a:ln w="9525">
                  <a:noFill/>
                  <a:miter lim="800000"/>
                  <a:headEnd/>
                  <a:tailEnd/>
                </a:ln>
              </p:spPr>
            </p:pic>
          </p:grpSp>
        </p:grpSp>
        <p:grpSp>
          <p:nvGrpSpPr>
            <p:cNvPr id="2067" name="Group 65">
              <a:extLst>
                <a:ext uri="{FF2B5EF4-FFF2-40B4-BE49-F238E27FC236}">
                  <a16:creationId xmlns:a16="http://schemas.microsoft.com/office/drawing/2014/main" id="{0F9932A9-E734-45E2-6B4C-4D6331626BB3}"/>
                </a:ext>
              </a:extLst>
            </p:cNvPr>
            <p:cNvGrpSpPr>
              <a:grpSpLocks noChangeAspect="1"/>
            </p:cNvGrpSpPr>
            <p:nvPr/>
          </p:nvGrpSpPr>
          <p:grpSpPr bwMode="auto">
            <a:xfrm>
              <a:off x="3086784" y="879993"/>
              <a:ext cx="1878332" cy="1501140"/>
              <a:chOff x="3064" y="627"/>
              <a:chExt cx="1479" cy="1182"/>
            </a:xfrm>
          </p:grpSpPr>
          <p:pic>
            <p:nvPicPr>
              <p:cNvPr id="2068" name="Picture 2067" descr="12_GeV_mods_HallD-beamline_overlay">
                <a:extLst>
                  <a:ext uri="{FF2B5EF4-FFF2-40B4-BE49-F238E27FC236}">
                    <a16:creationId xmlns:a16="http://schemas.microsoft.com/office/drawing/2014/main" id="{5E7F89BC-024E-3887-E7D9-87BDAEE35546}"/>
                  </a:ext>
                </a:extLst>
              </p:cNvPr>
              <p:cNvPicPr>
                <a:picLocks noChangeAspect="1" noChangeArrowheads="1"/>
              </p:cNvPicPr>
              <p:nvPr/>
            </p:nvPicPr>
            <p:blipFill>
              <a:blip r:embed="rId11"/>
              <a:srcRect/>
              <a:stretch>
                <a:fillRect/>
              </a:stretch>
            </p:blipFill>
            <p:spPr bwMode="auto">
              <a:xfrm>
                <a:off x="3064" y="1046"/>
                <a:ext cx="587" cy="763"/>
              </a:xfrm>
              <a:prstGeom prst="rect">
                <a:avLst/>
              </a:prstGeom>
              <a:noFill/>
              <a:ln w="9525">
                <a:noFill/>
                <a:miter lim="800000"/>
                <a:headEnd/>
                <a:tailEnd/>
              </a:ln>
            </p:spPr>
          </p:pic>
          <p:grpSp>
            <p:nvGrpSpPr>
              <p:cNvPr id="2069" name="Group 67">
                <a:extLst>
                  <a:ext uri="{FF2B5EF4-FFF2-40B4-BE49-F238E27FC236}">
                    <a16:creationId xmlns:a16="http://schemas.microsoft.com/office/drawing/2014/main" id="{490CFE36-FC25-D72E-E522-E9123F8619A9}"/>
                  </a:ext>
                </a:extLst>
              </p:cNvPr>
              <p:cNvGrpSpPr>
                <a:grpSpLocks/>
              </p:cNvGrpSpPr>
              <p:nvPr/>
            </p:nvGrpSpPr>
            <p:grpSpPr bwMode="auto">
              <a:xfrm>
                <a:off x="3632" y="627"/>
                <a:ext cx="911" cy="548"/>
                <a:chOff x="3792" y="74"/>
                <a:chExt cx="945" cy="606"/>
              </a:xfrm>
            </p:grpSpPr>
            <p:pic>
              <p:nvPicPr>
                <p:cNvPr id="2071" name="Picture 20" descr="12_GeV_mods_Hall-D_overlay">
                  <a:extLst>
                    <a:ext uri="{FF2B5EF4-FFF2-40B4-BE49-F238E27FC236}">
                      <a16:creationId xmlns:a16="http://schemas.microsoft.com/office/drawing/2014/main" id="{B028311C-8248-2452-FFE9-B5AA5DCA9926}"/>
                    </a:ext>
                  </a:extLst>
                </p:cNvPr>
                <p:cNvPicPr>
                  <a:picLocks noChangeAspect="1" noChangeArrowheads="1"/>
                </p:cNvPicPr>
                <p:nvPr/>
              </p:nvPicPr>
              <p:blipFill>
                <a:blip r:embed="rId12"/>
                <a:srcRect/>
                <a:stretch>
                  <a:fillRect/>
                </a:stretch>
              </p:blipFill>
              <p:spPr bwMode="auto">
                <a:xfrm>
                  <a:off x="3792" y="74"/>
                  <a:ext cx="945" cy="606"/>
                </a:xfrm>
                <a:prstGeom prst="rect">
                  <a:avLst/>
                </a:prstGeom>
                <a:noFill/>
                <a:ln w="9525">
                  <a:noFill/>
                  <a:miter lim="800000"/>
                  <a:headEnd/>
                  <a:tailEnd/>
                </a:ln>
              </p:spPr>
            </p:pic>
            <p:sp>
              <p:nvSpPr>
                <p:cNvPr id="2072" name="AutoShape 21">
                  <a:extLst>
                    <a:ext uri="{FF2B5EF4-FFF2-40B4-BE49-F238E27FC236}">
                      <a16:creationId xmlns:a16="http://schemas.microsoft.com/office/drawing/2014/main" id="{4067E5DB-3A96-0CAB-5A9F-7536E1180917}"/>
                    </a:ext>
                  </a:extLst>
                </p:cNvPr>
                <p:cNvSpPr>
                  <a:spLocks noChangeArrowheads="1"/>
                </p:cNvSpPr>
                <p:nvPr/>
              </p:nvSpPr>
              <p:spPr bwMode="auto">
                <a:xfrm rot="5400000" flipV="1">
                  <a:off x="4084" y="324"/>
                  <a:ext cx="192" cy="240"/>
                </a:xfrm>
                <a:prstGeom prst="parallelogram">
                  <a:avLst>
                    <a:gd name="adj" fmla="val 59023"/>
                  </a:avLst>
                </a:prstGeom>
                <a:solidFill>
                  <a:schemeClr val="bg1"/>
                </a:solidFill>
                <a:ln w="19050">
                  <a:noFill/>
                  <a:miter lim="800000"/>
                  <a:headEnd/>
                  <a:tailEnd/>
                </a:ln>
              </p:spPr>
              <p:txBody>
                <a:bodyPr anchor="ctr">
                  <a:prstTxWarp prst="textNoShape">
                    <a:avLst/>
                  </a:prstTxWarp>
                  <a:spAutoFit/>
                </a:bodyPr>
                <a:lstStyle/>
                <a:p>
                  <a:endParaRPr lang="en-US">
                    <a:solidFill>
                      <a:srgbClr val="000000"/>
                    </a:solidFill>
                  </a:endParaRPr>
                </a:p>
              </p:txBody>
            </p:sp>
          </p:grpSp>
          <p:sp>
            <p:nvSpPr>
              <p:cNvPr id="2070" name="Freeform 22">
                <a:extLst>
                  <a:ext uri="{FF2B5EF4-FFF2-40B4-BE49-F238E27FC236}">
                    <a16:creationId xmlns:a16="http://schemas.microsoft.com/office/drawing/2014/main" id="{448ED859-BBB7-693A-AB1B-9A7E4CEA6377}"/>
                  </a:ext>
                </a:extLst>
              </p:cNvPr>
              <p:cNvSpPr>
                <a:spLocks/>
              </p:cNvSpPr>
              <p:nvPr/>
            </p:nvSpPr>
            <p:spPr bwMode="auto">
              <a:xfrm>
                <a:off x="3891" y="880"/>
                <a:ext cx="293" cy="118"/>
              </a:xfrm>
              <a:custGeom>
                <a:avLst/>
                <a:gdLst>
                  <a:gd name="T0" fmla="*/ 0 w 304"/>
                  <a:gd name="T1" fmla="*/ 5 h 130"/>
                  <a:gd name="T2" fmla="*/ 13 w 304"/>
                  <a:gd name="T3" fmla="*/ 5 h 130"/>
                  <a:gd name="T4" fmla="*/ 13 w 304"/>
                  <a:gd name="T5" fmla="*/ 5 h 130"/>
                  <a:gd name="T6" fmla="*/ 13 w 304"/>
                  <a:gd name="T7" fmla="*/ 5 h 130"/>
                  <a:gd name="T8" fmla="*/ 13 w 304"/>
                  <a:gd name="T9" fmla="*/ 5 h 130"/>
                  <a:gd name="T10" fmla="*/ 13 w 304"/>
                  <a:gd name="T11" fmla="*/ 5 h 130"/>
                  <a:gd name="T12" fmla="*/ 13 w 304"/>
                  <a:gd name="T13" fmla="*/ 5 h 130"/>
                  <a:gd name="T14" fmla="*/ 13 w 304"/>
                  <a:gd name="T15" fmla="*/ 5 h 130"/>
                  <a:gd name="T16" fmla="*/ 13 w 304"/>
                  <a:gd name="T17" fmla="*/ 5 h 130"/>
                  <a:gd name="T18" fmla="*/ 15 w 304"/>
                  <a:gd name="T19" fmla="*/ 5 h 130"/>
                  <a:gd name="T20" fmla="*/ 18 w 304"/>
                  <a:gd name="T21" fmla="*/ 5 h 130"/>
                  <a:gd name="T22" fmla="*/ 22 w 304"/>
                  <a:gd name="T23" fmla="*/ 5 h 130"/>
                  <a:gd name="T24" fmla="*/ 23 w 304"/>
                  <a:gd name="T25" fmla="*/ 5 h 130"/>
                  <a:gd name="T26" fmla="*/ 24 w 304"/>
                  <a:gd name="T27" fmla="*/ 5 h 130"/>
                  <a:gd name="T28" fmla="*/ 26 w 304"/>
                  <a:gd name="T29" fmla="*/ 5 h 130"/>
                  <a:gd name="T30" fmla="*/ 29 w 304"/>
                  <a:gd name="T31" fmla="*/ 5 h 130"/>
                  <a:gd name="T32" fmla="*/ 32 w 304"/>
                  <a:gd name="T33" fmla="*/ 5 h 130"/>
                  <a:gd name="T34" fmla="*/ 35 w 304"/>
                  <a:gd name="T35" fmla="*/ 5 h 130"/>
                  <a:gd name="T36" fmla="*/ 37 w 304"/>
                  <a:gd name="T37" fmla="*/ 5 h 130"/>
                  <a:gd name="T38" fmla="*/ 38 w 304"/>
                  <a:gd name="T39" fmla="*/ 5 h 130"/>
                  <a:gd name="T40" fmla="*/ 40 w 304"/>
                  <a:gd name="T41" fmla="*/ 5 h 130"/>
                  <a:gd name="T42" fmla="*/ 43 w 304"/>
                  <a:gd name="T43" fmla="*/ 0 h 1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4"/>
                  <a:gd name="T67" fmla="*/ 0 h 130"/>
                  <a:gd name="T68" fmla="*/ 304 w 304"/>
                  <a:gd name="T69" fmla="*/ 130 h 1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4" h="130">
                    <a:moveTo>
                      <a:pt x="0" y="130"/>
                    </a:moveTo>
                    <a:cubicBezTo>
                      <a:pt x="16" y="119"/>
                      <a:pt x="11" y="127"/>
                      <a:pt x="14" y="108"/>
                    </a:cubicBezTo>
                    <a:cubicBezTo>
                      <a:pt x="25" y="112"/>
                      <a:pt x="19" y="108"/>
                      <a:pt x="28" y="122"/>
                    </a:cubicBezTo>
                    <a:cubicBezTo>
                      <a:pt x="29" y="124"/>
                      <a:pt x="44" y="128"/>
                      <a:pt x="44" y="128"/>
                    </a:cubicBezTo>
                    <a:cubicBezTo>
                      <a:pt x="53" y="119"/>
                      <a:pt x="40" y="111"/>
                      <a:pt x="53" y="107"/>
                    </a:cubicBezTo>
                    <a:cubicBezTo>
                      <a:pt x="64" y="92"/>
                      <a:pt x="61" y="88"/>
                      <a:pt x="72" y="99"/>
                    </a:cubicBezTo>
                    <a:cubicBezTo>
                      <a:pt x="73" y="103"/>
                      <a:pt x="82" y="116"/>
                      <a:pt x="88" y="106"/>
                    </a:cubicBezTo>
                    <a:cubicBezTo>
                      <a:pt x="88" y="106"/>
                      <a:pt x="93" y="91"/>
                      <a:pt x="94" y="88"/>
                    </a:cubicBezTo>
                    <a:cubicBezTo>
                      <a:pt x="95" y="86"/>
                      <a:pt x="96" y="82"/>
                      <a:pt x="96" y="82"/>
                    </a:cubicBezTo>
                    <a:cubicBezTo>
                      <a:pt x="101" y="83"/>
                      <a:pt x="107" y="83"/>
                      <a:pt x="112" y="84"/>
                    </a:cubicBezTo>
                    <a:cubicBezTo>
                      <a:pt x="117" y="85"/>
                      <a:pt x="128" y="88"/>
                      <a:pt x="128" y="88"/>
                    </a:cubicBezTo>
                    <a:cubicBezTo>
                      <a:pt x="141" y="85"/>
                      <a:pt x="139" y="71"/>
                      <a:pt x="146" y="60"/>
                    </a:cubicBezTo>
                    <a:cubicBezTo>
                      <a:pt x="148" y="61"/>
                      <a:pt x="150" y="61"/>
                      <a:pt x="152" y="62"/>
                    </a:cubicBezTo>
                    <a:cubicBezTo>
                      <a:pt x="154" y="63"/>
                      <a:pt x="156" y="65"/>
                      <a:pt x="158" y="66"/>
                    </a:cubicBezTo>
                    <a:cubicBezTo>
                      <a:pt x="162" y="68"/>
                      <a:pt x="170" y="70"/>
                      <a:pt x="170" y="70"/>
                    </a:cubicBezTo>
                    <a:cubicBezTo>
                      <a:pt x="177" y="60"/>
                      <a:pt x="180" y="42"/>
                      <a:pt x="192" y="38"/>
                    </a:cubicBezTo>
                    <a:cubicBezTo>
                      <a:pt x="201" y="44"/>
                      <a:pt x="204" y="51"/>
                      <a:pt x="214" y="54"/>
                    </a:cubicBezTo>
                    <a:cubicBezTo>
                      <a:pt x="227" y="50"/>
                      <a:pt x="232" y="36"/>
                      <a:pt x="236" y="24"/>
                    </a:cubicBezTo>
                    <a:cubicBezTo>
                      <a:pt x="242" y="26"/>
                      <a:pt x="249" y="32"/>
                      <a:pt x="254" y="34"/>
                    </a:cubicBezTo>
                    <a:cubicBezTo>
                      <a:pt x="258" y="35"/>
                      <a:pt x="266" y="38"/>
                      <a:pt x="266" y="38"/>
                    </a:cubicBezTo>
                    <a:cubicBezTo>
                      <a:pt x="276" y="20"/>
                      <a:pt x="280" y="19"/>
                      <a:pt x="286" y="10"/>
                    </a:cubicBezTo>
                    <a:cubicBezTo>
                      <a:pt x="286" y="8"/>
                      <a:pt x="300" y="2"/>
                      <a:pt x="304" y="0"/>
                    </a:cubicBezTo>
                  </a:path>
                </a:pathLst>
              </a:custGeom>
              <a:noFill/>
              <a:ln w="19050">
                <a:solidFill>
                  <a:srgbClr val="FFB623"/>
                </a:solidFill>
                <a:round/>
                <a:headEnd/>
                <a:tailEnd/>
              </a:ln>
            </p:spPr>
            <p:txBody>
              <a:bodyPr wrap="none" anchor="ctr">
                <a:prstTxWarp prst="textNoShape">
                  <a:avLst/>
                </a:prstTxWarp>
                <a:spAutoFit/>
              </a:bodyPr>
              <a:lstStyle/>
              <a:p>
                <a:endParaRPr lang="en-US">
                  <a:solidFill>
                    <a:srgbClr val="000000"/>
                  </a:solidFill>
                </a:endParaRPr>
              </a:p>
            </p:txBody>
          </p:sp>
        </p:grpSp>
        <p:sp>
          <p:nvSpPr>
            <p:cNvPr id="2078" name="TextBox 2077">
              <a:extLst>
                <a:ext uri="{FF2B5EF4-FFF2-40B4-BE49-F238E27FC236}">
                  <a16:creationId xmlns:a16="http://schemas.microsoft.com/office/drawing/2014/main" id="{2D5B8EFE-D13E-DFB9-44E5-E0DE327DBDE2}"/>
                </a:ext>
              </a:extLst>
            </p:cNvPr>
            <p:cNvSpPr txBox="1"/>
            <p:nvPr/>
          </p:nvSpPr>
          <p:spPr>
            <a:xfrm>
              <a:off x="844931" y="1162560"/>
              <a:ext cx="1664430"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CEBAF 6/12</a:t>
              </a:r>
            </a:p>
          </p:txBody>
        </p:sp>
      </p:grpSp>
      <p:sp>
        <p:nvSpPr>
          <p:cNvPr id="2079" name="TextBox 2078">
            <a:extLst>
              <a:ext uri="{FF2B5EF4-FFF2-40B4-BE49-F238E27FC236}">
                <a16:creationId xmlns:a16="http://schemas.microsoft.com/office/drawing/2014/main" id="{E88AD938-AA00-0CE4-9430-437575BA1382}"/>
              </a:ext>
            </a:extLst>
          </p:cNvPr>
          <p:cNvSpPr txBox="1"/>
          <p:nvPr/>
        </p:nvSpPr>
        <p:spPr>
          <a:xfrm>
            <a:off x="7372907" y="980553"/>
            <a:ext cx="769763" cy="369332"/>
          </a:xfrm>
          <a:prstGeom prst="rect">
            <a:avLst/>
          </a:prstGeom>
          <a:solidFill>
            <a:schemeClr val="bg1"/>
          </a:solidFill>
          <a:ln>
            <a:solidFill>
              <a:schemeClr val="tx1"/>
            </a:solidFill>
          </a:ln>
        </p:spPr>
        <p:txBody>
          <a:bodyPr wrap="none" rtlCol="0">
            <a:spAutoFit/>
          </a:bodyPr>
          <a:lstStyle/>
          <a:p>
            <a:r>
              <a:rPr lang="en-US" b="1" dirty="0">
                <a:latin typeface="Calibri" panose="020F0502020204030204" pitchFamily="34" charset="0"/>
                <a:cs typeface="Calibri" panose="020F0502020204030204" pitchFamily="34" charset="0"/>
              </a:rPr>
              <a:t>CLAS6</a:t>
            </a:r>
          </a:p>
        </p:txBody>
      </p:sp>
      <p:sp>
        <p:nvSpPr>
          <p:cNvPr id="2080" name="TextBox 2079">
            <a:extLst>
              <a:ext uri="{FF2B5EF4-FFF2-40B4-BE49-F238E27FC236}">
                <a16:creationId xmlns:a16="http://schemas.microsoft.com/office/drawing/2014/main" id="{6A7B4C73-D841-419F-7407-90B439C13E62}"/>
              </a:ext>
            </a:extLst>
          </p:cNvPr>
          <p:cNvSpPr txBox="1"/>
          <p:nvPr/>
        </p:nvSpPr>
        <p:spPr>
          <a:xfrm>
            <a:off x="10827476" y="951867"/>
            <a:ext cx="886781" cy="369332"/>
          </a:xfrm>
          <a:prstGeom prst="rect">
            <a:avLst/>
          </a:prstGeom>
          <a:solidFill>
            <a:schemeClr val="bg1"/>
          </a:solidFill>
          <a:ln>
            <a:solidFill>
              <a:schemeClr val="tx1"/>
            </a:solidFill>
          </a:ln>
        </p:spPr>
        <p:txBody>
          <a:bodyPr wrap="none" rtlCol="0">
            <a:spAutoFit/>
          </a:bodyPr>
          <a:lstStyle/>
          <a:p>
            <a:r>
              <a:rPr lang="en-US" b="1" dirty="0">
                <a:latin typeface="Calibri" panose="020F0502020204030204" pitchFamily="34" charset="0"/>
                <a:cs typeface="Calibri" panose="020F0502020204030204" pitchFamily="34" charset="0"/>
              </a:rPr>
              <a:t>CLAS12</a:t>
            </a:r>
          </a:p>
        </p:txBody>
      </p:sp>
      <p:sp>
        <p:nvSpPr>
          <p:cNvPr id="2082" name="TextBox 2081">
            <a:extLst>
              <a:ext uri="{FF2B5EF4-FFF2-40B4-BE49-F238E27FC236}">
                <a16:creationId xmlns:a16="http://schemas.microsoft.com/office/drawing/2014/main" id="{6D0BDC37-7CAA-612C-0952-A594CE49852E}"/>
              </a:ext>
            </a:extLst>
          </p:cNvPr>
          <p:cNvSpPr txBox="1"/>
          <p:nvPr/>
        </p:nvSpPr>
        <p:spPr>
          <a:xfrm>
            <a:off x="6922167" y="3529119"/>
            <a:ext cx="5070709" cy="2062103"/>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accent6">
                    <a:lumMod val="75000"/>
                  </a:schemeClr>
                </a:solidFill>
                <a:latin typeface="Calibri" panose="020F0502020204030204" pitchFamily="34" charset="0"/>
                <a:cs typeface="Calibri" panose="020F0502020204030204" pitchFamily="34" charset="0"/>
              </a:rPr>
              <a:t>Hall B with CLAS12 (CLAS6) large acceptance detectors, </a:t>
            </a:r>
            <a:r>
              <a:rPr lang="en-US" sz="2000" b="1" dirty="0" err="1">
                <a:solidFill>
                  <a:schemeClr val="accent6">
                    <a:lumMod val="75000"/>
                  </a:schemeClr>
                </a:solidFill>
                <a:latin typeface="Calibri" panose="020F0502020204030204" pitchFamily="34" charset="0"/>
                <a:cs typeface="Calibri" panose="020F0502020204030204" pitchFamily="34" charset="0"/>
              </a:rPr>
              <a:t>s.c.</a:t>
            </a:r>
            <a:r>
              <a:rPr lang="en-US" sz="2000" b="1" dirty="0">
                <a:solidFill>
                  <a:schemeClr val="accent6">
                    <a:lumMod val="75000"/>
                  </a:schemeClr>
                </a:solidFill>
                <a:latin typeface="Calibri" panose="020F0502020204030204" pitchFamily="34" charset="0"/>
                <a:cs typeface="Calibri" panose="020F0502020204030204" pitchFamily="34" charset="0"/>
              </a:rPr>
              <a:t> torus &amp; solenoid magnets, polarized solid targets. </a:t>
            </a:r>
          </a:p>
          <a:p>
            <a:pPr marL="285750" indent="-285750">
              <a:buFont typeface="Arial" panose="020B0604020202020204" pitchFamily="34" charset="0"/>
              <a:buChar char="•"/>
            </a:pPr>
            <a:endParaRPr lang="en-US" sz="800" b="1" dirty="0">
              <a:solidFill>
                <a:schemeClr val="accent6">
                  <a:lumMod val="7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1" dirty="0">
                <a:solidFill>
                  <a:srgbClr val="7030A0"/>
                </a:solidFill>
                <a:latin typeface="Calibri" panose="020F0502020204030204" pitchFamily="34" charset="0"/>
                <a:cs typeface="Calibri" panose="020F0502020204030204" pitchFamily="34" charset="0"/>
              </a:rPr>
              <a:t>Experiments are run &amp; analyzed by international collaboration of scientists &amp; students with over 200  members. </a:t>
            </a:r>
          </a:p>
        </p:txBody>
      </p:sp>
      <p:sp>
        <p:nvSpPr>
          <p:cNvPr id="2083" name="TextBox 2082">
            <a:extLst>
              <a:ext uri="{FF2B5EF4-FFF2-40B4-BE49-F238E27FC236}">
                <a16:creationId xmlns:a16="http://schemas.microsoft.com/office/drawing/2014/main" id="{A9A7B34F-D9D2-261D-6F63-A121123E5D4B}"/>
              </a:ext>
            </a:extLst>
          </p:cNvPr>
          <p:cNvSpPr txBox="1"/>
          <p:nvPr/>
        </p:nvSpPr>
        <p:spPr>
          <a:xfrm>
            <a:off x="1846053" y="4644916"/>
            <a:ext cx="4589253"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The </a:t>
            </a:r>
            <a:r>
              <a:rPr lang="en-US" b="1" dirty="0" err="1">
                <a:latin typeface="Calibri" panose="020F0502020204030204" pitchFamily="34" charset="0"/>
                <a:cs typeface="Calibri" panose="020F0502020204030204" pitchFamily="34" charset="0"/>
              </a:rPr>
              <a:t>cw</a:t>
            </a:r>
            <a:r>
              <a:rPr lang="en-US" b="1" dirty="0">
                <a:latin typeface="Calibri" panose="020F0502020204030204" pitchFamily="34" charset="0"/>
                <a:cs typeface="Calibri" panose="020F0502020204030204" pitchFamily="34" charset="0"/>
              </a:rPr>
              <a:t> electron beam with different energies directed to 3 (4) experiments</a:t>
            </a: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Beam polarization &gt; 85% </a:t>
            </a: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Wide variety of science programs </a:t>
            </a:r>
          </a:p>
        </p:txBody>
      </p:sp>
    </p:spTree>
    <p:extLst>
      <p:ext uri="{BB962C8B-B14F-4D97-AF65-F5344CB8AC3E}">
        <p14:creationId xmlns:p14="http://schemas.microsoft.com/office/powerpoint/2010/main" val="2981752699"/>
      </p:ext>
    </p:extLst>
  </p:cSld>
  <p:clrMapOvr>
    <a:masterClrMapping/>
  </p:clrMapOvr>
  <mc:AlternateContent xmlns:mc="http://schemas.openxmlformats.org/markup-compatibility/2006" xmlns:p14="http://schemas.microsoft.com/office/powerpoint/2010/main">
    <mc:Choice Requires="p14">
      <p:transition spd="slow" p14:dur="2000" advTm="26398"/>
    </mc:Choice>
    <mc:Fallback xmlns="">
      <p:transition spd="slow" advTm="2639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BFDA1-3F20-3FD5-B2F9-5C7940197C7E}"/>
              </a:ext>
            </a:extLst>
          </p:cNvPr>
          <p:cNvSpPr>
            <a:spLocks noGrp="1"/>
          </p:cNvSpPr>
          <p:nvPr>
            <p:ph type="title"/>
          </p:nvPr>
        </p:nvSpPr>
        <p:spPr/>
        <p:txBody>
          <a:bodyPr/>
          <a:lstStyle/>
          <a:p>
            <a:r>
              <a:rPr lang="en-US" dirty="0"/>
              <a:t>Input data in global analysis</a:t>
            </a:r>
          </a:p>
        </p:txBody>
      </p:sp>
      <p:pic>
        <p:nvPicPr>
          <p:cNvPr id="4" name="Content Placeholder 3">
            <a:extLst>
              <a:ext uri="{FF2B5EF4-FFF2-40B4-BE49-F238E27FC236}">
                <a16:creationId xmlns:a16="http://schemas.microsoft.com/office/drawing/2014/main" id="{2E7071FC-9D82-A646-5639-372ADE9E55BA}"/>
              </a:ext>
            </a:extLst>
          </p:cNvPr>
          <p:cNvPicPr>
            <a:picLocks noGrp="1" noChangeAspect="1"/>
          </p:cNvPicPr>
          <p:nvPr>
            <p:ph idx="1"/>
          </p:nvPr>
        </p:nvPicPr>
        <p:blipFill rotWithShape="1">
          <a:blip r:embed="rId3"/>
          <a:srcRect b="15835"/>
          <a:stretch/>
        </p:blipFill>
        <p:spPr>
          <a:xfrm>
            <a:off x="4514802" y="914401"/>
            <a:ext cx="5702395" cy="4429244"/>
          </a:xfrm>
          <a:prstGeom prst="rect">
            <a:avLst/>
          </a:prstGeom>
        </p:spPr>
      </p:pic>
      <p:sp>
        <p:nvSpPr>
          <p:cNvPr id="5" name="TextBox 4">
            <a:extLst>
              <a:ext uri="{FF2B5EF4-FFF2-40B4-BE49-F238E27FC236}">
                <a16:creationId xmlns:a16="http://schemas.microsoft.com/office/drawing/2014/main" id="{6817744B-0311-0224-7096-C7CD4941CE20}"/>
              </a:ext>
            </a:extLst>
          </p:cNvPr>
          <p:cNvSpPr txBox="1"/>
          <p:nvPr/>
        </p:nvSpPr>
        <p:spPr>
          <a:xfrm>
            <a:off x="225307" y="1876694"/>
            <a:ext cx="4142538" cy="2369880"/>
          </a:xfrm>
          <a:prstGeom prst="rect">
            <a:avLst/>
          </a:prstGeom>
          <a:noFill/>
        </p:spPr>
        <p:txBody>
          <a:bodyPr wrap="square" rtlCol="0">
            <a:spAutoFit/>
          </a:bodyPr>
          <a:lstStyle/>
          <a:p>
            <a:r>
              <a:rPr lang="en-US" u="sng" dirty="0">
                <a:latin typeface="Calibri" panose="020F0502020204030204" pitchFamily="34" charset="0"/>
                <a:cs typeface="Calibri" panose="020F0502020204030204" pitchFamily="34" charset="0"/>
              </a:rPr>
              <a:t>Approaches:</a:t>
            </a:r>
          </a:p>
          <a:p>
            <a:endParaRPr lang="en-US" dirty="0">
              <a:latin typeface="Calibri" panose="020F0502020204030204" pitchFamily="34" charset="0"/>
              <a:cs typeface="Calibri" panose="020F0502020204030204" pitchFamily="34" charset="0"/>
            </a:endParaRPr>
          </a:p>
          <a:p>
            <a:pPr marL="285750" indent="-285750">
              <a:buFont typeface="Wingdings" pitchFamily="2" charset="2"/>
              <a:buChar char="à"/>
            </a:pPr>
            <a:r>
              <a:rPr lang="en-US" sz="1600" dirty="0">
                <a:latin typeface="Calibri" panose="020F0502020204030204" pitchFamily="34" charset="0"/>
                <a:cs typeface="Calibri" panose="020F0502020204030204" pitchFamily="34" charset="0"/>
              </a:rPr>
              <a:t>Unitary Isobar Model - MAID 2007 	</a:t>
            </a:r>
          </a:p>
          <a:p>
            <a:pPr algn="l"/>
            <a:r>
              <a:rPr lang="en-US" sz="1600" dirty="0">
                <a:latin typeface="Calibri" panose="020F0502020204030204" pitchFamily="34" charset="0"/>
                <a:cs typeface="Calibri" panose="020F0502020204030204" pitchFamily="34" charset="0"/>
              </a:rPr>
              <a:t>D. </a:t>
            </a:r>
            <a:r>
              <a:rPr lang="en-US" sz="1600" dirty="0" err="1">
                <a:latin typeface="Calibri" panose="020F0502020204030204" pitchFamily="34" charset="0"/>
                <a:cs typeface="Calibri" panose="020F0502020204030204" pitchFamily="34" charset="0"/>
              </a:rPr>
              <a:t>Drechsel</a:t>
            </a:r>
            <a:r>
              <a:rPr lang="en-US" sz="1600" dirty="0">
                <a:latin typeface="Calibri" panose="020F0502020204030204" pitchFamily="34" charset="0"/>
                <a:cs typeface="Calibri" panose="020F0502020204030204" pitchFamily="34" charset="0"/>
              </a:rPr>
              <a:t> et al. </a:t>
            </a:r>
            <a:r>
              <a:rPr lang="en-US" sz="1600" b="0" i="1" u="none" strike="noStrike" dirty="0">
                <a:effectLst/>
                <a:latin typeface="-apple-system"/>
              </a:rPr>
              <a:t>Eur. Phys. J. A 34 </a:t>
            </a:r>
            <a:r>
              <a:rPr lang="en-US" sz="1600" b="0" i="0" u="none" strike="noStrike" dirty="0">
                <a:effectLst/>
                <a:latin typeface="-apple-system"/>
              </a:rPr>
              <a:t>(2007) 69-97</a:t>
            </a:r>
          </a:p>
          <a:p>
            <a:r>
              <a:rPr lang="en-US" sz="1600" b="0" i="0" u="none" strike="noStrike" dirty="0">
                <a:effectLst/>
                <a:latin typeface="-apple-system"/>
              </a:rPr>
              <a:t> </a:t>
            </a:r>
            <a:endParaRPr lang="en-US" sz="1600" dirty="0">
              <a:solidFill>
                <a:srgbClr val="FF0000"/>
              </a:solidFill>
              <a:latin typeface="Calibri" panose="020F0502020204030204" pitchFamily="34" charset="0"/>
              <a:cs typeface="Calibri" panose="020F0502020204030204" pitchFamily="34" charset="0"/>
            </a:endParaRPr>
          </a:p>
          <a:p>
            <a:pPr marL="285750" indent="-285750">
              <a:buFont typeface="Wingdings" pitchFamily="2" charset="2"/>
              <a:buChar char="à"/>
            </a:pPr>
            <a:r>
              <a:rPr lang="en-US" sz="1600" dirty="0">
                <a:latin typeface="Calibri" panose="020F0502020204030204" pitchFamily="34" charset="0"/>
                <a:cs typeface="Calibri" panose="020F0502020204030204" pitchFamily="34" charset="0"/>
              </a:rPr>
              <a:t>Dispersion relation &amp; Unitary isobar model,</a:t>
            </a:r>
          </a:p>
          <a:p>
            <a:r>
              <a:rPr lang="en-US" sz="1600" dirty="0" err="1">
                <a:latin typeface="Calibri" panose="020F0502020204030204" pitchFamily="34" charset="0"/>
                <a:cs typeface="Calibri" panose="020F0502020204030204" pitchFamily="34" charset="0"/>
              </a:rPr>
              <a:t>Aznauryan</a:t>
            </a:r>
            <a:r>
              <a:rPr lang="en-US" sz="1600" dirty="0">
                <a:latin typeface="Calibri" panose="020F0502020204030204" pitchFamily="34" charset="0"/>
                <a:cs typeface="Calibri" panose="020F0502020204030204" pitchFamily="34" charset="0"/>
              </a:rPr>
              <a:t>, </a:t>
            </a:r>
            <a:r>
              <a:rPr lang="en-US" sz="1600" b="0" i="1" u="none" strike="noStrike" dirty="0">
                <a:effectLst/>
                <a:latin typeface="Calibri" panose="020F0502020204030204" pitchFamily="34" charset="0"/>
                <a:cs typeface="Calibri" panose="020F0502020204030204" pitchFamily="34" charset="0"/>
              </a:rPr>
              <a:t>Phys. Rev. C</a:t>
            </a:r>
            <a:r>
              <a:rPr lang="en-US" sz="1600" b="0" i="0" u="none" strike="noStrike" dirty="0">
                <a:effectLst/>
                <a:latin typeface="Calibri" panose="020F0502020204030204" pitchFamily="34" charset="0"/>
                <a:cs typeface="Calibri" panose="020F0502020204030204" pitchFamily="34" charset="0"/>
              </a:rPr>
              <a:t> 67 (2003) 015209</a:t>
            </a:r>
          </a:p>
          <a:p>
            <a:pPr marL="400050" indent="-400050">
              <a:buAutoNum type="romanUcPeriod"/>
            </a:pPr>
            <a:endParaRPr lang="en-US" sz="1600" dirty="0">
              <a:latin typeface="Calibri" panose="020F0502020204030204" pitchFamily="34" charset="0"/>
              <a:cs typeface="Calibri" panose="020F0502020204030204" pitchFamily="34" charset="0"/>
            </a:endParaRPr>
          </a:p>
          <a:p>
            <a:r>
              <a:rPr lang="en-US" sz="1600" b="0" i="0" u="none" strike="noStrike" dirty="0">
                <a:effectLst/>
                <a:latin typeface="Calibri" panose="020F0502020204030204" pitchFamily="34" charset="0"/>
                <a:cs typeface="Calibri" panose="020F0502020204030204" pitchFamily="34" charset="0"/>
                <a:sym typeface="Wingdings" pitchFamily="2" charset="2"/>
              </a:rPr>
              <a:t> V. </a:t>
            </a:r>
            <a:r>
              <a:rPr lang="en-US" sz="1600" b="0" i="0" u="none" strike="noStrike" dirty="0" err="1">
                <a:effectLst/>
                <a:latin typeface="Calibri" panose="020F0502020204030204" pitchFamily="34" charset="0"/>
                <a:cs typeface="Calibri" panose="020F0502020204030204" pitchFamily="34" charset="0"/>
                <a:sym typeface="Wingdings" pitchFamily="2" charset="2"/>
              </a:rPr>
              <a:t>Mokeev</a:t>
            </a:r>
            <a:r>
              <a:rPr lang="en-US" sz="1600" b="0" i="0" u="none" strike="noStrike" dirty="0">
                <a:effectLst/>
                <a:latin typeface="Calibri" panose="020F0502020204030204" pitchFamily="34" charset="0"/>
                <a:cs typeface="Calibri" panose="020F0502020204030204" pitchFamily="34" charset="0"/>
                <a:sym typeface="Wingdings" pitchFamily="2" charset="2"/>
              </a:rPr>
              <a:t>, JM Reaction model for </a:t>
            </a:r>
            <a:r>
              <a:rPr lang="en-US" sz="1600" dirty="0" err="1">
                <a:latin typeface="Calibri" panose="020F0502020204030204" pitchFamily="34" charset="0"/>
                <a:cs typeface="Calibri" panose="020F0502020204030204" pitchFamily="34" charset="0"/>
                <a:sym typeface="Wingdings" pitchFamily="2" charset="2"/>
              </a:rPr>
              <a:t>p</a:t>
            </a:r>
            <a:r>
              <a:rPr lang="en-US" sz="1600" b="0" i="0" u="none" strike="noStrike" dirty="0" err="1">
                <a:effectLst/>
                <a:latin typeface="Symbol" pitchFamily="2" charset="2"/>
                <a:cs typeface="Calibri" panose="020F0502020204030204" pitchFamily="34" charset="0"/>
                <a:sym typeface="Wingdings" pitchFamily="2" charset="2"/>
              </a:rPr>
              <a:t>p</a:t>
            </a:r>
            <a:r>
              <a:rPr lang="en-US" sz="1600" b="0" i="0" u="none" strike="noStrike" baseline="30000" dirty="0" err="1">
                <a:effectLst/>
                <a:latin typeface="Symbol" pitchFamily="2" charset="2"/>
                <a:cs typeface="Calibri" panose="020F0502020204030204" pitchFamily="34" charset="0"/>
                <a:sym typeface="Wingdings" pitchFamily="2" charset="2"/>
              </a:rPr>
              <a:t>+</a:t>
            </a:r>
            <a:r>
              <a:rPr lang="en-US" sz="1600" b="0" i="0" u="none" strike="noStrike" dirty="0" err="1">
                <a:effectLst/>
                <a:latin typeface="Symbol" pitchFamily="2" charset="2"/>
                <a:cs typeface="Calibri" panose="020F0502020204030204" pitchFamily="34" charset="0"/>
                <a:sym typeface="Wingdings" pitchFamily="2" charset="2"/>
              </a:rPr>
              <a:t>p</a:t>
            </a:r>
            <a:r>
              <a:rPr lang="en-US" sz="1600" b="0" i="0" u="none" strike="noStrike" baseline="30000" dirty="0">
                <a:effectLst/>
                <a:latin typeface="Symbol" pitchFamily="2" charset="2"/>
                <a:cs typeface="Calibri" panose="020F0502020204030204" pitchFamily="34" charset="0"/>
                <a:sym typeface="Wingdings" pitchFamily="2" charset="2"/>
              </a:rPr>
              <a:t>-</a:t>
            </a:r>
            <a:endParaRPr lang="en-US" sz="1600" b="0" i="0" u="none" strike="noStrike" baseline="30000" dirty="0">
              <a:effectLst/>
              <a:latin typeface="Symbol" pitchFamily="2" charset="2"/>
              <a:cs typeface="Calibri" panose="020F0502020204030204" pitchFamily="34" charset="0"/>
            </a:endParaRPr>
          </a:p>
        </p:txBody>
      </p:sp>
      <p:sp>
        <p:nvSpPr>
          <p:cNvPr id="6" name="TextBox 5">
            <a:extLst>
              <a:ext uri="{FF2B5EF4-FFF2-40B4-BE49-F238E27FC236}">
                <a16:creationId xmlns:a16="http://schemas.microsoft.com/office/drawing/2014/main" id="{8F463C38-7CAB-2B69-F45D-BB58378759C2}"/>
              </a:ext>
            </a:extLst>
          </p:cNvPr>
          <p:cNvSpPr txBox="1"/>
          <p:nvPr/>
        </p:nvSpPr>
        <p:spPr>
          <a:xfrm>
            <a:off x="9806026" y="2015193"/>
            <a:ext cx="2385974"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Over 120,000 unique   kinematic bins. </a:t>
            </a:r>
            <a:endParaRPr lang="en-US" dirty="0">
              <a:latin typeface="Symbol" pitchFamily="2" charset="2"/>
              <a:cs typeface="Calibri" panose="020F0502020204030204" pitchFamily="34" charset="0"/>
            </a:endParaRPr>
          </a:p>
        </p:txBody>
      </p:sp>
      <p:sp>
        <p:nvSpPr>
          <p:cNvPr id="11" name="TextBox 10">
            <a:extLst>
              <a:ext uri="{FF2B5EF4-FFF2-40B4-BE49-F238E27FC236}">
                <a16:creationId xmlns:a16="http://schemas.microsoft.com/office/drawing/2014/main" id="{64DA1D18-78B7-1719-0BD5-530487309A12}"/>
              </a:ext>
            </a:extLst>
          </p:cNvPr>
          <p:cNvSpPr txBox="1"/>
          <p:nvPr/>
        </p:nvSpPr>
        <p:spPr>
          <a:xfrm>
            <a:off x="2617536" y="5852158"/>
            <a:ext cx="9496926" cy="338554"/>
          </a:xfrm>
          <a:prstGeom prst="rect">
            <a:avLst/>
          </a:prstGeom>
          <a:noFill/>
        </p:spPr>
        <p:txBody>
          <a:bodyPr wrap="square">
            <a:spAutoFit/>
          </a:bodyPr>
          <a:lstStyle/>
          <a:p>
            <a:r>
              <a:rPr lang="en-US" sz="1600" i="1" dirty="0">
                <a:latin typeface="Calibri" panose="020F0502020204030204" pitchFamily="34" charset="0"/>
                <a:cs typeface="Calibri" panose="020F0502020204030204" pitchFamily="34" charset="0"/>
              </a:rPr>
              <a:t>I.G. </a:t>
            </a:r>
            <a:r>
              <a:rPr lang="en-US" sz="1600" i="1" dirty="0" err="1">
                <a:latin typeface="Calibri" panose="020F0502020204030204" pitchFamily="34" charset="0"/>
                <a:cs typeface="Calibri" panose="020F0502020204030204" pitchFamily="34" charset="0"/>
              </a:rPr>
              <a:t>Aznauryan</a:t>
            </a:r>
            <a:r>
              <a:rPr lang="en-US" sz="1600" i="1" dirty="0">
                <a:latin typeface="Calibri" panose="020F0502020204030204" pitchFamily="34" charset="0"/>
                <a:cs typeface="Calibri" panose="020F0502020204030204" pitchFamily="34" charset="0"/>
              </a:rPr>
              <a:t>, V.D. Burkert, Electroexcitation of nucleon resonances, </a:t>
            </a:r>
            <a:r>
              <a:rPr lang="en-US" sz="1600" i="1" dirty="0" err="1">
                <a:latin typeface="Calibri" panose="020F0502020204030204" pitchFamily="34" charset="0"/>
                <a:cs typeface="Calibri" panose="020F0502020204030204" pitchFamily="34" charset="0"/>
              </a:rPr>
              <a:t>Prog.Part.Nucl.Phys</a:t>
            </a:r>
            <a:r>
              <a:rPr lang="en-US" sz="1600" i="1" dirty="0">
                <a:latin typeface="Calibri" panose="020F0502020204030204" pitchFamily="34" charset="0"/>
                <a:cs typeface="Calibri" panose="020F0502020204030204" pitchFamily="34" charset="0"/>
              </a:rPr>
              <a:t>. 67 (2012</a:t>
            </a:r>
            <a:r>
              <a:rPr lang="en-US" sz="1600" i="1" dirty="0"/>
              <a:t>), </a:t>
            </a:r>
            <a:r>
              <a:rPr lang="en-US" sz="1600" i="1" u="none" strike="noStrike" dirty="0">
                <a:solidFill>
                  <a:srgbClr val="0050B3"/>
                </a:solidFill>
                <a:effectLst/>
                <a:latin typeface="Calibri" panose="020F0502020204030204" pitchFamily="34" charset="0"/>
                <a:cs typeface="Calibri" panose="020F0502020204030204" pitchFamily="34" charset="0"/>
                <a:hlinkClick r:id="rId4"/>
              </a:rPr>
              <a:t>1109.1720</a:t>
            </a:r>
            <a:r>
              <a:rPr lang="en-US" sz="1600" i="1" dirty="0">
                <a:effectLst/>
                <a:latin typeface="Calibri" panose="020F0502020204030204" pitchFamily="34" charset="0"/>
                <a:cs typeface="Calibri" panose="020F0502020204030204" pitchFamily="34" charset="0"/>
              </a:rPr>
              <a:t> </a:t>
            </a:r>
            <a:endParaRPr lang="en-US" sz="1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5780258"/>
      </p:ext>
    </p:extLst>
  </p:cSld>
  <p:clrMapOvr>
    <a:masterClrMapping/>
  </p:clrMapOvr>
  <mc:AlternateContent xmlns:mc="http://schemas.openxmlformats.org/markup-compatibility/2006" xmlns:p14="http://schemas.microsoft.com/office/powerpoint/2010/main">
    <mc:Choice Requires="p14">
      <p:transition spd="slow" p14:dur="2000" advTm="57585"/>
    </mc:Choice>
    <mc:Fallback xmlns="">
      <p:transition spd="slow" advTm="5758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Calibri"/>
                <a:cs typeface="Calibri"/>
              </a:rPr>
              <a:t>The </a:t>
            </a:r>
            <a:r>
              <a:rPr lang="en-US" sz="3600" dirty="0" err="1">
                <a:latin typeface="Symbol" pitchFamily="2" charset="2"/>
                <a:cs typeface="Calibri"/>
              </a:rPr>
              <a:t>g</a:t>
            </a:r>
            <a:r>
              <a:rPr lang="en-US" sz="3600" dirty="0" err="1">
                <a:latin typeface="Calibri"/>
                <a:cs typeface="Calibri"/>
              </a:rPr>
              <a:t>pΔ</a:t>
            </a:r>
            <a:r>
              <a:rPr lang="en-US" sz="3600" baseline="30000" dirty="0">
                <a:latin typeface="Calibri"/>
                <a:cs typeface="Calibri"/>
              </a:rPr>
              <a:t>+</a:t>
            </a:r>
            <a:r>
              <a:rPr lang="en-US" sz="3600" dirty="0">
                <a:latin typeface="Calibri"/>
                <a:cs typeface="Calibri"/>
              </a:rPr>
              <a:t>(1232)3/2</a:t>
            </a:r>
            <a:r>
              <a:rPr lang="en-US" sz="3600" baseline="30000" dirty="0">
                <a:latin typeface="Calibri"/>
                <a:cs typeface="Calibri"/>
              </a:rPr>
              <a:t>+</a:t>
            </a:r>
            <a:r>
              <a:rPr lang="en-US" sz="3600" dirty="0">
                <a:latin typeface="Calibri"/>
                <a:cs typeface="Calibri"/>
              </a:rPr>
              <a:t> transition form factors</a:t>
            </a:r>
          </a:p>
        </p:txBody>
      </p:sp>
      <p:sp>
        <p:nvSpPr>
          <p:cNvPr id="6" name="TextBox 5"/>
          <p:cNvSpPr txBox="1"/>
          <p:nvPr/>
        </p:nvSpPr>
        <p:spPr>
          <a:xfrm>
            <a:off x="3798542" y="5453700"/>
            <a:ext cx="8456522" cy="677108"/>
          </a:xfrm>
          <a:prstGeom prst="rect">
            <a:avLst/>
          </a:prstGeom>
          <a:noFill/>
        </p:spPr>
        <p:txBody>
          <a:bodyPr wrap="square" rtlCol="0">
            <a:spAutoFit/>
          </a:bodyPr>
          <a:lstStyle/>
          <a:p>
            <a:pPr>
              <a:buFont typeface="Arial"/>
              <a:buChar char="•"/>
            </a:pPr>
            <a:r>
              <a:rPr lang="en-US" dirty="0">
                <a:latin typeface="Calibri"/>
                <a:cs typeface="Calibri"/>
              </a:rPr>
              <a:t> </a:t>
            </a:r>
            <a:r>
              <a:rPr lang="en-US" i="1" dirty="0">
                <a:latin typeface="Calibri"/>
                <a:cs typeface="Calibri"/>
              </a:rPr>
              <a:t>R</a:t>
            </a:r>
            <a:r>
              <a:rPr lang="en-US" i="1" baseline="-25000" dirty="0">
                <a:latin typeface="Calibri"/>
                <a:cs typeface="Calibri"/>
              </a:rPr>
              <a:t>EM</a:t>
            </a:r>
            <a:r>
              <a:rPr lang="en-US" dirty="0">
                <a:latin typeface="Calibri"/>
                <a:cs typeface="Calibri"/>
              </a:rPr>
              <a:t> = -2% consistent with MB, no trend towards asymptotic behavior  (</a:t>
            </a:r>
            <a:r>
              <a:rPr lang="en-US" i="1" dirty="0">
                <a:latin typeface="Calibri"/>
                <a:cs typeface="Calibri"/>
              </a:rPr>
              <a:t>R</a:t>
            </a:r>
            <a:r>
              <a:rPr lang="en-US" i="1" baseline="-25000" dirty="0">
                <a:latin typeface="Calibri"/>
                <a:cs typeface="Calibri"/>
              </a:rPr>
              <a:t>EM</a:t>
            </a:r>
            <a:r>
              <a:rPr lang="en-US" dirty="0">
                <a:latin typeface="Calibri"/>
                <a:cs typeface="Calibri"/>
                <a:sym typeface="Wingdings"/>
              </a:rPr>
              <a:t> +100% )</a:t>
            </a:r>
          </a:p>
          <a:p>
            <a:pPr>
              <a:buFont typeface="Arial"/>
              <a:buChar char="•"/>
            </a:pPr>
            <a:r>
              <a:rPr lang="en-US" dirty="0">
                <a:latin typeface="Calibri"/>
                <a:cs typeface="Calibri"/>
                <a:sym typeface="Wingdings"/>
              </a:rPr>
              <a:t> </a:t>
            </a:r>
            <a:r>
              <a:rPr lang="en-US" i="1" dirty="0">
                <a:latin typeface="Calibri"/>
                <a:cs typeface="Calibri"/>
                <a:sym typeface="Wingdings"/>
              </a:rPr>
              <a:t>R</a:t>
            </a:r>
            <a:r>
              <a:rPr lang="en-US" i="1" baseline="-25000" dirty="0">
                <a:latin typeface="Calibri"/>
                <a:cs typeface="Calibri"/>
                <a:sym typeface="Wingdings"/>
              </a:rPr>
              <a:t>SM</a:t>
            </a:r>
            <a:r>
              <a:rPr lang="en-US" dirty="0">
                <a:latin typeface="Calibri"/>
                <a:cs typeface="Calibri"/>
                <a:sym typeface="Wingdings"/>
              </a:rPr>
              <a:t> ~ consistent with q</a:t>
            </a:r>
            <a:r>
              <a:rPr lang="en-US" baseline="30000" dirty="0">
                <a:latin typeface="Calibri"/>
                <a:cs typeface="Calibri"/>
                <a:sym typeface="Wingdings"/>
              </a:rPr>
              <a:t>3</a:t>
            </a:r>
            <a:r>
              <a:rPr lang="en-US" dirty="0">
                <a:latin typeface="Calibri"/>
                <a:cs typeface="Calibri"/>
                <a:sym typeface="Wingdings"/>
              </a:rPr>
              <a:t> dominance, </a:t>
            </a:r>
            <a:r>
              <a:rPr lang="en-US" i="1" dirty="0">
                <a:latin typeface="Calibri"/>
                <a:cs typeface="Calibri"/>
              </a:rPr>
              <a:t>R</a:t>
            </a:r>
            <a:r>
              <a:rPr lang="en-US" i="1" baseline="-25000" dirty="0">
                <a:latin typeface="Calibri"/>
                <a:cs typeface="Calibri"/>
              </a:rPr>
              <a:t>SM</a:t>
            </a:r>
            <a:r>
              <a:rPr lang="en-US" dirty="0">
                <a:latin typeface="Calibri"/>
                <a:cs typeface="Calibri"/>
                <a:sym typeface="Wingdings"/>
              </a:rPr>
              <a:t></a:t>
            </a:r>
            <a:r>
              <a:rPr lang="en-US" sz="2000" dirty="0">
                <a:latin typeface="Calibri"/>
                <a:cs typeface="Calibri"/>
                <a:sym typeface="Wingdings"/>
              </a:rPr>
              <a:t> - </a:t>
            </a:r>
            <a:r>
              <a:rPr lang="en-US" dirty="0">
                <a:latin typeface="Calibri"/>
                <a:cs typeface="Calibri"/>
                <a:sym typeface="Wingdings"/>
              </a:rPr>
              <a:t>100%. </a:t>
            </a:r>
            <a:endParaRPr lang="en-US" baseline="30000" dirty="0">
              <a:latin typeface="Calibri"/>
              <a:cs typeface="Calibri"/>
            </a:endParaRPr>
          </a:p>
        </p:txBody>
      </p:sp>
      <p:sp>
        <p:nvSpPr>
          <p:cNvPr id="10" name="Rectangle 9"/>
          <p:cNvSpPr/>
          <p:nvPr/>
        </p:nvSpPr>
        <p:spPr>
          <a:xfrm>
            <a:off x="8058618" y="888663"/>
            <a:ext cx="3781420" cy="276999"/>
          </a:xfrm>
          <a:prstGeom prst="rect">
            <a:avLst/>
          </a:prstGeom>
        </p:spPr>
        <p:txBody>
          <a:bodyPr wrap="none">
            <a:spAutoFit/>
          </a:bodyPr>
          <a:lstStyle/>
          <a:p>
            <a:pPr defTabSz="914400" fontAlgn="base">
              <a:spcBef>
                <a:spcPct val="0"/>
              </a:spcBef>
              <a:spcAft>
                <a:spcPct val="0"/>
              </a:spcAft>
            </a:pPr>
            <a:r>
              <a:rPr lang="en-US" sz="1200" b="1" i="1" dirty="0">
                <a:solidFill>
                  <a:srgbClr val="000000"/>
                </a:solidFill>
                <a:latin typeface="Calibri"/>
                <a:cs typeface="Calibri"/>
              </a:rPr>
              <a:t>DSE:  </a:t>
            </a:r>
            <a:r>
              <a:rPr lang="en-US" sz="1200" i="1" dirty="0">
                <a:solidFill>
                  <a:srgbClr val="000000"/>
                </a:solidFill>
                <a:latin typeface="Calibri"/>
                <a:cs typeface="Calibri"/>
              </a:rPr>
              <a:t>J. Segovia, C.D. Roberts et al., PRC94 (2016) 042201 </a:t>
            </a:r>
          </a:p>
        </p:txBody>
      </p:sp>
      <p:sp>
        <p:nvSpPr>
          <p:cNvPr id="11" name="Rectangle 10"/>
          <p:cNvSpPr/>
          <p:nvPr/>
        </p:nvSpPr>
        <p:spPr>
          <a:xfrm>
            <a:off x="3833054" y="918616"/>
            <a:ext cx="3894528" cy="276999"/>
          </a:xfrm>
          <a:prstGeom prst="rect">
            <a:avLst/>
          </a:prstGeom>
        </p:spPr>
        <p:txBody>
          <a:bodyPr wrap="none">
            <a:spAutoFit/>
          </a:bodyPr>
          <a:lstStyle/>
          <a:p>
            <a:pPr algn="l"/>
            <a:r>
              <a:rPr lang="en-US" sz="1200" b="1" i="1" dirty="0">
                <a:solidFill>
                  <a:srgbClr val="000000"/>
                </a:solidFill>
                <a:latin typeface="Calibri"/>
                <a:cs typeface="Calibri"/>
              </a:rPr>
              <a:t>LF RQM</a:t>
            </a:r>
            <a:r>
              <a:rPr lang="en-US" sz="1200" i="1" dirty="0">
                <a:solidFill>
                  <a:srgbClr val="000000"/>
                </a:solidFill>
                <a:latin typeface="Calibri"/>
                <a:cs typeface="Calibri"/>
              </a:rPr>
              <a:t>: I. </a:t>
            </a:r>
            <a:r>
              <a:rPr lang="en-US" sz="1200" i="1" dirty="0" err="1">
                <a:solidFill>
                  <a:srgbClr val="000000"/>
                </a:solidFill>
                <a:latin typeface="Calibri"/>
                <a:cs typeface="Calibri"/>
              </a:rPr>
              <a:t>Aznauryan</a:t>
            </a:r>
            <a:r>
              <a:rPr lang="en-US" sz="1200" i="1" dirty="0">
                <a:solidFill>
                  <a:srgbClr val="000000"/>
                </a:solidFill>
                <a:latin typeface="Calibri"/>
                <a:cs typeface="Calibri"/>
              </a:rPr>
              <a:t>, V.B. , </a:t>
            </a:r>
            <a:r>
              <a:rPr lang="en-US" sz="1200" b="0" i="1" u="none" strike="noStrike" dirty="0" err="1">
                <a:effectLst/>
                <a:latin typeface="-apple-system"/>
              </a:rPr>
              <a:t>Phys.Rev.C</a:t>
            </a:r>
            <a:r>
              <a:rPr lang="en-US" sz="1200" b="0" i="0" u="none" strike="noStrike" dirty="0">
                <a:effectLst/>
                <a:latin typeface="-apple-system"/>
              </a:rPr>
              <a:t> 92 (2015) 3, 035211</a:t>
            </a:r>
          </a:p>
        </p:txBody>
      </p:sp>
      <p:sp>
        <p:nvSpPr>
          <p:cNvPr id="39" name="TextBox 38">
            <a:extLst>
              <a:ext uri="{FF2B5EF4-FFF2-40B4-BE49-F238E27FC236}">
                <a16:creationId xmlns:a16="http://schemas.microsoft.com/office/drawing/2014/main" id="{A110E5E8-0AD5-C6C1-2269-10FA0D086AD5}"/>
              </a:ext>
            </a:extLst>
          </p:cNvPr>
          <p:cNvSpPr txBox="1"/>
          <p:nvPr/>
        </p:nvSpPr>
        <p:spPr>
          <a:xfrm>
            <a:off x="279893" y="3986809"/>
            <a:ext cx="3547766"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Magnetic transition in ground state</a:t>
            </a:r>
          </a:p>
        </p:txBody>
      </p:sp>
      <p:grpSp>
        <p:nvGrpSpPr>
          <p:cNvPr id="43" name="Group 42">
            <a:extLst>
              <a:ext uri="{FF2B5EF4-FFF2-40B4-BE49-F238E27FC236}">
                <a16:creationId xmlns:a16="http://schemas.microsoft.com/office/drawing/2014/main" id="{2F32C290-1B1E-E94E-D699-D6A7CD17C9DA}"/>
              </a:ext>
            </a:extLst>
          </p:cNvPr>
          <p:cNvGrpSpPr/>
          <p:nvPr/>
        </p:nvGrpSpPr>
        <p:grpSpPr>
          <a:xfrm>
            <a:off x="7976383" y="1397677"/>
            <a:ext cx="3945890" cy="3866790"/>
            <a:chOff x="7913321" y="1492272"/>
            <a:chExt cx="3945890" cy="3866790"/>
          </a:xfrm>
        </p:grpSpPr>
        <p:pic>
          <p:nvPicPr>
            <p:cNvPr id="8" name="Picture 7"/>
            <p:cNvPicPr>
              <a:picLocks noChangeAspect="1"/>
            </p:cNvPicPr>
            <p:nvPr/>
          </p:nvPicPr>
          <p:blipFill>
            <a:blip r:embed="rId4"/>
            <a:srcRect b="26465"/>
            <a:stretch>
              <a:fillRect/>
            </a:stretch>
          </p:blipFill>
          <p:spPr>
            <a:xfrm>
              <a:off x="7913321" y="1492272"/>
              <a:ext cx="3945890" cy="3866790"/>
            </a:xfrm>
            <a:prstGeom prst="rect">
              <a:avLst/>
            </a:prstGeom>
          </p:spPr>
        </p:pic>
        <p:pic>
          <p:nvPicPr>
            <p:cNvPr id="40" name="Picture 39">
              <a:extLst>
                <a:ext uri="{FF2B5EF4-FFF2-40B4-BE49-F238E27FC236}">
                  <a16:creationId xmlns:a16="http://schemas.microsoft.com/office/drawing/2014/main" id="{28672116-21CC-1B78-7363-3A6A9D6BAFFA}"/>
                </a:ext>
              </a:extLst>
            </p:cNvPr>
            <p:cNvPicPr>
              <a:picLocks noChangeAspect="1"/>
            </p:cNvPicPr>
            <p:nvPr/>
          </p:nvPicPr>
          <p:blipFill>
            <a:blip r:embed="rId5"/>
            <a:stretch>
              <a:fillRect/>
            </a:stretch>
          </p:blipFill>
          <p:spPr>
            <a:xfrm>
              <a:off x="9902941" y="1545467"/>
              <a:ext cx="1362749" cy="528413"/>
            </a:xfrm>
            <a:prstGeom prst="rect">
              <a:avLst/>
            </a:prstGeom>
          </p:spPr>
        </p:pic>
        <p:pic>
          <p:nvPicPr>
            <p:cNvPr id="42" name="Picture 41">
              <a:extLst>
                <a:ext uri="{FF2B5EF4-FFF2-40B4-BE49-F238E27FC236}">
                  <a16:creationId xmlns:a16="http://schemas.microsoft.com/office/drawing/2014/main" id="{2BDDE268-FF4C-9154-79A1-B2CDE479A2E7}"/>
                </a:ext>
              </a:extLst>
            </p:cNvPr>
            <p:cNvPicPr>
              <a:picLocks noChangeAspect="1"/>
            </p:cNvPicPr>
            <p:nvPr/>
          </p:nvPicPr>
          <p:blipFill>
            <a:blip r:embed="rId6"/>
            <a:stretch>
              <a:fillRect/>
            </a:stretch>
          </p:blipFill>
          <p:spPr>
            <a:xfrm>
              <a:off x="9789929" y="4234390"/>
              <a:ext cx="1462698" cy="591142"/>
            </a:xfrm>
            <a:prstGeom prst="rect">
              <a:avLst/>
            </a:prstGeom>
          </p:spPr>
        </p:pic>
      </p:grpSp>
      <p:pic>
        <p:nvPicPr>
          <p:cNvPr id="20" name="Content Placeholder 3">
            <a:extLst>
              <a:ext uri="{FF2B5EF4-FFF2-40B4-BE49-F238E27FC236}">
                <a16:creationId xmlns:a16="http://schemas.microsoft.com/office/drawing/2014/main" id="{4CEA01EA-E438-EE65-C49E-7329DCA05F75}"/>
              </a:ext>
            </a:extLst>
          </p:cNvPr>
          <p:cNvPicPr>
            <a:picLocks noChangeAspect="1"/>
          </p:cNvPicPr>
          <p:nvPr/>
        </p:nvPicPr>
        <p:blipFill rotWithShape="1">
          <a:blip r:embed="rId7"/>
          <a:srcRect l="10021" t="7762" r="2379" b="21604"/>
          <a:stretch/>
        </p:blipFill>
        <p:spPr>
          <a:xfrm>
            <a:off x="448017" y="1158360"/>
            <a:ext cx="2896344" cy="2425025"/>
          </a:xfrm>
          <a:prstGeom prst="rect">
            <a:avLst/>
          </a:prstGeom>
        </p:spPr>
      </p:pic>
      <p:sp>
        <p:nvSpPr>
          <p:cNvPr id="41" name="TextBox 40">
            <a:extLst>
              <a:ext uri="{FF2B5EF4-FFF2-40B4-BE49-F238E27FC236}">
                <a16:creationId xmlns:a16="http://schemas.microsoft.com/office/drawing/2014/main" id="{6264E68A-241F-74EE-1BB1-587A916A2DB6}"/>
              </a:ext>
            </a:extLst>
          </p:cNvPr>
          <p:cNvSpPr txBox="1"/>
          <p:nvPr/>
        </p:nvSpPr>
        <p:spPr>
          <a:xfrm>
            <a:off x="2849041" y="3577165"/>
            <a:ext cx="908518"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W GeVc</a:t>
            </a:r>
            <a:r>
              <a:rPr lang="en-US" sz="1600" baseline="30000" dirty="0">
                <a:latin typeface="Calibri" panose="020F0502020204030204" pitchFamily="34" charset="0"/>
                <a:cs typeface="Calibri" panose="020F0502020204030204" pitchFamily="34" charset="0"/>
              </a:rPr>
              <a:t>2</a:t>
            </a:r>
          </a:p>
        </p:txBody>
      </p:sp>
      <p:sp>
        <p:nvSpPr>
          <p:cNvPr id="44" name="TextBox 43">
            <a:extLst>
              <a:ext uri="{FF2B5EF4-FFF2-40B4-BE49-F238E27FC236}">
                <a16:creationId xmlns:a16="http://schemas.microsoft.com/office/drawing/2014/main" id="{4B74A403-F9A3-EA00-6458-9AFA418C69A7}"/>
              </a:ext>
            </a:extLst>
          </p:cNvPr>
          <p:cNvSpPr txBox="1"/>
          <p:nvPr/>
        </p:nvSpPr>
        <p:spPr>
          <a:xfrm>
            <a:off x="739902" y="3618239"/>
            <a:ext cx="447558" cy="338554"/>
          </a:xfrm>
          <a:prstGeom prst="rect">
            <a:avLst/>
          </a:prstGeom>
          <a:noFill/>
        </p:spPr>
        <p:txBody>
          <a:bodyPr wrap="none" rtlCol="0">
            <a:spAutoFit/>
          </a:bodyPr>
          <a:lstStyle/>
          <a:p>
            <a:r>
              <a:rPr lang="en-US" sz="1600" b="1" dirty="0">
                <a:latin typeface="Calibri"/>
                <a:cs typeface="Calibri"/>
              </a:rPr>
              <a:t>1.2</a:t>
            </a:r>
          </a:p>
        </p:txBody>
      </p:sp>
      <p:sp>
        <p:nvSpPr>
          <p:cNvPr id="45" name="TextBox 44">
            <a:extLst>
              <a:ext uri="{FF2B5EF4-FFF2-40B4-BE49-F238E27FC236}">
                <a16:creationId xmlns:a16="http://schemas.microsoft.com/office/drawing/2014/main" id="{A99ED09C-83DD-A8E5-7372-E30B26F79614}"/>
              </a:ext>
            </a:extLst>
          </p:cNvPr>
          <p:cNvSpPr txBox="1"/>
          <p:nvPr/>
        </p:nvSpPr>
        <p:spPr>
          <a:xfrm>
            <a:off x="1661949" y="3614765"/>
            <a:ext cx="447558" cy="338554"/>
          </a:xfrm>
          <a:prstGeom prst="rect">
            <a:avLst/>
          </a:prstGeom>
          <a:noFill/>
        </p:spPr>
        <p:txBody>
          <a:bodyPr wrap="none" rtlCol="0">
            <a:spAutoFit/>
          </a:bodyPr>
          <a:lstStyle/>
          <a:p>
            <a:r>
              <a:rPr lang="en-US" sz="1600" b="1" dirty="0">
                <a:latin typeface="Calibri"/>
                <a:cs typeface="Calibri"/>
              </a:rPr>
              <a:t>1.4</a:t>
            </a:r>
          </a:p>
        </p:txBody>
      </p:sp>
      <p:sp>
        <p:nvSpPr>
          <p:cNvPr id="46" name="TextBox 45">
            <a:extLst>
              <a:ext uri="{FF2B5EF4-FFF2-40B4-BE49-F238E27FC236}">
                <a16:creationId xmlns:a16="http://schemas.microsoft.com/office/drawing/2014/main" id="{95956537-4317-F897-77C6-3146EE75CA48}"/>
              </a:ext>
            </a:extLst>
          </p:cNvPr>
          <p:cNvSpPr txBox="1"/>
          <p:nvPr/>
        </p:nvSpPr>
        <p:spPr>
          <a:xfrm>
            <a:off x="2564180" y="3575973"/>
            <a:ext cx="447558" cy="338554"/>
          </a:xfrm>
          <a:prstGeom prst="rect">
            <a:avLst/>
          </a:prstGeom>
          <a:noFill/>
        </p:spPr>
        <p:txBody>
          <a:bodyPr wrap="none" rtlCol="0">
            <a:spAutoFit/>
          </a:bodyPr>
          <a:lstStyle/>
          <a:p>
            <a:r>
              <a:rPr lang="en-US" sz="1600" b="1" dirty="0">
                <a:latin typeface="Calibri"/>
                <a:cs typeface="Calibri"/>
              </a:rPr>
              <a:t>1.6</a:t>
            </a:r>
          </a:p>
        </p:txBody>
      </p:sp>
      <p:grpSp>
        <p:nvGrpSpPr>
          <p:cNvPr id="49" name="Group 48">
            <a:extLst>
              <a:ext uri="{FF2B5EF4-FFF2-40B4-BE49-F238E27FC236}">
                <a16:creationId xmlns:a16="http://schemas.microsoft.com/office/drawing/2014/main" id="{98E16012-CA44-59C0-9F99-E5FEEAAD90A7}"/>
              </a:ext>
            </a:extLst>
          </p:cNvPr>
          <p:cNvGrpSpPr/>
          <p:nvPr/>
        </p:nvGrpSpPr>
        <p:grpSpPr>
          <a:xfrm>
            <a:off x="321803" y="4465958"/>
            <a:ext cx="3193088" cy="1674684"/>
            <a:chOff x="321803" y="4465958"/>
            <a:chExt cx="3193088" cy="1674684"/>
          </a:xfrm>
        </p:grpSpPr>
        <p:sp>
          <p:nvSpPr>
            <p:cNvPr id="18" name="Right Arrow 17">
              <a:extLst>
                <a:ext uri="{FF2B5EF4-FFF2-40B4-BE49-F238E27FC236}">
                  <a16:creationId xmlns:a16="http://schemas.microsoft.com/office/drawing/2014/main" id="{1328CFCB-44AD-B4AC-BF85-4AD81E51402E}"/>
                </a:ext>
              </a:extLst>
            </p:cNvPr>
            <p:cNvSpPr/>
            <p:nvPr/>
          </p:nvSpPr>
          <p:spPr>
            <a:xfrm>
              <a:off x="1677567" y="4991930"/>
              <a:ext cx="442912" cy="267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CD940DC-2B77-C733-8AA1-2AC6EF737C7A}"/>
                </a:ext>
              </a:extLst>
            </p:cNvPr>
            <p:cNvSpPr txBox="1"/>
            <p:nvPr/>
          </p:nvSpPr>
          <p:spPr>
            <a:xfrm>
              <a:off x="448503" y="5698493"/>
              <a:ext cx="118872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J</a:t>
              </a:r>
              <a:r>
                <a:rPr lang="en-US" sz="2000" baseline="30000" dirty="0">
                  <a:latin typeface="Calibri" panose="020F0502020204030204" pitchFamily="34" charset="0"/>
                  <a:cs typeface="Calibri" panose="020F0502020204030204" pitchFamily="34" charset="0"/>
                </a:rPr>
                <a:t>P</a:t>
              </a:r>
              <a:r>
                <a:rPr lang="en-US" sz="2000" dirty="0">
                  <a:latin typeface="Calibri" panose="020F0502020204030204" pitchFamily="34" charset="0"/>
                  <a:cs typeface="Calibri" panose="020F0502020204030204" pitchFamily="34" charset="0"/>
                </a:rPr>
                <a:t> = 1/2</a:t>
              </a:r>
              <a:r>
                <a:rPr lang="en-US" sz="2000" baseline="30000" dirty="0">
                  <a:latin typeface="Calibri" panose="020F0502020204030204" pitchFamily="34" charset="0"/>
                  <a:cs typeface="Calibri" panose="020F0502020204030204" pitchFamily="34" charset="0"/>
                </a:rPr>
                <a:t>+</a:t>
              </a:r>
            </a:p>
          </p:txBody>
        </p:sp>
        <p:sp>
          <p:nvSpPr>
            <p:cNvPr id="19" name="Oval 18">
              <a:extLst>
                <a:ext uri="{FF2B5EF4-FFF2-40B4-BE49-F238E27FC236}">
                  <a16:creationId xmlns:a16="http://schemas.microsoft.com/office/drawing/2014/main" id="{99D284BF-35C7-A461-6FC9-B4D15851C883}"/>
                </a:ext>
              </a:extLst>
            </p:cNvPr>
            <p:cNvSpPr/>
            <p:nvPr/>
          </p:nvSpPr>
          <p:spPr>
            <a:xfrm>
              <a:off x="321803" y="4465958"/>
              <a:ext cx="1188720" cy="11887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961FE6D-AAAD-ECFF-751D-91671FE28FD4}"/>
                </a:ext>
              </a:extLst>
            </p:cNvPr>
            <p:cNvGrpSpPr/>
            <p:nvPr/>
          </p:nvGrpSpPr>
          <p:grpSpPr>
            <a:xfrm>
              <a:off x="435027" y="4745043"/>
              <a:ext cx="1059730" cy="623885"/>
              <a:chOff x="986827" y="4492789"/>
              <a:chExt cx="1059730" cy="623885"/>
            </a:xfrm>
          </p:grpSpPr>
          <p:grpSp>
            <p:nvGrpSpPr>
              <p:cNvPr id="14" name="Group 13">
                <a:extLst>
                  <a:ext uri="{FF2B5EF4-FFF2-40B4-BE49-F238E27FC236}">
                    <a16:creationId xmlns:a16="http://schemas.microsoft.com/office/drawing/2014/main" id="{64FCB9DA-31F3-D560-D3CB-ADD7F8A78BDD}"/>
                  </a:ext>
                </a:extLst>
              </p:cNvPr>
              <p:cNvGrpSpPr/>
              <p:nvPr/>
            </p:nvGrpSpPr>
            <p:grpSpPr>
              <a:xfrm>
                <a:off x="987003" y="4492789"/>
                <a:ext cx="274320" cy="614362"/>
                <a:chOff x="714375" y="2014538"/>
                <a:chExt cx="274320" cy="614362"/>
              </a:xfrm>
            </p:grpSpPr>
            <p:sp>
              <p:nvSpPr>
                <p:cNvPr id="4" name="Up Arrow 3">
                  <a:extLst>
                    <a:ext uri="{FF2B5EF4-FFF2-40B4-BE49-F238E27FC236}">
                      <a16:creationId xmlns:a16="http://schemas.microsoft.com/office/drawing/2014/main" id="{98E8D0C3-561A-F7B8-611F-5BAA0AEFE8F1}"/>
                    </a:ext>
                  </a:extLst>
                </p:cNvPr>
                <p:cNvSpPr/>
                <p:nvPr/>
              </p:nvSpPr>
              <p:spPr>
                <a:xfrm flipH="1">
                  <a:off x="802956" y="2014538"/>
                  <a:ext cx="114301" cy="614362"/>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09909ED-83EB-B163-087D-623F6AEC51DF}"/>
                    </a:ext>
                  </a:extLst>
                </p:cNvPr>
                <p:cNvSpPr/>
                <p:nvPr/>
              </p:nvSpPr>
              <p:spPr>
                <a:xfrm>
                  <a:off x="714375" y="2185988"/>
                  <a:ext cx="274320" cy="27432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BE43EA6-1CD4-C0CF-E76F-B1EB72EAC3C4}"/>
                  </a:ext>
                </a:extLst>
              </p:cNvPr>
              <p:cNvGrpSpPr/>
              <p:nvPr/>
            </p:nvGrpSpPr>
            <p:grpSpPr>
              <a:xfrm rot="10800000">
                <a:off x="1325143" y="4502312"/>
                <a:ext cx="274320" cy="614362"/>
                <a:chOff x="909639" y="2024061"/>
                <a:chExt cx="274320" cy="614362"/>
              </a:xfrm>
            </p:grpSpPr>
            <p:sp>
              <p:nvSpPr>
                <p:cNvPr id="5" name="Up Arrow 4">
                  <a:extLst>
                    <a:ext uri="{FF2B5EF4-FFF2-40B4-BE49-F238E27FC236}">
                      <a16:creationId xmlns:a16="http://schemas.microsoft.com/office/drawing/2014/main" id="{2E62AFAE-1934-3C95-3E58-DD0AD061FA39}"/>
                    </a:ext>
                  </a:extLst>
                </p:cNvPr>
                <p:cNvSpPr/>
                <p:nvPr/>
              </p:nvSpPr>
              <p:spPr>
                <a:xfrm flipH="1">
                  <a:off x="998220" y="2024061"/>
                  <a:ext cx="114301" cy="614362"/>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03F0B5A-7FA5-C6A9-AD71-B6333FF8C5A9}"/>
                    </a:ext>
                  </a:extLst>
                </p:cNvPr>
                <p:cNvSpPr/>
                <p:nvPr/>
              </p:nvSpPr>
              <p:spPr>
                <a:xfrm>
                  <a:off x="909639" y="2195511"/>
                  <a:ext cx="274320" cy="27432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36E199FE-822D-F8B5-A57E-A78F1E68C2D2}"/>
                  </a:ext>
                </a:extLst>
              </p:cNvPr>
              <p:cNvGrpSpPr/>
              <p:nvPr/>
            </p:nvGrpSpPr>
            <p:grpSpPr>
              <a:xfrm>
                <a:off x="1653757" y="4502311"/>
                <a:ext cx="274320" cy="614362"/>
                <a:chOff x="714375" y="2014538"/>
                <a:chExt cx="274320" cy="614362"/>
              </a:xfrm>
            </p:grpSpPr>
            <p:sp>
              <p:nvSpPr>
                <p:cNvPr id="16" name="Up Arrow 15">
                  <a:extLst>
                    <a:ext uri="{FF2B5EF4-FFF2-40B4-BE49-F238E27FC236}">
                      <a16:creationId xmlns:a16="http://schemas.microsoft.com/office/drawing/2014/main" id="{D5919B76-A672-70D1-F82D-B2ECA9ED371E}"/>
                    </a:ext>
                  </a:extLst>
                </p:cNvPr>
                <p:cNvSpPr/>
                <p:nvPr/>
              </p:nvSpPr>
              <p:spPr>
                <a:xfrm flipH="1">
                  <a:off x="802956" y="2014538"/>
                  <a:ext cx="114301" cy="614362"/>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15C55ED-28CB-1C1B-5FC5-60E17118A12D}"/>
                    </a:ext>
                  </a:extLst>
                </p:cNvPr>
                <p:cNvSpPr/>
                <p:nvPr/>
              </p:nvSpPr>
              <p:spPr>
                <a:xfrm>
                  <a:off x="714375" y="2185988"/>
                  <a:ext cx="274320" cy="274320"/>
                </a:xfrm>
                <a:prstGeom prst="ellipse">
                  <a:avLst/>
                </a:prstGeom>
                <a:solidFill>
                  <a:srgbClr val="B000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5850E783-65B9-63E8-FE63-92D7EDD850C4}"/>
                  </a:ext>
                </a:extLst>
              </p:cNvPr>
              <p:cNvSpPr txBox="1"/>
              <p:nvPr/>
            </p:nvSpPr>
            <p:spPr>
              <a:xfrm>
                <a:off x="986827" y="4583270"/>
                <a:ext cx="1059730" cy="400110"/>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u </a:t>
                </a:r>
                <a:r>
                  <a:rPr lang="en-US" sz="2000" b="1" dirty="0">
                    <a:latin typeface="Calibri" panose="020F0502020204030204" pitchFamily="34" charset="0"/>
                    <a:cs typeface="Calibri" panose="020F0502020204030204" pitchFamily="34" charset="0"/>
                  </a:rPr>
                  <a:t>  </a:t>
                </a:r>
                <a:r>
                  <a:rPr lang="en-US" sz="2000" b="1" dirty="0">
                    <a:solidFill>
                      <a:schemeClr val="bg1"/>
                    </a:solidFill>
                    <a:latin typeface="Calibri" panose="020F0502020204030204" pitchFamily="34" charset="0"/>
                    <a:cs typeface="Calibri" panose="020F0502020204030204" pitchFamily="34" charset="0"/>
                  </a:rPr>
                  <a:t>u</a:t>
                </a:r>
                <a:r>
                  <a:rPr lang="en-US" sz="2000" b="1" dirty="0">
                    <a:latin typeface="Calibri" panose="020F0502020204030204" pitchFamily="34" charset="0"/>
                    <a:cs typeface="Calibri" panose="020F0502020204030204" pitchFamily="34" charset="0"/>
                  </a:rPr>
                  <a:t>   </a:t>
                </a:r>
                <a:r>
                  <a:rPr lang="en-US" sz="2000" b="1" dirty="0">
                    <a:solidFill>
                      <a:schemeClr val="bg1"/>
                    </a:solidFill>
                    <a:latin typeface="Calibri" panose="020F0502020204030204" pitchFamily="34" charset="0"/>
                    <a:cs typeface="Calibri" panose="020F0502020204030204" pitchFamily="34" charset="0"/>
                  </a:rPr>
                  <a:t>d</a:t>
                </a:r>
              </a:p>
            </p:txBody>
          </p:sp>
        </p:grpSp>
        <p:sp>
          <p:nvSpPr>
            <p:cNvPr id="34" name="TextBox 33">
              <a:extLst>
                <a:ext uri="{FF2B5EF4-FFF2-40B4-BE49-F238E27FC236}">
                  <a16:creationId xmlns:a16="http://schemas.microsoft.com/office/drawing/2014/main" id="{2424436D-BE01-7804-FFA7-93C50D69D0F8}"/>
                </a:ext>
              </a:extLst>
            </p:cNvPr>
            <p:cNvSpPr txBox="1"/>
            <p:nvPr/>
          </p:nvSpPr>
          <p:spPr>
            <a:xfrm>
              <a:off x="1721137" y="4576395"/>
              <a:ext cx="300082" cy="430887"/>
            </a:xfrm>
            <a:prstGeom prst="rect">
              <a:avLst/>
            </a:prstGeom>
            <a:noFill/>
          </p:spPr>
          <p:txBody>
            <a:bodyPr wrap="none" rtlCol="0">
              <a:spAutoFit/>
            </a:bodyPr>
            <a:lstStyle/>
            <a:p>
              <a:r>
                <a:rPr lang="en-US" sz="2200" b="1" dirty="0">
                  <a:latin typeface="Symbol" pitchFamily="2" charset="2"/>
                  <a:cs typeface="Calibri" panose="020F0502020204030204" pitchFamily="34" charset="0"/>
                </a:rPr>
                <a:t>g</a:t>
              </a:r>
            </a:p>
          </p:txBody>
        </p:sp>
        <p:grpSp>
          <p:nvGrpSpPr>
            <p:cNvPr id="21" name="Group 20">
              <a:extLst>
                <a:ext uri="{FF2B5EF4-FFF2-40B4-BE49-F238E27FC236}">
                  <a16:creationId xmlns:a16="http://schemas.microsoft.com/office/drawing/2014/main" id="{06DD8CD1-0AAA-7587-0F37-D3E8EC2CDB0F}"/>
                </a:ext>
              </a:extLst>
            </p:cNvPr>
            <p:cNvGrpSpPr/>
            <p:nvPr/>
          </p:nvGrpSpPr>
          <p:grpSpPr>
            <a:xfrm>
              <a:off x="2423809" y="4795297"/>
              <a:ext cx="274320" cy="614362"/>
              <a:chOff x="714375" y="2014538"/>
              <a:chExt cx="274320" cy="614362"/>
            </a:xfrm>
          </p:grpSpPr>
          <p:sp>
            <p:nvSpPr>
              <p:cNvPr id="22" name="Up Arrow 21">
                <a:extLst>
                  <a:ext uri="{FF2B5EF4-FFF2-40B4-BE49-F238E27FC236}">
                    <a16:creationId xmlns:a16="http://schemas.microsoft.com/office/drawing/2014/main" id="{67B2CC02-2EC3-1D54-AEB2-C7E6525B0345}"/>
                  </a:ext>
                </a:extLst>
              </p:cNvPr>
              <p:cNvSpPr/>
              <p:nvPr/>
            </p:nvSpPr>
            <p:spPr>
              <a:xfrm flipH="1">
                <a:off x="802956" y="2014538"/>
                <a:ext cx="114301" cy="614362"/>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19C212C-B55D-0363-8A24-9BFEA7F26CF8}"/>
                  </a:ext>
                </a:extLst>
              </p:cNvPr>
              <p:cNvSpPr/>
              <p:nvPr/>
            </p:nvSpPr>
            <p:spPr>
              <a:xfrm>
                <a:off x="714375" y="2185988"/>
                <a:ext cx="274320" cy="27432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E6C373FD-73C8-2E8F-645A-70514B65F2B7}"/>
                </a:ext>
              </a:extLst>
            </p:cNvPr>
            <p:cNvGrpSpPr/>
            <p:nvPr/>
          </p:nvGrpSpPr>
          <p:grpSpPr>
            <a:xfrm>
              <a:off x="2761949" y="4790532"/>
              <a:ext cx="274320" cy="614362"/>
              <a:chOff x="909639" y="2024061"/>
              <a:chExt cx="274320" cy="614362"/>
            </a:xfrm>
          </p:grpSpPr>
          <p:sp>
            <p:nvSpPr>
              <p:cNvPr id="25" name="Up Arrow 24">
                <a:extLst>
                  <a:ext uri="{FF2B5EF4-FFF2-40B4-BE49-F238E27FC236}">
                    <a16:creationId xmlns:a16="http://schemas.microsoft.com/office/drawing/2014/main" id="{6D9A3EC3-A9DF-A82D-4961-78282A02C643}"/>
                  </a:ext>
                </a:extLst>
              </p:cNvPr>
              <p:cNvSpPr/>
              <p:nvPr/>
            </p:nvSpPr>
            <p:spPr>
              <a:xfrm flipH="1">
                <a:off x="998220" y="2024061"/>
                <a:ext cx="114301" cy="614362"/>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2824576-AD9F-D1B3-39F3-FD22EBB7B437}"/>
                  </a:ext>
                </a:extLst>
              </p:cNvPr>
              <p:cNvSpPr/>
              <p:nvPr/>
            </p:nvSpPr>
            <p:spPr>
              <a:xfrm>
                <a:off x="909639" y="2195511"/>
                <a:ext cx="274320" cy="27432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18019D77-D05B-2B36-3596-B85D389A5AAB}"/>
                </a:ext>
              </a:extLst>
            </p:cNvPr>
            <p:cNvGrpSpPr/>
            <p:nvPr/>
          </p:nvGrpSpPr>
          <p:grpSpPr>
            <a:xfrm>
              <a:off x="3076278" y="4804819"/>
              <a:ext cx="274320" cy="614362"/>
              <a:chOff x="714375" y="2014538"/>
              <a:chExt cx="274320" cy="614362"/>
            </a:xfrm>
          </p:grpSpPr>
          <p:sp>
            <p:nvSpPr>
              <p:cNvPr id="28" name="Up Arrow 27">
                <a:extLst>
                  <a:ext uri="{FF2B5EF4-FFF2-40B4-BE49-F238E27FC236}">
                    <a16:creationId xmlns:a16="http://schemas.microsoft.com/office/drawing/2014/main" id="{4FA82E61-EFF1-AC02-F687-4808F826B842}"/>
                  </a:ext>
                </a:extLst>
              </p:cNvPr>
              <p:cNvSpPr/>
              <p:nvPr/>
            </p:nvSpPr>
            <p:spPr>
              <a:xfrm flipH="1">
                <a:off x="802956" y="2014538"/>
                <a:ext cx="114301" cy="614362"/>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8ECE626-952E-7D0A-807F-A3E6F6303906}"/>
                  </a:ext>
                </a:extLst>
              </p:cNvPr>
              <p:cNvSpPr/>
              <p:nvPr/>
            </p:nvSpPr>
            <p:spPr>
              <a:xfrm>
                <a:off x="714375" y="2185988"/>
                <a:ext cx="274320" cy="274320"/>
              </a:xfrm>
              <a:prstGeom prst="ellipse">
                <a:avLst/>
              </a:prstGeom>
              <a:solidFill>
                <a:srgbClr val="B000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5BDDCB3D-EF39-DA28-209E-D38388454D9A}"/>
                </a:ext>
              </a:extLst>
            </p:cNvPr>
            <p:cNvSpPr/>
            <p:nvPr/>
          </p:nvSpPr>
          <p:spPr>
            <a:xfrm>
              <a:off x="2278877" y="4516212"/>
              <a:ext cx="1188720" cy="11887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8BF5337-C8CB-217A-7F2A-82C5946CD36A}"/>
                </a:ext>
              </a:extLst>
            </p:cNvPr>
            <p:cNvSpPr txBox="1"/>
            <p:nvPr/>
          </p:nvSpPr>
          <p:spPr>
            <a:xfrm>
              <a:off x="2409346" y="4885780"/>
              <a:ext cx="1059730" cy="400110"/>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u </a:t>
              </a:r>
              <a:r>
                <a:rPr lang="en-US" sz="2000" b="1" dirty="0">
                  <a:latin typeface="Calibri" panose="020F0502020204030204" pitchFamily="34" charset="0"/>
                  <a:cs typeface="Calibri" panose="020F0502020204030204" pitchFamily="34" charset="0"/>
                </a:rPr>
                <a:t>  </a:t>
              </a:r>
              <a:r>
                <a:rPr lang="en-US" sz="2000" b="1" dirty="0">
                  <a:solidFill>
                    <a:schemeClr val="bg1"/>
                  </a:solidFill>
                  <a:latin typeface="Calibri" panose="020F0502020204030204" pitchFamily="34" charset="0"/>
                  <a:cs typeface="Calibri" panose="020F0502020204030204" pitchFamily="34" charset="0"/>
                </a:rPr>
                <a:t>u</a:t>
              </a:r>
              <a:r>
                <a:rPr lang="en-US" sz="2000" b="1" dirty="0">
                  <a:latin typeface="Calibri" panose="020F0502020204030204" pitchFamily="34" charset="0"/>
                  <a:cs typeface="Calibri" panose="020F0502020204030204" pitchFamily="34" charset="0"/>
                </a:rPr>
                <a:t>   </a:t>
              </a:r>
              <a:r>
                <a:rPr lang="en-US" sz="2000" b="1" dirty="0">
                  <a:solidFill>
                    <a:schemeClr val="bg1"/>
                  </a:solidFill>
                  <a:latin typeface="Calibri" panose="020F0502020204030204" pitchFamily="34" charset="0"/>
                  <a:cs typeface="Calibri" panose="020F0502020204030204" pitchFamily="34" charset="0"/>
                </a:rPr>
                <a:t>d</a:t>
              </a:r>
            </a:p>
          </p:txBody>
        </p:sp>
        <p:sp>
          <p:nvSpPr>
            <p:cNvPr id="48" name="TextBox 47">
              <a:extLst>
                <a:ext uri="{FF2B5EF4-FFF2-40B4-BE49-F238E27FC236}">
                  <a16:creationId xmlns:a16="http://schemas.microsoft.com/office/drawing/2014/main" id="{D8C0CF42-508A-5E5C-082A-DEB8F2793B62}"/>
                </a:ext>
              </a:extLst>
            </p:cNvPr>
            <p:cNvSpPr txBox="1"/>
            <p:nvPr/>
          </p:nvSpPr>
          <p:spPr>
            <a:xfrm>
              <a:off x="2366643" y="5740532"/>
              <a:ext cx="1148248"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J</a:t>
              </a:r>
              <a:r>
                <a:rPr lang="en-US" sz="2000" baseline="30000" dirty="0">
                  <a:latin typeface="Calibri" panose="020F0502020204030204" pitchFamily="34" charset="0"/>
                  <a:cs typeface="Calibri" panose="020F0502020204030204" pitchFamily="34" charset="0"/>
                </a:rPr>
                <a:t>P</a:t>
              </a:r>
              <a:r>
                <a:rPr lang="en-US" sz="2000" dirty="0">
                  <a:latin typeface="Calibri" panose="020F0502020204030204" pitchFamily="34" charset="0"/>
                  <a:cs typeface="Calibri" panose="020F0502020204030204" pitchFamily="34" charset="0"/>
                </a:rPr>
                <a:t> = 3/2</a:t>
              </a:r>
              <a:r>
                <a:rPr lang="en-US" sz="2000" baseline="30000" dirty="0">
                  <a:latin typeface="Calibri" panose="020F0502020204030204" pitchFamily="34" charset="0"/>
                  <a:cs typeface="Calibri" panose="020F0502020204030204" pitchFamily="34" charset="0"/>
                </a:rPr>
                <a:t>+</a:t>
              </a:r>
            </a:p>
          </p:txBody>
        </p:sp>
      </p:grpSp>
      <p:grpSp>
        <p:nvGrpSpPr>
          <p:cNvPr id="53" name="Group 52">
            <a:extLst>
              <a:ext uri="{FF2B5EF4-FFF2-40B4-BE49-F238E27FC236}">
                <a16:creationId xmlns:a16="http://schemas.microsoft.com/office/drawing/2014/main" id="{61440D7B-6FD3-2AC3-9E27-D7E9375965D7}"/>
              </a:ext>
            </a:extLst>
          </p:cNvPr>
          <p:cNvGrpSpPr/>
          <p:nvPr/>
        </p:nvGrpSpPr>
        <p:grpSpPr>
          <a:xfrm>
            <a:off x="3549900" y="1313220"/>
            <a:ext cx="4063028" cy="3896995"/>
            <a:chOff x="3549900" y="1313220"/>
            <a:chExt cx="4063028" cy="3896995"/>
          </a:xfrm>
        </p:grpSpPr>
        <p:pic>
          <p:nvPicPr>
            <p:cNvPr id="7" name="Picture 6"/>
            <p:cNvPicPr>
              <a:picLocks noChangeAspect="1"/>
            </p:cNvPicPr>
            <p:nvPr/>
          </p:nvPicPr>
          <p:blipFill>
            <a:blip r:embed="rId8"/>
            <a:stretch>
              <a:fillRect/>
            </a:stretch>
          </p:blipFill>
          <p:spPr>
            <a:xfrm>
              <a:off x="3947708" y="1423075"/>
              <a:ext cx="3665220" cy="3787140"/>
            </a:xfrm>
            <a:prstGeom prst="rect">
              <a:avLst/>
            </a:prstGeom>
          </p:spPr>
        </p:pic>
        <p:sp>
          <p:nvSpPr>
            <p:cNvPr id="9" name="TextBox 8"/>
            <p:cNvSpPr txBox="1"/>
            <p:nvPr/>
          </p:nvSpPr>
          <p:spPr>
            <a:xfrm>
              <a:off x="5003060" y="1491214"/>
              <a:ext cx="2409959" cy="738664"/>
            </a:xfrm>
            <a:prstGeom prst="rect">
              <a:avLst/>
            </a:prstGeom>
            <a:solidFill>
              <a:schemeClr val="bg1"/>
            </a:solidFill>
          </p:spPr>
          <p:txBody>
            <a:bodyPr wrap="square" rtlCol="0">
              <a:spAutoFit/>
            </a:bodyPr>
            <a:lstStyle/>
            <a:p>
              <a:r>
                <a:rPr lang="en-US" sz="1400" i="1" dirty="0">
                  <a:latin typeface="Calibri"/>
                  <a:cs typeface="Calibri"/>
                </a:rPr>
                <a:t>D</a:t>
              </a:r>
              <a:r>
                <a:rPr lang="en-US" sz="1400" dirty="0">
                  <a:latin typeface="Calibri"/>
                  <a:cs typeface="Calibri"/>
                </a:rPr>
                <a:t>ominance</a:t>
              </a:r>
              <a:r>
                <a:rPr lang="en-US" sz="1400" baseline="-25000" dirty="0">
                  <a:latin typeface="Calibri"/>
                  <a:cs typeface="Calibri"/>
                </a:rPr>
                <a:t> </a:t>
              </a:r>
              <a:r>
                <a:rPr lang="en-US" sz="1400" dirty="0">
                  <a:latin typeface="Calibri"/>
                  <a:cs typeface="Calibri"/>
                </a:rPr>
                <a:t> of |q</a:t>
              </a:r>
              <a:r>
                <a:rPr lang="en-US" sz="1400" baseline="30000" dirty="0">
                  <a:latin typeface="Calibri"/>
                  <a:cs typeface="Calibri"/>
                </a:rPr>
                <a:t>3</a:t>
              </a:r>
              <a:r>
                <a:rPr lang="en-US" sz="1400" dirty="0">
                  <a:latin typeface="Calibri"/>
                  <a:cs typeface="Calibri"/>
                </a:rPr>
                <a:t>&gt; magnetic dipole transition contribution at Q</a:t>
              </a:r>
              <a:r>
                <a:rPr lang="en-US" sz="1400" baseline="30000" dirty="0">
                  <a:latin typeface="Calibri"/>
                  <a:cs typeface="Calibri"/>
                </a:rPr>
                <a:t>2</a:t>
              </a:r>
              <a:r>
                <a:rPr lang="en-US" sz="1400" dirty="0">
                  <a:latin typeface="Calibri"/>
                  <a:cs typeface="Calibri"/>
                </a:rPr>
                <a:t> &gt; 3 GeV</a:t>
              </a:r>
              <a:r>
                <a:rPr lang="en-US" sz="1400" baseline="30000" dirty="0">
                  <a:latin typeface="Calibri"/>
                  <a:cs typeface="Calibri"/>
                </a:rPr>
                <a:t>2</a:t>
              </a:r>
              <a:r>
                <a:rPr lang="en-US" sz="1400" dirty="0">
                  <a:latin typeface="Calibri"/>
                  <a:cs typeface="Calibri"/>
                </a:rPr>
                <a:t> </a:t>
              </a:r>
            </a:p>
          </p:txBody>
        </p:sp>
        <p:sp>
          <p:nvSpPr>
            <p:cNvPr id="50" name="TextBox 49">
              <a:extLst>
                <a:ext uri="{FF2B5EF4-FFF2-40B4-BE49-F238E27FC236}">
                  <a16:creationId xmlns:a16="http://schemas.microsoft.com/office/drawing/2014/main" id="{AD0CF290-801B-EDF5-6912-0E98706561CC}"/>
                </a:ext>
              </a:extLst>
            </p:cNvPr>
            <p:cNvSpPr txBox="1"/>
            <p:nvPr/>
          </p:nvSpPr>
          <p:spPr>
            <a:xfrm rot="16200000">
              <a:off x="3305441" y="1557679"/>
              <a:ext cx="827471"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G</a:t>
              </a:r>
              <a:r>
                <a:rPr lang="en-US" sz="1600" baseline="-25000" dirty="0">
                  <a:latin typeface="Calibri" panose="020F0502020204030204" pitchFamily="34" charset="0"/>
                  <a:cs typeface="Calibri" panose="020F0502020204030204" pitchFamily="34" charset="0"/>
                </a:rPr>
                <a:t>M</a:t>
              </a:r>
              <a:r>
                <a:rPr lang="en-US" sz="1600" dirty="0">
                  <a:latin typeface="Calibri" panose="020F0502020204030204" pitchFamily="34" charset="0"/>
                  <a:cs typeface="Calibri" panose="020F0502020204030204" pitchFamily="34" charset="0"/>
                </a:rPr>
                <a:t>/3G</a:t>
              </a:r>
              <a:r>
                <a:rPr lang="en-US" sz="1600" baseline="-25000" dirty="0">
                  <a:latin typeface="Calibri" panose="020F0502020204030204" pitchFamily="34" charset="0"/>
                  <a:cs typeface="Calibri" panose="020F0502020204030204" pitchFamily="34" charset="0"/>
                </a:rPr>
                <a:t>D</a:t>
              </a:r>
            </a:p>
          </p:txBody>
        </p:sp>
      </p:grpSp>
      <p:sp>
        <p:nvSpPr>
          <p:cNvPr id="51" name="TextBox 50">
            <a:extLst>
              <a:ext uri="{FF2B5EF4-FFF2-40B4-BE49-F238E27FC236}">
                <a16:creationId xmlns:a16="http://schemas.microsoft.com/office/drawing/2014/main" id="{6651FC17-D00D-7A46-7985-6C7128C91AF8}"/>
              </a:ext>
            </a:extLst>
          </p:cNvPr>
          <p:cNvSpPr txBox="1"/>
          <p:nvPr/>
        </p:nvSpPr>
        <p:spPr>
          <a:xfrm>
            <a:off x="1661949" y="1314968"/>
            <a:ext cx="611065" cy="461665"/>
          </a:xfrm>
          <a:prstGeom prst="rect">
            <a:avLst/>
          </a:prstGeom>
          <a:solidFill>
            <a:schemeClr val="bg1"/>
          </a:solidFill>
        </p:spPr>
        <p:txBody>
          <a:bodyPr wrap="none" rtlCol="0">
            <a:spAutoFit/>
          </a:bodyPr>
          <a:lstStyle/>
          <a:p>
            <a:r>
              <a:rPr lang="en-US" sz="2400" dirty="0">
                <a:latin typeface="Calibri" panose="020F0502020204030204" pitchFamily="34" charset="0"/>
                <a:cs typeface="Calibri" panose="020F0502020204030204" pitchFamily="34" charset="0"/>
              </a:rPr>
              <a:t>p</a:t>
            </a:r>
            <a:r>
              <a:rPr lang="en-US" sz="2400" dirty="0">
                <a:latin typeface="Symbol" pitchFamily="2" charset="2"/>
              </a:rPr>
              <a:t>p</a:t>
            </a:r>
            <a:r>
              <a:rPr lang="en-US" sz="2400" baseline="30000" dirty="0"/>
              <a:t>0</a:t>
            </a:r>
          </a:p>
        </p:txBody>
      </p:sp>
      <p:sp>
        <p:nvSpPr>
          <p:cNvPr id="52" name="Rectangle 51">
            <a:extLst>
              <a:ext uri="{FF2B5EF4-FFF2-40B4-BE49-F238E27FC236}">
                <a16:creationId xmlns:a16="http://schemas.microsoft.com/office/drawing/2014/main" id="{999E60BA-93FF-C953-47D7-7A20A4DD0DCF}"/>
              </a:ext>
            </a:extLst>
          </p:cNvPr>
          <p:cNvSpPr/>
          <p:nvPr/>
        </p:nvSpPr>
        <p:spPr>
          <a:xfrm>
            <a:off x="1677567" y="1837833"/>
            <a:ext cx="1487292" cy="533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09818808"/>
      </p:ext>
    </p:extLst>
  </p:cSld>
  <p:clrMapOvr>
    <a:masterClrMapping/>
  </p:clrMapOvr>
  <mc:AlternateContent xmlns:mc="http://schemas.openxmlformats.org/markup-compatibility/2006" xmlns:p14="http://schemas.microsoft.com/office/powerpoint/2010/main">
    <mc:Choice Requires="p14">
      <p:transition spd="slow" p14:dur="2000" advTm="15906"/>
    </mc:Choice>
    <mc:Fallback xmlns="">
      <p:transition spd="slow" advTm="159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8|11.1|8.6"/>
</p:tagLst>
</file>

<file path=ppt/tags/tag10.xml><?xml version="1.0" encoding="utf-8"?>
<p:tagLst xmlns:a="http://schemas.openxmlformats.org/drawingml/2006/main" xmlns:r="http://schemas.openxmlformats.org/officeDocument/2006/relationships" xmlns:p="http://schemas.openxmlformats.org/presentationml/2006/main">
  <p:tag name="TIMING" val="|53.4|25.3"/>
</p:tagLst>
</file>

<file path=ppt/tags/tag11.xml><?xml version="1.0" encoding="utf-8"?>
<p:tagLst xmlns:a="http://schemas.openxmlformats.org/drawingml/2006/main" xmlns:r="http://schemas.openxmlformats.org/officeDocument/2006/relationships" xmlns:p="http://schemas.openxmlformats.org/presentationml/2006/main">
  <p:tag name="TIMING" val="|36.5"/>
</p:tagLst>
</file>

<file path=ppt/tags/tag12.xml><?xml version="1.0" encoding="utf-8"?>
<p:tagLst xmlns:a="http://schemas.openxmlformats.org/drawingml/2006/main" xmlns:r="http://schemas.openxmlformats.org/officeDocument/2006/relationships" xmlns:p="http://schemas.openxmlformats.org/presentationml/2006/main">
  <p:tag name="TIMING" val="|58.9|48.6"/>
</p:tagLst>
</file>

<file path=ppt/tags/tag13.xml><?xml version="1.0" encoding="utf-8"?>
<p:tagLst xmlns:a="http://schemas.openxmlformats.org/drawingml/2006/main" xmlns:r="http://schemas.openxmlformats.org/officeDocument/2006/relationships" xmlns:p="http://schemas.openxmlformats.org/presentationml/2006/main">
  <p:tag name="TIMING" val="|23.9|15.4"/>
</p:tagLst>
</file>

<file path=ppt/tags/tag2.xml><?xml version="1.0" encoding="utf-8"?>
<p:tagLst xmlns:a="http://schemas.openxmlformats.org/drawingml/2006/main" xmlns:r="http://schemas.openxmlformats.org/officeDocument/2006/relationships" xmlns:p="http://schemas.openxmlformats.org/presentationml/2006/main">
  <p:tag name="TIMING" val="|6.4|14.6|10.4|7.7|9.7"/>
</p:tagLst>
</file>

<file path=ppt/tags/tag3.xml><?xml version="1.0" encoding="utf-8"?>
<p:tagLst xmlns:a="http://schemas.openxmlformats.org/drawingml/2006/main" xmlns:r="http://schemas.openxmlformats.org/officeDocument/2006/relationships" xmlns:p="http://schemas.openxmlformats.org/presentationml/2006/main">
  <p:tag name="TIMING" val="|2.1|0.2"/>
</p:tagLst>
</file>

<file path=ppt/tags/tag4.xml><?xml version="1.0" encoding="utf-8"?>
<p:tagLst xmlns:a="http://schemas.openxmlformats.org/drawingml/2006/main" xmlns:r="http://schemas.openxmlformats.org/officeDocument/2006/relationships" xmlns:p="http://schemas.openxmlformats.org/presentationml/2006/main">
  <p:tag name="TIMING" val="|101.8|4.6"/>
</p:tagLst>
</file>

<file path=ppt/tags/tag5.xml><?xml version="1.0" encoding="utf-8"?>
<p:tagLst xmlns:a="http://schemas.openxmlformats.org/drawingml/2006/main" xmlns:r="http://schemas.openxmlformats.org/officeDocument/2006/relationships" xmlns:p="http://schemas.openxmlformats.org/presentationml/2006/main">
  <p:tag name="TIMING" val="|65|6.8|0.5"/>
</p:tagLst>
</file>

<file path=ppt/tags/tag6.xml><?xml version="1.0" encoding="utf-8"?>
<p:tagLst xmlns:a="http://schemas.openxmlformats.org/drawingml/2006/main" xmlns:r="http://schemas.openxmlformats.org/officeDocument/2006/relationships" xmlns:p="http://schemas.openxmlformats.org/presentationml/2006/main">
  <p:tag name="TIMING" val="|67.5|13.9"/>
</p:tagLst>
</file>

<file path=ppt/tags/tag7.xml><?xml version="1.0" encoding="utf-8"?>
<p:tagLst xmlns:a="http://schemas.openxmlformats.org/drawingml/2006/main" xmlns:r="http://schemas.openxmlformats.org/officeDocument/2006/relationships" xmlns:p="http://schemas.openxmlformats.org/presentationml/2006/main">
  <p:tag name="TIMING" val="|41.5|16.8|34.5"/>
</p:tagLst>
</file>

<file path=ppt/tags/tag8.xml><?xml version="1.0" encoding="utf-8"?>
<p:tagLst xmlns:a="http://schemas.openxmlformats.org/drawingml/2006/main" xmlns:r="http://schemas.openxmlformats.org/officeDocument/2006/relationships" xmlns:p="http://schemas.openxmlformats.org/presentationml/2006/main">
  <p:tag name="TIMING" val="|35.3|27.7|9.9"/>
</p:tagLst>
</file>

<file path=ppt/tags/tag9.xml><?xml version="1.0" encoding="utf-8"?>
<p:tagLst xmlns:a="http://schemas.openxmlformats.org/drawingml/2006/main" xmlns:r="http://schemas.openxmlformats.org/officeDocument/2006/relationships" xmlns:p="http://schemas.openxmlformats.org/presentationml/2006/main">
  <p:tag name="TIMING" val="|32.7|16.8"/>
</p:tagLst>
</file>

<file path=ppt/theme/theme1.xml><?xml version="1.0" encoding="utf-8"?>
<a:theme xmlns:a="http://schemas.openxmlformats.org/drawingml/2006/main" name="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6C26031-065E-FD4A-A754-D25CB1B4CED2}" vid="{3EBB1A7F-D3DD-604E-8741-1884666B38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68080</TotalTime>
  <Words>7505</Words>
  <Application>Microsoft Macintosh PowerPoint</Application>
  <PresentationFormat>Widescreen</PresentationFormat>
  <Paragraphs>687</Paragraphs>
  <Slides>40</Slides>
  <Notes>40</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40</vt:i4>
      </vt:variant>
    </vt:vector>
  </HeadingPairs>
  <TitlesOfParts>
    <vt:vector size="59" baseType="lpstr">
      <vt:lpstr>-apple-system</vt:lpstr>
      <vt:lpstr>Arial</vt:lpstr>
      <vt:lpstr>Calibri</vt:lpstr>
      <vt:lpstr>Cambria</vt:lpstr>
      <vt:lpstr>Cambria Math</vt:lpstr>
      <vt:lpstr>Capitals</vt:lpstr>
      <vt:lpstr>CMMI9</vt:lpstr>
      <vt:lpstr>CMR9</vt:lpstr>
      <vt:lpstr>Comic Sans MS</vt:lpstr>
      <vt:lpstr>Garamond</vt:lpstr>
      <vt:lpstr>Helvetica</vt:lpstr>
      <vt:lpstr>Lucida Grande</vt:lpstr>
      <vt:lpstr>Lucida Handwriting</vt:lpstr>
      <vt:lpstr>MS Reference Sans Serif</vt:lpstr>
      <vt:lpstr>Symbol</vt:lpstr>
      <vt:lpstr>Tahoma</vt:lpstr>
      <vt:lpstr>Times New Roman</vt:lpstr>
      <vt:lpstr>Wingdings</vt:lpstr>
      <vt:lpstr>JLab_presentation</vt:lpstr>
      <vt:lpstr>The nature of baryons in the light of electroproduction experiments</vt:lpstr>
      <vt:lpstr>Strong-QCD is born ~ 1msec after the Big Bang</vt:lpstr>
      <vt:lpstr>Basic questions about the proton</vt:lpstr>
      <vt:lpstr>Probing structural properties of the proton</vt:lpstr>
      <vt:lpstr>Structure of excited baryons</vt:lpstr>
      <vt:lpstr>Single pion electroproduction </vt:lpstr>
      <vt:lpstr>Equipment for electroproduction experiments</vt:lpstr>
      <vt:lpstr>Input data in global analysis</vt:lpstr>
      <vt:lpstr>The gpΔ+(1232)3/2+ transition form factors</vt:lpstr>
      <vt:lpstr>Is the Roper resonance dynamically generated?</vt:lpstr>
      <vt:lpstr> N(1535)1/2- – parity partner to the nucleon</vt:lpstr>
      <vt:lpstr>Electrocoupling amplitudes N+(1520)3/2-</vt:lpstr>
      <vt:lpstr>N+(1675)5/2- photo/electrocoupling amplitudes</vt:lpstr>
      <vt:lpstr>Are there gluonic excitations q3G ? </vt:lpstr>
      <vt:lpstr>Probing the running quark mass at JLab12</vt:lpstr>
      <vt:lpstr>Probing mechanical properties of the proton</vt:lpstr>
      <vt:lpstr>DVCS, GPDs &amp; Gravity</vt:lpstr>
      <vt:lpstr>DVCS - A path towards the CFFs </vt:lpstr>
      <vt:lpstr>Sample fits to determine ImH and ReH</vt:lpstr>
      <vt:lpstr>Extracting CFF ImH and ReH</vt:lpstr>
      <vt:lpstr> </vt:lpstr>
      <vt:lpstr>Energy Momentum Tensor Tmn </vt:lpstr>
      <vt:lpstr>Pressure on Quarks in the Proton </vt:lpstr>
      <vt:lpstr>Shear Stress on Quarks</vt:lpstr>
      <vt:lpstr>Normal &amp; Tangential Stress on Quarks</vt:lpstr>
      <vt:lpstr>Message on mechanical properties of proton</vt:lpstr>
      <vt:lpstr>Time-like Compton Scattering  gp     e+e-p</vt:lpstr>
      <vt:lpstr>CLAS12 GPD program</vt:lpstr>
      <vt:lpstr>Sample cross section – DVCS @ 10.6 GeV</vt:lpstr>
      <vt:lpstr>Proton pressure distribution at 22 GeV </vt:lpstr>
      <vt:lpstr>GFF studies at the Electron Ion Collider </vt:lpstr>
      <vt:lpstr>Conclusions</vt:lpstr>
      <vt:lpstr>Additional Slides</vt:lpstr>
      <vt:lpstr>Light front transition charge densities</vt:lpstr>
      <vt:lpstr>PowerPoint Presentation</vt:lpstr>
      <vt:lpstr>Impact of the Discovery on Nuclear Science</vt:lpstr>
      <vt:lpstr>DVCS - A path towards the GPDs </vt:lpstr>
      <vt:lpstr>Something to remember</vt:lpstr>
      <vt:lpstr>PowerPoint Presentation</vt:lpstr>
      <vt:lpstr>NΔ+(1232)3/2+ helicity amplitudes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Volker Burkert</dc:creator>
  <cp:lastModifiedBy>Volker Burkert</cp:lastModifiedBy>
  <cp:revision>469</cp:revision>
  <cp:lastPrinted>2023-09-17T13:33:40Z</cp:lastPrinted>
  <dcterms:created xsi:type="dcterms:W3CDTF">2019-04-25T02:54:08Z</dcterms:created>
  <dcterms:modified xsi:type="dcterms:W3CDTF">2023-09-21T06:43:38Z</dcterms:modified>
</cp:coreProperties>
</file>