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29" r:id="rId2"/>
    <p:sldId id="337" r:id="rId3"/>
    <p:sldId id="339" r:id="rId4"/>
    <p:sldId id="334" r:id="rId5"/>
    <p:sldId id="302" r:id="rId6"/>
    <p:sldId id="338" r:id="rId7"/>
    <p:sldId id="331" r:id="rId8"/>
    <p:sldId id="303" r:id="rId9"/>
    <p:sldId id="341" r:id="rId10"/>
    <p:sldId id="333" r:id="rId11"/>
    <p:sldId id="342" r:id="rId12"/>
    <p:sldId id="336" r:id="rId13"/>
    <p:sldId id="348" r:id="rId14"/>
    <p:sldId id="308" r:id="rId15"/>
    <p:sldId id="317" r:id="rId16"/>
    <p:sldId id="316" r:id="rId17"/>
    <p:sldId id="323" r:id="rId18"/>
    <p:sldId id="345" r:id="rId19"/>
    <p:sldId id="346" r:id="rId20"/>
    <p:sldId id="347" r:id="rId21"/>
    <p:sldId id="352" r:id="rId22"/>
    <p:sldId id="353" r:id="rId23"/>
    <p:sldId id="349" r:id="rId24"/>
    <p:sldId id="350" r:id="rId25"/>
    <p:sldId id="351" r:id="rId26"/>
    <p:sldId id="354" r:id="rId27"/>
    <p:sldId id="358" r:id="rId28"/>
    <p:sldId id="324" r:id="rId29"/>
    <p:sldId id="355" r:id="rId30"/>
    <p:sldId id="356" r:id="rId31"/>
    <p:sldId id="357" r:id="rId32"/>
    <p:sldId id="320" r:id="rId33"/>
    <p:sldId id="319" r:id="rId34"/>
    <p:sldId id="322" r:id="rId35"/>
    <p:sldId id="256" r:id="rId36"/>
    <p:sldId id="286" r:id="rId37"/>
    <p:sldId id="257" r:id="rId38"/>
    <p:sldId id="258" r:id="rId39"/>
    <p:sldId id="261" r:id="rId40"/>
    <p:sldId id="265" r:id="rId41"/>
    <p:sldId id="291" r:id="rId42"/>
    <p:sldId id="292" r:id="rId43"/>
    <p:sldId id="270" r:id="rId44"/>
    <p:sldId id="272" r:id="rId45"/>
    <p:sldId id="273" r:id="rId46"/>
    <p:sldId id="275" r:id="rId47"/>
    <p:sldId id="277" r:id="rId48"/>
    <p:sldId id="294" r:id="rId49"/>
    <p:sldId id="298" r:id="rId50"/>
    <p:sldId id="299" r:id="rId51"/>
    <p:sldId id="309" r:id="rId52"/>
    <p:sldId id="335" r:id="rId53"/>
    <p:sldId id="343" r:id="rId54"/>
    <p:sldId id="344" r:id="rId5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10" autoAdjust="0"/>
  </p:normalViewPr>
  <p:slideViewPr>
    <p:cSldViewPr>
      <p:cViewPr>
        <p:scale>
          <a:sx n="70" d="100"/>
          <a:sy n="70" d="100"/>
        </p:scale>
        <p:origin x="-614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6FD78-3FF5-40FA-8460-AC7F50750455}" type="datetimeFigureOut">
              <a:rPr lang="it-IT" smtClean="0"/>
              <a:pPr/>
              <a:t>19/09/2017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9E833-7697-4011-9F2E-F67AC17E1B0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4519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9E833-7697-4011-9F2E-F67AC17E1B07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2422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9E833-7697-4011-9F2E-F67AC17E1B07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654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E5F5-F200-45FC-933C-76F0430125E0}" type="datetime1">
              <a:rPr lang="it-IT" smtClean="0"/>
              <a:t>19/09/2017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AA84-37E0-4C82-AEE6-756D47DEEB70}" type="datetime1">
              <a:rPr lang="it-IT" smtClean="0"/>
              <a:t>19/09/2017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C44A-69B2-4735-81BC-13C5A81B4DAF}" type="datetime1">
              <a:rPr lang="it-IT" smtClean="0"/>
              <a:t>19/09/2017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E91A-DBAF-49EA-AB45-B00797853060}" type="datetime1">
              <a:rPr lang="it-IT" smtClean="0"/>
              <a:t>19/09/2017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78764-6E4B-4841-B104-61629B7A1847}" type="datetime1">
              <a:rPr lang="it-IT" smtClean="0"/>
              <a:t>19/09/2017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13A1-6246-4313-8ABE-CA422AC6DCBA}" type="datetime1">
              <a:rPr lang="it-IT" smtClean="0"/>
              <a:t>19/09/2017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F255-23C1-4F31-A4A6-F52C41453268}" type="datetime1">
              <a:rPr lang="it-IT" smtClean="0"/>
              <a:t>19/09/2017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F116-FAB1-44CA-AA32-DB0D6F5765B4}" type="datetime1">
              <a:rPr lang="it-IT" smtClean="0"/>
              <a:t>19/09/2017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013A-8C50-43E2-B690-EC1245C26B69}" type="datetime1">
              <a:rPr lang="it-IT" smtClean="0"/>
              <a:t>19/09/2017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99F1-B43E-40D0-917D-AC5C84B623E4}" type="datetime1">
              <a:rPr lang="it-IT" smtClean="0"/>
              <a:t>19/09/2017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7F86-81E1-427A-91F5-E9F33E61219B}" type="datetime1">
              <a:rPr lang="it-IT" smtClean="0"/>
              <a:t>19/09/2017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32E33-97DD-44F4-9A5B-86EF51BB0E5C}" type="datetime1">
              <a:rPr lang="it-IT" smtClean="0"/>
              <a:t>19/09/2017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AEF49-0B33-4C0C-8A45-5DAB47266AB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astro-ph/9808005.pdf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1412776"/>
            <a:ext cx="7632848" cy="1872208"/>
          </a:xfrm>
        </p:spPr>
        <p:txBody>
          <a:bodyPr>
            <a:noAutofit/>
          </a:bodyPr>
          <a:lstStyle/>
          <a:p>
            <a:r>
              <a:rPr lang="it-IT" sz="4800" b="1" i="1" dirty="0" err="1" smtClean="0"/>
              <a:t>Gravitational</a:t>
            </a:r>
            <a:r>
              <a:rPr lang="it-IT" sz="4800" b="1" i="1" dirty="0" smtClean="0"/>
              <a:t>  </a:t>
            </a:r>
            <a:r>
              <a:rPr lang="it-IT" sz="4800" b="1" i="1" dirty="0" err="1" smtClean="0"/>
              <a:t>Waves</a:t>
            </a:r>
            <a:r>
              <a:rPr lang="it-IT" sz="4800" b="1" i="1" dirty="0" smtClean="0"/>
              <a:t>,</a:t>
            </a:r>
            <a:br>
              <a:rPr lang="it-IT" sz="4800" b="1" i="1" dirty="0" smtClean="0"/>
            </a:br>
            <a:r>
              <a:rPr lang="it-IT" sz="4800" b="1" i="1" dirty="0" smtClean="0"/>
              <a:t>Fusion of </a:t>
            </a:r>
            <a:r>
              <a:rPr lang="it-IT" sz="4800" b="1" i="1" dirty="0" err="1" smtClean="0"/>
              <a:t>two</a:t>
            </a:r>
            <a:r>
              <a:rPr lang="it-IT" sz="4800" b="1" i="1" dirty="0" smtClean="0"/>
              <a:t> </a:t>
            </a:r>
            <a:r>
              <a:rPr lang="it-IT" sz="4800" b="1" i="1" dirty="0" err="1" smtClean="0"/>
              <a:t>Neutron</a:t>
            </a:r>
            <a:r>
              <a:rPr lang="it-IT" sz="4800" b="1" i="1" dirty="0" smtClean="0"/>
              <a:t> Stars</a:t>
            </a:r>
            <a:br>
              <a:rPr lang="it-IT" sz="4800" b="1" i="1" dirty="0" smtClean="0"/>
            </a:br>
            <a:r>
              <a:rPr lang="it-IT" sz="4800" b="1" i="1" dirty="0" smtClean="0"/>
              <a:t>and Gamma </a:t>
            </a:r>
            <a:r>
              <a:rPr lang="it-IT" sz="4800" b="1" i="1" dirty="0" err="1" smtClean="0"/>
              <a:t>Ray</a:t>
            </a:r>
            <a:r>
              <a:rPr lang="it-IT" sz="4800" b="1" i="1" dirty="0" smtClean="0"/>
              <a:t> </a:t>
            </a:r>
            <a:r>
              <a:rPr lang="it-IT" sz="4800" b="1" i="1" dirty="0" err="1" smtClean="0"/>
              <a:t>Burst</a:t>
            </a:r>
            <a:endParaRPr lang="it-IT" sz="4800" b="1" i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63688" y="4309705"/>
            <a:ext cx="6400800" cy="1752600"/>
          </a:xfrm>
        </p:spPr>
        <p:txBody>
          <a:bodyPr>
            <a:normAutofit/>
          </a:bodyPr>
          <a:lstStyle/>
          <a:p>
            <a:r>
              <a:rPr lang="it-IT" dirty="0" err="1" smtClean="0"/>
              <a:t>D.Fargion</a:t>
            </a:r>
            <a:r>
              <a:rPr lang="it-IT" dirty="0" smtClean="0"/>
              <a:t>, </a:t>
            </a:r>
            <a:r>
              <a:rPr lang="it-IT" dirty="0" err="1" smtClean="0"/>
              <a:t>P.Oliva</a:t>
            </a:r>
            <a:endParaRPr lang="it-IT" dirty="0" smtClean="0"/>
          </a:p>
          <a:p>
            <a:r>
              <a:rPr lang="it-IT" dirty="0" err="1" smtClean="0"/>
              <a:t>See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en-US" b="1" dirty="0" smtClean="0"/>
              <a:t>Solving </a:t>
            </a:r>
            <a:r>
              <a:rPr lang="en-US" b="1" dirty="0"/>
              <a:t>the missing GRB neutrino and GRB-SN </a:t>
            </a:r>
            <a:r>
              <a:rPr lang="en-US" b="1" dirty="0" smtClean="0"/>
              <a:t>puzzles 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1</a:t>
            </a:fld>
            <a:endParaRPr lang="it-IT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9705"/>
            <a:ext cx="3275856" cy="2349351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1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977413"/>
            <a:ext cx="2232247" cy="301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99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 u="sng" dirty="0" err="1" smtClean="0"/>
              <a:t>Very</a:t>
            </a:r>
            <a:r>
              <a:rPr lang="it-IT" b="1" i="1" u="sng" dirty="0" smtClean="0"/>
              <a:t> </a:t>
            </a:r>
            <a:r>
              <a:rPr lang="it-IT" b="1" i="1" u="sng" dirty="0" err="1" smtClean="0"/>
              <a:t>hidden</a:t>
            </a:r>
            <a:r>
              <a:rPr lang="it-IT" b="1" i="1" u="sng" dirty="0" smtClean="0"/>
              <a:t>  news</a:t>
            </a:r>
            <a:endParaRPr lang="it-IT" b="1" i="1" u="sng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While LIGO on its own can give only an annulus on the sky from the two detectors, and VIRGO would </a:t>
            </a:r>
            <a:r>
              <a:rPr lang="en-US" dirty="0" err="1"/>
              <a:t>localise</a:t>
            </a:r>
            <a:r>
              <a:rPr lang="en-US" dirty="0"/>
              <a:t> that to a small region where three annuli overlap (3 by any 2-of-3), LIGO also gives luminosity distance from the measured strain. If that was around 40 </a:t>
            </a:r>
            <a:r>
              <a:rPr lang="en-US" dirty="0" err="1"/>
              <a:t>Mpc</a:t>
            </a:r>
            <a:r>
              <a:rPr lang="en-US" dirty="0"/>
              <a:t>, even with a quite large uncertainty, the known range limits the number of candidate galaxy hosts in the search volume</a:t>
            </a:r>
            <a:r>
              <a:rPr lang="en-US" dirty="0" smtClean="0"/>
              <a:t>. 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Chandra has observed the X afterglow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55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2716" y="692696"/>
            <a:ext cx="8563740" cy="1296144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Simulations of </a:t>
            </a:r>
            <a:r>
              <a:rPr lang="en-US" b="1" i="1" dirty="0" err="1"/>
              <a:t>inspiraling</a:t>
            </a:r>
            <a:r>
              <a:rPr lang="en-US" b="1" i="1" dirty="0"/>
              <a:t> and merging double neutron stars </a:t>
            </a:r>
            <a:r>
              <a:rPr lang="en-US" sz="2200" b="1" i="1" dirty="0"/>
              <a:t>using the Spectral</a:t>
            </a:r>
            <a:br>
              <a:rPr lang="en-US" sz="2200" b="1" i="1" dirty="0"/>
            </a:br>
            <a:r>
              <a:rPr lang="en-US" sz="2200" b="1" i="1" dirty="0"/>
              <a:t>Einstein </a:t>
            </a:r>
            <a:r>
              <a:rPr lang="en-US" sz="2200" b="1" i="1" dirty="0" smtClean="0"/>
              <a:t>Code: THE MODEL</a:t>
            </a:r>
            <a:r>
              <a:rPr lang="en-US" b="1" i="1" dirty="0"/>
              <a:t/>
            </a:r>
            <a:br>
              <a:rPr lang="en-US" b="1" i="1" dirty="0"/>
            </a:br>
            <a:endParaRPr lang="it-IT" b="1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2159264"/>
            <a:ext cx="8229600" cy="4525963"/>
          </a:xfrm>
        </p:spPr>
        <p:txBody>
          <a:bodyPr/>
          <a:lstStyle/>
          <a:p>
            <a:r>
              <a:rPr lang="it-IT" dirty="0"/>
              <a:t>arXiv:1604.00782v2 [gr-</a:t>
            </a:r>
            <a:r>
              <a:rPr lang="it-IT" dirty="0" err="1"/>
              <a:t>qc</a:t>
            </a:r>
            <a:r>
              <a:rPr lang="it-IT" dirty="0"/>
              <a:t>] 25 </a:t>
            </a:r>
            <a:r>
              <a:rPr lang="it-IT" dirty="0" err="1"/>
              <a:t>Jun</a:t>
            </a:r>
            <a:r>
              <a:rPr lang="it-IT" dirty="0"/>
              <a:t> 2016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D.Fargion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44" y="2859965"/>
            <a:ext cx="4120621" cy="328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01008"/>
            <a:ext cx="5112568" cy="1842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0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r>
              <a:rPr lang="it-IT" sz="3600" dirty="0" err="1" smtClean="0"/>
              <a:t>There</a:t>
            </a:r>
            <a:r>
              <a:rPr lang="it-IT" sz="3600" dirty="0" smtClean="0"/>
              <a:t> </a:t>
            </a:r>
            <a:r>
              <a:rPr lang="it-IT" sz="3600" dirty="0" err="1" smtClean="0"/>
              <a:t>is</a:t>
            </a:r>
            <a:r>
              <a:rPr lang="it-IT" sz="3600" dirty="0" smtClean="0"/>
              <a:t> a </a:t>
            </a:r>
            <a:r>
              <a:rPr lang="it-IT" sz="3600" dirty="0" err="1" smtClean="0"/>
              <a:t>missing</a:t>
            </a:r>
            <a:r>
              <a:rPr lang="it-IT" sz="3600" dirty="0" smtClean="0"/>
              <a:t> </a:t>
            </a:r>
            <a:r>
              <a:rPr lang="it-IT" sz="3600" dirty="0" err="1" smtClean="0"/>
              <a:t>picture</a:t>
            </a:r>
            <a:r>
              <a:rPr lang="it-IT" sz="3600" dirty="0" smtClean="0"/>
              <a:t>: </a:t>
            </a: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b="1" i="1" dirty="0" smtClean="0">
                <a:solidFill>
                  <a:srgbClr val="FF0000"/>
                </a:solidFill>
              </a:rPr>
              <a:t>NS </a:t>
            </a:r>
            <a:r>
              <a:rPr lang="it-IT" sz="3600" b="1" i="1" dirty="0" err="1" smtClean="0">
                <a:solidFill>
                  <a:srgbClr val="FF0000"/>
                </a:solidFill>
              </a:rPr>
              <a:t>NS</a:t>
            </a:r>
            <a:r>
              <a:rPr lang="it-IT" sz="3600" b="1" i="1" dirty="0" smtClean="0">
                <a:solidFill>
                  <a:srgbClr val="FF0000"/>
                </a:solidFill>
              </a:rPr>
              <a:t> or NS BH, must </a:t>
            </a:r>
            <a:r>
              <a:rPr lang="it-IT" sz="3600" b="1" i="1" dirty="0" err="1" smtClean="0">
                <a:solidFill>
                  <a:srgbClr val="FF0000"/>
                </a:solidFill>
              </a:rPr>
              <a:t>make</a:t>
            </a:r>
            <a:r>
              <a:rPr lang="it-IT" sz="3600" b="1" i="1" dirty="0" smtClean="0">
                <a:solidFill>
                  <a:srgbClr val="FF0000"/>
                </a:solidFill>
              </a:rPr>
              <a:t> a </a:t>
            </a:r>
            <a:r>
              <a:rPr lang="it-IT" sz="3600" b="1" i="1" dirty="0" err="1" smtClean="0">
                <a:solidFill>
                  <a:srgbClr val="FF0000"/>
                </a:solidFill>
              </a:rPr>
              <a:t>GRBs</a:t>
            </a:r>
            <a:r>
              <a:rPr lang="it-IT" sz="3600" b="1" i="1" dirty="0" smtClean="0">
                <a:solidFill>
                  <a:srgbClr val="FF0000"/>
                </a:solidFill>
              </a:rPr>
              <a:t> by </a:t>
            </a:r>
            <a:r>
              <a:rPr lang="it-IT" sz="3600" b="1" i="1" dirty="0" err="1" smtClean="0">
                <a:solidFill>
                  <a:srgbClr val="FF0000"/>
                </a:solidFill>
              </a:rPr>
              <a:t>Jets</a:t>
            </a:r>
            <a:endParaRPr lang="it-IT" sz="3600" b="1" i="1" dirty="0">
              <a:solidFill>
                <a:srgbClr val="FF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22" y="1728805"/>
            <a:ext cx="4676529" cy="414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4644007" y="2437150"/>
            <a:ext cx="4298319" cy="4304218"/>
            <a:chOff x="4644008" y="2437150"/>
            <a:chExt cx="4298319" cy="4304218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3212976"/>
              <a:ext cx="4298319" cy="253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riangolo isoscele 6"/>
            <p:cNvSpPr/>
            <p:nvPr/>
          </p:nvSpPr>
          <p:spPr>
            <a:xfrm flipV="1">
              <a:off x="7596336" y="2437150"/>
              <a:ext cx="216024" cy="2016224"/>
            </a:xfrm>
            <a:prstGeom prst="triangle">
              <a:avLst/>
            </a:prstGeom>
            <a:solidFill>
              <a:srgbClr val="FFC000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Triangolo isoscele 9"/>
            <p:cNvSpPr/>
            <p:nvPr/>
          </p:nvSpPr>
          <p:spPr>
            <a:xfrm>
              <a:off x="7596336" y="4605774"/>
              <a:ext cx="216024" cy="2135594"/>
            </a:xfrm>
            <a:prstGeom prst="triangle">
              <a:avLst/>
            </a:prstGeom>
            <a:solidFill>
              <a:srgbClr val="FFC000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805264"/>
            <a:ext cx="70723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3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First </a:t>
            </a:r>
            <a:r>
              <a:rPr lang="it-IT" dirty="0" err="1" smtClean="0"/>
              <a:t>approximated</a:t>
            </a:r>
            <a:r>
              <a:rPr lang="it-IT" dirty="0" smtClean="0"/>
              <a:t> </a:t>
            </a:r>
            <a:r>
              <a:rPr lang="it-IT" dirty="0" err="1" smtClean="0"/>
              <a:t>values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assuming</a:t>
            </a:r>
            <a:r>
              <a:rPr lang="it-IT" dirty="0" smtClean="0"/>
              <a:t> NS </a:t>
            </a:r>
            <a:r>
              <a:rPr lang="it-IT" dirty="0" err="1" smtClean="0"/>
              <a:t>NS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40 </a:t>
            </a:r>
            <a:r>
              <a:rPr lang="it-IT" dirty="0" err="1" smtClean="0"/>
              <a:t>Mpc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 err="1" smtClean="0"/>
              <a:t>Released</a:t>
            </a:r>
            <a:r>
              <a:rPr lang="it-IT" dirty="0" smtClean="0"/>
              <a:t> GW </a:t>
            </a:r>
            <a:r>
              <a:rPr lang="it-IT" dirty="0" err="1" smtClean="0"/>
              <a:t>energy</a:t>
            </a:r>
            <a:r>
              <a:rPr lang="it-IT" dirty="0" smtClean="0"/>
              <a:t> for 2 NS-NS </a:t>
            </a:r>
            <a:r>
              <a:rPr lang="it-IT" dirty="0" err="1" smtClean="0"/>
              <a:t>merging</a:t>
            </a:r>
            <a:endParaRPr lang="it-IT" dirty="0" smtClean="0"/>
          </a:p>
          <a:p>
            <a:r>
              <a:rPr lang="it-IT" dirty="0" smtClean="0"/>
              <a:t>E</a:t>
            </a:r>
            <a:r>
              <a:rPr lang="it-IT" sz="1800" dirty="0" smtClean="0"/>
              <a:t>GW</a:t>
            </a:r>
            <a:r>
              <a:rPr lang="it-IT" dirty="0" smtClean="0"/>
              <a:t> = 3 * 10^(53) erg ( 2M/</a:t>
            </a:r>
            <a:r>
              <a:rPr lang="it-IT" dirty="0" err="1" smtClean="0"/>
              <a:t>M</a:t>
            </a:r>
            <a:r>
              <a:rPr lang="it-IT" sz="2000" dirty="0" err="1" smtClean="0"/>
              <a:t>sun</a:t>
            </a:r>
            <a:r>
              <a:rPr lang="it-IT" dirty="0" smtClean="0"/>
              <a:t>)</a:t>
            </a:r>
            <a:r>
              <a:rPr lang="it-IT" sz="2000" dirty="0" smtClean="0"/>
              <a:t>^</a:t>
            </a:r>
            <a:r>
              <a:rPr lang="it-IT" sz="2000" dirty="0" smtClean="0"/>
              <a:t>2</a:t>
            </a:r>
          </a:p>
          <a:p>
            <a:endParaRPr lang="it-IT" sz="2000" dirty="0" smtClean="0"/>
          </a:p>
          <a:p>
            <a:r>
              <a:rPr lang="it-IT" dirty="0" err="1" smtClean="0"/>
              <a:t>E</a:t>
            </a:r>
            <a:r>
              <a:rPr lang="it-IT" sz="2400" dirty="0" err="1" smtClean="0"/>
              <a:t>gamma_Fermi_</a:t>
            </a:r>
            <a:r>
              <a:rPr lang="it-IT" sz="2000" dirty="0" err="1" smtClean="0"/>
              <a:t>iso</a:t>
            </a:r>
            <a:r>
              <a:rPr lang="it-IT" dirty="0" smtClean="0"/>
              <a:t>= 4.1 +_ 0.6 * 10^(46) erg</a:t>
            </a:r>
          </a:p>
          <a:p>
            <a:r>
              <a:rPr lang="it-IT" dirty="0" err="1" smtClean="0"/>
              <a:t>P</a:t>
            </a:r>
            <a:r>
              <a:rPr lang="it-IT" sz="2400" dirty="0" err="1" smtClean="0"/>
              <a:t>gamma_Fermi_</a:t>
            </a:r>
            <a:r>
              <a:rPr lang="it-IT" sz="2100" dirty="0" err="1" smtClean="0"/>
              <a:t>iso</a:t>
            </a:r>
            <a:r>
              <a:rPr lang="it-IT" sz="2800" dirty="0" smtClean="0"/>
              <a:t> = 2 *10^(46) erg s^(-1</a:t>
            </a:r>
            <a:r>
              <a:rPr lang="it-IT" sz="2800" dirty="0" smtClean="0"/>
              <a:t>)</a:t>
            </a:r>
          </a:p>
          <a:p>
            <a:endParaRPr lang="it-IT" sz="2800" dirty="0" smtClean="0"/>
          </a:p>
          <a:p>
            <a:r>
              <a:rPr lang="it-IT" sz="2800" dirty="0" smtClean="0"/>
              <a:t>RATE </a:t>
            </a:r>
            <a:r>
              <a:rPr lang="it-IT" sz="2100" dirty="0" smtClean="0"/>
              <a:t>NS </a:t>
            </a:r>
            <a:r>
              <a:rPr lang="it-IT" sz="2100" dirty="0" err="1" smtClean="0"/>
              <a:t>NS</a:t>
            </a:r>
            <a:r>
              <a:rPr lang="it-IT" sz="2100" dirty="0" smtClean="0"/>
              <a:t> </a:t>
            </a:r>
            <a:r>
              <a:rPr lang="it-IT" sz="2100" dirty="0" err="1" smtClean="0"/>
              <a:t>merging</a:t>
            </a:r>
            <a:r>
              <a:rPr lang="it-IT" sz="2100" dirty="0" smtClean="0"/>
              <a:t> </a:t>
            </a:r>
            <a:r>
              <a:rPr lang="it-IT" sz="2800" dirty="0" err="1" smtClean="0"/>
              <a:t>assuming</a:t>
            </a:r>
            <a:r>
              <a:rPr lang="it-IT" sz="2800" dirty="0" smtClean="0"/>
              <a:t> </a:t>
            </a:r>
            <a:r>
              <a:rPr lang="it-IT" sz="2800" dirty="0" err="1" smtClean="0"/>
              <a:t>one</a:t>
            </a:r>
            <a:r>
              <a:rPr lang="it-IT" sz="2800" dirty="0" smtClean="0"/>
              <a:t> </a:t>
            </a:r>
            <a:r>
              <a:rPr lang="it-IT" sz="2800" dirty="0" err="1" smtClean="0"/>
              <a:t>event</a:t>
            </a:r>
            <a:r>
              <a:rPr lang="it-IT" sz="2800" dirty="0" smtClean="0"/>
              <a:t> a </a:t>
            </a:r>
            <a:r>
              <a:rPr lang="it-IT" sz="2800" dirty="0" err="1" smtClean="0"/>
              <a:t>year</a:t>
            </a:r>
            <a:endParaRPr lang="it-IT" sz="2800" dirty="0" smtClean="0"/>
          </a:p>
          <a:p>
            <a:r>
              <a:rPr lang="it-IT" sz="2800" dirty="0" smtClean="0"/>
              <a:t>R</a:t>
            </a:r>
            <a:r>
              <a:rPr lang="it-IT" sz="2200" dirty="0" smtClean="0"/>
              <a:t>NS_NS</a:t>
            </a:r>
            <a:r>
              <a:rPr lang="it-IT" sz="1600" dirty="0" smtClean="0"/>
              <a:t>  </a:t>
            </a:r>
            <a:r>
              <a:rPr lang="it-IT" sz="4000" dirty="0" smtClean="0"/>
              <a:t> = 1.56 </a:t>
            </a:r>
            <a:r>
              <a:rPr lang="it-IT" sz="4000" dirty="0"/>
              <a:t>* </a:t>
            </a:r>
            <a:r>
              <a:rPr lang="it-IT" sz="4000" dirty="0" smtClean="0"/>
              <a:t>10^</a:t>
            </a:r>
            <a:r>
              <a:rPr lang="it-IT" dirty="0" smtClean="0"/>
              <a:t>4 </a:t>
            </a:r>
            <a:r>
              <a:rPr lang="it-IT" dirty="0" err="1" smtClean="0"/>
              <a:t>Gpc</a:t>
            </a:r>
            <a:r>
              <a:rPr lang="it-IT" dirty="0" smtClean="0"/>
              <a:t>/</a:t>
            </a:r>
            <a:r>
              <a:rPr lang="it-IT" dirty="0" err="1" smtClean="0"/>
              <a:t>year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err="1" smtClean="0"/>
              <a:t>Galactic</a:t>
            </a:r>
            <a:r>
              <a:rPr lang="it-IT" dirty="0" smtClean="0"/>
              <a:t> </a:t>
            </a:r>
            <a:r>
              <a:rPr lang="it-IT" dirty="0" err="1" smtClean="0"/>
              <a:t>Event</a:t>
            </a:r>
            <a:r>
              <a:rPr lang="it-IT" dirty="0" smtClean="0"/>
              <a:t> rate (</a:t>
            </a:r>
            <a:r>
              <a:rPr lang="it-IT" dirty="0" err="1" smtClean="0"/>
              <a:t>assuming</a:t>
            </a:r>
            <a:r>
              <a:rPr lang="it-IT" dirty="0" smtClean="0"/>
              <a:t> a </a:t>
            </a:r>
            <a:r>
              <a:rPr lang="it-IT" dirty="0" err="1" smtClean="0"/>
              <a:t>galaxy</a:t>
            </a:r>
            <a:r>
              <a:rPr lang="it-IT" dirty="0" smtClean="0"/>
              <a:t> for </a:t>
            </a:r>
            <a:r>
              <a:rPr lang="it-IT" dirty="0" err="1" smtClean="0"/>
              <a:t>Mpc</a:t>
            </a:r>
            <a:r>
              <a:rPr lang="it-IT" dirty="0" smtClean="0"/>
              <a:t>)</a:t>
            </a:r>
          </a:p>
          <a:p>
            <a:r>
              <a:rPr lang="it-IT" dirty="0" err="1" smtClean="0"/>
              <a:t>R_</a:t>
            </a:r>
            <a:r>
              <a:rPr lang="it-IT" sz="3000" dirty="0" err="1" smtClean="0"/>
              <a:t>galaxy</a:t>
            </a:r>
            <a:r>
              <a:rPr lang="it-IT" sz="3000" dirty="0" smtClean="0"/>
              <a:t> </a:t>
            </a:r>
            <a:r>
              <a:rPr lang="it-IT" sz="2200" dirty="0" smtClean="0"/>
              <a:t> </a:t>
            </a:r>
            <a:r>
              <a:rPr lang="it-IT" sz="4300" dirty="0" smtClean="0"/>
              <a:t>= 16 </a:t>
            </a:r>
            <a:r>
              <a:rPr lang="it-IT" sz="4300" dirty="0" err="1" smtClean="0"/>
              <a:t>Myr</a:t>
            </a:r>
            <a:r>
              <a:rPr lang="it-IT" sz="3500" dirty="0" smtClean="0"/>
              <a:t>^(-1</a:t>
            </a:r>
            <a:r>
              <a:rPr lang="it-IT" sz="3500" dirty="0" smtClean="0"/>
              <a:t>)</a:t>
            </a:r>
          </a:p>
          <a:p>
            <a:endParaRPr lang="it-IT" sz="3500" dirty="0" smtClean="0"/>
          </a:p>
          <a:p>
            <a:r>
              <a:rPr lang="it-IT" sz="3500" dirty="0" err="1" smtClean="0"/>
              <a:t>Huge</a:t>
            </a:r>
            <a:r>
              <a:rPr lang="it-IT" sz="3500" dirty="0" smtClean="0"/>
              <a:t> (SN </a:t>
            </a:r>
            <a:r>
              <a:rPr lang="it-IT" sz="3500" dirty="0" err="1" smtClean="0"/>
              <a:t>like</a:t>
            </a:r>
            <a:r>
              <a:rPr lang="it-IT" sz="3500" dirty="0" smtClean="0"/>
              <a:t>) </a:t>
            </a:r>
            <a:r>
              <a:rPr lang="it-IT" sz="3500" dirty="0" err="1" smtClean="0"/>
              <a:t>thermal</a:t>
            </a:r>
            <a:r>
              <a:rPr lang="it-IT" sz="3500" dirty="0" smtClean="0"/>
              <a:t> 10-20 </a:t>
            </a:r>
            <a:r>
              <a:rPr lang="it-IT" sz="3500" dirty="0" err="1" smtClean="0"/>
              <a:t>MeV</a:t>
            </a:r>
            <a:r>
              <a:rPr lang="it-IT" sz="3500" dirty="0" smtClean="0"/>
              <a:t> neutrino </a:t>
            </a:r>
            <a:r>
              <a:rPr lang="it-IT" sz="3500" dirty="0" err="1" smtClean="0"/>
              <a:t>burst</a:t>
            </a:r>
            <a:endParaRPr lang="it-IT" sz="2200" dirty="0"/>
          </a:p>
          <a:p>
            <a:endParaRPr lang="it-IT" sz="9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515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Autofit/>
          </a:bodyPr>
          <a:lstStyle/>
          <a:p>
            <a:r>
              <a:rPr lang="it-IT" sz="3600" dirty="0" smtClean="0"/>
              <a:t>Extreme GRB170817a:</a:t>
            </a: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smtClean="0"/>
              <a:t>To </a:t>
            </a:r>
            <a:r>
              <a:rPr lang="it-IT" sz="3600" dirty="0" err="1" smtClean="0"/>
              <a:t>explain</a:t>
            </a:r>
            <a:r>
              <a:rPr lang="it-IT" sz="3600" dirty="0" smtClean="0"/>
              <a:t>  the </a:t>
            </a:r>
            <a:r>
              <a:rPr lang="it-IT" sz="3600" dirty="0" smtClean="0"/>
              <a:t>GRB spread </a:t>
            </a:r>
            <a:r>
              <a:rPr lang="it-IT" sz="3600" dirty="0" err="1" smtClean="0"/>
              <a:t>we</a:t>
            </a:r>
            <a:r>
              <a:rPr lang="it-IT" sz="3600" dirty="0" smtClean="0"/>
              <a:t> </a:t>
            </a:r>
            <a:r>
              <a:rPr lang="it-IT" sz="3600" dirty="0" err="1" smtClean="0"/>
              <a:t>need</a:t>
            </a: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err="1" smtClean="0"/>
              <a:t>collimated</a:t>
            </a:r>
            <a:r>
              <a:rPr lang="it-IT" sz="3600" dirty="0" smtClean="0"/>
              <a:t> </a:t>
            </a:r>
            <a:r>
              <a:rPr lang="it-IT" sz="3600" dirty="0" smtClean="0"/>
              <a:t>  or off </a:t>
            </a:r>
            <a:r>
              <a:rPr lang="it-IT" sz="3600" dirty="0" err="1" smtClean="0"/>
              <a:t>axis</a:t>
            </a:r>
            <a:r>
              <a:rPr lang="it-IT" sz="3600" dirty="0" smtClean="0"/>
              <a:t> </a:t>
            </a:r>
            <a:r>
              <a:rPr lang="it-IT" sz="3600" dirty="0" err="1" smtClean="0"/>
              <a:t>jets</a:t>
            </a:r>
            <a:endParaRPr lang="it-IT" sz="36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785926"/>
            <a:ext cx="638175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14</a:t>
            </a:fld>
            <a:endParaRPr lang="it-IT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89" y="3752557"/>
            <a:ext cx="822325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r-</a:t>
            </a:r>
            <a:r>
              <a:rPr lang="it-IT" dirty="0" err="1" smtClean="0"/>
              <a:t>processes</a:t>
            </a:r>
            <a:r>
              <a:rPr lang="it-IT" dirty="0" smtClean="0"/>
              <a:t> </a:t>
            </a:r>
            <a:r>
              <a:rPr lang="it-IT" dirty="0" smtClean="0"/>
              <a:t>, </a:t>
            </a:r>
            <a:r>
              <a:rPr lang="it-IT" dirty="0" err="1" smtClean="0"/>
              <a:t>chemical</a:t>
            </a:r>
            <a:r>
              <a:rPr lang="it-IT" dirty="0" smtClean="0"/>
              <a:t> </a:t>
            </a:r>
            <a:r>
              <a:rPr lang="it-IT" dirty="0" err="1" smtClean="0"/>
              <a:t>pollution</a:t>
            </a:r>
            <a:r>
              <a:rPr lang="it-IT" dirty="0" smtClean="0"/>
              <a:t>,</a:t>
            </a:r>
            <a:br>
              <a:rPr lang="it-IT" dirty="0" smtClean="0"/>
            </a:br>
            <a:r>
              <a:rPr lang="it-IT" dirty="0" smtClean="0"/>
              <a:t>and </a:t>
            </a:r>
            <a:r>
              <a:rPr lang="it-IT" dirty="0" err="1" smtClean="0"/>
              <a:t>expected</a:t>
            </a:r>
            <a:r>
              <a:rPr lang="it-IT" dirty="0" smtClean="0"/>
              <a:t> NS </a:t>
            </a:r>
            <a:r>
              <a:rPr lang="it-IT" dirty="0" err="1" smtClean="0"/>
              <a:t>NS</a:t>
            </a:r>
            <a:r>
              <a:rPr lang="it-IT" dirty="0" smtClean="0"/>
              <a:t>  rate </a:t>
            </a:r>
            <a:r>
              <a:rPr lang="it-IT" dirty="0" err="1" smtClean="0"/>
              <a:t>at</a:t>
            </a:r>
            <a:r>
              <a:rPr lang="it-IT" dirty="0" smtClean="0"/>
              <a:t> the  </a:t>
            </a:r>
            <a:r>
              <a:rPr lang="it-IT" dirty="0" err="1" smtClean="0"/>
              <a:t>edge</a:t>
            </a:r>
            <a:endParaRPr lang="it-IT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913519"/>
            <a:ext cx="8509317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15</a:t>
            </a:fld>
            <a:endParaRPr lang="it-IT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24328" y="1700808"/>
            <a:ext cx="822325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378" y="3412751"/>
            <a:ext cx="505618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Fig</a:t>
            </a:r>
            <a:r>
              <a:rPr lang="it-IT" dirty="0" smtClean="0"/>
              <a:t> 6</a:t>
            </a:r>
            <a:endParaRPr lang="it-IT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35074"/>
            <a:ext cx="8221573" cy="503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16</a:t>
            </a:fld>
            <a:endParaRPr lang="it-IT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111" y="1556792"/>
            <a:ext cx="10731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21560" y="4387552"/>
            <a:ext cx="10112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4462">
            <a:off x="8489346" y="4048860"/>
            <a:ext cx="698886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Last 2016 </a:t>
            </a:r>
            <a:r>
              <a:rPr lang="it-IT" dirty="0" err="1" smtClean="0"/>
              <a:t>paper</a:t>
            </a:r>
            <a:r>
              <a:rPr lang="it-IT" dirty="0" smtClean="0"/>
              <a:t>: </a:t>
            </a:r>
            <a:r>
              <a:rPr lang="it-IT" dirty="0" err="1" smtClean="0"/>
              <a:t>extreme</a:t>
            </a:r>
            <a:r>
              <a:rPr lang="it-IT" dirty="0" smtClean="0"/>
              <a:t> </a:t>
            </a:r>
            <a:r>
              <a:rPr lang="it-IT" dirty="0" err="1" smtClean="0"/>
              <a:t>range</a:t>
            </a:r>
            <a:endParaRPr lang="it-I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383187"/>
            <a:ext cx="7902326" cy="550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tangolo arrotondato 5"/>
          <p:cNvSpPr/>
          <p:nvPr/>
        </p:nvSpPr>
        <p:spPr>
          <a:xfrm>
            <a:off x="1643042" y="2428868"/>
            <a:ext cx="142876" cy="14287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031532" y="2318650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GRB 170817A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17</a:t>
            </a:fld>
            <a:endParaRPr lang="it-IT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50425">
            <a:off x="450343" y="1826746"/>
            <a:ext cx="10731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Autofit/>
          </a:bodyPr>
          <a:lstStyle/>
          <a:p>
            <a:r>
              <a:rPr lang="it-IT" sz="2400" dirty="0" err="1" smtClean="0"/>
              <a:t>Usual</a:t>
            </a:r>
            <a:r>
              <a:rPr lang="it-IT" sz="2400" dirty="0" smtClean="0"/>
              <a:t> GRB short </a:t>
            </a:r>
            <a:r>
              <a:rPr lang="it-IT" sz="2400" dirty="0" err="1" smtClean="0"/>
              <a:t>beam</a:t>
            </a:r>
            <a:r>
              <a:rPr lang="it-IT" sz="2400" dirty="0" smtClean="0"/>
              <a:t> angle</a:t>
            </a:r>
            <a:br>
              <a:rPr lang="it-IT" sz="2400" dirty="0" smtClean="0"/>
            </a:br>
            <a:r>
              <a:rPr lang="it-IT" sz="2400" dirty="0" smtClean="0"/>
              <a:t>5 </a:t>
            </a:r>
            <a:r>
              <a:rPr lang="it-IT" sz="2400" dirty="0" err="1" smtClean="0"/>
              <a:t>degree</a:t>
            </a:r>
            <a:r>
              <a:rPr lang="it-IT" sz="2400" dirty="0" smtClean="0"/>
              <a:t> (</a:t>
            </a:r>
            <a:r>
              <a:rPr lang="it-IT" sz="2400" dirty="0" err="1" smtClean="0"/>
              <a:t>one</a:t>
            </a:r>
            <a:r>
              <a:rPr lang="it-IT" sz="2400" dirty="0" smtClean="0"/>
              <a:t> </a:t>
            </a:r>
            <a:r>
              <a:rPr lang="it-IT" sz="2400" dirty="0" err="1" smtClean="0"/>
              <a:t>shoot</a:t>
            </a:r>
            <a:r>
              <a:rPr lang="it-IT" sz="2400" dirty="0" smtClean="0"/>
              <a:t> </a:t>
            </a:r>
            <a:r>
              <a:rPr lang="it-IT" sz="2400" dirty="0" err="1" smtClean="0"/>
              <a:t>event</a:t>
            </a:r>
            <a:r>
              <a:rPr lang="it-IT" sz="2400" dirty="0" smtClean="0"/>
              <a:t>),</a:t>
            </a:r>
            <a:br>
              <a:rPr lang="it-IT" sz="2400" dirty="0" smtClean="0"/>
            </a:br>
            <a:r>
              <a:rPr lang="it-IT" sz="2400" dirty="0" smtClean="0"/>
              <a:t> 0.05 </a:t>
            </a:r>
            <a:r>
              <a:rPr lang="it-IT" sz="2400" dirty="0" err="1" smtClean="0"/>
              <a:t>degree</a:t>
            </a:r>
            <a:r>
              <a:rPr lang="it-IT" sz="2400" dirty="0" smtClean="0"/>
              <a:t> for </a:t>
            </a:r>
            <a:r>
              <a:rPr lang="it-IT" sz="2400" dirty="0" err="1" smtClean="0"/>
              <a:t>precessing</a:t>
            </a:r>
            <a:r>
              <a:rPr lang="it-IT" sz="2400" dirty="0" smtClean="0"/>
              <a:t> </a:t>
            </a:r>
            <a:r>
              <a:rPr lang="it-IT" sz="2400" dirty="0" err="1" smtClean="0"/>
              <a:t>thinner</a:t>
            </a:r>
            <a:r>
              <a:rPr lang="it-IT" sz="2400" dirty="0" smtClean="0"/>
              <a:t> jet </a:t>
            </a:r>
            <a:r>
              <a:rPr lang="it-IT" sz="2400" dirty="0" err="1" smtClean="0"/>
              <a:t>at</a:t>
            </a:r>
            <a:r>
              <a:rPr lang="it-IT" sz="2400" dirty="0" smtClean="0"/>
              <a:t> </a:t>
            </a:r>
            <a:r>
              <a:rPr lang="it-IT" sz="2400" dirty="0" err="1" smtClean="0"/>
              <a:t>thousand</a:t>
            </a:r>
            <a:r>
              <a:rPr lang="it-IT" sz="2400" dirty="0" smtClean="0"/>
              <a:t> </a:t>
            </a:r>
            <a:r>
              <a:rPr lang="it-IT" sz="2400" dirty="0" err="1" smtClean="0"/>
              <a:t>Lorentz</a:t>
            </a:r>
            <a:r>
              <a:rPr lang="it-IT" sz="2400" dirty="0" smtClean="0"/>
              <a:t> </a:t>
            </a:r>
            <a:r>
              <a:rPr lang="it-IT" sz="2400" dirty="0" err="1" smtClean="0"/>
              <a:t>factor</a:t>
            </a:r>
            <a:r>
              <a:rPr lang="it-IT" sz="2400" dirty="0" smtClean="0"/>
              <a:t> </a:t>
            </a:r>
            <a:endParaRPr lang="it-IT" sz="2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18</a:t>
            </a:fld>
            <a:endParaRPr lang="it-IT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85392"/>
            <a:ext cx="729681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31" y="1844824"/>
            <a:ext cx="118903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riangolo isoscele 5"/>
          <p:cNvSpPr/>
          <p:nvPr/>
        </p:nvSpPr>
        <p:spPr>
          <a:xfrm flipV="1">
            <a:off x="2682694" y="2924944"/>
            <a:ext cx="233121" cy="1780852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riangolo isoscele 8"/>
          <p:cNvSpPr/>
          <p:nvPr/>
        </p:nvSpPr>
        <p:spPr>
          <a:xfrm flipV="1">
            <a:off x="2267744" y="3293604"/>
            <a:ext cx="54006" cy="1656184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52" y="2373538"/>
            <a:ext cx="118903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2113"/>
            <a:ext cx="1582621" cy="110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Risultati immagini per GRB j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58" y="1469975"/>
            <a:ext cx="1828814" cy="10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84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all</a:t>
            </a:r>
            <a:r>
              <a:rPr lang="it-IT" dirty="0" smtClean="0"/>
              <a:t> GRB 170817°-GW170818 </a:t>
            </a:r>
            <a:r>
              <a:rPr lang="it-IT" dirty="0" err="1" smtClean="0"/>
              <a:t>unexplainable</a:t>
            </a:r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very</a:t>
            </a:r>
            <a:r>
              <a:rPr lang="it-IT" dirty="0" smtClean="0"/>
              <a:t> </a:t>
            </a:r>
            <a:r>
              <a:rPr lang="it-IT" dirty="0" err="1" smtClean="0"/>
              <a:t>possibility</a:t>
            </a:r>
            <a:r>
              <a:rPr lang="it-IT" dirty="0" smtClean="0"/>
              <a:t> to be </a:t>
            </a:r>
            <a:r>
              <a:rPr lang="it-IT" dirty="0" err="1" smtClean="0"/>
              <a:t>real</a:t>
            </a:r>
            <a:r>
              <a:rPr lang="it-IT" dirty="0" smtClean="0"/>
              <a:t> 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in the </a:t>
            </a:r>
            <a:r>
              <a:rPr lang="it-IT" dirty="0" err="1" smtClean="0"/>
              <a:t>same</a:t>
            </a:r>
            <a:r>
              <a:rPr lang="it-IT" dirty="0" smtClean="0"/>
              <a:t> </a:t>
            </a:r>
            <a:r>
              <a:rPr lang="it-IT" dirty="0" err="1" smtClean="0"/>
              <a:t>exeptional</a:t>
            </a:r>
            <a:r>
              <a:rPr lang="it-IT" dirty="0" smtClean="0"/>
              <a:t> </a:t>
            </a:r>
            <a:r>
              <a:rPr lang="it-IT" dirty="0" err="1" smtClean="0"/>
              <a:t>Fluxes</a:t>
            </a:r>
            <a:r>
              <a:rPr lang="it-IT" dirty="0" smtClean="0"/>
              <a:t> and </a:t>
            </a:r>
            <a:r>
              <a:rPr lang="it-IT" dirty="0" err="1" smtClean="0"/>
              <a:t>softness</a:t>
            </a:r>
            <a:r>
              <a:rPr lang="it-IT" dirty="0" smtClean="0"/>
              <a:t> of the </a:t>
            </a:r>
            <a:r>
              <a:rPr lang="it-IT" dirty="0" err="1" smtClean="0"/>
              <a:t>event</a:t>
            </a:r>
            <a:endParaRPr lang="it-IT" dirty="0" smtClean="0"/>
          </a:p>
          <a:p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may</a:t>
            </a:r>
            <a:r>
              <a:rPr lang="it-IT" dirty="0" smtClean="0"/>
              <a:t> just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observing</a:t>
            </a:r>
            <a:r>
              <a:rPr lang="it-IT" dirty="0" smtClean="0"/>
              <a:t> an OFF AXIS</a:t>
            </a:r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dirty="0" smtClean="0"/>
              <a:t> GRB </a:t>
            </a:r>
            <a:r>
              <a:rPr lang="it-IT" dirty="0" err="1" smtClean="0"/>
              <a:t>as</a:t>
            </a:r>
            <a:r>
              <a:rPr lang="it-IT" dirty="0" smtClean="0"/>
              <a:t> off </a:t>
            </a:r>
            <a:r>
              <a:rPr lang="it-IT" dirty="0" err="1" smtClean="0"/>
              <a:t>axis</a:t>
            </a:r>
            <a:r>
              <a:rPr lang="it-IT" dirty="0" smtClean="0"/>
              <a:t> Quasar –BL </a:t>
            </a:r>
            <a:r>
              <a:rPr lang="it-IT" dirty="0" err="1" smtClean="0"/>
              <a:t>Lac</a:t>
            </a:r>
            <a:r>
              <a:rPr lang="it-IT" dirty="0" smtClean="0"/>
              <a:t> jet; </a:t>
            </a:r>
            <a:r>
              <a:rPr lang="it-IT" dirty="0" err="1" smtClean="0"/>
              <a:t>see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The </a:t>
            </a:r>
            <a:r>
              <a:rPr lang="it-IT" dirty="0" err="1" smtClean="0"/>
              <a:t>same</a:t>
            </a:r>
            <a:r>
              <a:rPr lang="it-IT" dirty="0" smtClean="0"/>
              <a:t> </a:t>
            </a:r>
            <a:r>
              <a:rPr lang="it-IT" dirty="0" err="1" smtClean="0"/>
              <a:t>proposal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</a:p>
          <a:p>
            <a:pPr marL="0" indent="0">
              <a:buNone/>
            </a:pPr>
            <a:r>
              <a:rPr lang="it-IT" dirty="0" err="1" smtClean="0"/>
              <a:t>Suggested</a:t>
            </a:r>
            <a:r>
              <a:rPr lang="it-IT" dirty="0" smtClean="0"/>
              <a:t> on 1998 for the</a:t>
            </a:r>
          </a:p>
          <a:p>
            <a:pPr marL="0" indent="0">
              <a:buNone/>
            </a:pPr>
            <a:r>
              <a:rPr lang="it-IT" dirty="0" err="1" smtClean="0"/>
              <a:t>Near</a:t>
            </a:r>
            <a:r>
              <a:rPr lang="it-IT" dirty="0" smtClean="0"/>
              <a:t> soft GRB 980425 </a:t>
            </a:r>
            <a:r>
              <a:rPr lang="it-IT" dirty="0" err="1" smtClean="0"/>
              <a:t>benn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 </a:t>
            </a:r>
            <a:r>
              <a:rPr lang="it-IT" dirty="0" err="1" smtClean="0"/>
              <a:t>seen</a:t>
            </a:r>
            <a:r>
              <a:rPr lang="it-IT" dirty="0" smtClean="0"/>
              <a:t> off </a:t>
            </a:r>
            <a:r>
              <a:rPr lang="it-IT" dirty="0" err="1" smtClean="0"/>
              <a:t>axis</a:t>
            </a:r>
            <a:r>
              <a:rPr lang="it-IT" dirty="0" smtClean="0"/>
              <a:t>:</a:t>
            </a:r>
          </a:p>
          <a:p>
            <a:pPr marL="0" indent="0">
              <a:buNone/>
            </a:pPr>
            <a:endParaRPr lang="it-IT" dirty="0" smtClean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19</a:t>
            </a:fld>
            <a:endParaRPr lang="it-IT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89040"/>
            <a:ext cx="3325969" cy="290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67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A </a:t>
            </a:r>
            <a:r>
              <a:rPr lang="it-IT" dirty="0" err="1" smtClean="0"/>
              <a:t>main</a:t>
            </a:r>
            <a:r>
              <a:rPr lang="it-IT" dirty="0" smtClean="0"/>
              <a:t> </a:t>
            </a:r>
            <a:r>
              <a:rPr lang="it-IT" dirty="0" err="1" smtClean="0"/>
              <a:t>question</a:t>
            </a:r>
            <a:r>
              <a:rPr lang="it-IT" dirty="0" smtClean="0"/>
              <a:t> </a:t>
            </a:r>
            <a:r>
              <a:rPr lang="it-IT" dirty="0" err="1" smtClean="0"/>
              <a:t>arised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since</a:t>
            </a:r>
            <a:r>
              <a:rPr lang="it-IT" dirty="0" smtClean="0"/>
              <a:t> a </a:t>
            </a:r>
            <a:r>
              <a:rPr lang="it-IT" dirty="0" err="1" smtClean="0"/>
              <a:t>month</a:t>
            </a:r>
            <a:r>
              <a:rPr lang="it-IT" dirty="0" smtClean="0"/>
              <a:t> and </a:t>
            </a:r>
            <a:r>
              <a:rPr lang="it-IT" dirty="0" err="1" smtClean="0"/>
              <a:t>worried</a:t>
            </a:r>
            <a:r>
              <a:rPr lang="it-IT" dirty="0" smtClean="0"/>
              <a:t> </a:t>
            </a:r>
            <a:r>
              <a:rPr lang="it-IT" dirty="0" err="1" smtClean="0"/>
              <a:t>us</a:t>
            </a:r>
            <a:r>
              <a:rPr lang="it-IT" dirty="0" smtClean="0"/>
              <a:t> :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525963"/>
          </a:xfrm>
        </p:spPr>
        <p:txBody>
          <a:bodyPr>
            <a:normAutofit/>
          </a:bodyPr>
          <a:lstStyle/>
          <a:p>
            <a:r>
              <a:rPr lang="it-IT" sz="4400" i="1" dirty="0" err="1" smtClean="0"/>
              <a:t>Could</a:t>
            </a:r>
            <a:r>
              <a:rPr lang="it-IT" sz="4400" i="1" dirty="0" smtClean="0"/>
              <a:t> </a:t>
            </a:r>
            <a:r>
              <a:rPr lang="it-IT" sz="4400" i="1" dirty="0" smtClean="0">
                <a:solidFill>
                  <a:srgbClr val="FF0000"/>
                </a:solidFill>
              </a:rPr>
              <a:t>GRB 170817</a:t>
            </a:r>
            <a:r>
              <a:rPr lang="it-IT" sz="4400" i="1" dirty="0" smtClean="0"/>
              <a:t> be </a:t>
            </a:r>
            <a:r>
              <a:rPr lang="it-IT" sz="4400" i="1" dirty="0" err="1" smtClean="0"/>
              <a:t>correlated</a:t>
            </a:r>
            <a:r>
              <a:rPr lang="it-IT" sz="4400" i="1" dirty="0" smtClean="0"/>
              <a:t> to the </a:t>
            </a:r>
            <a:r>
              <a:rPr lang="it-IT" sz="4400" i="1" dirty="0" smtClean="0"/>
              <a:t> </a:t>
            </a:r>
            <a:r>
              <a:rPr lang="it-IT" sz="4400" i="1" dirty="0" smtClean="0"/>
              <a:t>Ligo Virgo</a:t>
            </a:r>
            <a:r>
              <a:rPr lang="it-IT" sz="3600" i="1" dirty="0" smtClean="0"/>
              <a:t> NS-NS  </a:t>
            </a:r>
            <a:r>
              <a:rPr lang="it-IT" sz="3600" i="1" dirty="0" smtClean="0">
                <a:solidFill>
                  <a:srgbClr val="FF0000"/>
                </a:solidFill>
              </a:rPr>
              <a:t>GW170818?</a:t>
            </a:r>
          </a:p>
          <a:p>
            <a:r>
              <a:rPr lang="it-IT" sz="1600" i="1" dirty="0" smtClean="0"/>
              <a:t>(DF, </a:t>
            </a:r>
            <a:r>
              <a:rPr lang="it-IT" sz="1600" i="1" dirty="0" err="1" smtClean="0"/>
              <a:t>Maxim</a:t>
            </a:r>
            <a:r>
              <a:rPr lang="it-IT" sz="1600" i="1" dirty="0" smtClean="0"/>
              <a:t> </a:t>
            </a:r>
            <a:r>
              <a:rPr lang="it-IT" sz="1600" i="1" dirty="0" err="1" smtClean="0"/>
              <a:t>Khlopov,P.Oliva</a:t>
            </a:r>
            <a:r>
              <a:rPr lang="it-IT" sz="1600" i="1" dirty="0" smtClean="0"/>
              <a:t>, in press)</a:t>
            </a:r>
            <a:endParaRPr lang="it-IT" sz="1600" i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35451"/>
            <a:ext cx="3727446" cy="344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06485"/>
            <a:ext cx="4602020" cy="345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5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dirty="0" err="1" smtClean="0"/>
              <a:t>Beaming</a:t>
            </a:r>
            <a:r>
              <a:rPr lang="it-IT" sz="3600" dirty="0" smtClean="0"/>
              <a:t> angle</a:t>
            </a:r>
            <a:br>
              <a:rPr lang="it-IT" sz="3600" dirty="0" smtClean="0"/>
            </a:br>
            <a:r>
              <a:rPr lang="it-IT" sz="3600" dirty="0" err="1" smtClean="0"/>
              <a:t>recent</a:t>
            </a:r>
            <a:r>
              <a:rPr lang="it-IT" sz="3600" dirty="0" smtClean="0"/>
              <a:t> </a:t>
            </a:r>
            <a:r>
              <a:rPr lang="it-IT" sz="3600" dirty="0" err="1" smtClean="0"/>
              <a:t>paper</a:t>
            </a:r>
            <a:r>
              <a:rPr lang="it-IT" sz="3600" dirty="0" smtClean="0"/>
              <a:t> </a:t>
            </a:r>
            <a:r>
              <a:rPr lang="it-IT" sz="3600" b="1" dirty="0"/>
              <a:t>arXiv:1708.07488v2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20</a:t>
            </a:fld>
            <a:endParaRPr lang="it-IT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27" y="1484784"/>
            <a:ext cx="400050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68" y="2060848"/>
            <a:ext cx="419303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00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simplest</a:t>
            </a:r>
            <a:r>
              <a:rPr lang="it-IT" dirty="0" smtClean="0"/>
              <a:t> </a:t>
            </a:r>
            <a:r>
              <a:rPr lang="it-IT" dirty="0" err="1" smtClean="0"/>
              <a:t>beaming</a:t>
            </a:r>
            <a:r>
              <a:rPr lang="it-IT" dirty="0" smtClean="0"/>
              <a:t> jet 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21</a:t>
            </a:fld>
            <a:endParaRPr lang="it-IT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40768"/>
            <a:ext cx="8784976" cy="36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755576" y="5142756"/>
            <a:ext cx="7632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Different</a:t>
            </a:r>
            <a:r>
              <a:rPr lang="it-IT" sz="2400" dirty="0" smtClean="0"/>
              <a:t> </a:t>
            </a:r>
            <a:r>
              <a:rPr lang="it-IT" sz="2400" dirty="0" err="1" smtClean="0"/>
              <a:t>Lorentz</a:t>
            </a:r>
            <a:r>
              <a:rPr lang="it-IT" sz="2400" dirty="0" smtClean="0"/>
              <a:t> </a:t>
            </a:r>
            <a:r>
              <a:rPr lang="it-IT" sz="2400" dirty="0" err="1" smtClean="0"/>
              <a:t>factor</a:t>
            </a:r>
            <a:r>
              <a:rPr lang="it-IT" sz="2400" dirty="0" smtClean="0"/>
              <a:t>, </a:t>
            </a:r>
            <a:r>
              <a:rPr lang="it-IT" sz="2400" dirty="0" err="1" smtClean="0"/>
              <a:t>different</a:t>
            </a:r>
            <a:r>
              <a:rPr lang="it-IT" sz="2400" dirty="0" smtClean="0"/>
              <a:t> </a:t>
            </a:r>
            <a:r>
              <a:rPr lang="it-IT" sz="2400" dirty="0" err="1" smtClean="0"/>
              <a:t>beaming</a:t>
            </a:r>
            <a:r>
              <a:rPr lang="it-IT" sz="2400" dirty="0" smtClean="0"/>
              <a:t>, </a:t>
            </a:r>
            <a:r>
              <a:rPr lang="it-IT" sz="2400" dirty="0" err="1" smtClean="0"/>
              <a:t>different</a:t>
            </a:r>
            <a:r>
              <a:rPr lang="it-IT" sz="2400" dirty="0" smtClean="0"/>
              <a:t> </a:t>
            </a:r>
            <a:r>
              <a:rPr lang="it-IT" sz="2400" dirty="0" err="1" smtClean="0"/>
              <a:t>apparent</a:t>
            </a:r>
            <a:r>
              <a:rPr lang="it-IT" sz="2400" dirty="0" smtClean="0"/>
              <a:t> </a:t>
            </a:r>
            <a:r>
              <a:rPr lang="it-IT" sz="2400" dirty="0" err="1" smtClean="0"/>
              <a:t>Luminosity</a:t>
            </a:r>
            <a:r>
              <a:rPr lang="it-IT" sz="2400" dirty="0" smtClean="0"/>
              <a:t> </a:t>
            </a:r>
            <a:r>
              <a:rPr lang="it-IT" sz="2400" dirty="0" err="1" smtClean="0"/>
              <a:t>Peak</a:t>
            </a:r>
            <a:r>
              <a:rPr lang="it-IT" sz="2400" dirty="0" smtClean="0"/>
              <a:t>: THERE MUST BE A </a:t>
            </a:r>
            <a:r>
              <a:rPr lang="it-IT" sz="2400" dirty="0" err="1" smtClean="0"/>
              <a:t>Power</a:t>
            </a:r>
            <a:r>
              <a:rPr lang="it-IT" sz="2400" dirty="0" smtClean="0"/>
              <a:t> </a:t>
            </a:r>
            <a:r>
              <a:rPr lang="it-IT" sz="2400" dirty="0" err="1" smtClean="0"/>
              <a:t>Spectra</a:t>
            </a:r>
            <a:r>
              <a:rPr lang="it-IT" sz="2400" dirty="0" smtClean="0"/>
              <a:t> in electron jet and </a:t>
            </a:r>
            <a:r>
              <a:rPr lang="it-IT" sz="2400" dirty="0" err="1" smtClean="0"/>
              <a:t>consequent</a:t>
            </a:r>
            <a:r>
              <a:rPr lang="it-IT" sz="2400" dirty="0" smtClean="0"/>
              <a:t> spread gamma jet </a:t>
            </a:r>
            <a:r>
              <a:rPr lang="it-IT" sz="2400" dirty="0" err="1" smtClean="0"/>
              <a:t>too</a:t>
            </a:r>
            <a:r>
              <a:rPr lang="it-IT" sz="2400" dirty="0" smtClean="0"/>
              <a:t>.</a:t>
            </a:r>
            <a:endParaRPr lang="it-IT" sz="2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1" y="1460064"/>
            <a:ext cx="8784976" cy="342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1512168" cy="2448272"/>
          </a:xfrm>
          <a:prstGeom prst="rect">
            <a:avLst/>
          </a:prstGeom>
          <a:gradFill>
            <a:gsLst>
              <a:gs pos="68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756084" cy="2448272"/>
          </a:xfrm>
          <a:prstGeom prst="rect">
            <a:avLst/>
          </a:prstGeom>
          <a:gradFill>
            <a:gsLst>
              <a:gs pos="68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1194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Fluency</a:t>
            </a:r>
            <a:r>
              <a:rPr lang="it-IT" dirty="0" smtClean="0"/>
              <a:t> </a:t>
            </a:r>
            <a:r>
              <a:rPr lang="it-IT" dirty="0" err="1" smtClean="0"/>
              <a:t>all</a:t>
            </a:r>
            <a:r>
              <a:rPr lang="it-IT" dirty="0" smtClean="0"/>
              <a:t> GRB and </a:t>
            </a:r>
            <a:r>
              <a:rPr lang="it-IT" dirty="0" err="1" smtClean="0"/>
              <a:t>redshift</a:t>
            </a:r>
            <a:endParaRPr lang="it-I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7077" y="2091392"/>
            <a:ext cx="8785542" cy="436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D.Fargion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06868" y="1196752"/>
            <a:ext cx="78749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 smtClean="0">
                <a:solidFill>
                  <a:prstClr val="black"/>
                </a:solidFill>
              </a:rPr>
              <a:t>The </a:t>
            </a:r>
            <a:r>
              <a:rPr lang="it-IT" sz="2800" b="1" i="1" dirty="0" err="1" smtClean="0">
                <a:solidFill>
                  <a:prstClr val="black"/>
                </a:solidFill>
              </a:rPr>
              <a:t>GRBs</a:t>
            </a:r>
            <a:r>
              <a:rPr lang="it-IT" sz="2800" b="1" i="1" dirty="0" smtClean="0">
                <a:solidFill>
                  <a:prstClr val="black"/>
                </a:solidFill>
              </a:rPr>
              <a:t> and </a:t>
            </a:r>
            <a:r>
              <a:rPr lang="it-IT" sz="2800" b="1" i="1" dirty="0" err="1" smtClean="0">
                <a:solidFill>
                  <a:prstClr val="black"/>
                </a:solidFill>
              </a:rPr>
              <a:t>Peak</a:t>
            </a:r>
            <a:r>
              <a:rPr lang="it-IT" sz="2800" b="1" i="1" dirty="0" smtClean="0">
                <a:solidFill>
                  <a:prstClr val="black"/>
                </a:solidFill>
              </a:rPr>
              <a:t> </a:t>
            </a:r>
            <a:r>
              <a:rPr lang="it-IT" sz="2800" b="1" i="1" dirty="0" err="1" smtClean="0">
                <a:solidFill>
                  <a:prstClr val="black"/>
                </a:solidFill>
              </a:rPr>
              <a:t>Luminosity</a:t>
            </a:r>
            <a:r>
              <a:rPr lang="it-IT" sz="2800" b="1" i="1" dirty="0" smtClean="0">
                <a:solidFill>
                  <a:prstClr val="black"/>
                </a:solidFill>
              </a:rPr>
              <a:t>  versus GRB170817A</a:t>
            </a:r>
          </a:p>
          <a:p>
            <a:r>
              <a:rPr lang="it-IT" sz="2800" b="1" i="1" dirty="0" err="1" smtClean="0">
                <a:solidFill>
                  <a:prstClr val="black"/>
                </a:solidFill>
              </a:rPr>
              <a:t>Almost</a:t>
            </a:r>
            <a:r>
              <a:rPr lang="it-IT" sz="2800" b="1" i="1" dirty="0" smtClean="0">
                <a:solidFill>
                  <a:prstClr val="black"/>
                </a:solidFill>
              </a:rPr>
              <a:t> 8 </a:t>
            </a:r>
            <a:r>
              <a:rPr lang="it-IT" sz="2800" b="1" i="1" dirty="0" err="1" smtClean="0">
                <a:solidFill>
                  <a:prstClr val="black"/>
                </a:solidFill>
              </a:rPr>
              <a:t>order</a:t>
            </a:r>
            <a:r>
              <a:rPr lang="it-IT" sz="2800" b="1" i="1" dirty="0" smtClean="0">
                <a:solidFill>
                  <a:prstClr val="black"/>
                </a:solidFill>
              </a:rPr>
              <a:t> of </a:t>
            </a:r>
            <a:r>
              <a:rPr lang="it-IT" sz="2800" b="1" i="1" dirty="0" err="1" smtClean="0">
                <a:solidFill>
                  <a:prstClr val="black"/>
                </a:solidFill>
              </a:rPr>
              <a:t>magnitude</a:t>
            </a:r>
            <a:r>
              <a:rPr lang="it-IT" sz="2800" b="1" i="1" dirty="0" smtClean="0">
                <a:solidFill>
                  <a:prstClr val="black"/>
                </a:solidFill>
              </a:rPr>
              <a:t> </a:t>
            </a:r>
            <a:r>
              <a:rPr lang="it-IT" sz="2800" b="1" i="1" dirty="0" err="1" smtClean="0">
                <a:solidFill>
                  <a:prstClr val="black"/>
                </a:solidFill>
              </a:rPr>
              <a:t>require</a:t>
            </a:r>
            <a:r>
              <a:rPr lang="it-IT" sz="2800" b="1" i="1" dirty="0" smtClean="0">
                <a:solidFill>
                  <a:prstClr val="black"/>
                </a:solidFill>
              </a:rPr>
              <a:t> </a:t>
            </a:r>
            <a:r>
              <a:rPr lang="it-IT" sz="2800" b="1" i="1" dirty="0" err="1" smtClean="0">
                <a:solidFill>
                  <a:prstClr val="black"/>
                </a:solidFill>
              </a:rPr>
              <a:t>thin</a:t>
            </a:r>
            <a:r>
              <a:rPr lang="it-IT" sz="2800" b="1" i="1" dirty="0" smtClean="0">
                <a:solidFill>
                  <a:prstClr val="black"/>
                </a:solidFill>
              </a:rPr>
              <a:t> jet </a:t>
            </a:r>
            <a:r>
              <a:rPr lang="it-IT" sz="2800" b="1" i="1" dirty="0" err="1" smtClean="0">
                <a:solidFill>
                  <a:prstClr val="black"/>
                </a:solidFill>
              </a:rPr>
              <a:t>beam</a:t>
            </a:r>
            <a:endParaRPr lang="it-IT" sz="2800" b="1" i="1" dirty="0">
              <a:solidFill>
                <a:prstClr val="black"/>
              </a:solidFill>
            </a:endParaRPr>
          </a:p>
        </p:txBody>
      </p:sp>
      <p:sp>
        <p:nvSpPr>
          <p:cNvPr id="6" name="Freccia a destra 5"/>
          <p:cNvSpPr/>
          <p:nvPr/>
        </p:nvSpPr>
        <p:spPr>
          <a:xfrm>
            <a:off x="1331640" y="4365104"/>
            <a:ext cx="792088" cy="936104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8" name="Freccia a destra 7"/>
          <p:cNvSpPr/>
          <p:nvPr/>
        </p:nvSpPr>
        <p:spPr>
          <a:xfrm>
            <a:off x="1484040" y="4517504"/>
            <a:ext cx="792088" cy="936104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1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2223" y="476672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/>
              <a:t>Astron. </a:t>
            </a:r>
            <a:r>
              <a:rPr lang="en-US" sz="2800" dirty="0" err="1"/>
              <a:t>Astrophys</a:t>
            </a:r>
            <a:r>
              <a:rPr lang="en-US" sz="2800" dirty="0"/>
              <a:t>. Suppl. Ser. 138, 507–508 (1999)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i="1" dirty="0"/>
              <a:t>On the nature of GRB-SGRs blazing jets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Peak</a:t>
            </a:r>
            <a:r>
              <a:rPr lang="it-IT" dirty="0" smtClean="0"/>
              <a:t> </a:t>
            </a:r>
            <a:r>
              <a:rPr lang="it-IT" dirty="0" err="1" smtClean="0"/>
              <a:t>Luminosity</a:t>
            </a:r>
            <a:r>
              <a:rPr lang="it-IT" dirty="0" smtClean="0"/>
              <a:t> estimate for ICS</a:t>
            </a:r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23</a:t>
            </a:fld>
            <a:endParaRPr lang="it-IT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0" y="2852936"/>
            <a:ext cx="8460814" cy="116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94" y="4437112"/>
            <a:ext cx="72390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4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Beaming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different</a:t>
            </a:r>
            <a:r>
              <a:rPr lang="it-IT" dirty="0" smtClean="0"/>
              <a:t> angle</a:t>
            </a:r>
            <a:br>
              <a:rPr lang="it-IT" dirty="0" smtClean="0"/>
            </a:b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peak</a:t>
            </a:r>
            <a:r>
              <a:rPr lang="it-IT" dirty="0" smtClean="0"/>
              <a:t> </a:t>
            </a:r>
            <a:r>
              <a:rPr lang="it-IT" dirty="0" err="1" smtClean="0"/>
              <a:t>luminosity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24</a:t>
            </a:fld>
            <a:endParaRPr lang="it-IT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8448"/>
            <a:ext cx="8226918" cy="392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ccia a destra 2"/>
          <p:cNvSpPr/>
          <p:nvPr/>
        </p:nvSpPr>
        <p:spPr>
          <a:xfrm rot="9454667">
            <a:off x="6804248" y="3933056"/>
            <a:ext cx="936104" cy="936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61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08520" y="-99392"/>
            <a:ext cx="9073008" cy="1440160"/>
          </a:xfrm>
        </p:spPr>
        <p:txBody>
          <a:bodyPr>
            <a:normAutofit/>
          </a:bodyPr>
          <a:lstStyle/>
          <a:p>
            <a:r>
              <a:rPr lang="it-IT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a </a:t>
            </a:r>
            <a:r>
              <a:rPr lang="it-IT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</a:t>
            </a:r>
            <a: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explanation</a:t>
            </a:r>
            <a: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GRB off </a:t>
            </a:r>
            <a:r>
              <a:rPr lang="it-IT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axis</a:t>
            </a:r>
            <a:r>
              <a:rPr lang="it-IT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a </a:t>
            </a:r>
            <a:r>
              <a:rPr lang="it-IT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</a:t>
            </a:r>
            <a: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lucky</a:t>
            </a:r>
            <a: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off </a:t>
            </a:r>
            <a:r>
              <a:rPr lang="it-IT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axis</a:t>
            </a:r>
            <a: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20 </a:t>
            </a:r>
            <a:r>
              <a:rPr lang="it-IT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degree</a:t>
            </a:r>
            <a: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wide)</a:t>
            </a:r>
            <a:endParaRPr lang="it-IT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96752"/>
            <a:ext cx="8219256" cy="5976663"/>
          </a:xfrm>
        </p:spPr>
        <p:txBody>
          <a:bodyPr>
            <a:noAutofit/>
          </a:bodyPr>
          <a:lstStyle/>
          <a:p>
            <a:r>
              <a:rPr lang="it-IT" sz="2400" b="1" i="1" dirty="0" err="1" smtClean="0"/>
              <a:t>Assuming</a:t>
            </a:r>
            <a:r>
              <a:rPr lang="it-IT" sz="2400" b="1" i="1" dirty="0" smtClean="0"/>
              <a:t> Gamma = 3000; theta 0.02 </a:t>
            </a:r>
            <a:r>
              <a:rPr lang="it-IT" sz="2400" b="1" i="1" dirty="0" err="1" smtClean="0"/>
              <a:t>degree</a:t>
            </a:r>
            <a:r>
              <a:rPr lang="it-IT" sz="2400" b="1" i="1" dirty="0" smtClean="0"/>
              <a:t>.</a:t>
            </a:r>
          </a:p>
          <a:p>
            <a:r>
              <a:rPr lang="it-IT" sz="2400" b="1" i="1" dirty="0" err="1" smtClean="0"/>
              <a:t>Assuming</a:t>
            </a:r>
            <a:r>
              <a:rPr lang="it-IT" sz="2400" b="1" i="1" dirty="0" smtClean="0"/>
              <a:t> off </a:t>
            </a:r>
            <a:r>
              <a:rPr lang="it-IT" sz="2400" b="1" i="1" dirty="0" err="1" smtClean="0"/>
              <a:t>axis</a:t>
            </a:r>
            <a:r>
              <a:rPr lang="it-IT" sz="2400" b="1" i="1" dirty="0" smtClean="0"/>
              <a:t> Theta= 1/3 </a:t>
            </a:r>
            <a:r>
              <a:rPr lang="it-IT" sz="2400" b="1" i="1" dirty="0" err="1" smtClean="0"/>
              <a:t>radiant</a:t>
            </a:r>
            <a:r>
              <a:rPr lang="it-IT" sz="2400" b="1" i="1" dirty="0" smtClean="0"/>
              <a:t> =19 </a:t>
            </a:r>
            <a:r>
              <a:rPr lang="it-IT" sz="2400" b="1" i="1" dirty="0" err="1" smtClean="0"/>
              <a:t>degree</a:t>
            </a:r>
            <a:endParaRPr lang="it-IT" sz="2400" b="1" i="1" dirty="0" smtClean="0"/>
          </a:p>
          <a:p>
            <a:r>
              <a:rPr lang="it-IT" sz="2400" b="1" i="1" dirty="0" smtClean="0"/>
              <a:t> (</a:t>
            </a:r>
            <a:r>
              <a:rPr lang="it-IT" sz="2400" b="1" i="1" dirty="0" err="1" smtClean="0"/>
              <a:t>probability</a:t>
            </a:r>
            <a:r>
              <a:rPr lang="it-IT" sz="2400" b="1" i="1" dirty="0" smtClean="0"/>
              <a:t> to be off-</a:t>
            </a:r>
            <a:r>
              <a:rPr lang="it-IT" sz="2400" b="1" i="1" dirty="0" err="1" smtClean="0"/>
              <a:t>axis</a:t>
            </a:r>
            <a:r>
              <a:rPr lang="it-IT" sz="2400" b="1" i="1" dirty="0" smtClean="0"/>
              <a:t> </a:t>
            </a:r>
            <a:r>
              <a:rPr lang="it-IT" sz="2400" b="1" i="1" dirty="0" smtClean="0"/>
              <a:t>= 0.04</a:t>
            </a:r>
            <a:r>
              <a:rPr lang="it-IT" sz="2400" b="1" i="1" dirty="0" smtClean="0"/>
              <a:t>)</a:t>
            </a:r>
          </a:p>
          <a:p>
            <a:r>
              <a:rPr lang="it-IT" sz="2400" b="1" i="1" dirty="0" smtClean="0"/>
              <a:t>Ratio </a:t>
            </a:r>
            <a:r>
              <a:rPr lang="it-IT" sz="2400" b="1" i="1" dirty="0" err="1" smtClean="0"/>
              <a:t>between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peak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intensity</a:t>
            </a:r>
            <a:r>
              <a:rPr lang="it-IT" sz="2400" b="1" i="1" dirty="0" smtClean="0"/>
              <a:t> on and off</a:t>
            </a:r>
          </a:p>
          <a:p>
            <a:pPr marL="0" indent="0">
              <a:buNone/>
            </a:pPr>
            <a:r>
              <a:rPr lang="it-IT" sz="2400" b="1" i="1" dirty="0"/>
              <a:t> </a:t>
            </a:r>
            <a:r>
              <a:rPr lang="it-IT" sz="2400" b="1" i="1" dirty="0" smtClean="0"/>
              <a:t>(on </a:t>
            </a:r>
            <a:r>
              <a:rPr lang="it-IT" sz="2400" b="1" i="1" dirty="0" err="1" smtClean="0"/>
              <a:t>axis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at</a:t>
            </a:r>
            <a:r>
              <a:rPr lang="it-IT" sz="2400" b="1" i="1" dirty="0" smtClean="0"/>
              <a:t> 1/3000 </a:t>
            </a:r>
            <a:r>
              <a:rPr lang="it-IT" sz="2400" b="1" i="1" dirty="0" err="1" smtClean="0"/>
              <a:t>rad</a:t>
            </a:r>
            <a:r>
              <a:rPr lang="it-IT" sz="2400" b="1" i="1" dirty="0" smtClean="0"/>
              <a:t> ): </a:t>
            </a:r>
            <a:r>
              <a:rPr lang="it-IT" sz="2400" b="1" i="1" dirty="0" err="1" smtClean="0"/>
              <a:t>one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million</a:t>
            </a:r>
            <a:r>
              <a:rPr lang="it-IT" sz="2400" b="1" i="1" dirty="0" smtClean="0"/>
              <a:t>!</a:t>
            </a:r>
          </a:p>
          <a:p>
            <a:pPr marL="0" indent="0">
              <a:buNone/>
            </a:pPr>
            <a:r>
              <a:rPr lang="it-IT" sz="2400" b="1" i="1" dirty="0" err="1" smtClean="0"/>
              <a:t>Same</a:t>
            </a:r>
            <a:r>
              <a:rPr lang="it-IT" sz="2400" b="1" i="1" dirty="0" smtClean="0"/>
              <a:t> ratio </a:t>
            </a:r>
            <a:r>
              <a:rPr lang="it-IT" sz="2400" b="1" i="1" dirty="0" err="1" smtClean="0"/>
              <a:t>between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probability</a:t>
            </a:r>
            <a:r>
              <a:rPr lang="it-IT" sz="2400" b="1" i="1" dirty="0" smtClean="0"/>
              <a:t> to be inside the</a:t>
            </a:r>
          </a:p>
          <a:p>
            <a:pPr marL="0" indent="0">
              <a:buNone/>
            </a:pPr>
            <a:r>
              <a:rPr lang="it-IT" sz="2400" b="1" i="1" dirty="0" err="1" smtClean="0"/>
              <a:t>Nearby</a:t>
            </a:r>
            <a:r>
              <a:rPr lang="it-IT" sz="2400" b="1" i="1" dirty="0" smtClean="0"/>
              <a:t> 40 </a:t>
            </a:r>
            <a:r>
              <a:rPr lang="it-IT" sz="2400" b="1" i="1" dirty="0" err="1" smtClean="0"/>
              <a:t>Mpc</a:t>
            </a:r>
            <a:r>
              <a:rPr lang="it-IT" sz="2400" b="1" i="1" dirty="0" smtClean="0"/>
              <a:t> versus 4 </a:t>
            </a:r>
            <a:r>
              <a:rPr lang="it-IT" sz="2400" b="1" i="1" dirty="0" err="1" smtClean="0"/>
              <a:t>Gpc</a:t>
            </a:r>
            <a:r>
              <a:rPr lang="it-IT" sz="2400" b="1" i="1" dirty="0" smtClean="0"/>
              <a:t>.: a </a:t>
            </a:r>
            <a:r>
              <a:rPr lang="it-IT" sz="2400" b="1" i="1" dirty="0" err="1" smtClean="0"/>
              <a:t>million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times</a:t>
            </a:r>
            <a:endParaRPr lang="it-IT" sz="2400" b="1" i="1" dirty="0" smtClean="0"/>
          </a:p>
          <a:p>
            <a:r>
              <a:rPr lang="it-IT" sz="2400" b="1" i="1" dirty="0" err="1" smtClean="0"/>
              <a:t>Peak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Luminosity</a:t>
            </a:r>
            <a:r>
              <a:rPr lang="it-IT" sz="2400" b="1" i="1" dirty="0" smtClean="0"/>
              <a:t> </a:t>
            </a:r>
            <a:r>
              <a:rPr lang="it-IT" sz="2400" b="1" i="1" dirty="0" err="1"/>
              <a:t>a</a:t>
            </a:r>
            <a:r>
              <a:rPr lang="it-IT" sz="2400" b="1" i="1" dirty="0" err="1" smtClean="0"/>
              <a:t>lmost</a:t>
            </a:r>
            <a:r>
              <a:rPr lang="it-IT" sz="2400" b="1" i="1" dirty="0" smtClean="0"/>
              <a:t>  </a:t>
            </a:r>
            <a:r>
              <a:rPr lang="it-IT" sz="2400" b="1" i="1" dirty="0" err="1" smtClean="0"/>
              <a:t>as</a:t>
            </a:r>
            <a:r>
              <a:rPr lang="it-IT" sz="2400" b="1" i="1" dirty="0" smtClean="0"/>
              <a:t> the </a:t>
            </a:r>
            <a:r>
              <a:rPr lang="it-IT" sz="2400" b="1" i="1" dirty="0" err="1" smtClean="0"/>
              <a:t>observed</a:t>
            </a:r>
            <a:r>
              <a:rPr lang="it-IT" sz="2400" b="1" i="1" dirty="0" smtClean="0"/>
              <a:t> ratio </a:t>
            </a:r>
            <a:r>
              <a:rPr lang="it-IT" sz="2400" b="1" i="1" dirty="0" err="1" smtClean="0"/>
              <a:t>at</a:t>
            </a:r>
            <a:r>
              <a:rPr lang="it-IT" sz="2400" b="1" i="1" dirty="0" smtClean="0"/>
              <a:t> max. </a:t>
            </a:r>
            <a:r>
              <a:rPr lang="it-IT" sz="2400" b="1" i="1" dirty="0" err="1" smtClean="0"/>
              <a:t>Luminosity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peak</a:t>
            </a:r>
            <a:r>
              <a:rPr lang="it-IT" sz="2400" b="1" i="1" dirty="0" smtClean="0"/>
              <a:t>:</a:t>
            </a:r>
          </a:p>
          <a:p>
            <a:pPr marL="0" indent="0">
              <a:buNone/>
            </a:pPr>
            <a:r>
              <a:rPr lang="it-IT" sz="2400" b="1" i="1" dirty="0" smtClean="0"/>
              <a:t>10^53 erg s^(-1): </a:t>
            </a:r>
            <a:r>
              <a:rPr lang="it-IT" sz="2400" b="1" i="1" dirty="0" err="1" smtClean="0"/>
              <a:t>cosmic</a:t>
            </a:r>
            <a:r>
              <a:rPr lang="it-IT" sz="2400" b="1" i="1" dirty="0"/>
              <a:t> </a:t>
            </a:r>
            <a:r>
              <a:rPr lang="it-IT" sz="2400" b="1" i="1" dirty="0" smtClean="0"/>
              <a:t>versus</a:t>
            </a:r>
          </a:p>
          <a:p>
            <a:pPr marL="0" indent="0">
              <a:buNone/>
            </a:pPr>
            <a:r>
              <a:rPr lang="it-IT" sz="2400" b="1" i="1" dirty="0" smtClean="0"/>
              <a:t> </a:t>
            </a:r>
            <a:r>
              <a:rPr lang="it-IT" sz="2400" b="1" i="1" dirty="0"/>
              <a:t>10^46 erg^(-1</a:t>
            </a:r>
            <a:r>
              <a:rPr lang="it-IT" sz="2400" b="1" i="1" dirty="0" smtClean="0"/>
              <a:t>): GRB 170817°</a:t>
            </a:r>
          </a:p>
          <a:p>
            <a:pPr marL="0" indent="0">
              <a:buNone/>
            </a:pPr>
            <a:r>
              <a:rPr lang="it-IT" sz="2000" b="1" i="1" dirty="0" smtClean="0"/>
              <a:t>SAME ARGUMENT USED </a:t>
            </a:r>
            <a:r>
              <a:rPr lang="it-IT" sz="2000" b="1" i="1" dirty="0"/>
              <a:t> </a:t>
            </a:r>
            <a:r>
              <a:rPr lang="it-IT" sz="2000" b="1" i="1" dirty="0" smtClean="0"/>
              <a:t>on 1998 to </a:t>
            </a:r>
            <a:r>
              <a:rPr lang="it-IT" sz="2000" b="1" i="1" dirty="0" err="1" smtClean="0"/>
              <a:t>explain</a:t>
            </a:r>
            <a:r>
              <a:rPr lang="it-IT" sz="2000" b="1" i="1" dirty="0" smtClean="0"/>
              <a:t> </a:t>
            </a:r>
            <a:r>
              <a:rPr lang="it-IT" sz="2000" b="1" i="1" dirty="0" err="1" smtClean="0"/>
              <a:t>near</a:t>
            </a:r>
            <a:r>
              <a:rPr lang="it-IT" sz="2000" b="1" i="1" dirty="0" smtClean="0"/>
              <a:t> 40 </a:t>
            </a:r>
            <a:r>
              <a:rPr lang="it-IT" sz="2000" b="1" i="1" dirty="0" err="1" smtClean="0"/>
              <a:t>Mpc</a:t>
            </a:r>
            <a:r>
              <a:rPr lang="it-IT" sz="2000" b="1" i="1" dirty="0" smtClean="0"/>
              <a:t> </a:t>
            </a:r>
            <a:r>
              <a:rPr lang="it-IT" sz="2000" b="1" i="1" dirty="0" smtClean="0"/>
              <a:t>GRB </a:t>
            </a:r>
            <a:r>
              <a:rPr lang="it-IT" sz="2000" b="1" i="1" dirty="0" smtClean="0"/>
              <a:t>980425°</a:t>
            </a:r>
          </a:p>
          <a:p>
            <a:pPr marL="0" indent="0">
              <a:buNone/>
            </a:pPr>
            <a:r>
              <a:rPr lang="it-IT" sz="2000" b="1" i="1" dirty="0" err="1" smtClean="0"/>
              <a:t>See</a:t>
            </a:r>
            <a:r>
              <a:rPr lang="it-IT" sz="2000" b="1" i="1" dirty="0" smtClean="0"/>
              <a:t> </a:t>
            </a:r>
            <a:r>
              <a:rPr lang="it-IT" sz="2000" b="1" i="1" dirty="0" err="1" smtClean="0"/>
              <a:t>also</a:t>
            </a:r>
            <a:r>
              <a:rPr lang="it-IT" sz="2000" b="1" i="1" dirty="0" smtClean="0"/>
              <a:t> </a:t>
            </a:r>
            <a:r>
              <a:rPr lang="it-IT" sz="2000" b="1" i="1" dirty="0" err="1">
                <a:hlinkClick r:id="rId2"/>
              </a:rPr>
              <a:t>Also</a:t>
            </a:r>
            <a:r>
              <a:rPr lang="it-IT" sz="2000" b="1" i="1" dirty="0">
                <a:hlinkClick r:id="rId2"/>
              </a:rPr>
              <a:t> : https://arxiv.org/pdf/astro-ph/9808005.pdf</a:t>
            </a:r>
            <a:endParaRPr lang="it-IT" sz="2000" b="1" i="1" dirty="0"/>
          </a:p>
          <a:p>
            <a:pPr marL="0" indent="0">
              <a:buNone/>
            </a:pPr>
            <a:endParaRPr lang="it-IT" sz="1050" dirty="0" smtClean="0"/>
          </a:p>
          <a:p>
            <a:pPr marL="0" indent="0">
              <a:buNone/>
            </a:pPr>
            <a:endParaRPr lang="it-IT" sz="1050" dirty="0"/>
          </a:p>
          <a:p>
            <a:pPr marL="0" indent="0">
              <a:buNone/>
            </a:pPr>
            <a:endParaRPr lang="it-IT" sz="1100" dirty="0"/>
          </a:p>
          <a:p>
            <a:pPr marL="0" indent="0">
              <a:buNone/>
            </a:pPr>
            <a:r>
              <a:rPr lang="it-IT" sz="1100" dirty="0" smtClean="0"/>
              <a:t> </a:t>
            </a:r>
            <a:endParaRPr lang="it-IT" sz="11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298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9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it-IT" sz="49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9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it-IT" sz="49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smtClean="0"/>
              <a:t>for </a:t>
            </a:r>
            <a:r>
              <a:rPr lang="it-IT" dirty="0" err="1" smtClean="0"/>
              <a:t>your</a:t>
            </a:r>
            <a:r>
              <a:rPr lang="it-IT" dirty="0" smtClean="0"/>
              <a:t> </a:t>
            </a:r>
            <a:r>
              <a:rPr lang="it-IT" dirty="0" err="1" smtClean="0"/>
              <a:t>beamed</a:t>
            </a:r>
            <a:r>
              <a:rPr lang="it-IT" dirty="0" smtClean="0"/>
              <a:t> </a:t>
            </a:r>
            <a:r>
              <a:rPr lang="it-IT" dirty="0" err="1" smtClean="0"/>
              <a:t>attention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26</a:t>
            </a:fld>
            <a:endParaRPr lang="it-IT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918" y="1489543"/>
            <a:ext cx="273367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" y="1631179"/>
            <a:ext cx="5461145" cy="358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47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1560" y="2060848"/>
            <a:ext cx="7848600" cy="448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D.Fargion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0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Beaming</a:t>
            </a:r>
            <a:r>
              <a:rPr lang="it-IT" dirty="0" smtClean="0"/>
              <a:t> with </a:t>
            </a:r>
            <a:r>
              <a:rPr lang="it-IT" dirty="0" err="1" smtClean="0"/>
              <a:t>energy</a:t>
            </a:r>
            <a:r>
              <a:rPr lang="it-IT" dirty="0" smtClean="0"/>
              <a:t> and angle </a:t>
            </a:r>
            <a:br>
              <a:rPr lang="it-IT" dirty="0" smtClean="0"/>
            </a:br>
            <a:r>
              <a:rPr lang="it-IT" dirty="0" smtClean="0"/>
              <a:t>Nova : </a:t>
            </a:r>
            <a:r>
              <a:rPr lang="it-IT" dirty="0" err="1" smtClean="0"/>
              <a:t>Shanahan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28</a:t>
            </a:fld>
            <a:endParaRPr lang="it-IT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67" y="1800224"/>
            <a:ext cx="5172308" cy="494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634082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Old</a:t>
            </a:r>
            <a:r>
              <a:rPr lang="it-IT" dirty="0" smtClean="0"/>
              <a:t> GRB </a:t>
            </a:r>
            <a:r>
              <a:rPr lang="it-IT" dirty="0" err="1" smtClean="0"/>
              <a:t>Fireball</a:t>
            </a:r>
            <a:r>
              <a:rPr lang="it-IT" dirty="0" smtClean="0"/>
              <a:t> stories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29</a:t>
            </a:fld>
            <a:endParaRPr lang="it-IT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6770447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4" descr="Risultati immagini per GRB j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299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599" y="642918"/>
            <a:ext cx="8386199" cy="578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Connettore 2 5"/>
          <p:cNvCxnSpPr/>
          <p:nvPr/>
        </p:nvCxnSpPr>
        <p:spPr>
          <a:xfrm rot="16200000" flipV="1">
            <a:off x="5429256" y="4714884"/>
            <a:ext cx="785818" cy="71438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D.Fargion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58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Old</a:t>
            </a:r>
            <a:r>
              <a:rPr lang="it-IT" dirty="0" smtClean="0"/>
              <a:t> </a:t>
            </a:r>
            <a:r>
              <a:rPr lang="it-IT" smtClean="0"/>
              <a:t>Models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30</a:t>
            </a:fld>
            <a:endParaRPr lang="it-IT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52642"/>
            <a:ext cx="7696152" cy="505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31</a:t>
            </a:fld>
            <a:endParaRPr lang="it-IT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098017"/>
            <a:ext cx="7623490" cy="528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08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Fig</a:t>
            </a:r>
            <a:r>
              <a:rPr lang="it-IT" dirty="0" smtClean="0"/>
              <a:t> 7</a:t>
            </a:r>
            <a:endParaRPr lang="it-IT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85860"/>
            <a:ext cx="8324556" cy="492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32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Number</a:t>
            </a:r>
            <a:r>
              <a:rPr lang="it-IT" dirty="0" smtClean="0"/>
              <a:t> </a:t>
            </a:r>
            <a:r>
              <a:rPr lang="it-IT" dirty="0" err="1" smtClean="0"/>
              <a:t>flux</a:t>
            </a:r>
            <a:endParaRPr lang="it-IT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091" y="1295400"/>
            <a:ext cx="7625884" cy="484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33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34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8662" y="1285860"/>
            <a:ext cx="6600844" cy="1227137"/>
          </a:xfrm>
        </p:spPr>
        <p:txBody>
          <a:bodyPr/>
          <a:lstStyle/>
          <a:p>
            <a:r>
              <a:rPr lang="it-IT" dirty="0" smtClean="0"/>
              <a:t>GWS SGRB 170817A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43042" y="2214554"/>
            <a:ext cx="4700598" cy="571504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30-08-2017</a:t>
            </a:r>
            <a:endParaRPr lang="it-IT" dirty="0"/>
          </a:p>
        </p:txBody>
      </p:sp>
      <p:pic>
        <p:nvPicPr>
          <p:cNvPr id="4098" name="Picture 2" descr="http://www.nature.com/polopoly_fs/7.45927.1503600456!/image/NGC4993pic.jpg_gen/derivatives/landscape_630/NGC4993p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714620"/>
            <a:ext cx="6000750" cy="3790950"/>
          </a:xfrm>
          <a:prstGeom prst="rect">
            <a:avLst/>
          </a:prstGeom>
          <a:noFill/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35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82" y="428604"/>
            <a:ext cx="8229600" cy="4525963"/>
          </a:xfrm>
        </p:spPr>
        <p:txBody>
          <a:bodyPr>
            <a:normAutofit fontScale="25000" lnSpcReduction="20000"/>
          </a:bodyPr>
          <a:lstStyle/>
          <a:p>
            <a:r>
              <a:rPr lang="it-IT" sz="4400" b="1" dirty="0" smtClean="0"/>
              <a:t> 15382(  4) - 22-Aug-2017 12:33:20 - [  1]                  HUBBLE SPACE TELESCOPE OBSERVING PROGRAM </a:t>
            </a:r>
            <a:r>
              <a:rPr lang="it-IT" sz="4800" b="1" dirty="0" smtClean="0"/>
              <a:t>15382Version</a:t>
            </a:r>
            <a:r>
              <a:rPr lang="it-IT" sz="4400" b="1" dirty="0" smtClean="0"/>
              <a:t>:   4  Check-in </a:t>
            </a:r>
            <a:r>
              <a:rPr lang="it-IT" sz="4400" b="1" dirty="0" err="1" smtClean="0"/>
              <a:t>Time</a:t>
            </a:r>
            <a:r>
              <a:rPr lang="it-IT" sz="4400" b="1" dirty="0" smtClean="0"/>
              <a:t>: 22-Aug-2017 12:33:20       </a:t>
            </a:r>
            <a:r>
              <a:rPr lang="it-IT" sz="4400" b="1" dirty="0" err="1" smtClean="0"/>
              <a:t>STScI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Edit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Number</a:t>
            </a:r>
            <a:r>
              <a:rPr lang="it-IT" sz="4400" b="1" dirty="0" smtClean="0"/>
              <a:t>: 2     </a:t>
            </a:r>
            <a:r>
              <a:rPr lang="it-IT" sz="4400" b="1" dirty="0" err="1" smtClean="0"/>
              <a:t>TitleUV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Spectroscopy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of</a:t>
            </a:r>
            <a:r>
              <a:rPr lang="it-IT" sz="4400" b="1" dirty="0" smtClean="0"/>
              <a:t> GRB170817A                                                   ------------------------------------------------------------------------------------Type             </a:t>
            </a:r>
            <a:r>
              <a:rPr lang="it-IT" sz="4400" b="1" dirty="0" err="1" smtClean="0"/>
              <a:t>CycleGO</a:t>
            </a:r>
            <a:r>
              <a:rPr lang="it-IT" sz="4400" b="1" dirty="0" smtClean="0"/>
              <a:t>/DD            25       ------------------------------------------------------------------------------------Investigators                                                                                                                                                        </a:t>
            </a:r>
            <a:r>
              <a:rPr lang="it-IT" sz="4400" b="1" dirty="0" err="1" smtClean="0"/>
              <a:t>Contact</a:t>
            </a:r>
            <a:r>
              <a:rPr lang="it-IT" sz="4400" b="1" dirty="0" smtClean="0"/>
              <a:t>?    PI: Matt </a:t>
            </a:r>
            <a:r>
              <a:rPr lang="it-IT" sz="4400" b="1" dirty="0" err="1" smtClean="0"/>
              <a:t>Nicholl</a:t>
            </a:r>
            <a:r>
              <a:rPr lang="it-IT" sz="4400" b="1" dirty="0" smtClean="0"/>
              <a:t>                      Harvard </a:t>
            </a:r>
            <a:r>
              <a:rPr lang="it-IT" sz="4400" b="1" dirty="0" err="1" smtClean="0"/>
              <a:t>University</a:t>
            </a:r>
            <a:r>
              <a:rPr lang="it-IT" sz="4400" b="1" dirty="0" smtClean="0"/>
              <a:t>                            Y    </a:t>
            </a:r>
            <a:r>
              <a:rPr lang="it-IT" sz="4400" b="1" dirty="0" err="1" smtClean="0"/>
              <a:t>CoI</a:t>
            </a:r>
            <a:r>
              <a:rPr lang="it-IT" sz="4400" b="1" dirty="0" smtClean="0"/>
              <a:t>: Prof. Edo Berger                  Harvard </a:t>
            </a:r>
            <a:r>
              <a:rPr lang="it-IT" sz="4400" b="1" dirty="0" err="1" smtClean="0"/>
              <a:t>University</a:t>
            </a:r>
            <a:r>
              <a:rPr lang="it-IT" sz="4400" b="1" dirty="0" smtClean="0"/>
              <a:t>                            N    </a:t>
            </a:r>
            <a:r>
              <a:rPr lang="it-IT" sz="4400" b="1" dirty="0" err="1" smtClean="0"/>
              <a:t>CoI</a:t>
            </a:r>
            <a:r>
              <a:rPr lang="it-IT" sz="4400" b="1" dirty="0" smtClean="0"/>
              <a:t>: Mr. Philip </a:t>
            </a:r>
            <a:r>
              <a:rPr lang="it-IT" sz="4400" b="1" dirty="0" err="1" smtClean="0"/>
              <a:t>Cowperthwaite</a:t>
            </a:r>
            <a:r>
              <a:rPr lang="it-IT" sz="4400" b="1" dirty="0" smtClean="0"/>
              <a:t>          Harvard </a:t>
            </a:r>
            <a:r>
              <a:rPr lang="it-IT" sz="4400" b="1" dirty="0" err="1" smtClean="0"/>
              <a:t>University</a:t>
            </a:r>
            <a:r>
              <a:rPr lang="it-IT" sz="4400" b="1" dirty="0" smtClean="0"/>
              <a:t>                            N ------------------------------------------------------------------------------------AbstractGRB170817A </a:t>
            </a:r>
            <a:r>
              <a:rPr lang="it-IT" sz="4400" b="1" dirty="0" err="1" smtClean="0"/>
              <a:t>is</a:t>
            </a:r>
            <a:r>
              <a:rPr lang="it-IT" sz="4400" b="1" dirty="0" smtClean="0"/>
              <a:t> the </a:t>
            </a:r>
            <a:r>
              <a:rPr lang="it-IT" sz="4400" b="1" dirty="0" err="1" smtClean="0"/>
              <a:t>most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nearby</a:t>
            </a:r>
            <a:r>
              <a:rPr lang="it-IT" sz="4400" b="1" dirty="0" smtClean="0"/>
              <a:t> short GRB </a:t>
            </a:r>
            <a:r>
              <a:rPr lang="it-IT" sz="4400" b="1" dirty="0" err="1" smtClean="0"/>
              <a:t>ever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discovered</a:t>
            </a:r>
            <a:r>
              <a:rPr lang="it-IT" sz="4400" b="1" dirty="0" smtClean="0"/>
              <a:t>. </a:t>
            </a:r>
            <a:r>
              <a:rPr lang="it-IT" sz="4400" b="1" dirty="0" err="1" smtClean="0"/>
              <a:t>We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detected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an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optical</a:t>
            </a:r>
            <a:r>
              <a:rPr lang="it-IT" sz="4400" b="1" dirty="0" smtClean="0"/>
              <a:t>     </a:t>
            </a:r>
            <a:r>
              <a:rPr lang="it-IT" sz="4400" b="1" dirty="0" err="1" smtClean="0"/>
              <a:t>counterpart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using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DECam</a:t>
            </a:r>
            <a:r>
              <a:rPr lang="it-IT" sz="4400" b="1" dirty="0" smtClean="0"/>
              <a:t> and propose </a:t>
            </a:r>
            <a:r>
              <a:rPr lang="it-IT" sz="4400" b="1" dirty="0" err="1" smtClean="0"/>
              <a:t>to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obtain</a:t>
            </a:r>
            <a:r>
              <a:rPr lang="it-IT" sz="4400" b="1" dirty="0" smtClean="0"/>
              <a:t> a UV </a:t>
            </a:r>
            <a:r>
              <a:rPr lang="it-IT" sz="4400" b="1" dirty="0" err="1" smtClean="0"/>
              <a:t>spectrum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using</a:t>
            </a:r>
            <a:r>
              <a:rPr lang="it-IT" sz="4400" b="1" dirty="0" smtClean="0"/>
              <a:t> STIS.             ------------------------------------------------------------------------------------  </a:t>
            </a:r>
            <a:r>
              <a:rPr lang="it-IT" sz="4400" b="1" dirty="0" err="1" smtClean="0"/>
              <a:t>Observations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Description</a:t>
            </a:r>
            <a:r>
              <a:rPr lang="it-IT" sz="4400" b="1" dirty="0" smtClean="0"/>
              <a:t>  </a:t>
            </a:r>
            <a:r>
              <a:rPr lang="it-IT" sz="4400" b="1" dirty="0" err="1" smtClean="0"/>
              <a:t>------------------------</a:t>
            </a:r>
            <a:r>
              <a:rPr lang="it-IT" sz="4400" b="1" dirty="0" smtClean="0"/>
              <a:t>     1 </a:t>
            </a:r>
            <a:r>
              <a:rPr lang="it-IT" sz="4400" b="1" dirty="0" err="1" smtClean="0"/>
              <a:t>orbit</a:t>
            </a:r>
            <a:r>
              <a:rPr lang="it-IT" sz="4400" b="1" dirty="0" smtClean="0"/>
              <a:t> UV </a:t>
            </a:r>
            <a:r>
              <a:rPr lang="it-IT" sz="4400" b="1" dirty="0" err="1" smtClean="0"/>
              <a:t>spectrum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of</a:t>
            </a:r>
            <a:r>
              <a:rPr lang="it-IT" sz="4400" b="1" dirty="0" smtClean="0"/>
              <a:t> LIGO BNS </a:t>
            </a:r>
            <a:r>
              <a:rPr lang="it-IT" sz="4400" b="1" dirty="0" err="1" smtClean="0"/>
              <a:t>optical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counterpart</a:t>
            </a:r>
            <a:r>
              <a:rPr lang="it-IT" sz="4400" b="1" dirty="0" smtClean="0"/>
              <a:t>. </a:t>
            </a:r>
            <a:r>
              <a:rPr lang="it-IT" sz="4400" b="1" dirty="0" err="1" smtClean="0"/>
              <a:t>Using</a:t>
            </a:r>
            <a:r>
              <a:rPr lang="it-IT" sz="4400" b="1" dirty="0" smtClean="0"/>
              <a:t> STIS + G230L </a:t>
            </a:r>
            <a:r>
              <a:rPr lang="it-IT" sz="4400" b="1" dirty="0" err="1" smtClean="0"/>
              <a:t>for</a:t>
            </a:r>
            <a:r>
              <a:rPr lang="it-IT" sz="4400" b="1" dirty="0" smtClean="0"/>
              <a:t>         wide </a:t>
            </a:r>
            <a:r>
              <a:rPr lang="it-IT" sz="4400" b="1" dirty="0" err="1" smtClean="0"/>
              <a:t>wavelength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coverage</a:t>
            </a:r>
            <a:r>
              <a:rPr lang="it-IT" sz="4400" b="1" dirty="0" smtClean="0"/>
              <a:t>.                                                      ------------------------------------------------------------------------------------                                                  15382(  4) - 22-Aug-2017 12:33:20 - [  2]TARGET LIST    </a:t>
            </a:r>
            <a:r>
              <a:rPr lang="it-IT" sz="4400" b="1" dirty="0" err="1" smtClean="0"/>
              <a:t>Fixed</a:t>
            </a:r>
            <a:r>
              <a:rPr lang="it-IT" sz="4400" b="1" dirty="0" smtClean="0"/>
              <a:t> Targets------------------------------------------------------------------------------------------------------------------------------------Tar|   Target   |         </a:t>
            </a:r>
            <a:r>
              <a:rPr lang="it-IT" sz="4400" b="1" dirty="0" err="1" smtClean="0"/>
              <a:t>Target</a:t>
            </a:r>
            <a:r>
              <a:rPr lang="it-IT" sz="4400" b="1" dirty="0" smtClean="0"/>
              <a:t>        |            Target              </a:t>
            </a:r>
            <a:r>
              <a:rPr lang="it-IT" sz="4400" b="1" dirty="0" err="1" smtClean="0"/>
              <a:t>|Coord</a:t>
            </a:r>
            <a:r>
              <a:rPr lang="it-IT" sz="4400" b="1" dirty="0" smtClean="0"/>
              <a:t>   | </a:t>
            </a:r>
            <a:r>
              <a:rPr lang="it-IT" sz="4400" b="1" dirty="0" err="1" smtClean="0"/>
              <a:t>Radial</a:t>
            </a:r>
            <a:r>
              <a:rPr lang="it-IT" sz="4400" b="1" dirty="0" smtClean="0"/>
              <a:t> |             </a:t>
            </a:r>
            <a:r>
              <a:rPr lang="it-IT" sz="4400" b="1" dirty="0" err="1" smtClean="0"/>
              <a:t>Flux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dataNo</a:t>
            </a:r>
            <a:r>
              <a:rPr lang="it-IT" sz="4400" b="1" dirty="0" smtClean="0"/>
              <a:t> |    </a:t>
            </a:r>
            <a:r>
              <a:rPr lang="it-IT" sz="4400" b="1" dirty="0" err="1" smtClean="0"/>
              <a:t>Name</a:t>
            </a:r>
            <a:r>
              <a:rPr lang="it-IT" sz="4400" b="1" dirty="0" smtClean="0"/>
              <a:t>    |       </a:t>
            </a:r>
            <a:r>
              <a:rPr lang="it-IT" sz="4400" b="1" dirty="0" err="1" smtClean="0"/>
              <a:t>Description</a:t>
            </a:r>
            <a:r>
              <a:rPr lang="it-IT" sz="4400" b="1" dirty="0" smtClean="0"/>
              <a:t>     |           Position             </a:t>
            </a:r>
            <a:r>
              <a:rPr lang="it-IT" sz="4400" b="1" dirty="0" err="1" smtClean="0"/>
              <a:t>|Eqnx</a:t>
            </a:r>
            <a:r>
              <a:rPr lang="it-IT" sz="4400" b="1" dirty="0" smtClean="0"/>
              <a:t>    |  </a:t>
            </a:r>
            <a:r>
              <a:rPr lang="it-IT" sz="4400" b="1" dirty="0" err="1" smtClean="0"/>
              <a:t>Vel</a:t>
            </a:r>
            <a:r>
              <a:rPr lang="it-IT" sz="4400" b="1" dirty="0" smtClean="0"/>
              <a:t>.  |------------------------------------------------------------------------------------------------------------------------------------1   BNS-MERGER   EXT-STAR, GAMMA RAY     RA=13H09M48.0900S +/- 1",        J2000             V = 18 +/- 2 UVW1 ~ 17.7                                 BURSTER                 DEC=-23D22'53.35" +/- 1"                                                                       </a:t>
            </a:r>
            <a:r>
              <a:rPr lang="it-IT" sz="4400" b="1" dirty="0" err="1" smtClean="0"/>
              <a:t>Reference</a:t>
            </a:r>
            <a:r>
              <a:rPr lang="it-IT" sz="4400" b="1" dirty="0" smtClean="0"/>
              <a:t> Frame: ICRS    </a:t>
            </a:r>
            <a:r>
              <a:rPr lang="it-IT" sz="4400" b="1" dirty="0" err="1" smtClean="0"/>
              <a:t>Extended</a:t>
            </a:r>
            <a:r>
              <a:rPr lang="it-IT" sz="4400" b="1" dirty="0" smtClean="0"/>
              <a:t>: NO------------------------------------------------------------------------------------------------------------------------------------2   GRB170817A   EXT-STAR, GAMMA RAY     RA=13H09M48.0900S +/- 1",        J2000             V = 18 +/- 2 UVW1 ~ 17.7                                 BURSTER                 DEC=-23D22'53.35" +/- 1"                                                                       </a:t>
            </a:r>
            <a:r>
              <a:rPr lang="it-IT" sz="4400" b="1" dirty="0" err="1" smtClean="0"/>
              <a:t>Reference</a:t>
            </a:r>
            <a:r>
              <a:rPr lang="it-IT" sz="4400" b="1" dirty="0" smtClean="0"/>
              <a:t> Frame: ICRS    </a:t>
            </a:r>
            <a:r>
              <a:rPr lang="it-IT" sz="4400" b="1" dirty="0" err="1" smtClean="0"/>
              <a:t>Extended</a:t>
            </a:r>
            <a:r>
              <a:rPr lang="it-IT" sz="4400" b="1" dirty="0" smtClean="0"/>
              <a:t>: NO------------------------------------------------------------------------------------------------------------------------------------                                                  15382(  4) - 22-Aug-2017 12:33:20 - [  3]</a:t>
            </a:r>
            <a:r>
              <a:rPr lang="it-IT" sz="4400" b="1" dirty="0" err="1" smtClean="0"/>
              <a:t>Visit</a:t>
            </a:r>
            <a:r>
              <a:rPr lang="it-IT" sz="4400" b="1" dirty="0" smtClean="0"/>
              <a:t>: 01     </a:t>
            </a:r>
            <a:r>
              <a:rPr lang="it-IT" sz="4400" b="1" dirty="0" err="1" smtClean="0"/>
              <a:t>Visit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Requirements</a:t>
            </a:r>
            <a:r>
              <a:rPr lang="it-IT" sz="4400" b="1" dirty="0" smtClean="0"/>
              <a:t>:  &lt;none&gt;                                                                                           On </a:t>
            </a:r>
            <a:r>
              <a:rPr lang="it-IT" sz="4400" b="1" dirty="0" err="1" smtClean="0"/>
              <a:t>Hold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Comments</a:t>
            </a:r>
            <a:r>
              <a:rPr lang="it-IT" sz="4400" b="1" dirty="0" smtClean="0"/>
              <a:t>:    &lt;none&gt;                                                                                           </a:t>
            </a:r>
            <a:r>
              <a:rPr lang="it-IT" sz="4400" b="1" dirty="0" err="1" smtClean="0"/>
              <a:t>Additional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Comments</a:t>
            </a:r>
            <a:r>
              <a:rPr lang="it-IT" sz="4400" b="1" dirty="0" smtClean="0"/>
              <a:t>: &lt;none&gt;                                                                                      Exposures------------------------------------------------------------------------------------------------------------------------------------Exp |   Target  | </a:t>
            </a:r>
            <a:r>
              <a:rPr lang="it-IT" sz="4400" b="1" dirty="0" err="1" smtClean="0"/>
              <a:t>Instr</a:t>
            </a:r>
            <a:r>
              <a:rPr lang="it-IT" sz="4400" b="1" dirty="0" smtClean="0"/>
              <a:t>  | </a:t>
            </a:r>
            <a:r>
              <a:rPr lang="it-IT" sz="4400" b="1" dirty="0" err="1" smtClean="0"/>
              <a:t>Oper</a:t>
            </a:r>
            <a:r>
              <a:rPr lang="it-IT" sz="4400" b="1" dirty="0" smtClean="0"/>
              <a:t>. | </a:t>
            </a:r>
            <a:r>
              <a:rPr lang="it-IT" sz="4400" b="1" dirty="0" err="1" smtClean="0"/>
              <a:t>Aper</a:t>
            </a:r>
            <a:r>
              <a:rPr lang="it-IT" sz="4400" b="1" dirty="0" smtClean="0"/>
              <a:t>    |Spectral|Central|           Optional           |Num|   </a:t>
            </a:r>
            <a:r>
              <a:rPr lang="it-IT" sz="4400" b="1" dirty="0" err="1" smtClean="0"/>
              <a:t>Time</a:t>
            </a:r>
            <a:r>
              <a:rPr lang="it-IT" sz="4400" b="1" dirty="0" smtClean="0"/>
              <a:t>   |       </a:t>
            </a:r>
            <a:r>
              <a:rPr lang="it-IT" sz="4400" b="1" dirty="0" err="1" smtClean="0"/>
              <a:t>SpecialNum</a:t>
            </a:r>
            <a:r>
              <a:rPr lang="it-IT" sz="4400" b="1" dirty="0" smtClean="0"/>
              <a:t> |    </a:t>
            </a:r>
            <a:r>
              <a:rPr lang="it-IT" sz="4400" b="1" dirty="0" err="1" smtClean="0"/>
              <a:t>Name</a:t>
            </a:r>
            <a:r>
              <a:rPr lang="it-IT" sz="4400" b="1" dirty="0" smtClean="0"/>
              <a:t>   | </a:t>
            </a:r>
            <a:r>
              <a:rPr lang="it-IT" sz="4400" b="1" dirty="0" err="1" smtClean="0"/>
              <a:t>Config</a:t>
            </a:r>
            <a:r>
              <a:rPr lang="it-IT" sz="4400" b="1" dirty="0" smtClean="0"/>
              <a:t> | Mode  | or FOV  </a:t>
            </a:r>
            <a:r>
              <a:rPr lang="it-IT" sz="4400" b="1" dirty="0" err="1" smtClean="0"/>
              <a:t>|Element</a:t>
            </a:r>
            <a:r>
              <a:rPr lang="it-IT" sz="4400" b="1" dirty="0" smtClean="0"/>
              <a:t> |Waveln.|          </a:t>
            </a:r>
            <a:r>
              <a:rPr lang="it-IT" sz="4400" b="1" dirty="0" err="1" smtClean="0"/>
              <a:t>Parameters</a:t>
            </a:r>
            <a:r>
              <a:rPr lang="it-IT" sz="4400" b="1" dirty="0" smtClean="0"/>
              <a:t>          |Exp|  (Total) |     Requirements------------------------------------------------------------------------------------------------------------------------------------1    GRB170817A  STIS/CCD ACQ     50CCD     MIRROR                                          1   90 S (90                                                                                                                            S)                                  ------------------------------------------------------------------------------------------------------------------------------------2    GRB170817A  STIS/NUV ACCUM   52X0.2    G230L    2376                                   1   2000 S                                               -MAMA                                                                          (2000 S)                            ------------------------------------------------------------------------------------------------------------------------------------Sub Exposures------------------------------------------------------------------------------------------------------------------------------------Target             | </a:t>
            </a:r>
            <a:r>
              <a:rPr lang="it-IT" sz="4400" b="1" dirty="0" err="1" smtClean="0"/>
              <a:t>Exp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|Instr</a:t>
            </a:r>
            <a:r>
              <a:rPr lang="it-IT" sz="4400" b="1" dirty="0" smtClean="0"/>
              <a:t>   | </a:t>
            </a:r>
            <a:r>
              <a:rPr lang="it-IT" sz="4400" b="1" dirty="0" err="1" smtClean="0"/>
              <a:t>Oper</a:t>
            </a:r>
            <a:r>
              <a:rPr lang="it-IT" sz="4400" b="1" dirty="0" smtClean="0"/>
              <a:t>. |  </a:t>
            </a:r>
            <a:r>
              <a:rPr lang="it-IT" sz="4400" b="1" dirty="0" err="1" smtClean="0"/>
              <a:t>Aper</a:t>
            </a:r>
            <a:r>
              <a:rPr lang="it-IT" sz="4400" b="1" dirty="0" smtClean="0"/>
              <a:t>  |Spectral|Cent.|Primary     </a:t>
            </a:r>
            <a:r>
              <a:rPr lang="it-IT" sz="4400" b="1" dirty="0" err="1" smtClean="0"/>
              <a:t>|Secondary</a:t>
            </a:r>
            <a:r>
              <a:rPr lang="it-IT" sz="4400" b="1" dirty="0" smtClean="0"/>
              <a:t>   </a:t>
            </a:r>
            <a:r>
              <a:rPr lang="it-IT" sz="4400" b="1" dirty="0" err="1" smtClean="0"/>
              <a:t>|Iteration</a:t>
            </a:r>
            <a:r>
              <a:rPr lang="it-IT" sz="4400" b="1" dirty="0" smtClean="0"/>
              <a:t> |CR-SPLIT  </a:t>
            </a:r>
            <a:r>
              <a:rPr lang="it-IT" sz="4400" b="1" dirty="0" err="1" smtClean="0"/>
              <a:t>|Orbit</a:t>
            </a:r>
            <a:r>
              <a:rPr lang="it-IT" sz="4400" b="1" dirty="0" smtClean="0"/>
              <a:t>  </a:t>
            </a:r>
            <a:r>
              <a:rPr lang="it-IT" sz="4400" b="1" dirty="0" err="1" smtClean="0"/>
              <a:t>|DurationName</a:t>
            </a:r>
            <a:r>
              <a:rPr lang="it-IT" sz="4400" b="1" dirty="0" smtClean="0"/>
              <a:t>               | </a:t>
            </a:r>
            <a:r>
              <a:rPr lang="it-IT" sz="4400" b="1" dirty="0" err="1" smtClean="0"/>
              <a:t>Num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|Config</a:t>
            </a:r>
            <a:r>
              <a:rPr lang="it-IT" sz="4400" b="1" dirty="0" smtClean="0"/>
              <a:t>  | Mode  | or FOV </a:t>
            </a:r>
            <a:r>
              <a:rPr lang="it-IT" sz="4400" b="1" dirty="0" err="1" smtClean="0"/>
              <a:t>|Element</a:t>
            </a:r>
            <a:r>
              <a:rPr lang="it-IT" sz="4400" b="1" dirty="0" smtClean="0"/>
              <a:t> |Wave.|Pattern </a:t>
            </a:r>
            <a:r>
              <a:rPr lang="it-IT" sz="4400" b="1" dirty="0" err="1" smtClean="0"/>
              <a:t>Pos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|Pattern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Pos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|Num</a:t>
            </a:r>
            <a:r>
              <a:rPr lang="it-IT" sz="4400" b="1" dirty="0" smtClean="0"/>
              <a:t>       </a:t>
            </a:r>
            <a:r>
              <a:rPr lang="it-IT" sz="4400" b="1" dirty="0" err="1" smtClean="0"/>
              <a:t>|Num</a:t>
            </a:r>
            <a:r>
              <a:rPr lang="it-IT" sz="4400" b="1" dirty="0" smtClean="0"/>
              <a:t>       </a:t>
            </a:r>
            <a:r>
              <a:rPr lang="it-IT" sz="4400" b="1" dirty="0" err="1" smtClean="0"/>
              <a:t>|Number</a:t>
            </a:r>
            <a:r>
              <a:rPr lang="it-IT" sz="4400" b="1" dirty="0" smtClean="0"/>
              <a:t> |------------------------------------------------------------------------------------------------------------------------------------GRB170817A          1     STIS/CCD ACQ     50CCD    MIRROR         none         </a:t>
            </a:r>
            <a:r>
              <a:rPr lang="it-IT" sz="4400" b="1" dirty="0" err="1" smtClean="0"/>
              <a:t>none</a:t>
            </a:r>
            <a:r>
              <a:rPr lang="it-IT" sz="4400" b="1" dirty="0" smtClean="0"/>
              <a:t>         </a:t>
            </a:r>
            <a:r>
              <a:rPr lang="it-IT" sz="4400" b="1" dirty="0" err="1" smtClean="0"/>
              <a:t>none</a:t>
            </a:r>
            <a:r>
              <a:rPr lang="it-IT" sz="4400" b="1" dirty="0" smtClean="0"/>
              <a:t>       </a:t>
            </a:r>
            <a:r>
              <a:rPr lang="it-IT" sz="4400" b="1" dirty="0" err="1" smtClean="0"/>
              <a:t>none</a:t>
            </a:r>
            <a:r>
              <a:rPr lang="it-IT" sz="4400" b="1" dirty="0" smtClean="0"/>
              <a:t>       1       N/A      GRB170817A          2     STIS/NUV ACCUM   52X0.2   G230L    2376  none         </a:t>
            </a:r>
            <a:r>
              <a:rPr lang="it-IT" sz="4400" b="1" dirty="0" err="1" smtClean="0"/>
              <a:t>none</a:t>
            </a:r>
            <a:r>
              <a:rPr lang="it-IT" sz="4400" b="1" dirty="0" smtClean="0"/>
              <a:t>         </a:t>
            </a:r>
            <a:r>
              <a:rPr lang="it-IT" sz="4400" b="1" dirty="0" err="1" smtClean="0"/>
              <a:t>none</a:t>
            </a:r>
            <a:r>
              <a:rPr lang="it-IT" sz="4400" b="1" dirty="0" smtClean="0"/>
              <a:t>       </a:t>
            </a:r>
            <a:r>
              <a:rPr lang="it-IT" sz="4400" b="1" dirty="0" err="1" smtClean="0"/>
              <a:t>none</a:t>
            </a:r>
            <a:r>
              <a:rPr lang="it-IT" sz="4400" b="1" dirty="0" smtClean="0"/>
              <a:t>       1       N/A                                -MAMA                                                                                                                                                       15382(  4) - 22-Aug-2017 12:33:20 - [  4]            </a:t>
            </a:r>
            <a:r>
              <a:rPr lang="it-IT" sz="4400" b="1" dirty="0" err="1" smtClean="0"/>
              <a:t>Summary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Form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for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Proposal</a:t>
            </a:r>
            <a:r>
              <a:rPr lang="it-IT" sz="4400" b="1" dirty="0" smtClean="0"/>
              <a:t>  15382  Item                         </a:t>
            </a:r>
            <a:r>
              <a:rPr lang="it-IT" sz="4400" b="1" dirty="0" err="1" smtClean="0"/>
              <a:t>Used</a:t>
            </a:r>
            <a:r>
              <a:rPr lang="it-IT" sz="4400" b="1" dirty="0" smtClean="0"/>
              <a:t> in </a:t>
            </a:r>
            <a:r>
              <a:rPr lang="it-IT" sz="4400" b="1" dirty="0" err="1" smtClean="0"/>
              <a:t>this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proposal</a:t>
            </a:r>
            <a:r>
              <a:rPr lang="it-IT" sz="4400" b="1" dirty="0" smtClean="0"/>
              <a:t>                                                                              ------------------------------------------------------------------------------------------------------------------------------------  </a:t>
            </a:r>
            <a:r>
              <a:rPr lang="it-IT" sz="4400" b="1" dirty="0" err="1" smtClean="0"/>
              <a:t>Apertures</a:t>
            </a:r>
            <a:r>
              <a:rPr lang="it-IT" sz="4400" b="1" dirty="0" smtClean="0"/>
              <a:t>                    50CCD, 52X0.2                                                                                       ------------------------------------------------------------------------------------------------------------------------------------  </a:t>
            </a:r>
            <a:r>
              <a:rPr lang="it-IT" sz="4400" b="1" dirty="0" err="1" smtClean="0"/>
              <a:t>Configurations</a:t>
            </a:r>
            <a:r>
              <a:rPr lang="it-IT" sz="4400" b="1" dirty="0" smtClean="0"/>
              <a:t>               STIS/CCD, STIS/NUV-MAMA                                                                             ------------------------------------------------------------------------------------------------------------------------------------  </a:t>
            </a:r>
            <a:r>
              <a:rPr lang="it-IT" sz="4400" b="1" dirty="0" err="1" smtClean="0"/>
              <a:t>Opmodes</a:t>
            </a:r>
            <a:r>
              <a:rPr lang="it-IT" sz="4400" b="1" dirty="0" smtClean="0"/>
              <a:t>                      ACCUM, ACQ                                                                                          ------------------------------------------------------------------------------------------------------------------------------------  Optional </a:t>
            </a:r>
            <a:r>
              <a:rPr lang="it-IT" sz="4400" b="1" dirty="0" err="1" smtClean="0"/>
              <a:t>Parameters</a:t>
            </a:r>
            <a:r>
              <a:rPr lang="it-IT" sz="4400" b="1" dirty="0" smtClean="0"/>
              <a:t>                                                                                                              ------------------------------------------------------------------------------------------------------------------------------------  </a:t>
            </a:r>
            <a:r>
              <a:rPr lang="it-IT" sz="4400" b="1" dirty="0" err="1" smtClean="0"/>
              <a:t>Spectral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Elements</a:t>
            </a:r>
            <a:r>
              <a:rPr lang="it-IT" sz="4400" b="1" dirty="0" smtClean="0"/>
              <a:t>            G230L, MIRROR                                                                                       ------------------------------------------------------------------------------------------------------------------------------------  Target </a:t>
            </a:r>
            <a:r>
              <a:rPr lang="it-IT" sz="4400" b="1" dirty="0" err="1" smtClean="0"/>
              <a:t>Names</a:t>
            </a:r>
            <a:r>
              <a:rPr lang="it-IT" sz="4400" b="1" dirty="0" smtClean="0"/>
              <a:t>                 GRB170817A                                                                                          </a:t>
            </a:r>
            <a:r>
              <a:rPr lang="it-IT" dirty="0" smtClean="0"/>
              <a:t>------------------------------------------------------------------------------------------------------------------------------------</a:t>
            </a:r>
            <a:endParaRPr lang="it-IT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36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220" y="428604"/>
            <a:ext cx="8343402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37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la galassia </a:t>
            </a:r>
            <a:r>
              <a:rPr lang="it-IT" dirty="0" err="1"/>
              <a:t>Ngc</a:t>
            </a:r>
            <a:r>
              <a:rPr lang="it-IT" dirty="0"/>
              <a:t> 4993, nella costellazione dell’Idra, a circa 130 milioni di anni luce da noi, dove sarebbe stato osservato un lampo gamma.</a:t>
            </a:r>
          </a:p>
        </p:txBody>
      </p:sp>
      <p:sp>
        <p:nvSpPr>
          <p:cNvPr id="4" name="Rettangolo 3"/>
          <p:cNvSpPr/>
          <p:nvPr/>
        </p:nvSpPr>
        <p:spPr>
          <a:xfrm>
            <a:off x="2857488" y="514351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galaxy NGC 4993 (fuzzy bright spot) in the constellation Hydra, where detectors are </a:t>
            </a:r>
            <a:r>
              <a:rPr lang="en-US" dirty="0" err="1"/>
              <a:t>rumoured</a:t>
            </a:r>
            <a:r>
              <a:rPr lang="en-US" dirty="0"/>
              <a:t> to have spotted gravitational waves from a neutron star merger.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38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http://francis.naukas.com/files/2017/08/Dibujo20170830-geo-ligo-virgo-gravitational-wave-strain-vs-frequenc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234" y="590560"/>
            <a:ext cx="8901922" cy="5338770"/>
          </a:xfrm>
          <a:prstGeom prst="rect">
            <a:avLst/>
          </a:prstGeom>
          <a:noFill/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39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70609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The Fermi </a:t>
            </a:r>
            <a:r>
              <a:rPr lang="it-IT" dirty="0" err="1" smtClean="0"/>
              <a:t>message</a:t>
            </a:r>
            <a:r>
              <a:rPr lang="it-IT" dirty="0" smtClean="0"/>
              <a:t>: Short GRB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the Fermi Gamma-Ray Burst Monitor triggered and located </a:t>
            </a:r>
            <a:r>
              <a:rPr lang="en-US" sz="33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GRB 170817A </a:t>
            </a:r>
            <a:r>
              <a:rPr lang="en-US" dirty="0"/>
              <a:t>(trigger 524666471 / 170817529). The on-ground calculated location, using the GBM trigger data, is </a:t>
            </a:r>
            <a:r>
              <a:rPr lang="en-US" b="1" dirty="0"/>
              <a:t>RA = 176.8, DEC = -39.8 (J2000 degrees, equivalent to 12 h 47 m, -39 d 48'), </a:t>
            </a:r>
            <a:r>
              <a:rPr lang="en-US" dirty="0"/>
              <a:t>with an uncertainty of 11.6 degrees </a:t>
            </a:r>
            <a:r>
              <a:rPr lang="en-US" dirty="0" smtClean="0"/>
              <a:t>…The </a:t>
            </a:r>
            <a:r>
              <a:rPr lang="en-US" dirty="0"/>
              <a:t>GRB light curve shows a weak short pulse with a duration (T90) of about 2 s (50-300 </a:t>
            </a:r>
            <a:r>
              <a:rPr lang="en-US" dirty="0" err="1"/>
              <a:t>keV</a:t>
            </a:r>
            <a:r>
              <a:rPr lang="en-US" dirty="0"/>
              <a:t>). </a:t>
            </a:r>
            <a:r>
              <a:rPr lang="en-US" dirty="0" smtClean="0"/>
              <a:t>…</a:t>
            </a:r>
            <a:r>
              <a:rPr lang="en-US" sz="3500" b="1" dirty="0" smtClean="0"/>
              <a:t>the </a:t>
            </a:r>
            <a:r>
              <a:rPr lang="en-US" sz="3500" b="1" dirty="0"/>
              <a:t>cutoff energy, parameterized as </a:t>
            </a:r>
            <a:r>
              <a:rPr lang="en-US" sz="3500" b="1" dirty="0" err="1"/>
              <a:t>Epeak</a:t>
            </a:r>
            <a:r>
              <a:rPr lang="en-US" sz="3500" b="1" dirty="0"/>
              <a:t>, is 82 +/- 21 </a:t>
            </a:r>
            <a:r>
              <a:rPr lang="en-US" sz="3500" b="1" dirty="0" err="1"/>
              <a:t>keV</a:t>
            </a:r>
            <a:r>
              <a:rPr lang="en-US" sz="3500" b="1" dirty="0"/>
              <a:t> The event </a:t>
            </a:r>
            <a:r>
              <a:rPr lang="en-US" sz="3500" b="1" dirty="0" err="1"/>
              <a:t>fluence</a:t>
            </a:r>
            <a:r>
              <a:rPr lang="en-US" sz="3500" b="1" dirty="0"/>
              <a:t> (10-1000 </a:t>
            </a:r>
            <a:r>
              <a:rPr lang="en-US" sz="3500" b="1" dirty="0" err="1"/>
              <a:t>keV</a:t>
            </a:r>
            <a:r>
              <a:rPr lang="en-US" sz="3500" b="1" dirty="0"/>
              <a:t>) in this time interval is (2.3 +/- 0.4)E-07 erg/cm^2.</a:t>
            </a:r>
            <a:r>
              <a:rPr lang="en-US" dirty="0"/>
              <a:t> </a:t>
            </a:r>
            <a:r>
              <a:rPr lang="en-US" dirty="0" smtClean="0"/>
              <a:t>..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069" y="980728"/>
            <a:ext cx="47498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31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magine correla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5025"/>
            <a:ext cx="8643966" cy="6482975"/>
          </a:xfrm>
          <a:prstGeom prst="rect">
            <a:avLst/>
          </a:prstGeom>
          <a:noFill/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40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924641"/>
            <a:ext cx="5216545" cy="50761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Connettore 1 5"/>
          <p:cNvCxnSpPr/>
          <p:nvPr/>
        </p:nvCxnSpPr>
        <p:spPr>
          <a:xfrm rot="10800000">
            <a:off x="1785918" y="5181612"/>
            <a:ext cx="642942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rot="5400000" flipH="1" flipV="1">
            <a:off x="3107521" y="5179231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rot="5400000" flipH="1" flipV="1">
            <a:off x="2463785" y="5178437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2928926" y="928670"/>
            <a:ext cx="71438" cy="51435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2571736" y="3701481"/>
            <a:ext cx="1000132" cy="584775"/>
          </a:xfrm>
          <a:prstGeom prst="rect">
            <a:avLst/>
          </a:prstGeom>
          <a:solidFill>
            <a:schemeClr val="accent1">
              <a:lumMod val="75000"/>
              <a:alpha val="2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GRB 170817A</a:t>
            </a:r>
            <a:endParaRPr lang="it-IT" sz="16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2714620"/>
            <a:ext cx="407376" cy="1323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5398" y="1113111"/>
            <a:ext cx="45751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ttangolo 16"/>
          <p:cNvSpPr/>
          <p:nvPr/>
        </p:nvSpPr>
        <p:spPr>
          <a:xfrm>
            <a:off x="2928926" y="2571744"/>
            <a:ext cx="500066" cy="107157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5145676"/>
            <a:ext cx="4357718" cy="12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ttangolo 18"/>
          <p:cNvSpPr/>
          <p:nvPr/>
        </p:nvSpPr>
        <p:spPr>
          <a:xfrm>
            <a:off x="1714480" y="5072074"/>
            <a:ext cx="500066" cy="414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2786050" y="3286124"/>
            <a:ext cx="214314" cy="200020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41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58072" cy="72547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Da usare</a:t>
            </a:r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958849"/>
            <a:ext cx="7178702" cy="5339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42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36" y="214290"/>
            <a:ext cx="10676605" cy="72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e 4"/>
          <p:cNvSpPr/>
          <p:nvPr/>
        </p:nvSpPr>
        <p:spPr>
          <a:xfrm>
            <a:off x="4286248" y="2643182"/>
            <a:ext cx="142876" cy="14287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8501090" y="2643182"/>
            <a:ext cx="142876" cy="14287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43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7757"/>
            <a:ext cx="7786742" cy="686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e 5"/>
          <p:cNvSpPr/>
          <p:nvPr/>
        </p:nvSpPr>
        <p:spPr>
          <a:xfrm>
            <a:off x="2571736" y="4286256"/>
            <a:ext cx="142876" cy="14287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8501090" y="2643182"/>
            <a:ext cx="142876" cy="14287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2479660" y="4214818"/>
            <a:ext cx="347666" cy="295276"/>
          </a:xfrm>
          <a:prstGeom prst="ellipse">
            <a:avLst/>
          </a:prstGeom>
          <a:solidFill>
            <a:schemeClr val="accent2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2357422" y="4500570"/>
            <a:ext cx="146867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GRB 170817A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2786050" y="0"/>
            <a:ext cx="4591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/>
              <a:t>arXiv</a:t>
            </a:r>
            <a:r>
              <a:rPr lang="it-IT" dirty="0" smtClean="0"/>
              <a:t>:1603.06832v1 [</a:t>
            </a:r>
            <a:r>
              <a:rPr lang="it-IT" dirty="0" err="1" smtClean="0"/>
              <a:t>astro-ph.HE</a:t>
            </a:r>
            <a:r>
              <a:rPr lang="it-IT" dirty="0" smtClean="0"/>
              <a:t>] 22 Mar 2016</a:t>
            </a:r>
            <a:endParaRPr lang="it-IT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44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9900"/>
            <a:ext cx="8215369" cy="6656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45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72320" cy="72547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vecchia</a:t>
            </a:r>
            <a:endParaRPr lang="it-IT" dirty="0"/>
          </a:p>
        </p:txBody>
      </p:sp>
      <p:grpSp>
        <p:nvGrpSpPr>
          <p:cNvPr id="8" name="Gruppo 7"/>
          <p:cNvGrpSpPr/>
          <p:nvPr/>
        </p:nvGrpSpPr>
        <p:grpSpPr>
          <a:xfrm>
            <a:off x="18974" y="1000108"/>
            <a:ext cx="9125026" cy="5000636"/>
            <a:chOff x="18974" y="142852"/>
            <a:chExt cx="9125026" cy="5000636"/>
          </a:xfrm>
        </p:grpSpPr>
        <p:pic>
          <p:nvPicPr>
            <p:cNvPr id="6146" name="Picture 2" descr="Risultati immagini per fargion grb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974" y="142852"/>
              <a:ext cx="9125026" cy="5000636"/>
            </a:xfrm>
            <a:prstGeom prst="rect">
              <a:avLst/>
            </a:prstGeom>
            <a:noFill/>
          </p:spPr>
        </p:pic>
        <p:sp>
          <p:nvSpPr>
            <p:cNvPr id="5" name="Ovale 4"/>
            <p:cNvSpPr/>
            <p:nvPr/>
          </p:nvSpPr>
          <p:spPr>
            <a:xfrm>
              <a:off x="2524151" y="3294075"/>
              <a:ext cx="71438" cy="7143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2516079" y="3127346"/>
              <a:ext cx="7858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solidFill>
                    <a:schemeClr val="accent3">
                      <a:lumMod val="75000"/>
                    </a:schemeClr>
                  </a:solidFill>
                </a:rPr>
                <a:t>170817A</a:t>
              </a:r>
              <a:endParaRPr lang="it-IT" sz="12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46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43042" y="274638"/>
            <a:ext cx="7043758" cy="29684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Caballero-NS_NS</a:t>
            </a:r>
            <a:endParaRPr lang="it-IT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90550"/>
            <a:ext cx="8201025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47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Kim 2005_Prima e dopo</a:t>
            </a:r>
            <a:endParaRPr lang="it-IT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0906" y="1500174"/>
            <a:ext cx="5283094" cy="492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4708" y="1285860"/>
            <a:ext cx="5155336" cy="4158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48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2015_Theoretical </a:t>
            </a:r>
            <a:r>
              <a:rPr lang="it-IT" dirty="0" err="1" smtClean="0"/>
              <a:t>Astrophysics</a:t>
            </a:r>
            <a:r>
              <a:rPr lang="it-IT" dirty="0" smtClean="0"/>
              <a:t>, Mike Guidry-CH21</a:t>
            </a:r>
            <a:endParaRPr lang="it-I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785926"/>
            <a:ext cx="6889750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49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750914"/>
              </p:ext>
            </p:extLst>
          </p:nvPr>
        </p:nvGraphicFramePr>
        <p:xfrm>
          <a:off x="1115616" y="1124744"/>
          <a:ext cx="6951264" cy="5510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9" name="Acrobat Document" r:id="rId3" imgW="7467555" imgH="5920560" progId="AcroExch.Document.DC">
                  <p:embed/>
                </p:oleObj>
              </mc:Choice>
              <mc:Fallback>
                <p:oleObj name="Acrobat Document" r:id="rId3" imgW="7467555" imgH="5920560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124744"/>
                        <a:ext cx="6951264" cy="55104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403648" y="476672"/>
            <a:ext cx="6952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ago, on 17 August , UT, 12:41:06...</a:t>
            </a:r>
            <a:endParaRPr lang="it-IT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Ns</a:t>
            </a:r>
            <a:r>
              <a:rPr lang="it-IT" dirty="0" smtClean="0"/>
              <a:t> </a:t>
            </a:r>
            <a:r>
              <a:rPr lang="it-IT" dirty="0" err="1" smtClean="0"/>
              <a:t>Ns</a:t>
            </a:r>
            <a:r>
              <a:rPr lang="it-IT" dirty="0" smtClean="0"/>
              <a:t> </a:t>
            </a:r>
            <a:r>
              <a:rPr lang="it-IT" dirty="0" err="1" smtClean="0"/>
              <a:t>merging</a:t>
            </a:r>
            <a:r>
              <a:rPr lang="it-IT" dirty="0" smtClean="0"/>
              <a:t> last </a:t>
            </a:r>
            <a:r>
              <a:rPr lang="it-IT" dirty="0" err="1" smtClean="0"/>
              <a:t>stages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 = 6.3* 10^(51) erg </a:t>
            </a:r>
            <a:r>
              <a:rPr lang="it-IT" dirty="0" err="1" smtClean="0"/>
              <a:t>s^</a:t>
            </a:r>
            <a:r>
              <a:rPr lang="it-IT" dirty="0" smtClean="0"/>
              <a:t>(-1) (M/</a:t>
            </a:r>
            <a:r>
              <a:rPr lang="it-IT" dirty="0" err="1" smtClean="0"/>
              <a:t>Msol</a:t>
            </a:r>
            <a:r>
              <a:rPr lang="it-IT" dirty="0" smtClean="0"/>
              <a:t>)^(10/3)*(0.01 s./P)^(10/3)</a:t>
            </a:r>
          </a:p>
          <a:p>
            <a:r>
              <a:rPr lang="it-IT" dirty="0" err="1" smtClean="0"/>
              <a:t>Maxima</a:t>
            </a:r>
            <a:r>
              <a:rPr lang="it-IT" dirty="0" smtClean="0"/>
              <a:t> output at 2-3 ms.</a:t>
            </a:r>
          </a:p>
          <a:p>
            <a:r>
              <a:rPr lang="it-IT" dirty="0" smtClean="0"/>
              <a:t>Total </a:t>
            </a:r>
            <a:r>
              <a:rPr lang="it-IT" dirty="0" err="1" smtClean="0"/>
              <a:t>energy</a:t>
            </a:r>
            <a:r>
              <a:rPr lang="it-IT" dirty="0" smtClean="0"/>
              <a:t> </a:t>
            </a:r>
            <a:r>
              <a:rPr lang="it-IT" dirty="0" err="1" smtClean="0"/>
              <a:t>radiated</a:t>
            </a:r>
            <a:r>
              <a:rPr lang="it-IT" dirty="0" smtClean="0"/>
              <a:t> </a:t>
            </a:r>
            <a:r>
              <a:rPr lang="it-IT" dirty="0" err="1" smtClean="0"/>
              <a:t>into</a:t>
            </a:r>
            <a:r>
              <a:rPr lang="it-IT" dirty="0" smtClean="0"/>
              <a:t> </a:t>
            </a:r>
            <a:r>
              <a:rPr lang="it-IT" dirty="0" err="1" smtClean="0"/>
              <a:t>bigger</a:t>
            </a:r>
            <a:r>
              <a:rPr lang="it-IT" dirty="0" smtClean="0"/>
              <a:t> NS </a:t>
            </a:r>
          </a:p>
          <a:p>
            <a:r>
              <a:rPr lang="it-IT" dirty="0" smtClean="0"/>
              <a:t>Delta </a:t>
            </a:r>
            <a:r>
              <a:rPr lang="it-IT" dirty="0" err="1" smtClean="0"/>
              <a:t>E</a:t>
            </a:r>
            <a:r>
              <a:rPr lang="it-IT" sz="1800" dirty="0" err="1" smtClean="0"/>
              <a:t>NsNs</a:t>
            </a:r>
            <a:r>
              <a:rPr lang="it-IT" sz="1800" dirty="0" smtClean="0"/>
              <a:t>      </a:t>
            </a:r>
            <a:r>
              <a:rPr lang="it-IT" sz="2800" dirty="0" smtClean="0"/>
              <a:t>= 3* 10^(53) erg (</a:t>
            </a:r>
            <a:r>
              <a:rPr lang="it-IT" sz="2800" dirty="0" err="1" smtClean="0"/>
              <a:t>M</a:t>
            </a:r>
            <a:r>
              <a:rPr lang="it-IT" sz="2000" dirty="0" err="1" smtClean="0"/>
              <a:t>fin</a:t>
            </a:r>
            <a:r>
              <a:rPr lang="it-IT" sz="2800" dirty="0" smtClean="0"/>
              <a:t>/2 </a:t>
            </a:r>
            <a:r>
              <a:rPr lang="it-IT" sz="2800" dirty="0" err="1" smtClean="0"/>
              <a:t>M</a:t>
            </a:r>
            <a:r>
              <a:rPr lang="it-IT" sz="2000" dirty="0" err="1" smtClean="0"/>
              <a:t>sun</a:t>
            </a:r>
            <a:r>
              <a:rPr lang="it-IT" sz="2800" dirty="0" smtClean="0"/>
              <a:t>)^2</a:t>
            </a:r>
          </a:p>
          <a:p>
            <a:r>
              <a:rPr lang="it-IT" dirty="0" smtClean="0"/>
              <a:t>Delta </a:t>
            </a:r>
            <a:r>
              <a:rPr lang="it-IT" dirty="0" err="1" smtClean="0"/>
              <a:t>E</a:t>
            </a:r>
            <a:r>
              <a:rPr lang="it-IT" sz="2000" dirty="0" err="1" smtClean="0"/>
              <a:t>NsNs</a:t>
            </a:r>
            <a:r>
              <a:rPr lang="it-IT" sz="2000" dirty="0" smtClean="0"/>
              <a:t>    </a:t>
            </a:r>
            <a:r>
              <a:rPr lang="it-IT" dirty="0" smtClean="0"/>
              <a:t>= 6.87* 10^(53) erg (</a:t>
            </a:r>
            <a:r>
              <a:rPr lang="it-IT" dirty="0" err="1" smtClean="0"/>
              <a:t>M</a:t>
            </a:r>
            <a:r>
              <a:rPr lang="it-IT" sz="2400" dirty="0" err="1" smtClean="0"/>
              <a:t>fin</a:t>
            </a:r>
            <a:r>
              <a:rPr lang="it-IT" dirty="0" smtClean="0"/>
              <a:t>/3M</a:t>
            </a:r>
            <a:r>
              <a:rPr lang="it-IT" sz="2000" dirty="0" smtClean="0"/>
              <a:t>sun</a:t>
            </a:r>
            <a:r>
              <a:rPr lang="it-IT" dirty="0" smtClean="0"/>
              <a:t>)^2</a:t>
            </a:r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50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Thermal</a:t>
            </a:r>
            <a:r>
              <a:rPr lang="it-IT" dirty="0" smtClean="0"/>
              <a:t> </a:t>
            </a:r>
            <a:r>
              <a:rPr lang="it-IT" dirty="0" err="1" smtClean="0"/>
              <a:t>emission</a:t>
            </a:r>
            <a:r>
              <a:rPr lang="it-IT" dirty="0" smtClean="0"/>
              <a:t> /</a:t>
            </a:r>
            <a:r>
              <a:rPr lang="it-IT" dirty="0" err="1" smtClean="0"/>
              <a:t>Like</a:t>
            </a:r>
            <a:r>
              <a:rPr lang="it-IT" dirty="0" smtClean="0"/>
              <a:t> </a:t>
            </a:r>
            <a:r>
              <a:rPr lang="it-IT" dirty="0" err="1" smtClean="0"/>
              <a:t>SN_NS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Peak</a:t>
            </a:r>
            <a:r>
              <a:rPr lang="it-IT" dirty="0" smtClean="0"/>
              <a:t> GW at 0.02-0.03 </a:t>
            </a:r>
            <a:r>
              <a:rPr lang="it-IT" dirty="0" err="1" smtClean="0"/>
              <a:t>solar</a:t>
            </a:r>
            <a:r>
              <a:rPr lang="it-IT" dirty="0" smtClean="0"/>
              <a:t> mass</a:t>
            </a:r>
          </a:p>
          <a:p>
            <a:r>
              <a:rPr lang="it-IT" dirty="0" err="1" smtClean="0"/>
              <a:t>Peak</a:t>
            </a:r>
            <a:r>
              <a:rPr lang="it-IT" dirty="0" smtClean="0"/>
              <a:t> </a:t>
            </a:r>
            <a:r>
              <a:rPr lang="it-IT" dirty="0" err="1" smtClean="0"/>
              <a:t>Thermal</a:t>
            </a:r>
            <a:r>
              <a:rPr lang="it-IT" dirty="0" smtClean="0"/>
              <a:t> neutrino at 0.01 </a:t>
            </a:r>
            <a:r>
              <a:rPr lang="it-IT" dirty="0" err="1" smtClean="0"/>
              <a:t>solar</a:t>
            </a:r>
            <a:r>
              <a:rPr lang="it-IT" dirty="0" smtClean="0"/>
              <a:t> mass</a:t>
            </a:r>
          </a:p>
          <a:p>
            <a:r>
              <a:rPr lang="it-IT" dirty="0" err="1" smtClean="0"/>
              <a:t>Peak</a:t>
            </a:r>
            <a:r>
              <a:rPr lang="it-IT" dirty="0" smtClean="0"/>
              <a:t> at </a:t>
            </a:r>
            <a:r>
              <a:rPr lang="it-IT" dirty="0" err="1" smtClean="0"/>
              <a:t>frequency</a:t>
            </a:r>
            <a:r>
              <a:rPr lang="it-IT" dirty="0" smtClean="0"/>
              <a:t> </a:t>
            </a:r>
            <a:r>
              <a:rPr lang="it-IT" dirty="0" err="1" smtClean="0"/>
              <a:t>t=</a:t>
            </a:r>
            <a:r>
              <a:rPr lang="it-IT" dirty="0" smtClean="0"/>
              <a:t> 0.01 s.</a:t>
            </a:r>
          </a:p>
          <a:p>
            <a:r>
              <a:rPr lang="it-IT" dirty="0" smtClean="0"/>
              <a:t>GRB </a:t>
            </a:r>
            <a:r>
              <a:rPr lang="it-IT" dirty="0" err="1" smtClean="0"/>
              <a:t>by</a:t>
            </a:r>
            <a:r>
              <a:rPr lang="it-IT" dirty="0" smtClean="0"/>
              <a:t> </a:t>
            </a:r>
            <a:r>
              <a:rPr lang="it-IT" dirty="0" err="1" smtClean="0"/>
              <a:t>accreting</a:t>
            </a:r>
            <a:r>
              <a:rPr lang="it-IT" dirty="0" smtClean="0"/>
              <a:t> NS mass </a:t>
            </a:r>
            <a:r>
              <a:rPr lang="it-IT" dirty="0" err="1" smtClean="0"/>
              <a:t>powered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r>
              <a:rPr lang="it-IT" dirty="0" smtClean="0"/>
              <a:t> </a:t>
            </a:r>
            <a:r>
              <a:rPr lang="it-IT" dirty="0" err="1" smtClean="0"/>
              <a:t>persistent</a:t>
            </a:r>
            <a:r>
              <a:rPr lang="it-IT" dirty="0" smtClean="0"/>
              <a:t> jet </a:t>
            </a:r>
            <a:r>
              <a:rPr lang="it-IT" dirty="0" err="1" smtClean="0"/>
              <a:t>whose</a:t>
            </a:r>
            <a:r>
              <a:rPr lang="it-IT" dirty="0" smtClean="0"/>
              <a:t> </a:t>
            </a:r>
            <a:r>
              <a:rPr lang="it-IT" dirty="0" err="1" smtClean="0"/>
              <a:t>Power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nearly</a:t>
            </a:r>
            <a:r>
              <a:rPr lang="it-IT" dirty="0" smtClean="0"/>
              <a:t> 10^44-10^45 erg </a:t>
            </a:r>
            <a:r>
              <a:rPr lang="it-IT" dirty="0" err="1" smtClean="0"/>
              <a:t>s^</a:t>
            </a:r>
            <a:r>
              <a:rPr lang="it-IT" dirty="0" smtClean="0"/>
              <a:t>(-1)</a:t>
            </a:r>
          </a:p>
          <a:p>
            <a:r>
              <a:rPr lang="it-IT" dirty="0" err="1" smtClean="0"/>
              <a:t>Duration</a:t>
            </a:r>
            <a:r>
              <a:rPr lang="it-IT" dirty="0" smtClean="0"/>
              <a:t> week long life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51</a:t>
            </a:fld>
            <a:endParaRPr lang="it-IT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2857496"/>
            <a:ext cx="7901014" cy="108266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TITLE: GCN CIRCULAR NUMBER: 21520 SUBJECT: GRB 170817A: Fermi GBM detection DATE: 17/08/17 20:00:07 GMT FROM: Andreas von </a:t>
            </a:r>
            <a:r>
              <a:rPr lang="en-US" sz="2000" dirty="0" err="1" smtClean="0"/>
              <a:t>Kienlin</a:t>
            </a:r>
            <a:r>
              <a:rPr lang="en-US" sz="2000" dirty="0" smtClean="0"/>
              <a:t> at MPE &lt;azk@mpe.mpg.de&gt; A. von </a:t>
            </a:r>
            <a:r>
              <a:rPr lang="en-US" sz="2000" dirty="0" err="1" smtClean="0"/>
              <a:t>Kienlin</a:t>
            </a:r>
            <a:r>
              <a:rPr lang="en-US" sz="2000" dirty="0" smtClean="0"/>
              <a:t> (MPE), C. </a:t>
            </a:r>
            <a:r>
              <a:rPr lang="en-US" sz="2000" dirty="0" err="1" smtClean="0"/>
              <a:t>Meegan</a:t>
            </a:r>
            <a:r>
              <a:rPr lang="en-US" sz="2000" dirty="0" smtClean="0"/>
              <a:t> (UAH) and A. Goldstein (USRA) report on behalf of the Fermi GBM Team: "At 12:41:06.47 UT on 17 August 2017, the Fermi Gamma-Ray Burst Monitor triggered and located GRB 170817A (trigger 524666471 / 170817529). The on-ground calculated location, using the GBM trigger data, is RA = 176.8, DEC = -39.8 (J2000 degrees, equivalent to 12 h 47 m, -39 d 48'), with an uncertainty of 11.6 degrees (radius, 1-sigma containment, statistical only; there is additionally a systematic error which we have characterized as a core-plus-tail model, with 90% of GRBs having a 3.7 deg error and a small tail suffering a larger than 10 deg systematic error. [</a:t>
            </a:r>
            <a:r>
              <a:rPr lang="en-US" sz="2000" dirty="0" err="1" smtClean="0"/>
              <a:t>Connaughton</a:t>
            </a:r>
            <a:r>
              <a:rPr lang="en-US" sz="2000" dirty="0" smtClean="0"/>
              <a:t> et al. 2015, </a:t>
            </a:r>
            <a:r>
              <a:rPr lang="en-US" sz="2000" dirty="0" err="1" smtClean="0"/>
              <a:t>ApJS</a:t>
            </a:r>
            <a:r>
              <a:rPr lang="en-US" sz="2000" dirty="0" smtClean="0"/>
              <a:t>, 216, 32] ). The angle from the Fermi LAT </a:t>
            </a:r>
            <a:r>
              <a:rPr lang="en-US" sz="2000" dirty="0" err="1" smtClean="0"/>
              <a:t>boresight</a:t>
            </a:r>
            <a:r>
              <a:rPr lang="en-US" sz="2000" dirty="0" smtClean="0"/>
              <a:t> at the GBM trigger time is 91 degrees. The GRB light curve shows a weak short pulse with a duration (T90) of about 2 s (50-300 </a:t>
            </a:r>
            <a:r>
              <a:rPr lang="en-US" sz="2000" dirty="0" err="1" smtClean="0"/>
              <a:t>keV</a:t>
            </a:r>
            <a:r>
              <a:rPr lang="en-US" sz="2000" dirty="0" smtClean="0"/>
              <a:t>). The time-averaged spectrum from T0-0.512 s to 2.048 s is well fit by a power law function with an exponential high-energy cutoff. The power law index is -0.89 +/- 0.5 and the cutoff energy, parameterized as </a:t>
            </a:r>
            <a:r>
              <a:rPr lang="en-US" sz="2000" dirty="0" err="1" smtClean="0"/>
              <a:t>Epeak</a:t>
            </a:r>
            <a:r>
              <a:rPr lang="en-US" sz="2000" dirty="0" smtClean="0"/>
              <a:t>, is 82 +/- 21 </a:t>
            </a:r>
            <a:r>
              <a:rPr lang="en-US" sz="2000" dirty="0" err="1" smtClean="0"/>
              <a:t>keV</a:t>
            </a:r>
            <a:r>
              <a:rPr lang="en-US" sz="2000" dirty="0" smtClean="0"/>
              <a:t> The event </a:t>
            </a:r>
            <a:r>
              <a:rPr lang="en-US" sz="2000" dirty="0" err="1" smtClean="0"/>
              <a:t>fluence</a:t>
            </a:r>
            <a:r>
              <a:rPr lang="en-US" sz="2000" dirty="0" smtClean="0"/>
              <a:t> (10-1000 </a:t>
            </a:r>
            <a:r>
              <a:rPr lang="en-US" sz="2000" dirty="0" err="1" smtClean="0"/>
              <a:t>keV</a:t>
            </a:r>
            <a:r>
              <a:rPr lang="en-US" sz="2000" dirty="0" smtClean="0"/>
              <a:t>) in this time interval is (2.3 +/- 0.4)E-07 erg/cm^2. The 1.024-sec peak photon flux measured starting from T0-0.32 s in the 8-1000 </a:t>
            </a:r>
            <a:r>
              <a:rPr lang="en-US" sz="2000" dirty="0" err="1" smtClean="0"/>
              <a:t>keV</a:t>
            </a:r>
            <a:r>
              <a:rPr lang="en-US" sz="2000" dirty="0" smtClean="0"/>
              <a:t> band is 1.9 +/- 0.2 ph/s/cm^2. The spectral analysis results presented above are preliminary; final results will be published in the GBM GRB Catalog." </a:t>
            </a:r>
            <a:r>
              <a:rPr lang="en-US" dirty="0" smtClean="0"/>
              <a:t/>
            </a:r>
            <a:br>
              <a:rPr lang="en-US" dirty="0" smtClean="0"/>
            </a:b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D.Fargion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90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Fig</a:t>
            </a:r>
            <a:r>
              <a:rPr lang="it-IT" dirty="0" smtClean="0"/>
              <a:t> 2b </a:t>
            </a:r>
            <a:r>
              <a:rPr lang="it-IT" dirty="0" err="1" smtClean="0"/>
              <a:t>Luminosity</a:t>
            </a:r>
            <a:r>
              <a:rPr lang="it-IT" dirty="0" smtClean="0"/>
              <a:t> </a:t>
            </a:r>
            <a:r>
              <a:rPr lang="it-IT" dirty="0" err="1" smtClean="0"/>
              <a:t>extreme</a:t>
            </a:r>
            <a:endParaRPr lang="it-IT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214422"/>
            <a:ext cx="73025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D.Fargion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84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Fig</a:t>
            </a:r>
            <a:r>
              <a:rPr lang="it-IT" dirty="0" smtClean="0"/>
              <a:t> 3</a:t>
            </a:r>
            <a:endParaRPr lang="it-IT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9300" y="1387642"/>
            <a:ext cx="6179749" cy="547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D.Fargion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54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1" dirty="0" smtClean="0"/>
              <a:t>An </a:t>
            </a:r>
            <a:r>
              <a:rPr lang="it-IT" b="1" i="1" dirty="0" err="1" smtClean="0"/>
              <a:t>amazing</a:t>
            </a:r>
            <a:r>
              <a:rPr lang="it-IT" b="1" i="1" dirty="0" smtClean="0"/>
              <a:t> </a:t>
            </a:r>
            <a:r>
              <a:rPr lang="it-IT" b="1" i="1" dirty="0" err="1" smtClean="0"/>
              <a:t>surprising</a:t>
            </a:r>
            <a:r>
              <a:rPr lang="it-IT" b="1" i="1" dirty="0" smtClean="0"/>
              <a:t> </a:t>
            </a:r>
            <a:r>
              <a:rPr lang="it-IT" b="1" i="1" dirty="0" err="1" smtClean="0"/>
              <a:t>huge</a:t>
            </a:r>
            <a:r>
              <a:rPr lang="it-IT" b="1" i="1" dirty="0" smtClean="0"/>
              <a:t> </a:t>
            </a:r>
            <a:r>
              <a:rPr lang="it-IT" b="1" i="1" dirty="0" err="1" smtClean="0"/>
              <a:t>discover</a:t>
            </a:r>
            <a:endParaRPr lang="it-IT" b="1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853136"/>
          </a:xfrm>
          <a:ln>
            <a:solidFill>
              <a:srgbClr val="FF0000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it-IT" sz="3800" b="1" i="1" dirty="0" err="1" smtClean="0"/>
              <a:t>There</a:t>
            </a:r>
            <a:r>
              <a:rPr lang="it-IT" sz="3800" b="1" i="1" dirty="0" smtClean="0"/>
              <a:t> are </a:t>
            </a:r>
            <a:r>
              <a:rPr lang="it-IT" sz="3800" b="1" i="1" dirty="0" err="1" smtClean="0"/>
              <a:t>several</a:t>
            </a:r>
            <a:r>
              <a:rPr lang="it-IT" sz="3800" b="1" i="1" dirty="0" smtClean="0"/>
              <a:t> </a:t>
            </a:r>
            <a:r>
              <a:rPr lang="it-IT" sz="3800" b="1" i="1" dirty="0" err="1" smtClean="0"/>
              <a:t>reasons</a:t>
            </a:r>
            <a:r>
              <a:rPr lang="it-IT" sz="3800" b="1" i="1" dirty="0" smtClean="0"/>
              <a:t> to be </a:t>
            </a:r>
            <a:r>
              <a:rPr lang="it-IT" sz="3800" b="1" i="1" dirty="0" err="1" smtClean="0"/>
              <a:t>surprised</a:t>
            </a:r>
            <a:r>
              <a:rPr lang="it-IT" sz="3800" b="1" i="1" dirty="0" smtClean="0"/>
              <a:t>:</a:t>
            </a:r>
          </a:p>
          <a:p>
            <a:pPr marL="0" indent="0">
              <a:buNone/>
            </a:pPr>
            <a:r>
              <a:rPr lang="it-IT" b="1" dirty="0" smtClean="0"/>
              <a:t> (and  </a:t>
            </a:r>
            <a:r>
              <a:rPr lang="it-IT" b="1" dirty="0" err="1" smtClean="0"/>
              <a:t>maybe</a:t>
            </a:r>
            <a:r>
              <a:rPr lang="it-IT" b="1" dirty="0" smtClean="0"/>
              <a:t> to be </a:t>
            </a:r>
            <a:r>
              <a:rPr lang="it-IT" b="1" dirty="0" err="1" smtClean="0"/>
              <a:t>very</a:t>
            </a:r>
            <a:r>
              <a:rPr lang="it-IT" b="1" dirty="0" smtClean="0"/>
              <a:t> </a:t>
            </a:r>
            <a:r>
              <a:rPr lang="it-IT" b="1" dirty="0" err="1" smtClean="0"/>
              <a:t>sceptic</a:t>
            </a:r>
            <a:r>
              <a:rPr lang="it-IT" b="1" dirty="0" smtClean="0"/>
              <a:t>):</a:t>
            </a:r>
          </a:p>
          <a:p>
            <a:pPr marL="0" indent="0">
              <a:buNone/>
            </a:pPr>
            <a:endParaRPr lang="it-IT" b="1" dirty="0" smtClean="0"/>
          </a:p>
          <a:p>
            <a:r>
              <a:rPr lang="it-IT" sz="5800" b="1" i="1" dirty="0" smtClean="0"/>
              <a:t>1) The first triple Ligo Virgo </a:t>
            </a:r>
            <a:r>
              <a:rPr lang="it-IT" sz="5800" b="1" i="1" dirty="0" err="1" smtClean="0"/>
              <a:t>signal</a:t>
            </a:r>
            <a:r>
              <a:rPr lang="it-IT" sz="5800" b="1" i="1" dirty="0" smtClean="0"/>
              <a:t> in 25 </a:t>
            </a:r>
            <a:r>
              <a:rPr lang="it-IT" sz="5800" b="1" i="1" dirty="0" err="1" smtClean="0"/>
              <a:t>days</a:t>
            </a:r>
            <a:r>
              <a:rPr lang="it-IT" sz="5800" b="1" i="1" dirty="0" smtClean="0"/>
              <a:t>!</a:t>
            </a:r>
          </a:p>
          <a:p>
            <a:r>
              <a:rPr lang="it-IT" sz="5100" b="1" dirty="0" smtClean="0"/>
              <a:t>2) </a:t>
            </a:r>
            <a:r>
              <a:rPr lang="it-IT" sz="5800" b="1" dirty="0" smtClean="0"/>
              <a:t>The first NS </a:t>
            </a:r>
            <a:r>
              <a:rPr lang="it-IT" sz="5800" b="1" dirty="0" err="1" smtClean="0"/>
              <a:t>NS</a:t>
            </a:r>
            <a:r>
              <a:rPr lang="it-IT" sz="5800" b="1" dirty="0" smtClean="0"/>
              <a:t>  </a:t>
            </a:r>
            <a:r>
              <a:rPr lang="it-IT" sz="5800" b="1" dirty="0" err="1" smtClean="0"/>
              <a:t>event</a:t>
            </a:r>
            <a:r>
              <a:rPr lang="it-IT" sz="5800" b="1" dirty="0" smtClean="0"/>
              <a:t>!!</a:t>
            </a:r>
          </a:p>
          <a:p>
            <a:r>
              <a:rPr lang="it-IT" sz="5800" b="1" dirty="0" smtClean="0"/>
              <a:t>3) The </a:t>
            </a:r>
            <a:r>
              <a:rPr lang="it-IT" sz="5800" b="1" dirty="0" err="1" smtClean="0"/>
              <a:t>nearest</a:t>
            </a:r>
            <a:r>
              <a:rPr lang="it-IT" sz="5800" b="1" dirty="0" smtClean="0"/>
              <a:t> Short GRB by FERMI (40 </a:t>
            </a:r>
            <a:r>
              <a:rPr lang="it-IT" sz="5800" b="1" dirty="0" err="1" smtClean="0"/>
              <a:t>Mpc</a:t>
            </a:r>
            <a:r>
              <a:rPr lang="it-IT" sz="5800" b="1" dirty="0" smtClean="0"/>
              <a:t>)!!!</a:t>
            </a:r>
            <a:endParaRPr lang="it-IT" sz="4400" b="1" dirty="0" smtClean="0"/>
          </a:p>
          <a:p>
            <a:r>
              <a:rPr lang="it-IT" sz="6500" b="1" dirty="0" smtClean="0"/>
              <a:t>4) The FIRST Fermi GRB-GW </a:t>
            </a:r>
            <a:r>
              <a:rPr lang="it-IT" sz="6500" b="1" dirty="0" err="1" smtClean="0"/>
              <a:t>signal</a:t>
            </a:r>
            <a:r>
              <a:rPr lang="it-IT" sz="6500" b="1" dirty="0" smtClean="0"/>
              <a:t>!???</a:t>
            </a:r>
          </a:p>
          <a:p>
            <a:endParaRPr lang="it-IT" sz="6500" b="1" dirty="0" smtClean="0"/>
          </a:p>
          <a:p>
            <a:pPr marL="0" indent="0">
              <a:buNone/>
            </a:pPr>
            <a:r>
              <a:rPr lang="it-IT" sz="5100" b="1" dirty="0" smtClean="0">
                <a:solidFill>
                  <a:srgbClr val="FF0000"/>
                </a:solidFill>
              </a:rPr>
              <a:t>GW are </a:t>
            </a:r>
            <a:r>
              <a:rPr lang="it-IT" sz="5100" b="1" dirty="0" err="1" smtClean="0">
                <a:solidFill>
                  <a:srgbClr val="FF0000"/>
                </a:solidFill>
              </a:rPr>
              <a:t>almost</a:t>
            </a:r>
            <a:r>
              <a:rPr lang="it-IT" sz="5100" b="1" dirty="0" smtClean="0">
                <a:solidFill>
                  <a:srgbClr val="FF0000"/>
                </a:solidFill>
              </a:rPr>
              <a:t> </a:t>
            </a:r>
            <a:r>
              <a:rPr lang="it-IT" sz="5100" b="1" dirty="0" err="1" smtClean="0">
                <a:solidFill>
                  <a:srgbClr val="FF0000"/>
                </a:solidFill>
              </a:rPr>
              <a:t>spherical,OK</a:t>
            </a:r>
            <a:r>
              <a:rPr lang="it-IT" sz="5100" b="1" dirty="0" smtClean="0">
                <a:solidFill>
                  <a:srgbClr val="FF0000"/>
                </a:solidFill>
              </a:rPr>
              <a:t>, </a:t>
            </a:r>
            <a:r>
              <a:rPr lang="it-IT" sz="5100" b="1" dirty="0" err="1" smtClean="0">
                <a:solidFill>
                  <a:srgbClr val="FF0000"/>
                </a:solidFill>
              </a:rPr>
              <a:t>we</a:t>
            </a:r>
            <a:r>
              <a:rPr lang="it-IT" sz="5100" b="1" dirty="0" smtClean="0">
                <a:solidFill>
                  <a:srgbClr val="FF0000"/>
                </a:solidFill>
              </a:rPr>
              <a:t> </a:t>
            </a:r>
            <a:r>
              <a:rPr lang="it-IT" sz="5100" b="1" dirty="0" err="1" smtClean="0">
                <a:solidFill>
                  <a:srgbClr val="FF0000"/>
                </a:solidFill>
              </a:rPr>
              <a:t>agree</a:t>
            </a:r>
            <a:r>
              <a:rPr lang="it-IT" sz="5100" b="1" dirty="0" smtClean="0"/>
              <a:t>; </a:t>
            </a:r>
          </a:p>
          <a:p>
            <a:pPr marL="0" indent="0">
              <a:buNone/>
            </a:pPr>
            <a:r>
              <a:rPr lang="it-IT" sz="4800" b="1" dirty="0" smtClean="0"/>
              <a:t>BUT GRB must </a:t>
            </a:r>
            <a:r>
              <a:rPr lang="it-IT" sz="4800" b="1" dirty="0" err="1" smtClean="0"/>
              <a:t>must</a:t>
            </a:r>
            <a:r>
              <a:rPr lang="it-IT" sz="4800" b="1" dirty="0" smtClean="0"/>
              <a:t> be a jet </a:t>
            </a:r>
            <a:r>
              <a:rPr lang="it-IT" sz="4800" b="1" dirty="0" err="1" smtClean="0"/>
              <a:t>beamed</a:t>
            </a:r>
            <a:r>
              <a:rPr lang="it-IT" sz="4800" b="1" dirty="0" smtClean="0"/>
              <a:t> to </a:t>
            </a:r>
            <a:r>
              <a:rPr lang="it-IT" sz="4800" b="1" dirty="0" err="1" smtClean="0"/>
              <a:t>us</a:t>
            </a:r>
            <a:r>
              <a:rPr lang="it-IT" sz="4800" b="1" dirty="0" smtClean="0"/>
              <a:t>: </a:t>
            </a:r>
            <a:r>
              <a:rPr lang="it-IT" sz="4800" b="1" dirty="0" err="1" smtClean="0"/>
              <a:t>how</a:t>
            </a:r>
            <a:r>
              <a:rPr lang="it-IT" sz="4800" b="1" dirty="0" smtClean="0"/>
              <a:t> </a:t>
            </a:r>
            <a:r>
              <a:rPr lang="it-IT" sz="4800" b="1" dirty="0" err="1" smtClean="0"/>
              <a:t>could</a:t>
            </a:r>
            <a:r>
              <a:rPr lang="it-IT" sz="4800" b="1" dirty="0" smtClean="0"/>
              <a:t> be </a:t>
            </a:r>
            <a:r>
              <a:rPr lang="it-IT" sz="4800" b="1" dirty="0" err="1" smtClean="0"/>
              <a:t>at</a:t>
            </a:r>
            <a:r>
              <a:rPr lang="it-IT" sz="4800" b="1" dirty="0" smtClean="0"/>
              <a:t> the  </a:t>
            </a:r>
            <a:r>
              <a:rPr lang="it-IT" sz="4800" b="1" dirty="0" err="1" smtClean="0">
                <a:solidFill>
                  <a:srgbClr val="FF0000"/>
                </a:solidFill>
              </a:rPr>
              <a:t>very</a:t>
            </a:r>
            <a:r>
              <a:rPr lang="it-IT" sz="4800" b="1" dirty="0" smtClean="0">
                <a:solidFill>
                  <a:srgbClr val="FF0000"/>
                </a:solidFill>
              </a:rPr>
              <a:t> first  </a:t>
            </a:r>
            <a:r>
              <a:rPr lang="it-IT" sz="4800" b="1" dirty="0" err="1" smtClean="0">
                <a:solidFill>
                  <a:srgbClr val="FF0000"/>
                </a:solidFill>
              </a:rPr>
              <a:t>event</a:t>
            </a:r>
            <a:r>
              <a:rPr lang="it-IT" sz="4800" b="1" dirty="0" smtClean="0">
                <a:solidFill>
                  <a:srgbClr val="FF0000"/>
                </a:solidFill>
              </a:rPr>
              <a:t> </a:t>
            </a:r>
            <a:r>
              <a:rPr lang="it-IT" sz="4800" b="1" dirty="0" err="1" smtClean="0">
                <a:solidFill>
                  <a:srgbClr val="FF0000"/>
                </a:solidFill>
              </a:rPr>
              <a:t>blazing</a:t>
            </a:r>
            <a:r>
              <a:rPr lang="it-IT" sz="4800" b="1" dirty="0" smtClean="0">
                <a:solidFill>
                  <a:srgbClr val="FF0000"/>
                </a:solidFill>
              </a:rPr>
              <a:t> a jet just </a:t>
            </a:r>
            <a:r>
              <a:rPr lang="it-IT" sz="4800" b="1" dirty="0" err="1" smtClean="0">
                <a:solidFill>
                  <a:srgbClr val="FF0000"/>
                </a:solidFill>
              </a:rPr>
              <a:t>pointing</a:t>
            </a:r>
            <a:r>
              <a:rPr lang="it-IT" sz="4800" b="1" dirty="0" smtClean="0">
                <a:solidFill>
                  <a:srgbClr val="FF0000"/>
                </a:solidFill>
              </a:rPr>
              <a:t> to </a:t>
            </a:r>
            <a:r>
              <a:rPr lang="it-IT" sz="4800" b="1" dirty="0" err="1" smtClean="0">
                <a:solidFill>
                  <a:srgbClr val="FF0000"/>
                </a:solidFill>
              </a:rPr>
              <a:t>us</a:t>
            </a:r>
            <a:r>
              <a:rPr lang="it-IT" sz="4800" b="1" dirty="0" smtClean="0">
                <a:solidFill>
                  <a:srgbClr val="FF0000"/>
                </a:solidFill>
              </a:rPr>
              <a:t>? </a:t>
            </a:r>
            <a:endParaRPr lang="it-IT" sz="4800" b="1" dirty="0">
              <a:solidFill>
                <a:srgbClr val="FF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08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003232" cy="1224136"/>
          </a:xfrm>
        </p:spPr>
        <p:txBody>
          <a:bodyPr>
            <a:normAutofit fontScale="90000"/>
          </a:bodyPr>
          <a:lstStyle/>
          <a:p>
            <a:r>
              <a:rPr lang="it-IT" sz="3600" b="1" dirty="0" smtClean="0"/>
              <a:t>A Ligo-Virgo (</a:t>
            </a:r>
            <a:r>
              <a:rPr lang="it-IT" sz="3600" b="1" i="1" dirty="0" err="1" smtClean="0"/>
              <a:t>probable</a:t>
            </a:r>
            <a:r>
              <a:rPr lang="it-IT" sz="3600" b="1" i="1" dirty="0" smtClean="0"/>
              <a:t>)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discover</a:t>
            </a:r>
            <a:r>
              <a:rPr lang="it-IT" sz="3600" b="1" dirty="0" smtClean="0"/>
              <a:t> </a:t>
            </a:r>
            <a:r>
              <a:rPr lang="it-IT" sz="3600" b="1" dirty="0"/>
              <a:t> </a:t>
            </a:r>
            <a:r>
              <a:rPr lang="it-IT" sz="3600" b="1" dirty="0" smtClean="0"/>
              <a:t>of a NS </a:t>
            </a:r>
            <a:r>
              <a:rPr lang="it-IT" sz="3600" b="1" dirty="0" err="1" smtClean="0"/>
              <a:t>NS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collapse</a:t>
            </a:r>
            <a:r>
              <a:rPr lang="it-IT" sz="3600" b="1" dirty="0" smtClean="0"/>
              <a:t>: a </a:t>
            </a:r>
            <a:r>
              <a:rPr lang="it-IT" sz="3600" b="1" dirty="0" err="1" smtClean="0"/>
              <a:t>few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pubblic</a:t>
            </a:r>
            <a:r>
              <a:rPr lang="it-IT" sz="3600" b="1" dirty="0" smtClean="0"/>
              <a:t> data.</a:t>
            </a:r>
            <a:br>
              <a:rPr lang="it-IT" sz="3600" b="1" dirty="0" smtClean="0"/>
            </a:br>
            <a:r>
              <a:rPr lang="it-IT" sz="3600" b="1" dirty="0" err="1" smtClean="0"/>
              <a:t>Omerta’</a:t>
            </a:r>
            <a:r>
              <a:rPr lang="it-IT" sz="3600" b="1" dirty="0" smtClean="0"/>
              <a:t>?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The HST has made a series of observations of NGC 4993 recently. This sequence of observations started at 2017 August 22d 07h UTC and was for the following three HST proposals</a:t>
            </a:r>
            <a:r>
              <a:rPr lang="en-US" b="1" dirty="0" smtClean="0"/>
              <a:t>:</a:t>
            </a:r>
            <a:endParaRPr lang="en-US" b="1" dirty="0"/>
          </a:p>
          <a:p>
            <a:r>
              <a:rPr lang="en-US" b="1" dirty="0"/>
              <a:t>HST Proposal 14804: Rapid </a:t>
            </a:r>
            <a:r>
              <a:rPr lang="en-US" b="1" dirty="0" err="1"/>
              <a:t>ToO</a:t>
            </a:r>
            <a:r>
              <a:rPr lang="en-US" b="1" dirty="0"/>
              <a:t> observations of the first gravitational wave </a:t>
            </a:r>
            <a:r>
              <a:rPr lang="en-US" b="1" dirty="0" smtClean="0"/>
              <a:t>counterparts</a:t>
            </a:r>
            <a:endParaRPr lang="en-US" b="1" dirty="0"/>
          </a:p>
          <a:p>
            <a:r>
              <a:rPr lang="en-US" b="1" dirty="0"/>
              <a:t>HST Proposal 15346: Verifying a candidate counterpart to gravitational </a:t>
            </a:r>
            <a:r>
              <a:rPr lang="en-US" b="1" dirty="0" smtClean="0"/>
              <a:t>waves</a:t>
            </a:r>
            <a:endParaRPr lang="en-US" b="1" dirty="0"/>
          </a:p>
          <a:p>
            <a:r>
              <a:rPr lang="en-US" b="1" dirty="0"/>
              <a:t>HST Proposal 15382: UV Spectroscopy of </a:t>
            </a:r>
            <a:r>
              <a:rPr lang="en-US" b="1" dirty="0" smtClean="0"/>
              <a:t>GRB170817A</a:t>
            </a:r>
            <a:endParaRPr lang="en-US" b="1" dirty="0"/>
          </a:p>
          <a:p>
            <a:r>
              <a:rPr lang="en-US" dirty="0"/>
              <a:t>PI: Matt Nicholl (Harvard University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sz="3400" b="1" dirty="0" smtClean="0"/>
              <a:t>GRB170817A </a:t>
            </a:r>
            <a:r>
              <a:rPr lang="en-US" sz="3400" b="1" dirty="0"/>
              <a:t>is the most nearby short GRB ever discovered. We detected an optical counterpart using </a:t>
            </a:r>
            <a:r>
              <a:rPr lang="en-US" sz="3400" b="1" dirty="0" err="1"/>
              <a:t>DECam</a:t>
            </a:r>
            <a:r>
              <a:rPr lang="en-US" sz="3400" b="1" dirty="0"/>
              <a:t> and propose to obtain a UV spectrum using STIS</a:t>
            </a:r>
            <a:r>
              <a:rPr lang="en-US" sz="3400" b="1" dirty="0" smtClean="0"/>
              <a:t>. </a:t>
            </a:r>
            <a:r>
              <a:rPr lang="en-US" sz="3400" b="1" dirty="0" smtClean="0">
                <a:solidFill>
                  <a:srgbClr val="FF0000"/>
                </a:solidFill>
              </a:rPr>
              <a:t>See LINK:</a:t>
            </a:r>
            <a:endParaRPr lang="en-US" sz="3400" b="1" dirty="0">
              <a:solidFill>
                <a:srgbClr val="FF0000"/>
              </a:solidFill>
            </a:endParaRPr>
          </a:p>
          <a:p>
            <a:r>
              <a:rPr lang="it-IT" sz="3400" b="1" dirty="0">
                <a:solidFill>
                  <a:srgbClr val="FF0000"/>
                </a:solidFill>
              </a:rPr>
              <a:t>https://archive.stsci.edu/proposal_search.php?mission=hst&amp;id=15346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360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310" y="1390819"/>
            <a:ext cx="7659008" cy="4862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D.Fargion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39552" y="428328"/>
            <a:ext cx="78693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 err="1" smtClean="0">
                <a:solidFill>
                  <a:srgbClr val="FF0000"/>
                </a:solidFill>
              </a:rPr>
              <a:t>Hubble</a:t>
            </a:r>
            <a:r>
              <a:rPr lang="it-IT" sz="3200" b="1" i="1" dirty="0" smtClean="0">
                <a:solidFill>
                  <a:srgbClr val="FF0000"/>
                </a:solidFill>
              </a:rPr>
              <a:t> </a:t>
            </a:r>
            <a:r>
              <a:rPr lang="it-IT" sz="3200" b="1" i="1" dirty="0" err="1" smtClean="0">
                <a:solidFill>
                  <a:srgbClr val="FF0000"/>
                </a:solidFill>
              </a:rPr>
              <a:t>Telescope</a:t>
            </a:r>
            <a:r>
              <a:rPr lang="it-IT" sz="3200" b="1" i="1" dirty="0" smtClean="0">
                <a:solidFill>
                  <a:srgbClr val="FF0000"/>
                </a:solidFill>
              </a:rPr>
              <a:t> , </a:t>
            </a:r>
            <a:r>
              <a:rPr lang="it-IT" sz="3200" b="1" i="1" dirty="0" err="1" smtClean="0">
                <a:solidFill>
                  <a:srgbClr val="FF0000"/>
                </a:solidFill>
              </a:rPr>
              <a:t>Chandra</a:t>
            </a:r>
            <a:r>
              <a:rPr lang="it-IT" sz="3200" b="1" i="1" dirty="0" smtClean="0">
                <a:solidFill>
                  <a:srgbClr val="FF0000"/>
                </a:solidFill>
              </a:rPr>
              <a:t>, Fermi, </a:t>
            </a:r>
            <a:r>
              <a:rPr lang="it-IT" sz="3200" b="1" i="1" dirty="0" err="1" smtClean="0">
                <a:solidFill>
                  <a:srgbClr val="FF0000"/>
                </a:solidFill>
              </a:rPr>
              <a:t>Integral</a:t>
            </a:r>
            <a:r>
              <a:rPr lang="it-IT" sz="3200" b="1" i="1" dirty="0" smtClean="0">
                <a:solidFill>
                  <a:srgbClr val="FF0000"/>
                </a:solidFill>
              </a:rPr>
              <a:t> </a:t>
            </a:r>
            <a:r>
              <a:rPr lang="it-IT" sz="3200" b="1" i="1" dirty="0" smtClean="0">
                <a:solidFill>
                  <a:srgbClr val="FF0000"/>
                </a:solidFill>
              </a:rPr>
              <a:t>..</a:t>
            </a:r>
          </a:p>
          <a:p>
            <a:r>
              <a:rPr lang="it-IT" sz="3200" b="1" i="1" dirty="0" err="1" smtClean="0">
                <a:solidFill>
                  <a:srgbClr val="FF0000"/>
                </a:solidFill>
              </a:rPr>
              <a:t>all</a:t>
            </a:r>
            <a:r>
              <a:rPr lang="it-IT" sz="3200" b="1" i="1" dirty="0" smtClean="0">
                <a:solidFill>
                  <a:srgbClr val="FF0000"/>
                </a:solidFill>
              </a:rPr>
              <a:t> </a:t>
            </a:r>
            <a:r>
              <a:rPr lang="it-IT" sz="3200" b="1" i="1" dirty="0">
                <a:solidFill>
                  <a:srgbClr val="FF0000"/>
                </a:solidFill>
              </a:rPr>
              <a:t> </a:t>
            </a:r>
            <a:r>
              <a:rPr lang="it-IT" sz="3200" b="1" i="1" dirty="0" err="1" smtClean="0">
                <a:solidFill>
                  <a:srgbClr val="FF0000"/>
                </a:solidFill>
              </a:rPr>
              <a:t>looking</a:t>
            </a:r>
            <a:r>
              <a:rPr lang="it-IT" sz="3200" b="1" i="1" dirty="0" smtClean="0">
                <a:solidFill>
                  <a:srgbClr val="FF0000"/>
                </a:solidFill>
              </a:rPr>
              <a:t> </a:t>
            </a:r>
            <a:r>
              <a:rPr lang="it-IT" sz="3200" b="1" i="1" dirty="0" smtClean="0">
                <a:solidFill>
                  <a:srgbClr val="FF0000"/>
                </a:solidFill>
              </a:rPr>
              <a:t>to NGC4993  </a:t>
            </a:r>
            <a:endParaRPr lang="it-IT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6635080" cy="38056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 </a:t>
            </a:r>
            <a:r>
              <a:rPr lang="it-IT" b="1" i="1" dirty="0" smtClean="0"/>
              <a:t>A </a:t>
            </a:r>
            <a:r>
              <a:rPr lang="it-IT" b="1" i="1" dirty="0" err="1" smtClean="0"/>
              <a:t>Variable</a:t>
            </a:r>
            <a:r>
              <a:rPr lang="it-IT" b="1" i="1" dirty="0" smtClean="0"/>
              <a:t> </a:t>
            </a:r>
            <a:r>
              <a:rPr lang="it-IT" b="1" i="1" dirty="0" smtClean="0"/>
              <a:t>OT on 19 </a:t>
            </a:r>
            <a:r>
              <a:rPr lang="it-IT" b="1" i="1" dirty="0" smtClean="0"/>
              <a:t>August:</a:t>
            </a:r>
            <a:r>
              <a:rPr lang="it-IT" b="1" i="1" dirty="0" smtClean="0"/>
              <a:t/>
            </a:r>
            <a:br>
              <a:rPr lang="it-IT" b="1" i="1" dirty="0" smtClean="0"/>
            </a:br>
            <a:r>
              <a:rPr lang="it-IT" b="1" i="1" dirty="0" smtClean="0"/>
              <a:t>the GRB 170817° </a:t>
            </a:r>
            <a:r>
              <a:rPr lang="it-IT" b="1" i="1" dirty="0" err="1" smtClean="0"/>
              <a:t>afterglow</a:t>
            </a:r>
            <a:r>
              <a:rPr lang="it-IT" b="1" i="1" dirty="0" smtClean="0"/>
              <a:t> ? </a:t>
            </a:r>
            <a:endParaRPr lang="it-IT" b="1" i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1672" y="1458037"/>
            <a:ext cx="572135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D.Fargion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EF49-0B33-4C0C-8A45-5DAB47266A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74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</TotalTime>
  <Words>2046</Words>
  <Application>Microsoft Office PowerPoint</Application>
  <PresentationFormat>Presentazione su schermo (4:3)</PresentationFormat>
  <Paragraphs>237</Paragraphs>
  <Slides>54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54</vt:i4>
      </vt:variant>
    </vt:vector>
  </HeadingPairs>
  <TitlesOfParts>
    <vt:vector size="56" baseType="lpstr">
      <vt:lpstr>Tema di Office</vt:lpstr>
      <vt:lpstr>Acrobat Document</vt:lpstr>
      <vt:lpstr>Gravitational  Waves, Fusion of two Neutron Stars and Gamma Ray Burst</vt:lpstr>
      <vt:lpstr>A main question arised since a month and worried us :</vt:lpstr>
      <vt:lpstr>Presentazione standard di PowerPoint</vt:lpstr>
      <vt:lpstr>The Fermi message: Short GRB</vt:lpstr>
      <vt:lpstr>Presentazione standard di PowerPoint</vt:lpstr>
      <vt:lpstr>An amazing surprising huge discover</vt:lpstr>
      <vt:lpstr>A Ligo-Virgo (probable) discover  of a NS NS collapse: a few pubblic data. Omerta’? </vt:lpstr>
      <vt:lpstr>Presentazione standard di PowerPoint</vt:lpstr>
      <vt:lpstr> A Variable OT on 19 August: the GRB 170817° afterglow ? </vt:lpstr>
      <vt:lpstr>Very hidden  news</vt:lpstr>
      <vt:lpstr>Simulations of inspiraling and merging double neutron stars using the Spectral Einstein Code: THE MODEL </vt:lpstr>
      <vt:lpstr>There is a missing picture:  NS NS or NS BH, must make a GRBs by Jets</vt:lpstr>
      <vt:lpstr>First approximated values assuming NS NS at 40 Mpc</vt:lpstr>
      <vt:lpstr>Extreme GRB170817a: To explain  the GRB spread we need collimated   or off axis jets</vt:lpstr>
      <vt:lpstr>r-processes , chemical pollution, and expected NS NS  rate at the  edge</vt:lpstr>
      <vt:lpstr>Fig 6</vt:lpstr>
      <vt:lpstr>Last 2016 paper: extreme range</vt:lpstr>
      <vt:lpstr>Usual GRB short beam angle 5 degree (one shoot event),  0.05 degree for precessing thinner jet at thousand Lorentz factor </vt:lpstr>
      <vt:lpstr>Is it all GRB 170817°-GW170818 unexplainable?</vt:lpstr>
      <vt:lpstr>Beaming angle recent paper arXiv:1708.07488v2 </vt:lpstr>
      <vt:lpstr>The simplest beaming jet </vt:lpstr>
      <vt:lpstr>Fluency all GRB and redshift</vt:lpstr>
      <vt:lpstr>Astron. Astrophys. Suppl. Ser. 138, 507–508 (1999) On the nature of GRB-SGRs blazing jets</vt:lpstr>
      <vt:lpstr>Beaming at different angle different peak luminosity</vt:lpstr>
      <vt:lpstr>Conclusion: a possible explanation for GRB off axis ( with a little lucky off axis: 20 degree wide)</vt:lpstr>
      <vt:lpstr>Thank you for your beamed attention</vt:lpstr>
      <vt:lpstr>Presentazione standard di PowerPoint</vt:lpstr>
      <vt:lpstr>Beaming with energy and angle  Nova : Shanahan</vt:lpstr>
      <vt:lpstr>Old GRB Fireball stories</vt:lpstr>
      <vt:lpstr>Old Models</vt:lpstr>
      <vt:lpstr>Presentazione standard di PowerPoint</vt:lpstr>
      <vt:lpstr>Fig 7</vt:lpstr>
      <vt:lpstr>Number flux</vt:lpstr>
      <vt:lpstr>Presentazione standard di PowerPoint</vt:lpstr>
      <vt:lpstr>GWS SGRB 170817A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Da usare</vt:lpstr>
      <vt:lpstr>Presentazione standard di PowerPoint</vt:lpstr>
      <vt:lpstr>Presentazione standard di PowerPoint</vt:lpstr>
      <vt:lpstr>Presentazione standard di PowerPoint</vt:lpstr>
      <vt:lpstr>vecchia</vt:lpstr>
      <vt:lpstr>Caballero-NS_NS</vt:lpstr>
      <vt:lpstr>Kim 2005_Prima e dopo</vt:lpstr>
      <vt:lpstr>2015_Theoretical Astrophysics, Mike Guidry-CH21</vt:lpstr>
      <vt:lpstr>Ns Ns merging last stages</vt:lpstr>
      <vt:lpstr>Thermal emission /Like SN_NS</vt:lpstr>
      <vt:lpstr>TITLE: GCN CIRCULAR NUMBER: 21520 SUBJECT: GRB 170817A: Fermi GBM detection DATE: 17/08/17 20:00:07 GMT FROM: Andreas von Kienlin at MPE &lt;azk@mpe.mpg.de&gt; A. von Kienlin (MPE), C. Meegan (UAH) and A. Goldstein (USRA) report on behalf of the Fermi GBM Team: "At 12:41:06.47 UT on 17 August 2017, the Fermi Gamma-Ray Burst Monitor triggered and located GRB 170817A (trigger 524666471 / 170817529). The on-ground calculated location, using the GBM trigger data, is RA = 176.8, DEC = -39.8 (J2000 degrees, equivalent to 12 h 47 m, -39 d 48'), with an uncertainty of 11.6 degrees (radius, 1-sigma containment, statistical only; there is additionally a systematic error which we have characterized as a core-plus-tail model, with 90% of GRBs having a 3.7 deg error and a small tail suffering a larger than 10 deg systematic error. [Connaughton et al. 2015, ApJS, 216, 32] ). The angle from the Fermi LAT boresight at the GBM trigger time is 91 degrees. The GRB light curve shows a weak short pulse with a duration (T90) of about 2 s (50-300 keV). The time-averaged spectrum from T0-0.512 s to 2.048 s is well fit by a power law function with an exponential high-energy cutoff. The power law index is -0.89 +/- 0.5 and the cutoff energy, parameterized as Epeak, is 82 +/- 21 keV The event fluence (10-1000 keV) in this time interval is (2.3 +/- 0.4)E-07 erg/cm^2. The 1.024-sec peak photon flux measured starting from T0-0.32 s in the 8-1000 keV band is 1.9 +/- 0.2 ph/s/cm^2. The spectral analysis results presented above are preliminary; final results will be published in the GBM GRB Catalog."  </vt:lpstr>
      <vt:lpstr>Fig 2b Luminosity extreme</vt:lpstr>
      <vt:lpstr>Fig 3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GWS SGRB 170817A</dc:title>
  <dc:creator>Daniele Fargion</dc:creator>
  <cp:lastModifiedBy>win</cp:lastModifiedBy>
  <cp:revision>124</cp:revision>
  <dcterms:created xsi:type="dcterms:W3CDTF">2017-08-30T16:03:03Z</dcterms:created>
  <dcterms:modified xsi:type="dcterms:W3CDTF">2017-09-19T09:13:31Z</dcterms:modified>
</cp:coreProperties>
</file>