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27" r:id="rId3"/>
    <p:sldId id="271" r:id="rId4"/>
    <p:sldId id="276" r:id="rId5"/>
    <p:sldId id="331" r:id="rId6"/>
    <p:sldId id="337" r:id="rId7"/>
    <p:sldId id="336" r:id="rId8"/>
    <p:sldId id="342" r:id="rId9"/>
    <p:sldId id="343" r:id="rId10"/>
    <p:sldId id="356" r:id="rId11"/>
    <p:sldId id="358" r:id="rId12"/>
    <p:sldId id="347" r:id="rId13"/>
    <p:sldId id="34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  <a:srgbClr val="66CCFF"/>
    <a:srgbClr val="33CCFF"/>
    <a:srgbClr val="FF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1" autoAdjust="0"/>
    <p:restoredTop sz="92053" autoAdjust="0"/>
  </p:normalViewPr>
  <p:slideViewPr>
    <p:cSldViewPr snapToGrid="0">
      <p:cViewPr varScale="1">
        <p:scale>
          <a:sx n="65" d="100"/>
          <a:sy n="65" d="100"/>
        </p:scale>
        <p:origin x="78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54CA8-525C-4B28-B01C-5ACD182A864A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D0D22-DA01-4341-AD26-F737AC5ED5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2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,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0D22-DA01-4341-AD26-F737AC5ED5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7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0D22-DA01-4341-AD26-F737AC5ED5A8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6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0D22-DA01-4341-AD26-F737AC5ED5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0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0D22-DA01-4341-AD26-F737AC5ED5A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199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0D22-DA01-4341-AD26-F737AC5ED5A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02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76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1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1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1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0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4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5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8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62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F418-E5C7-4DF0-80A3-03D7874846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32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180" y="311150"/>
            <a:ext cx="10579319" cy="1613515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de-DE" sz="4800" dirty="0" smtClean="0"/>
              <a:t>Description </a:t>
            </a:r>
            <a:r>
              <a:rPr lang="de-DE" sz="4800" dirty="0" err="1" smtClean="0"/>
              <a:t>of</a:t>
            </a:r>
            <a:r>
              <a:rPr lang="de-DE" sz="4800" dirty="0" smtClean="0"/>
              <a:t> </a:t>
            </a:r>
            <a:r>
              <a:rPr lang="de-DE" sz="4800" dirty="0" err="1" smtClean="0"/>
              <a:t>the</a:t>
            </a:r>
            <a:r>
              <a:rPr lang="de-DE" sz="4800" dirty="0" smtClean="0"/>
              <a:t> </a:t>
            </a:r>
            <a:r>
              <a:rPr lang="de-DE" sz="4800" dirty="0" err="1"/>
              <a:t>D</a:t>
            </a:r>
            <a:r>
              <a:rPr lang="de-DE" sz="4800" dirty="0" err="1" smtClean="0"/>
              <a:t>etermine</a:t>
            </a:r>
            <a:r>
              <a:rPr lang="de-DE" sz="4800" dirty="0" smtClean="0"/>
              <a:t> </a:t>
            </a:r>
            <a:r>
              <a:rPr lang="de-DE" sz="4800" dirty="0" err="1" smtClean="0"/>
              <a:t>of</a:t>
            </a:r>
            <a:r>
              <a:rPr lang="de-DE" sz="4800" dirty="0" smtClean="0"/>
              <a:t> </a:t>
            </a:r>
            <a:r>
              <a:rPr lang="de-DE" sz="4800" dirty="0" err="1" smtClean="0"/>
              <a:t>the</a:t>
            </a:r>
            <a:r>
              <a:rPr lang="de-DE" sz="4800" dirty="0" smtClean="0"/>
              <a:t> </a:t>
            </a:r>
            <a:r>
              <a:rPr lang="de-DE" sz="4800" dirty="0"/>
              <a:t>N</a:t>
            </a:r>
            <a:r>
              <a:rPr lang="de-DE" sz="4800" dirty="0" smtClean="0"/>
              <a:t>eutrino </a:t>
            </a:r>
            <a:r>
              <a:rPr lang="de-DE" sz="4800" dirty="0" err="1" smtClean="0"/>
              <a:t>Mass</a:t>
            </a:r>
            <a:r>
              <a:rPr lang="de-DE" sz="4800" dirty="0" smtClean="0"/>
              <a:t> </a:t>
            </a:r>
            <a:r>
              <a:rPr lang="de-DE" sz="4800" dirty="0" err="1" smtClean="0"/>
              <a:t>by</a:t>
            </a:r>
            <a:r>
              <a:rPr lang="de-DE" sz="4800" dirty="0" smtClean="0"/>
              <a:t>  </a:t>
            </a:r>
            <a:r>
              <a:rPr lang="de-DE" sz="4800" dirty="0" err="1" smtClean="0"/>
              <a:t>Electron</a:t>
            </a:r>
            <a:r>
              <a:rPr lang="de-DE" sz="4800" dirty="0" smtClean="0"/>
              <a:t> Capture </a:t>
            </a:r>
            <a:endParaRPr lang="en-GB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0768" y="2313245"/>
            <a:ext cx="10759007" cy="409281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4000" dirty="0" smtClean="0"/>
              <a:t>Amand </a:t>
            </a:r>
            <a:r>
              <a:rPr lang="de-DE" sz="4000" dirty="0" err="1" smtClean="0"/>
              <a:t>Faessler</a:t>
            </a:r>
            <a:endParaRPr lang="de-DE" sz="4000" dirty="0" smtClean="0"/>
          </a:p>
          <a:p>
            <a:r>
              <a:rPr lang="de-DE" sz="4000" dirty="0" smtClean="0"/>
              <a:t>University </a:t>
            </a:r>
            <a:r>
              <a:rPr lang="de-DE" sz="4000" dirty="0" err="1" smtClean="0"/>
              <a:t>of</a:t>
            </a:r>
            <a:r>
              <a:rPr lang="de-DE" sz="4000" dirty="0" smtClean="0"/>
              <a:t> Tuebingen;</a:t>
            </a:r>
          </a:p>
          <a:p>
            <a:pPr algn="l"/>
            <a:r>
              <a:rPr lang="de-DE" sz="2800" dirty="0" smtClean="0"/>
              <a:t>  </a:t>
            </a:r>
            <a:r>
              <a:rPr lang="de-DE" sz="3000" dirty="0" smtClean="0"/>
              <a:t>1)Faessler, </a:t>
            </a:r>
            <a:r>
              <a:rPr lang="de-DE" sz="3000" dirty="0" err="1" smtClean="0"/>
              <a:t>Gastaldo</a:t>
            </a:r>
            <a:r>
              <a:rPr lang="de-DE" sz="3000" dirty="0" smtClean="0"/>
              <a:t>, </a:t>
            </a:r>
            <a:r>
              <a:rPr lang="de-DE" sz="3000" dirty="0" err="1" smtClean="0"/>
              <a:t>Simkovic</a:t>
            </a:r>
            <a:r>
              <a:rPr lang="de-DE" sz="3000" dirty="0" smtClean="0"/>
              <a:t>, J. Phys. G 42, 015108 (2015)</a:t>
            </a:r>
          </a:p>
          <a:p>
            <a:pPr algn="l"/>
            <a:r>
              <a:rPr lang="de-DE" sz="3000" dirty="0" smtClean="0">
                <a:solidFill>
                  <a:srgbClr val="FF00FF"/>
                </a:solidFill>
              </a:rPr>
              <a:t>  2)Faessler, </a:t>
            </a:r>
            <a:r>
              <a:rPr lang="de-DE" sz="3000" dirty="0" err="1" smtClean="0">
                <a:solidFill>
                  <a:srgbClr val="FF00FF"/>
                </a:solidFill>
              </a:rPr>
              <a:t>Simkovic</a:t>
            </a:r>
            <a:r>
              <a:rPr lang="de-DE" sz="3000" dirty="0" smtClean="0">
                <a:solidFill>
                  <a:srgbClr val="FF00FF"/>
                </a:solidFill>
              </a:rPr>
              <a:t>, Phys. </a:t>
            </a:r>
            <a:r>
              <a:rPr lang="de-DE" sz="3000" dirty="0" err="1" smtClean="0">
                <a:solidFill>
                  <a:srgbClr val="FF00FF"/>
                </a:solidFill>
              </a:rPr>
              <a:t>Rev</a:t>
            </a:r>
            <a:r>
              <a:rPr lang="de-DE" sz="3000" dirty="0" smtClean="0">
                <a:solidFill>
                  <a:srgbClr val="FF00FF"/>
                </a:solidFill>
              </a:rPr>
              <a:t> C91, 045505 (2015) </a:t>
            </a:r>
          </a:p>
          <a:p>
            <a:pPr algn="l"/>
            <a:r>
              <a:rPr lang="de-DE" sz="3000" dirty="0" smtClean="0"/>
              <a:t>  3)Faessler, </a:t>
            </a:r>
            <a:r>
              <a:rPr lang="de-DE" sz="3000" dirty="0" err="1" smtClean="0"/>
              <a:t>Enss</a:t>
            </a:r>
            <a:r>
              <a:rPr lang="de-DE" sz="3000" dirty="0" smtClean="0"/>
              <a:t>, </a:t>
            </a:r>
            <a:r>
              <a:rPr lang="de-DE" sz="3000" dirty="0" err="1" smtClean="0"/>
              <a:t>Gastaldo</a:t>
            </a:r>
            <a:r>
              <a:rPr lang="de-DE" sz="3000" dirty="0" smtClean="0"/>
              <a:t>, </a:t>
            </a:r>
            <a:r>
              <a:rPr lang="de-DE" sz="3000" dirty="0" err="1" smtClean="0"/>
              <a:t>Simkovic</a:t>
            </a:r>
            <a:r>
              <a:rPr lang="de-DE" sz="3000" dirty="0" smtClean="0"/>
              <a:t>, Phys. </a:t>
            </a:r>
            <a:r>
              <a:rPr lang="de-DE" sz="3000" dirty="0" err="1" smtClean="0"/>
              <a:t>Rev</a:t>
            </a:r>
            <a:r>
              <a:rPr lang="de-DE" sz="3000" dirty="0" smtClean="0"/>
              <a:t>. C91, 064302 (2015)</a:t>
            </a:r>
          </a:p>
          <a:p>
            <a:pPr algn="l"/>
            <a:r>
              <a:rPr lang="de-DE" sz="3000" dirty="0" smtClean="0">
                <a:solidFill>
                  <a:srgbClr val="FF00FF"/>
                </a:solidFill>
              </a:rPr>
              <a:t>  </a:t>
            </a:r>
            <a:r>
              <a:rPr lang="de-DE" sz="3000" dirty="0" smtClean="0">
                <a:solidFill>
                  <a:srgbClr val="FF0000"/>
                </a:solidFill>
              </a:rPr>
              <a:t>4) Faessler, </a:t>
            </a:r>
            <a:r>
              <a:rPr lang="de-DE" sz="3000" dirty="0" err="1" smtClean="0">
                <a:solidFill>
                  <a:srgbClr val="FF0000"/>
                </a:solidFill>
              </a:rPr>
              <a:t>Gastaldo</a:t>
            </a:r>
            <a:r>
              <a:rPr lang="de-DE" sz="3000" dirty="0" smtClean="0">
                <a:solidFill>
                  <a:srgbClr val="FF0000"/>
                </a:solidFill>
              </a:rPr>
              <a:t>, </a:t>
            </a:r>
            <a:r>
              <a:rPr lang="de-DE" sz="3000" dirty="0" err="1" smtClean="0">
                <a:solidFill>
                  <a:srgbClr val="FF0000"/>
                </a:solidFill>
              </a:rPr>
              <a:t>Simkovic</a:t>
            </a:r>
            <a:r>
              <a:rPr lang="de-DE" sz="3000" dirty="0" smtClean="0">
                <a:solidFill>
                  <a:srgbClr val="FF0000"/>
                </a:solidFill>
              </a:rPr>
              <a:t>, Phys. </a:t>
            </a:r>
            <a:r>
              <a:rPr lang="de-DE" sz="3000" dirty="0" err="1" smtClean="0">
                <a:solidFill>
                  <a:srgbClr val="FF0000"/>
                </a:solidFill>
              </a:rPr>
              <a:t>Rev</a:t>
            </a:r>
            <a:r>
              <a:rPr lang="de-DE" sz="3000" dirty="0" smtClean="0">
                <a:solidFill>
                  <a:srgbClr val="FF0000"/>
                </a:solidFill>
              </a:rPr>
              <a:t>. C95, 045502 (2017)</a:t>
            </a:r>
          </a:p>
          <a:p>
            <a:pPr algn="l"/>
            <a:r>
              <a:rPr lang="de-DE" sz="3000" dirty="0">
                <a:solidFill>
                  <a:srgbClr val="FF0000"/>
                </a:solidFill>
              </a:rPr>
              <a:t> </a:t>
            </a:r>
            <a:r>
              <a:rPr lang="de-DE" sz="3000" dirty="0" smtClean="0">
                <a:solidFill>
                  <a:srgbClr val="FF0000"/>
                </a:solidFill>
              </a:rPr>
              <a:t> 5) Faessler, </a:t>
            </a:r>
            <a:r>
              <a:rPr lang="en-GB" sz="3000" dirty="0" smtClean="0">
                <a:solidFill>
                  <a:srgbClr val="FF0000"/>
                </a:solidFill>
              </a:rPr>
              <a:t>Int</a:t>
            </a:r>
            <a:r>
              <a:rPr lang="en-GB" sz="3000" dirty="0">
                <a:solidFill>
                  <a:srgbClr val="FF0000"/>
                </a:solidFill>
              </a:rPr>
              <a:t>. </a:t>
            </a:r>
            <a:r>
              <a:rPr lang="en-GB" sz="3000" dirty="0" smtClean="0">
                <a:solidFill>
                  <a:srgbClr val="FF0000"/>
                </a:solidFill>
              </a:rPr>
              <a:t>J. Mod. Phys., Walter Greiner Memorial  Vol. 2018</a:t>
            </a:r>
            <a:endParaRPr lang="en-GB" sz="2800" dirty="0">
              <a:solidFill>
                <a:srgbClr val="FF0000"/>
              </a:solidFill>
            </a:endParaRPr>
          </a:p>
          <a:p>
            <a:endParaRPr lang="de-DE" sz="3000" dirty="0" smtClean="0"/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60278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45"/>
    </mc:Choice>
    <mc:Fallback xmlns="">
      <p:transition spd="slow" advTm="122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754" y="1555955"/>
            <a:ext cx="10080523" cy="50144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678" y="254512"/>
            <a:ext cx="10906432" cy="1325563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 2-Hole States in </a:t>
            </a:r>
            <a:r>
              <a:rPr lang="de-DE" dirty="0" err="1" smtClean="0"/>
              <a:t>Dy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Shake-off </a:t>
            </a:r>
            <a:r>
              <a:rPr lang="de-DE" dirty="0" err="1" smtClean="0"/>
              <a:t>contributions</a:t>
            </a:r>
            <a:endParaRPr lang="en-GB" dirty="0"/>
          </a:p>
        </p:txBody>
      </p:sp>
      <p:cxnSp>
        <p:nvCxnSpPr>
          <p:cNvPr id="6" name="Gerade Verbindung mit Pfeil 5"/>
          <p:cNvCxnSpPr/>
          <p:nvPr/>
        </p:nvCxnSpPr>
        <p:spPr>
          <a:xfrm flipH="1" flipV="1">
            <a:off x="10257504" y="6009969"/>
            <a:ext cx="7373" cy="75954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0345993" y="6127955"/>
            <a:ext cx="1696065" cy="52322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Q=2.8 keV</a:t>
            </a:r>
            <a:endParaRPr lang="en-GB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2367115" y="1895168"/>
            <a:ext cx="4697364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Q=2.8 keV: </a:t>
            </a:r>
            <a:r>
              <a:rPr lang="de-DE" sz="2800" dirty="0" err="1" smtClean="0"/>
              <a:t>Dy</a:t>
            </a:r>
            <a:r>
              <a:rPr lang="de-DE" sz="2800" dirty="0" smtClean="0"/>
              <a:t> </a:t>
            </a:r>
            <a:r>
              <a:rPr lang="de-DE" sz="2800" dirty="0" err="1" smtClean="0"/>
              <a:t>excitation</a:t>
            </a:r>
            <a:r>
              <a:rPr lang="de-DE" sz="2800" dirty="0" smtClean="0"/>
              <a:t> </a:t>
            </a:r>
            <a:r>
              <a:rPr lang="de-DE" sz="2800" dirty="0" err="1" smtClean="0"/>
              <a:t>shake</a:t>
            </a:r>
            <a:r>
              <a:rPr lang="de-DE" sz="2800" dirty="0" smtClean="0"/>
              <a:t> </a:t>
            </a:r>
          </a:p>
          <a:p>
            <a:r>
              <a:rPr lang="de-DE" sz="2800" dirty="0" smtClean="0"/>
              <a:t> </a:t>
            </a:r>
            <a:r>
              <a:rPr lang="de-DE" sz="2800" dirty="0" err="1" smtClean="0"/>
              <a:t>up</a:t>
            </a:r>
            <a:r>
              <a:rPr lang="de-DE" sz="2800" dirty="0" smtClean="0"/>
              <a:t> </a:t>
            </a:r>
            <a:r>
              <a:rPr lang="de-DE" sz="2800" dirty="0" err="1" smtClean="0"/>
              <a:t>or</a:t>
            </a:r>
            <a:r>
              <a:rPr lang="de-DE" sz="2800" dirty="0" smtClean="0"/>
              <a:t> </a:t>
            </a:r>
            <a:r>
              <a:rPr lang="de-DE" sz="2800" dirty="0" err="1" smtClean="0"/>
              <a:t>shake</a:t>
            </a:r>
            <a:r>
              <a:rPr lang="de-DE" sz="2800" dirty="0" smtClean="0"/>
              <a:t> off </a:t>
            </a:r>
            <a:r>
              <a:rPr lang="de-DE" sz="2800" dirty="0" err="1" smtClean="0">
                <a:solidFill>
                  <a:srgbClr val="FF0000"/>
                </a:solidFill>
              </a:rPr>
              <a:t>E</a:t>
            </a:r>
            <a:r>
              <a:rPr lang="de-DE" sz="2800" baseline="-25000" dirty="0" err="1" smtClean="0">
                <a:solidFill>
                  <a:srgbClr val="FF0000"/>
                </a:solidFill>
              </a:rPr>
              <a:t>e</a:t>
            </a:r>
            <a:r>
              <a:rPr lang="de-DE" sz="2800" baseline="-25000" dirty="0" smtClean="0">
                <a:solidFill>
                  <a:srgbClr val="FF0000"/>
                </a:solidFill>
              </a:rPr>
              <a:t>-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smtClean="0"/>
              <a:t>+ E</a:t>
            </a:r>
            <a:r>
              <a:rPr lang="de-DE" sz="2800" baseline="-25000" dirty="0" smtClean="0">
                <a:latin typeface="Symbol" panose="05050102010706020507" pitchFamily="18" charset="2"/>
              </a:rPr>
              <a:t>n</a:t>
            </a:r>
            <a:r>
              <a:rPr lang="de-DE" sz="2800" dirty="0" smtClean="0"/>
              <a:t>(</a:t>
            </a:r>
            <a:r>
              <a:rPr lang="de-DE" sz="2800" dirty="0" err="1" smtClean="0"/>
              <a:t>m</a:t>
            </a:r>
            <a:r>
              <a:rPr lang="de-DE" sz="2800" baseline="-25000" dirty="0" err="1" smtClean="0">
                <a:latin typeface="Symbol" panose="05050102010706020507" pitchFamily="18" charset="2"/>
              </a:rPr>
              <a:t>n</a:t>
            </a:r>
            <a:r>
              <a:rPr lang="de-DE" sz="2800" dirty="0" smtClean="0">
                <a:latin typeface="Symbol" panose="05050102010706020507" pitchFamily="18" charset="2"/>
              </a:rPr>
              <a:t> = 0)</a:t>
            </a:r>
            <a:endParaRPr lang="en-GB" sz="28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9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Amand Faessler, University of Tuebingen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116" y="1442250"/>
            <a:ext cx="9815052" cy="54157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2445" y="199104"/>
            <a:ext cx="10510684" cy="1366223"/>
          </a:xfr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EHO-Data P. C. </a:t>
            </a:r>
            <a:r>
              <a:rPr lang="de-DE" dirty="0" err="1" smtClean="0"/>
              <a:t>Ranitzsch</a:t>
            </a:r>
            <a:r>
              <a:rPr lang="de-DE" dirty="0" smtClean="0"/>
              <a:t> et al. J. Low </a:t>
            </a:r>
            <a:r>
              <a:rPr lang="de-DE" dirty="0" err="1" smtClean="0"/>
              <a:t>Temp</a:t>
            </a:r>
            <a:r>
              <a:rPr lang="de-DE" dirty="0" smtClean="0"/>
              <a:t> Phys. 167 (2012) 1004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82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587" y="67945"/>
            <a:ext cx="11511116" cy="1325563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de-DE" sz="3600" dirty="0" err="1" smtClean="0"/>
              <a:t>How</a:t>
            </a:r>
            <a:r>
              <a:rPr lang="de-DE" sz="3600" dirty="0" smtClean="0"/>
              <a:t> </a:t>
            </a:r>
            <a:r>
              <a:rPr lang="de-DE" sz="3600" dirty="0" err="1" smtClean="0"/>
              <a:t>did</a:t>
            </a:r>
            <a:r>
              <a:rPr lang="de-DE" sz="3600" dirty="0" smtClean="0"/>
              <a:t> </a:t>
            </a:r>
            <a:r>
              <a:rPr lang="de-DE" sz="3600" dirty="0" err="1" smtClean="0"/>
              <a:t>we</a:t>
            </a:r>
            <a:r>
              <a:rPr lang="de-DE" sz="3600" dirty="0" smtClean="0"/>
              <a:t> </a:t>
            </a:r>
            <a:r>
              <a:rPr lang="de-DE" sz="3600" dirty="0" err="1" smtClean="0"/>
              <a:t>improve</a:t>
            </a:r>
            <a:r>
              <a:rPr lang="de-DE" sz="3600" dirty="0" smtClean="0"/>
              <a:t>  </a:t>
            </a:r>
            <a:r>
              <a:rPr lang="de-DE" sz="3600" dirty="0" err="1" smtClean="0"/>
              <a:t>Intemann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Pollock (Phys.Rev.157(1967)41 ?   </a:t>
            </a:r>
            <a:br>
              <a:rPr lang="de-DE" sz="3600" dirty="0" smtClean="0"/>
            </a:b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sz="3100" dirty="0" smtClean="0"/>
              <a:t>(in </a:t>
            </a:r>
            <a:r>
              <a:rPr lang="de-DE" sz="3100" dirty="0" err="1" smtClean="0"/>
              <a:t>the</a:t>
            </a:r>
            <a:r>
              <a:rPr lang="de-DE" sz="3100" dirty="0" smtClean="0"/>
              <a:t> </a:t>
            </a:r>
            <a:r>
              <a:rPr lang="de-DE" sz="3100" dirty="0" err="1" smtClean="0"/>
              <a:t>version</a:t>
            </a:r>
            <a:r>
              <a:rPr lang="de-DE" sz="3100" dirty="0" smtClean="0"/>
              <a:t> </a:t>
            </a:r>
            <a:r>
              <a:rPr lang="de-DE" sz="3100" dirty="0" err="1" smtClean="0"/>
              <a:t>used</a:t>
            </a:r>
            <a:r>
              <a:rPr lang="de-DE" sz="3100" dirty="0" smtClean="0"/>
              <a:t> </a:t>
            </a:r>
            <a:r>
              <a:rPr lang="de-DE" sz="3100" dirty="0" err="1" smtClean="0"/>
              <a:t>by</a:t>
            </a:r>
            <a:r>
              <a:rPr lang="de-DE" sz="3100" dirty="0" smtClean="0"/>
              <a:t> </a:t>
            </a:r>
            <a:r>
              <a:rPr lang="de-DE" sz="3100" dirty="0" err="1" smtClean="0"/>
              <a:t>DeRujula</a:t>
            </a:r>
            <a:r>
              <a:rPr lang="de-DE" sz="3100" dirty="0" smtClean="0"/>
              <a:t> </a:t>
            </a:r>
            <a:r>
              <a:rPr lang="de-DE" sz="3100" dirty="0" err="1" smtClean="0"/>
              <a:t>and</a:t>
            </a:r>
            <a:r>
              <a:rPr lang="de-DE" sz="3100" dirty="0" smtClean="0"/>
              <a:t> </a:t>
            </a:r>
            <a:r>
              <a:rPr lang="de-DE" sz="3100" dirty="0" err="1" smtClean="0"/>
              <a:t>Lusignoli</a:t>
            </a:r>
            <a:r>
              <a:rPr lang="de-DE" sz="3100" dirty="0" smtClean="0"/>
              <a:t>, JHEP1605(2016) 015)</a:t>
            </a:r>
            <a:endParaRPr lang="en-GB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961" y="1430594"/>
            <a:ext cx="11426559" cy="5303520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de-DE" dirty="0" err="1" smtClean="0">
                <a:solidFill>
                  <a:srgbClr val="FF00FF"/>
                </a:solidFill>
              </a:rPr>
              <a:t>Bound</a:t>
            </a:r>
            <a:r>
              <a:rPr lang="de-DE" dirty="0" smtClean="0">
                <a:solidFill>
                  <a:srgbClr val="FF00FF"/>
                </a:solidFill>
              </a:rPr>
              <a:t> </a:t>
            </a:r>
            <a:r>
              <a:rPr lang="de-DE" dirty="0" err="1" smtClean="0">
                <a:solidFill>
                  <a:srgbClr val="FF00FF"/>
                </a:solidFill>
              </a:rPr>
              <a:t>wave</a:t>
            </a:r>
            <a:r>
              <a:rPr lang="de-DE" dirty="0" smtClean="0">
                <a:solidFill>
                  <a:srgbClr val="FF00FF"/>
                </a:solidFill>
              </a:rPr>
              <a:t> </a:t>
            </a:r>
            <a:r>
              <a:rPr lang="de-DE" dirty="0" err="1" smtClean="0">
                <a:solidFill>
                  <a:srgbClr val="FF00FF"/>
                </a:solidFill>
              </a:rPr>
              <a:t>functions</a:t>
            </a:r>
            <a:r>
              <a:rPr lang="de-DE" dirty="0" smtClean="0">
                <a:solidFill>
                  <a:srgbClr val="FF00FF"/>
                </a:solidFill>
              </a:rPr>
              <a:t> Ho +</a:t>
            </a:r>
            <a:r>
              <a:rPr lang="de-DE" dirty="0" err="1" smtClean="0">
                <a:solidFill>
                  <a:srgbClr val="FF00FF"/>
                </a:solidFill>
              </a:rPr>
              <a:t>Dy</a:t>
            </a:r>
            <a:r>
              <a:rPr lang="de-DE" dirty="0" smtClean="0">
                <a:solidFill>
                  <a:srgbClr val="FF00FF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Dirac-</a:t>
            </a:r>
            <a:r>
              <a:rPr lang="de-DE" dirty="0" err="1" smtClean="0">
                <a:solidFill>
                  <a:srgbClr val="FF0000"/>
                </a:solidFill>
              </a:rPr>
              <a:t>Hartree</a:t>
            </a:r>
            <a:r>
              <a:rPr lang="de-DE" dirty="0" smtClean="0">
                <a:solidFill>
                  <a:srgbClr val="FF0000"/>
                </a:solidFill>
              </a:rPr>
              <a:t>-Fock </a:t>
            </a:r>
            <a:r>
              <a:rPr lang="de-DE" dirty="0" smtClean="0">
                <a:sym typeface="Wingdings" panose="05000000000000000000" pitchFamily="2" charset="2"/>
              </a:rPr>
              <a:t> non-</a:t>
            </a:r>
            <a:r>
              <a:rPr lang="de-DE" dirty="0" err="1" smtClean="0">
                <a:sym typeface="Wingdings" panose="05000000000000000000" pitchFamily="2" charset="2"/>
              </a:rPr>
              <a:t>relativistic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screened</a:t>
            </a:r>
            <a:r>
              <a:rPr lang="de-DE" dirty="0" smtClean="0">
                <a:sym typeface="Wingdings" panose="05000000000000000000" pitchFamily="2" charset="2"/>
              </a:rPr>
              <a:t> Coulomb </a:t>
            </a:r>
            <a:r>
              <a:rPr lang="de-DE" dirty="0" err="1" smtClean="0">
                <a:sym typeface="Wingdings" panose="05000000000000000000" pitchFamily="2" charset="2"/>
              </a:rPr>
              <a:t>for</a:t>
            </a:r>
            <a:r>
              <a:rPr lang="de-DE" dirty="0" smtClean="0">
                <a:sym typeface="Wingdings" panose="05000000000000000000" pitchFamily="2" charset="2"/>
              </a:rPr>
              <a:t> Ho + </a:t>
            </a:r>
            <a:r>
              <a:rPr lang="de-DE" dirty="0" err="1" smtClean="0">
                <a:sym typeface="Wingdings" panose="05000000000000000000" pitchFamily="2" charset="2"/>
              </a:rPr>
              <a:t>first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order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perturbation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Dy</a:t>
            </a:r>
            <a:r>
              <a:rPr lang="de-DE" dirty="0" smtClean="0">
                <a:sym typeface="Wingdings" panose="05000000000000000000" pitchFamily="2" charset="2"/>
              </a:rPr>
              <a:t>.</a:t>
            </a:r>
          </a:p>
          <a:p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Dirac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continuum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wavefunctions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in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selfconsistent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potential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of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Dy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first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order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perturbation</a:t>
            </a:r>
            <a:r>
              <a:rPr lang="de-DE" dirty="0" smtClean="0">
                <a:sym typeface="Wingdings" panose="05000000000000000000" pitchFamily="2" charset="2"/>
              </a:rPr>
              <a:t>.</a:t>
            </a:r>
          </a:p>
          <a:p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Overlap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&lt;3s,HO|3s,Dy&gt;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limits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shake-off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to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0.4 %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err="1" smtClean="0">
                <a:sym typeface="Wingdings" panose="05000000000000000000" pitchFamily="2" charset="2"/>
              </a:rPr>
              <a:t>bad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wave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functions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factor</a:t>
            </a:r>
            <a:r>
              <a:rPr lang="de-DE" dirty="0" smtClean="0">
                <a:sym typeface="Wingdings" panose="05000000000000000000" pitchFamily="2" charset="2"/>
              </a:rPr>
              <a:t> 100 larger.</a:t>
            </a:r>
          </a:p>
          <a:p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We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show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the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results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without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FF"/>
                </a:solidFill>
                <a:sym typeface="Wingdings" panose="05000000000000000000" pitchFamily="2" charset="2"/>
              </a:rPr>
              <a:t>modifications</a:t>
            </a:r>
            <a:r>
              <a:rPr lang="de-DE" dirty="0" smtClean="0">
                <a:solidFill>
                  <a:srgbClr val="FF00FF"/>
                </a:solidFill>
                <a:sym typeface="Wingdings" panose="05000000000000000000" pitchFamily="2" charset="2"/>
              </a:rPr>
              <a:t>!!! 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The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only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other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 shake-off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calculation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 (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DeRujula+Lusignoli</a:t>
            </a:r>
            <a:r>
              <a:rPr lang="de-DE" smtClean="0">
                <a:solidFill>
                  <a:srgbClr val="FF0000"/>
                </a:solidFill>
                <a:sym typeface="Wingdings" panose="05000000000000000000" pitchFamily="2" charset="2"/>
              </a:rPr>
              <a:t>, JHEP 1605)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fits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the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spectrum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They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write</a:t>
            </a:r>
            <a:r>
              <a:rPr lang="de-DE" dirty="0" smtClean="0">
                <a:solidFill>
                  <a:srgbClr val="FF0000"/>
                </a:solidFill>
                <a:sym typeface="Wingdings" panose="05000000000000000000" pitchFamily="2" charset="2"/>
              </a:rPr>
              <a:t>: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4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4000" dirty="0" smtClean="0">
              <a:sym typeface="Wingdings" panose="05000000000000000000" pitchFamily="2" charset="2"/>
            </a:endParaRPr>
          </a:p>
          <a:p>
            <a:endParaRPr lang="en-GB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85" y="5088562"/>
            <a:ext cx="10980420" cy="153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0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42"/>
    </mc:Choice>
    <mc:Fallback xmlns="">
      <p:transition spd="slow" advTm="17824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6265" y="365125"/>
            <a:ext cx="4424516" cy="1325563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de-DE" sz="6000" dirty="0" smtClean="0"/>
              <a:t>    Summary</a:t>
            </a:r>
            <a:endParaRPr lang="en-GB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900" y="1991031"/>
            <a:ext cx="11671300" cy="467646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de-DE" sz="3600" dirty="0" smtClean="0"/>
              <a:t>Determination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neutrino</a:t>
            </a:r>
            <a:r>
              <a:rPr lang="de-DE" sz="3600" dirty="0" smtClean="0"/>
              <a:t> </a:t>
            </a:r>
            <a:r>
              <a:rPr lang="de-DE" sz="3600" dirty="0" err="1" smtClean="0"/>
              <a:t>mass</a:t>
            </a:r>
            <a:r>
              <a:rPr lang="de-DE" sz="3600" dirty="0" smtClean="0"/>
              <a:t> </a:t>
            </a:r>
            <a:r>
              <a:rPr lang="de-DE" sz="3600" dirty="0" err="1" smtClean="0"/>
              <a:t>by</a:t>
            </a:r>
            <a:r>
              <a:rPr lang="de-DE" sz="3600" dirty="0" smtClean="0"/>
              <a:t> </a:t>
            </a:r>
            <a:r>
              <a:rPr lang="de-DE" sz="3600" dirty="0" err="1" smtClean="0"/>
              <a:t>electron</a:t>
            </a:r>
            <a:r>
              <a:rPr lang="de-DE" sz="3600" dirty="0" smtClean="0"/>
              <a:t> </a:t>
            </a:r>
            <a:r>
              <a:rPr lang="de-DE" sz="3600" dirty="0" err="1" smtClean="0"/>
              <a:t>capture</a:t>
            </a:r>
            <a:r>
              <a:rPr lang="de-DE" sz="3600" dirty="0" smtClean="0"/>
              <a:t> </a:t>
            </a:r>
            <a:r>
              <a:rPr lang="de-DE" sz="3600" dirty="0" smtClean="0">
                <a:solidFill>
                  <a:srgbClr val="FF0000"/>
                </a:solidFill>
              </a:rPr>
              <a:t>in </a:t>
            </a:r>
            <a:r>
              <a:rPr lang="de-DE" sz="3600" dirty="0" err="1" smtClean="0">
                <a:solidFill>
                  <a:srgbClr val="FF0000"/>
                </a:solidFill>
              </a:rPr>
              <a:t>principle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possible</a:t>
            </a:r>
            <a:r>
              <a:rPr lang="de-DE" sz="3600" dirty="0" smtClean="0">
                <a:solidFill>
                  <a:srgbClr val="FF0000"/>
                </a:solidFill>
              </a:rPr>
              <a:t>, but </a:t>
            </a:r>
            <a:r>
              <a:rPr lang="de-DE" sz="3600" dirty="0" err="1" smtClean="0">
                <a:solidFill>
                  <a:srgbClr val="FF0000"/>
                </a:solidFill>
              </a:rPr>
              <a:t>difficult</a:t>
            </a:r>
            <a:r>
              <a:rPr lang="de-DE" sz="3600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de-DE" sz="3600" dirty="0" smtClean="0"/>
          </a:p>
          <a:p>
            <a:r>
              <a:rPr lang="de-DE" sz="3600" dirty="0" smtClean="0"/>
              <a:t>Shake-off </a:t>
            </a:r>
            <a:r>
              <a:rPr lang="de-DE" sz="3600" dirty="0" err="1" smtClean="0"/>
              <a:t>proposed</a:t>
            </a:r>
            <a:r>
              <a:rPr lang="de-DE" sz="3600" dirty="0" smtClean="0"/>
              <a:t> </a:t>
            </a:r>
            <a:r>
              <a:rPr lang="de-DE" sz="3600" dirty="0" err="1" smtClean="0"/>
              <a:t>by</a:t>
            </a:r>
            <a:r>
              <a:rPr lang="de-DE" sz="3600" dirty="0" smtClean="0"/>
              <a:t> </a:t>
            </a:r>
            <a:r>
              <a:rPr lang="de-DE" sz="3600" dirty="0" err="1" smtClean="0"/>
              <a:t>Intemann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Pollock (Phys. </a:t>
            </a:r>
            <a:r>
              <a:rPr lang="de-DE" sz="3600" dirty="0" err="1" smtClean="0"/>
              <a:t>Rev</a:t>
            </a:r>
            <a:r>
              <a:rPr lang="de-DE" sz="3600" dirty="0" smtClean="0"/>
              <a:t>. </a:t>
            </a:r>
            <a:r>
              <a:rPr lang="de-DE" sz="3600" smtClean="0"/>
              <a:t>157 (1967) 41) </a:t>
            </a:r>
            <a:r>
              <a:rPr lang="de-DE" sz="3600" dirty="0" err="1" smtClean="0"/>
              <a:t>is</a:t>
            </a:r>
            <a:r>
              <a:rPr lang="de-DE" sz="3600" dirty="0" smtClean="0"/>
              <a:t> an </a:t>
            </a:r>
            <a:r>
              <a:rPr lang="de-DE" sz="3600" dirty="0" err="1" smtClean="0"/>
              <a:t>interesting</a:t>
            </a:r>
            <a:r>
              <a:rPr lang="de-DE" sz="3600" dirty="0" smtClean="0"/>
              <a:t> </a:t>
            </a:r>
            <a:r>
              <a:rPr lang="de-DE" sz="3600" dirty="0" err="1" smtClean="0"/>
              <a:t>effect</a:t>
            </a:r>
            <a:r>
              <a:rPr lang="de-DE" sz="3600" dirty="0" smtClean="0"/>
              <a:t> .</a:t>
            </a:r>
          </a:p>
          <a:p>
            <a:endParaRPr lang="de-DE" sz="3600" dirty="0"/>
          </a:p>
          <a:p>
            <a:r>
              <a:rPr lang="de-DE" sz="3600" dirty="0" smtClean="0"/>
              <a:t>But </a:t>
            </a:r>
            <a:r>
              <a:rPr lang="de-DE" sz="3600" dirty="0" err="1" smtClean="0">
                <a:solidFill>
                  <a:srgbClr val="FF0000"/>
                </a:solidFill>
              </a:rPr>
              <a:t>it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is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small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and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probably</a:t>
            </a:r>
            <a:r>
              <a:rPr lang="de-DE" sz="3600" dirty="0" smtClean="0">
                <a:solidFill>
                  <a:srgbClr val="FF0000"/>
                </a:solidFill>
              </a:rPr>
              <a:t> not relevant </a:t>
            </a:r>
            <a:r>
              <a:rPr lang="de-DE" sz="3600" dirty="0" err="1" smtClean="0">
                <a:solidFill>
                  <a:srgbClr val="FF0000"/>
                </a:solidFill>
              </a:rPr>
              <a:t>for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the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neutrino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mass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</a:rPr>
              <a:t>determination</a:t>
            </a:r>
            <a:r>
              <a:rPr lang="de-DE" sz="3600" dirty="0" smtClean="0">
                <a:solidFill>
                  <a:srgbClr val="FF0000"/>
                </a:solidFill>
              </a:rPr>
              <a:t> </a:t>
            </a:r>
            <a:r>
              <a:rPr lang="de-DE" sz="3600" dirty="0" smtClean="0"/>
              <a:t>in </a:t>
            </a:r>
            <a:r>
              <a:rPr lang="de-DE" sz="3600" dirty="0" err="1" smtClean="0"/>
              <a:t>electron</a:t>
            </a:r>
            <a:r>
              <a:rPr lang="de-DE" sz="3600" dirty="0" smtClean="0"/>
              <a:t> </a:t>
            </a:r>
            <a:r>
              <a:rPr lang="de-DE" sz="3600" dirty="0" err="1" smtClean="0"/>
              <a:t>capture</a:t>
            </a:r>
            <a:r>
              <a:rPr lang="de-DE" sz="3600" dirty="0" smtClean="0"/>
              <a:t> in Ho. </a:t>
            </a:r>
            <a:endParaRPr lang="en-GB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8074742" y="5427406"/>
            <a:ext cx="3274142" cy="1107996"/>
          </a:xfrm>
          <a:prstGeom prst="rect">
            <a:avLst/>
          </a:prstGeom>
          <a:solidFill>
            <a:srgbClr val="FF66FF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0" dirty="0" smtClean="0"/>
              <a:t> </a:t>
            </a:r>
            <a:r>
              <a:rPr lang="de-DE" sz="6600" dirty="0" smtClean="0"/>
              <a:t>The End </a:t>
            </a:r>
            <a:endParaRPr lang="en-GB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432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32"/>
    </mc:Choice>
    <mc:Fallback xmlns="">
      <p:transition spd="slow" advTm="613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981" y="3019871"/>
            <a:ext cx="11982200" cy="365118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mtClean="0">
                <a:solidFill>
                  <a:srgbClr val="0070C0"/>
                </a:solidFill>
              </a:rPr>
              <a:t>            Other </a:t>
            </a:r>
            <a:r>
              <a:rPr lang="de-DE" dirty="0" smtClean="0">
                <a:solidFill>
                  <a:srgbClr val="0070C0"/>
                </a:solidFill>
              </a:rPr>
              <a:t>Experiments: HOLMES, Milano; </a:t>
            </a:r>
            <a:r>
              <a:rPr lang="de-DE" dirty="0" err="1" smtClean="0">
                <a:solidFill>
                  <a:srgbClr val="0070C0"/>
                </a:solidFill>
              </a:rPr>
              <a:t>NuMECS</a:t>
            </a:r>
            <a:r>
              <a:rPr lang="de-DE" dirty="0" smtClean="0">
                <a:solidFill>
                  <a:srgbClr val="0070C0"/>
                </a:solidFill>
              </a:rPr>
              <a:t>, </a:t>
            </a:r>
            <a:r>
              <a:rPr lang="de-DE" dirty="0" err="1" smtClean="0">
                <a:solidFill>
                  <a:srgbClr val="0070C0"/>
                </a:solidFill>
              </a:rPr>
              <a:t>LosAlamos</a:t>
            </a:r>
            <a:r>
              <a:rPr lang="de-DE" dirty="0" smtClean="0">
                <a:solidFill>
                  <a:srgbClr val="0070C0"/>
                </a:solidFill>
              </a:rPr>
              <a:t> (Gerd </a:t>
            </a:r>
            <a:r>
              <a:rPr lang="de-DE" dirty="0">
                <a:solidFill>
                  <a:srgbClr val="0070C0"/>
                </a:solidFill>
              </a:rPr>
              <a:t>K</a:t>
            </a:r>
            <a:r>
              <a:rPr lang="de-DE" dirty="0" smtClean="0">
                <a:solidFill>
                  <a:srgbClr val="0070C0"/>
                </a:solidFill>
              </a:rPr>
              <a:t>unde);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45857" y="6327321"/>
            <a:ext cx="4114800" cy="365125"/>
          </a:xfrm>
        </p:spPr>
        <p:txBody>
          <a:bodyPr/>
          <a:lstStyle/>
          <a:p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Amand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Faessler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, University of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Tuebingen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 flipH="1" flipV="1">
            <a:off x="3937819" y="3923070"/>
            <a:ext cx="14751" cy="154120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3900949" y="5427407"/>
            <a:ext cx="6282813" cy="4424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210664" y="5543920"/>
            <a:ext cx="5611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prstClr val="black"/>
                </a:solidFill>
              </a:rPr>
              <a:t>Total </a:t>
            </a:r>
            <a:r>
              <a:rPr lang="de-DE" sz="3200" dirty="0" err="1" smtClean="0">
                <a:solidFill>
                  <a:prstClr val="black"/>
                </a:solidFill>
              </a:rPr>
              <a:t>Deexcitation</a:t>
            </a:r>
            <a:r>
              <a:rPr lang="de-DE" sz="3200" dirty="0" smtClean="0">
                <a:solidFill>
                  <a:prstClr val="black"/>
                </a:solidFill>
              </a:rPr>
              <a:t> </a:t>
            </a:r>
            <a:r>
              <a:rPr lang="de-DE" sz="3200" dirty="0" err="1" smtClean="0">
                <a:solidFill>
                  <a:prstClr val="black"/>
                </a:solidFill>
              </a:rPr>
              <a:t>energy</a:t>
            </a:r>
            <a:r>
              <a:rPr lang="de-DE" sz="3200" dirty="0" smtClean="0">
                <a:solidFill>
                  <a:prstClr val="black"/>
                </a:solidFill>
              </a:rPr>
              <a:t> </a:t>
            </a:r>
            <a:r>
              <a:rPr lang="de-DE" sz="3200" dirty="0" err="1" smtClean="0">
                <a:solidFill>
                  <a:prstClr val="black"/>
                </a:solidFill>
              </a:rPr>
              <a:t>of</a:t>
            </a:r>
            <a:r>
              <a:rPr lang="de-DE" sz="3200" dirty="0" smtClean="0">
                <a:solidFill>
                  <a:prstClr val="black"/>
                </a:solidFill>
              </a:rPr>
              <a:t> </a:t>
            </a:r>
            <a:r>
              <a:rPr lang="de-DE" sz="3200" dirty="0" err="1" smtClean="0">
                <a:solidFill>
                  <a:prstClr val="black"/>
                </a:solidFill>
              </a:rPr>
              <a:t>Dy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659194" y="3893574"/>
            <a:ext cx="2315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solidFill>
                  <a:prstClr val="black"/>
                </a:solidFill>
              </a:rPr>
              <a:t>Calorimeter</a:t>
            </a:r>
            <a:r>
              <a:rPr lang="de-DE" sz="2800" dirty="0" smtClean="0">
                <a:solidFill>
                  <a:prstClr val="black"/>
                </a:solidFill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</a:rPr>
              <a:t>Spectrum</a:t>
            </a:r>
            <a:r>
              <a:rPr lang="de-DE" sz="2800" dirty="0" smtClean="0">
                <a:solidFill>
                  <a:prstClr val="black"/>
                </a:solidFill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</a:rPr>
              <a:t>of</a:t>
            </a:r>
            <a:r>
              <a:rPr lang="de-DE" sz="2800" dirty="0" smtClean="0">
                <a:solidFill>
                  <a:prstClr val="black"/>
                </a:solidFill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</a:rPr>
              <a:t>Dy</a:t>
            </a:r>
            <a:r>
              <a:rPr lang="de-DE" sz="2800" dirty="0" smtClean="0">
                <a:solidFill>
                  <a:prstClr val="black"/>
                </a:solidFill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</a:rPr>
              <a:t>Deexitation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4070555" y="4144297"/>
            <a:ext cx="4077929" cy="1342103"/>
          </a:xfrm>
          <a:custGeom>
            <a:avLst/>
            <a:gdLst>
              <a:gd name="connsiteX0" fmla="*/ 0 w 4077929"/>
              <a:gd name="connsiteY0" fmla="*/ 1179871 h 1342103"/>
              <a:gd name="connsiteX1" fmla="*/ 22122 w 4077929"/>
              <a:gd name="connsiteY1" fmla="*/ 1143000 h 1342103"/>
              <a:gd name="connsiteX2" fmla="*/ 36871 w 4077929"/>
              <a:gd name="connsiteY2" fmla="*/ 1091380 h 1342103"/>
              <a:gd name="connsiteX3" fmla="*/ 51619 w 4077929"/>
              <a:gd name="connsiteY3" fmla="*/ 1069258 h 1342103"/>
              <a:gd name="connsiteX4" fmla="*/ 58993 w 4077929"/>
              <a:gd name="connsiteY4" fmla="*/ 1047135 h 1342103"/>
              <a:gd name="connsiteX5" fmla="*/ 73742 w 4077929"/>
              <a:gd name="connsiteY5" fmla="*/ 973393 h 1342103"/>
              <a:gd name="connsiteX6" fmla="*/ 88490 w 4077929"/>
              <a:gd name="connsiteY6" fmla="*/ 951271 h 1342103"/>
              <a:gd name="connsiteX7" fmla="*/ 95864 w 4077929"/>
              <a:gd name="connsiteY7" fmla="*/ 929148 h 1342103"/>
              <a:gd name="connsiteX8" fmla="*/ 110613 w 4077929"/>
              <a:gd name="connsiteY8" fmla="*/ 907026 h 1342103"/>
              <a:gd name="connsiteX9" fmla="*/ 125361 w 4077929"/>
              <a:gd name="connsiteY9" fmla="*/ 855406 h 1342103"/>
              <a:gd name="connsiteX10" fmla="*/ 140110 w 4077929"/>
              <a:gd name="connsiteY10" fmla="*/ 840658 h 1342103"/>
              <a:gd name="connsiteX11" fmla="*/ 154858 w 4077929"/>
              <a:gd name="connsiteY11" fmla="*/ 818535 h 1342103"/>
              <a:gd name="connsiteX12" fmla="*/ 199103 w 4077929"/>
              <a:gd name="connsiteY12" fmla="*/ 774290 h 1342103"/>
              <a:gd name="connsiteX13" fmla="*/ 235974 w 4077929"/>
              <a:gd name="connsiteY13" fmla="*/ 744793 h 1342103"/>
              <a:gd name="connsiteX14" fmla="*/ 250722 w 4077929"/>
              <a:gd name="connsiteY14" fmla="*/ 722671 h 1342103"/>
              <a:gd name="connsiteX15" fmla="*/ 265471 w 4077929"/>
              <a:gd name="connsiteY15" fmla="*/ 707922 h 1342103"/>
              <a:gd name="connsiteX16" fmla="*/ 280219 w 4077929"/>
              <a:gd name="connsiteY16" fmla="*/ 685800 h 1342103"/>
              <a:gd name="connsiteX17" fmla="*/ 309716 w 4077929"/>
              <a:gd name="connsiteY17" fmla="*/ 663677 h 1342103"/>
              <a:gd name="connsiteX18" fmla="*/ 346587 w 4077929"/>
              <a:gd name="connsiteY18" fmla="*/ 626806 h 1342103"/>
              <a:gd name="connsiteX19" fmla="*/ 412955 w 4077929"/>
              <a:gd name="connsiteY19" fmla="*/ 553064 h 1342103"/>
              <a:gd name="connsiteX20" fmla="*/ 435077 w 4077929"/>
              <a:gd name="connsiteY20" fmla="*/ 530942 h 1342103"/>
              <a:gd name="connsiteX21" fmla="*/ 471948 w 4077929"/>
              <a:gd name="connsiteY21" fmla="*/ 516193 h 1342103"/>
              <a:gd name="connsiteX22" fmla="*/ 486697 w 4077929"/>
              <a:gd name="connsiteY22" fmla="*/ 494071 h 1342103"/>
              <a:gd name="connsiteX23" fmla="*/ 545690 w 4077929"/>
              <a:gd name="connsiteY23" fmla="*/ 471948 h 1342103"/>
              <a:gd name="connsiteX24" fmla="*/ 700548 w 4077929"/>
              <a:gd name="connsiteY24" fmla="*/ 545690 h 1342103"/>
              <a:gd name="connsiteX25" fmla="*/ 744793 w 4077929"/>
              <a:gd name="connsiteY25" fmla="*/ 604684 h 1342103"/>
              <a:gd name="connsiteX26" fmla="*/ 774290 w 4077929"/>
              <a:gd name="connsiteY26" fmla="*/ 612058 h 1342103"/>
              <a:gd name="connsiteX27" fmla="*/ 803787 w 4077929"/>
              <a:gd name="connsiteY27" fmla="*/ 663677 h 1342103"/>
              <a:gd name="connsiteX28" fmla="*/ 833284 w 4077929"/>
              <a:gd name="connsiteY28" fmla="*/ 693174 h 1342103"/>
              <a:gd name="connsiteX29" fmla="*/ 848032 w 4077929"/>
              <a:gd name="connsiteY29" fmla="*/ 766916 h 1342103"/>
              <a:gd name="connsiteX30" fmla="*/ 862780 w 4077929"/>
              <a:gd name="connsiteY30" fmla="*/ 803787 h 1342103"/>
              <a:gd name="connsiteX31" fmla="*/ 870155 w 4077929"/>
              <a:gd name="connsiteY31" fmla="*/ 833284 h 1342103"/>
              <a:gd name="connsiteX32" fmla="*/ 892277 w 4077929"/>
              <a:gd name="connsiteY32" fmla="*/ 855406 h 1342103"/>
              <a:gd name="connsiteX33" fmla="*/ 921774 w 4077929"/>
              <a:gd name="connsiteY33" fmla="*/ 958645 h 1342103"/>
              <a:gd name="connsiteX34" fmla="*/ 929148 w 4077929"/>
              <a:gd name="connsiteY34" fmla="*/ 980768 h 1342103"/>
              <a:gd name="connsiteX35" fmla="*/ 943897 w 4077929"/>
              <a:gd name="connsiteY35" fmla="*/ 995516 h 1342103"/>
              <a:gd name="connsiteX36" fmla="*/ 951271 w 4077929"/>
              <a:gd name="connsiteY36" fmla="*/ 1061884 h 1342103"/>
              <a:gd name="connsiteX37" fmla="*/ 995516 w 4077929"/>
              <a:gd name="connsiteY37" fmla="*/ 1039761 h 1342103"/>
              <a:gd name="connsiteX38" fmla="*/ 1039761 w 4077929"/>
              <a:gd name="connsiteY38" fmla="*/ 1002890 h 1342103"/>
              <a:gd name="connsiteX39" fmla="*/ 1061884 w 4077929"/>
              <a:gd name="connsiteY39" fmla="*/ 988142 h 1342103"/>
              <a:gd name="connsiteX40" fmla="*/ 1091380 w 4077929"/>
              <a:gd name="connsiteY40" fmla="*/ 914400 h 1342103"/>
              <a:gd name="connsiteX41" fmla="*/ 1098755 w 4077929"/>
              <a:gd name="connsiteY41" fmla="*/ 877529 h 1342103"/>
              <a:gd name="connsiteX42" fmla="*/ 1120877 w 4077929"/>
              <a:gd name="connsiteY42" fmla="*/ 855406 h 1342103"/>
              <a:gd name="connsiteX43" fmla="*/ 1135626 w 4077929"/>
              <a:gd name="connsiteY43" fmla="*/ 825909 h 1342103"/>
              <a:gd name="connsiteX44" fmla="*/ 1179871 w 4077929"/>
              <a:gd name="connsiteY44" fmla="*/ 781664 h 1342103"/>
              <a:gd name="connsiteX45" fmla="*/ 1187245 w 4077929"/>
              <a:gd name="connsiteY45" fmla="*/ 715297 h 1342103"/>
              <a:gd name="connsiteX46" fmla="*/ 1209368 w 4077929"/>
              <a:gd name="connsiteY46" fmla="*/ 693174 h 1342103"/>
              <a:gd name="connsiteX47" fmla="*/ 1246239 w 4077929"/>
              <a:gd name="connsiteY47" fmla="*/ 641555 h 1342103"/>
              <a:gd name="connsiteX48" fmla="*/ 1260987 w 4077929"/>
              <a:gd name="connsiteY48" fmla="*/ 582561 h 1342103"/>
              <a:gd name="connsiteX49" fmla="*/ 1268361 w 4077929"/>
              <a:gd name="connsiteY49" fmla="*/ 560438 h 1342103"/>
              <a:gd name="connsiteX50" fmla="*/ 1275735 w 4077929"/>
              <a:gd name="connsiteY50" fmla="*/ 530942 h 1342103"/>
              <a:gd name="connsiteX51" fmla="*/ 1290484 w 4077929"/>
              <a:gd name="connsiteY51" fmla="*/ 479322 h 1342103"/>
              <a:gd name="connsiteX52" fmla="*/ 1305232 w 4077929"/>
              <a:gd name="connsiteY52" fmla="*/ 383458 h 1342103"/>
              <a:gd name="connsiteX53" fmla="*/ 1319980 w 4077929"/>
              <a:gd name="connsiteY53" fmla="*/ 331838 h 1342103"/>
              <a:gd name="connsiteX54" fmla="*/ 1327355 w 4077929"/>
              <a:gd name="connsiteY54" fmla="*/ 302342 h 1342103"/>
              <a:gd name="connsiteX55" fmla="*/ 1342103 w 4077929"/>
              <a:gd name="connsiteY55" fmla="*/ 265471 h 1342103"/>
              <a:gd name="connsiteX56" fmla="*/ 1349477 w 4077929"/>
              <a:gd name="connsiteY56" fmla="*/ 243348 h 1342103"/>
              <a:gd name="connsiteX57" fmla="*/ 1364226 w 4077929"/>
              <a:gd name="connsiteY57" fmla="*/ 228600 h 1342103"/>
              <a:gd name="connsiteX58" fmla="*/ 1393722 w 4077929"/>
              <a:gd name="connsiteY58" fmla="*/ 184355 h 1342103"/>
              <a:gd name="connsiteX59" fmla="*/ 1408471 w 4077929"/>
              <a:gd name="connsiteY59" fmla="*/ 162232 h 1342103"/>
              <a:gd name="connsiteX60" fmla="*/ 1430593 w 4077929"/>
              <a:gd name="connsiteY60" fmla="*/ 117987 h 1342103"/>
              <a:gd name="connsiteX61" fmla="*/ 1489587 w 4077929"/>
              <a:gd name="connsiteY61" fmla="*/ 58993 h 1342103"/>
              <a:gd name="connsiteX62" fmla="*/ 1511710 w 4077929"/>
              <a:gd name="connsiteY62" fmla="*/ 36871 h 1342103"/>
              <a:gd name="connsiteX63" fmla="*/ 1533832 w 4077929"/>
              <a:gd name="connsiteY63" fmla="*/ 14748 h 1342103"/>
              <a:gd name="connsiteX64" fmla="*/ 1555955 w 4077929"/>
              <a:gd name="connsiteY64" fmla="*/ 0 h 1342103"/>
              <a:gd name="connsiteX65" fmla="*/ 1585451 w 4077929"/>
              <a:gd name="connsiteY65" fmla="*/ 7374 h 1342103"/>
              <a:gd name="connsiteX66" fmla="*/ 1600200 w 4077929"/>
              <a:gd name="connsiteY66" fmla="*/ 36871 h 1342103"/>
              <a:gd name="connsiteX67" fmla="*/ 1622322 w 4077929"/>
              <a:gd name="connsiteY67" fmla="*/ 66368 h 1342103"/>
              <a:gd name="connsiteX68" fmla="*/ 1651819 w 4077929"/>
              <a:gd name="connsiteY68" fmla="*/ 125361 h 1342103"/>
              <a:gd name="connsiteX69" fmla="*/ 1688690 w 4077929"/>
              <a:gd name="connsiteY69" fmla="*/ 162232 h 1342103"/>
              <a:gd name="connsiteX70" fmla="*/ 1732935 w 4077929"/>
              <a:gd name="connsiteY70" fmla="*/ 206477 h 1342103"/>
              <a:gd name="connsiteX71" fmla="*/ 1769806 w 4077929"/>
              <a:gd name="connsiteY71" fmla="*/ 250722 h 1342103"/>
              <a:gd name="connsiteX72" fmla="*/ 1784555 w 4077929"/>
              <a:gd name="connsiteY72" fmla="*/ 265471 h 1342103"/>
              <a:gd name="connsiteX73" fmla="*/ 1821426 w 4077929"/>
              <a:gd name="connsiteY73" fmla="*/ 324464 h 1342103"/>
              <a:gd name="connsiteX74" fmla="*/ 1865671 w 4077929"/>
              <a:gd name="connsiteY74" fmla="*/ 368709 h 1342103"/>
              <a:gd name="connsiteX75" fmla="*/ 1887793 w 4077929"/>
              <a:gd name="connsiteY75" fmla="*/ 390832 h 1342103"/>
              <a:gd name="connsiteX76" fmla="*/ 1895168 w 4077929"/>
              <a:gd name="connsiteY76" fmla="*/ 412955 h 1342103"/>
              <a:gd name="connsiteX77" fmla="*/ 1917290 w 4077929"/>
              <a:gd name="connsiteY77" fmla="*/ 427703 h 1342103"/>
              <a:gd name="connsiteX78" fmla="*/ 1932039 w 4077929"/>
              <a:gd name="connsiteY78" fmla="*/ 442451 h 1342103"/>
              <a:gd name="connsiteX79" fmla="*/ 1939413 w 4077929"/>
              <a:gd name="connsiteY79" fmla="*/ 479322 h 1342103"/>
              <a:gd name="connsiteX80" fmla="*/ 1961535 w 4077929"/>
              <a:gd name="connsiteY80" fmla="*/ 516193 h 1342103"/>
              <a:gd name="connsiteX81" fmla="*/ 1976284 w 4077929"/>
              <a:gd name="connsiteY81" fmla="*/ 545690 h 1342103"/>
              <a:gd name="connsiteX82" fmla="*/ 1998406 w 4077929"/>
              <a:gd name="connsiteY82" fmla="*/ 589935 h 1342103"/>
              <a:gd name="connsiteX83" fmla="*/ 2020529 w 4077929"/>
              <a:gd name="connsiteY83" fmla="*/ 656303 h 1342103"/>
              <a:gd name="connsiteX84" fmla="*/ 2035277 w 4077929"/>
              <a:gd name="connsiteY84" fmla="*/ 707922 h 1342103"/>
              <a:gd name="connsiteX85" fmla="*/ 2057400 w 4077929"/>
              <a:gd name="connsiteY85" fmla="*/ 722671 h 1342103"/>
              <a:gd name="connsiteX86" fmla="*/ 2086897 w 4077929"/>
              <a:gd name="connsiteY86" fmla="*/ 752168 h 1342103"/>
              <a:gd name="connsiteX87" fmla="*/ 2116393 w 4077929"/>
              <a:gd name="connsiteY87" fmla="*/ 707922 h 1342103"/>
              <a:gd name="connsiteX88" fmla="*/ 2123768 w 4077929"/>
              <a:gd name="connsiteY88" fmla="*/ 589935 h 1342103"/>
              <a:gd name="connsiteX89" fmla="*/ 2131142 w 4077929"/>
              <a:gd name="connsiteY89" fmla="*/ 553064 h 1342103"/>
              <a:gd name="connsiteX90" fmla="*/ 2145890 w 4077929"/>
              <a:gd name="connsiteY90" fmla="*/ 530942 h 1342103"/>
              <a:gd name="connsiteX91" fmla="*/ 2175387 w 4077929"/>
              <a:gd name="connsiteY91" fmla="*/ 398206 h 1342103"/>
              <a:gd name="connsiteX92" fmla="*/ 2197510 w 4077929"/>
              <a:gd name="connsiteY92" fmla="*/ 412955 h 1342103"/>
              <a:gd name="connsiteX93" fmla="*/ 2204884 w 4077929"/>
              <a:gd name="connsiteY93" fmla="*/ 435077 h 1342103"/>
              <a:gd name="connsiteX94" fmla="*/ 2227006 w 4077929"/>
              <a:gd name="connsiteY94" fmla="*/ 457200 h 1342103"/>
              <a:gd name="connsiteX95" fmla="*/ 2241755 w 4077929"/>
              <a:gd name="connsiteY95" fmla="*/ 523568 h 1342103"/>
              <a:gd name="connsiteX96" fmla="*/ 2256503 w 4077929"/>
              <a:gd name="connsiteY96" fmla="*/ 545690 h 1342103"/>
              <a:gd name="connsiteX97" fmla="*/ 2278626 w 4077929"/>
              <a:gd name="connsiteY97" fmla="*/ 589935 h 1342103"/>
              <a:gd name="connsiteX98" fmla="*/ 2300748 w 4077929"/>
              <a:gd name="connsiteY98" fmla="*/ 641555 h 1342103"/>
              <a:gd name="connsiteX99" fmla="*/ 2337619 w 4077929"/>
              <a:gd name="connsiteY99" fmla="*/ 685800 h 1342103"/>
              <a:gd name="connsiteX100" fmla="*/ 2359742 w 4077929"/>
              <a:gd name="connsiteY100" fmla="*/ 730045 h 1342103"/>
              <a:gd name="connsiteX101" fmla="*/ 2396613 w 4077929"/>
              <a:gd name="connsiteY101" fmla="*/ 737419 h 1342103"/>
              <a:gd name="connsiteX102" fmla="*/ 2418735 w 4077929"/>
              <a:gd name="connsiteY102" fmla="*/ 730045 h 1342103"/>
              <a:gd name="connsiteX103" fmla="*/ 2448232 w 4077929"/>
              <a:gd name="connsiteY103" fmla="*/ 715297 h 1342103"/>
              <a:gd name="connsiteX104" fmla="*/ 2839064 w 4077929"/>
              <a:gd name="connsiteY104" fmla="*/ 722671 h 1342103"/>
              <a:gd name="connsiteX105" fmla="*/ 2875935 w 4077929"/>
              <a:gd name="connsiteY105" fmla="*/ 730045 h 1342103"/>
              <a:gd name="connsiteX106" fmla="*/ 2905432 w 4077929"/>
              <a:gd name="connsiteY106" fmla="*/ 766916 h 1342103"/>
              <a:gd name="connsiteX107" fmla="*/ 2927555 w 4077929"/>
              <a:gd name="connsiteY107" fmla="*/ 789038 h 1342103"/>
              <a:gd name="connsiteX108" fmla="*/ 2957051 w 4077929"/>
              <a:gd name="connsiteY108" fmla="*/ 825909 h 1342103"/>
              <a:gd name="connsiteX109" fmla="*/ 3008671 w 4077929"/>
              <a:gd name="connsiteY109" fmla="*/ 870155 h 1342103"/>
              <a:gd name="connsiteX110" fmla="*/ 3052916 w 4077929"/>
              <a:gd name="connsiteY110" fmla="*/ 914400 h 1342103"/>
              <a:gd name="connsiteX111" fmla="*/ 3082413 w 4077929"/>
              <a:gd name="connsiteY111" fmla="*/ 973393 h 1342103"/>
              <a:gd name="connsiteX112" fmla="*/ 3104535 w 4077929"/>
              <a:gd name="connsiteY112" fmla="*/ 914400 h 1342103"/>
              <a:gd name="connsiteX113" fmla="*/ 3119284 w 4077929"/>
              <a:gd name="connsiteY113" fmla="*/ 892277 h 1342103"/>
              <a:gd name="connsiteX114" fmla="*/ 3126658 w 4077929"/>
              <a:gd name="connsiteY114" fmla="*/ 862780 h 1342103"/>
              <a:gd name="connsiteX115" fmla="*/ 3148780 w 4077929"/>
              <a:gd name="connsiteY115" fmla="*/ 766916 h 1342103"/>
              <a:gd name="connsiteX116" fmla="*/ 3252019 w 4077929"/>
              <a:gd name="connsiteY116" fmla="*/ 582561 h 1342103"/>
              <a:gd name="connsiteX117" fmla="*/ 3274142 w 4077929"/>
              <a:gd name="connsiteY117" fmla="*/ 538316 h 1342103"/>
              <a:gd name="connsiteX118" fmla="*/ 3288890 w 4077929"/>
              <a:gd name="connsiteY118" fmla="*/ 516193 h 1342103"/>
              <a:gd name="connsiteX119" fmla="*/ 3318387 w 4077929"/>
              <a:gd name="connsiteY119" fmla="*/ 508819 h 1342103"/>
              <a:gd name="connsiteX120" fmla="*/ 3377380 w 4077929"/>
              <a:gd name="connsiteY120" fmla="*/ 523568 h 1342103"/>
              <a:gd name="connsiteX121" fmla="*/ 3399503 w 4077929"/>
              <a:gd name="connsiteY121" fmla="*/ 530942 h 1342103"/>
              <a:gd name="connsiteX122" fmla="*/ 3465871 w 4077929"/>
              <a:gd name="connsiteY122" fmla="*/ 545690 h 1342103"/>
              <a:gd name="connsiteX123" fmla="*/ 3510116 w 4077929"/>
              <a:gd name="connsiteY123" fmla="*/ 553064 h 1342103"/>
              <a:gd name="connsiteX124" fmla="*/ 3546987 w 4077929"/>
              <a:gd name="connsiteY124" fmla="*/ 560438 h 1342103"/>
              <a:gd name="connsiteX125" fmla="*/ 3576484 w 4077929"/>
              <a:gd name="connsiteY125" fmla="*/ 589935 h 1342103"/>
              <a:gd name="connsiteX126" fmla="*/ 3605980 w 4077929"/>
              <a:gd name="connsiteY126" fmla="*/ 626806 h 1342103"/>
              <a:gd name="connsiteX127" fmla="*/ 3635477 w 4077929"/>
              <a:gd name="connsiteY127" fmla="*/ 656303 h 1342103"/>
              <a:gd name="connsiteX128" fmla="*/ 3664974 w 4077929"/>
              <a:gd name="connsiteY128" fmla="*/ 700548 h 1342103"/>
              <a:gd name="connsiteX129" fmla="*/ 3687097 w 4077929"/>
              <a:gd name="connsiteY129" fmla="*/ 737419 h 1342103"/>
              <a:gd name="connsiteX130" fmla="*/ 3723968 w 4077929"/>
              <a:gd name="connsiteY130" fmla="*/ 744793 h 1342103"/>
              <a:gd name="connsiteX131" fmla="*/ 3746090 w 4077929"/>
              <a:gd name="connsiteY131" fmla="*/ 774290 h 1342103"/>
              <a:gd name="connsiteX132" fmla="*/ 3760839 w 4077929"/>
              <a:gd name="connsiteY132" fmla="*/ 796413 h 1342103"/>
              <a:gd name="connsiteX133" fmla="*/ 3790335 w 4077929"/>
              <a:gd name="connsiteY133" fmla="*/ 818535 h 1342103"/>
              <a:gd name="connsiteX134" fmla="*/ 3797710 w 4077929"/>
              <a:gd name="connsiteY134" fmla="*/ 855406 h 1342103"/>
              <a:gd name="connsiteX135" fmla="*/ 3827206 w 4077929"/>
              <a:gd name="connsiteY135" fmla="*/ 892277 h 1342103"/>
              <a:gd name="connsiteX136" fmla="*/ 3849329 w 4077929"/>
              <a:gd name="connsiteY136" fmla="*/ 929148 h 1342103"/>
              <a:gd name="connsiteX137" fmla="*/ 3856703 w 4077929"/>
              <a:gd name="connsiteY137" fmla="*/ 951271 h 1342103"/>
              <a:gd name="connsiteX138" fmla="*/ 3871451 w 4077929"/>
              <a:gd name="connsiteY138" fmla="*/ 1002890 h 1342103"/>
              <a:gd name="connsiteX139" fmla="*/ 3893574 w 4077929"/>
              <a:gd name="connsiteY139" fmla="*/ 1032387 h 1342103"/>
              <a:gd name="connsiteX140" fmla="*/ 3930445 w 4077929"/>
              <a:gd name="connsiteY140" fmla="*/ 1091380 h 1342103"/>
              <a:gd name="connsiteX141" fmla="*/ 3959942 w 4077929"/>
              <a:gd name="connsiteY141" fmla="*/ 1143000 h 1342103"/>
              <a:gd name="connsiteX142" fmla="*/ 3996813 w 4077929"/>
              <a:gd name="connsiteY142" fmla="*/ 1238864 h 1342103"/>
              <a:gd name="connsiteX143" fmla="*/ 4018935 w 4077929"/>
              <a:gd name="connsiteY143" fmla="*/ 1253613 h 1342103"/>
              <a:gd name="connsiteX144" fmla="*/ 4033684 w 4077929"/>
              <a:gd name="connsiteY144" fmla="*/ 1283109 h 1342103"/>
              <a:gd name="connsiteX145" fmla="*/ 4055806 w 4077929"/>
              <a:gd name="connsiteY145" fmla="*/ 1297858 h 1342103"/>
              <a:gd name="connsiteX146" fmla="*/ 4063180 w 4077929"/>
              <a:gd name="connsiteY146" fmla="*/ 1327355 h 1342103"/>
              <a:gd name="connsiteX147" fmla="*/ 4077929 w 4077929"/>
              <a:gd name="connsiteY147" fmla="*/ 1342103 h 13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4077929" h="1342103">
                <a:moveTo>
                  <a:pt x="0" y="1179871"/>
                </a:moveTo>
                <a:cubicBezTo>
                  <a:pt x="7374" y="1167581"/>
                  <a:pt x="15712" y="1155820"/>
                  <a:pt x="22122" y="1143000"/>
                </a:cubicBezTo>
                <a:cubicBezTo>
                  <a:pt x="36480" y="1114284"/>
                  <a:pt x="22686" y="1124478"/>
                  <a:pt x="36871" y="1091380"/>
                </a:cubicBezTo>
                <a:cubicBezTo>
                  <a:pt x="40362" y="1083234"/>
                  <a:pt x="46703" y="1076632"/>
                  <a:pt x="51619" y="1069258"/>
                </a:cubicBezTo>
                <a:cubicBezTo>
                  <a:pt x="54077" y="1061884"/>
                  <a:pt x="57468" y="1054757"/>
                  <a:pt x="58993" y="1047135"/>
                </a:cubicBezTo>
                <a:cubicBezTo>
                  <a:pt x="63521" y="1024494"/>
                  <a:pt x="62637" y="995604"/>
                  <a:pt x="73742" y="973393"/>
                </a:cubicBezTo>
                <a:cubicBezTo>
                  <a:pt x="77705" y="965466"/>
                  <a:pt x="83574" y="958645"/>
                  <a:pt x="88490" y="951271"/>
                </a:cubicBezTo>
                <a:cubicBezTo>
                  <a:pt x="90948" y="943897"/>
                  <a:pt x="92388" y="936101"/>
                  <a:pt x="95864" y="929148"/>
                </a:cubicBezTo>
                <a:cubicBezTo>
                  <a:pt x="99828" y="921221"/>
                  <a:pt x="107122" y="915172"/>
                  <a:pt x="110613" y="907026"/>
                </a:cubicBezTo>
                <a:cubicBezTo>
                  <a:pt x="115433" y="895779"/>
                  <a:pt x="118187" y="867363"/>
                  <a:pt x="125361" y="855406"/>
                </a:cubicBezTo>
                <a:cubicBezTo>
                  <a:pt x="128938" y="849444"/>
                  <a:pt x="135767" y="846087"/>
                  <a:pt x="140110" y="840658"/>
                </a:cubicBezTo>
                <a:cubicBezTo>
                  <a:pt x="145647" y="833737"/>
                  <a:pt x="148970" y="825159"/>
                  <a:pt x="154858" y="818535"/>
                </a:cubicBezTo>
                <a:cubicBezTo>
                  <a:pt x="168715" y="802946"/>
                  <a:pt x="181748" y="785859"/>
                  <a:pt x="199103" y="774290"/>
                </a:cubicBezTo>
                <a:cubicBezTo>
                  <a:pt x="215533" y="763337"/>
                  <a:pt x="223963" y="759807"/>
                  <a:pt x="235974" y="744793"/>
                </a:cubicBezTo>
                <a:cubicBezTo>
                  <a:pt x="241510" y="737873"/>
                  <a:pt x="245186" y="729591"/>
                  <a:pt x="250722" y="722671"/>
                </a:cubicBezTo>
                <a:cubicBezTo>
                  <a:pt x="255065" y="717242"/>
                  <a:pt x="261128" y="713351"/>
                  <a:pt x="265471" y="707922"/>
                </a:cubicBezTo>
                <a:cubicBezTo>
                  <a:pt x="271007" y="701002"/>
                  <a:pt x="273952" y="692067"/>
                  <a:pt x="280219" y="685800"/>
                </a:cubicBezTo>
                <a:cubicBezTo>
                  <a:pt x="288910" y="677109"/>
                  <a:pt x="301025" y="672368"/>
                  <a:pt x="309716" y="663677"/>
                </a:cubicBezTo>
                <a:cubicBezTo>
                  <a:pt x="358878" y="614515"/>
                  <a:pt x="287591" y="666138"/>
                  <a:pt x="346587" y="626806"/>
                </a:cubicBezTo>
                <a:cubicBezTo>
                  <a:pt x="374833" y="584437"/>
                  <a:pt x="355068" y="610951"/>
                  <a:pt x="412955" y="553064"/>
                </a:cubicBezTo>
                <a:cubicBezTo>
                  <a:pt x="420329" y="545690"/>
                  <a:pt x="425395" y="534815"/>
                  <a:pt x="435077" y="530942"/>
                </a:cubicBezTo>
                <a:lnTo>
                  <a:pt x="471948" y="516193"/>
                </a:lnTo>
                <a:cubicBezTo>
                  <a:pt x="476864" y="508819"/>
                  <a:pt x="480430" y="500338"/>
                  <a:pt x="486697" y="494071"/>
                </a:cubicBezTo>
                <a:cubicBezTo>
                  <a:pt x="505687" y="475081"/>
                  <a:pt x="519306" y="477225"/>
                  <a:pt x="545690" y="471948"/>
                </a:cubicBezTo>
                <a:cubicBezTo>
                  <a:pt x="665673" y="531940"/>
                  <a:pt x="613565" y="508412"/>
                  <a:pt x="700548" y="545690"/>
                </a:cubicBezTo>
                <a:cubicBezTo>
                  <a:pt x="710687" y="562588"/>
                  <a:pt x="725160" y="593465"/>
                  <a:pt x="744793" y="604684"/>
                </a:cubicBezTo>
                <a:cubicBezTo>
                  <a:pt x="753593" y="609712"/>
                  <a:pt x="764458" y="609600"/>
                  <a:pt x="774290" y="612058"/>
                </a:cubicBezTo>
                <a:cubicBezTo>
                  <a:pt x="844339" y="682104"/>
                  <a:pt x="754272" y="584453"/>
                  <a:pt x="803787" y="663677"/>
                </a:cubicBezTo>
                <a:cubicBezTo>
                  <a:pt x="811157" y="675468"/>
                  <a:pt x="823452" y="683342"/>
                  <a:pt x="833284" y="693174"/>
                </a:cubicBezTo>
                <a:cubicBezTo>
                  <a:pt x="836915" y="714958"/>
                  <a:pt x="840699" y="744915"/>
                  <a:pt x="848032" y="766916"/>
                </a:cubicBezTo>
                <a:cubicBezTo>
                  <a:pt x="852218" y="779474"/>
                  <a:pt x="858594" y="791229"/>
                  <a:pt x="862780" y="803787"/>
                </a:cubicBezTo>
                <a:cubicBezTo>
                  <a:pt x="865985" y="813402"/>
                  <a:pt x="865127" y="824484"/>
                  <a:pt x="870155" y="833284"/>
                </a:cubicBezTo>
                <a:cubicBezTo>
                  <a:pt x="875329" y="842338"/>
                  <a:pt x="884903" y="848032"/>
                  <a:pt x="892277" y="855406"/>
                </a:cubicBezTo>
                <a:cubicBezTo>
                  <a:pt x="910797" y="929484"/>
                  <a:pt x="900616" y="895168"/>
                  <a:pt x="921774" y="958645"/>
                </a:cubicBezTo>
                <a:cubicBezTo>
                  <a:pt x="924232" y="966019"/>
                  <a:pt x="923651" y="975272"/>
                  <a:pt x="929148" y="980768"/>
                </a:cubicBezTo>
                <a:lnTo>
                  <a:pt x="943897" y="995516"/>
                </a:lnTo>
                <a:cubicBezTo>
                  <a:pt x="946355" y="1017639"/>
                  <a:pt x="934371" y="1047398"/>
                  <a:pt x="951271" y="1061884"/>
                </a:cubicBezTo>
                <a:cubicBezTo>
                  <a:pt x="963791" y="1072615"/>
                  <a:pt x="981102" y="1047769"/>
                  <a:pt x="995516" y="1039761"/>
                </a:cubicBezTo>
                <a:cubicBezTo>
                  <a:pt x="1028478" y="1021449"/>
                  <a:pt x="1008828" y="1028668"/>
                  <a:pt x="1039761" y="1002890"/>
                </a:cubicBezTo>
                <a:cubicBezTo>
                  <a:pt x="1046570" y="997216"/>
                  <a:pt x="1054510" y="993058"/>
                  <a:pt x="1061884" y="988142"/>
                </a:cubicBezTo>
                <a:cubicBezTo>
                  <a:pt x="1080396" y="895581"/>
                  <a:pt x="1053287" y="1009631"/>
                  <a:pt x="1091380" y="914400"/>
                </a:cubicBezTo>
                <a:cubicBezTo>
                  <a:pt x="1096035" y="902763"/>
                  <a:pt x="1093150" y="888740"/>
                  <a:pt x="1098755" y="877529"/>
                </a:cubicBezTo>
                <a:cubicBezTo>
                  <a:pt x="1103419" y="868201"/>
                  <a:pt x="1114816" y="863892"/>
                  <a:pt x="1120877" y="855406"/>
                </a:cubicBezTo>
                <a:cubicBezTo>
                  <a:pt x="1127266" y="846461"/>
                  <a:pt x="1129800" y="835231"/>
                  <a:pt x="1135626" y="825909"/>
                </a:cubicBezTo>
                <a:cubicBezTo>
                  <a:pt x="1155226" y="794549"/>
                  <a:pt x="1153176" y="799461"/>
                  <a:pt x="1179871" y="781664"/>
                </a:cubicBezTo>
                <a:cubicBezTo>
                  <a:pt x="1182329" y="759542"/>
                  <a:pt x="1180206" y="736413"/>
                  <a:pt x="1187245" y="715297"/>
                </a:cubicBezTo>
                <a:cubicBezTo>
                  <a:pt x="1190543" y="705403"/>
                  <a:pt x="1202581" y="701092"/>
                  <a:pt x="1209368" y="693174"/>
                </a:cubicBezTo>
                <a:cubicBezTo>
                  <a:pt x="1223081" y="677176"/>
                  <a:pt x="1234571" y="659056"/>
                  <a:pt x="1246239" y="641555"/>
                </a:cubicBezTo>
                <a:cubicBezTo>
                  <a:pt x="1263095" y="590985"/>
                  <a:pt x="1243190" y="653751"/>
                  <a:pt x="1260987" y="582561"/>
                </a:cubicBezTo>
                <a:cubicBezTo>
                  <a:pt x="1262872" y="575020"/>
                  <a:pt x="1266226" y="567912"/>
                  <a:pt x="1268361" y="560438"/>
                </a:cubicBezTo>
                <a:cubicBezTo>
                  <a:pt x="1271145" y="550693"/>
                  <a:pt x="1273068" y="540719"/>
                  <a:pt x="1275735" y="530942"/>
                </a:cubicBezTo>
                <a:cubicBezTo>
                  <a:pt x="1280444" y="513677"/>
                  <a:pt x="1286974" y="496870"/>
                  <a:pt x="1290484" y="479322"/>
                </a:cubicBezTo>
                <a:cubicBezTo>
                  <a:pt x="1296825" y="447619"/>
                  <a:pt x="1298892" y="415161"/>
                  <a:pt x="1305232" y="383458"/>
                </a:cubicBezTo>
                <a:cubicBezTo>
                  <a:pt x="1308741" y="365910"/>
                  <a:pt x="1315271" y="349103"/>
                  <a:pt x="1319980" y="331838"/>
                </a:cubicBezTo>
                <a:cubicBezTo>
                  <a:pt x="1322647" y="322060"/>
                  <a:pt x="1324150" y="311957"/>
                  <a:pt x="1327355" y="302342"/>
                </a:cubicBezTo>
                <a:cubicBezTo>
                  <a:pt x="1331541" y="289784"/>
                  <a:pt x="1337455" y="277865"/>
                  <a:pt x="1342103" y="265471"/>
                </a:cubicBezTo>
                <a:cubicBezTo>
                  <a:pt x="1344832" y="258193"/>
                  <a:pt x="1345478" y="250013"/>
                  <a:pt x="1349477" y="243348"/>
                </a:cubicBezTo>
                <a:cubicBezTo>
                  <a:pt x="1353054" y="237386"/>
                  <a:pt x="1360054" y="234162"/>
                  <a:pt x="1364226" y="228600"/>
                </a:cubicBezTo>
                <a:cubicBezTo>
                  <a:pt x="1374861" y="214420"/>
                  <a:pt x="1383890" y="199103"/>
                  <a:pt x="1393722" y="184355"/>
                </a:cubicBezTo>
                <a:cubicBezTo>
                  <a:pt x="1398638" y="176981"/>
                  <a:pt x="1404507" y="170159"/>
                  <a:pt x="1408471" y="162232"/>
                </a:cubicBezTo>
                <a:cubicBezTo>
                  <a:pt x="1415845" y="147484"/>
                  <a:pt x="1420406" y="130953"/>
                  <a:pt x="1430593" y="117987"/>
                </a:cubicBezTo>
                <a:cubicBezTo>
                  <a:pt x="1447775" y="96119"/>
                  <a:pt x="1469922" y="78658"/>
                  <a:pt x="1489587" y="58993"/>
                </a:cubicBezTo>
                <a:lnTo>
                  <a:pt x="1511710" y="36871"/>
                </a:lnTo>
                <a:cubicBezTo>
                  <a:pt x="1519084" y="29497"/>
                  <a:pt x="1525155" y="20533"/>
                  <a:pt x="1533832" y="14748"/>
                </a:cubicBezTo>
                <a:lnTo>
                  <a:pt x="1555955" y="0"/>
                </a:lnTo>
                <a:cubicBezTo>
                  <a:pt x="1565787" y="2458"/>
                  <a:pt x="1577665" y="886"/>
                  <a:pt x="1585451" y="7374"/>
                </a:cubicBezTo>
                <a:cubicBezTo>
                  <a:pt x="1593896" y="14412"/>
                  <a:pt x="1594374" y="27549"/>
                  <a:pt x="1600200" y="36871"/>
                </a:cubicBezTo>
                <a:cubicBezTo>
                  <a:pt x="1606714" y="47293"/>
                  <a:pt x="1616129" y="55752"/>
                  <a:pt x="1622322" y="66368"/>
                </a:cubicBezTo>
                <a:cubicBezTo>
                  <a:pt x="1633400" y="85359"/>
                  <a:pt x="1639305" y="107285"/>
                  <a:pt x="1651819" y="125361"/>
                </a:cubicBezTo>
                <a:cubicBezTo>
                  <a:pt x="1661713" y="139652"/>
                  <a:pt x="1676400" y="149942"/>
                  <a:pt x="1688690" y="162232"/>
                </a:cubicBezTo>
                <a:cubicBezTo>
                  <a:pt x="1703969" y="208071"/>
                  <a:pt x="1683179" y="161697"/>
                  <a:pt x="1732935" y="206477"/>
                </a:cubicBezTo>
                <a:cubicBezTo>
                  <a:pt x="1747205" y="219320"/>
                  <a:pt x="1757164" y="236274"/>
                  <a:pt x="1769806" y="250722"/>
                </a:cubicBezTo>
                <a:cubicBezTo>
                  <a:pt x="1774384" y="255954"/>
                  <a:pt x="1780568" y="259775"/>
                  <a:pt x="1784555" y="265471"/>
                </a:cubicBezTo>
                <a:cubicBezTo>
                  <a:pt x="1797853" y="284468"/>
                  <a:pt x="1807099" y="306230"/>
                  <a:pt x="1821426" y="324464"/>
                </a:cubicBezTo>
                <a:cubicBezTo>
                  <a:pt x="1834312" y="340864"/>
                  <a:pt x="1850923" y="353961"/>
                  <a:pt x="1865671" y="368709"/>
                </a:cubicBezTo>
                <a:lnTo>
                  <a:pt x="1887793" y="390832"/>
                </a:lnTo>
                <a:cubicBezTo>
                  <a:pt x="1890251" y="398206"/>
                  <a:pt x="1890312" y="406885"/>
                  <a:pt x="1895168" y="412955"/>
                </a:cubicBezTo>
                <a:cubicBezTo>
                  <a:pt x="1900704" y="419875"/>
                  <a:pt x="1910370" y="422167"/>
                  <a:pt x="1917290" y="427703"/>
                </a:cubicBezTo>
                <a:cubicBezTo>
                  <a:pt x="1922719" y="432046"/>
                  <a:pt x="1927123" y="437535"/>
                  <a:pt x="1932039" y="442451"/>
                </a:cubicBezTo>
                <a:cubicBezTo>
                  <a:pt x="1934497" y="454741"/>
                  <a:pt x="1934758" y="467685"/>
                  <a:pt x="1939413" y="479322"/>
                </a:cubicBezTo>
                <a:cubicBezTo>
                  <a:pt x="1944736" y="492630"/>
                  <a:pt x="1954574" y="503664"/>
                  <a:pt x="1961535" y="516193"/>
                </a:cubicBezTo>
                <a:cubicBezTo>
                  <a:pt x="1966874" y="525803"/>
                  <a:pt x="1970830" y="536145"/>
                  <a:pt x="1976284" y="545690"/>
                </a:cubicBezTo>
                <a:cubicBezTo>
                  <a:pt x="1999154" y="585714"/>
                  <a:pt x="1984887" y="549378"/>
                  <a:pt x="1998406" y="589935"/>
                </a:cubicBezTo>
                <a:cubicBezTo>
                  <a:pt x="2018343" y="709562"/>
                  <a:pt x="1990903" y="582238"/>
                  <a:pt x="2020529" y="656303"/>
                </a:cubicBezTo>
                <a:cubicBezTo>
                  <a:pt x="2027175" y="672918"/>
                  <a:pt x="2026587" y="692279"/>
                  <a:pt x="2035277" y="707922"/>
                </a:cubicBezTo>
                <a:cubicBezTo>
                  <a:pt x="2039581" y="715670"/>
                  <a:pt x="2050671" y="716903"/>
                  <a:pt x="2057400" y="722671"/>
                </a:cubicBezTo>
                <a:cubicBezTo>
                  <a:pt x="2067957" y="731720"/>
                  <a:pt x="2077065" y="742336"/>
                  <a:pt x="2086897" y="752168"/>
                </a:cubicBezTo>
                <a:cubicBezTo>
                  <a:pt x="2096729" y="737419"/>
                  <a:pt x="2115287" y="725613"/>
                  <a:pt x="2116393" y="707922"/>
                </a:cubicBezTo>
                <a:cubicBezTo>
                  <a:pt x="2118851" y="668593"/>
                  <a:pt x="2120032" y="629163"/>
                  <a:pt x="2123768" y="589935"/>
                </a:cubicBezTo>
                <a:cubicBezTo>
                  <a:pt x="2124956" y="577458"/>
                  <a:pt x="2126741" y="564800"/>
                  <a:pt x="2131142" y="553064"/>
                </a:cubicBezTo>
                <a:cubicBezTo>
                  <a:pt x="2134254" y="544766"/>
                  <a:pt x="2140974" y="538316"/>
                  <a:pt x="2145890" y="530942"/>
                </a:cubicBezTo>
                <a:cubicBezTo>
                  <a:pt x="2161501" y="406056"/>
                  <a:pt x="2132614" y="440982"/>
                  <a:pt x="2175387" y="398206"/>
                </a:cubicBezTo>
                <a:cubicBezTo>
                  <a:pt x="2182761" y="403122"/>
                  <a:pt x="2191973" y="406034"/>
                  <a:pt x="2197510" y="412955"/>
                </a:cubicBezTo>
                <a:cubicBezTo>
                  <a:pt x="2202366" y="419025"/>
                  <a:pt x="2200572" y="428610"/>
                  <a:pt x="2204884" y="435077"/>
                </a:cubicBezTo>
                <a:cubicBezTo>
                  <a:pt x="2210669" y="443754"/>
                  <a:pt x="2219632" y="449826"/>
                  <a:pt x="2227006" y="457200"/>
                </a:cubicBezTo>
                <a:cubicBezTo>
                  <a:pt x="2229839" y="474200"/>
                  <a:pt x="2232677" y="505411"/>
                  <a:pt x="2241755" y="523568"/>
                </a:cubicBezTo>
                <a:cubicBezTo>
                  <a:pt x="2245718" y="531495"/>
                  <a:pt x="2251587" y="538316"/>
                  <a:pt x="2256503" y="545690"/>
                </a:cubicBezTo>
                <a:cubicBezTo>
                  <a:pt x="2275039" y="601301"/>
                  <a:pt x="2250034" y="532751"/>
                  <a:pt x="2278626" y="589935"/>
                </a:cubicBezTo>
                <a:cubicBezTo>
                  <a:pt x="2286998" y="606679"/>
                  <a:pt x="2292376" y="624811"/>
                  <a:pt x="2300748" y="641555"/>
                </a:cubicBezTo>
                <a:cubicBezTo>
                  <a:pt x="2311012" y="662084"/>
                  <a:pt x="2321315" y="669495"/>
                  <a:pt x="2337619" y="685800"/>
                </a:cubicBezTo>
                <a:cubicBezTo>
                  <a:pt x="2341404" y="697156"/>
                  <a:pt x="2347969" y="723318"/>
                  <a:pt x="2359742" y="730045"/>
                </a:cubicBezTo>
                <a:cubicBezTo>
                  <a:pt x="2370624" y="736263"/>
                  <a:pt x="2384323" y="734961"/>
                  <a:pt x="2396613" y="737419"/>
                </a:cubicBezTo>
                <a:cubicBezTo>
                  <a:pt x="2403987" y="734961"/>
                  <a:pt x="2411591" y="733107"/>
                  <a:pt x="2418735" y="730045"/>
                </a:cubicBezTo>
                <a:cubicBezTo>
                  <a:pt x="2428839" y="725715"/>
                  <a:pt x="2437241" y="715490"/>
                  <a:pt x="2448232" y="715297"/>
                </a:cubicBezTo>
                <a:lnTo>
                  <a:pt x="2839064" y="722671"/>
                </a:lnTo>
                <a:cubicBezTo>
                  <a:pt x="2851354" y="725129"/>
                  <a:pt x="2865506" y="723093"/>
                  <a:pt x="2875935" y="730045"/>
                </a:cubicBezTo>
                <a:cubicBezTo>
                  <a:pt x="2889031" y="738776"/>
                  <a:pt x="2895067" y="755071"/>
                  <a:pt x="2905432" y="766916"/>
                </a:cubicBezTo>
                <a:cubicBezTo>
                  <a:pt x="2912299" y="774764"/>
                  <a:pt x="2920181" y="781664"/>
                  <a:pt x="2927555" y="789038"/>
                </a:cubicBezTo>
                <a:cubicBezTo>
                  <a:pt x="2941910" y="832106"/>
                  <a:pt x="2923697" y="792555"/>
                  <a:pt x="2957051" y="825909"/>
                </a:cubicBezTo>
                <a:cubicBezTo>
                  <a:pt x="3004286" y="873144"/>
                  <a:pt x="2965254" y="855681"/>
                  <a:pt x="3008671" y="870155"/>
                </a:cubicBezTo>
                <a:cubicBezTo>
                  <a:pt x="3023419" y="884903"/>
                  <a:pt x="3046320" y="894613"/>
                  <a:pt x="3052916" y="914400"/>
                </a:cubicBezTo>
                <a:cubicBezTo>
                  <a:pt x="3069863" y="965241"/>
                  <a:pt x="3056671" y="947653"/>
                  <a:pt x="3082413" y="973393"/>
                </a:cubicBezTo>
                <a:cubicBezTo>
                  <a:pt x="3089787" y="953729"/>
                  <a:pt x="3095845" y="933519"/>
                  <a:pt x="3104535" y="914400"/>
                </a:cubicBezTo>
                <a:cubicBezTo>
                  <a:pt x="3108203" y="906332"/>
                  <a:pt x="3115793" y="900423"/>
                  <a:pt x="3119284" y="892277"/>
                </a:cubicBezTo>
                <a:cubicBezTo>
                  <a:pt x="3123276" y="882962"/>
                  <a:pt x="3124459" y="872674"/>
                  <a:pt x="3126658" y="862780"/>
                </a:cubicBezTo>
                <a:cubicBezTo>
                  <a:pt x="3131974" y="838856"/>
                  <a:pt x="3140748" y="784987"/>
                  <a:pt x="3148780" y="766916"/>
                </a:cubicBezTo>
                <a:cubicBezTo>
                  <a:pt x="3192513" y="668517"/>
                  <a:pt x="3206098" y="651442"/>
                  <a:pt x="3252019" y="582561"/>
                </a:cubicBezTo>
                <a:cubicBezTo>
                  <a:pt x="3263984" y="534699"/>
                  <a:pt x="3250234" y="568201"/>
                  <a:pt x="3274142" y="538316"/>
                </a:cubicBezTo>
                <a:cubicBezTo>
                  <a:pt x="3279679" y="531395"/>
                  <a:pt x="3281516" y="521109"/>
                  <a:pt x="3288890" y="516193"/>
                </a:cubicBezTo>
                <a:cubicBezTo>
                  <a:pt x="3297323" y="510571"/>
                  <a:pt x="3308555" y="511277"/>
                  <a:pt x="3318387" y="508819"/>
                </a:cubicBezTo>
                <a:cubicBezTo>
                  <a:pt x="3368957" y="525675"/>
                  <a:pt x="3306191" y="505770"/>
                  <a:pt x="3377380" y="523568"/>
                </a:cubicBezTo>
                <a:cubicBezTo>
                  <a:pt x="3384921" y="525453"/>
                  <a:pt x="3391962" y="529057"/>
                  <a:pt x="3399503" y="530942"/>
                </a:cubicBezTo>
                <a:cubicBezTo>
                  <a:pt x="3421489" y="536438"/>
                  <a:pt x="3443649" y="541246"/>
                  <a:pt x="3465871" y="545690"/>
                </a:cubicBezTo>
                <a:cubicBezTo>
                  <a:pt x="3480532" y="548622"/>
                  <a:pt x="3495405" y="550389"/>
                  <a:pt x="3510116" y="553064"/>
                </a:cubicBezTo>
                <a:cubicBezTo>
                  <a:pt x="3522448" y="555306"/>
                  <a:pt x="3534697" y="557980"/>
                  <a:pt x="3546987" y="560438"/>
                </a:cubicBezTo>
                <a:cubicBezTo>
                  <a:pt x="3560097" y="599769"/>
                  <a:pt x="3543709" y="570270"/>
                  <a:pt x="3576484" y="589935"/>
                </a:cubicBezTo>
                <a:cubicBezTo>
                  <a:pt x="3591248" y="598794"/>
                  <a:pt x="3595343" y="614396"/>
                  <a:pt x="3605980" y="626806"/>
                </a:cubicBezTo>
                <a:cubicBezTo>
                  <a:pt x="3615029" y="637363"/>
                  <a:pt x="3625645" y="646471"/>
                  <a:pt x="3635477" y="656303"/>
                </a:cubicBezTo>
                <a:cubicBezTo>
                  <a:pt x="3650266" y="700671"/>
                  <a:pt x="3631831" y="656358"/>
                  <a:pt x="3664974" y="700548"/>
                </a:cubicBezTo>
                <a:cubicBezTo>
                  <a:pt x="3673574" y="712014"/>
                  <a:pt x="3675631" y="728819"/>
                  <a:pt x="3687097" y="737419"/>
                </a:cubicBezTo>
                <a:cubicBezTo>
                  <a:pt x="3697124" y="744939"/>
                  <a:pt x="3711678" y="742335"/>
                  <a:pt x="3723968" y="744793"/>
                </a:cubicBezTo>
                <a:cubicBezTo>
                  <a:pt x="3731342" y="754625"/>
                  <a:pt x="3738946" y="764289"/>
                  <a:pt x="3746090" y="774290"/>
                </a:cubicBezTo>
                <a:cubicBezTo>
                  <a:pt x="3751241" y="781502"/>
                  <a:pt x="3754572" y="790146"/>
                  <a:pt x="3760839" y="796413"/>
                </a:cubicBezTo>
                <a:cubicBezTo>
                  <a:pt x="3769529" y="805103"/>
                  <a:pt x="3780503" y="811161"/>
                  <a:pt x="3790335" y="818535"/>
                </a:cubicBezTo>
                <a:cubicBezTo>
                  <a:pt x="3792793" y="830825"/>
                  <a:pt x="3792105" y="844195"/>
                  <a:pt x="3797710" y="855406"/>
                </a:cubicBezTo>
                <a:cubicBezTo>
                  <a:pt x="3804749" y="869484"/>
                  <a:pt x="3818180" y="879383"/>
                  <a:pt x="3827206" y="892277"/>
                </a:cubicBezTo>
                <a:cubicBezTo>
                  <a:pt x="3835425" y="904019"/>
                  <a:pt x="3842919" y="916328"/>
                  <a:pt x="3849329" y="929148"/>
                </a:cubicBezTo>
                <a:cubicBezTo>
                  <a:pt x="3852805" y="936101"/>
                  <a:pt x="3854469" y="943826"/>
                  <a:pt x="3856703" y="951271"/>
                </a:cubicBezTo>
                <a:cubicBezTo>
                  <a:pt x="3861845" y="968411"/>
                  <a:pt x="3864046" y="986599"/>
                  <a:pt x="3871451" y="1002890"/>
                </a:cubicBezTo>
                <a:cubicBezTo>
                  <a:pt x="3876537" y="1014079"/>
                  <a:pt x="3886756" y="1022161"/>
                  <a:pt x="3893574" y="1032387"/>
                </a:cubicBezTo>
                <a:cubicBezTo>
                  <a:pt x="3906437" y="1051682"/>
                  <a:pt x="3920075" y="1070639"/>
                  <a:pt x="3930445" y="1091380"/>
                </a:cubicBezTo>
                <a:cubicBezTo>
                  <a:pt x="3949157" y="1128804"/>
                  <a:pt x="3939095" y="1111730"/>
                  <a:pt x="3959942" y="1143000"/>
                </a:cubicBezTo>
                <a:cubicBezTo>
                  <a:pt x="3965471" y="1170644"/>
                  <a:pt x="3972511" y="1222661"/>
                  <a:pt x="3996813" y="1238864"/>
                </a:cubicBezTo>
                <a:lnTo>
                  <a:pt x="4018935" y="1253613"/>
                </a:lnTo>
                <a:cubicBezTo>
                  <a:pt x="4023851" y="1263445"/>
                  <a:pt x="4026647" y="1274664"/>
                  <a:pt x="4033684" y="1283109"/>
                </a:cubicBezTo>
                <a:cubicBezTo>
                  <a:pt x="4039358" y="1289917"/>
                  <a:pt x="4050890" y="1290484"/>
                  <a:pt x="4055806" y="1297858"/>
                </a:cubicBezTo>
                <a:cubicBezTo>
                  <a:pt x="4061428" y="1306291"/>
                  <a:pt x="4058647" y="1318290"/>
                  <a:pt x="4063180" y="1327355"/>
                </a:cubicBezTo>
                <a:cubicBezTo>
                  <a:pt x="4066289" y="1333573"/>
                  <a:pt x="4077929" y="1342103"/>
                  <a:pt x="4077929" y="1342103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20" name="Gerader Verbinder 19"/>
          <p:cNvCxnSpPr/>
          <p:nvPr/>
        </p:nvCxnSpPr>
        <p:spPr>
          <a:xfrm>
            <a:off x="8849032" y="4549877"/>
            <a:ext cx="29497" cy="109875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8826910" y="4055806"/>
            <a:ext cx="229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B0F0"/>
                </a:solidFill>
              </a:rPr>
              <a:t>Q=2.8 keV</a:t>
            </a:r>
            <a:endParaRPr lang="en-GB" sz="3200" dirty="0">
              <a:solidFill>
                <a:srgbClr val="00B0F0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 flipV="1">
            <a:off x="8118987" y="4572000"/>
            <a:ext cx="671052" cy="7374"/>
          </a:xfrm>
          <a:prstGeom prst="straightConnector1">
            <a:avLst/>
          </a:prstGeom>
          <a:ln w="66675">
            <a:solidFill>
              <a:srgbClr val="FF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6905753" y="3752193"/>
            <a:ext cx="215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FF00FF"/>
                </a:solidFill>
              </a:rPr>
              <a:t>Neutrino </a:t>
            </a:r>
          </a:p>
          <a:p>
            <a:r>
              <a:rPr lang="de-DE" sz="3200" dirty="0" err="1" smtClean="0">
                <a:solidFill>
                  <a:srgbClr val="FF00FF"/>
                </a:solidFill>
              </a:rPr>
              <a:t>Mass</a:t>
            </a:r>
            <a:endParaRPr lang="en-GB" sz="3200" dirty="0">
              <a:solidFill>
                <a:srgbClr val="FF00FF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3349" y="2877817"/>
            <a:ext cx="12086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rgbClr val="FF00FF"/>
                </a:solidFill>
              </a:rPr>
              <a:t>ECHo</a:t>
            </a:r>
            <a:r>
              <a:rPr lang="de-DE" sz="3200" dirty="0" smtClean="0"/>
              <a:t> = </a:t>
            </a:r>
            <a:r>
              <a:rPr lang="de-DE" sz="3200" dirty="0" err="1" smtClean="0">
                <a:solidFill>
                  <a:srgbClr val="FF00FF"/>
                </a:solidFill>
              </a:rPr>
              <a:t>E</a:t>
            </a:r>
            <a:r>
              <a:rPr lang="de-DE" sz="3200" dirty="0" err="1" smtClean="0"/>
              <a:t>lectron</a:t>
            </a:r>
            <a:r>
              <a:rPr lang="de-DE" sz="3200" dirty="0" smtClean="0"/>
              <a:t>  </a:t>
            </a:r>
            <a:r>
              <a:rPr lang="de-DE" sz="3200" dirty="0" smtClean="0">
                <a:solidFill>
                  <a:srgbClr val="FF00FF"/>
                </a:solidFill>
              </a:rPr>
              <a:t>C</a:t>
            </a:r>
            <a:r>
              <a:rPr lang="de-DE" sz="3200" dirty="0" smtClean="0"/>
              <a:t>apture </a:t>
            </a:r>
            <a:r>
              <a:rPr lang="de-DE" sz="3200" dirty="0" err="1" smtClean="0"/>
              <a:t>by</a:t>
            </a:r>
            <a:r>
              <a:rPr lang="de-DE" sz="3200" dirty="0" smtClean="0"/>
              <a:t> </a:t>
            </a:r>
            <a:r>
              <a:rPr lang="de-DE" sz="3200" dirty="0" smtClean="0">
                <a:solidFill>
                  <a:srgbClr val="FF00FF"/>
                </a:solidFill>
              </a:rPr>
              <a:t>Ho</a:t>
            </a:r>
            <a:r>
              <a:rPr lang="de-DE" sz="4400" dirty="0" smtClean="0">
                <a:solidFill>
                  <a:srgbClr val="FF00FF"/>
                </a:solidFill>
              </a:rPr>
              <a:t>; </a:t>
            </a:r>
            <a:r>
              <a:rPr lang="de-DE" sz="2400" dirty="0" smtClean="0"/>
              <a:t>Heidelberg (Loredana </a:t>
            </a:r>
            <a:r>
              <a:rPr lang="de-DE" sz="2400" dirty="0" err="1" smtClean="0"/>
              <a:t>Gastaldo</a:t>
            </a:r>
            <a:r>
              <a:rPr lang="de-DE" sz="2400" dirty="0" smtClean="0"/>
              <a:t>), Mainz, Tübingen. </a:t>
            </a:r>
            <a:endParaRPr lang="en-GB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435129" y="245941"/>
            <a:ext cx="11105230" cy="2554545"/>
          </a:xfrm>
          <a:prstGeom prst="rect">
            <a:avLst/>
          </a:prstGeom>
          <a:solidFill>
            <a:srgbClr val="FF66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   Determination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Electron</a:t>
            </a:r>
            <a:r>
              <a:rPr lang="de-DE" sz="4000" dirty="0" smtClean="0"/>
              <a:t>-Neutrino </a:t>
            </a:r>
            <a:r>
              <a:rPr lang="de-DE" sz="4000" dirty="0" err="1" smtClean="0"/>
              <a:t>Mass</a:t>
            </a:r>
            <a:r>
              <a:rPr lang="de-DE" sz="4000" dirty="0" smtClean="0"/>
              <a:t> </a:t>
            </a:r>
            <a:r>
              <a:rPr lang="de-DE" sz="4000" dirty="0" err="1" smtClean="0"/>
              <a:t>by</a:t>
            </a:r>
            <a:r>
              <a:rPr lang="de-DE" sz="4000" dirty="0" smtClean="0"/>
              <a:t> </a:t>
            </a:r>
          </a:p>
          <a:p>
            <a:r>
              <a:rPr lang="de-DE" sz="4000" dirty="0" smtClean="0"/>
              <a:t>        Capture </a:t>
            </a:r>
            <a:r>
              <a:rPr lang="de-DE" sz="4000" dirty="0" err="1" smtClean="0"/>
              <a:t>of</a:t>
            </a:r>
            <a:r>
              <a:rPr lang="de-DE" sz="4000" dirty="0" smtClean="0"/>
              <a:t> a </a:t>
            </a:r>
            <a:r>
              <a:rPr lang="de-DE" sz="4000" dirty="0" err="1" smtClean="0"/>
              <a:t>bound</a:t>
            </a:r>
            <a:r>
              <a:rPr lang="de-DE" sz="4000" dirty="0" smtClean="0"/>
              <a:t> </a:t>
            </a:r>
            <a:r>
              <a:rPr lang="de-DE" sz="4000" dirty="0" err="1" smtClean="0"/>
              <a:t>electron</a:t>
            </a:r>
            <a:r>
              <a:rPr lang="de-DE" sz="4000" dirty="0" smtClean="0"/>
              <a:t> in Holmium:</a:t>
            </a:r>
          </a:p>
          <a:p>
            <a:r>
              <a:rPr lang="de-DE" sz="4000" baseline="30000" dirty="0" smtClean="0"/>
              <a:t>        163</a:t>
            </a:r>
            <a:r>
              <a:rPr lang="de-DE" sz="4000" baseline="-25000" dirty="0" smtClean="0"/>
              <a:t>67</a:t>
            </a:r>
            <a:r>
              <a:rPr lang="de-DE" sz="4000" dirty="0" smtClean="0"/>
              <a:t>Holmium (Proton) + </a:t>
            </a:r>
            <a:r>
              <a:rPr lang="de-DE" sz="4000" dirty="0" err="1" smtClean="0"/>
              <a:t>bound</a:t>
            </a:r>
            <a:r>
              <a:rPr lang="de-DE" sz="4000" dirty="0" smtClean="0"/>
              <a:t> </a:t>
            </a:r>
            <a:r>
              <a:rPr lang="de-DE" sz="4000" dirty="0" err="1" smtClean="0"/>
              <a:t>Electron</a:t>
            </a:r>
            <a:r>
              <a:rPr lang="de-DE" sz="4000" dirty="0" smtClean="0"/>
              <a:t>  </a:t>
            </a:r>
            <a:r>
              <a:rPr lang="de-DE" sz="4000" dirty="0" smtClean="0">
                <a:sym typeface="Wingdings" panose="05000000000000000000" pitchFamily="2" charset="2"/>
              </a:rPr>
              <a:t> </a:t>
            </a:r>
            <a:r>
              <a:rPr lang="de-DE" sz="4000" dirty="0" smtClean="0"/>
              <a:t>  </a:t>
            </a:r>
          </a:p>
          <a:p>
            <a:r>
              <a:rPr lang="de-DE" sz="4000" baseline="30000" dirty="0" smtClean="0"/>
              <a:t>        163</a:t>
            </a:r>
            <a:r>
              <a:rPr lang="de-DE" sz="4000" baseline="-25000" dirty="0" smtClean="0"/>
              <a:t>66</a:t>
            </a:r>
            <a:r>
              <a:rPr lang="de-DE" sz="4000" dirty="0" smtClean="0"/>
              <a:t>Dysprosium*(Neutron) + </a:t>
            </a:r>
            <a:r>
              <a:rPr lang="de-DE" sz="4000" dirty="0" err="1" smtClean="0"/>
              <a:t>Electron</a:t>
            </a:r>
            <a:r>
              <a:rPr lang="de-DE" sz="4000" smtClean="0"/>
              <a:t>-Neutrino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3281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715"/>
    </mc:Choice>
    <mc:Fallback xmlns="">
      <p:transition spd="slow" advTm="14871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832" y="1534465"/>
            <a:ext cx="11223425" cy="243519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de-DE" sz="4900" dirty="0" smtClean="0"/>
              <a:t>1) </a:t>
            </a:r>
            <a:r>
              <a:rPr lang="de-DE" sz="4900" dirty="0" err="1" smtClean="0"/>
              <a:t>Electron</a:t>
            </a:r>
            <a:r>
              <a:rPr lang="de-DE" sz="4900" dirty="0" smtClean="0"/>
              <a:t> at </a:t>
            </a:r>
            <a:r>
              <a:rPr lang="de-DE" sz="4900" dirty="0" err="1" smtClean="0"/>
              <a:t>nucleus</a:t>
            </a:r>
            <a:r>
              <a:rPr lang="de-DE" sz="4900" dirty="0" smtClean="0"/>
              <a:t> </a:t>
            </a:r>
            <a:r>
              <a:rPr lang="de-DE" sz="4900" dirty="0" smtClean="0">
                <a:sym typeface="Wingdings" panose="05000000000000000000" pitchFamily="2" charset="2"/>
              </a:rPr>
              <a:t> </a:t>
            </a:r>
            <a:r>
              <a:rPr lang="de-DE" sz="4900" dirty="0" smtClean="0"/>
              <a:t>s1/2 </a:t>
            </a:r>
            <a:r>
              <a:rPr lang="de-DE" sz="4900" dirty="0" err="1" smtClean="0"/>
              <a:t>and</a:t>
            </a:r>
            <a:r>
              <a:rPr lang="de-DE" sz="4900" dirty="0" smtClean="0"/>
              <a:t> p1/2  </a:t>
            </a:r>
            <a:br>
              <a:rPr lang="de-DE" sz="4900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4900" dirty="0" smtClean="0"/>
              <a:t>2) </a:t>
            </a:r>
            <a:r>
              <a:rPr lang="de-DE" sz="4900" dirty="0" err="1" smtClean="0"/>
              <a:t>Electron</a:t>
            </a:r>
            <a:r>
              <a:rPr lang="de-DE" sz="4900" dirty="0" smtClean="0"/>
              <a:t> </a:t>
            </a:r>
            <a:r>
              <a:rPr lang="de-DE" sz="4900" dirty="0" err="1" smtClean="0"/>
              <a:t>binding</a:t>
            </a:r>
            <a:r>
              <a:rPr lang="de-DE" sz="4900" dirty="0" smtClean="0"/>
              <a:t> </a:t>
            </a:r>
            <a:r>
              <a:rPr lang="de-DE" sz="4900" dirty="0" err="1" smtClean="0"/>
              <a:t>energy</a:t>
            </a:r>
            <a:r>
              <a:rPr lang="de-DE" sz="4900" dirty="0"/>
              <a:t> </a:t>
            </a:r>
            <a:r>
              <a:rPr lang="de-DE" sz="4900" dirty="0" smtClean="0"/>
              <a:t>&lt; Q-</a:t>
            </a:r>
            <a:r>
              <a:rPr lang="de-DE" sz="4900" dirty="0" err="1" smtClean="0"/>
              <a:t>value</a:t>
            </a:r>
            <a:r>
              <a:rPr lang="de-DE" sz="4900" dirty="0" smtClean="0"/>
              <a:t> </a:t>
            </a:r>
            <a:r>
              <a:rPr lang="de-DE" sz="4900" dirty="0" smtClean="0">
                <a:latin typeface="Calibri" panose="020F0502020204030204" pitchFamily="34" charset="0"/>
              </a:rPr>
              <a:t>≈</a:t>
            </a:r>
            <a:r>
              <a:rPr lang="de-DE" sz="4900" dirty="0" smtClean="0"/>
              <a:t> 2.8 [</a:t>
            </a:r>
            <a:r>
              <a:rPr lang="de-DE" sz="4900" dirty="0" err="1" smtClean="0"/>
              <a:t>keV</a:t>
            </a:r>
            <a:r>
              <a:rPr lang="de-DE" sz="4900" dirty="0" smtClean="0"/>
              <a:t>]</a:t>
            </a:r>
            <a:endParaRPr lang="en-GB" sz="4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2942" y="363871"/>
            <a:ext cx="11680371" cy="97819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5400" dirty="0" err="1" smtClean="0"/>
              <a:t>For</a:t>
            </a:r>
            <a:r>
              <a:rPr lang="de-DE" sz="5400" dirty="0" smtClean="0"/>
              <a:t> </a:t>
            </a:r>
            <a:r>
              <a:rPr lang="de-DE" sz="5400" dirty="0" err="1" smtClean="0"/>
              <a:t>Electron</a:t>
            </a:r>
            <a:r>
              <a:rPr lang="de-DE" sz="5400" dirty="0" smtClean="0"/>
              <a:t> Capture (in Holmium 163): </a:t>
            </a:r>
            <a:endParaRPr lang="en-GB" sz="5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415851" y="4112437"/>
            <a:ext cx="5752719" cy="255454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E(1s</a:t>
            </a:r>
            <a:r>
              <a:rPr lang="de-DE" sz="4000" baseline="-25000" dirty="0" smtClean="0"/>
              <a:t>1/2</a:t>
            </a:r>
            <a:r>
              <a:rPr lang="de-DE" sz="4000" dirty="0" smtClean="0"/>
              <a:t>,  </a:t>
            </a:r>
            <a:r>
              <a:rPr lang="de-DE" sz="4000" dirty="0" err="1" smtClean="0"/>
              <a:t>K,Ho</a:t>
            </a:r>
            <a:r>
              <a:rPr lang="de-DE" sz="4000" dirty="0" smtClean="0"/>
              <a:t>)   =  55.6 </a:t>
            </a:r>
            <a:r>
              <a:rPr lang="de-DE" sz="4000" dirty="0" err="1" smtClean="0"/>
              <a:t>keV</a:t>
            </a:r>
            <a:endParaRPr lang="de-DE" sz="4000" dirty="0" smtClean="0"/>
          </a:p>
          <a:p>
            <a:r>
              <a:rPr lang="de-DE" sz="4000" dirty="0" smtClean="0"/>
              <a:t>E(2s</a:t>
            </a:r>
            <a:r>
              <a:rPr lang="de-DE" sz="4000" baseline="-25000" dirty="0" smtClean="0"/>
              <a:t>1/2</a:t>
            </a:r>
            <a:r>
              <a:rPr lang="de-DE" sz="4000" dirty="0" smtClean="0"/>
              <a:t>, L1,Ho)  =    9.4 </a:t>
            </a:r>
            <a:r>
              <a:rPr lang="de-DE" sz="4000" dirty="0" err="1" smtClean="0"/>
              <a:t>keV</a:t>
            </a:r>
            <a:endParaRPr lang="de-DE" sz="4000" dirty="0" smtClean="0"/>
          </a:p>
          <a:p>
            <a:r>
              <a:rPr lang="de-DE" sz="4000" dirty="0" smtClean="0"/>
              <a:t>E(2p</a:t>
            </a:r>
            <a:r>
              <a:rPr lang="de-DE" sz="4000" baseline="-25000" dirty="0" smtClean="0"/>
              <a:t>1/2</a:t>
            </a:r>
            <a:r>
              <a:rPr lang="de-DE" sz="4000" dirty="0" smtClean="0"/>
              <a:t>,L2,Ho)  =    8.9 </a:t>
            </a:r>
            <a:r>
              <a:rPr lang="de-DE" sz="4000" dirty="0" err="1" smtClean="0"/>
              <a:t>keV</a:t>
            </a:r>
            <a:endParaRPr lang="de-DE" sz="4000" dirty="0" smtClean="0"/>
          </a:p>
          <a:p>
            <a:r>
              <a:rPr lang="de-DE" sz="4000" dirty="0" smtClean="0"/>
              <a:t>E(2p</a:t>
            </a:r>
            <a:r>
              <a:rPr lang="de-DE" sz="4000" baseline="-25000" dirty="0" smtClean="0"/>
              <a:t>3/2</a:t>
            </a:r>
            <a:r>
              <a:rPr lang="de-DE" sz="4000" dirty="0" smtClean="0"/>
              <a:t>,L3,Ho)  =    8.1 </a:t>
            </a:r>
            <a:r>
              <a:rPr lang="de-DE" sz="4000" dirty="0" err="1" smtClean="0"/>
              <a:t>keV</a:t>
            </a:r>
            <a:endParaRPr lang="en-GB" sz="4000" dirty="0"/>
          </a:p>
        </p:txBody>
      </p:sp>
      <p:sp>
        <p:nvSpPr>
          <p:cNvPr id="7" name="Textfeld 6"/>
          <p:cNvSpPr txBox="1"/>
          <p:nvPr/>
        </p:nvSpPr>
        <p:spPr>
          <a:xfrm>
            <a:off x="6538686" y="3998686"/>
            <a:ext cx="5167085" cy="286232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E(3s</a:t>
            </a:r>
            <a:r>
              <a:rPr lang="de-DE" sz="3600" baseline="-25000" dirty="0" smtClean="0"/>
              <a:t>1/2 </a:t>
            </a:r>
            <a:r>
              <a:rPr lang="de-DE" sz="3600" dirty="0" smtClean="0"/>
              <a:t>,M1,Ho) = 2.0 </a:t>
            </a:r>
            <a:r>
              <a:rPr lang="de-DE" sz="3600" dirty="0" err="1" smtClean="0"/>
              <a:t>keV</a:t>
            </a:r>
            <a:endParaRPr lang="de-DE" sz="3600" dirty="0" smtClean="0"/>
          </a:p>
          <a:p>
            <a:r>
              <a:rPr lang="de-DE" sz="3600" dirty="0" smtClean="0"/>
              <a:t>E(3p</a:t>
            </a:r>
            <a:r>
              <a:rPr lang="de-DE" sz="3600" baseline="-25000" dirty="0" smtClean="0"/>
              <a:t>1/2</a:t>
            </a:r>
            <a:r>
              <a:rPr lang="de-DE" sz="3600" dirty="0" smtClean="0"/>
              <a:t>,M2,Ho) = 1.8 </a:t>
            </a:r>
            <a:r>
              <a:rPr lang="de-DE" sz="3600" dirty="0" err="1" smtClean="0"/>
              <a:t>keV</a:t>
            </a:r>
            <a:endParaRPr lang="de-DE" sz="3600" dirty="0" smtClean="0"/>
          </a:p>
          <a:p>
            <a:r>
              <a:rPr lang="de-DE" sz="3600" dirty="0" smtClean="0"/>
              <a:t>E(4s</a:t>
            </a:r>
            <a:r>
              <a:rPr lang="de-DE" sz="3600" baseline="-25000" dirty="0" smtClean="0"/>
              <a:t>1/2 </a:t>
            </a:r>
            <a:r>
              <a:rPr lang="de-DE" sz="3600" dirty="0" smtClean="0"/>
              <a:t>, N1,Ho) = 0.4 </a:t>
            </a:r>
            <a:r>
              <a:rPr lang="de-DE" sz="3600" dirty="0" err="1" smtClean="0"/>
              <a:t>keV</a:t>
            </a:r>
            <a:endParaRPr lang="de-DE" sz="3600" dirty="0" smtClean="0"/>
          </a:p>
          <a:p>
            <a:r>
              <a:rPr lang="de-DE" sz="3600" dirty="0" smtClean="0"/>
              <a:t>E(4p</a:t>
            </a:r>
            <a:r>
              <a:rPr lang="de-DE" sz="3600" baseline="-25000" dirty="0" smtClean="0"/>
              <a:t>1/2</a:t>
            </a:r>
            <a:r>
              <a:rPr lang="de-DE" sz="3600" dirty="0" smtClean="0"/>
              <a:t>, N2,Ho) = 0.3 </a:t>
            </a:r>
            <a:r>
              <a:rPr lang="de-DE" sz="3600" dirty="0" err="1" smtClean="0"/>
              <a:t>keV</a:t>
            </a:r>
            <a:r>
              <a:rPr lang="de-DE" sz="3600" dirty="0" smtClean="0"/>
              <a:t> </a:t>
            </a:r>
          </a:p>
          <a:p>
            <a:r>
              <a:rPr lang="de-DE" sz="3600" dirty="0" smtClean="0"/>
              <a:t>E(5s</a:t>
            </a:r>
            <a:r>
              <a:rPr lang="de-DE" sz="3600" baseline="-25000" dirty="0" smtClean="0"/>
              <a:t>1/2  </a:t>
            </a:r>
            <a:r>
              <a:rPr lang="de-DE" sz="3600" dirty="0" smtClean="0"/>
              <a:t>,O1,Ho) = 0.05 </a:t>
            </a:r>
            <a:r>
              <a:rPr lang="de-DE" sz="3600" dirty="0" err="1" smtClean="0"/>
              <a:t>keV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409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81"/>
    </mc:Choice>
    <mc:Fallback xmlns="">
      <p:transition spd="slow" advTm="9648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3" name="Textfeld 2"/>
          <p:cNvSpPr txBox="1"/>
          <p:nvPr/>
        </p:nvSpPr>
        <p:spPr>
          <a:xfrm>
            <a:off x="921656" y="5997454"/>
            <a:ext cx="1076960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A. </a:t>
            </a:r>
            <a:r>
              <a:rPr lang="de-DE" sz="3200" dirty="0" err="1" smtClean="0"/>
              <a:t>Faessler</a:t>
            </a:r>
            <a:r>
              <a:rPr lang="de-DE" sz="3200" dirty="0" smtClean="0"/>
              <a:t>, E. Huster, O. Krafft, F. Krahn, Z. Phys. 238 (1970) 352.</a:t>
            </a:r>
            <a:endParaRPr lang="en-GB" sz="32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346588" y="368710"/>
            <a:ext cx="11524342" cy="5494778"/>
            <a:chOff x="949739" y="1871948"/>
            <a:chExt cx="10495722" cy="4137545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9739" y="1871948"/>
              <a:ext cx="10495722" cy="4008783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3712574" y="4456464"/>
              <a:ext cx="7155543" cy="1553029"/>
            </a:xfrm>
            <a:prstGeom prst="ellipse">
              <a:avLst/>
            </a:prstGeom>
            <a:noFill/>
            <a:ln w="444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9815639" y="38141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4815075" y="822190"/>
            <a:ext cx="5978917" cy="1497598"/>
            <a:chOff x="4977307" y="1847202"/>
            <a:chExt cx="5978917" cy="1497598"/>
          </a:xfrm>
        </p:grpSpPr>
        <p:sp>
          <p:nvSpPr>
            <p:cNvPr id="6" name="Ellipse 5"/>
            <p:cNvSpPr/>
            <p:nvPr/>
          </p:nvSpPr>
          <p:spPr>
            <a:xfrm>
              <a:off x="4977307" y="2060287"/>
              <a:ext cx="4567183" cy="1284513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9370185" y="1847202"/>
              <a:ext cx="15860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 smtClean="0">
                  <a:solidFill>
                    <a:srgbClr val="FF0000"/>
                  </a:solidFill>
                </a:rPr>
                <a:t>Holmium </a:t>
              </a:r>
              <a:endParaRPr lang="en-GB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10054159" y="3691664"/>
            <a:ext cx="1925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70C0"/>
                </a:solidFill>
              </a:rPr>
              <a:t>Dysprosium</a:t>
            </a:r>
            <a:r>
              <a:rPr lang="de-DE" sz="2800" dirty="0" smtClean="0"/>
              <a:t> </a:t>
            </a:r>
            <a:endParaRPr lang="en-GB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5735" y="2485104"/>
            <a:ext cx="10330658" cy="1297858"/>
          </a:xfrm>
          <a:prstGeom prst="rect">
            <a:avLst/>
          </a:prstGeom>
          <a:ln w="53975">
            <a:solidFill>
              <a:srgbClr val="0070C0"/>
            </a:solidFill>
          </a:ln>
        </p:spPr>
      </p:pic>
      <p:sp>
        <p:nvSpPr>
          <p:cNvPr id="12" name="Textfeld 11"/>
          <p:cNvSpPr txBox="1"/>
          <p:nvPr/>
        </p:nvSpPr>
        <p:spPr>
          <a:xfrm>
            <a:off x="2276541" y="277473"/>
            <a:ext cx="827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Selfconsistent</a:t>
            </a:r>
            <a:r>
              <a:rPr lang="de-DE" sz="3200" dirty="0" smtClean="0"/>
              <a:t> Dirac-</a:t>
            </a:r>
            <a:r>
              <a:rPr lang="de-DE" sz="3200" dirty="0" err="1" smtClean="0"/>
              <a:t>Hartree</a:t>
            </a:r>
            <a:r>
              <a:rPr lang="de-DE" sz="3200" dirty="0" smtClean="0"/>
              <a:t>-Fock </a:t>
            </a:r>
            <a:r>
              <a:rPr lang="de-DE" sz="3200" dirty="0" err="1" smtClean="0"/>
              <a:t>approach</a:t>
            </a:r>
            <a:r>
              <a:rPr lang="de-DE" sz="3200" dirty="0" smtClean="0"/>
              <a:t>: </a:t>
            </a:r>
            <a:endParaRPr lang="en-GB" sz="3200" dirty="0"/>
          </a:p>
        </p:txBody>
      </p:sp>
      <p:sp>
        <p:nvSpPr>
          <p:cNvPr id="14" name="Textfeld 13"/>
          <p:cNvSpPr txBox="1"/>
          <p:nvPr/>
        </p:nvSpPr>
        <p:spPr>
          <a:xfrm>
            <a:off x="1803576" y="3329678"/>
            <a:ext cx="4376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Shake-</a:t>
            </a:r>
            <a:r>
              <a:rPr lang="de-DE" sz="3200" dirty="0" err="1" smtClean="0"/>
              <a:t>up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Shake-off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31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064"/>
    </mc:Choice>
    <mc:Fallback xmlns="">
      <p:transition spd="slow" advTm="1290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>
          <a:xfrm>
            <a:off x="693175" y="1098754"/>
            <a:ext cx="11680723" cy="5331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unde Klammer links 4"/>
          <p:cNvSpPr/>
          <p:nvPr/>
        </p:nvSpPr>
        <p:spPr>
          <a:xfrm>
            <a:off x="1592826" y="3576484"/>
            <a:ext cx="45719" cy="457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unde Klammer links 6"/>
          <p:cNvSpPr/>
          <p:nvPr/>
        </p:nvSpPr>
        <p:spPr>
          <a:xfrm>
            <a:off x="2182761" y="3465871"/>
            <a:ext cx="45719" cy="457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230"/>
          </a:xfrm>
          <a:solidFill>
            <a:srgbClr val="FFFF00"/>
          </a:solidFill>
          <a:ln w="50800">
            <a:solidFill>
              <a:schemeClr val="tx1"/>
            </a:solidFill>
          </a:ln>
        </p:spPr>
        <p:txBody>
          <a:bodyPr/>
          <a:lstStyle/>
          <a:p>
            <a:r>
              <a:rPr lang="de-DE" dirty="0" smtClean="0"/>
              <a:t>  Sudden </a:t>
            </a:r>
            <a:r>
              <a:rPr lang="de-DE" dirty="0" err="1"/>
              <a:t>D</a:t>
            </a:r>
            <a:r>
              <a:rPr lang="de-DE" dirty="0" err="1" smtClean="0"/>
              <a:t>esription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Bolometer </a:t>
            </a:r>
            <a:r>
              <a:rPr lang="de-DE" dirty="0" err="1" smtClean="0"/>
              <a:t>Spectrum</a:t>
            </a:r>
            <a:endParaRPr lang="en-GB" dirty="0"/>
          </a:p>
        </p:txBody>
      </p:sp>
      <p:sp>
        <p:nvSpPr>
          <p:cNvPr id="25" name="Textfeld 24"/>
          <p:cNvSpPr txBox="1"/>
          <p:nvPr/>
        </p:nvSpPr>
        <p:spPr>
          <a:xfrm>
            <a:off x="1605116" y="5683045"/>
            <a:ext cx="774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1s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659194" y="4210665"/>
            <a:ext cx="1732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3s,3p,3d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607575" y="3392129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4s, 4p, 4d, 4f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376084" y="1570703"/>
            <a:ext cx="2138516" cy="5014451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Gerader Verbinder 2"/>
          <p:cNvCxnSpPr/>
          <p:nvPr/>
        </p:nvCxnSpPr>
        <p:spPr>
          <a:xfrm>
            <a:off x="1688690" y="3923071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1774722" y="4746522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1838630" y="5525728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>
            <a:off x="1814050" y="6238567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703438" y="4940710"/>
            <a:ext cx="159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2s, </a:t>
            </a:r>
            <a:r>
              <a:rPr lang="de-DE" sz="3200" dirty="0">
                <a:solidFill>
                  <a:srgbClr val="0070C0"/>
                </a:solidFill>
              </a:rPr>
              <a:t>2</a:t>
            </a:r>
            <a:r>
              <a:rPr lang="de-DE" sz="3200" dirty="0" smtClean="0">
                <a:solidFill>
                  <a:srgbClr val="0070C0"/>
                </a:solidFill>
              </a:rPr>
              <a:t>p</a:t>
            </a:r>
            <a:endParaRPr lang="en-GB" sz="3200" dirty="0">
              <a:solidFill>
                <a:srgbClr val="0070C0"/>
              </a:solidFill>
            </a:endParaRPr>
          </a:p>
        </p:txBody>
      </p:sp>
      <p:cxnSp>
        <p:nvCxnSpPr>
          <p:cNvPr id="29" name="Gerader Verbinder 28"/>
          <p:cNvCxnSpPr/>
          <p:nvPr/>
        </p:nvCxnSpPr>
        <p:spPr>
          <a:xfrm>
            <a:off x="1627237" y="3212689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563329" y="2676832"/>
            <a:ext cx="2625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5s, 5p, 6s,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824314" y="1401097"/>
            <a:ext cx="8568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aseline="30000" dirty="0" smtClean="0"/>
              <a:t>163 </a:t>
            </a:r>
            <a:r>
              <a:rPr lang="de-DE" sz="4400" baseline="-25000" dirty="0" smtClean="0"/>
              <a:t>67 </a:t>
            </a:r>
            <a:r>
              <a:rPr lang="de-DE" sz="4400" dirty="0" smtClean="0"/>
              <a:t>Ho: p + e- </a:t>
            </a:r>
            <a:r>
              <a:rPr lang="de-DE" sz="4400" dirty="0" smtClean="0">
                <a:sym typeface="Wingdings" panose="05000000000000000000" pitchFamily="2" charset="2"/>
              </a:rPr>
              <a:t> n + </a:t>
            </a:r>
            <a:r>
              <a:rPr lang="de-DE" sz="4400" dirty="0" smtClean="0">
                <a:latin typeface="Symbol" panose="05050102010706020507" pitchFamily="18" charset="2"/>
                <a:sym typeface="Wingdings" panose="05000000000000000000" pitchFamily="2" charset="2"/>
              </a:rPr>
              <a:t>n; </a:t>
            </a:r>
            <a:r>
              <a:rPr lang="de-DE" sz="4400" baseline="30000" dirty="0" smtClean="0">
                <a:sym typeface="Wingdings" panose="05000000000000000000" pitchFamily="2" charset="2"/>
              </a:rPr>
              <a:t>163</a:t>
            </a:r>
            <a:r>
              <a:rPr lang="de-DE" sz="4400" dirty="0" smtClean="0">
                <a:sym typeface="Wingdings" panose="05000000000000000000" pitchFamily="2" charset="2"/>
              </a:rPr>
              <a:t> </a:t>
            </a:r>
            <a:r>
              <a:rPr lang="de-DE" sz="4400" baseline="-25000" dirty="0" smtClean="0">
                <a:sym typeface="Wingdings" panose="05000000000000000000" pitchFamily="2" charset="2"/>
              </a:rPr>
              <a:t>66</a:t>
            </a:r>
            <a:r>
              <a:rPr lang="de-DE" sz="4400" dirty="0" smtClean="0">
                <a:sym typeface="Wingdings" panose="05000000000000000000" pitchFamily="2" charset="2"/>
              </a:rPr>
              <a:t> </a:t>
            </a:r>
            <a:r>
              <a:rPr lang="de-DE" sz="4400" dirty="0" err="1" smtClean="0">
                <a:sym typeface="Wingdings" panose="05000000000000000000" pitchFamily="2" charset="2"/>
              </a:rPr>
              <a:t>Dy</a:t>
            </a:r>
            <a:r>
              <a:rPr lang="de-DE" sz="4400" dirty="0">
                <a:sym typeface="Wingdings" panose="05000000000000000000" pitchFamily="2" charset="2"/>
              </a:rPr>
              <a:t>*</a:t>
            </a:r>
            <a:r>
              <a:rPr lang="de-DE" sz="4400" dirty="0" smtClean="0">
                <a:sym typeface="Wingdings" panose="05000000000000000000" pitchFamily="2" charset="2"/>
              </a:rPr>
              <a:t> </a:t>
            </a:r>
            <a:endParaRPr lang="en-GB" sz="4400" dirty="0"/>
          </a:p>
        </p:txBody>
      </p:sp>
      <p:cxnSp>
        <p:nvCxnSpPr>
          <p:cNvPr id="33" name="Gerader Verbinder 32"/>
          <p:cNvCxnSpPr/>
          <p:nvPr/>
        </p:nvCxnSpPr>
        <p:spPr>
          <a:xfrm>
            <a:off x="1718187" y="4247535"/>
            <a:ext cx="589936" cy="5088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>
            <a:off x="1592826" y="4232787"/>
            <a:ext cx="796413" cy="530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 flipV="1">
            <a:off x="1725561" y="2595716"/>
            <a:ext cx="2816942" cy="7685"/>
          </a:xfrm>
          <a:prstGeom prst="line">
            <a:avLst/>
          </a:prstGeom>
          <a:ln w="571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>
            <a:off x="6393426" y="2330245"/>
            <a:ext cx="0" cy="41885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Geschweifte Klammer links 46"/>
          <p:cNvSpPr/>
          <p:nvPr/>
        </p:nvSpPr>
        <p:spPr>
          <a:xfrm flipH="1">
            <a:off x="9837174" y="1504335"/>
            <a:ext cx="1983658" cy="5137355"/>
          </a:xfrm>
          <a:prstGeom prst="leftBrace">
            <a:avLst>
              <a:gd name="adj1" fmla="val 8333"/>
              <a:gd name="adj2" fmla="val 5250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Gerader Verbinder 47"/>
          <p:cNvCxnSpPr/>
          <p:nvPr/>
        </p:nvCxnSpPr>
        <p:spPr>
          <a:xfrm>
            <a:off x="7629831" y="6162367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/>
          <p:nvPr/>
        </p:nvCxnSpPr>
        <p:spPr>
          <a:xfrm>
            <a:off x="7610166" y="5530644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>
            <a:off x="7597877" y="4773560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>
            <a:off x="7563464" y="4023851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/>
          <p:nvPr/>
        </p:nvCxnSpPr>
        <p:spPr>
          <a:xfrm flipV="1">
            <a:off x="7253748" y="2674374"/>
            <a:ext cx="2816942" cy="7685"/>
          </a:xfrm>
          <a:prstGeom prst="line">
            <a:avLst/>
          </a:prstGeom>
          <a:ln w="571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514303" y="5633883"/>
            <a:ext cx="1224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0070C0"/>
                </a:solidFill>
              </a:rPr>
              <a:t>1s‘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580671" y="4984955"/>
            <a:ext cx="1585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2s‘, 2p‘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8148485" y="4173794"/>
            <a:ext cx="2212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3p‘, 3d‘</a:t>
            </a:r>
            <a:endParaRPr lang="en-GB" sz="3200" dirty="0">
              <a:solidFill>
                <a:srgbClr val="0070C0"/>
              </a:solidFill>
            </a:endParaRPr>
          </a:p>
        </p:txBody>
      </p:sp>
      <p:cxnSp>
        <p:nvCxnSpPr>
          <p:cNvPr id="56" name="Gerader Verbinder 55"/>
          <p:cNvCxnSpPr/>
          <p:nvPr/>
        </p:nvCxnSpPr>
        <p:spPr>
          <a:xfrm flipH="1">
            <a:off x="7497097" y="4141839"/>
            <a:ext cx="796413" cy="530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/>
          <p:nvPr/>
        </p:nvCxnSpPr>
        <p:spPr>
          <a:xfrm>
            <a:off x="7570839" y="4141839"/>
            <a:ext cx="589936" cy="5088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8200103" y="3487993"/>
            <a:ext cx="219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4p‘,4d‘,4f‘</a:t>
            </a:r>
            <a:endParaRPr lang="en-GB" sz="3200" dirty="0">
              <a:solidFill>
                <a:srgbClr val="0070C0"/>
              </a:solidFill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 flipV="1">
            <a:off x="7860890" y="3148781"/>
            <a:ext cx="0" cy="781664"/>
          </a:xfrm>
          <a:prstGeom prst="straightConnector1">
            <a:avLst/>
          </a:prstGeom>
          <a:ln w="5715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7828935" y="2286000"/>
            <a:ext cx="2458" cy="830826"/>
          </a:xfrm>
          <a:prstGeom prst="straightConnector1">
            <a:avLst/>
          </a:prstGeom>
          <a:ln w="5715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/>
          <p:nvPr/>
        </p:nvCxnSpPr>
        <p:spPr>
          <a:xfrm>
            <a:off x="7597877" y="3239728"/>
            <a:ext cx="240398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7573295" y="2726978"/>
            <a:ext cx="274996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rgbClr val="0070C0"/>
                </a:solidFill>
              </a:rPr>
              <a:t>5s‘, 5p‘, 6s‘, 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0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18"/>
    </mc:Choice>
    <mc:Fallback xmlns="">
      <p:transition spd="slow" advTm="15251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012" y="1614947"/>
            <a:ext cx="10508225" cy="4955458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5683" y="361335"/>
            <a:ext cx="10562303" cy="1329353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de-DE" sz="6000" dirty="0" smtClean="0"/>
              <a:t>     An </a:t>
            </a:r>
            <a:r>
              <a:rPr lang="de-DE" sz="6000" dirty="0" err="1" smtClean="0"/>
              <a:t>upper</a:t>
            </a:r>
            <a:r>
              <a:rPr lang="de-DE" sz="6000" dirty="0" smtClean="0"/>
              <a:t> </a:t>
            </a:r>
            <a:r>
              <a:rPr lang="de-DE" sz="6000" dirty="0" err="1" smtClean="0"/>
              <a:t>limit</a:t>
            </a:r>
            <a:r>
              <a:rPr lang="de-DE" sz="6000" dirty="0" smtClean="0"/>
              <a:t> </a:t>
            </a:r>
            <a:r>
              <a:rPr lang="de-DE" sz="6000" dirty="0" err="1" smtClean="0"/>
              <a:t>for</a:t>
            </a:r>
            <a:r>
              <a:rPr lang="de-DE" sz="6000" dirty="0" smtClean="0"/>
              <a:t> Shake-off.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6992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39213"/>
            <a:ext cx="10532806" cy="1351475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FF0000"/>
                </a:solidFill>
              </a:rPr>
              <a:t>    </a:t>
            </a:r>
            <a:r>
              <a:rPr lang="de-DE" sz="5400" dirty="0" err="1" smtClean="0">
                <a:solidFill>
                  <a:srgbClr val="FF0000"/>
                </a:solidFill>
              </a:rPr>
              <a:t>How</a:t>
            </a:r>
            <a:r>
              <a:rPr lang="de-DE" sz="5400" dirty="0" smtClean="0">
                <a:solidFill>
                  <a:srgbClr val="FF0000"/>
                </a:solidFill>
              </a:rPr>
              <a:t> large </a:t>
            </a:r>
            <a:r>
              <a:rPr lang="de-DE" sz="5400" dirty="0" err="1" smtClean="0">
                <a:solidFill>
                  <a:srgbClr val="FF0000"/>
                </a:solidFill>
              </a:rPr>
              <a:t>can</a:t>
            </a:r>
            <a:r>
              <a:rPr lang="de-DE" sz="5400" dirty="0" smtClean="0">
                <a:solidFill>
                  <a:srgbClr val="FF0000"/>
                </a:solidFill>
              </a:rPr>
              <a:t> Shake-off </a:t>
            </a:r>
            <a:r>
              <a:rPr lang="de-DE" sz="5400" dirty="0" err="1" smtClean="0">
                <a:solidFill>
                  <a:srgbClr val="FF0000"/>
                </a:solidFill>
              </a:rPr>
              <a:t>be</a:t>
            </a:r>
            <a:r>
              <a:rPr lang="de-DE" sz="5400" dirty="0">
                <a:solidFill>
                  <a:srgbClr val="FF0000"/>
                </a:solidFill>
              </a:rPr>
              <a:t>?</a:t>
            </a:r>
            <a:endParaRPr lang="en-GB" sz="5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368710" y="1840374"/>
                <a:ext cx="11444748" cy="4840646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r>
                  <a:rPr lang="de-DE" dirty="0" smtClean="0"/>
                  <a:t>Norm:                 1.0 = &lt;(K, (n, </a:t>
                </a:r>
                <a:r>
                  <a:rPr lang="de-DE" dirty="0" smtClean="0">
                    <a:latin typeface="Script MT Bold" panose="03040602040607080904" pitchFamily="66" charset="0"/>
                  </a:rPr>
                  <a:t>l</a:t>
                </a:r>
                <a:r>
                  <a:rPr lang="de-DE" baseline="-25000" dirty="0" smtClean="0">
                    <a:latin typeface="Script MT Bold" panose="03040602040607080904" pitchFamily="66" charset="0"/>
                  </a:rPr>
                  <a:t>1/2 </a:t>
                </a:r>
                <a:r>
                  <a:rPr lang="de-DE" dirty="0" smtClean="0">
                    <a:latin typeface="Script MT Bold" panose="03040602040607080904" pitchFamily="66" charset="0"/>
                  </a:rPr>
                  <a:t>) </a:t>
                </a:r>
                <a:r>
                  <a:rPr lang="de-DE" baseline="30000" dirty="0" smtClean="0">
                    <a:latin typeface="Script MT Bold" panose="03040602040607080904" pitchFamily="66" charset="0"/>
                  </a:rPr>
                  <a:t>-1</a:t>
                </a:r>
                <a:r>
                  <a:rPr lang="de-DE" dirty="0" smtClean="0">
                    <a:latin typeface="Script MT Bold" panose="03040602040607080904" pitchFamily="66" charset="0"/>
                  </a:rPr>
                  <a:t>, </a:t>
                </a:r>
                <a:r>
                  <a:rPr lang="de-DE" dirty="0" err="1" smtClean="0">
                    <a:latin typeface="Arial" panose="020B0604020202020204" pitchFamily="34" charset="0"/>
                  </a:rPr>
                  <a:t>Ho</a:t>
                </a:r>
                <a:r>
                  <a:rPr lang="de-DE" dirty="0" err="1" smtClean="0">
                    <a:latin typeface="Script MT Bold" panose="03040602040607080904" pitchFamily="66" charset="0"/>
                  </a:rPr>
                  <a:t>|</a:t>
                </a:r>
                <a:r>
                  <a:rPr lang="de-DE" dirty="0" err="1" smtClean="0">
                    <a:latin typeface=" Arial"/>
                  </a:rPr>
                  <a:t>K</a:t>
                </a:r>
                <a:r>
                  <a:rPr lang="de-DE" dirty="0" smtClean="0">
                    <a:latin typeface="Script MT Bold" panose="03040602040607080904" pitchFamily="66" charset="0"/>
                  </a:rPr>
                  <a:t>, (</a:t>
                </a:r>
                <a:r>
                  <a:rPr lang="de-DE" dirty="0" smtClean="0"/>
                  <a:t> </a:t>
                </a:r>
                <a:r>
                  <a:rPr lang="de-DE" dirty="0"/>
                  <a:t>n, </a:t>
                </a:r>
                <a:r>
                  <a:rPr lang="de-DE" dirty="0">
                    <a:latin typeface="Script MT Bold" panose="03040602040607080904" pitchFamily="66" charset="0"/>
                  </a:rPr>
                  <a:t>l</a:t>
                </a:r>
                <a:r>
                  <a:rPr lang="de-DE" baseline="-25000" dirty="0">
                    <a:latin typeface="Script MT Bold" panose="03040602040607080904" pitchFamily="66" charset="0"/>
                  </a:rPr>
                  <a:t>1/2 </a:t>
                </a:r>
                <a:r>
                  <a:rPr lang="de-DE" dirty="0" smtClean="0">
                    <a:latin typeface="Script MT Bold" panose="03040602040607080904" pitchFamily="66" charset="0"/>
                  </a:rPr>
                  <a:t>) </a:t>
                </a:r>
                <a:r>
                  <a:rPr lang="de-DE" baseline="30000" dirty="0" smtClean="0">
                    <a:latin typeface="Script MT Bold" panose="03040602040607080904" pitchFamily="66" charset="0"/>
                  </a:rPr>
                  <a:t>-1</a:t>
                </a:r>
                <a:r>
                  <a:rPr lang="de-DE" dirty="0" smtClean="0">
                    <a:latin typeface="Script MT Bold" panose="03040602040607080904" pitchFamily="66" charset="0"/>
                  </a:rPr>
                  <a:t>, </a:t>
                </a:r>
                <a:r>
                  <a:rPr lang="de-DE" dirty="0" smtClean="0">
                    <a:latin typeface="Arial" panose="020B0604020202020204" pitchFamily="34" charset="0"/>
                  </a:rPr>
                  <a:t>Ho&gt; = </a:t>
                </a:r>
              </a:p>
              <a:p>
                <a:pPr marL="0" indent="0">
                  <a:buNone/>
                </a:pPr>
                <a:r>
                  <a:rPr lang="de-DE" dirty="0" smtClean="0"/>
                  <a:t>          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𝐷𝑦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de-DE" dirty="0"/>
                          <m:t>&lt;</m:t>
                        </m:r>
                        <m:r>
                          <m:rPr>
                            <m:nor/>
                          </m:rPr>
                          <a:rPr lang="de-DE" b="0" i="0" dirty="0" smtClean="0"/>
                          <m:t>K</m:t>
                        </m:r>
                        <m:r>
                          <m:rPr>
                            <m:nor/>
                          </m:rPr>
                          <a:rPr lang="de-DE" b="0" i="0" dirty="0" smtClean="0"/>
                          <m:t>(</m:t>
                        </m:r>
                        <m:r>
                          <m:rPr>
                            <m:nor/>
                          </m:rPr>
                          <a:rPr lang="de-DE" dirty="0"/>
                          <m:t>n</m:t>
                        </m:r>
                        <m:r>
                          <m:rPr>
                            <m:nor/>
                          </m:rPr>
                          <a:rPr lang="de-DE" dirty="0"/>
                          <m:t>, </m:t>
                        </m:r>
                        <m:r>
                          <m:rPr>
                            <m:nor/>
                          </m:rPr>
                          <a:rPr lang="de-DE" dirty="0">
                            <a:latin typeface="Script MT Bold" panose="03040602040607080904" pitchFamily="66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de-DE" baseline="-25000" dirty="0">
                            <a:latin typeface="Script MT Bold" panose="03040602040607080904" pitchFamily="66" charset="0"/>
                          </a:rPr>
                          <m:t>1/2 </m:t>
                        </m:r>
                        <m:r>
                          <m:rPr>
                            <m:nor/>
                          </m:rPr>
                          <a:rPr lang="de-DE" dirty="0">
                            <a:latin typeface="Script MT Bold" panose="030406020406070809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b="0" i="0" dirty="0" smtClean="0">
                            <a:latin typeface="Script MT Bold" panose="03040602040607080904" pitchFamily="66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de-DE" b="0" i="0" baseline="30000" dirty="0" smtClean="0">
                            <a:latin typeface="Script MT Bold" panose="03040602040607080904" pitchFamily="66" charset="0"/>
                          </a:rPr>
                          <m:t>−1</m:t>
                        </m:r>
                        <m:r>
                          <m:rPr>
                            <m:nor/>
                          </m:rPr>
                          <a:rPr lang="de-DE" b="0" i="0" dirty="0" smtClean="0">
                            <a:latin typeface="Script MT Bold" panose="030406020406070809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</a:rPr>
                          <m:t>Ho</m:t>
                        </m:r>
                        <m:r>
                          <a:rPr lang="de-DE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nary>
                  </m:oMath>
                </a14:m>
                <a:r>
                  <a:rPr lang="de-DE" dirty="0">
                    <a:latin typeface="Script MT Bold" panose="03040602040607080904" pitchFamily="66" charset="0"/>
                  </a:rPr>
                  <a:t> </a:t>
                </a:r>
                <a:r>
                  <a:rPr lang="de-DE" dirty="0" smtClean="0">
                    <a:solidFill>
                      <a:srgbClr val="FF0000"/>
                    </a:solidFill>
                    <a:latin typeface=" Arial"/>
                  </a:rPr>
                  <a:t>L,</a:t>
                </a:r>
                <a:r>
                  <a:rPr lang="de-DE" dirty="0" smtClean="0">
                    <a:solidFill>
                      <a:srgbClr val="FF0000"/>
                    </a:solidFill>
                    <a:latin typeface="Script MT Bold" panose="03040602040607080904" pitchFamily="66" charset="0"/>
                  </a:rPr>
                  <a:t> </a:t>
                </a:r>
                <a:r>
                  <a:rPr lang="de-DE" dirty="0" err="1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Dy</a:t>
                </a:r>
                <a:r>
                  <a:rPr lang="de-DE" dirty="0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&gt;&lt;</a:t>
                </a:r>
                <a:r>
                  <a:rPr lang="de-DE" dirty="0">
                    <a:solidFill>
                      <a:srgbClr val="FF0000"/>
                    </a:solidFill>
                    <a:latin typeface="Script MT Bold" panose="03040602040607080904" pitchFamily="66" charset="0"/>
                  </a:rPr>
                  <a:t> </a:t>
                </a:r>
                <a:r>
                  <a:rPr lang="de-DE" dirty="0" smtClean="0">
                    <a:solidFill>
                      <a:srgbClr val="FF0000"/>
                    </a:solidFill>
                    <a:latin typeface=" Arial"/>
                  </a:rPr>
                  <a:t>L</a:t>
                </a:r>
                <a:r>
                  <a:rPr lang="de-DE" dirty="0" smtClean="0">
                    <a:solidFill>
                      <a:srgbClr val="FF0000"/>
                    </a:solidFill>
                    <a:latin typeface="Script MT Bold" panose="03040602040607080904" pitchFamily="66" charset="0"/>
                  </a:rPr>
                  <a:t>, </a:t>
                </a:r>
                <a:r>
                  <a:rPr lang="de-DE" dirty="0" err="1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Dy</a:t>
                </a:r>
                <a:r>
                  <a:rPr lang="de-DE" dirty="0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|</a:t>
                </a:r>
                <a:r>
                  <a:rPr lang="de-DE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de-DE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de-DE" dirty="0"/>
                      <m:t>n</m:t>
                    </m:r>
                    <m:r>
                      <m:rPr>
                        <m:nor/>
                      </m:rPr>
                      <a:rPr lang="de-DE" dirty="0"/>
                      <m:t>, </m:t>
                    </m:r>
                    <m:r>
                      <m:rPr>
                        <m:nor/>
                      </m:rPr>
                      <a:rPr lang="de-DE" dirty="0">
                        <a:latin typeface="Script MT Bold" panose="03040602040607080904" pitchFamily="66" charset="0"/>
                      </a:rPr>
                      <m:t>l</m:t>
                    </m:r>
                    <m:r>
                      <m:rPr>
                        <m:nor/>
                      </m:rPr>
                      <a:rPr lang="de-DE" baseline="-25000" dirty="0">
                        <a:latin typeface="Script MT Bold" panose="03040602040607080904" pitchFamily="66" charset="0"/>
                      </a:rPr>
                      <m:t>1/2 </m:t>
                    </m:r>
                    <m:r>
                      <m:rPr>
                        <m:nor/>
                      </m:rPr>
                      <a:rPr lang="de-DE" b="0" i="0" dirty="0" smtClean="0">
                        <a:latin typeface="Script MT Bold" panose="03040602040607080904" pitchFamily="66" charset="0"/>
                      </a:rPr>
                      <m:t>) </m:t>
                    </m:r>
                    <m:r>
                      <m:rPr>
                        <m:nor/>
                      </m:rPr>
                      <a:rPr lang="de-DE" b="0" i="0" baseline="30000" dirty="0" smtClean="0">
                        <a:latin typeface="Script MT Bold" panose="03040602040607080904" pitchFamily="66" charset="0"/>
                      </a:rPr>
                      <m:t>−1 </m:t>
                    </m:r>
                    <m:r>
                      <m:rPr>
                        <m:nor/>
                      </m:rPr>
                      <a:rPr lang="de-DE" b="0" i="0" dirty="0" smtClean="0">
                        <a:latin typeface="Script MT Bold" panose="03040602040607080904" pitchFamily="66" charset="0"/>
                      </a:rPr>
                      <m:t>,</m:t>
                    </m:r>
                    <m:r>
                      <m:rPr>
                        <m:nor/>
                      </m:rPr>
                      <a:rPr lang="de-DE" dirty="0">
                        <a:latin typeface="Arial" panose="020B0604020202020204" pitchFamily="34" charset="0"/>
                      </a:rPr>
                      <m:t>Ho</m:t>
                    </m:r>
                    <m:r>
                      <m:rPr>
                        <m:nor/>
                      </m:rPr>
                      <a:rPr lang="de-DE" b="0" i="0" dirty="0" smtClean="0">
                        <a:latin typeface="Arial" panose="020B0604020202020204" pitchFamily="34" charset="0"/>
                      </a:rPr>
                      <m:t>&gt;</m:t>
                    </m:r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aseline="-25000" dirty="0" smtClean="0"/>
                  <a:t> </a:t>
                </a:r>
              </a:p>
              <a:p>
                <a:pPr marL="0" indent="0">
                  <a:buNone/>
                </a:pPr>
                <a:r>
                  <a:rPr lang="de-DE" dirty="0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  |&lt;</a:t>
                </a:r>
                <a:r>
                  <a:rPr lang="de-DE" dirty="0" smtClean="0">
                    <a:solidFill>
                      <a:srgbClr val="FF0000"/>
                    </a:solidFill>
                    <a:latin typeface="Script MT Bold" panose="03040602040607080904" pitchFamily="66" charset="0"/>
                  </a:rPr>
                  <a:t> </a:t>
                </a:r>
                <a:r>
                  <a:rPr lang="de-DE" dirty="0">
                    <a:solidFill>
                      <a:srgbClr val="FF0000"/>
                    </a:solidFill>
                  </a:rPr>
                  <a:t>K</a:t>
                </a:r>
                <a:r>
                  <a:rPr lang="de-DE" dirty="0" smtClean="0">
                    <a:solidFill>
                      <a:srgbClr val="FF0000"/>
                    </a:solidFill>
                    <a:latin typeface="Script MT Bold" panose="03040602040607080904" pitchFamily="66" charset="0"/>
                  </a:rPr>
                  <a:t>, </a:t>
                </a:r>
                <a:r>
                  <a:rPr lang="de-DE" dirty="0" err="1" smtClean="0">
                    <a:solidFill>
                      <a:srgbClr val="FF0000"/>
                    </a:solidFill>
                    <a:latin typeface=" Arial"/>
                  </a:rPr>
                  <a:t>Dy</a:t>
                </a:r>
                <a:r>
                  <a:rPr lang="de-DE" dirty="0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|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de-DE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de-DE" dirty="0"/>
                      <m:t>n</m:t>
                    </m:r>
                    <m:r>
                      <m:rPr>
                        <m:nor/>
                      </m:rPr>
                      <a:rPr lang="de-DE" dirty="0"/>
                      <m:t>, </m:t>
                    </m:r>
                    <m:r>
                      <m:rPr>
                        <m:nor/>
                      </m:rPr>
                      <a:rPr lang="de-DE" dirty="0">
                        <a:latin typeface="Script MT Bold" panose="03040602040607080904" pitchFamily="66" charset="0"/>
                      </a:rPr>
                      <m:t>l</m:t>
                    </m:r>
                    <m:r>
                      <m:rPr>
                        <m:nor/>
                      </m:rPr>
                      <a:rPr lang="de-DE" baseline="-25000" dirty="0">
                        <a:latin typeface="Script MT Bold" panose="03040602040607080904" pitchFamily="66" charset="0"/>
                      </a:rPr>
                      <m:t>1/2</m:t>
                    </m:r>
                    <m:r>
                      <m:rPr>
                        <m:nor/>
                      </m:rPr>
                      <a:rPr lang="de-DE" dirty="0">
                        <a:latin typeface="Script MT Bold" panose="03040602040607080904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de-DE" b="0" i="0" dirty="0" smtClean="0">
                        <a:latin typeface="Script MT Bold" panose="03040602040607080904" pitchFamily="66" charset="0"/>
                      </a:rPr>
                      <m:t>)</m:t>
                    </m:r>
                    <m:r>
                      <m:rPr>
                        <m:nor/>
                      </m:rPr>
                      <a:rPr lang="de-DE" b="0" i="0" baseline="30000" dirty="0" smtClean="0">
                        <a:latin typeface=" Arial"/>
                      </a:rPr>
                      <m:t>−1</m:t>
                    </m:r>
                    <m:r>
                      <m:rPr>
                        <m:nor/>
                      </m:rPr>
                      <a:rPr lang="de-DE" baseline="30000" dirty="0">
                        <a:latin typeface=" Arial"/>
                      </a:rPr>
                      <m:t>,</m:t>
                    </m:r>
                    <m:r>
                      <m:rPr>
                        <m:nor/>
                      </m:rPr>
                      <a:rPr lang="de-DE" dirty="0">
                        <a:latin typeface="Script MT Bold" panose="03040602040607080904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de-DE" dirty="0">
                        <a:latin typeface="Arial" panose="020B0604020202020204" pitchFamily="34" charset="0"/>
                      </a:rPr>
                      <m:t>Ho</m:t>
                    </m:r>
                    <m:r>
                      <m:rPr>
                        <m:nor/>
                      </m:rPr>
                      <a:rPr lang="de-DE" dirty="0">
                        <a:latin typeface="Arial" panose="020B0604020202020204" pitchFamily="34" charset="0"/>
                      </a:rPr>
                      <m:t>&gt;</m:t>
                    </m:r>
                  </m:oMath>
                </a14:m>
                <a:r>
                  <a:rPr lang="en-GB" dirty="0" smtClean="0"/>
                  <a:t>|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 +</a:t>
                </a:r>
                <a:r>
                  <a:rPr lang="en-GB" dirty="0" smtClean="0">
                    <a:latin typeface="Symbol" panose="05050102010706020507" pitchFamily="18" charset="2"/>
                  </a:rPr>
                  <a:t>S </a:t>
                </a:r>
                <a:r>
                  <a:rPr lang="en-GB" baseline="-25000" dirty="0" smtClean="0">
                    <a:latin typeface="Symbol" panose="05050102010706020507" pitchFamily="18" charset="2"/>
                  </a:rPr>
                  <a:t>(</a:t>
                </a:r>
                <a:r>
                  <a:rPr lang="en-GB" baseline="-25000" dirty="0" smtClean="0">
                    <a:latin typeface=" Arial"/>
                  </a:rPr>
                  <a:t>L</a:t>
                </a:r>
                <a:r>
                  <a:rPr lang="en-GB" baseline="-25000" dirty="0" smtClean="0">
                    <a:latin typeface="Symbol" panose="05050102010706020507" pitchFamily="18" charset="2"/>
                  </a:rPr>
                  <a:t> </a:t>
                </a:r>
                <a:r>
                  <a:rPr lang="en-GB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≠K) </a:t>
                </a:r>
                <a:r>
                  <a:rPr lang="en-GB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|</a:t>
                </a:r>
                <a:r>
                  <a:rPr lang="en-GB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&lt;L,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𝐷𝑦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DE" b="0" i="1" baseline="3000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b="0" i="1" baseline="60000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𝐻𝑜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dirty="0" smtClean="0"/>
                  <a:t>|</a:t>
                </a:r>
                <a:r>
                  <a:rPr lang="en-GB" baseline="30000" dirty="0" smtClean="0"/>
                  <a:t>2</a:t>
                </a:r>
              </a:p>
              <a:p>
                <a:pPr marL="0" indent="0">
                  <a:buNone/>
                </a:pPr>
                <a:r>
                  <a:rPr lang="de-DE" baseline="30000" dirty="0" smtClean="0"/>
                  <a:t> </a:t>
                </a:r>
                <a:endParaRPr lang="de-DE" dirty="0" smtClean="0">
                  <a:latin typeface=" Arial"/>
                </a:endParaRPr>
              </a:p>
              <a:p>
                <a:pPr marL="0" indent="0">
                  <a:buNone/>
                </a:pPr>
                <a:r>
                  <a:rPr lang="de-DE" dirty="0">
                    <a:latin typeface=" Arial"/>
                  </a:rPr>
                  <a:t> </a:t>
                </a:r>
                <a:r>
                  <a:rPr lang="de-DE" dirty="0" smtClean="0">
                    <a:latin typeface=" Arial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de-DE" sz="3200" dirty="0" smtClean="0">
                    <a:solidFill>
                      <a:srgbClr val="0070C0"/>
                    </a:solidFill>
                    <a:latin typeface=" Arial"/>
                  </a:rPr>
                  <a:t>      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P(shake-off) 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</a:t>
                </a:r>
                <a:r>
                  <a:rPr lang="de-DE" sz="4000" b="1" dirty="0" smtClean="0">
                    <a:solidFill>
                      <a:srgbClr val="FF00FF"/>
                    </a:solidFill>
                    <a:latin typeface=" Arial"/>
                  </a:rPr>
                  <a:t> </a:t>
                </a:r>
                <a:r>
                  <a:rPr lang="de-DE" sz="4000" dirty="0" smtClean="0">
                    <a:latin typeface=" Arial"/>
                  </a:rPr>
                  <a:t>1.0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 - |&lt;</a:t>
                </a:r>
                <a:r>
                  <a:rPr lang="de-DE" sz="4000" dirty="0" err="1">
                    <a:solidFill>
                      <a:srgbClr val="FF0000"/>
                    </a:solidFill>
                    <a:latin typeface=" Arial"/>
                  </a:rPr>
                  <a:t>K</a:t>
                </a:r>
                <a:r>
                  <a:rPr lang="de-DE" sz="4000" dirty="0" err="1" smtClean="0">
                    <a:solidFill>
                      <a:srgbClr val="FF0000"/>
                    </a:solidFill>
                    <a:latin typeface=" Arial"/>
                  </a:rPr>
                  <a:t>,Dy</a:t>
                </a:r>
                <a:r>
                  <a:rPr lang="de-DE" sz="4000" dirty="0" err="1" smtClean="0">
                    <a:solidFill>
                      <a:srgbClr val="FF00FF"/>
                    </a:solidFill>
                    <a:latin typeface=" Arial"/>
                  </a:rPr>
                  <a:t>|</a:t>
                </a:r>
                <a:r>
                  <a:rPr lang="de-DE" sz="4000" dirty="0" err="1" smtClean="0">
                    <a:latin typeface=" Arial"/>
                  </a:rPr>
                  <a:t>K</a:t>
                </a:r>
                <a:r>
                  <a:rPr lang="de-DE" sz="4000" dirty="0" smtClean="0">
                    <a:latin typeface=" Arial"/>
                  </a:rPr>
                  <a:t>(n,l1/2)</a:t>
                </a:r>
                <a:r>
                  <a:rPr lang="de-DE" sz="4000" baseline="30000" dirty="0" smtClean="0">
                    <a:latin typeface=" Arial"/>
                  </a:rPr>
                  <a:t>-1</a:t>
                </a:r>
                <a:r>
                  <a:rPr lang="de-DE" sz="4000" dirty="0" smtClean="0">
                    <a:latin typeface=" Arial"/>
                  </a:rPr>
                  <a:t>,Ho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&gt;|</a:t>
                </a:r>
                <a:r>
                  <a:rPr lang="de-DE" sz="4000" baseline="30000" dirty="0" smtClean="0">
                    <a:solidFill>
                      <a:srgbClr val="FF00FF"/>
                    </a:solidFill>
                    <a:latin typeface=" Arial"/>
                  </a:rPr>
                  <a:t>2</a:t>
                </a:r>
              </a:p>
              <a:p>
                <a:pPr marL="0" indent="0">
                  <a:buNone/>
                </a:pPr>
                <a:r>
                  <a:rPr lang="de-DE" sz="4000" dirty="0" smtClean="0">
                    <a:solidFill>
                      <a:srgbClr val="FF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≈</a:t>
                </a:r>
                <a:r>
                  <a:rPr lang="de-DE" sz="4000" dirty="0" smtClean="0">
                    <a:latin typeface=" Arial"/>
                  </a:rPr>
                  <a:t>1.0 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– 0.999</a:t>
                </a:r>
                <a:r>
                  <a:rPr lang="de-DE" sz="4000" baseline="30000" dirty="0" smtClean="0">
                    <a:solidFill>
                      <a:srgbClr val="FF00FF"/>
                    </a:solidFill>
                    <a:latin typeface=" Arial"/>
                  </a:rPr>
                  <a:t>2*(2j+1) 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 </a:t>
                </a:r>
                <a:r>
                  <a:rPr lang="de-DE" sz="4000" dirty="0">
                    <a:solidFill>
                      <a:srgbClr val="FF00FF"/>
                    </a:solidFill>
                    <a:latin typeface=" Arial"/>
                    <a:ea typeface="Cambria Math" panose="02040503050406030204" pitchFamily="18" charset="0"/>
                  </a:rPr>
                  <a:t>≈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 1.0 – 0.999</a:t>
                </a:r>
                <a:r>
                  <a:rPr lang="de-DE" sz="4000" baseline="30000" dirty="0">
                    <a:solidFill>
                      <a:srgbClr val="FF00FF"/>
                    </a:solidFill>
                    <a:latin typeface=" Arial"/>
                  </a:rPr>
                  <a:t>4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 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0.004≡ 0.4 %</a:t>
                </a:r>
              </a:p>
              <a:p>
                <a:pPr marL="0" indent="0">
                  <a:buNone/>
                </a:pPr>
                <a:r>
                  <a:rPr lang="de-DE" sz="4000" dirty="0" smtClean="0">
                    <a:latin typeface=" Arial"/>
                  </a:rPr>
                  <a:t>10 % </a:t>
                </a:r>
                <a:r>
                  <a:rPr lang="de-DE" sz="4000" dirty="0" err="1" smtClean="0">
                    <a:latin typeface=" Arial"/>
                  </a:rPr>
                  <a:t>error</a:t>
                </a:r>
                <a:r>
                  <a:rPr lang="de-DE" sz="4000" dirty="0" smtClean="0">
                    <a:latin typeface=" Arial"/>
                  </a:rPr>
                  <a:t>: </a:t>
                </a:r>
                <a:r>
                  <a:rPr lang="de-DE" sz="4000" dirty="0" smtClean="0">
                    <a:solidFill>
                      <a:srgbClr val="FF00FF"/>
                    </a:solidFill>
                    <a:latin typeface=" Arial"/>
                  </a:rPr>
                  <a:t>P(sh-off)</a:t>
                </a:r>
                <a:r>
                  <a:rPr lang="de-DE" sz="4000" dirty="0" smtClean="0">
                    <a:latin typeface=" Arial"/>
                  </a:rPr>
                  <a:t> </a:t>
                </a:r>
                <a:r>
                  <a:rPr lang="de-DE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≤ 1.0 – 0.9</a:t>
                </a:r>
                <a:r>
                  <a:rPr lang="de-DE" sz="4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de-DE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0.34 ≡34%</a:t>
                </a:r>
                <a:endParaRPr lang="en-GB" sz="4000" baseline="30000" dirty="0">
                  <a:latin typeface=" Arial"/>
                </a:endParaRP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710" y="1840374"/>
                <a:ext cx="11444748" cy="4840646"/>
              </a:xfrm>
              <a:blipFill rotWithShape="0">
                <a:blip r:embed="rId4"/>
                <a:stretch>
                  <a:fillRect l="-1864" t="-2519" r="-319" b="-4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Amand Faessler, University of Tuebingen</a:t>
            </a:r>
            <a:endParaRPr lang="en-GB" dirty="0"/>
          </a:p>
        </p:txBody>
      </p:sp>
      <p:sp>
        <p:nvSpPr>
          <p:cNvPr id="5" name="Abgerundetes Rechteck 4"/>
          <p:cNvSpPr/>
          <p:nvPr/>
        </p:nvSpPr>
        <p:spPr>
          <a:xfrm>
            <a:off x="6150077" y="2900024"/>
            <a:ext cx="4594123" cy="612059"/>
          </a:xfrm>
          <a:prstGeom prst="round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3517490" y="3517490"/>
            <a:ext cx="3104536" cy="1113503"/>
          </a:xfrm>
          <a:prstGeom prst="straightConnector1">
            <a:avLst/>
          </a:prstGeom>
          <a:ln w="50800">
            <a:solidFill>
              <a:srgbClr val="FF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3370006" y="2263877"/>
            <a:ext cx="1578077" cy="240398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391258" y="3245917"/>
            <a:ext cx="2101645" cy="1401096"/>
          </a:xfrm>
          <a:prstGeom prst="straightConnector1">
            <a:avLst/>
          </a:prstGeom>
          <a:ln w="4445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4346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325"/>
    </mc:Choice>
    <mc:Fallback xmlns="">
      <p:transition spd="slow" advTm="2933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348" y="180770"/>
            <a:ext cx="11724968" cy="1325563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de-DE" sz="4000" dirty="0" smtClean="0"/>
              <a:t>1-Hole,2-hole </a:t>
            </a:r>
            <a:r>
              <a:rPr lang="de-DE" sz="4000" dirty="0" err="1" smtClean="0"/>
              <a:t>and</a:t>
            </a:r>
            <a:r>
              <a:rPr lang="de-DE" sz="4000" dirty="0" smtClean="0"/>
              <a:t> shake-off Bolometer </a:t>
            </a:r>
            <a:r>
              <a:rPr lang="de-DE" sz="4000" dirty="0" err="1" smtClean="0"/>
              <a:t>Spectrum</a:t>
            </a:r>
            <a:r>
              <a:rPr lang="de-DE" sz="4000" dirty="0" smtClean="0"/>
              <a:t> in </a:t>
            </a:r>
            <a:r>
              <a:rPr lang="de-DE" sz="4000" baseline="30000" dirty="0" smtClean="0"/>
              <a:t>66</a:t>
            </a:r>
            <a:r>
              <a:rPr lang="de-DE" sz="4000" dirty="0" smtClean="0"/>
              <a:t>Dy </a:t>
            </a:r>
            <a:endParaRPr lang="en-GB" sz="40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032" y="1784556"/>
            <a:ext cx="10533636" cy="48006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1231490" y="5228303"/>
                <a:ext cx="1563329" cy="805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/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490" y="5228303"/>
                <a:ext cx="1563329" cy="8050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99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206"/>
    </mc:Choice>
    <mc:Fallback xmlns="">
      <p:transition spd="slow" advTm="14420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Amand Faessler, University of Tuebingen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3348"/>
            <a:ext cx="10515600" cy="1017640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de-DE" dirty="0" err="1" smtClean="0"/>
              <a:t>Theoretical</a:t>
            </a:r>
            <a:r>
              <a:rPr lang="de-DE" dirty="0" smtClean="0"/>
              <a:t> Bolometer </a:t>
            </a:r>
            <a:r>
              <a:rPr lang="de-DE" dirty="0" err="1" smtClean="0"/>
              <a:t>Spectrum</a:t>
            </a:r>
            <a:r>
              <a:rPr lang="de-DE" dirty="0" smtClean="0"/>
              <a:t> </a:t>
            </a: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277" y="1295939"/>
            <a:ext cx="10508226" cy="5372250"/>
          </a:xfrm>
          <a:prstGeom prst="rect">
            <a:avLst/>
          </a:prstGeom>
        </p:spPr>
      </p:pic>
      <p:cxnSp>
        <p:nvCxnSpPr>
          <p:cNvPr id="6" name="Gerade Verbindung mit Pfeil 5"/>
          <p:cNvCxnSpPr/>
          <p:nvPr/>
        </p:nvCxnSpPr>
        <p:spPr>
          <a:xfrm>
            <a:off x="10331245" y="4948084"/>
            <a:ext cx="22124" cy="95127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9490586" y="4328652"/>
            <a:ext cx="247035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Q = 2.8 keV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0363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56"/>
    </mc:Choice>
    <mc:Fallback xmlns="">
      <p:transition spd="slow" advTm="50356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4|16.2|3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2.5|24.4|41.4|26.5|1|3.1|0.9|0.5|6.3|1.4|65.4|7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Breitbild</PresentationFormat>
  <Paragraphs>105</Paragraphs>
  <Slides>13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 Arial</vt:lpstr>
      <vt:lpstr>Arial</vt:lpstr>
      <vt:lpstr>Calibri</vt:lpstr>
      <vt:lpstr>Calibri Light</vt:lpstr>
      <vt:lpstr>Cambria Math</vt:lpstr>
      <vt:lpstr>Script MT Bold</vt:lpstr>
      <vt:lpstr>Symbol</vt:lpstr>
      <vt:lpstr>Wingdings</vt:lpstr>
      <vt:lpstr>Office Theme</vt:lpstr>
      <vt:lpstr>Description of the Determine of the Neutrino Mass by  Electron Capture </vt:lpstr>
      <vt:lpstr>   </vt:lpstr>
      <vt:lpstr>1) Electron at nucleus  s1/2 and p1/2    2) Electron binding energy &lt; Q-value ≈ 2.8 [keV]</vt:lpstr>
      <vt:lpstr>PowerPoint-Präsentation</vt:lpstr>
      <vt:lpstr>  Sudden Desription of Bolometer Spectrum</vt:lpstr>
      <vt:lpstr>     An upper limit for Shake-off.</vt:lpstr>
      <vt:lpstr>    How large can Shake-off be?</vt:lpstr>
      <vt:lpstr>1-Hole,2-hole and shake-off Bolometer Spectrum in 66Dy </vt:lpstr>
      <vt:lpstr>Theoretical Bolometer Spectrum </vt:lpstr>
      <vt:lpstr> 2-Hole States in Dy and Shake-off contributions</vt:lpstr>
      <vt:lpstr>Comparison with EHO-Data P. C. Ranitzsch et al. J. Low Temp Phys. 167 (2012) 1004</vt:lpstr>
      <vt:lpstr>How did we improve  Intemann and Pollock (Phys.Rev.157(1967)41 ?        (in the version used by DeRujula and Lusignoli, JHEP1605(2016) 015)</vt:lpstr>
      <vt:lpstr>   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Neurino tell us ist Mass by Electron Capture?</dc:title>
  <dc:creator>ptifa01</dc:creator>
  <cp:lastModifiedBy>ptifa01</cp:lastModifiedBy>
  <cp:revision>516</cp:revision>
  <cp:lastPrinted>2016-10-23T12:58:18Z</cp:lastPrinted>
  <dcterms:created xsi:type="dcterms:W3CDTF">2015-04-25T13:20:46Z</dcterms:created>
  <dcterms:modified xsi:type="dcterms:W3CDTF">2017-09-24T18:16:05Z</dcterms:modified>
</cp:coreProperties>
</file>