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23"/>
  </p:notesMasterIdLst>
  <p:sldIdLst>
    <p:sldId id="257" r:id="rId2"/>
    <p:sldId id="450" r:id="rId3"/>
    <p:sldId id="452" r:id="rId4"/>
    <p:sldId id="467" r:id="rId5"/>
    <p:sldId id="482" r:id="rId6"/>
    <p:sldId id="470" r:id="rId7"/>
    <p:sldId id="465" r:id="rId8"/>
    <p:sldId id="474" r:id="rId9"/>
    <p:sldId id="472" r:id="rId10"/>
    <p:sldId id="473" r:id="rId11"/>
    <p:sldId id="475" r:id="rId12"/>
    <p:sldId id="478" r:id="rId13"/>
    <p:sldId id="458" r:id="rId14"/>
    <p:sldId id="459" r:id="rId15"/>
    <p:sldId id="437" r:id="rId16"/>
    <p:sldId id="480" r:id="rId17"/>
    <p:sldId id="481" r:id="rId18"/>
    <p:sldId id="479" r:id="rId19"/>
    <p:sldId id="485" r:id="rId20"/>
    <p:sldId id="483" r:id="rId21"/>
    <p:sldId id="484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A305"/>
    <a:srgbClr val="1E0FFB"/>
    <a:srgbClr val="FF29E0"/>
    <a:srgbClr val="FFD23C"/>
    <a:srgbClr val="FF732B"/>
    <a:srgbClr val="02A32D"/>
    <a:srgbClr val="1C4AFB"/>
    <a:srgbClr val="3425BD"/>
    <a:srgbClr val="FFD71E"/>
    <a:srgbClr val="B8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93015" autoAdjust="0"/>
  </p:normalViewPr>
  <p:slideViewPr>
    <p:cSldViewPr snapToGrid="0" snapToObjects="1">
      <p:cViewPr>
        <p:scale>
          <a:sx n="77" d="100"/>
          <a:sy n="77" d="100"/>
        </p:scale>
        <p:origin x="1760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6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771B-5A7F-B44C-886D-ACD1E10EDF94}" type="datetimeFigureOut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C6BDD-6F74-B94F-892B-CFEBD8CD3E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20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(2015/07/16 14:14) -----</a:t>
            </a:r>
          </a:p>
          <a:p>
            <a:r>
              <a:rPr kumimoji="1" lang="ja-JP" altLang="en-US" dirty="0"/>
              <a:t>指導教員があってもいい</a:t>
            </a:r>
          </a:p>
          <a:p>
            <a:r>
              <a:rPr kumimoji="1" lang="ja-JP" altLang="en-US" dirty="0"/>
              <a:t>位置をそろえる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(2015/07/24 17:53) -----</a:t>
            </a:r>
          </a:p>
          <a:p>
            <a:r>
              <a:rPr kumimoji="1" lang="ja-JP" altLang="en-US" dirty="0"/>
              <a:t>ニュートリノニュートリノという</a:t>
            </a:r>
          </a:p>
          <a:p>
            <a:r>
              <a:rPr kumimoji="1" lang="ja-JP" altLang="en-US" dirty="0"/>
              <a:t>----- 会議メモ (2016/03/04 17:53) -----</a:t>
            </a:r>
          </a:p>
          <a:p>
            <a:r>
              <a:rPr kumimoji="1" lang="ja-JP" altLang="en-US" dirty="0"/>
              <a:t>()いらない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82FBB-F0C0-F342-BF60-A971AEB49C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85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41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(2016/03/04 17:53) -----</a:t>
            </a:r>
          </a:p>
          <a:p>
            <a:r>
              <a:rPr kumimoji="1" lang="ja-JP" altLang="en-US"/>
              <a:t>Energy swap のエネルギーは理論で解析的に決まっていない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83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(2016/03/04 17:53) -----</a:t>
            </a:r>
          </a:p>
          <a:p>
            <a:r>
              <a:rPr kumimoji="1" lang="ja-JP" altLang="en-US"/>
              <a:t>Energy swap のエネルギーは理論で解析的に決まっていない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69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16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21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(2016/03/04 17:53) -----</a:t>
            </a:r>
          </a:p>
          <a:p>
            <a:r>
              <a:rPr kumimoji="1" lang="ja-JP" altLang="en-US" dirty="0"/>
              <a:t>立ち位置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09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47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37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89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2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(2016/03/04 17:53) -----</a:t>
            </a:r>
          </a:p>
          <a:p>
            <a:r>
              <a:rPr kumimoji="1" lang="ja-JP" altLang="en-US" dirty="0"/>
              <a:t>立ち位置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8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(2016/09/08 20:56) -----</a:t>
            </a:r>
          </a:p>
          <a:p>
            <a:r>
              <a:rPr kumimoji="1" lang="ja-JP" altLang="en-US" dirty="0"/>
              <a:t>式を書く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36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9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(2016/03/04 17:53) -----</a:t>
            </a:r>
          </a:p>
          <a:p>
            <a:r>
              <a:rPr kumimoji="1" lang="ja-JP" altLang="en-US" dirty="0"/>
              <a:t>retention </a:t>
            </a:r>
            <a:r>
              <a:rPr kumimoji="1" lang="ja-JP" altLang="en-US" dirty="0" smtClean="0"/>
              <a:t>probability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前に持ってくる</a:t>
            </a:r>
            <a:endParaRPr kumimoji="1" lang="en-US" altLang="ja-JP" dirty="0" smtClean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6BDD-6F74-B94F-892B-CFEBD8CD3EC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9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224-1125-4F47-A26A-409F20B41596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69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F0FE-37EF-D64F-B675-9D7B96A03B9E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58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641-A9F0-3744-92D1-9E0CC5C8EF5D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58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D7EB-122B-EE4A-A6B3-A22392DCF393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3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ECBC-49A4-3546-AD15-EAC2F20D987D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36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16EA-9C34-A542-AA3F-3644A949B79B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8C1E-42F8-6849-A726-CBDAD3D0C5F0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67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DD75-B256-D048-9CE0-3E82B864E4BB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5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A25-C867-4D41-8D34-F5B751F2A808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7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550A-AE51-0445-8E41-92E076A1FF37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4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ADC6-2E5B-9A46-A120-5E6F176FA034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44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4D6D-9FAF-FE44-91C7-4D8A41E4F13D}" type="datetime1">
              <a:rPr kumimoji="1" lang="ja-JP" altLang="en-US" smtClean="0"/>
              <a:t>2017/9/18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29B8-A729-7C4F-9688-D9185B6E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16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9.emf"/><Relationship Id="rId5" Type="http://schemas.openxmlformats.org/officeDocument/2006/relationships/image" Target="../media/image2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984102"/>
            <a:ext cx="10392798" cy="3154987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rgbClr val="FF732B"/>
                </a:solidFill>
                <a:latin typeface="+mn-lt"/>
                <a:ea typeface="Symbol" charset="2"/>
                <a:cs typeface="Symbol" charset="2"/>
              </a:rPr>
              <a:t>       The effects of collective neutrino oscillations on </a:t>
            </a:r>
            <a:br>
              <a:rPr lang="en-US" altLang="ja-JP" sz="3200" dirty="0" smtClean="0">
                <a:solidFill>
                  <a:srgbClr val="FF732B"/>
                </a:solidFill>
                <a:latin typeface="+mn-lt"/>
                <a:ea typeface="Symbol" charset="2"/>
                <a:cs typeface="Symbol" charset="2"/>
              </a:rPr>
            </a:br>
            <a:r>
              <a:rPr lang="en-US" altLang="ja-JP" sz="3200" dirty="0" smtClean="0">
                <a:solidFill>
                  <a:srgbClr val="FF732B"/>
                </a:solidFill>
                <a:latin typeface="+mn-lt"/>
                <a:ea typeface="Symbol" charset="2"/>
                <a:cs typeface="Symbol" charset="2"/>
              </a:rPr>
              <a:t>explosive nucleosynthesis in core-collapse supernovae</a:t>
            </a:r>
            <a:r>
              <a:rPr lang="en-US" altLang="ja-JP" sz="3200" dirty="0" smtClean="0">
                <a:solidFill>
                  <a:srgbClr val="FF732B"/>
                </a:solidFill>
                <a:latin typeface="Symbol" charset="2"/>
                <a:ea typeface="Symbol" charset="2"/>
                <a:cs typeface="Symbol" charset="2"/>
              </a:rPr>
              <a:t/>
            </a:r>
            <a:br>
              <a:rPr lang="en-US" altLang="ja-JP" sz="3200" dirty="0" smtClean="0">
                <a:solidFill>
                  <a:srgbClr val="FF732B"/>
                </a:solidFill>
                <a:latin typeface="Symbol" charset="2"/>
                <a:ea typeface="Symbol" charset="2"/>
                <a:cs typeface="Symbol" charset="2"/>
              </a:rPr>
            </a:br>
            <a:r>
              <a:rPr lang="en-US" altLang="ja-JP" sz="3200" dirty="0">
                <a:solidFill>
                  <a:srgbClr val="FF732B"/>
                </a:solidFill>
                <a:latin typeface="Symbol" charset="2"/>
                <a:ea typeface="Symbol" charset="2"/>
                <a:cs typeface="Symbol" charset="2"/>
              </a:rPr>
              <a:t/>
            </a:r>
            <a:br>
              <a:rPr lang="en-US" altLang="ja-JP" sz="3200" dirty="0">
                <a:solidFill>
                  <a:srgbClr val="FF732B"/>
                </a:solidFill>
                <a:latin typeface="Symbol" charset="2"/>
                <a:ea typeface="Symbol" charset="2"/>
                <a:cs typeface="Symbol" charset="2"/>
              </a:rPr>
            </a:br>
            <a:endParaRPr kumimoji="1" lang="ja-JP" altLang="en-US" sz="3200" dirty="0">
              <a:solidFill>
                <a:srgbClr val="FF732B"/>
              </a:solidFill>
              <a:latin typeface="+mn-lt"/>
              <a:ea typeface="ＤＦＰ勘亭流" charset="2"/>
              <a:cs typeface="ＤＦＰ勘亭流" charset="2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9252" y="65614"/>
            <a:ext cx="849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1E0FFB"/>
                </a:solidFill>
              </a:rPr>
              <a:t>   International </a:t>
            </a:r>
            <a:r>
              <a:rPr lang="en-US" altLang="ja-JP" sz="3600" b="1" dirty="0">
                <a:solidFill>
                  <a:srgbClr val="1E0FFB"/>
                </a:solidFill>
              </a:rPr>
              <a:t>School of </a:t>
            </a:r>
            <a:r>
              <a:rPr lang="en-US" altLang="ja-JP" sz="3600" b="1" dirty="0" smtClean="0">
                <a:solidFill>
                  <a:srgbClr val="1E0FFB"/>
                </a:solidFill>
              </a:rPr>
              <a:t>Nuclear </a:t>
            </a:r>
            <a:r>
              <a:rPr lang="en-US" altLang="ja-JP" sz="3600" b="1" dirty="0">
                <a:solidFill>
                  <a:srgbClr val="1E0FFB"/>
                </a:solidFill>
              </a:rPr>
              <a:t>Physics</a:t>
            </a:r>
            <a:br>
              <a:rPr lang="en-US" altLang="ja-JP" sz="3600" b="1" dirty="0">
                <a:solidFill>
                  <a:srgbClr val="1E0FFB"/>
                </a:solidFill>
              </a:rPr>
            </a:br>
            <a:r>
              <a:rPr lang="en-US" altLang="ja-JP" sz="3600" b="1" dirty="0" smtClean="0">
                <a:solidFill>
                  <a:srgbClr val="1E0FFB"/>
                </a:solidFill>
              </a:rPr>
              <a:t>39th Course</a:t>
            </a:r>
            <a:r>
              <a:rPr lang="en-US" altLang="ja-JP" sz="3600" dirty="0" smtClean="0">
                <a:solidFill>
                  <a:srgbClr val="1E0FFB"/>
                </a:solidFill>
              </a:rPr>
              <a:t>, </a:t>
            </a:r>
            <a:r>
              <a:rPr lang="en-US" altLang="ja-JP" sz="3600" b="1" dirty="0" err="1" smtClean="0">
                <a:solidFill>
                  <a:srgbClr val="1E0FFB"/>
                </a:solidFill>
              </a:rPr>
              <a:t>Erice</a:t>
            </a:r>
            <a:r>
              <a:rPr lang="en-US" altLang="ja-JP" sz="3600" b="1" dirty="0" smtClean="0">
                <a:solidFill>
                  <a:srgbClr val="1E0FFB"/>
                </a:solidFill>
              </a:rPr>
              <a:t>-Sicily, Sep. 16-24, 2017.</a:t>
            </a:r>
            <a:endParaRPr kumimoji="1" lang="en-US" altLang="ja-JP" sz="3600" b="1" dirty="0" smtClean="0">
              <a:solidFill>
                <a:srgbClr val="1E0FFB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79450" y="265668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1/14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709252" y="2875988"/>
            <a:ext cx="8614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H. Sasaki</a:t>
            </a:r>
            <a:r>
              <a:rPr lang="en-US" altLang="ja-JP" sz="2800" baseline="30000" dirty="0">
                <a:solidFill>
                  <a:srgbClr val="FF0000"/>
                </a:solidFill>
              </a:rPr>
              <a:t>1,2</a:t>
            </a:r>
            <a:r>
              <a:rPr lang="en-US" altLang="ja-JP" sz="2800" dirty="0"/>
              <a:t>, T. Kajino</a:t>
            </a:r>
            <a:r>
              <a:rPr lang="en-US" altLang="ja-JP" sz="2800" baseline="30000" dirty="0"/>
              <a:t>1,2</a:t>
            </a:r>
            <a:r>
              <a:rPr lang="en-US" altLang="ja-JP" sz="2800" dirty="0"/>
              <a:t>, T. Takiwaki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, </a:t>
            </a:r>
            <a:r>
              <a:rPr lang="en-US" altLang="ja-JP" sz="2800" dirty="0" smtClean="0"/>
              <a:t>T. Hayakawa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,</a:t>
            </a:r>
          </a:p>
          <a:p>
            <a:r>
              <a:rPr lang="en-US" altLang="ja-JP" sz="2800" dirty="0" smtClean="0"/>
              <a:t>A</a:t>
            </a:r>
            <a:r>
              <a:rPr lang="en-US" altLang="ja-JP" sz="2800" dirty="0"/>
              <a:t>. B. </a:t>
            </a:r>
            <a:r>
              <a:rPr lang="en-US" altLang="ja-JP" sz="2800" dirty="0" smtClean="0"/>
              <a:t>Balantekin</a:t>
            </a:r>
            <a:r>
              <a:rPr lang="en-US" altLang="ja-JP" sz="2800" baseline="30000" dirty="0" smtClean="0"/>
              <a:t>4</a:t>
            </a:r>
            <a:r>
              <a:rPr lang="en-US" altLang="ja-JP" sz="2800" baseline="30000" dirty="0"/>
              <a:t>  </a:t>
            </a:r>
            <a:r>
              <a:rPr lang="en-US" altLang="ja-JP" sz="2800" dirty="0" smtClean="0"/>
              <a:t>and Y</a:t>
            </a:r>
            <a:r>
              <a:rPr lang="en-US" altLang="ja-JP" sz="2800" dirty="0"/>
              <a:t>. Pehlivan</a:t>
            </a:r>
            <a:r>
              <a:rPr lang="en-US" altLang="ja-JP" sz="2800" baseline="30000" dirty="0"/>
              <a:t>5</a:t>
            </a:r>
            <a:endParaRPr lang="en-US" altLang="ja-JP" sz="2800" dirty="0"/>
          </a:p>
          <a:p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006453"/>
            <a:ext cx="570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 Department of Astronomy, </a:t>
            </a:r>
            <a:r>
              <a:rPr lang="en-US" altLang="ja-JP" sz="2000" dirty="0"/>
              <a:t>T</a:t>
            </a:r>
            <a:r>
              <a:rPr lang="en-US" altLang="ja-JP" sz="2000" dirty="0" smtClean="0"/>
              <a:t>he </a:t>
            </a:r>
            <a:r>
              <a:rPr lang="en-US" altLang="ja-JP" sz="2000" dirty="0"/>
              <a:t>U</a:t>
            </a:r>
            <a:r>
              <a:rPr lang="en-US" altLang="ja-JP" sz="2000" dirty="0" smtClean="0"/>
              <a:t>niversity of Tokyo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363373"/>
            <a:ext cx="4968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 National Astronomical Observatory of Japan 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432215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5 </a:t>
            </a:r>
            <a:r>
              <a:rPr lang="en-US" altLang="ja-JP" sz="2000" dirty="0" err="1" smtClean="0"/>
              <a:t>Mimar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Sinan</a:t>
            </a:r>
            <a:r>
              <a:rPr lang="en-US" altLang="ja-JP" sz="2000" dirty="0" smtClean="0"/>
              <a:t> Fine Arts University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6081807"/>
            <a:ext cx="6316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</a:t>
            </a:r>
            <a:r>
              <a:rPr kumimoji="1" lang="en-US" altLang="ja-JP" sz="2000" dirty="0" smtClean="0"/>
              <a:t> Department of Physics, University of Wisconsin, Madison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5697177"/>
            <a:ext cx="7898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</a:t>
            </a:r>
            <a:r>
              <a:rPr lang="en-US" altLang="ja-JP" sz="2000" dirty="0" smtClean="0"/>
              <a:t> National Institutes of Quantum and Radiological Science and Technology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61937" y="4091278"/>
            <a:ext cx="4628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Phys. Rev. D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96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, 043013, 2017.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01"/>
    </mc:Choice>
    <mc:Fallback xmlns="">
      <p:transition xmlns:p14="http://schemas.microsoft.com/office/powerpoint/2010/main" spd="slow" advTm="282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8"/>
          <p:cNvSpPr>
            <a:spLocks noGrp="1"/>
          </p:cNvSpPr>
          <p:nvPr>
            <p:ph type="title"/>
          </p:nvPr>
        </p:nvSpPr>
        <p:spPr>
          <a:xfrm>
            <a:off x="585357" y="-356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cs typeface="Symbol" charset="2"/>
              </a:rPr>
              <a:t>Evolution of </a:t>
            </a:r>
            <a:r>
              <a:rPr lang="en-US" altLang="ja-JP" sz="3600" dirty="0">
                <a:latin typeface="Symbol" charset="2"/>
                <a:cs typeface="Symbol" charset="2"/>
              </a:rPr>
              <a:t> </a:t>
            </a:r>
            <a:r>
              <a:rPr lang="en-US" altLang="ja-JP" sz="3600" dirty="0" smtClean="0">
                <a:latin typeface="Symbol" charset="2"/>
                <a:cs typeface="Symbol" charset="2"/>
              </a:rPr>
              <a:t>      </a:t>
            </a:r>
            <a:r>
              <a:rPr lang="en-US" altLang="ja-JP" sz="3600" dirty="0" smtClean="0">
                <a:cs typeface="Symbol" charset="2"/>
              </a:rPr>
              <a:t>(</a:t>
            </a:r>
            <a:r>
              <a:rPr lang="en-US" altLang="ja-JP" sz="3600" dirty="0">
                <a:latin typeface="Symbol" charset="2"/>
                <a:cs typeface="Symbol" charset="2"/>
              </a:rPr>
              <a:t>n</a:t>
            </a:r>
            <a:r>
              <a:rPr lang="en-US" altLang="ja-JP" sz="3600" baseline="-25000" dirty="0">
                <a:cs typeface="Symbol" charset="2"/>
              </a:rPr>
              <a:t>e</a:t>
            </a:r>
            <a:r>
              <a:rPr lang="en-US" altLang="ja-JP" sz="3600" dirty="0">
                <a:cs typeface="Symbol" charset="2"/>
              </a:rPr>
              <a:t> </a:t>
            </a:r>
            <a:r>
              <a:rPr lang="en-US" altLang="ja-JP" sz="3600" dirty="0" smtClean="0">
                <a:cs typeface="Symbol" charset="2"/>
              </a:rPr>
              <a:t>probability)</a:t>
            </a:r>
            <a:endParaRPr kumimoji="1" lang="ja-JP" altLang="en-US" sz="3600" dirty="0">
              <a:latin typeface="Symbol" charset="2"/>
              <a:cs typeface="Symbol" charset="2"/>
            </a:endParaRPr>
          </a:p>
        </p:txBody>
      </p:sp>
      <p:pic>
        <p:nvPicPr>
          <p:cNvPr id="6" name="図 5" descr="presen_prepar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25261" r="74389" b="70964"/>
          <a:stretch/>
        </p:blipFill>
        <p:spPr>
          <a:xfrm>
            <a:off x="3718543" y="-49469"/>
            <a:ext cx="1246266" cy="12641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6" y="1247558"/>
            <a:ext cx="9403268" cy="52059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037492" y="1280480"/>
            <a:ext cx="7777465" cy="404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7668" y="1036557"/>
            <a:ext cx="858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Normal mass hierarchy                    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Inverted </a:t>
            </a:r>
            <a:r>
              <a:rPr lang="en-US" altLang="ja-JP" sz="2400" dirty="0"/>
              <a:t>mass </a:t>
            </a:r>
            <a:r>
              <a:rPr lang="en-US" altLang="ja-JP" sz="2400" dirty="0" smtClean="0"/>
              <a:t>hierarchy</a:t>
            </a:r>
            <a:endParaRPr lang="ja-JP" altLang="en-US" sz="2400" dirty="0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/>
          </p:nvPr>
        </p:nvGraphicFramePr>
        <p:xfrm>
          <a:off x="3568852" y="1034864"/>
          <a:ext cx="1093526" cy="49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数式" r:id="rId6" imgW="533400" imgH="241300" progId="Equation.3">
                  <p:embed/>
                </p:oleObj>
              </mc:Choice>
              <mc:Fallback>
                <p:oleObj name="数式" r:id="rId6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8852" y="1034864"/>
                        <a:ext cx="1093526" cy="49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/>
          </p:nvPr>
        </p:nvGraphicFramePr>
        <p:xfrm>
          <a:off x="8003513" y="1029226"/>
          <a:ext cx="1093526" cy="49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数式" r:id="rId8" imgW="533400" imgH="241300" progId="Equation.3">
                  <p:embed/>
                </p:oleObj>
              </mc:Choice>
              <mc:Fallback>
                <p:oleObj name="数式" r:id="rId8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3513" y="1029226"/>
                        <a:ext cx="1093526" cy="49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920431" y="2231917"/>
            <a:ext cx="186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7030A0"/>
                </a:solidFill>
              </a:rPr>
              <a:t>(T〜2-3×10</a:t>
            </a:r>
            <a:r>
              <a:rPr lang="en-US" altLang="ja-JP" sz="1400" baseline="30000" dirty="0" smtClean="0">
                <a:solidFill>
                  <a:srgbClr val="7030A0"/>
                </a:solidFill>
              </a:rPr>
              <a:t>9</a:t>
            </a:r>
            <a:r>
              <a:rPr lang="en-US" altLang="ja-JP" sz="1400" dirty="0" smtClean="0">
                <a:solidFill>
                  <a:srgbClr val="7030A0"/>
                </a:solidFill>
              </a:rPr>
              <a:t> K)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95211" y="2222953"/>
            <a:ext cx="186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7030A0"/>
                </a:solidFill>
              </a:rPr>
              <a:t>(T〜2-3×10</a:t>
            </a:r>
            <a:r>
              <a:rPr lang="en-US" altLang="ja-JP" sz="1400" baseline="30000" dirty="0" smtClean="0">
                <a:solidFill>
                  <a:srgbClr val="7030A0"/>
                </a:solidFill>
              </a:rPr>
              <a:t>9</a:t>
            </a:r>
            <a:r>
              <a:rPr lang="en-US" altLang="ja-JP" sz="1400" dirty="0" smtClean="0">
                <a:solidFill>
                  <a:srgbClr val="7030A0"/>
                </a:solidFill>
              </a:rPr>
              <a:t> K)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396646" y="38252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15/19</a:t>
            </a:r>
            <a:endParaRPr kumimoji="1" lang="ja-JP" altLang="en-US" sz="2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5033914" y="437029"/>
            <a:ext cx="20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弧 3"/>
          <p:cNvSpPr/>
          <p:nvPr/>
        </p:nvSpPr>
        <p:spPr>
          <a:xfrm>
            <a:off x="1180410" y="3170383"/>
            <a:ext cx="1978429" cy="3200044"/>
          </a:xfrm>
          <a:prstGeom prst="arc">
            <a:avLst>
              <a:gd name="adj1" fmla="val 16200000"/>
              <a:gd name="adj2" fmla="val 16099593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2306" y="2805465"/>
            <a:ext cx="20453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2A305"/>
                </a:solidFill>
              </a:rPr>
              <a:t>Collective neutrino </a:t>
            </a:r>
          </a:p>
          <a:p>
            <a:r>
              <a:rPr lang="en-US" altLang="ja-JP" b="1" dirty="0">
                <a:solidFill>
                  <a:srgbClr val="32A305"/>
                </a:solidFill>
              </a:rPr>
              <a:t>o</a:t>
            </a:r>
            <a:r>
              <a:rPr kumimoji="1" lang="en-US" altLang="ja-JP" b="1" dirty="0" smtClean="0">
                <a:solidFill>
                  <a:srgbClr val="32A305"/>
                </a:solidFill>
              </a:rPr>
              <a:t>scillations !!</a:t>
            </a:r>
            <a:endParaRPr kumimoji="1" lang="ja-JP" altLang="en-US" b="1" dirty="0">
              <a:solidFill>
                <a:srgbClr val="32A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8947" y="2490"/>
            <a:ext cx="5376691" cy="760869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675407" y="1698516"/>
            <a:ext cx="342730" cy="4149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643" y="103932"/>
            <a:ext cx="5320531" cy="75292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80412" y="-219040"/>
            <a:ext cx="8722886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600" dirty="0" smtClean="0"/>
              <a:t>Flavor transitions in </a:t>
            </a:r>
            <a:r>
              <a:rPr lang="en-US" altLang="ja-JP" sz="3600" dirty="0" smtClean="0">
                <a:solidFill>
                  <a:srgbClr val="02A32D"/>
                </a:solidFill>
              </a:rPr>
              <a:t>normal </a:t>
            </a:r>
            <a:r>
              <a:rPr lang="en-US" altLang="ja-JP" sz="3600" dirty="0" smtClean="0"/>
              <a:t>hierarchy</a:t>
            </a:r>
            <a:r>
              <a:rPr lang="en-US" altLang="en-US" sz="3600" dirty="0" smtClean="0">
                <a:solidFill>
                  <a:srgbClr val="02A32D"/>
                </a:solidFill>
              </a:rPr>
              <a:t> </a:t>
            </a:r>
            <a:endParaRPr kumimoji="1" lang="ja-JP" altLang="en-US" sz="3600" dirty="0">
              <a:solidFill>
                <a:srgbClr val="02A32D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23101" y="1276094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(40 km)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416926" y="1524002"/>
            <a:ext cx="98536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397667" y="127632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r</a:t>
            </a:r>
            <a:r>
              <a:rPr lang="en-US" altLang="ja-JP" sz="2400" smtClean="0"/>
              <a:t> = 400 </a:t>
            </a:r>
            <a:r>
              <a:rPr kumimoji="1" lang="en-US" altLang="ja-JP" sz="2400" smtClean="0"/>
              <a:t>km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 rot="10800000">
            <a:off x="-116252" y="2181217"/>
            <a:ext cx="553998" cy="1921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400" dirty="0" smtClean="0"/>
              <a:t>Flux (</a:t>
            </a:r>
            <a:r>
              <a:rPr lang="en-US" altLang="ja-JP" sz="2400" dirty="0" err="1" smtClean="0"/>
              <a:t>a.u</a:t>
            </a:r>
            <a:r>
              <a:rPr lang="en-US" altLang="ja-JP" sz="2400" dirty="0" smtClean="0"/>
              <a:t>.)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74889" y="6050518"/>
            <a:ext cx="77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MeV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89521" y="6018768"/>
            <a:ext cx="77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MeV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23101" y="2494944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500044" y="1754834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flipH="1">
            <a:off x="9535215" y="1269638"/>
            <a:ext cx="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latin typeface="Symbol" charset="2"/>
                <a:ea typeface="ＤＦＰ祥南行書体W5"/>
                <a:cs typeface="Symbol" charset="2"/>
              </a:rPr>
              <a:t>m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19005" y="18863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042178" y="1123973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  <a:cs typeface="Symbol" charset="2"/>
              </a:rPr>
              <a:t>e</a:t>
            </a:r>
            <a:r>
              <a:rPr kumimoji="1" lang="en-US" altLang="ja-JP" sz="2400" dirty="0" smtClean="0">
                <a:cs typeface="Symbol" charset="2"/>
              </a:rPr>
              <a:t> 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25447" y="5706774"/>
            <a:ext cx="442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0         10   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20   </a:t>
            </a:r>
            <a:r>
              <a:rPr lang="en-US" altLang="ja-JP" sz="2000" dirty="0" smtClean="0"/>
              <a:t>   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30  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40  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  50      60</a:t>
            </a:r>
            <a:endParaRPr kumimoji="1" lang="ja-JP" altLang="en-US" sz="20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1699491" y="2643641"/>
            <a:ext cx="17811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9375749" y="798593"/>
            <a:ext cx="126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ea typeface="ＤＦＰ祥南行書体W5"/>
                <a:cs typeface="Symbol" charset="2"/>
              </a:rPr>
              <a:t>e  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464448" y="922832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969286" y="4462039"/>
            <a:ext cx="99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,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latin typeface="Symbol" charset="2"/>
                <a:cs typeface="Symbol" charset="2"/>
              </a:rPr>
              <a:t>t</a:t>
            </a:r>
            <a:endParaRPr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3061403" y="4589885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9256726" y="-66409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13/22</a:t>
            </a:r>
            <a:endParaRPr kumimoji="1" lang="ja-JP" altLang="en-US" sz="2000" dirty="0"/>
          </a:p>
        </p:txBody>
      </p:sp>
      <p:graphicFrame>
        <p:nvGraphicFramePr>
          <p:cNvPr id="46" name="オブジェクト 45"/>
          <p:cNvGraphicFramePr>
            <a:graphicFrameLocks noChangeAspect="1"/>
          </p:cNvGraphicFramePr>
          <p:nvPr>
            <p:extLst/>
          </p:nvPr>
        </p:nvGraphicFramePr>
        <p:xfrm>
          <a:off x="7590845" y="346085"/>
          <a:ext cx="1285509" cy="57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数式" r:id="rId6" imgW="533400" imgH="241300" progId="Equation.3">
                  <p:embed/>
                </p:oleObj>
              </mc:Choice>
              <mc:Fallback>
                <p:oleObj name="数式" r:id="rId6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90845" y="346085"/>
                        <a:ext cx="1285509" cy="578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線コネクタ 46"/>
          <p:cNvCxnSpPr/>
          <p:nvPr/>
        </p:nvCxnSpPr>
        <p:spPr>
          <a:xfrm>
            <a:off x="3466598" y="4588240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9717493" y="396323"/>
            <a:ext cx="100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2400" baseline="-25000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2400" dirty="0" smtClean="0">
                <a:cs typeface="Symbol" charset="2"/>
              </a:rPr>
              <a:t> = </a:t>
            </a:r>
            <a:r>
              <a:rPr lang="en-US" altLang="ja-JP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11525" y="2499860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6187915" y="2648557"/>
            <a:ext cx="17811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7693687" y="4466957"/>
            <a:ext cx="99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,</a:t>
            </a:r>
            <a:r>
              <a:rPr lang="en-US" altLang="ja-JP" sz="2400" dirty="0" err="1" smtClean="0">
                <a:solidFill>
                  <a:srgbClr val="1E0FFB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solidFill>
                  <a:srgbClr val="1E0FFB"/>
                </a:solidFill>
                <a:latin typeface="Symbol" charset="2"/>
                <a:cs typeface="Symbol" charset="2"/>
              </a:rPr>
              <a:t>t</a:t>
            </a:r>
            <a:endParaRPr lang="ja-JP" altLang="en-US" sz="2400" dirty="0">
              <a:solidFill>
                <a:srgbClr val="1E0FFB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7785804" y="4594803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8190999" y="4593158"/>
            <a:ext cx="178118" cy="0"/>
          </a:xfrm>
          <a:prstGeom prst="line">
            <a:avLst/>
          </a:prstGeom>
          <a:ln>
            <a:solidFill>
              <a:srgbClr val="1E0F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9753268" y="4403574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29E0"/>
                </a:solidFill>
              </a:rPr>
              <a:t>Increase</a:t>
            </a:r>
            <a:endParaRPr kumimoji="1" lang="ja-JP" altLang="en-US" dirty="0">
              <a:solidFill>
                <a:srgbClr val="FF29E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0721020" y="4433233"/>
            <a:ext cx="806461" cy="184666"/>
          </a:xfrm>
          <a:prstGeom prst="straightConnector1">
            <a:avLst/>
          </a:prstGeom>
          <a:ln>
            <a:solidFill>
              <a:srgbClr val="FF29E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614" y="-9085"/>
            <a:ext cx="5403786" cy="764703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675407" y="1698516"/>
            <a:ext cx="342730" cy="4149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643" y="103932"/>
            <a:ext cx="5320531" cy="75292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623101" y="1276094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Initial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(40 km)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416926" y="1524002"/>
            <a:ext cx="98536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397667" y="127632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r</a:t>
            </a:r>
            <a:r>
              <a:rPr lang="en-US" altLang="ja-JP" sz="2400" smtClean="0"/>
              <a:t> = 400 </a:t>
            </a:r>
            <a:r>
              <a:rPr kumimoji="1" lang="en-US" altLang="ja-JP" sz="2400" smtClean="0"/>
              <a:t>km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 rot="10800000">
            <a:off x="-116252" y="2181217"/>
            <a:ext cx="553998" cy="1921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400" dirty="0" smtClean="0"/>
              <a:t>Flux (</a:t>
            </a:r>
            <a:r>
              <a:rPr lang="en-US" altLang="ja-JP" sz="2400" dirty="0" err="1" smtClean="0"/>
              <a:t>a.u</a:t>
            </a:r>
            <a:r>
              <a:rPr lang="en-US" altLang="ja-JP" sz="2400" dirty="0" smtClean="0"/>
              <a:t>.)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74889" y="6050518"/>
            <a:ext cx="77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MeV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89521" y="6018768"/>
            <a:ext cx="77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MeV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23101" y="2494944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500044" y="1754834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flipH="1">
            <a:off x="9535215" y="1269638"/>
            <a:ext cx="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latin typeface="Symbol" charset="2"/>
                <a:ea typeface="ＤＦＰ祥南行書体W5"/>
                <a:cs typeface="Symbol" charset="2"/>
              </a:rPr>
              <a:t>m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19005" y="18863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042178" y="1123973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  <a:cs typeface="Symbol" charset="2"/>
              </a:rPr>
              <a:t>e</a:t>
            </a:r>
            <a:r>
              <a:rPr kumimoji="1" lang="en-US" altLang="ja-JP" sz="2400" dirty="0" smtClean="0">
                <a:cs typeface="Symbol" charset="2"/>
              </a:rPr>
              <a:t> 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25447" y="5706774"/>
            <a:ext cx="442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0         10   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20   </a:t>
            </a:r>
            <a:r>
              <a:rPr lang="en-US" altLang="ja-JP" sz="2000" dirty="0" smtClean="0"/>
              <a:t>   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30  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40  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  50      60</a:t>
            </a:r>
            <a:endParaRPr kumimoji="1" lang="ja-JP" altLang="en-US" sz="20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1699491" y="2643641"/>
            <a:ext cx="17811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9375749" y="798593"/>
            <a:ext cx="126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ea typeface="ＤＦＰ祥南行書体W5"/>
                <a:cs typeface="Symbol" charset="2"/>
              </a:rPr>
              <a:t>e  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464448" y="922832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969286" y="4462039"/>
            <a:ext cx="99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,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latin typeface="Symbol" charset="2"/>
                <a:cs typeface="Symbol" charset="2"/>
              </a:rPr>
              <a:t>t</a:t>
            </a:r>
            <a:endParaRPr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3061403" y="4589885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9839578" y="-42389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13/22</a:t>
            </a:r>
            <a:endParaRPr kumimoji="1" lang="ja-JP" altLang="en-US" sz="2000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3466598" y="4588240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9717493" y="396323"/>
            <a:ext cx="100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2400" baseline="-25000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2400" dirty="0" smtClean="0">
                <a:cs typeface="Symbol" charset="2"/>
              </a:rPr>
              <a:t> = </a:t>
            </a:r>
            <a:r>
              <a:rPr lang="en-US" altLang="ja-JP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11525" y="2499860"/>
            <a:ext cx="44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6187915" y="2648557"/>
            <a:ext cx="17811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7693687" y="4466957"/>
            <a:ext cx="99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,</a:t>
            </a:r>
            <a:r>
              <a:rPr lang="en-US" altLang="ja-JP" sz="2400" dirty="0" err="1" smtClean="0">
                <a:solidFill>
                  <a:srgbClr val="1E0FFB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solidFill>
                  <a:srgbClr val="1E0FFB"/>
                </a:solidFill>
                <a:latin typeface="Symbol" charset="2"/>
                <a:cs typeface="Symbol" charset="2"/>
              </a:rPr>
              <a:t>t</a:t>
            </a:r>
            <a:endParaRPr lang="ja-JP" altLang="en-US" sz="2400" dirty="0">
              <a:solidFill>
                <a:srgbClr val="1E0FFB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7785804" y="4594803"/>
            <a:ext cx="17811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8190999" y="4593158"/>
            <a:ext cx="178118" cy="0"/>
          </a:xfrm>
          <a:prstGeom prst="line">
            <a:avLst/>
          </a:prstGeom>
          <a:ln>
            <a:solidFill>
              <a:srgbClr val="1E0F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-368021" y="-240865"/>
            <a:ext cx="8722886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600" dirty="0" smtClean="0"/>
              <a:t>Flavor transitions in </a:t>
            </a:r>
            <a:r>
              <a:rPr lang="en-US" altLang="ja-JP" sz="3600" dirty="0" smtClean="0">
                <a:solidFill>
                  <a:srgbClr val="02A32D"/>
                </a:solidFill>
              </a:rPr>
              <a:t>inverted</a:t>
            </a:r>
            <a:r>
              <a:rPr lang="en-US" altLang="ja-JP" sz="3600" dirty="0" smtClean="0"/>
              <a:t> hierarchy</a:t>
            </a:r>
            <a:r>
              <a:rPr lang="en-US" altLang="en-US" sz="3600" dirty="0" smtClean="0"/>
              <a:t> </a:t>
            </a:r>
            <a:endParaRPr kumimoji="1" lang="ja-JP" altLang="en-US" sz="3600" dirty="0"/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/>
          </p:nvPr>
        </p:nvGraphicFramePr>
        <p:xfrm>
          <a:off x="7653631" y="326004"/>
          <a:ext cx="1292387" cy="58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数式" r:id="rId6" imgW="533400" imgH="241300" progId="Equation.3">
                  <p:embed/>
                </p:oleObj>
              </mc:Choice>
              <mc:Fallback>
                <p:oleObj name="数式" r:id="rId6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53631" y="326004"/>
                        <a:ext cx="1292387" cy="58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191" y="136012"/>
            <a:ext cx="5598342" cy="792235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34556" y="-35011"/>
            <a:ext cx="2832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smtClean="0"/>
              <a:t>Reaction rate </a:t>
            </a:r>
            <a:r>
              <a:rPr kumimoji="1" lang="en-US" altLang="ja-JP" sz="3200" dirty="0" smtClean="0"/>
              <a:t>of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1472656" y="672918"/>
            <a:ext cx="6320133" cy="772307"/>
          </a:xfrm>
          <a:prstGeom prst="rect">
            <a:avLst/>
          </a:prstGeom>
          <a:ln>
            <a:solidFill>
              <a:srgbClr val="FF29E0"/>
            </a:solidFill>
          </a:ln>
        </p:spPr>
      </p:pic>
      <p:pic>
        <p:nvPicPr>
          <p:cNvPr id="8" name="図 7" descr="presen_prepar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9" t="77759" r="42209" b="19988"/>
          <a:stretch/>
        </p:blipFill>
        <p:spPr>
          <a:xfrm>
            <a:off x="4348335" y="3089"/>
            <a:ext cx="2602769" cy="60701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180784" y="5852160"/>
            <a:ext cx="1798864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703879" y="5798590"/>
            <a:ext cx="1950720" cy="325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027327" y="5797436"/>
            <a:ext cx="627415" cy="325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presen_prepar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 t="31573" r="55144" b="65959"/>
          <a:stretch/>
        </p:blipFill>
        <p:spPr>
          <a:xfrm>
            <a:off x="6233948" y="3549350"/>
            <a:ext cx="374209" cy="489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テキスト ボックス 14"/>
          <p:cNvSpPr txBox="1"/>
          <p:nvPr/>
        </p:nvSpPr>
        <p:spPr>
          <a:xfrm>
            <a:off x="6636552" y="3625107"/>
            <a:ext cx="247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… neutron abundance</a:t>
            </a:r>
            <a:endParaRPr kumimoji="1" lang="ja-JP" altLang="en-US" sz="2000" dirty="0"/>
          </a:p>
        </p:txBody>
      </p:sp>
      <p:pic>
        <p:nvPicPr>
          <p:cNvPr id="16" name="図 15" descr="presen_prepar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3" t="31573" r="48962" b="65959"/>
          <a:stretch/>
        </p:blipFill>
        <p:spPr>
          <a:xfrm>
            <a:off x="6220995" y="3943554"/>
            <a:ext cx="328850" cy="489581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6626172" y="4004957"/>
            <a:ext cx="234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… proton abundance</a:t>
            </a:r>
            <a:endParaRPr kumimoji="1" lang="ja-JP" altLang="en-US" sz="2000" dirty="0"/>
          </a:p>
        </p:txBody>
      </p:sp>
      <p:pic>
        <p:nvPicPr>
          <p:cNvPr id="20" name="図 19" descr="presen_prepar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0" t="31573" r="59413" b="64955"/>
          <a:stretch/>
        </p:blipFill>
        <p:spPr>
          <a:xfrm>
            <a:off x="6256843" y="4378273"/>
            <a:ext cx="465158" cy="689017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6659846" y="4475365"/>
            <a:ext cx="16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… gas velocity</a:t>
            </a:r>
            <a:endParaRPr kumimoji="1" lang="ja-JP" altLang="en-US" sz="2000" dirty="0"/>
          </a:p>
        </p:txBody>
      </p:sp>
      <p:pic>
        <p:nvPicPr>
          <p:cNvPr id="23" name="図 22" descr="presen_prepar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1573" r="48937" b="65123"/>
          <a:stretch/>
        </p:blipFill>
        <p:spPr>
          <a:xfrm>
            <a:off x="6085581" y="2909102"/>
            <a:ext cx="1991619" cy="65560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5" name="直線コネクタ 24"/>
          <p:cNvCxnSpPr/>
          <p:nvPr/>
        </p:nvCxnSpPr>
        <p:spPr>
          <a:xfrm flipV="1">
            <a:off x="6071869" y="1254642"/>
            <a:ext cx="966885" cy="4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077185" y="1194702"/>
            <a:ext cx="940303" cy="14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058336" y="1130146"/>
            <a:ext cx="959152" cy="222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図 38" descr="presen_prepar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1" t="78246" r="52798" b="20548"/>
          <a:stretch/>
        </p:blipFill>
        <p:spPr>
          <a:xfrm rot="16200000">
            <a:off x="350777" y="4411548"/>
            <a:ext cx="189972" cy="147284"/>
          </a:xfrm>
          <a:prstGeom prst="rect">
            <a:avLst/>
          </a:prstGeom>
        </p:spPr>
      </p:pic>
      <p:cxnSp>
        <p:nvCxnSpPr>
          <p:cNvPr id="41" name="直線コネクタ 40"/>
          <p:cNvCxnSpPr/>
          <p:nvPr/>
        </p:nvCxnSpPr>
        <p:spPr>
          <a:xfrm>
            <a:off x="7403692" y="3401998"/>
            <a:ext cx="330105" cy="0"/>
          </a:xfrm>
          <a:prstGeom prst="line">
            <a:avLst/>
          </a:prstGeom>
          <a:ln>
            <a:solidFill>
              <a:srgbClr val="FF29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568019" y="4443734"/>
            <a:ext cx="0" cy="263712"/>
          </a:xfrm>
          <a:prstGeom prst="line">
            <a:avLst/>
          </a:prstGeom>
          <a:ln>
            <a:solidFill>
              <a:srgbClr val="FF29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図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54" y="1993479"/>
            <a:ext cx="3068079" cy="422918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6042324" y="1540109"/>
            <a:ext cx="1554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Cross section</a:t>
            </a:r>
            <a:endParaRPr kumimoji="1" lang="ja-JP" altLang="en-US" sz="2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007947" y="2077918"/>
            <a:ext cx="186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(T〜2-3×10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9</a:t>
            </a:r>
            <a:r>
              <a:rPr lang="en-US" altLang="ja-JP" dirty="0" smtClean="0">
                <a:solidFill>
                  <a:srgbClr val="7030A0"/>
                </a:solidFill>
              </a:rPr>
              <a:t> K)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24" name="図 23" descr="presen_prepar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1" t="31573" r="33832" b="65123"/>
          <a:stretch/>
        </p:blipFill>
        <p:spPr>
          <a:xfrm>
            <a:off x="8158940" y="2920610"/>
            <a:ext cx="937894" cy="644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テキスト ボックス 47"/>
          <p:cNvSpPr txBox="1"/>
          <p:nvPr/>
        </p:nvSpPr>
        <p:spPr>
          <a:xfrm>
            <a:off x="9472237" y="257376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11/14</a:t>
            </a:r>
            <a:endParaRPr kumimoji="1"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27826" y="5426739"/>
            <a:ext cx="12635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1E0FFB"/>
                </a:solidFill>
                <a:ea typeface="Symbol" charset="2"/>
                <a:cs typeface="Symbol" charset="2"/>
              </a:rPr>
              <a:t>(</a:t>
            </a:r>
            <a:r>
              <a:rPr lang="en-US" altLang="ja-JP" sz="1600" dirty="0" smtClean="0">
                <a:solidFill>
                  <a:srgbClr val="1E0FFB"/>
                </a:solidFill>
                <a:latin typeface="Symbol" charset="2"/>
                <a:ea typeface="Symbol" charset="2"/>
                <a:cs typeface="Symbol" charset="2"/>
              </a:rPr>
              <a:t> D</a:t>
            </a:r>
            <a:r>
              <a:rPr lang="en-US" altLang="ja-JP" sz="1600" dirty="0" smtClean="0">
                <a:solidFill>
                  <a:srgbClr val="1E0FFB"/>
                </a:solidFill>
                <a:ea typeface="Symbol" charset="2"/>
                <a:cs typeface="Symbol" charset="2"/>
              </a:rPr>
              <a:t>m</a:t>
            </a:r>
            <a:r>
              <a:rPr lang="en-US" altLang="ja-JP" sz="1600" baseline="30000" dirty="0" smtClean="0">
                <a:solidFill>
                  <a:srgbClr val="1E0FFB"/>
                </a:solidFill>
                <a:ea typeface="Symbol" charset="2"/>
                <a:cs typeface="Symbol" charset="2"/>
              </a:rPr>
              <a:t>2</a:t>
            </a:r>
            <a:r>
              <a:rPr lang="en-US" altLang="ja-JP" sz="1600" baseline="-25000" dirty="0" smtClean="0">
                <a:solidFill>
                  <a:srgbClr val="1E0FFB"/>
                </a:solidFill>
                <a:ea typeface="Symbol" charset="2"/>
                <a:cs typeface="Symbol" charset="2"/>
              </a:rPr>
              <a:t>32 </a:t>
            </a:r>
            <a:r>
              <a:rPr lang="en-US" altLang="ja-JP" sz="1600" dirty="0">
                <a:solidFill>
                  <a:srgbClr val="1E0FFB"/>
                </a:solidFill>
                <a:ea typeface="Symbol" charset="2"/>
                <a:cs typeface="Symbol" charset="2"/>
              </a:rPr>
              <a:t>&lt;</a:t>
            </a:r>
            <a:r>
              <a:rPr lang="en-US" altLang="ja-JP" sz="1600" dirty="0" smtClean="0">
                <a:solidFill>
                  <a:srgbClr val="1E0FFB"/>
                </a:solidFill>
                <a:ea typeface="Symbol" charset="2"/>
                <a:cs typeface="Symbol" charset="2"/>
              </a:rPr>
              <a:t> 0 )</a:t>
            </a:r>
            <a:endParaRPr kumimoji="1" lang="ja-JP" altLang="en-US" sz="1600" dirty="0">
              <a:solidFill>
                <a:srgbClr val="1E0FFB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71765" y="2586152"/>
            <a:ext cx="3283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solidFill>
                  <a:srgbClr val="FF29E0"/>
                </a:solidFill>
              </a:rPr>
              <a:t>High </a:t>
            </a:r>
            <a:r>
              <a:rPr kumimoji="1" lang="en-US" altLang="ja-JP" sz="2000" smtClean="0">
                <a:solidFill>
                  <a:srgbClr val="FF29E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kumimoji="1" lang="en-US" altLang="ja-JP" sz="2000" smtClean="0">
                <a:solidFill>
                  <a:srgbClr val="FF29E0"/>
                </a:solidFill>
              </a:rPr>
              <a:t> creates more </a:t>
            </a:r>
            <a:r>
              <a:rPr kumimoji="1" lang="en-US" altLang="ja-JP" sz="2000" dirty="0" smtClean="0">
                <a:solidFill>
                  <a:srgbClr val="FF29E0"/>
                </a:solidFill>
              </a:rPr>
              <a:t>neutrons</a:t>
            </a:r>
            <a:endParaRPr kumimoji="1" lang="ja-JP" altLang="en-US" sz="2000" dirty="0">
              <a:solidFill>
                <a:srgbClr val="FF29E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27827" y="5149648"/>
            <a:ext cx="12635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(</a:t>
            </a:r>
            <a:r>
              <a:rPr lang="en-US" altLang="ja-JP" sz="16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D</a:t>
            </a:r>
            <a:r>
              <a:rPr lang="en-US" altLang="ja-JP" sz="16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m</a:t>
            </a:r>
            <a:r>
              <a:rPr lang="en-US" altLang="ja-JP" sz="1600" baseline="300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2</a:t>
            </a:r>
            <a:r>
              <a:rPr lang="en-US" altLang="ja-JP" sz="1600" baseline="-250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32 </a:t>
            </a:r>
            <a:r>
              <a:rPr lang="en-US" altLang="ja-JP" sz="16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&gt; 0 )</a:t>
            </a:r>
            <a:endParaRPr kumimoji="1" lang="ja-JP" altLang="en-US" sz="16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2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>
          <a:xfrm rot="5400000">
            <a:off x="780693" y="361814"/>
            <a:ext cx="5322119" cy="63737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14360" y="425606"/>
            <a:ext cx="5798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Enhanced abundances of p-nuclei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824979" y="3177672"/>
            <a:ext cx="416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Abundance of p-nuclei</a:t>
            </a:r>
            <a:r>
              <a:rPr kumimoji="1" lang="en-US" altLang="ja-JP" dirty="0" smtClean="0"/>
              <a:t> / Solar abundance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1702" y="1189755"/>
            <a:ext cx="3536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In normal hierarchy, p-nuclei 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are </a:t>
            </a:r>
            <a:r>
              <a:rPr lang="en-US" altLang="ja-JP" sz="2000" dirty="0" smtClean="0">
                <a:solidFill>
                  <a:srgbClr val="FF0000"/>
                </a:solidFill>
              </a:rPr>
              <a:t>increased by 〜10-10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4</a:t>
            </a:r>
            <a:r>
              <a:rPr lang="en-US" altLang="ja-JP" sz="2000" dirty="0" smtClean="0">
                <a:solidFill>
                  <a:srgbClr val="FF0000"/>
                </a:solidFill>
              </a:rPr>
              <a:t> times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63996" y="2267018"/>
            <a:ext cx="4019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1E0FFB"/>
                </a:solidFill>
              </a:rPr>
              <a:t>In inverted hierarchy, nearly the </a:t>
            </a:r>
          </a:p>
          <a:p>
            <a:r>
              <a:rPr kumimoji="1" lang="en-US" altLang="ja-JP" sz="2000" dirty="0" smtClean="0">
                <a:solidFill>
                  <a:srgbClr val="1E0FFB"/>
                </a:solidFill>
              </a:rPr>
              <a:t>same result as that in no oscillation </a:t>
            </a:r>
            <a:endParaRPr kumimoji="1" lang="ja-JP" altLang="en-US" sz="2000" dirty="0">
              <a:solidFill>
                <a:srgbClr val="1E0FFB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884894" y="3281082"/>
            <a:ext cx="416865" cy="632011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29E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16774" y="4021272"/>
            <a:ext cx="46004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29E0"/>
                </a:solidFill>
              </a:rPr>
              <a:t>Neutrino oscillations in T〜2-3×10</a:t>
            </a:r>
            <a:r>
              <a:rPr lang="en-US" altLang="ja-JP" sz="2000" baseline="30000" dirty="0" smtClean="0">
                <a:solidFill>
                  <a:srgbClr val="FF29E0"/>
                </a:solidFill>
              </a:rPr>
              <a:t>9</a:t>
            </a:r>
            <a:r>
              <a:rPr lang="en-US" altLang="ja-JP" sz="2000" dirty="0" smtClean="0">
                <a:solidFill>
                  <a:srgbClr val="FF29E0"/>
                </a:solidFill>
              </a:rPr>
              <a:t> K affect abundances of p-nuclei </a:t>
            </a:r>
            <a:endParaRPr kumimoji="1" lang="ja-JP" altLang="en-US" sz="2000" dirty="0">
              <a:solidFill>
                <a:srgbClr val="FF29E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02926" y="5056366"/>
            <a:ext cx="431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29E0"/>
                </a:solidFill>
              </a:rPr>
              <a:t>The necessity of collective oscillations </a:t>
            </a:r>
          </a:p>
          <a:p>
            <a:r>
              <a:rPr lang="en-US" altLang="ja-JP" sz="2000" dirty="0">
                <a:solidFill>
                  <a:srgbClr val="FF29E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29E0"/>
                </a:solidFill>
              </a:rPr>
              <a:t>for the precise nucleosynthesis</a:t>
            </a:r>
            <a:endParaRPr kumimoji="1" lang="ja-JP" altLang="en-US" sz="2000" dirty="0">
              <a:solidFill>
                <a:srgbClr val="FF29E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59306" y="610271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12/14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67023" y="6923984"/>
            <a:ext cx="2723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29E0"/>
                </a:solidFill>
              </a:rPr>
              <a:t>Determine the neutrino </a:t>
            </a:r>
          </a:p>
          <a:p>
            <a:r>
              <a:rPr kumimoji="1" lang="en-US" altLang="ja-JP" sz="2000" dirty="0" smtClean="0">
                <a:solidFill>
                  <a:srgbClr val="FF29E0"/>
                </a:solidFill>
              </a:rPr>
              <a:t>mass hierarchy !?</a:t>
            </a:r>
            <a:endParaRPr kumimoji="1" lang="ja-JP" altLang="en-US" sz="2000" dirty="0">
              <a:solidFill>
                <a:srgbClr val="FF29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59895" y="1439812"/>
            <a:ext cx="1007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・</a:t>
            </a:r>
            <a:r>
              <a:rPr lang="en-US" altLang="ja-JP" sz="2400" dirty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ollective neutrino oscillations </a:t>
            </a:r>
            <a:r>
              <a:rPr kumimoji="1" lang="en-US" altLang="ja-JP" sz="2400" dirty="0" smtClean="0"/>
              <a:t>will play significant roles </a:t>
            </a:r>
            <a:r>
              <a:rPr lang="en-US" altLang="ja-JP" sz="2400" dirty="0" smtClean="0"/>
              <a:t>in </a:t>
            </a:r>
          </a:p>
          <a:p>
            <a:r>
              <a:rPr lang="en-US" altLang="ja-JP" sz="2400" dirty="0">
                <a:ea typeface="Symbol" charset="2"/>
                <a:cs typeface="Symbol" charset="2"/>
              </a:rPr>
              <a:t> </a:t>
            </a:r>
            <a:r>
              <a:rPr lang="en-US" altLang="ja-JP" sz="2400" dirty="0" smtClean="0">
                <a:ea typeface="Symbol" charset="2"/>
                <a:cs typeface="Symbol" charset="2"/>
              </a:rPr>
              <a:t>   nucleosynthesis </a:t>
            </a:r>
            <a:r>
              <a:rPr lang="en-US" altLang="ja-JP" sz="2400" dirty="0" smtClean="0"/>
              <a:t>in core collapse supernovae </a:t>
            </a:r>
            <a:r>
              <a:rPr kumimoji="1" lang="en-US" altLang="ja-JP" sz="2400" dirty="0" smtClean="0"/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449018"/>
            <a:ext cx="931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We study the effect of </a:t>
            </a:r>
            <a:r>
              <a:rPr lang="en-US" altLang="ja-JP" sz="2400" dirty="0" smtClean="0">
                <a:solidFill>
                  <a:srgbClr val="FF0000"/>
                </a:solidFill>
              </a:rPr>
              <a:t>collective neutrino oscillations </a:t>
            </a:r>
            <a:r>
              <a:rPr lang="en-US" altLang="ja-JP" sz="2400" dirty="0" smtClean="0"/>
              <a:t>on the </a:t>
            </a:r>
            <a:r>
              <a:rPr lang="en-US" altLang="ja-JP" sz="24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p </a:t>
            </a:r>
            <a:r>
              <a:rPr lang="en-US" altLang="ja-JP" sz="2400" dirty="0">
                <a:solidFill>
                  <a:srgbClr val="FF0000"/>
                </a:solidFill>
                <a:ea typeface="Symbol" charset="2"/>
                <a:cs typeface="Symbol" charset="2"/>
              </a:rPr>
              <a:t>process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nucleosynthesis in a consistent manner.</a:t>
            </a:r>
            <a:r>
              <a:rPr kumimoji="1" lang="en-US" altLang="ja-JP" sz="2400" dirty="0" smtClean="0"/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48" y="3657361"/>
            <a:ext cx="8644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In normal hierarchy, </a:t>
            </a:r>
            <a:r>
              <a:rPr lang="en-US" altLang="ja-JP" sz="2400" dirty="0" smtClean="0"/>
              <a:t>collective oscillations enhance the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dirty="0" smtClean="0">
                <a:cs typeface="Symbol" charset="2"/>
              </a:rPr>
              <a:t>p process</a:t>
            </a:r>
            <a:r>
              <a:rPr lang="en-US" altLang="ja-JP" sz="2400" dirty="0" smtClean="0"/>
              <a:t>,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increasing abundances of p-nuclei by 10〜10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4</a:t>
            </a:r>
            <a:r>
              <a:rPr lang="en-US" altLang="ja-JP" sz="2400" dirty="0" smtClean="0">
                <a:solidFill>
                  <a:srgbClr val="FF0000"/>
                </a:solidFill>
              </a:rPr>
              <a:t> times.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3220" y="6858000"/>
            <a:ext cx="9270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</a:t>
            </a:r>
            <a:r>
              <a:rPr lang="en-US" altLang="ja-JP" sz="2400" dirty="0" smtClean="0"/>
              <a:t>inverted </a:t>
            </a:r>
            <a:r>
              <a:rPr kumimoji="1" lang="en-US" altLang="ja-JP" sz="2400" dirty="0" smtClean="0"/>
              <a:t>hierarchy, free neutrons are created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by </a:t>
            </a:r>
            <a:r>
              <a:rPr lang="en-US" altLang="ja-JP" sz="2400" dirty="0" smtClean="0"/>
              <a:t>MSW effects but after </a:t>
            </a:r>
          </a:p>
          <a:p>
            <a:r>
              <a:rPr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dirty="0" err="1" smtClean="0">
                <a:cs typeface="Symbol" charset="2"/>
              </a:rPr>
              <a:t>p</a:t>
            </a:r>
            <a:r>
              <a:rPr lang="en-US" altLang="ja-JP" sz="2400" dirty="0" smtClean="0">
                <a:cs typeface="Symbol" charset="2"/>
              </a:rPr>
              <a:t> process</a:t>
            </a:r>
            <a:r>
              <a:rPr lang="en-US" altLang="ja-JP" sz="2400" dirty="0" smtClean="0"/>
              <a:t>, so the effect of oscillations are negligible.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60" y="5059721"/>
            <a:ext cx="860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Our simulation results suggest </a:t>
            </a:r>
            <a:r>
              <a:rPr lang="en-US" altLang="ja-JP" sz="2400" dirty="0" smtClean="0">
                <a:solidFill>
                  <a:srgbClr val="FF0000"/>
                </a:solidFill>
              </a:rPr>
              <a:t>the necessity of collective neutrino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oscillations for the precise nucleosynthesis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30241" y="325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13</a:t>
            </a:r>
            <a:r>
              <a:rPr kumimoji="1" lang="en-US" altLang="ja-JP" sz="2000" dirty="0" smtClean="0"/>
              <a:t>/14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2163" y="325565"/>
            <a:ext cx="196746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Summary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62"/>
          <p:cNvSpPr txBox="1"/>
          <p:nvPr/>
        </p:nvSpPr>
        <p:spPr>
          <a:xfrm>
            <a:off x="3769845" y="5719927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4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112" y="-30241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　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833" y="2586329"/>
            <a:ext cx="128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 flavor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410" y="3750778"/>
            <a:ext cx="414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Single angle approximation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1828" y="795111"/>
            <a:ext cx="19758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Mean field</a:t>
            </a:r>
            <a:endParaRPr kumimoji="1" lang="ja-JP" altLang="en-US" sz="32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906909" y="1485612"/>
            <a:ext cx="1647846" cy="142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582582" y="1502708"/>
            <a:ext cx="1939063" cy="4165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49139" y="1845455"/>
            <a:ext cx="67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Yes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2149426" y="2989744"/>
            <a:ext cx="741236" cy="731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545008" y="4261333"/>
            <a:ext cx="1154893" cy="1295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-23145" y="4960629"/>
            <a:ext cx="6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Yes</a:t>
            </a:r>
            <a:endParaRPr kumimoji="1" lang="ja-JP" altLang="en-US" sz="2400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715058" y="4229930"/>
            <a:ext cx="123174" cy="1371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831959" y="4966632"/>
            <a:ext cx="5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70788" y="2586329"/>
            <a:ext cx="136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3</a:t>
            </a:r>
            <a:r>
              <a:rPr kumimoji="1" lang="en-US" altLang="ja-JP" sz="2800" dirty="0" smtClean="0"/>
              <a:t> flavor </a:t>
            </a:r>
            <a:endParaRPr kumimoji="1" lang="ja-JP" altLang="en-US" sz="2800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906909" y="2989744"/>
            <a:ext cx="717069" cy="758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2909861" y="4330826"/>
            <a:ext cx="777127" cy="1307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402371" y="4981513"/>
            <a:ext cx="6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Yes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712191" y="4330826"/>
            <a:ext cx="597543" cy="13963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174331" y="5012625"/>
            <a:ext cx="5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29231" y="1830252"/>
            <a:ext cx="60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No</a:t>
            </a:r>
            <a:endParaRPr kumimoji="1" lang="ja-JP" altLang="en-US" sz="2800" dirty="0"/>
          </a:p>
        </p:txBody>
      </p:sp>
      <p:cxnSp>
        <p:nvCxnSpPr>
          <p:cNvPr id="66" name="直線コネクタ 65"/>
          <p:cNvCxnSpPr/>
          <p:nvPr/>
        </p:nvCxnSpPr>
        <p:spPr>
          <a:xfrm>
            <a:off x="7084421" y="5755444"/>
            <a:ext cx="0" cy="37750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6194160" y="5783049"/>
            <a:ext cx="869369" cy="39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>
            <a:off x="165630" y="6356198"/>
            <a:ext cx="72297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79293" y="5800060"/>
            <a:ext cx="1521" cy="4333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167373" y="5800060"/>
            <a:ext cx="226529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180815" y="6225226"/>
            <a:ext cx="2251854" cy="546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87132" y="6356198"/>
            <a:ext cx="353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Previous numerical studies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3313518" y="5786462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992316" y="5786462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4552662" y="5780425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3345800" y="6193517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2626865" y="6214139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597159" y="5791168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017768" y="5839012"/>
            <a:ext cx="0" cy="24778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083923" y="5668220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5</a:t>
            </a:r>
            <a:endParaRPr kumimoji="1" lang="ja-JP" altLang="en-US" sz="28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473899" y="5710157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3</a:t>
            </a:r>
            <a:endParaRPr kumimoji="1" lang="ja-JP" altLang="en-US" sz="28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289414" y="5728888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2</a:t>
            </a:r>
            <a:endParaRPr kumimoji="1" lang="ja-JP" altLang="en-US" sz="28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65630" y="5749019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1</a:t>
            </a:r>
            <a:endParaRPr kumimoji="1" lang="ja-JP" altLang="en-US" sz="2800" dirty="0"/>
          </a:p>
        </p:txBody>
      </p:sp>
      <p:cxnSp>
        <p:nvCxnSpPr>
          <p:cNvPr id="81" name="直線コネクタ 80"/>
          <p:cNvCxnSpPr/>
          <p:nvPr/>
        </p:nvCxnSpPr>
        <p:spPr>
          <a:xfrm flipH="1">
            <a:off x="6174027" y="5783049"/>
            <a:ext cx="1084" cy="3252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 flipV="1">
            <a:off x="6181460" y="6097867"/>
            <a:ext cx="882069" cy="27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545341" y="6086795"/>
            <a:ext cx="1169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Reality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8318500" y="1447800"/>
            <a:ext cx="713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Dasgupta,B.,Mirizzi,A.,Tamborra,I.,&amp;Tomas,R.,2010,Phys Rev.D,</a:t>
            </a:r>
            <a:r>
              <a:rPr lang="en-US" altLang="ja-JP" dirty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81</a:t>
            </a:r>
            <a:r>
              <a:rPr lang="en-US" altLang="ja-JP" dirty="0">
                <a:solidFill>
                  <a:srgbClr val="0000FF"/>
                </a:solidFill>
              </a:rPr>
              <a:t>,093008</a:t>
            </a:r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3573" y="3018313"/>
            <a:ext cx="68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 , x</a:t>
            </a:r>
            <a:endParaRPr kumimoji="1" lang="ja-JP" altLang="en-US" sz="2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489154" y="3018211"/>
            <a:ext cx="108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 ,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m 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t</a:t>
            </a:r>
            <a:endParaRPr kumimoji="1"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4447152" y="4517562"/>
            <a:ext cx="4582152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Beyond mean field approximation !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 flipH="1">
            <a:off x="4001176" y="6194043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4561522" y="6177371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6619749" y="5045002"/>
            <a:ext cx="495920" cy="696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10095459" y="989874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9</a:t>
            </a:r>
            <a:r>
              <a:rPr kumimoji="1" lang="en-US" altLang="ja-JP" sz="2000" dirty="0" smtClean="0"/>
              <a:t>/19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06450" y="73665"/>
            <a:ext cx="2838598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Future prospect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56976" y="1254779"/>
            <a:ext cx="449941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chemeClr val="bg1"/>
                </a:solidFill>
              </a:rPr>
              <a:t>3 flavor m</a:t>
            </a:r>
            <a:r>
              <a:rPr kumimoji="1" lang="en-US" altLang="ja-JP" sz="2400" smtClean="0">
                <a:solidFill>
                  <a:schemeClr val="bg1"/>
                </a:solidFill>
              </a:rPr>
              <a:t>ulti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angle calculation</a:t>
            </a:r>
          </a:p>
        </p:txBody>
      </p:sp>
    </p:spTree>
    <p:extLst>
      <p:ext uri="{BB962C8B-B14F-4D97-AF65-F5344CB8AC3E}">
        <p14:creationId xmlns:p14="http://schemas.microsoft.com/office/powerpoint/2010/main" val="5810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0" y="2481477"/>
            <a:ext cx="2819400" cy="3606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r="23621" b="21971"/>
          <a:stretch/>
        </p:blipFill>
        <p:spPr>
          <a:xfrm>
            <a:off x="4903076" y="2149525"/>
            <a:ext cx="3868428" cy="42707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90684" y="265471"/>
            <a:ext cx="316246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Future prospect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0" y="2024546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Mean field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43135" y="1987762"/>
            <a:ext cx="2910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>
                <a:solidFill>
                  <a:srgbClr val="FF0000"/>
                </a:solidFill>
              </a:rPr>
              <a:t>Beyond </a:t>
            </a:r>
            <a:r>
              <a:rPr lang="en-US" altLang="ja-JP" sz="2800" dirty="0" smtClean="0">
                <a:solidFill>
                  <a:srgbClr val="FF0000"/>
                </a:solidFill>
              </a:rPr>
              <a:t>mean field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4721" y="6384163"/>
            <a:ext cx="497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Vlasenko et al., Phys. Rev. D </a:t>
            </a:r>
            <a:r>
              <a:rPr lang="en-US" altLang="ja-JP" sz="2000" b="1" dirty="0" smtClean="0"/>
              <a:t>89</a:t>
            </a:r>
            <a:r>
              <a:rPr lang="en-US" altLang="ja-JP" sz="2000" dirty="0" smtClean="0"/>
              <a:t>, 105004, 2014.</a:t>
            </a:r>
            <a:endParaRPr kumimoji="1"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029200" y="2492708"/>
            <a:ext cx="488731" cy="518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029200" y="4399899"/>
            <a:ext cx="488731" cy="518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0" y="1279025"/>
            <a:ext cx="5036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</a:rPr>
              <a:t>• </a:t>
            </a:r>
            <a:r>
              <a:rPr lang="en-US" altLang="ja-JP" sz="2800" dirty="0" smtClean="0"/>
              <a:t>Consider</a:t>
            </a:r>
            <a:r>
              <a:rPr lang="en-US" altLang="ja-JP" sz="2800" dirty="0" smtClean="0">
                <a:solidFill>
                  <a:srgbClr val="FF0000"/>
                </a:solidFill>
              </a:rPr>
              <a:t> higher order diagrams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903076" y="1802245"/>
            <a:ext cx="472965" cy="222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90684" y="265471"/>
            <a:ext cx="316246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Future prospect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0" y="1279025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</a:rPr>
              <a:t>• </a:t>
            </a:r>
            <a:r>
              <a:rPr lang="en-US" altLang="ja-JP" sz="2800" dirty="0" smtClean="0">
                <a:solidFill>
                  <a:srgbClr val="FF0000"/>
                </a:solidFill>
              </a:rPr>
              <a:t>Consider fluctuation  c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12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886" y="1865309"/>
            <a:ext cx="489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C. Volpe et al., Phys. Rev. D </a:t>
            </a:r>
            <a:r>
              <a:rPr kumimoji="1" lang="en-US" altLang="ja-JP" sz="2000" b="1" dirty="0" smtClean="0"/>
              <a:t>87</a:t>
            </a:r>
            <a:r>
              <a:rPr kumimoji="1" lang="en-US" altLang="ja-JP" sz="2000" dirty="0" smtClean="0"/>
              <a:t>, 113010, 2013.</a:t>
            </a:r>
            <a:endParaRPr kumimoji="1" lang="ja-JP" altLang="en-US" sz="20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505"/>
            <a:ext cx="1953911" cy="4550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" y="3555344"/>
            <a:ext cx="5384772" cy="3923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" y="4401543"/>
            <a:ext cx="8940855" cy="1210129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1504335" y="3166784"/>
            <a:ext cx="3244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92012" y="3947702"/>
            <a:ext cx="16117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6620" y="5600255"/>
            <a:ext cx="8900401" cy="389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3295" y="4362579"/>
            <a:ext cx="8900401" cy="389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66620" y="4381422"/>
            <a:ext cx="0" cy="12188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8938948" y="4410918"/>
            <a:ext cx="0" cy="12188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4905" y="236011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Thank you fo</a:t>
            </a:r>
            <a:r>
              <a:rPr lang="en-US" altLang="ja-JP" dirty="0" smtClean="0"/>
              <a:t>r </a:t>
            </a:r>
            <a:r>
              <a:rPr lang="en-US" altLang="ja-JP" smtClean="0"/>
              <a:t>your attention 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3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35789" y="65316"/>
            <a:ext cx="6927153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Neutrino oscillations were observed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378901" y="-386042"/>
            <a:ext cx="909450" cy="58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900630" y="-706685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800" baseline="-25000" dirty="0" err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endParaRPr kumimoji="1" lang="ja-JP" altLang="en-US" sz="28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1674" y="-716804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800" baseline="-25000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endParaRPr kumimoji="1" lang="ja-JP" altLang="en-US" sz="28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09313" y="-567959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a,b</a:t>
            </a:r>
            <a:r>
              <a:rPr lang="en-US" altLang="ja-JP" sz="2000" dirty="0" smtClean="0">
                <a:solidFill>
                  <a:srgbClr val="FF0000"/>
                </a:solidFill>
                <a:cs typeface="Symbol" charset="2"/>
              </a:rPr>
              <a:t>=</a:t>
            </a:r>
            <a:r>
              <a:rPr lang="en-US" altLang="ja-JP" sz="2000" dirty="0" err="1" smtClean="0">
                <a:solidFill>
                  <a:srgbClr val="FF0000"/>
                </a:solidFill>
                <a:cs typeface="Symbol" charset="2"/>
              </a:rPr>
              <a:t>e,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000" dirty="0" err="1" smtClean="0">
                <a:solidFill>
                  <a:srgbClr val="FF0000"/>
                </a:solidFill>
                <a:cs typeface="Symbol" charset="2"/>
              </a:rPr>
              <a:t>,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r>
              <a:rPr lang="en-US" altLang="ja-JP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)</a:t>
            </a:r>
            <a:endParaRPr lang="en-US" altLang="ja-JP" sz="2000" baseline="-25000" dirty="0" smtClean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34"/>
          <a:stretch/>
        </p:blipFill>
        <p:spPr>
          <a:xfrm>
            <a:off x="947057" y="3040689"/>
            <a:ext cx="3446545" cy="36703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/>
          <a:stretch/>
        </p:blipFill>
        <p:spPr>
          <a:xfrm>
            <a:off x="5837250" y="3546553"/>
            <a:ext cx="3019418" cy="3036330"/>
          </a:xfrm>
          <a:prstGeom prst="rect">
            <a:avLst/>
          </a:prstGeom>
        </p:spPr>
      </p:pic>
      <p:pic>
        <p:nvPicPr>
          <p:cNvPr id="11" name="図 10" descr="kajit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91" y="928757"/>
            <a:ext cx="1396436" cy="194685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802738" y="2817397"/>
            <a:ext cx="3296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T. </a:t>
            </a:r>
            <a:r>
              <a:rPr kumimoji="1" lang="en-US" altLang="ja-JP" sz="2000" dirty="0" err="1" smtClean="0"/>
              <a:t>Kajita</a:t>
            </a:r>
            <a:r>
              <a:rPr kumimoji="1" lang="en-US" altLang="ja-JP" sz="2000" dirty="0" smtClean="0"/>
              <a:t> </a:t>
            </a:r>
            <a:r>
              <a:rPr lang="en-US" altLang="ja-JP" sz="2800" dirty="0"/>
              <a:t> </a:t>
            </a:r>
            <a:r>
              <a:rPr lang="en-US" altLang="ja-JP" sz="2000" dirty="0"/>
              <a:t>(Nobel </a:t>
            </a:r>
            <a:r>
              <a:rPr lang="en-US" altLang="ja-JP" sz="2000" dirty="0" smtClean="0"/>
              <a:t>Prize </a:t>
            </a:r>
            <a:r>
              <a:rPr lang="en-US" altLang="ja-JP" sz="2000" dirty="0"/>
              <a:t>in 2015)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8617" y="6059663"/>
            <a:ext cx="2036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>
                <a:solidFill>
                  <a:srgbClr val="FFFF00"/>
                </a:solidFill>
              </a:rPr>
              <a:t>Atmospheric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cxnSp>
        <p:nvCxnSpPr>
          <p:cNvPr id="15" name="直線コネクタ 14"/>
          <p:cNvCxnSpPr>
            <a:stCxn id="10" idx="0"/>
          </p:cNvCxnSpPr>
          <p:nvPr/>
        </p:nvCxnSpPr>
        <p:spPr>
          <a:xfrm>
            <a:off x="7346959" y="3546553"/>
            <a:ext cx="0" cy="53205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7321613" y="3717713"/>
            <a:ext cx="293389" cy="370885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283839" y="3449257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endParaRPr kumimoji="1" lang="ja-JP" altLang="en-US" sz="2000" dirty="0">
              <a:solidFill>
                <a:srgbClr val="FFFF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89" y="1852567"/>
            <a:ext cx="4479210" cy="68014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229145" y="2782451"/>
            <a:ext cx="313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SK collaboration, PRL 81,8,1998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86579" y="1156265"/>
            <a:ext cx="2691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Probability:  </a:t>
            </a:r>
            <a:r>
              <a:rPr lang="en-US" altLang="ja-JP" sz="240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ea typeface="Symbol" charset="2"/>
                <a:cs typeface="Symbol" charset="2"/>
              </a:rPr>
              <a:t>a</a:t>
            </a:r>
            <a:r>
              <a:rPr lang="en-US" altLang="ja-JP" sz="2400" dirty="0" smtClean="0">
                <a:ea typeface="Symbol" charset="2"/>
                <a:cs typeface="Symbol" charset="2"/>
              </a:rPr>
              <a:t>      </a:t>
            </a:r>
            <a:r>
              <a:rPr lang="en-US" altLang="ja-JP" sz="240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altLang="ja-JP" sz="2400" baseline="-25000" dirty="0" err="1" smtClean="0">
                <a:ea typeface="Symbol" charset="2"/>
                <a:cs typeface="Symbol" charset="2"/>
              </a:rPr>
              <a:t>b</a:t>
            </a:r>
            <a:endParaRPr kumimoji="1" lang="ja-JP" altLang="en-US" sz="2400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107729" y="1447085"/>
            <a:ext cx="3429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2670329" y="5732451"/>
            <a:ext cx="310196" cy="205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63181" r="53706" b="33103"/>
          <a:stretch/>
        </p:blipFill>
        <p:spPr>
          <a:xfrm>
            <a:off x="2637932" y="5364332"/>
            <a:ext cx="403869" cy="14695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027646" y="5215428"/>
            <a:ext cx="9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/o </a:t>
            </a:r>
            <a:r>
              <a:rPr kumimoji="1" lang="en-US" altLang="ja-JP" dirty="0" err="1" smtClean="0"/>
              <a:t>osc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18682" y="5542639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/ </a:t>
            </a:r>
            <a:r>
              <a:rPr kumimoji="1" lang="en-US" altLang="ja-JP" dirty="0" err="1" smtClean="0"/>
              <a:t>osc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1310462" y="6464229"/>
            <a:ext cx="0" cy="376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2447418" y="6730904"/>
            <a:ext cx="533107" cy="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4162421" y="6442345"/>
            <a:ext cx="2061" cy="376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-2128" y="6485011"/>
            <a:ext cx="11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kumimoji="1" lang="en-US" altLang="ja-JP" smtClean="0"/>
              <a:t> direction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878786" y="1110343"/>
            <a:ext cx="221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en-US" altLang="ja-JP" dirty="0"/>
              <a:t>(Nobel prize in 2015)</a:t>
            </a:r>
            <a:endParaRPr kumimoji="1" lang="ja-JP" altLang="en-US" dirty="0"/>
          </a:p>
        </p:txBody>
      </p:sp>
      <p:sp>
        <p:nvSpPr>
          <p:cNvPr id="3" name="円弧 2"/>
          <p:cNvSpPr/>
          <p:nvPr/>
        </p:nvSpPr>
        <p:spPr>
          <a:xfrm>
            <a:off x="1022933" y="4673201"/>
            <a:ext cx="1488119" cy="911560"/>
          </a:xfrm>
          <a:prstGeom prst="arc">
            <a:avLst>
              <a:gd name="adj1" fmla="val 16200000"/>
              <a:gd name="adj2" fmla="val 15926395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81926" y="4920179"/>
            <a:ext cx="21174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Neutrino oscillations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915919" y="480696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4</a:t>
            </a:r>
            <a:r>
              <a:rPr kumimoji="1" lang="en-US" altLang="ja-JP" sz="2000" dirty="0" smtClean="0"/>
              <a:t>/15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69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36788" y="367901"/>
            <a:ext cx="771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</a:t>
            </a:r>
            <a:r>
              <a:rPr kumimoji="1" lang="en-US" altLang="ja-JP" sz="2800" dirty="0" smtClean="0"/>
              <a:t>eutrino spectra on the surface of neutrino sphere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795" y="2833451"/>
            <a:ext cx="3414825" cy="48324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73590" y="6465200"/>
            <a:ext cx="2792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0          10    </a:t>
            </a:r>
            <a:r>
              <a:rPr lang="en-US" altLang="ja-JP" sz="1200" dirty="0" smtClean="0"/>
              <a:t>   </a:t>
            </a:r>
            <a:r>
              <a:rPr kumimoji="1" lang="en-US" altLang="ja-JP" sz="1200" dirty="0" smtClean="0"/>
              <a:t>20   </a:t>
            </a:r>
            <a:r>
              <a:rPr lang="en-US" altLang="ja-JP" sz="1200" dirty="0" smtClean="0"/>
              <a:t>   </a:t>
            </a:r>
            <a:r>
              <a:rPr kumimoji="1" lang="en-US" altLang="ja-JP" sz="1200" dirty="0" smtClean="0"/>
              <a:t> 30   </a:t>
            </a:r>
            <a:r>
              <a:rPr lang="en-US" altLang="ja-JP" sz="1200" dirty="0" smtClean="0"/>
              <a:t>    </a:t>
            </a:r>
            <a:r>
              <a:rPr kumimoji="1" lang="en-US" altLang="ja-JP" sz="1200" dirty="0" smtClean="0"/>
              <a:t>40   </a:t>
            </a:r>
            <a:r>
              <a:rPr lang="en-US" altLang="ja-JP" sz="1200" dirty="0" smtClean="0"/>
              <a:t>   </a:t>
            </a:r>
            <a:r>
              <a:rPr kumimoji="1" lang="en-US" altLang="ja-JP" sz="1200" dirty="0" smtClean="0"/>
              <a:t>  50      60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47289" y="665353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MeV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32771" y="4640435"/>
            <a:ext cx="108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ea typeface="ＤＦＰ祥南行書体W5"/>
                <a:cs typeface="Symbol" charset="2"/>
              </a:rPr>
              <a:t>e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0107" y="4114501"/>
            <a:ext cx="51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6715757" y="4754473"/>
            <a:ext cx="133993" cy="321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408332" y="5573840"/>
            <a:ext cx="2007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cs typeface="Symbol" charset="2"/>
              </a:rPr>
              <a:t>x</a:t>
            </a:r>
            <a:r>
              <a:rPr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= 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endParaRPr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8136614" y="5683398"/>
            <a:ext cx="117216" cy="0"/>
          </a:xfrm>
          <a:prstGeom prst="line">
            <a:avLst/>
          </a:prstGeom>
          <a:ln w="12700"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530556" y="5686272"/>
            <a:ext cx="117216" cy="0"/>
          </a:xfrm>
          <a:prstGeom prst="line">
            <a:avLst/>
          </a:prstGeom>
          <a:ln w="12700"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055172" y="3499736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Initial neutrino n</a:t>
            </a:r>
            <a:r>
              <a:rPr kumimoji="1" lang="en-US" altLang="ja-JP" dirty="0" smtClean="0"/>
              <a:t>umber </a:t>
            </a:r>
            <a:r>
              <a:rPr lang="en-US" altLang="ja-JP" dirty="0" smtClean="0"/>
              <a:t>flux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0800000">
            <a:off x="5644235" y="3633491"/>
            <a:ext cx="492443" cy="1921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000" dirty="0" smtClean="0"/>
              <a:t>Flux (</a:t>
            </a:r>
            <a:r>
              <a:rPr lang="en-US" altLang="ja-JP" sz="2000" dirty="0" err="1" smtClean="0"/>
              <a:t>a.u</a:t>
            </a:r>
            <a:r>
              <a:rPr lang="en-US" altLang="ja-JP" sz="2000" dirty="0" smtClean="0"/>
              <a:t>.)</a:t>
            </a:r>
            <a:endParaRPr kumimoji="1" lang="ja-JP" altLang="en-US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" y="4743914"/>
            <a:ext cx="5277684" cy="84651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-4887087" y="7572871"/>
            <a:ext cx="316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Normalized neutrino spectra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" y="1585471"/>
            <a:ext cx="9144000" cy="159953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" y="3574963"/>
            <a:ext cx="2553811" cy="10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22993" y="90058"/>
            <a:ext cx="643464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Neutrinos in core-collapse s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upernova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510"/>
            <a:ext cx="3314700" cy="548030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617226" y="884348"/>
            <a:ext cx="4992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99% of gravitational energy 〜10</a:t>
            </a:r>
            <a:r>
              <a:rPr kumimoji="1" lang="en-US" altLang="ja-JP" sz="2400" baseline="30000" dirty="0" smtClean="0"/>
              <a:t>53</a:t>
            </a:r>
            <a:r>
              <a:rPr kumimoji="1" lang="en-US" altLang="ja-JP" sz="2400" dirty="0" smtClean="0"/>
              <a:t> erg </a:t>
            </a:r>
          </a:p>
          <a:p>
            <a:r>
              <a:rPr kumimoji="1" lang="en-US" altLang="ja-JP" sz="2400" dirty="0" smtClean="0"/>
              <a:t>are carried by neutrinos during 〜10 s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00897" y="1886338"/>
            <a:ext cx="5432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Neutrino oscillations </a:t>
            </a:r>
            <a:r>
              <a:rPr lang="en-US" altLang="ja-JP" sz="2400" dirty="0" smtClean="0"/>
              <a:t>inside the supernova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ffect neutrino-induced reactions 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9991" y="3660562"/>
            <a:ext cx="570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Explosion mechanism and </a:t>
            </a:r>
            <a:r>
              <a:rPr lang="en-US" altLang="ja-JP" sz="2400" dirty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ucleosynthesis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図 23" descr="presen_prepar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15263" r="40307" b="78936"/>
          <a:stretch/>
        </p:blipFill>
        <p:spPr>
          <a:xfrm>
            <a:off x="4283247" y="2527006"/>
            <a:ext cx="3026963" cy="135795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 flipH="1">
            <a:off x="5825525" y="4944847"/>
            <a:ext cx="127894" cy="7564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3372297" y="3907722"/>
            <a:ext cx="35769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65" y="5689672"/>
            <a:ext cx="3900759" cy="233665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 flipH="1" flipV="1">
            <a:off x="10555110" y="4553834"/>
            <a:ext cx="1495470" cy="475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flipH="1">
            <a:off x="5768823" y="2854780"/>
            <a:ext cx="127894" cy="7564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47" y="4203510"/>
            <a:ext cx="3971017" cy="26733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16262" y="4391571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1987A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555110" y="2117170"/>
            <a:ext cx="25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K.S.Hirata</a:t>
            </a:r>
            <a:r>
              <a:rPr lang="en-US" altLang="ja-JP" dirty="0" smtClean="0"/>
              <a:t>, PRL </a:t>
            </a:r>
            <a:r>
              <a:rPr lang="en-US" altLang="ja-JP" b="1" dirty="0" smtClean="0"/>
              <a:t>38</a:t>
            </a:r>
            <a:r>
              <a:rPr lang="en-US" altLang="ja-JP" dirty="0" smtClean="0"/>
              <a:t>,2,1987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04851" y="382445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5</a:t>
            </a:r>
            <a:r>
              <a:rPr kumimoji="1" lang="en-US" altLang="ja-JP" sz="2000" dirty="0" smtClean="0"/>
              <a:t>/14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95337" y="568967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1987A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-599188" y="1251566"/>
            <a:ext cx="5445507" cy="5408314"/>
          </a:xfrm>
          <a:prstGeom prst="ellipse">
            <a:avLst/>
          </a:prstGeom>
          <a:solidFill>
            <a:srgbClr val="32A3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 2 23"/>
          <p:cNvSpPr/>
          <p:nvPr/>
        </p:nvSpPr>
        <p:spPr>
          <a:xfrm>
            <a:off x="147903" y="1837899"/>
            <a:ext cx="4272753" cy="3891267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029569" y="3640557"/>
            <a:ext cx="238934" cy="268775"/>
          </a:xfrm>
          <a:prstGeom prst="ellipse">
            <a:avLst/>
          </a:prstGeom>
          <a:solidFill>
            <a:srgbClr val="FF29E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endCxn id="55" idx="1"/>
          </p:cNvCxnSpPr>
          <p:nvPr/>
        </p:nvCxnSpPr>
        <p:spPr>
          <a:xfrm flipV="1">
            <a:off x="2268503" y="3582031"/>
            <a:ext cx="2861653" cy="199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65059" y="3924920"/>
            <a:ext cx="212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29E0"/>
                </a:solidFill>
              </a:rPr>
              <a:t>Proto-neutron star</a:t>
            </a:r>
          </a:p>
          <a:p>
            <a:r>
              <a:rPr lang="en-US" altLang="ja-JP" sz="2000" dirty="0" smtClean="0">
                <a:solidFill>
                  <a:srgbClr val="FF29E0"/>
                </a:solidFill>
              </a:rPr>
              <a:t>       r 〜20 km</a:t>
            </a:r>
            <a:endParaRPr kumimoji="1" lang="ja-JP" altLang="en-US" sz="2000" dirty="0">
              <a:solidFill>
                <a:srgbClr val="FF29E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351130" y="2268661"/>
            <a:ext cx="505392" cy="48240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弧 5"/>
          <p:cNvSpPr/>
          <p:nvPr/>
        </p:nvSpPr>
        <p:spPr>
          <a:xfrm>
            <a:off x="3713710" y="-8595360"/>
            <a:ext cx="7608918" cy="7543800"/>
          </a:xfrm>
          <a:prstGeom prst="arc">
            <a:avLst>
              <a:gd name="adj1" fmla="val 16895004"/>
              <a:gd name="adj2" fmla="val 1688752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9731" y="270996"/>
            <a:ext cx="847994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Neutrino oscillations in core-collapse supernovae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61891" y="1265465"/>
            <a:ext cx="14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O-Ne-Mg </a:t>
            </a:r>
          </a:p>
          <a:p>
            <a:r>
              <a:rPr lang="en-US" altLang="ja-JP" sz="2400" dirty="0">
                <a:solidFill>
                  <a:schemeClr val="bg1"/>
                </a:solidFill>
              </a:rPr>
              <a:t>    </a:t>
            </a:r>
            <a:r>
              <a:rPr lang="en-US" altLang="ja-JP" sz="2400" dirty="0" smtClean="0">
                <a:solidFill>
                  <a:schemeClr val="bg1"/>
                </a:solidFill>
              </a:rPr>
              <a:t>layer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4037907" y="3039979"/>
            <a:ext cx="584626" cy="264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519858" y="4436183"/>
            <a:ext cx="585317" cy="34716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359510" y="4951057"/>
            <a:ext cx="169528" cy="55447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1077227" y="5267403"/>
            <a:ext cx="140185" cy="70026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849223" y="2173532"/>
            <a:ext cx="389935" cy="61150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-106118" y="4129698"/>
            <a:ext cx="677778" cy="5526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2956479" y="1680394"/>
            <a:ext cx="181487" cy="43697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130156" y="3289643"/>
            <a:ext cx="368811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ν</a:t>
            </a:r>
            <a:endParaRPr kumimoji="1" lang="en-US" altLang="ja-JP" sz="3200" baseline="-25000" dirty="0" smtClean="0"/>
          </a:p>
        </p:txBody>
      </p:sp>
      <p:pic>
        <p:nvPicPr>
          <p:cNvPr id="58" name="図 57" descr="vvdiagr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/>
          <a:stretch/>
        </p:blipFill>
        <p:spPr>
          <a:xfrm>
            <a:off x="5640458" y="1527999"/>
            <a:ext cx="3705785" cy="3182428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7840310" y="1733230"/>
            <a:ext cx="90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Symbol" charset="2"/>
                <a:ea typeface="Symbol" charset="2"/>
                <a:cs typeface="Symbol" charset="2"/>
              </a:rPr>
              <a:t>n</a:t>
            </a:r>
            <a:endParaRPr kumimoji="1" lang="ja-JP" alt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09845" y="3112152"/>
            <a:ext cx="41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Symbol" charset="2"/>
                <a:ea typeface="Symbol" charset="2"/>
                <a:cs typeface="Symbol" charset="2"/>
              </a:rPr>
              <a:t>n</a:t>
            </a:r>
            <a:endParaRPr kumimoji="1" lang="ja-JP" alt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71718" y="3122169"/>
            <a:ext cx="41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Symbol" charset="2"/>
                <a:ea typeface="Symbol" charset="2"/>
                <a:cs typeface="Symbol" charset="2"/>
              </a:rPr>
              <a:t>n</a:t>
            </a:r>
            <a:endParaRPr kumimoji="1" lang="ja-JP" alt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871718" y="1772494"/>
            <a:ext cx="41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Symbol" charset="2"/>
                <a:ea typeface="Symbol" charset="2"/>
                <a:cs typeface="Symbol" charset="2"/>
              </a:rPr>
              <a:t>n</a:t>
            </a:r>
            <a:endParaRPr kumimoji="1" lang="ja-JP" alt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676126" y="1077059"/>
            <a:ext cx="675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r〜10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km: 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Collective neutrino oscillations  </a:t>
            </a:r>
          </a:p>
        </p:txBody>
      </p:sp>
      <p:pic>
        <p:nvPicPr>
          <p:cNvPr id="64" name="図 63" descr="vv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92" y="4319952"/>
            <a:ext cx="4135903" cy="3101927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5810083" y="5862058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altLang="ja-JP" sz="2000" baseline="-25000" dirty="0">
                <a:ea typeface="Symbol" charset="2"/>
                <a:cs typeface="Symbol" charset="2"/>
              </a:rPr>
              <a:t>e</a:t>
            </a:r>
            <a:endParaRPr kumimoji="1" lang="ja-JP" alt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840310" y="4492011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altLang="ja-JP" sz="2000" baseline="-25000" dirty="0">
                <a:ea typeface="Symbol" charset="2"/>
                <a:cs typeface="Symbol" charset="2"/>
              </a:rPr>
              <a:t>e</a:t>
            </a:r>
            <a:endParaRPr kumimoji="1" lang="ja-JP" alt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849474" y="453576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smtClean="0">
                <a:ea typeface="Symbol" charset="2"/>
                <a:cs typeface="Symbol" charset="2"/>
              </a:rPr>
              <a:t>e</a:t>
            </a:r>
            <a:r>
              <a:rPr lang="en-US" altLang="ja-JP" sz="2000" baseline="30000" smtClean="0">
                <a:ea typeface="Symbol" charset="2"/>
                <a:cs typeface="Symbol" charset="2"/>
              </a:rPr>
              <a:t>-</a:t>
            </a:r>
            <a:endParaRPr kumimoji="1" lang="ja-JP" altLang="en-US" sz="2000" dirty="0">
              <a:ea typeface="Symbol" charset="2"/>
              <a:cs typeface="Symbol" charset="2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798890" y="5870881"/>
            <a:ext cx="444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ea typeface="Symbol" charset="2"/>
                <a:cs typeface="Symbol" charset="2"/>
              </a:rPr>
              <a:t>e</a:t>
            </a:r>
            <a:r>
              <a:rPr lang="en-US" altLang="ja-JP" sz="2000" baseline="30000" smtClean="0">
                <a:ea typeface="Symbol" charset="2"/>
                <a:cs typeface="Symbol" charset="2"/>
              </a:rPr>
              <a:t>-</a:t>
            </a:r>
            <a:endParaRPr kumimoji="1" lang="ja-JP" altLang="en-US" sz="2000" dirty="0">
              <a:ea typeface="Symbol" charset="2"/>
              <a:cs typeface="Symbol" charset="2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08155" y="4185747"/>
            <a:ext cx="383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</a:t>
            </a:r>
            <a:r>
              <a:rPr lang="en-US" altLang="ja-JP" sz="2400" dirty="0"/>
              <a:t>r 〜</a:t>
            </a:r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 km: </a:t>
            </a:r>
            <a:r>
              <a:rPr kumimoji="1" lang="en-US" altLang="ja-JP" sz="2400" dirty="0" smtClean="0"/>
              <a:t>MSW</a:t>
            </a:r>
            <a:r>
              <a:rPr lang="en-US" altLang="ja-JP" sz="2400" dirty="0" smtClean="0"/>
              <a:t> effect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54722" y="3560840"/>
            <a:ext cx="463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Duan</a:t>
            </a:r>
            <a:r>
              <a:rPr kumimoji="1" lang="en-US" altLang="ja-JP" sz="1600" dirty="0" smtClean="0"/>
              <a:t>, et al.,PRD74, 105014, </a:t>
            </a:r>
            <a:r>
              <a:rPr lang="en-US" altLang="ja-JP" sz="1600" dirty="0" smtClean="0"/>
              <a:t>2006.</a:t>
            </a:r>
            <a:endParaRPr kumimoji="1" lang="en-US" altLang="ja-JP" sz="1600" dirty="0" smtClean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708200" y="6456407"/>
            <a:ext cx="463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L. Wolfenstein</a:t>
            </a:r>
            <a:r>
              <a:rPr kumimoji="1" lang="en-US" altLang="ja-JP" sz="1600" dirty="0" smtClean="0"/>
              <a:t>,PRD</a:t>
            </a:r>
            <a:r>
              <a:rPr lang="en-US" altLang="ja-JP" sz="1600" dirty="0" smtClean="0"/>
              <a:t>17</a:t>
            </a:r>
            <a:r>
              <a:rPr kumimoji="1" lang="en-US" altLang="ja-JP" sz="1600" dirty="0" smtClean="0"/>
              <a:t>, 2369, </a:t>
            </a:r>
            <a:r>
              <a:rPr lang="en-US" altLang="ja-JP" sz="1600" dirty="0" smtClean="0"/>
              <a:t>1978.</a:t>
            </a:r>
            <a:endParaRPr kumimoji="1" lang="en-US" altLang="ja-JP" sz="1600" dirty="0" smtClean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284244" y="1485399"/>
            <a:ext cx="28691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en-US" altLang="ja-JP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000" dirty="0">
                <a:solidFill>
                  <a:srgbClr val="FF0000"/>
                </a:solidFill>
              </a:rPr>
              <a:t>-</a:t>
            </a:r>
            <a:r>
              <a:rPr lang="en-US" altLang="ja-JP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000" dirty="0">
                <a:solidFill>
                  <a:srgbClr val="FF0000"/>
                </a:solidFill>
              </a:rPr>
              <a:t> coherent scatterings)</a:t>
            </a:r>
          </a:p>
          <a:p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2338247" y="2057549"/>
            <a:ext cx="742629" cy="16664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102519" y="2911382"/>
            <a:ext cx="1413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Neutrino</a:t>
            </a:r>
          </a:p>
          <a:p>
            <a:r>
              <a:rPr lang="en-US" altLang="ja-JP" sz="2000" dirty="0" smtClean="0"/>
              <a:t>driven wind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90399" y="3045982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smtClean="0"/>
              <a:t>r</a:t>
            </a:r>
            <a:r>
              <a:rPr kumimoji="1" lang="en-US" altLang="ja-JP" sz="2000" smtClean="0"/>
              <a:t> </a:t>
            </a:r>
            <a:r>
              <a:rPr kumimoji="1" lang="en-US" altLang="ja-JP" sz="2000" dirty="0" smtClean="0"/>
              <a:t>〜10</a:t>
            </a:r>
            <a:r>
              <a:rPr kumimoji="1" lang="en-US" altLang="ja-JP" sz="2000" baseline="30000" dirty="0" smtClean="0"/>
              <a:t>3</a:t>
            </a:r>
            <a:r>
              <a:rPr kumimoji="1" lang="en-US" altLang="ja-JP" sz="2000" dirty="0" smtClean="0"/>
              <a:t> km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78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-599188" y="572226"/>
            <a:ext cx="5445507" cy="5408314"/>
          </a:xfrm>
          <a:prstGeom prst="ellipse">
            <a:avLst/>
          </a:prstGeom>
          <a:solidFill>
            <a:srgbClr val="32A3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 2 23"/>
          <p:cNvSpPr/>
          <p:nvPr/>
        </p:nvSpPr>
        <p:spPr>
          <a:xfrm>
            <a:off x="147903" y="1158559"/>
            <a:ext cx="4272753" cy="3891267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029569" y="2961217"/>
            <a:ext cx="238934" cy="268775"/>
          </a:xfrm>
          <a:prstGeom prst="ellipse">
            <a:avLst/>
          </a:prstGeom>
          <a:solidFill>
            <a:srgbClr val="FF29E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65059" y="3245580"/>
            <a:ext cx="212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29E0"/>
                </a:solidFill>
              </a:rPr>
              <a:t>Proto-neutron star</a:t>
            </a:r>
          </a:p>
          <a:p>
            <a:r>
              <a:rPr lang="en-US" altLang="ja-JP" sz="2000" dirty="0" smtClean="0">
                <a:solidFill>
                  <a:srgbClr val="FF29E0"/>
                </a:solidFill>
              </a:rPr>
              <a:t>       r 〜20 km</a:t>
            </a:r>
            <a:endParaRPr kumimoji="1" lang="ja-JP" altLang="en-US" sz="2000" dirty="0">
              <a:solidFill>
                <a:srgbClr val="FF29E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351130" y="1589321"/>
            <a:ext cx="505392" cy="48240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弧 5"/>
          <p:cNvSpPr/>
          <p:nvPr/>
        </p:nvSpPr>
        <p:spPr>
          <a:xfrm>
            <a:off x="3713710" y="-9274700"/>
            <a:ext cx="7608918" cy="7543800"/>
          </a:xfrm>
          <a:prstGeom prst="arc">
            <a:avLst>
              <a:gd name="adj1" fmla="val 16895004"/>
              <a:gd name="adj2" fmla="val 1688752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30895" y="710128"/>
            <a:ext cx="14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O-Ne-Mg </a:t>
            </a:r>
          </a:p>
          <a:p>
            <a:r>
              <a:rPr lang="en-US" altLang="ja-JP" sz="2400" dirty="0">
                <a:solidFill>
                  <a:schemeClr val="bg1"/>
                </a:solidFill>
              </a:rPr>
              <a:t>    </a:t>
            </a:r>
            <a:r>
              <a:rPr lang="en-US" altLang="ja-JP" sz="2400" dirty="0" smtClean="0">
                <a:solidFill>
                  <a:schemeClr val="bg1"/>
                </a:solidFill>
              </a:rPr>
              <a:t>layer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4037907" y="2360639"/>
            <a:ext cx="584626" cy="264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519858" y="3756843"/>
            <a:ext cx="585317" cy="34716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359510" y="4271717"/>
            <a:ext cx="169528" cy="55447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1077227" y="4588063"/>
            <a:ext cx="140185" cy="70026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849223" y="1494192"/>
            <a:ext cx="389935" cy="61150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-106118" y="3450358"/>
            <a:ext cx="677778" cy="5526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2956479" y="1001054"/>
            <a:ext cx="181487" cy="43697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/>
          <p:nvPr/>
        </p:nvCxnSpPr>
        <p:spPr>
          <a:xfrm flipH="1">
            <a:off x="2338247" y="1378209"/>
            <a:ext cx="742629" cy="16664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102519" y="2232042"/>
            <a:ext cx="1413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Neutrino</a:t>
            </a:r>
          </a:p>
          <a:p>
            <a:r>
              <a:rPr lang="en-US" altLang="ja-JP" sz="2000" dirty="0" smtClean="0"/>
              <a:t>driven wind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90399" y="2366642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smtClean="0"/>
              <a:t>r</a:t>
            </a:r>
            <a:r>
              <a:rPr kumimoji="1" lang="en-US" altLang="ja-JP" sz="2000" smtClean="0"/>
              <a:t> </a:t>
            </a:r>
            <a:r>
              <a:rPr kumimoji="1" lang="en-US" altLang="ja-JP" sz="2000" dirty="0" smtClean="0"/>
              <a:t>〜10</a:t>
            </a:r>
            <a:r>
              <a:rPr kumimoji="1" lang="en-US" altLang="ja-JP" sz="2000" baseline="30000" dirty="0" smtClean="0"/>
              <a:t>3</a:t>
            </a:r>
            <a:r>
              <a:rPr kumimoji="1" lang="en-US" altLang="ja-JP" sz="2000" dirty="0" smtClean="0"/>
              <a:t> km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52325" y="699670"/>
            <a:ext cx="3769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          n</a:t>
            </a:r>
            <a:r>
              <a:rPr lang="en-US" altLang="ja-JP" sz="2800" b="1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p process 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(T=2-3</a:t>
            </a:r>
            <a:r>
              <a:rPr lang="en-US" altLang="ja-JP" sz="2800" dirty="0" smtClean="0">
                <a:solidFill>
                  <a:srgbClr val="FF0000"/>
                </a:solidFill>
              </a:rPr>
              <a:t>×</a:t>
            </a:r>
            <a:r>
              <a:rPr lang="en-US" altLang="ja-JP" sz="2800" b="1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10</a:t>
            </a:r>
            <a:r>
              <a:rPr lang="en-US" altLang="ja-JP" sz="2800" b="1" baseline="30000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9</a:t>
            </a:r>
            <a:r>
              <a:rPr lang="en-US" altLang="ja-JP" sz="2800" b="1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 K, </a:t>
            </a:r>
            <a:r>
              <a:rPr lang="en-US" altLang="ja-JP" sz="2800" b="1" dirty="0">
                <a:solidFill>
                  <a:srgbClr val="FF0000"/>
                </a:solidFill>
              </a:rPr>
              <a:t>Y</a:t>
            </a:r>
            <a:r>
              <a:rPr lang="en-US" altLang="ja-JP" sz="2800" b="1" baseline="-25000" dirty="0">
                <a:solidFill>
                  <a:srgbClr val="FF0000"/>
                </a:solidFill>
              </a:rPr>
              <a:t>e</a:t>
            </a:r>
            <a:r>
              <a:rPr lang="en-US" altLang="ja-JP" sz="2800" b="1" dirty="0">
                <a:solidFill>
                  <a:srgbClr val="FF0000"/>
                </a:solidFill>
              </a:rPr>
              <a:t> &gt;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0.5</a:t>
            </a:r>
            <a:r>
              <a:rPr lang="en-US" altLang="ja-JP" sz="2800" b="1" dirty="0" smtClean="0">
                <a:solidFill>
                  <a:srgbClr val="FF0000"/>
                </a:solidFill>
                <a:ea typeface="Symbol" charset="2"/>
                <a:cs typeface="Symbol" charset="2"/>
              </a:rPr>
              <a:t>)</a:t>
            </a:r>
            <a:endParaRPr lang="en-US" altLang="ja-JP" sz="2800" b="1" dirty="0" smtClean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1" name="図 40" descr="presen_prepa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18389" r="40307" b="78936"/>
          <a:stretch/>
        </p:blipFill>
        <p:spPr>
          <a:xfrm>
            <a:off x="4516299" y="1864889"/>
            <a:ext cx="4112561" cy="850949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5437036" y="1864889"/>
            <a:ext cx="2747967" cy="527855"/>
          </a:xfrm>
          <a:prstGeom prst="rect">
            <a:avLst/>
          </a:prstGeom>
          <a:noFill/>
          <a:ln w="38100" cmpd="sng">
            <a:solidFill>
              <a:srgbClr val="1E0F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 rot="10800000">
            <a:off x="6553637" y="1910463"/>
            <a:ext cx="149295" cy="46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6227055" y="2304270"/>
            <a:ext cx="889637" cy="683742"/>
          </a:xfrm>
          <a:prstGeom prst="straightConnector1">
            <a:avLst/>
          </a:prstGeom>
          <a:ln w="38100">
            <a:solidFill>
              <a:srgbClr val="1E0F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6688071" y="3312472"/>
            <a:ext cx="10602" cy="491367"/>
          </a:xfrm>
          <a:prstGeom prst="straightConnector1">
            <a:avLst/>
          </a:prstGeom>
          <a:ln w="38100">
            <a:solidFill>
              <a:srgbClr val="1E0F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475066" y="3245580"/>
            <a:ext cx="115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kumimoji="1" lang="en-US" altLang="ja-JP" sz="2000" baseline="30000" smtClean="0">
                <a:ea typeface="Symbol" charset="2"/>
                <a:cs typeface="Symbol" charset="2"/>
              </a:rPr>
              <a:t>+</a:t>
            </a:r>
            <a:r>
              <a:rPr kumimoji="1" lang="en-US" altLang="ja-JP" sz="2000" smtClean="0">
                <a:ea typeface="Symbol" charset="2"/>
                <a:cs typeface="Symbol" charset="2"/>
              </a:rPr>
              <a:t> decay</a:t>
            </a:r>
            <a:r>
              <a:rPr kumimoji="1" lang="en-US" altLang="ja-JP" sz="2000" smtClean="0">
                <a:latin typeface="Symbol" charset="2"/>
                <a:ea typeface="Symbol" charset="2"/>
                <a:cs typeface="Symbol" charset="2"/>
              </a:rPr>
              <a:t> </a:t>
            </a:r>
            <a:endParaRPr kumimoji="1" lang="en-US" altLang="ja-JP" sz="2000" dirty="0" smtClean="0">
              <a:ea typeface="Symbol" charset="2"/>
              <a:cs typeface="Symbol" charset="2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36842" y="2867084"/>
            <a:ext cx="34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64</a:t>
            </a:r>
            <a:r>
              <a:rPr kumimoji="1" lang="en-US" altLang="ja-JP" sz="2400" dirty="0" smtClean="0"/>
              <a:t>Ge (</a:t>
            </a:r>
            <a:r>
              <a:rPr kumimoji="1" lang="en-US" altLang="ja-JP" sz="2400" dirty="0" err="1" smtClean="0">
                <a:solidFill>
                  <a:srgbClr val="1E0FFB"/>
                </a:solidFill>
              </a:rPr>
              <a:t>n</a:t>
            </a:r>
            <a:r>
              <a:rPr kumimoji="1" lang="en-US" altLang="ja-JP" sz="2400" dirty="0" err="1" smtClean="0"/>
              <a:t>,p</a:t>
            </a:r>
            <a:r>
              <a:rPr kumimoji="1" lang="en-US" altLang="ja-JP" sz="2400" dirty="0" smtClean="0"/>
              <a:t>)</a:t>
            </a:r>
            <a:r>
              <a:rPr kumimoji="1" lang="en-US" altLang="ja-JP" sz="2400" baseline="30000" dirty="0" smtClean="0"/>
              <a:t>64</a:t>
            </a:r>
            <a:r>
              <a:rPr kumimoji="1" lang="en-US" altLang="ja-JP" sz="2400" dirty="0" smtClean="0"/>
              <a:t>Ga(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err="1" smtClean="0">
                <a:latin typeface="Symbol" charset="2"/>
                <a:ea typeface="Symbol" charset="2"/>
                <a:cs typeface="Symbol" charset="2"/>
              </a:rPr>
              <a:t>,g</a:t>
            </a:r>
            <a:r>
              <a:rPr kumimoji="1" lang="en-US" altLang="ja-JP" sz="2400" dirty="0" smtClean="0">
                <a:latin typeface="Symbol" charset="2"/>
                <a:ea typeface="Symbol" charset="2"/>
                <a:cs typeface="Symbol" charset="2"/>
              </a:rPr>
              <a:t>)</a:t>
            </a:r>
            <a:r>
              <a:rPr kumimoji="1" lang="mr-IN" altLang="ja-JP" sz="2400" dirty="0" smtClean="0"/>
              <a:t>…</a:t>
            </a:r>
            <a:r>
              <a:rPr kumimoji="1" lang="en-US" altLang="ja-JP" sz="2400" dirty="0" smtClean="0"/>
              <a:t>  </a:t>
            </a:r>
            <a:endParaRPr kumimoji="1" lang="ja-JP" altLang="en-US" sz="2000" dirty="0"/>
          </a:p>
        </p:txBody>
      </p:sp>
      <p:sp>
        <p:nvSpPr>
          <p:cNvPr id="48" name="右中かっこ 47"/>
          <p:cNvSpPr/>
          <p:nvPr/>
        </p:nvSpPr>
        <p:spPr>
          <a:xfrm rot="16200000" flipH="1">
            <a:off x="6508865" y="3260464"/>
            <a:ext cx="245894" cy="1954205"/>
          </a:xfrm>
          <a:prstGeom prst="rightBrace">
            <a:avLst/>
          </a:prstGeom>
          <a:ln>
            <a:solidFill>
              <a:srgbClr val="1E0F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2A32D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384685" y="3746298"/>
            <a:ext cx="401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1E0FFB"/>
                </a:solidFill>
              </a:rPr>
              <a:t>92,94</a:t>
            </a:r>
            <a:r>
              <a:rPr lang="en-US" altLang="ja-JP" sz="2400" dirty="0" smtClean="0">
                <a:solidFill>
                  <a:srgbClr val="1E0FFB"/>
                </a:solidFill>
              </a:rPr>
              <a:t>Mo</a:t>
            </a:r>
            <a:r>
              <a:rPr lang="en-US" altLang="ja-JP" sz="2400" dirty="0">
                <a:solidFill>
                  <a:srgbClr val="1E0FFB"/>
                </a:solidFill>
              </a:rPr>
              <a:t>, </a:t>
            </a:r>
            <a:r>
              <a:rPr lang="en-US" altLang="ja-JP" sz="2400" baseline="30000" dirty="0" smtClean="0">
                <a:solidFill>
                  <a:srgbClr val="1E0FFB"/>
                </a:solidFill>
              </a:rPr>
              <a:t>96,98</a:t>
            </a:r>
            <a:r>
              <a:rPr lang="en-US" altLang="ja-JP" sz="2400" dirty="0" smtClean="0">
                <a:solidFill>
                  <a:srgbClr val="1E0FFB"/>
                </a:solidFill>
              </a:rPr>
              <a:t>Ru</a:t>
            </a:r>
            <a:r>
              <a:rPr lang="en-US" altLang="ja-JP" sz="2400" dirty="0">
                <a:solidFill>
                  <a:srgbClr val="1E0FFB"/>
                </a:solidFill>
              </a:rPr>
              <a:t>,..</a:t>
            </a:r>
            <a:endParaRPr kumimoji="1" lang="ja-JP" altLang="en-US" sz="2400" dirty="0">
              <a:solidFill>
                <a:srgbClr val="1E0FFB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403316" y="4582220"/>
            <a:ext cx="1776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1E0FFB"/>
                </a:solidFill>
              </a:rPr>
              <a:t>Origin of solar</a:t>
            </a:r>
          </a:p>
          <a:p>
            <a:r>
              <a:rPr lang="en-US" altLang="ja-JP" sz="2000" dirty="0" smtClean="0">
                <a:solidFill>
                  <a:srgbClr val="1E0FFB"/>
                </a:solidFill>
              </a:rPr>
              <a:t>abundances,</a:t>
            </a:r>
          </a:p>
          <a:p>
            <a:r>
              <a:rPr lang="en-US" altLang="ja-JP" sz="2000" dirty="0" smtClean="0">
                <a:solidFill>
                  <a:srgbClr val="1E0FFB"/>
                </a:solidFill>
              </a:rPr>
              <a:t>still unknown ! </a:t>
            </a:r>
            <a:endParaRPr kumimoji="1" lang="ja-JP" altLang="en-US" sz="2000" dirty="0">
              <a:solidFill>
                <a:srgbClr val="1E0FFB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60723" y="62024"/>
            <a:ext cx="711459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Nucleosynthesis 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in 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neutrino-driven winds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28074" y="5174890"/>
            <a:ext cx="750055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                                  Purpose 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    1. Precise collective neutrino oscillations</a:t>
            </a:r>
          </a:p>
          <a:p>
            <a:r>
              <a:rPr kumimoji="1" lang="en-US" altLang="ja-JP" sz="2800" dirty="0" smtClean="0">
                <a:solidFill>
                  <a:schemeClr val="bg1"/>
                </a:solidFill>
              </a:rPr>
              <a:t>    2. Effect on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vp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-process 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4722" y="431401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1E0FFB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1E0FFB"/>
                </a:solidFill>
              </a:rPr>
              <a:t>-nuclei</a:t>
            </a:r>
            <a:endParaRPr kumimoji="1" lang="ja-JP" altLang="en-US" sz="2400" dirty="0">
              <a:solidFill>
                <a:srgbClr val="1E0FFB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264275" y="3577440"/>
            <a:ext cx="55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64</a:t>
            </a:r>
            <a:r>
              <a:rPr kumimoji="1" lang="en-US" altLang="ja-JP" dirty="0" smtClean="0"/>
              <a:t>Ge: </a:t>
            </a:r>
            <a:r>
              <a:rPr lang="en-US" altLang="ja-JP" dirty="0" smtClean="0">
                <a:ea typeface="Symbol" charset="2"/>
                <a:cs typeface="Symbol" charset="2"/>
              </a:rPr>
              <a:t>waiting point for </a:t>
            </a:r>
            <a:r>
              <a:rPr kumimoji="1" lang="en-US" altLang="ja-JP" dirty="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kumimoji="1" lang="en-US" altLang="ja-JP" baseline="30000" dirty="0" smtClean="0">
                <a:ea typeface="Symbol" charset="2"/>
                <a:cs typeface="Symbol" charset="2"/>
              </a:rPr>
              <a:t>+</a:t>
            </a:r>
            <a:r>
              <a:rPr kumimoji="1" lang="en-US" altLang="ja-JP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kumimoji="1" lang="en-US" altLang="ja-JP" dirty="0" smtClean="0"/>
              <a:t>decay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</a:t>
            </a:r>
            <a:r>
              <a:rPr kumimoji="1" lang="en-US" altLang="ja-JP" dirty="0" smtClean="0"/>
              <a:t>t=1.06 m 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885456" y="2494877"/>
            <a:ext cx="219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1E0FFB"/>
                </a:solidFill>
              </a:rPr>
              <a:t>Supply free neutrons </a:t>
            </a:r>
            <a:endParaRPr lang="ja-JP" altLang="en-US" dirty="0">
              <a:solidFill>
                <a:srgbClr val="1E0FFB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5339389" y="3452752"/>
            <a:ext cx="1163350" cy="9475"/>
          </a:xfrm>
          <a:prstGeom prst="line">
            <a:avLst/>
          </a:prstGeom>
          <a:ln>
            <a:solidFill>
              <a:srgbClr val="1E0F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62"/>
          <p:cNvSpPr txBox="1"/>
          <p:nvPr/>
        </p:nvSpPr>
        <p:spPr>
          <a:xfrm>
            <a:off x="3769845" y="5719927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4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112" y="-30241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　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833" y="2586329"/>
            <a:ext cx="128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 flavor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410" y="3750778"/>
            <a:ext cx="414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Single angle approximation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1828" y="795111"/>
            <a:ext cx="19758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Mean field</a:t>
            </a:r>
            <a:endParaRPr kumimoji="1" lang="ja-JP" altLang="en-US" sz="32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906909" y="1485612"/>
            <a:ext cx="1647846" cy="142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582582" y="1502708"/>
            <a:ext cx="1939063" cy="4165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49139" y="1845455"/>
            <a:ext cx="67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Yes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2149426" y="2989744"/>
            <a:ext cx="741236" cy="731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545008" y="4261333"/>
            <a:ext cx="1154893" cy="1295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-23145" y="4960629"/>
            <a:ext cx="6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Yes</a:t>
            </a:r>
            <a:endParaRPr kumimoji="1" lang="ja-JP" altLang="en-US" sz="2400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715058" y="4229930"/>
            <a:ext cx="123174" cy="1371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831959" y="4966632"/>
            <a:ext cx="5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70788" y="2586329"/>
            <a:ext cx="136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3</a:t>
            </a:r>
            <a:r>
              <a:rPr kumimoji="1" lang="en-US" altLang="ja-JP" sz="2800" dirty="0" smtClean="0"/>
              <a:t> flavor </a:t>
            </a:r>
            <a:endParaRPr kumimoji="1" lang="ja-JP" altLang="en-US" sz="2800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906909" y="2989744"/>
            <a:ext cx="717069" cy="758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2909861" y="4330826"/>
            <a:ext cx="777127" cy="1307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402371" y="4981513"/>
            <a:ext cx="6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Yes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712191" y="4330826"/>
            <a:ext cx="597543" cy="13963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174331" y="5012625"/>
            <a:ext cx="5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29231" y="1830252"/>
            <a:ext cx="60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No</a:t>
            </a:r>
            <a:endParaRPr kumimoji="1" lang="ja-JP" altLang="en-US" sz="2800" dirty="0"/>
          </a:p>
        </p:txBody>
      </p:sp>
      <p:cxnSp>
        <p:nvCxnSpPr>
          <p:cNvPr id="66" name="直線コネクタ 65"/>
          <p:cNvCxnSpPr/>
          <p:nvPr/>
        </p:nvCxnSpPr>
        <p:spPr>
          <a:xfrm>
            <a:off x="4765530" y="5798752"/>
            <a:ext cx="0" cy="37750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3875269" y="5826357"/>
            <a:ext cx="869369" cy="39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>
            <a:off x="165630" y="6356198"/>
            <a:ext cx="72297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79293" y="5800060"/>
            <a:ext cx="1521" cy="4333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167373" y="5800060"/>
            <a:ext cx="226529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180815" y="6225226"/>
            <a:ext cx="2251854" cy="546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87132" y="6356198"/>
            <a:ext cx="353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Previous numerical studies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3313518" y="5786462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992316" y="5786462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4552662" y="5780425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3345800" y="6193517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2626865" y="6214139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597159" y="5791168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017768" y="5839012"/>
            <a:ext cx="0" cy="24778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083923" y="5668220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5</a:t>
            </a:r>
            <a:endParaRPr kumimoji="1" lang="ja-JP" altLang="en-US" sz="28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473899" y="5710157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3</a:t>
            </a:r>
            <a:endParaRPr kumimoji="1" lang="ja-JP" altLang="en-US" sz="28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289414" y="5728888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2</a:t>
            </a:r>
            <a:endParaRPr kumimoji="1" lang="ja-JP" altLang="en-US" sz="28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65630" y="5749019"/>
            <a:ext cx="109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Step 1</a:t>
            </a:r>
            <a:endParaRPr kumimoji="1" lang="ja-JP" altLang="en-US" sz="2800" dirty="0"/>
          </a:p>
        </p:txBody>
      </p:sp>
      <p:cxnSp>
        <p:nvCxnSpPr>
          <p:cNvPr id="81" name="直線コネクタ 80"/>
          <p:cNvCxnSpPr/>
          <p:nvPr/>
        </p:nvCxnSpPr>
        <p:spPr>
          <a:xfrm flipH="1">
            <a:off x="3855136" y="5826357"/>
            <a:ext cx="1084" cy="3252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 flipV="1">
            <a:off x="3862569" y="6141175"/>
            <a:ext cx="882069" cy="27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545341" y="6086795"/>
            <a:ext cx="1169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Reality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8318500" y="1447800"/>
            <a:ext cx="713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Dasgupta,B.,Mirizzi,A.,Tamborra,I.,&amp;Tomas,R.,2010,Phys Rev.D,</a:t>
            </a:r>
            <a:r>
              <a:rPr lang="en-US" altLang="ja-JP" dirty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81</a:t>
            </a:r>
            <a:r>
              <a:rPr lang="en-US" altLang="ja-JP" dirty="0">
                <a:solidFill>
                  <a:srgbClr val="0000FF"/>
                </a:solidFill>
              </a:rPr>
              <a:t>,093008</a:t>
            </a:r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3573" y="3018313"/>
            <a:ext cx="68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 , x</a:t>
            </a:r>
            <a:endParaRPr kumimoji="1" lang="ja-JP" altLang="en-US" sz="2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489154" y="3018211"/>
            <a:ext cx="108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 ,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m 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t</a:t>
            </a:r>
            <a:endParaRPr kumimoji="1"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4471211" y="3822168"/>
            <a:ext cx="4877232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ja-JP" sz="2400" smtClean="0">
                <a:solidFill>
                  <a:schemeClr val="bg1"/>
                </a:solidFill>
              </a:rPr>
              <a:t>                  What we did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We first combine 3 </a:t>
            </a:r>
            <a:r>
              <a:rPr lang="en-US" altLang="ja-JP" sz="2400" dirty="0">
                <a:solidFill>
                  <a:schemeClr val="bg1"/>
                </a:solidFill>
              </a:rPr>
              <a:t>flavor multi-angle 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calculation with the </a:t>
            </a:r>
            <a:r>
              <a:rPr lang="en-US" altLang="ja-JP" sz="2400" dirty="0" smtClean="0">
                <a:solidFill>
                  <a:schemeClr val="bg1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altLang="ja-JP" sz="2400" dirty="0" smtClean="0">
                <a:solidFill>
                  <a:schemeClr val="bg1"/>
                </a:solidFill>
                <a:ea typeface="Symbol" charset="2"/>
                <a:cs typeface="Symbol" charset="2"/>
              </a:rPr>
              <a:t>p process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 flipH="1">
            <a:off x="4001176" y="6194043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4561522" y="6177371"/>
            <a:ext cx="425736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4601499" y="5055933"/>
            <a:ext cx="495920" cy="696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10095459" y="989874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9</a:t>
            </a:r>
            <a:r>
              <a:rPr kumimoji="1" lang="en-US" altLang="ja-JP" sz="2000" dirty="0" smtClean="0"/>
              <a:t>/19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5636" y="176825"/>
            <a:ext cx="765260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Calculation methods of collective oscillations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795" y="239881"/>
            <a:ext cx="3414825" cy="48324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90017" y="135391"/>
            <a:ext cx="218681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Our model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42671" y="1241477"/>
            <a:ext cx="5531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lang="en-US" altLang="ja-JP" sz="2400" dirty="0" smtClean="0"/>
              <a:t>40 </a:t>
            </a:r>
            <a:r>
              <a:rPr lang="en-US" altLang="ja-JP" sz="2400" dirty="0"/>
              <a:t>M</a:t>
            </a:r>
            <a:r>
              <a:rPr lang="en-US" altLang="ja-JP" sz="2400" baseline="-25000" dirty="0"/>
              <a:t>◉ </a:t>
            </a:r>
            <a:r>
              <a:rPr lang="en-US" altLang="ja-JP" sz="2400" dirty="0" smtClean="0"/>
              <a:t>progenitor, 1.1 s after core bounce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16943" y="466395"/>
            <a:ext cx="301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1. Hydrodynamics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20702" y="865162"/>
            <a:ext cx="2970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lang="en-US" altLang="ja-JP" sz="2400" dirty="0" smtClean="0"/>
              <a:t>1D explosion model 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68087" y="767050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595621" y="250342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8</a:t>
            </a:r>
            <a:r>
              <a:rPr kumimoji="1" lang="en-US" altLang="ja-JP" sz="2000" dirty="0" smtClean="0"/>
              <a:t>/14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73590" y="3871630"/>
            <a:ext cx="2792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0          10    </a:t>
            </a:r>
            <a:r>
              <a:rPr lang="en-US" altLang="ja-JP" sz="1200" dirty="0" smtClean="0"/>
              <a:t>   </a:t>
            </a:r>
            <a:r>
              <a:rPr kumimoji="1" lang="en-US" altLang="ja-JP" sz="1200" dirty="0" smtClean="0"/>
              <a:t>20   </a:t>
            </a:r>
            <a:r>
              <a:rPr lang="en-US" altLang="ja-JP" sz="1200" dirty="0" smtClean="0"/>
              <a:t>   </a:t>
            </a:r>
            <a:r>
              <a:rPr kumimoji="1" lang="en-US" altLang="ja-JP" sz="1200" dirty="0" smtClean="0"/>
              <a:t> 30   </a:t>
            </a:r>
            <a:r>
              <a:rPr lang="en-US" altLang="ja-JP" sz="1200" dirty="0" smtClean="0"/>
              <a:t>    </a:t>
            </a:r>
            <a:r>
              <a:rPr kumimoji="1" lang="en-US" altLang="ja-JP" sz="1200" dirty="0" smtClean="0"/>
              <a:t>40   </a:t>
            </a:r>
            <a:r>
              <a:rPr lang="en-US" altLang="ja-JP" sz="1200" dirty="0" smtClean="0"/>
              <a:t>   </a:t>
            </a:r>
            <a:r>
              <a:rPr kumimoji="1" lang="en-US" altLang="ja-JP" sz="1200" dirty="0" smtClean="0"/>
              <a:t>  50      60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47289" y="405996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MeV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32771" y="2046865"/>
            <a:ext cx="108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ea typeface="ＤＦＰ祥南行書体W5"/>
                <a:cs typeface="Symbol" charset="2"/>
              </a:rPr>
              <a:t>e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00107" y="1520931"/>
            <a:ext cx="51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solidFill>
                  <a:srgbClr val="FF0000"/>
                </a:solidFill>
                <a:cs typeface="Symbol" charset="2"/>
              </a:rPr>
              <a:t>e</a:t>
            </a:r>
            <a:endParaRPr kumimoji="1" lang="ja-JP" alt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6715757" y="2160903"/>
            <a:ext cx="133993" cy="321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7408332" y="2980270"/>
            <a:ext cx="2007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cs typeface="Symbol" charset="2"/>
              </a:rPr>
              <a:t>x</a:t>
            </a:r>
            <a:r>
              <a:rPr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= 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</a:t>
            </a:r>
            <a:endParaRPr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8136614" y="3089828"/>
            <a:ext cx="117216" cy="0"/>
          </a:xfrm>
          <a:prstGeom prst="line">
            <a:avLst/>
          </a:prstGeom>
          <a:ln w="12700"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530556" y="3092702"/>
            <a:ext cx="117216" cy="0"/>
          </a:xfrm>
          <a:prstGeom prst="line">
            <a:avLst/>
          </a:prstGeom>
          <a:ln w="12700"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055172" y="906166"/>
            <a:ext cx="311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Initial neutrino n</a:t>
            </a:r>
            <a:r>
              <a:rPr kumimoji="1" lang="en-US" altLang="ja-JP" dirty="0" smtClean="0"/>
              <a:t>umber spectra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29902" y="6989297"/>
            <a:ext cx="51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S.E. </a:t>
            </a:r>
            <a:r>
              <a:rPr lang="en-US" altLang="ja-JP" sz="2000" dirty="0" err="1">
                <a:solidFill>
                  <a:srgbClr val="0000FF"/>
                </a:solidFill>
              </a:rPr>
              <a:t>Woosley</a:t>
            </a:r>
            <a:r>
              <a:rPr lang="en-US" altLang="ja-JP" sz="2000" dirty="0">
                <a:solidFill>
                  <a:srgbClr val="0000FF"/>
                </a:solidFill>
              </a:rPr>
              <a:t> and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T.A.Weaver</a:t>
            </a:r>
            <a:r>
              <a:rPr lang="en-US" altLang="ja-JP" sz="2000" dirty="0" smtClean="0">
                <a:solidFill>
                  <a:srgbClr val="0000FF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ApJS</a:t>
            </a:r>
            <a:r>
              <a:rPr lang="en-US" altLang="ja-JP" sz="2000" dirty="0" smtClean="0">
                <a:solidFill>
                  <a:srgbClr val="0000FF"/>
                </a:solidFill>
              </a:rPr>
              <a:t> 101,181,1995</a:t>
            </a:r>
          </a:p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H. </a:t>
            </a:r>
            <a:r>
              <a:rPr kumimoji="1" lang="en-US" altLang="ja-JP" sz="2000" dirty="0" err="1" smtClean="0">
                <a:solidFill>
                  <a:srgbClr val="0000FF"/>
                </a:solidFill>
              </a:rPr>
              <a:t>Sotani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and T. </a:t>
            </a:r>
            <a:r>
              <a:rPr kumimoji="1" lang="en-US" altLang="ja-JP" sz="2000" dirty="0" err="1" smtClean="0">
                <a:solidFill>
                  <a:srgbClr val="0000FF"/>
                </a:solidFill>
              </a:rPr>
              <a:t>Takiwaki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, PRD 94, 044043,2016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2803443"/>
            <a:ext cx="460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lang="en-US" altLang="ja-JP" sz="2800" dirty="0" smtClean="0"/>
              <a:t>. Neutrino oscillations </a:t>
            </a:r>
            <a:endParaRPr kumimoji="1" lang="ja-JP" altLang="en-US" sz="2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57482" y="3725275"/>
            <a:ext cx="391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400" dirty="0" smtClean="0"/>
              <a:t>Neutrino sphere:  R = </a:t>
            </a:r>
            <a:r>
              <a:rPr lang="en-US" altLang="ja-JP" sz="2400" dirty="0" smtClean="0"/>
              <a:t>18</a:t>
            </a:r>
            <a:r>
              <a:rPr kumimoji="1" lang="en-US" altLang="ja-JP" sz="2400" dirty="0" smtClean="0"/>
              <a:t> km 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19388" y="3269345"/>
            <a:ext cx="302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pherical symmetric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-51506" y="4206579"/>
            <a:ext cx="5224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cs typeface="Symbol" charset="2"/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  <a:cs typeface="Symbol" charset="2"/>
              </a:rPr>
              <a:t>Mean field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dirty="0"/>
              <a:t>-</a:t>
            </a:r>
            <a:r>
              <a:rPr lang="en-US" altLang="ja-JP" sz="2400" dirty="0">
                <a:latin typeface="Symbol" charset="2"/>
                <a:cs typeface="Symbol" charset="2"/>
              </a:rPr>
              <a:t>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forward scattering term</a:t>
            </a:r>
            <a:endParaRPr kumimoji="1" lang="ja-JP" altLang="en-US" sz="2400" dirty="0"/>
          </a:p>
        </p:txBody>
      </p:sp>
      <p:pic>
        <p:nvPicPr>
          <p:cNvPr id="40" name="図 39" descr="presen_prepar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 t="59056" r="55291" b="37288"/>
          <a:stretch/>
        </p:blipFill>
        <p:spPr>
          <a:xfrm>
            <a:off x="5207520" y="3999534"/>
            <a:ext cx="642784" cy="937310"/>
          </a:xfrm>
          <a:prstGeom prst="rect">
            <a:avLst/>
          </a:prstGeom>
        </p:spPr>
      </p:pic>
      <p:pic>
        <p:nvPicPr>
          <p:cNvPr id="44" name="図 43" descr="mean_fiel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162" r="11020" b="17376"/>
          <a:stretch/>
        </p:blipFill>
        <p:spPr>
          <a:xfrm>
            <a:off x="5620327" y="5077241"/>
            <a:ext cx="1847284" cy="1338442"/>
          </a:xfrm>
          <a:prstGeom prst="rect">
            <a:avLst/>
          </a:prstGeom>
        </p:spPr>
      </p:pic>
      <p:pic>
        <p:nvPicPr>
          <p:cNvPr id="46" name="図 45" descr="diagram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15528" r="12879" b="12263"/>
          <a:stretch/>
        </p:blipFill>
        <p:spPr>
          <a:xfrm rot="199105">
            <a:off x="1432404" y="4937470"/>
            <a:ext cx="1752418" cy="1663868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3761795" y="5829184"/>
            <a:ext cx="1243259" cy="48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3623273" y="5251957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Mean field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744736" y="578815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</a:t>
            </a:r>
            <a:endParaRPr kumimoji="1" lang="ja-JP" altLang="en-US" sz="2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743574" y="5184038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74322" y="521042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</a:t>
            </a:r>
            <a:endParaRPr kumimoji="1"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85698" y="581758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</a:t>
            </a:r>
            <a:endParaRPr kumimoji="1" lang="ja-JP" altLang="en-US" sz="2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626281" y="573053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</a:t>
            </a:r>
            <a:endParaRPr kumimoji="1" lang="ja-JP" altLang="en-US" sz="2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26281" y="519458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17295" y="4784616"/>
            <a:ext cx="45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>
                <a:latin typeface="Symbol" charset="2"/>
                <a:cs typeface="Symbol" charset="2"/>
              </a:rPr>
              <a:t>b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114098" y="609653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>
                <a:latin typeface="Symbol" charset="2"/>
                <a:cs typeface="Symbol" charset="2"/>
              </a:rPr>
              <a:t>a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13330" y="6130641"/>
            <a:ext cx="45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>
                <a:latin typeface="Symbol" charset="2"/>
                <a:cs typeface="Symbol" charset="2"/>
              </a:rPr>
              <a:t>b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934768" y="477320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>
                <a:latin typeface="Symbol" charset="2"/>
                <a:cs typeface="Symbol" charset="2"/>
              </a:rPr>
              <a:t>a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373840" y="6116141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>
                <a:latin typeface="Symbol" charset="2"/>
                <a:cs typeface="Symbol" charset="2"/>
              </a:rPr>
              <a:t>a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93148" y="4800785"/>
            <a:ext cx="45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err="1">
                <a:latin typeface="Symbol" charset="2"/>
                <a:cs typeface="Symbol" charset="2"/>
              </a:rPr>
              <a:t>b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662531" y="5946864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charset="2"/>
                <a:cs typeface="Symbol" charset="2"/>
              </a:rPr>
              <a:t>a, b </a:t>
            </a:r>
            <a:r>
              <a:rPr kumimoji="1" lang="en-US" altLang="ja-JP" sz="2000" dirty="0" smtClean="0">
                <a:cs typeface="Symbol" charset="2"/>
              </a:rPr>
              <a:t>= e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, m, t</a:t>
            </a:r>
            <a:endParaRPr kumimoji="1" lang="ja-JP" altLang="en-US" sz="2000" dirty="0">
              <a:latin typeface="Symbol" charset="2"/>
              <a:cs typeface="Symbol" charset="2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10800000">
            <a:off x="5644235" y="1039921"/>
            <a:ext cx="492443" cy="1921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000" dirty="0" smtClean="0"/>
              <a:t>Flux (</a:t>
            </a:r>
            <a:r>
              <a:rPr lang="en-US" altLang="ja-JP" sz="2000" dirty="0" err="1" smtClean="0"/>
              <a:t>a.u</a:t>
            </a:r>
            <a:r>
              <a:rPr lang="en-US" altLang="ja-JP" sz="2000" dirty="0" smtClean="0"/>
              <a:t>.)</a:t>
            </a:r>
            <a:endParaRPr kumimoji="1" lang="ja-JP" altLang="en-US" sz="2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7220" y="1933613"/>
            <a:ext cx="537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S.E. </a:t>
            </a:r>
            <a:r>
              <a:rPr lang="en-US" altLang="ja-JP" dirty="0" err="1"/>
              <a:t>Woosley</a:t>
            </a:r>
            <a:r>
              <a:rPr lang="en-US" altLang="ja-JP" dirty="0"/>
              <a:t> and </a:t>
            </a:r>
            <a:r>
              <a:rPr lang="en-US" altLang="ja-JP" dirty="0" smtClean="0"/>
              <a:t>T.A.Weaver,1995,ApJS,101,181</a:t>
            </a:r>
          </a:p>
          <a:p>
            <a:r>
              <a:rPr kumimoji="1" lang="en-US" altLang="ja-JP" dirty="0" smtClean="0"/>
              <a:t>H. </a:t>
            </a:r>
            <a:r>
              <a:rPr kumimoji="1" lang="en-US" altLang="ja-JP" dirty="0" err="1" smtClean="0"/>
              <a:t>Sotani</a:t>
            </a:r>
            <a:r>
              <a:rPr kumimoji="1" lang="en-US" altLang="ja-JP" dirty="0" smtClean="0"/>
              <a:t> and T. </a:t>
            </a:r>
            <a:r>
              <a:rPr kumimoji="1" lang="en-US" altLang="ja-JP" dirty="0" err="1" smtClean="0"/>
              <a:t>Takiwaki</a:t>
            </a:r>
            <a:r>
              <a:rPr kumimoji="1" lang="en-US" altLang="ja-JP" dirty="0" smtClean="0"/>
              <a:t>, Phys. Rev. D, 94, 044043,2016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0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4341" y="112348"/>
            <a:ext cx="721242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How to calculate neutrino oscillations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4444" y="951131"/>
            <a:ext cx="4935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W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e calculate the evolution of</a:t>
            </a: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x 3 density matrices !               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1" r="61008" b="56107"/>
          <a:stretch/>
        </p:blipFill>
        <p:spPr>
          <a:xfrm>
            <a:off x="5131337" y="1413998"/>
            <a:ext cx="1100139" cy="62816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3" t="-1" r="39403" b="63242"/>
          <a:stretch/>
        </p:blipFill>
        <p:spPr>
          <a:xfrm>
            <a:off x="6985989" y="1400370"/>
            <a:ext cx="1188919" cy="54335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131425" y="1129284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eutrino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24221" y="1125466"/>
            <a:ext cx="1593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Anti-n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eutrino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63" y="5497893"/>
            <a:ext cx="4901974" cy="155971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0" y="3685129"/>
            <a:ext cx="833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Diagonal components </a:t>
            </a:r>
            <a:r>
              <a:rPr kumimoji="1" lang="en-US" altLang="ja-JP" sz="2400" dirty="0" err="1" smtClean="0">
                <a:solidFill>
                  <a:srgbClr val="1E0FFB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kumimoji="1" lang="en-US" altLang="ja-JP" sz="2400" baseline="-25000" dirty="0" err="1" smtClean="0">
                <a:solidFill>
                  <a:srgbClr val="1E0FFB"/>
                </a:solidFill>
                <a:latin typeface="Symbol" charset="2"/>
                <a:ea typeface="Symbol" charset="2"/>
                <a:cs typeface="Symbol" charset="2"/>
              </a:rPr>
              <a:t>aa</a:t>
            </a:r>
            <a:r>
              <a:rPr kumimoji="1" lang="en-US" altLang="ja-JP" sz="2400" dirty="0" smtClean="0">
                <a:solidFill>
                  <a:srgbClr val="1E0FFB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altLang="ja-JP" sz="2400" dirty="0" smtClean="0">
                <a:ea typeface="Symbol" charset="2"/>
                <a:cs typeface="Symbol" charset="2"/>
              </a:rPr>
              <a:t>represent</a:t>
            </a:r>
            <a:r>
              <a:rPr kumimoji="1" lang="en-US" altLang="ja-JP" sz="2400" dirty="0" smtClean="0">
                <a:ea typeface="Symbol" charset="2"/>
                <a:cs typeface="Symbol" charset="2"/>
              </a:rPr>
              <a:t>s </a:t>
            </a:r>
            <a:r>
              <a:rPr lang="en-US" altLang="ja-JP" sz="2400" dirty="0" smtClean="0"/>
              <a:t>the </a:t>
            </a:r>
            <a:r>
              <a:rPr lang="en-US" altLang="ja-JP" sz="2400" dirty="0" smtClean="0">
                <a:solidFill>
                  <a:srgbClr val="1E0FFB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1E0FFB"/>
                </a:solidFill>
              </a:rPr>
              <a:t>robability </a:t>
            </a:r>
            <a:r>
              <a:rPr lang="en-US" altLang="ja-JP" sz="2400" dirty="0" smtClean="0">
                <a:solidFill>
                  <a:srgbClr val="1E0FFB"/>
                </a:solidFill>
              </a:rPr>
              <a:t>of</a:t>
            </a:r>
            <a:r>
              <a:rPr kumimoji="1" lang="en-US" altLang="ja-JP" sz="2400" dirty="0" smtClean="0">
                <a:solidFill>
                  <a:srgbClr val="1E0FFB"/>
                </a:solidFill>
              </a:rPr>
              <a:t> finding </a:t>
            </a:r>
            <a:r>
              <a:rPr kumimoji="1" lang="en-US" altLang="ja-JP" sz="2400" dirty="0" err="1" smtClean="0">
                <a:solidFill>
                  <a:srgbClr val="1E0FFB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kumimoji="1" lang="en-US" altLang="ja-JP" sz="2400" baseline="-25000" dirty="0" err="1" smtClean="0">
                <a:solidFill>
                  <a:srgbClr val="1E0FFB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endParaRPr kumimoji="1" lang="ja-JP" altLang="en-US" sz="2400" dirty="0">
              <a:solidFill>
                <a:srgbClr val="1E0FFB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7880240" y="3840748"/>
            <a:ext cx="145588" cy="0"/>
          </a:xfrm>
          <a:prstGeom prst="line">
            <a:avLst/>
          </a:prstGeom>
          <a:ln w="12700"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198373" y="5174985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3198375" y="5152565"/>
            <a:ext cx="529769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3198375" y="5588639"/>
            <a:ext cx="529769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727675" y="5152565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0954718" y="4975071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10954720" y="4975071"/>
            <a:ext cx="529769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10954720" y="5388725"/>
            <a:ext cx="529769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1484020" y="4975071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5255215" y="2005656"/>
            <a:ext cx="305181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870768" y="3840748"/>
            <a:ext cx="145588" cy="0"/>
          </a:xfrm>
          <a:prstGeom prst="line">
            <a:avLst/>
          </a:prstGeom>
          <a:ln w="12700"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4298263" y="3062592"/>
            <a:ext cx="4790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G. </a:t>
            </a:r>
            <a:r>
              <a:rPr lang="en-US" altLang="ja-JP" dirty="0" err="1"/>
              <a:t>Sigl</a:t>
            </a:r>
            <a:r>
              <a:rPr lang="en-US" altLang="ja-JP" dirty="0"/>
              <a:t> and G. </a:t>
            </a:r>
            <a:r>
              <a:rPr lang="en-US" altLang="ja-JP" dirty="0" err="1" smtClean="0"/>
              <a:t>Rafflet,Nucl</a:t>
            </a:r>
            <a:r>
              <a:rPr lang="en-US" altLang="ja-JP" dirty="0"/>
              <a:t>. Phys. B </a:t>
            </a:r>
            <a:r>
              <a:rPr lang="en-US" altLang="ja-JP" dirty="0" smtClean="0"/>
              <a:t>406, 423, 1993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338692" y="558624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9</a:t>
            </a:r>
            <a:r>
              <a:rPr kumimoji="1" lang="en-US" altLang="ja-JP" sz="2000" dirty="0" smtClean="0"/>
              <a:t>/14</a:t>
            </a:r>
            <a:endParaRPr kumimoji="1" lang="ja-JP" altLang="en-US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4" y="4741447"/>
            <a:ext cx="5086650" cy="173630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961" b="86908"/>
          <a:stretch/>
        </p:blipFill>
        <p:spPr>
          <a:xfrm>
            <a:off x="-15866" y="2009643"/>
            <a:ext cx="1892529" cy="48357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30771" r="39167" b="52160"/>
          <a:stretch/>
        </p:blipFill>
        <p:spPr>
          <a:xfrm>
            <a:off x="1655449" y="2042164"/>
            <a:ext cx="3937969" cy="64016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3" r="78171" b="34347"/>
          <a:stretch/>
        </p:blipFill>
        <p:spPr>
          <a:xfrm>
            <a:off x="-69206" y="2578943"/>
            <a:ext cx="1940218" cy="429203"/>
          </a:xfrm>
          <a:prstGeom prst="rect">
            <a:avLst/>
          </a:prstGeom>
          <a:noFill/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87259" r="38603" b="-189"/>
          <a:stretch/>
        </p:blipFill>
        <p:spPr>
          <a:xfrm>
            <a:off x="1611398" y="2675075"/>
            <a:ext cx="3873492" cy="470085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2" t="53544"/>
          <a:stretch/>
        </p:blipFill>
        <p:spPr>
          <a:xfrm>
            <a:off x="5484890" y="4250987"/>
            <a:ext cx="3853802" cy="602280"/>
          </a:xfrm>
          <a:prstGeom prst="rect">
            <a:avLst/>
          </a:prstGeom>
        </p:spPr>
      </p:pic>
      <p:cxnSp>
        <p:nvCxnSpPr>
          <p:cNvPr id="59" name="直線コネクタ 58"/>
          <p:cNvCxnSpPr/>
          <p:nvPr/>
        </p:nvCxnSpPr>
        <p:spPr>
          <a:xfrm flipV="1">
            <a:off x="5645723" y="4741447"/>
            <a:ext cx="3442825" cy="1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3004289" y="4984143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3004289" y="4969015"/>
            <a:ext cx="543855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3010345" y="5377140"/>
            <a:ext cx="529770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3548144" y="4984143"/>
            <a:ext cx="2" cy="384321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924040" y="5414971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>
            <a:off x="3924043" y="5427060"/>
            <a:ext cx="627061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>
            <a:off x="3923486" y="5846060"/>
            <a:ext cx="627618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4551627" y="5427060"/>
            <a:ext cx="45" cy="41971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4898561" y="5869646"/>
            <a:ext cx="469" cy="431799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4898564" y="5881735"/>
            <a:ext cx="627061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>
            <a:off x="4898007" y="6300735"/>
            <a:ext cx="627618" cy="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flipH="1">
            <a:off x="5526148" y="5881735"/>
            <a:ext cx="45" cy="419710"/>
          </a:xfrm>
          <a:prstGeom prst="line">
            <a:avLst/>
          </a:prstGeom>
          <a:ln>
            <a:solidFill>
              <a:srgbClr val="1C4A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/>
          <p:cNvSpPr txBox="1"/>
          <p:nvPr/>
        </p:nvSpPr>
        <p:spPr>
          <a:xfrm>
            <a:off x="1679488" y="3904138"/>
            <a:ext cx="601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cs typeface="Symbol" charset="2"/>
              </a:rPr>
              <a:t>M</a:t>
            </a:r>
            <a:r>
              <a:rPr lang="en-US" altLang="ja-JP" sz="2800" dirty="0" smtClean="0">
                <a:solidFill>
                  <a:srgbClr val="FF0000"/>
                </a:solidFill>
                <a:cs typeface="Symbol" charset="2"/>
              </a:rPr>
              <a:t>ean field </a:t>
            </a:r>
            <a:r>
              <a:rPr lang="en-US" altLang="ja-JP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800" dirty="0">
                <a:solidFill>
                  <a:srgbClr val="FF0000"/>
                </a:solidFill>
              </a:rPr>
              <a:t>-</a:t>
            </a:r>
            <a:r>
              <a:rPr lang="en-US" altLang="ja-JP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coherent scattering term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94083" y="-522307"/>
            <a:ext cx="479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G. </a:t>
            </a:r>
            <a:r>
              <a:rPr kumimoji="1" lang="en-US" altLang="ja-JP" dirty="0" err="1" smtClean="0"/>
              <a:t>Sigl</a:t>
            </a:r>
            <a:r>
              <a:rPr kumimoji="1" lang="en-US" altLang="ja-JP" dirty="0" smtClean="0"/>
              <a:t> and G. </a:t>
            </a:r>
            <a:r>
              <a:rPr kumimoji="1" lang="en-US" altLang="ja-JP" dirty="0" err="1" smtClean="0"/>
              <a:t>Rafflet,Nucl</a:t>
            </a:r>
            <a:r>
              <a:rPr kumimoji="1" lang="en-US" altLang="ja-JP" dirty="0" smtClean="0"/>
              <a:t>. Phys. B 406, 423, 1993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78133" y="4142540"/>
            <a:ext cx="172615" cy="511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 descr="presen_prepa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43405" r="76250" b="54129"/>
          <a:stretch/>
        </p:blipFill>
        <p:spPr>
          <a:xfrm>
            <a:off x="2584646" y="5490729"/>
            <a:ext cx="281649" cy="533000"/>
          </a:xfrm>
          <a:prstGeom prst="rect">
            <a:avLst/>
          </a:prstGeom>
        </p:spPr>
      </p:pic>
      <p:sp>
        <p:nvSpPr>
          <p:cNvPr id="47" name="フリーフォーム 46"/>
          <p:cNvSpPr/>
          <p:nvPr/>
        </p:nvSpPr>
        <p:spPr>
          <a:xfrm>
            <a:off x="1285023" y="6029802"/>
            <a:ext cx="117133" cy="230926"/>
          </a:xfrm>
          <a:custGeom>
            <a:avLst/>
            <a:gdLst>
              <a:gd name="connsiteX0" fmla="*/ 0 w 117133"/>
              <a:gd name="connsiteY0" fmla="*/ 0 h 230926"/>
              <a:gd name="connsiteX1" fmla="*/ 96202 w 117133"/>
              <a:gd name="connsiteY1" fmla="*/ 76975 h 230926"/>
              <a:gd name="connsiteX2" fmla="*/ 115442 w 117133"/>
              <a:gd name="connsiteY2" fmla="*/ 230926 h 2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33" h="230926">
                <a:moveTo>
                  <a:pt x="0" y="0"/>
                </a:moveTo>
                <a:cubicBezTo>
                  <a:pt x="32067" y="25658"/>
                  <a:pt x="69477" y="45791"/>
                  <a:pt x="96202" y="76975"/>
                </a:cubicBezTo>
                <a:cubicBezTo>
                  <a:pt x="125582" y="111258"/>
                  <a:pt x="115442" y="199609"/>
                  <a:pt x="115442" y="230926"/>
                </a:cubicBezTo>
              </a:path>
            </a:pathLst>
          </a:cu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6"/>
          <a:stretch/>
        </p:blipFill>
        <p:spPr>
          <a:xfrm>
            <a:off x="1189102" y="2098337"/>
            <a:ext cx="6190257" cy="736981"/>
          </a:xfrm>
          <a:prstGeom prst="rect">
            <a:avLst/>
          </a:prstGeom>
          <a:effectLst/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72"/>
          <a:stretch/>
        </p:blipFill>
        <p:spPr>
          <a:xfrm>
            <a:off x="1102459" y="1192550"/>
            <a:ext cx="6190257" cy="923159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V="1">
            <a:off x="10664249" y="1991017"/>
            <a:ext cx="0" cy="415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99" y="3251370"/>
            <a:ext cx="3242509" cy="4836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" y="4460407"/>
            <a:ext cx="9252210" cy="878403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3" t="13050" r="31390" b="59739"/>
          <a:stretch/>
        </p:blipFill>
        <p:spPr>
          <a:xfrm>
            <a:off x="5588552" y="2824489"/>
            <a:ext cx="611264" cy="47287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184621" y="2848156"/>
            <a:ext cx="3564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r-IN" altLang="ja-JP" sz="2000" dirty="0" smtClean="0"/>
              <a:t>……</a:t>
            </a:r>
            <a:r>
              <a:rPr kumimoji="1" lang="en-US" altLang="ja-JP" sz="2000" dirty="0" smtClean="0"/>
              <a:t>Vacuum Hamiltonian 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67787" y="3304141"/>
            <a:ext cx="393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r-IN" altLang="ja-JP" sz="2000" dirty="0" smtClean="0"/>
              <a:t>……</a:t>
            </a:r>
            <a:r>
              <a:rPr kumimoji="1" lang="en-US" altLang="ja-JP" sz="2000" dirty="0" smtClean="0"/>
              <a:t> Potential in flavor space </a:t>
            </a:r>
            <a:endParaRPr kumimoji="1" lang="ja-JP" altLang="en-US" sz="2000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9566033" y="2406363"/>
            <a:ext cx="54087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6435399">
            <a:off x="-1798025" y="3113985"/>
            <a:ext cx="2367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Matter effect from e</a:t>
            </a:r>
            <a:r>
              <a:rPr kumimoji="1" lang="en-US" altLang="ja-JP" sz="2000" baseline="30000" dirty="0" smtClean="0">
                <a:solidFill>
                  <a:srgbClr val="00B050"/>
                </a:solidFill>
              </a:rPr>
              <a:t>-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312396" y="5672369"/>
            <a:ext cx="2276451" cy="579649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307164" y="6266115"/>
            <a:ext cx="2811399" cy="52979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37234" r="50388" b="22654"/>
          <a:stretch/>
        </p:blipFill>
        <p:spPr>
          <a:xfrm>
            <a:off x="1956253" y="5868219"/>
            <a:ext cx="448858" cy="357875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5" t="41255" r="40139" b="22607"/>
          <a:stretch/>
        </p:blipFill>
        <p:spPr>
          <a:xfrm>
            <a:off x="3156919" y="6102012"/>
            <a:ext cx="191135" cy="31743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9434759" y="402851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13/19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10114" y="799687"/>
            <a:ext cx="467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We solve these equations 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5582496" y="3322211"/>
            <a:ext cx="469" cy="4317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5582496" y="3307083"/>
            <a:ext cx="54385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588552" y="3715208"/>
            <a:ext cx="52977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6126351" y="3322211"/>
            <a:ext cx="2" cy="38432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3281" y="4773575"/>
            <a:ext cx="0" cy="374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83582" y="5141287"/>
            <a:ext cx="875999" cy="634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-330496" y="5938124"/>
            <a:ext cx="2" cy="38432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83583" y="4773575"/>
            <a:ext cx="875998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959581" y="4764647"/>
            <a:ext cx="0" cy="374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842118" y="118244"/>
            <a:ext cx="506112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EOMs of density matrices 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8"/>
          <a:stretch/>
        </p:blipFill>
        <p:spPr>
          <a:xfrm>
            <a:off x="6328465" y="5546872"/>
            <a:ext cx="2662786" cy="772222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0"/>
          <a:stretch/>
        </p:blipFill>
        <p:spPr>
          <a:xfrm>
            <a:off x="3652271" y="5496470"/>
            <a:ext cx="2601653" cy="8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29944</TotalTime>
  <Words>1305</Words>
  <Application>Microsoft Macintosh PowerPoint</Application>
  <PresentationFormat>画面に合わせる (4:3)</PresentationFormat>
  <Paragraphs>324</Paragraphs>
  <Slides>21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Calibri</vt:lpstr>
      <vt:lpstr>ＤＦＰ勘亭流</vt:lpstr>
      <vt:lpstr>ＤＦＰ祥南行書体W5</vt:lpstr>
      <vt:lpstr>Mangal</vt:lpstr>
      <vt:lpstr>ＭＳ Ｐゴシック</vt:lpstr>
      <vt:lpstr>Symbol</vt:lpstr>
      <vt:lpstr>Arial</vt:lpstr>
      <vt:lpstr>ホワイト</vt:lpstr>
      <vt:lpstr>数式</vt:lpstr>
      <vt:lpstr>       The effects of collective neutrino oscillations on  explosive nucleosynthesis in core-collapse supernovae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</vt:lpstr>
      <vt:lpstr>PowerPoint プレゼンテーション</vt:lpstr>
      <vt:lpstr>PowerPoint プレゼンテーション</vt:lpstr>
      <vt:lpstr>PowerPoint プレゼンテーション</vt:lpstr>
      <vt:lpstr>Evolution of        (ne probability)</vt:lpstr>
      <vt:lpstr> Flavor transitions in normal hierarchy </vt:lpstr>
      <vt:lpstr> Flavor transitions in inverted hierarchy </vt:lpstr>
      <vt:lpstr>PowerPoint プレゼンテーション</vt:lpstr>
      <vt:lpstr>PowerPoint プレゼンテーション</vt:lpstr>
      <vt:lpstr>PowerPoint プレゼンテーション</vt:lpstr>
      <vt:lpstr>　</vt:lpstr>
      <vt:lpstr>PowerPoint プレゼンテーション</vt:lpstr>
      <vt:lpstr>PowerPoint プレゼンテーション</vt:lpstr>
      <vt:lpstr>Thank you for your attention !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Neutrino oscillations in core collapse supernovae </dc:title>
  <dc:creator>佐々木</dc:creator>
  <cp:lastModifiedBy>佐々木宏和</cp:lastModifiedBy>
  <cp:revision>1132</cp:revision>
  <cp:lastPrinted>2017-06-28T13:39:12Z</cp:lastPrinted>
  <dcterms:created xsi:type="dcterms:W3CDTF">2015-12-03T13:37:32Z</dcterms:created>
  <dcterms:modified xsi:type="dcterms:W3CDTF">2017-09-17T16:21:02Z</dcterms:modified>
</cp:coreProperties>
</file>