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4" r:id="rId4"/>
  </p:sldMasterIdLst>
  <p:notesMasterIdLst>
    <p:notesMasterId r:id="rId35"/>
  </p:notesMasterIdLst>
  <p:handoutMasterIdLst>
    <p:handoutMasterId r:id="rId36"/>
  </p:handoutMasterIdLst>
  <p:sldIdLst>
    <p:sldId id="383" r:id="rId5"/>
    <p:sldId id="488" r:id="rId6"/>
    <p:sldId id="384" r:id="rId7"/>
    <p:sldId id="492" r:id="rId8"/>
    <p:sldId id="527" r:id="rId9"/>
    <p:sldId id="496" r:id="rId10"/>
    <p:sldId id="494" r:id="rId11"/>
    <p:sldId id="529" r:id="rId12"/>
    <p:sldId id="515" r:id="rId13"/>
    <p:sldId id="516" r:id="rId14"/>
    <p:sldId id="518" r:id="rId15"/>
    <p:sldId id="517" r:id="rId16"/>
    <p:sldId id="530" r:id="rId17"/>
    <p:sldId id="490" r:id="rId18"/>
    <p:sldId id="491" r:id="rId19"/>
    <p:sldId id="520" r:id="rId20"/>
    <p:sldId id="507" r:id="rId21"/>
    <p:sldId id="508" r:id="rId22"/>
    <p:sldId id="513" r:id="rId23"/>
    <p:sldId id="524" r:id="rId24"/>
    <p:sldId id="522" r:id="rId25"/>
    <p:sldId id="521" r:id="rId26"/>
    <p:sldId id="505" r:id="rId27"/>
    <p:sldId id="525" r:id="rId28"/>
    <p:sldId id="509" r:id="rId29"/>
    <p:sldId id="510" r:id="rId30"/>
    <p:sldId id="511" r:id="rId31"/>
    <p:sldId id="512" r:id="rId32"/>
    <p:sldId id="497" r:id="rId33"/>
    <p:sldId id="482" r:id="rId34"/>
  </p:sldIdLst>
  <p:sldSz cx="9601200" cy="7315200"/>
  <p:notesSz cx="6997700" cy="9271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1pPr>
    <a:lvl2pPr marL="482600" indent="-254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2pPr>
    <a:lvl3pPr marL="965200" indent="-508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3pPr>
    <a:lvl4pPr marL="1449388" indent="-777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4pPr>
    <a:lvl5pPr marL="1931988" indent="-1031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>
        <p15:guide id="1" orient="horz" pos="102">
          <p15:clr>
            <a:srgbClr val="A4A3A4"/>
          </p15:clr>
        </p15:guide>
        <p15:guide id="2" pos="28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308"/>
    <a:srgbClr val="000000"/>
    <a:srgbClr val="336699"/>
    <a:srgbClr val="FFFFCC"/>
    <a:srgbClr val="FFAE1A"/>
    <a:srgbClr val="E2F4E7"/>
    <a:srgbClr val="E1E9FB"/>
    <a:srgbClr val="F0EAD5"/>
    <a:srgbClr val="0F0C8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9" autoAdjust="0"/>
    <p:restoredTop sz="93229" autoAdjust="0"/>
  </p:normalViewPr>
  <p:slideViewPr>
    <p:cSldViewPr>
      <p:cViewPr varScale="1">
        <p:scale>
          <a:sx n="77" d="100"/>
          <a:sy n="77" d="100"/>
        </p:scale>
        <p:origin x="1099" y="86"/>
      </p:cViewPr>
      <p:guideLst>
        <p:guide orient="horz" pos="102"/>
        <p:guide pos="2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274" y="-102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72745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Alexandra Gade- gade@msu.edu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Oct 2012</a:t>
            </a:r>
            <a:endParaRPr lang="en-US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5605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Talk for </a:t>
            </a:r>
            <a:r>
              <a:rPr lang="en-US" dirty="0" err="1" smtClean="0"/>
              <a:t>Otsuka</a:t>
            </a:r>
            <a:r>
              <a:rPr lang="en-US" dirty="0" smtClean="0"/>
              <a:t> 60 fest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>
                <a:solidFill>
                  <a:schemeClr val="tx1"/>
                </a:solidFill>
                <a:latin typeface="Helvetica" pitchFamily="-111" charset="0"/>
                <a:ea typeface="ヒラギノ角ゴ Pro W3" pitchFamily="-111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Page </a:t>
            </a:r>
            <a:fld id="{B7016C78-ECB3-43F2-8986-1B494CF39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05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0438" y="388938"/>
            <a:ext cx="5078412" cy="38703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86250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82600" indent="-25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2pPr>
    <a:lvl3pPr marL="965200" indent="-50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3pPr>
    <a:lvl4pPr marL="1449388" indent="-777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4pPr>
    <a:lvl5pPr marL="1931988" indent="-1031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/>
      </a:defRPr>
    </a:lvl5pPr>
    <a:lvl6pPr marL="2416531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17613" y="695325"/>
            <a:ext cx="4562475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</p:spPr>
        <p:txBody>
          <a:bodyPr/>
          <a:lstStyle/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74120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TOF ~ 500ns</a:t>
            </a:r>
          </a:p>
          <a:p>
            <a:r>
              <a:rPr lang="en-US" altLang="en-US" dirty="0" smtClean="0">
                <a:latin typeface="Arial" panose="020B0604020202020204" pitchFamily="34" charset="0"/>
              </a:rPr>
              <a:t>D TOF=100ps (resolution) and centroid determination to 1ps</a:t>
            </a:r>
          </a:p>
        </p:txBody>
      </p:sp>
    </p:spTree>
    <p:extLst>
      <p:ext uri="{BB962C8B-B14F-4D97-AF65-F5344CB8AC3E}">
        <p14:creationId xmlns:p14="http://schemas.microsoft.com/office/powerpoint/2010/main" val="2603736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TOF ~ 500ns</a:t>
            </a:r>
          </a:p>
          <a:p>
            <a:r>
              <a:rPr lang="en-US" altLang="en-US" dirty="0" smtClean="0">
                <a:latin typeface="Arial" panose="020B0604020202020204" pitchFamily="34" charset="0"/>
              </a:rPr>
              <a:t>D TOF=100ps (resolution) and centroid determination to 1ps</a:t>
            </a:r>
          </a:p>
        </p:txBody>
      </p:sp>
    </p:spTree>
    <p:extLst>
      <p:ext uri="{BB962C8B-B14F-4D97-AF65-F5344CB8AC3E}">
        <p14:creationId xmlns:p14="http://schemas.microsoft.com/office/powerpoint/2010/main" val="36318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TOF ~ 500ns</a:t>
            </a:r>
          </a:p>
          <a:p>
            <a:r>
              <a:rPr lang="en-US" altLang="en-US" dirty="0" smtClean="0">
                <a:latin typeface="Arial" panose="020B0604020202020204" pitchFamily="34" charset="0"/>
              </a:rPr>
              <a:t>D TOF=100ps (resolution) and centroid determination to 1ps</a:t>
            </a:r>
          </a:p>
        </p:txBody>
      </p:sp>
    </p:spTree>
    <p:extLst>
      <p:ext uri="{BB962C8B-B14F-4D97-AF65-F5344CB8AC3E}">
        <p14:creationId xmlns:p14="http://schemas.microsoft.com/office/powerpoint/2010/main" val="2765096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</a:rPr>
              <a:t>TOF ~ 500ns</a:t>
            </a:r>
          </a:p>
          <a:p>
            <a:r>
              <a:rPr lang="en-US" altLang="en-US" dirty="0" smtClean="0">
                <a:latin typeface="Arial" panose="020B0604020202020204" pitchFamily="34" charset="0"/>
              </a:rPr>
              <a:t>D TOF=100ps (resolution) and centroid determination to 1ps</a:t>
            </a:r>
          </a:p>
        </p:txBody>
      </p:sp>
    </p:spTree>
    <p:extLst>
      <p:ext uri="{BB962C8B-B14F-4D97-AF65-F5344CB8AC3E}">
        <p14:creationId xmlns:p14="http://schemas.microsoft.com/office/powerpoint/2010/main" val="529730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17613" y="695325"/>
            <a:ext cx="4562475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</p:spPr>
        <p:txBody>
          <a:bodyPr/>
          <a:lstStyle/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38902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2025" y="388938"/>
            <a:ext cx="5075238" cy="3867150"/>
          </a:xfrm>
          <a:ln/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>
          <a:xfrm>
            <a:off x="700076" y="4404032"/>
            <a:ext cx="5597553" cy="4171030"/>
          </a:xfrm>
          <a:prstGeom prst="rect">
            <a:avLst/>
          </a:prstGeom>
          <a:noFill/>
          <a:ln/>
        </p:spPr>
        <p:txBody>
          <a:bodyPr lIns="87934" tIns="43967" rIns="87934" bIns="43967"/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a typeface="ヒラギノ角ゴ Pro W3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3057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>
          <a:xfrm>
            <a:off x="700089" y="4403725"/>
            <a:ext cx="5597525" cy="4171950"/>
          </a:xfrm>
          <a:prstGeom prst="rect">
            <a:avLst/>
          </a:prstGeom>
          <a:noFill/>
          <a:ln/>
        </p:spPr>
        <p:txBody>
          <a:bodyPr lIns="91431" tIns="45716" rIns="91431" bIns="45716"/>
          <a:lstStyle/>
          <a:p>
            <a:endParaRPr lang="en-US" dirty="0" smtClean="0"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3921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47775" y="706438"/>
            <a:ext cx="4637088" cy="35321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10680" y="4467788"/>
            <a:ext cx="5685436" cy="4231870"/>
          </a:xfrm>
          <a:prstGeom prst="rect">
            <a:avLst/>
          </a:prstGeom>
          <a:noFill/>
        </p:spPr>
        <p:txBody>
          <a:bodyPr lIns="92024" tIns="46012" rIns="92024" bIns="46012"/>
          <a:lstStyle/>
          <a:p>
            <a:endParaRPr lang="en-US" dirty="0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889534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831"/>
            <a:ext cx="5608320" cy="418266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91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387179"/>
            <a:ext cx="5608320" cy="41555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88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023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818" y="4468576"/>
            <a:ext cx="5587366" cy="3654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3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bkg1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3247814"/>
            <a:ext cx="8161020" cy="5188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632960"/>
            <a:ext cx="6720840" cy="1300480"/>
          </a:xfrm>
        </p:spPr>
        <p:txBody>
          <a:bodyPr/>
          <a:lstStyle>
            <a:lvl1pPr marL="0" indent="0" algn="ctr">
              <a:buNone/>
              <a:defRPr/>
            </a:lvl1pPr>
            <a:lvl2pPr marL="483263" indent="0" algn="ctr">
              <a:buNone/>
              <a:defRPr/>
            </a:lvl2pPr>
            <a:lvl3pPr marL="966526" indent="0" algn="ctr">
              <a:buNone/>
              <a:defRPr/>
            </a:lvl3pPr>
            <a:lvl4pPr marL="1449788" indent="0" algn="ctr">
              <a:buNone/>
              <a:defRPr/>
            </a:lvl4pPr>
            <a:lvl5pPr marL="1933052" indent="0" algn="ctr">
              <a:buNone/>
              <a:defRPr/>
            </a:lvl5pPr>
            <a:lvl6pPr marL="2416316" indent="0" algn="ctr">
              <a:buNone/>
              <a:defRPr/>
            </a:lvl6pPr>
            <a:lvl7pPr marL="2899579" indent="0" algn="ctr">
              <a:buNone/>
              <a:defRPr/>
            </a:lvl7pPr>
            <a:lvl8pPr marL="3382842" indent="0" algn="ctr">
              <a:buNone/>
              <a:defRPr/>
            </a:lvl8pPr>
            <a:lvl9pPr marL="3866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108374"/>
            <a:ext cx="6160770" cy="508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80110" y="1463040"/>
            <a:ext cx="4000500" cy="520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630" y="1463040"/>
            <a:ext cx="4000500" cy="52019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MSU act logo.jpg                                               0000341BMacintosh HD                   B9229F79: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347" y="149014"/>
            <a:ext cx="1251823" cy="72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W:\ccupgrade\nscl_logo_pbg200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6" y="106681"/>
            <a:ext cx="631746" cy="80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6"/>
          <p:cNvSpPr txBox="1">
            <a:spLocks noChangeArrowheads="1"/>
          </p:cNvSpPr>
          <p:nvPr userDrawn="1"/>
        </p:nvSpPr>
        <p:spPr bwMode="auto">
          <a:xfrm>
            <a:off x="703422" y="1408853"/>
            <a:ext cx="8257699" cy="499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2940">
              <a:solidFill>
                <a:srgbClr val="B81414"/>
              </a:solidFill>
              <a:latin typeface="Arial" charset="0"/>
            </a:endParaRPr>
          </a:p>
        </p:txBody>
      </p:sp>
      <p:pic>
        <p:nvPicPr>
          <p:cNvPr id="6" name="Picture 24" descr="C:\Documents and Settings\glasmach\Desktop\1246_10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" y="81280"/>
            <a:ext cx="8001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8113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542088"/>
            <a:ext cx="9601200" cy="77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 eaLnBrk="0" hangingPunct="0">
              <a:lnSpc>
                <a:spcPct val="90000"/>
              </a:lnSpc>
              <a:defRPr/>
            </a:pPr>
            <a:endParaRPr lang="en-US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18" tIns="48309" rIns="96618" bIns="48309">
            <a:spAutoFit/>
          </a:bodyPr>
          <a:lstStyle/>
          <a:p>
            <a:pPr defTabSz="483219">
              <a:defRPr/>
            </a:pPr>
            <a:endParaRPr lang="en-US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5676900" y="6780213"/>
            <a:ext cx="3124200" cy="388937"/>
          </a:xfrm>
          <a:prstGeom prst="rect">
            <a:avLst/>
          </a:prstGeom>
        </p:spPr>
        <p:txBody>
          <a:bodyPr/>
          <a:lstStyle>
            <a:lvl1pPr algn="r" eaLnBrk="0" hangingPunct="0">
              <a:lnSpc>
                <a:spcPct val="90000"/>
              </a:lnSpc>
              <a:defRPr sz="11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FRIB Overview, April 2012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801100" y="6780213"/>
            <a:ext cx="800100" cy="388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51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MSU act logo.jpg                                               0000341BMacintosh HD                   B9229F79: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9347" y="149014"/>
            <a:ext cx="1251823" cy="72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W:\ccupgrade\nscl_logo_pbg200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6" y="106681"/>
            <a:ext cx="631746" cy="80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703422" y="1408854"/>
            <a:ext cx="8257699" cy="5447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sz="2940">
              <a:solidFill>
                <a:srgbClr val="B81414"/>
              </a:solidFill>
            </a:endParaRPr>
          </a:p>
        </p:txBody>
      </p:sp>
      <p:pic>
        <p:nvPicPr>
          <p:cNvPr id="8" name="Picture 24" descr="C:\Documents and Settings\glasmach\Desktop\1246_10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0110" y="81280"/>
            <a:ext cx="8001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1463040"/>
            <a:ext cx="4000500" cy="5201920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630" y="1463040"/>
            <a:ext cx="4000500" cy="5201920"/>
          </a:xfrm>
        </p:spPr>
        <p:txBody>
          <a:bodyPr/>
          <a:lstStyle>
            <a:lvl1pPr>
              <a:defRPr sz="2940"/>
            </a:lvl1pPr>
            <a:lvl2pPr>
              <a:defRPr sz="2520"/>
            </a:lvl2pPr>
            <a:lvl3pPr>
              <a:defRPr sz="210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4811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No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ppt_bkg1.png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660" y="7027683"/>
            <a:ext cx="1049241" cy="23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871509" y="7003085"/>
            <a:ext cx="672084" cy="2926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96012" y="6908800"/>
            <a:ext cx="9505188" cy="8128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150"/>
          </a:p>
        </p:txBody>
      </p:sp>
      <p:pic>
        <p:nvPicPr>
          <p:cNvPr id="19" name="Picture 10" descr="Squares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110" y="6258561"/>
            <a:ext cx="720090" cy="64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601200" cy="10728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5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3269" y="1408117"/>
            <a:ext cx="8258175" cy="5331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25" tIns="47962" rIns="95925" bIns="47962">
            <a:spAutoFit/>
          </a:bodyPr>
          <a:lstStyle/>
          <a:p>
            <a:pPr defTabSz="479760" eaLnBrk="0" hangingPunct="0">
              <a:lnSpc>
                <a:spcPct val="90000"/>
              </a:lnSpc>
              <a:defRPr/>
            </a:pPr>
            <a:endParaRPr lang="en-US" sz="31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40"/>
            <a:ext cx="9440468" cy="5065050"/>
          </a:xfrm>
        </p:spPr>
        <p:txBody>
          <a:bodyPr/>
          <a:lstStyle>
            <a:lvl3pPr>
              <a:defRPr sz="189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0010" y="304808"/>
            <a:ext cx="9441180" cy="51816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347717" y="6906756"/>
            <a:ext cx="4360572" cy="388937"/>
          </a:xfrm>
          <a:prstGeom prst="rect">
            <a:avLst/>
          </a:prstGeom>
        </p:spPr>
        <p:txBody>
          <a:bodyPr lIns="0" tIns="45704" rIns="0" bIns="45704" anchor="b"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A. Gade, FRIB Science, Jlab User WS, June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9494" y="7026977"/>
            <a:ext cx="243251" cy="234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94340" y="7027284"/>
            <a:ext cx="179238" cy="2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98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42100"/>
            <a:ext cx="9601200" cy="7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3276" y="1408121"/>
            <a:ext cx="8258175" cy="3585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865" tIns="47933" rIns="95865" bIns="47933">
            <a:spAutoFit/>
          </a:bodyPr>
          <a:lstStyle/>
          <a:p>
            <a:pPr defTabSz="479459" eaLnBrk="0" hangingPunct="0">
              <a:lnSpc>
                <a:spcPct val="90000"/>
              </a:lnSpc>
              <a:defRPr/>
            </a:pPr>
            <a:endParaRPr lang="en-US" sz="1890" dirty="0">
              <a:solidFill>
                <a:prstClr val="black"/>
              </a:solidFill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" y="1138239"/>
            <a:ext cx="9441184" cy="2595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80010" y="3820160"/>
            <a:ext cx="9441184" cy="25955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47724" y="6780213"/>
            <a:ext cx="4453387" cy="388937"/>
          </a:xfrm>
          <a:prstGeom prst="rect">
            <a:avLst/>
          </a:prstGeom>
        </p:spPr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Pharmacology and Toxicology Seminar Nov. 2013 - Sherrill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01100" y="6780213"/>
            <a:ext cx="800100" cy="3889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50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7" y="1408115"/>
            <a:ext cx="8258175" cy="533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5943" tIns="47971" rIns="95943" bIns="47971">
            <a:spAutoFit/>
          </a:bodyPr>
          <a:lstStyle/>
          <a:p>
            <a:pPr defTabSz="479846" eaLnBrk="0" hangingPunct="0">
              <a:lnSpc>
                <a:spcPct val="90000"/>
              </a:lnSpc>
              <a:defRPr/>
            </a:pPr>
            <a:endParaRPr lang="en-US" sz="315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" y="300674"/>
            <a:ext cx="9441180" cy="5187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4347715" y="6780213"/>
            <a:ext cx="4453387" cy="388937"/>
          </a:xfrm>
          <a:prstGeom prst="rect">
            <a:avLst/>
          </a:prstGeom>
        </p:spPr>
        <p:txBody>
          <a:bodyPr/>
          <a:lstStyle>
            <a:lvl1pPr algn="r" eaLnBrk="0" hangingPunct="0">
              <a:lnSpc>
                <a:spcPct val="90000"/>
              </a:lnSpc>
              <a:defRPr sz="105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smtClean="0"/>
              <a:t>T. Glasmacher, June 2017 DOE OPA Review - A01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479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53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A.</a:t>
            </a:r>
            <a:r>
              <a:rPr lang="en-US" sz="1100" baseline="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 Gade</a:t>
            </a:r>
            <a:r>
              <a:rPr lang="en-US" sz="11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fld id="{58887C3C-49B1-4C25-BCBF-EC4A62B682E4}" type="datetime1">
              <a:rPr lang="en-US" sz="110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9/21/2017</a:t>
            </a:fld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r>
              <a:rPr lang="en-US" sz="1100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t>Slide </a:t>
            </a:r>
            <a:fld id="{97F26045-EFAF-4618-8EDF-874E6A216DC5}" type="slidenum">
              <a:rPr lang="en-US" sz="110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985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13" y="1138238"/>
            <a:ext cx="8639175" cy="5362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53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C.K. Gelbke, </a:t>
            </a:r>
            <a:fld id="{58887C3C-49B1-4C25-BCBF-EC4A62B682E4}" type="datetime1">
              <a:rPr lang="en-US" sz="110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9/21/2017</a:t>
            </a:fld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r>
              <a:rPr lang="en-US" sz="1100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t>Slide </a:t>
            </a:r>
            <a:fld id="{741F7592-A814-4C7D-B2F7-84C7A5C765CD}" type="slidenum">
              <a:rPr lang="en-US" sz="110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 l="3036" t="14900" r="51408" b="16333"/>
          <a:stretch>
            <a:fillRect/>
          </a:stretch>
        </p:blipFill>
        <p:spPr bwMode="auto">
          <a:xfrm>
            <a:off x="3976688" y="6643688"/>
            <a:ext cx="16748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985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13" y="1138238"/>
            <a:ext cx="8639175" cy="5362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FRIB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06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5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019800" y="6848475"/>
            <a:ext cx="3392488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>
                <a:solidFill>
                  <a:srgbClr val="064308"/>
                </a:solidFill>
              </a:rPr>
              <a:t>O.Kester, IAP seminar, Frankfurt, Germany,</a:t>
            </a:r>
          </a:p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>
                <a:solidFill>
                  <a:srgbClr val="064308"/>
                </a:solidFill>
              </a:rPr>
              <a:t> 11/06/2009, </a:t>
            </a:r>
            <a:r>
              <a:rPr lang="en-US" sz="1100">
                <a:solidFill>
                  <a:srgbClr val="064308"/>
                </a:solidFill>
                <a:latin typeface="Arial" charset="0"/>
              </a:rPr>
              <a:t>Slide </a:t>
            </a:r>
            <a:fld id="{12FB4F39-DD78-40F1-832A-07EB76A4AFFF}" type="slidenum">
              <a:rPr lang="en-US" sz="1100">
                <a:solidFill>
                  <a:srgbClr val="064308"/>
                </a:solidFill>
                <a:latin typeface="Arial" charset="0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>
              <a:solidFill>
                <a:srgbClr val="064308"/>
              </a:solidFill>
              <a:latin typeface="Arial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 l="3036" t="14900" r="51408" b="16333"/>
          <a:stretch>
            <a:fillRect/>
          </a:stretch>
        </p:blipFill>
        <p:spPr bwMode="auto">
          <a:xfrm>
            <a:off x="3976688" y="6643688"/>
            <a:ext cx="16748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985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1013" y="1138238"/>
            <a:ext cx="8639175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FRIB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53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C.K. Gelbke, </a:t>
            </a:r>
            <a:fld id="{58887C3C-49B1-4C25-BCBF-EC4A62B682E4}" type="datetime1">
              <a:rPr lang="en-US" sz="110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9/21/2017</a:t>
            </a:fld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r>
              <a:rPr lang="en-US" sz="1100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t>Slide </a:t>
            </a:r>
            <a:fld id="{2C2192E9-C921-420E-A92C-DFB1594B8F3B}" type="slidenum">
              <a:rPr lang="en-US" sz="110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985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1013" y="1138238"/>
            <a:ext cx="8639175" cy="5362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bkg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321175" y="3209925"/>
            <a:ext cx="9601200" cy="560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>
              <a:defRPr/>
            </a:pPr>
            <a:endParaRPr lang="en-US">
              <a:latin typeface="Arial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7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53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C.K. Gelbke, </a:t>
            </a:r>
            <a:fld id="{58887C3C-49B1-4C25-BCBF-EC4A62B682E4}" type="datetime1">
              <a:rPr lang="en-US" sz="110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9/21/2017</a:t>
            </a:fld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r>
              <a:rPr lang="en-US" sz="1100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t>Slide </a:t>
            </a:r>
            <a:fld id="{EBFA3CF4-04C2-46B2-8356-12175B2DFA46}" type="slidenum">
              <a:rPr lang="en-US" sz="110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985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484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67" tIns="45683" rIns="91367" bIns="45683">
            <a:spAutoFit/>
          </a:bodyPr>
          <a:lstStyle/>
          <a:p>
            <a:pPr defTabSz="483004" eaLnBrk="0" hangingPunct="0">
              <a:lnSpc>
                <a:spcPct val="90000"/>
              </a:lnSpc>
              <a:defRPr/>
            </a:pPr>
            <a:endParaRPr lang="en-US" sz="27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600200" y="3358287"/>
            <a:ext cx="6400800" cy="121920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/>
            </a:lvl1pPr>
            <a:lvl2pPr marL="456834" indent="0" algn="ctr">
              <a:buNone/>
              <a:defRPr/>
            </a:lvl2pPr>
            <a:lvl3pPr marL="913667" indent="0" algn="ctr">
              <a:buNone/>
              <a:defRPr/>
            </a:lvl3pPr>
            <a:lvl4pPr marL="1370499" indent="0" algn="ctr">
              <a:buNone/>
              <a:defRPr/>
            </a:lvl4pPr>
            <a:lvl5pPr marL="1827335" indent="0" algn="ctr">
              <a:buNone/>
              <a:defRPr/>
            </a:lvl5pPr>
            <a:lvl6pPr marL="2284168" indent="0" algn="ctr">
              <a:buNone/>
              <a:defRPr/>
            </a:lvl6pPr>
            <a:lvl7pPr marL="2741000" indent="0" algn="ctr">
              <a:buNone/>
              <a:defRPr/>
            </a:lvl7pPr>
            <a:lvl8pPr marL="3197834" indent="0" algn="ctr">
              <a:buNone/>
              <a:defRPr/>
            </a:lvl8pPr>
            <a:lvl9pPr marL="365466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010" y="2367690"/>
            <a:ext cx="945118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9252" tIns="23701" rIns="59252" bIns="23701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SCL_ppt.pn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012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703263" y="1408113"/>
            <a:ext cx="8258175" cy="522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6653" tIns="48326" rIns="96653" bIns="48326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>
              <a:latin typeface="Helvetica" pitchFamily="-111" charset="0"/>
              <a:ea typeface="ヒラギノ角ゴ Pro W3" pitchFamily="-111" charset="-128"/>
              <a:cs typeface="Arial" charset="0"/>
            </a:endParaRPr>
          </a:p>
        </p:txBody>
      </p:sp>
      <p:sp>
        <p:nvSpPr>
          <p:cNvPr id="9" name="Text Box 1032"/>
          <p:cNvSpPr txBox="1">
            <a:spLocks noChangeArrowheads="1"/>
          </p:cNvSpPr>
          <p:nvPr userDrawn="1"/>
        </p:nvSpPr>
        <p:spPr bwMode="auto">
          <a:xfrm>
            <a:off x="6721475" y="7000875"/>
            <a:ext cx="2640013" cy="153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defTabSz="866775" eaLnBrk="0" hangingPunct="0">
              <a:lnSpc>
                <a:spcPct val="90000"/>
              </a:lnSpc>
              <a:defRPr/>
            </a:pPr>
            <a:r>
              <a:rPr lang="en-US" sz="11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A.</a:t>
            </a:r>
            <a:r>
              <a:rPr lang="en-US" sz="1100" baseline="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 Gade</a:t>
            </a:r>
            <a:r>
              <a:rPr lang="en-US" sz="1100" dirty="0" smtClean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fld id="{58887C3C-49B1-4C25-BCBF-EC4A62B682E4}" type="datetime1">
              <a:rPr lang="en-US" sz="110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9/21/2017</a:t>
            </a:fld>
            <a:r>
              <a:rPr lang="en-US" sz="1100" dirty="0">
                <a:solidFill>
                  <a:srgbClr val="064308"/>
                </a:solidFill>
                <a:latin typeface="Helvetica" pitchFamily="-111" charset="0"/>
                <a:ea typeface="ヒラギノ角ゴ Pro W3" pitchFamily="-111" charset="-128"/>
                <a:cs typeface="+mn-cs"/>
              </a:rPr>
              <a:t>, </a:t>
            </a:r>
            <a:r>
              <a:rPr lang="en-US" sz="1100" dirty="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t>Slide </a:t>
            </a:r>
            <a:fld id="{97F26045-EFAF-4618-8EDF-874E6A216DC5}" type="slidenum">
              <a:rPr lang="en-US" sz="1100">
                <a:solidFill>
                  <a:srgbClr val="064308"/>
                </a:solidFill>
                <a:latin typeface="Arial" charset="0"/>
                <a:ea typeface="ヒラギノ角ゴ Pro W3" pitchFamily="-111" charset="-128"/>
                <a:cs typeface="+mn-cs"/>
              </a:rPr>
              <a:pPr algn="r" defTabSz="866775" eaLnBrk="0" hangingPunct="0">
                <a:lnSpc>
                  <a:spcPct val="90000"/>
                </a:lnSpc>
                <a:defRPr/>
              </a:pPr>
              <a:t>‹#›</a:t>
            </a:fld>
            <a:endParaRPr lang="en-US" sz="1100" dirty="0">
              <a:solidFill>
                <a:srgbClr val="064308"/>
              </a:solidFill>
              <a:latin typeface="Arial" charset="0"/>
              <a:ea typeface="ヒラギノ角ゴ Pro W3" pitchFamily="-111" charset="-128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81281"/>
            <a:ext cx="8686800" cy="98551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1013" y="1138238"/>
            <a:ext cx="8639175" cy="5362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80963"/>
            <a:ext cx="66484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99" tIns="23720" rIns="59299" bIns="23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1013" y="1138238"/>
            <a:ext cx="86391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2" r:id="rId8"/>
    <p:sldLayoutId id="2147483793" r:id="rId9"/>
    <p:sldLayoutId id="2147483794" r:id="rId10"/>
    <p:sldLayoutId id="2147483796" r:id="rId11"/>
    <p:sldLayoutId id="2147483797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54075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83306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66612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449918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933224" algn="ctr" defTabSz="854177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4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975" indent="-180975" algn="l" defTabSz="854075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SzPct val="100000"/>
        <a:buChar char="•"/>
        <a:defRPr sz="21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482600" indent="-180975" algn="l" defTabSz="854075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SzPct val="100000"/>
        <a:buChar char="–"/>
        <a:defRPr sz="17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784225" indent="-180975" algn="l" defTabSz="854075" rtl="0" eaLnBrk="0" fontAlgn="base" hangingPunct="0">
        <a:lnSpc>
          <a:spcPct val="90000"/>
        </a:lnSpc>
        <a:spcBef>
          <a:spcPct val="15000"/>
        </a:spcBef>
        <a:spcAft>
          <a:spcPct val="0"/>
        </a:spcAft>
        <a:buSzPct val="100000"/>
        <a:buChar char="»"/>
        <a:defRPr sz="1700"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1328738" indent="-241300" algn="l" defTabSz="85407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866900" indent="-158750" algn="l" defTabSz="854075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351083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834390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317696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801002" indent="-159424" algn="l" defTabSz="854177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4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3306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6612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9918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3224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531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9837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143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49" algn="l" defTabSz="96661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rib.msu.edu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tmp"/><Relationship Id="rId4" Type="http://schemas.openxmlformats.org/officeDocument/2006/relationships/image" Target="../media/image47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mp"/><Relationship Id="rId5" Type="http://schemas.openxmlformats.org/officeDocument/2006/relationships/image" Target="../media/image54.tmp"/><Relationship Id="rId4" Type="http://schemas.openxmlformats.org/officeDocument/2006/relationships/image" Target="../media/image53.tm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5010" y="551995"/>
            <a:ext cx="9451180" cy="968758"/>
          </a:xfrm>
        </p:spPr>
        <p:txBody>
          <a:bodyPr/>
          <a:lstStyle/>
          <a:p>
            <a:r>
              <a:rPr lang="en-US" dirty="0"/>
              <a:t>Nuclear science at NSCL and prospects for FRIB</a:t>
            </a:r>
            <a:endParaRPr lang="en-US" sz="2400" dirty="0" smtClean="0"/>
          </a:p>
        </p:txBody>
      </p:sp>
      <p:pic>
        <p:nvPicPr>
          <p:cNvPr id="4" name="Picture 3" descr="NSCL_front.jpg"/>
          <p:cNvPicPr>
            <a:picLocks noChangeAspect="1"/>
          </p:cNvPicPr>
          <p:nvPr/>
        </p:nvPicPr>
        <p:blipFill rotWithShape="1">
          <a:blip r:embed="rId3" cstate="print"/>
          <a:srcRect l="8492"/>
          <a:stretch/>
        </p:blipFill>
        <p:spPr>
          <a:xfrm>
            <a:off x="609600" y="2505818"/>
            <a:ext cx="8211312" cy="4504944"/>
          </a:xfrm>
          <a:prstGeom prst="rect">
            <a:avLst/>
          </a:prstGeom>
        </p:spPr>
      </p:pic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600200" y="1981200"/>
            <a:ext cx="6400800" cy="1219200"/>
          </a:xfrm>
        </p:spPr>
        <p:txBody>
          <a:bodyPr/>
          <a:lstStyle/>
          <a:p>
            <a:r>
              <a:rPr lang="en-US" dirty="0" smtClean="0"/>
              <a:t>Alexandra Gade</a:t>
            </a:r>
          </a:p>
          <a:p>
            <a:r>
              <a:rPr lang="en-US" dirty="0" smtClean="0"/>
              <a:t>Professor of Physics</a:t>
            </a:r>
          </a:p>
          <a:p>
            <a:r>
              <a:rPr lang="en-US" dirty="0" smtClean="0"/>
              <a:t>NSCL and Michigan State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4"/>
          <p:cNvSpPr>
            <a:spLocks noGrp="1"/>
          </p:cNvSpPr>
          <p:nvPr>
            <p:ph type="title"/>
          </p:nvPr>
        </p:nvSpPr>
        <p:spPr>
          <a:xfrm>
            <a:off x="474132" y="256365"/>
            <a:ext cx="8686800" cy="508350"/>
          </a:xfrm>
        </p:spPr>
        <p:txBody>
          <a:bodyPr/>
          <a:lstStyle/>
          <a:p>
            <a:r>
              <a:rPr lang="en-US" dirty="0" smtClean="0"/>
              <a:t>FRIB </a:t>
            </a:r>
            <a:r>
              <a:rPr lang="en-US" dirty="0"/>
              <a:t>f</a:t>
            </a:r>
            <a:r>
              <a:rPr lang="en-US" dirty="0" smtClean="0"/>
              <a:t>acility </a:t>
            </a:r>
            <a:r>
              <a:rPr lang="en-US" dirty="0"/>
              <a:t>o</a:t>
            </a:r>
            <a:r>
              <a:rPr lang="en-US" dirty="0" smtClean="0"/>
              <a:t>verview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96943" y="1242276"/>
            <a:ext cx="9373372" cy="5067823"/>
            <a:chOff x="80010" y="1202348"/>
            <a:chExt cx="9373372" cy="50678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010" y="1202348"/>
              <a:ext cx="9373372" cy="506782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977591" y="2909297"/>
              <a:ext cx="1583687" cy="355474"/>
            </a:xfrm>
            <a:prstGeom prst="rect">
              <a:avLst/>
            </a:prstGeom>
            <a:noFill/>
          </p:spPr>
          <p:txBody>
            <a:bodyPr wrap="none" lIns="96004" tIns="48002" rIns="96004" bIns="48002" rtlCol="0">
              <a:spAutoFit/>
            </a:bodyPr>
            <a:lstStyle/>
            <a:p>
              <a:pPr defTabSz="479674"/>
              <a:r>
                <a:rPr lang="en-US" sz="1680" dirty="0">
                  <a:solidFill>
                    <a:prstClr val="black"/>
                  </a:solidFill>
                  <a:latin typeface="Arial" pitchFamily="34" charset="0"/>
                </a:rPr>
                <a:t>Existing NSCL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71887" y="5102348"/>
              <a:ext cx="1657425" cy="355474"/>
            </a:xfrm>
            <a:prstGeom prst="rect">
              <a:avLst/>
            </a:prstGeom>
            <a:noFill/>
          </p:spPr>
          <p:txBody>
            <a:bodyPr wrap="none" lIns="96004" tIns="48002" rIns="96004" bIns="48002" rtlCol="0">
              <a:spAutoFit/>
            </a:bodyPr>
            <a:lstStyle/>
            <a:p>
              <a:pPr defTabSz="479674"/>
              <a:r>
                <a:rPr lang="en-US" sz="1680" dirty="0">
                  <a:solidFill>
                    <a:prstClr val="black"/>
                  </a:solidFill>
                  <a:latin typeface="Arial" pitchFamily="34" charset="0"/>
                </a:rPr>
                <a:t>LINAC Building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4335021">
              <a:off x="1699238" y="3833852"/>
              <a:ext cx="1690483" cy="368400"/>
            </a:xfrm>
            <a:prstGeom prst="rect">
              <a:avLst/>
            </a:prstGeom>
            <a:noFill/>
          </p:spPr>
          <p:txBody>
            <a:bodyPr wrap="square" lIns="96004" tIns="48002" rIns="96004" bIns="48002" rtlCol="0">
              <a:spAutoFit/>
            </a:bodyPr>
            <a:lstStyle/>
            <a:p>
              <a:pPr defTabSz="479674"/>
              <a:r>
                <a:rPr lang="en-US" sz="1680" dirty="0">
                  <a:solidFill>
                    <a:prstClr val="black"/>
                  </a:solidFill>
                  <a:latin typeface="Arial" pitchFamily="34" charset="0"/>
                </a:rPr>
                <a:t>Target Facility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135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469490" y="228600"/>
            <a:ext cx="8686800" cy="508350"/>
          </a:xfrm>
        </p:spPr>
        <p:txBody>
          <a:bodyPr/>
          <a:lstStyle/>
          <a:p>
            <a:r>
              <a:rPr lang="en-US" dirty="0" smtClean="0"/>
              <a:t>FRIB ground breaking on March 17, 2014</a:t>
            </a:r>
            <a:endParaRPr lang="en-US" dirty="0"/>
          </a:p>
        </p:txBody>
      </p:sp>
      <p:pic>
        <p:nvPicPr>
          <p:cNvPr id="10" name="Picture 9" descr="FRIB_2014Mar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1560"/>
            <a:ext cx="9601200" cy="4343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10" y="1143000"/>
            <a:ext cx="342899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3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81281"/>
            <a:ext cx="9601200" cy="909319"/>
          </a:xfrm>
        </p:spPr>
        <p:txBody>
          <a:bodyPr/>
          <a:lstStyle/>
          <a:p>
            <a:r>
              <a:rPr lang="en-US" dirty="0" smtClean="0"/>
              <a:t>Civil </a:t>
            </a:r>
            <a:r>
              <a:rPr lang="en-US" dirty="0" smtClean="0"/>
              <a:t>construction substantially complete</a:t>
            </a:r>
            <a:r>
              <a:rPr lang="en-US" sz="2940" dirty="0"/>
              <a:t/>
            </a:r>
            <a:br>
              <a:rPr lang="en-US" sz="2940" dirty="0"/>
            </a:br>
            <a:r>
              <a:rPr lang="en-US" sz="2940" dirty="0"/>
              <a:t>Beneficial </a:t>
            </a:r>
            <a:r>
              <a:rPr lang="en-US" sz="2940" dirty="0" smtClean="0"/>
              <a:t>occupancy </a:t>
            </a:r>
            <a:r>
              <a:rPr lang="en-US" sz="2940" dirty="0"/>
              <a:t>in March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67" y="1168734"/>
            <a:ext cx="7434467" cy="49884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88032" y="6157166"/>
            <a:ext cx="3300519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75" dirty="0"/>
              <a:t>Web cameras at </a:t>
            </a:r>
            <a:r>
              <a:rPr lang="en-US" sz="1575" dirty="0">
                <a:hlinkClick r:id="rId4"/>
              </a:rPr>
              <a:t>www.frib.msu.edu</a:t>
            </a:r>
            <a:endParaRPr lang="en-US" sz="1575" dirty="0"/>
          </a:p>
        </p:txBody>
      </p:sp>
    </p:spTree>
    <p:extLst>
      <p:ext uri="{BB962C8B-B14F-4D97-AF65-F5344CB8AC3E}">
        <p14:creationId xmlns:p14="http://schemas.microsoft.com/office/powerpoint/2010/main" val="137456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Transported </a:t>
            </a:r>
            <a:r>
              <a:rPr lang="en-US" dirty="0" smtClean="0"/>
              <a:t>first beam (</a:t>
            </a:r>
            <a:r>
              <a:rPr lang="en-US" dirty="0" err="1" smtClean="0"/>
              <a:t>Ar</a:t>
            </a:r>
            <a:r>
              <a:rPr lang="en-US" dirty="0" smtClean="0"/>
              <a:t>) through the low-energy beam transport system</a:t>
            </a:r>
            <a:endParaRPr lang="en-US" sz="2310" dirty="0"/>
          </a:p>
        </p:txBody>
      </p:sp>
      <p:pic>
        <p:nvPicPr>
          <p:cNvPr id="1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" y="1219200"/>
            <a:ext cx="4691972" cy="42579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17725" b="-17725"/>
          <a:stretch/>
        </p:blipFill>
        <p:spPr>
          <a:xfrm>
            <a:off x="1" y="3962400"/>
            <a:ext cx="4693919" cy="35204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1002" y="6248400"/>
            <a:ext cx="4398603" cy="549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85" b="1" dirty="0">
                <a:solidFill>
                  <a:schemeClr val="bg1"/>
                </a:solidFill>
              </a:rPr>
              <a:t>FRIB ARTEMIS ECR ion source </a:t>
            </a:r>
            <a:br>
              <a:rPr lang="en-US" sz="1785" b="1" dirty="0">
                <a:solidFill>
                  <a:schemeClr val="bg1"/>
                </a:solidFill>
              </a:rPr>
            </a:br>
            <a:r>
              <a:rPr lang="en-US" sz="1785" b="1" dirty="0">
                <a:solidFill>
                  <a:schemeClr val="bg1"/>
                </a:solidFill>
              </a:rPr>
              <a:t>and the upper LEBT</a:t>
            </a:r>
            <a:endParaRPr lang="en-US" sz="1785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9808" y="2346404"/>
            <a:ext cx="2305981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80" b="1" dirty="0">
                <a:solidFill>
                  <a:schemeClr val="bg1"/>
                </a:solidFill>
              </a:rPr>
              <a:t>Argon beam at end of U-LEBT, May 2017</a:t>
            </a:r>
            <a:br>
              <a:rPr lang="en-US" sz="1680" b="1" dirty="0">
                <a:solidFill>
                  <a:schemeClr val="bg1"/>
                </a:solidFill>
              </a:rPr>
            </a:br>
            <a:r>
              <a:rPr lang="en-US" sz="1260" b="1" baseline="30000" dirty="0">
                <a:solidFill>
                  <a:schemeClr val="bg1"/>
                </a:solidFill>
              </a:rPr>
              <a:t>40</a:t>
            </a:r>
            <a:r>
              <a:rPr lang="en-US" sz="1260" b="1" dirty="0">
                <a:solidFill>
                  <a:schemeClr val="bg1"/>
                </a:solidFill>
              </a:rPr>
              <a:t>Ar</a:t>
            </a:r>
            <a:r>
              <a:rPr lang="en-US" sz="1260" b="1" baseline="30000" dirty="0">
                <a:solidFill>
                  <a:schemeClr val="bg1"/>
                </a:solidFill>
              </a:rPr>
              <a:t>9+</a:t>
            </a:r>
            <a:r>
              <a:rPr lang="en-US" sz="1260" b="1" dirty="0">
                <a:solidFill>
                  <a:schemeClr val="bg1"/>
                </a:solidFill>
              </a:rPr>
              <a:t>, I=10 </a:t>
            </a:r>
            <a:r>
              <a:rPr lang="en-US" sz="1260" b="1" dirty="0">
                <a:solidFill>
                  <a:schemeClr val="bg1"/>
                </a:solidFill>
                <a:sym typeface="Symbol" panose="05050102010706020507" pitchFamily="18" charset="2"/>
              </a:rPr>
              <a:t>A, </a:t>
            </a:r>
            <a:br>
              <a:rPr lang="en-US" sz="1260" b="1" dirty="0">
                <a:solidFill>
                  <a:schemeClr val="bg1"/>
                </a:solidFill>
                <a:sym typeface="Symbol" panose="05050102010706020507" pitchFamily="18" charset="2"/>
              </a:rPr>
            </a:br>
            <a:r>
              <a:rPr lang="en-US" sz="1260" b="1" dirty="0">
                <a:solidFill>
                  <a:schemeClr val="bg1"/>
                </a:solidFill>
              </a:rPr>
              <a:t>100% Transmission</a:t>
            </a:r>
            <a:endParaRPr lang="en-US" sz="1260" b="1" dirty="0">
              <a:solidFill>
                <a:schemeClr val="bg1"/>
              </a:solidFill>
            </a:endParaRPr>
          </a:p>
        </p:txBody>
      </p:sp>
      <p:pic>
        <p:nvPicPr>
          <p:cNvPr id="13" name="Content Placeholder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807970"/>
            <a:ext cx="4587240" cy="34404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2102" y="5555251"/>
            <a:ext cx="4622447" cy="5493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785" b="1" dirty="0">
                <a:solidFill>
                  <a:schemeClr val="bg1"/>
                </a:solidFill>
              </a:rPr>
              <a:t>FRIB </a:t>
            </a:r>
            <a:r>
              <a:rPr lang="en-US" sz="1785" b="1" dirty="0">
                <a:solidFill>
                  <a:schemeClr val="bg1"/>
                </a:solidFill>
              </a:rPr>
              <a:t>L</a:t>
            </a:r>
            <a:r>
              <a:rPr lang="en-US" sz="1785" b="1" dirty="0">
                <a:solidFill>
                  <a:schemeClr val="bg1"/>
                </a:solidFill>
              </a:rPr>
              <a:t>ower LEBT, RFQ, MEBT, and the three </a:t>
            </a:r>
            <a:r>
              <a:rPr lang="en-US" sz="1785" b="1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1785" b="1" dirty="0">
                <a:solidFill>
                  <a:schemeClr val="bg1"/>
                </a:solidFill>
              </a:rPr>
              <a:t>=0.041 cryomodules installed</a:t>
            </a:r>
            <a:endParaRPr lang="en-US" sz="1785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6438" y="2835174"/>
            <a:ext cx="2686209" cy="36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5" b="1" dirty="0">
                <a:solidFill>
                  <a:schemeClr val="bg1"/>
                </a:solidFill>
              </a:rPr>
              <a:t>FRIB RFQ in April 2017 </a:t>
            </a:r>
            <a:endParaRPr lang="en-US" sz="1785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9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1804"/>
            <a:ext cx="8686800" cy="968796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pitchFamily="32" charset="-128"/>
              </a:rPr>
              <a:t>Rare isotopes from the proton to the neutron dripline are important</a:t>
            </a:r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4829175" y="1066800"/>
            <a:ext cx="4648200" cy="5562600"/>
          </a:xfrm>
        </p:spPr>
        <p:txBody>
          <a:bodyPr/>
          <a:lstStyle/>
          <a:p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In this e</a:t>
            </a:r>
            <a:r>
              <a:rPr lang="en-US" sz="2300" baseline="30000" dirty="0" smtClean="0">
                <a:latin typeface="Arial" pitchFamily="34" charset="0"/>
                <a:ea typeface="ＭＳ Ｐゴシック" pitchFamily="32" charset="-128"/>
              </a:rPr>
              <a:t>-</a:t>
            </a:r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-rich environment, electron capture (EC) drives the proton-rich, stable ashes towards the neutron dripline (</a:t>
            </a:r>
            <a:r>
              <a:rPr lang="en-US" sz="2300" dirty="0" err="1" smtClean="0">
                <a:latin typeface="Arial" pitchFamily="34" charset="0"/>
                <a:ea typeface="ＭＳ Ｐゴシック" pitchFamily="32" charset="-128"/>
              </a:rPr>
              <a:t>neutronization</a:t>
            </a:r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)</a:t>
            </a:r>
            <a:endParaRPr lang="en-US" sz="2100" dirty="0" smtClean="0">
              <a:latin typeface="Arial" pitchFamily="34" charset="0"/>
              <a:ea typeface="ＭＳ Ｐゴシック" pitchFamily="32" charset="-128"/>
            </a:endParaRPr>
          </a:p>
          <a:p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In the regime of low S</a:t>
            </a:r>
            <a:r>
              <a:rPr lang="en-US" sz="2300" baseline="-25000" dirty="0" smtClean="0">
                <a:latin typeface="Arial" pitchFamily="34" charset="0"/>
                <a:ea typeface="ＭＳ Ｐゴシック" pitchFamily="32" charset="-128"/>
              </a:rPr>
              <a:t>n</a:t>
            </a:r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 and when the neutron dripline is reached, neutron emission drives the composition to light neutron-rich systems in the range of </a:t>
            </a:r>
            <a:r>
              <a:rPr lang="en-US" sz="2300" baseline="30000" dirty="0" smtClean="0">
                <a:latin typeface="Arial" pitchFamily="34" charset="0"/>
                <a:ea typeface="ＭＳ Ｐゴシック" pitchFamily="32" charset="-128"/>
              </a:rPr>
              <a:t>16-24</a:t>
            </a:r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C, </a:t>
            </a:r>
            <a:r>
              <a:rPr lang="en-US" sz="2300" baseline="30000" dirty="0" smtClean="0">
                <a:latin typeface="Arial" pitchFamily="34" charset="0"/>
                <a:ea typeface="ＭＳ Ｐゴシック" pitchFamily="32" charset="-128"/>
              </a:rPr>
              <a:t>18-28</a:t>
            </a:r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O, </a:t>
            </a:r>
            <a:r>
              <a:rPr lang="en-US" sz="2300" baseline="30000" dirty="0" smtClean="0">
                <a:latin typeface="Arial" pitchFamily="34" charset="0"/>
                <a:ea typeface="ＭＳ Ｐゴシック" pitchFamily="32" charset="-128"/>
              </a:rPr>
              <a:t>30-40</a:t>
            </a:r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Ne and </a:t>
            </a:r>
            <a:r>
              <a:rPr lang="en-US" sz="2300" baseline="30000" dirty="0" smtClean="0">
                <a:latin typeface="Arial" pitchFamily="34" charset="0"/>
                <a:ea typeface="ＭＳ Ｐゴシック" pitchFamily="32" charset="-128"/>
              </a:rPr>
              <a:t>34-40</a:t>
            </a:r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Mg</a:t>
            </a:r>
          </a:p>
          <a:p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At the increased density deeper and deeper in the crust, </a:t>
            </a:r>
            <a:r>
              <a:rPr lang="en-US" sz="2300" dirty="0" err="1" smtClean="0">
                <a:latin typeface="Arial" pitchFamily="34" charset="0"/>
                <a:ea typeface="ＭＳ Ｐゴシック" pitchFamily="32" charset="-128"/>
              </a:rPr>
              <a:t>pyconuclear</a:t>
            </a:r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 reactions occur, the fusion of exotic systems such as </a:t>
            </a:r>
            <a:r>
              <a:rPr lang="en-US" sz="2300" baseline="30000" dirty="0" smtClean="0">
                <a:latin typeface="Arial" pitchFamily="34" charset="0"/>
                <a:ea typeface="ＭＳ Ｐゴシック" pitchFamily="32" charset="-128"/>
              </a:rPr>
              <a:t>40</a:t>
            </a:r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Mg+</a:t>
            </a:r>
            <a:r>
              <a:rPr lang="en-US" sz="2300" baseline="30000" dirty="0" smtClean="0">
                <a:latin typeface="Arial" pitchFamily="34" charset="0"/>
                <a:ea typeface="ＭＳ Ｐゴシック" pitchFamily="32" charset="-128"/>
              </a:rPr>
              <a:t>40</a:t>
            </a:r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Mg</a:t>
            </a:r>
            <a:endParaRPr lang="en-US" dirty="0" smtClean="0"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68" r="29487" b="3549"/>
          <a:stretch/>
        </p:blipFill>
        <p:spPr>
          <a:xfrm>
            <a:off x="0" y="4572000"/>
            <a:ext cx="4648200" cy="27432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152400" y="1066800"/>
            <a:ext cx="4648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defTabSz="854075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00000"/>
              <a:buChar char="•"/>
              <a:defRPr sz="21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482600" indent="-180975" algn="l" defTabSz="854075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Char char="–"/>
              <a:defRPr sz="17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784225" indent="-180975" algn="l" defTabSz="854075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SzPct val="100000"/>
              <a:buChar char="»"/>
              <a:defRPr sz="17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1328738" indent="-24130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4pPr>
            <a:lvl5pPr marL="1866900" indent="-15875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ヒラギノ角ゴ Pro W3" pitchFamily="-111" charset="-128"/>
                <a:cs typeface="ヒラギノ角ゴ Pro W3"/>
              </a:defRPr>
            </a:lvl5pPr>
            <a:lvl6pPr marL="2351083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4390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7696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801002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300" kern="0" dirty="0" err="1" smtClean="0">
                <a:latin typeface="Arial" pitchFamily="34" charset="0"/>
                <a:ea typeface="ＭＳ Ｐゴシック" pitchFamily="32" charset="-128"/>
              </a:rPr>
              <a:t>rp</a:t>
            </a:r>
            <a:r>
              <a:rPr lang="en-US" sz="2300" kern="0" dirty="0">
                <a:latin typeface="Arial" pitchFamily="34" charset="0"/>
                <a:ea typeface="ＭＳ Ｐゴシック" pitchFamily="32" charset="-128"/>
              </a:rPr>
              <a:t>-</a:t>
            </a:r>
            <a:r>
              <a:rPr lang="en-US" sz="2300" kern="0" dirty="0" smtClean="0">
                <a:latin typeface="Arial" pitchFamily="34" charset="0"/>
                <a:ea typeface="ＭＳ Ｐゴシック" pitchFamily="32" charset="-128"/>
              </a:rPr>
              <a:t>process ashes left after X-ray bursts on the surface of neutron stars sink into the neutron-star crust </a:t>
            </a:r>
            <a:endParaRPr lang="en-US" sz="2100" kern="0" dirty="0" smtClean="0">
              <a:latin typeface="Arial" pitchFamily="34" charset="0"/>
              <a:ea typeface="ＭＳ Ｐゴシック" pitchFamily="32" charset="-128"/>
            </a:endParaRPr>
          </a:p>
          <a:p>
            <a:r>
              <a:rPr lang="en-US" sz="2300" kern="0" dirty="0" smtClean="0">
                <a:latin typeface="Arial" pitchFamily="34" charset="0"/>
                <a:ea typeface="ＭＳ Ｐゴシック" pitchFamily="32" charset="-128"/>
              </a:rPr>
              <a:t>In the crust, the atomic nuclei are fully ionized and embedded in degenerate, relativistic electrons</a:t>
            </a:r>
          </a:p>
          <a:p>
            <a:pPr lvl="1">
              <a:buFontTx/>
              <a:buNone/>
            </a:pPr>
            <a:r>
              <a:rPr lang="en-US" kern="0" dirty="0" smtClean="0">
                <a:latin typeface="Arial" pitchFamily="34" charset="0"/>
                <a:ea typeface="ＭＳ Ｐゴシック" pitchFamily="32" charset="-128"/>
              </a:rPr>
              <a:t> 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r="29487" b="72755"/>
          <a:stretch/>
        </p:blipFill>
        <p:spPr>
          <a:xfrm>
            <a:off x="152400" y="3581400"/>
            <a:ext cx="4648200" cy="106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0625" y="6934200"/>
            <a:ext cx="4299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Figure adapted from M. Beard, Notre Dame (2010)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9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77450"/>
            <a:ext cx="8686800" cy="50835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pitchFamily="32" charset="-128"/>
              </a:rPr>
              <a:t>Rare isotope science and neutron stars</a:t>
            </a:r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76200" y="1024759"/>
            <a:ext cx="9525000" cy="2514600"/>
          </a:xfrm>
        </p:spPr>
        <p:txBody>
          <a:bodyPr/>
          <a:lstStyle/>
          <a:p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Nuclear physics questions and needs: </a:t>
            </a:r>
          </a:p>
          <a:p>
            <a:pPr lvl="1"/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Composition of the </a:t>
            </a:r>
            <a:r>
              <a:rPr lang="en-US" sz="1900" dirty="0" err="1" smtClean="0">
                <a:solidFill>
                  <a:srgbClr val="FF0000"/>
                </a:solidFill>
                <a:latin typeface="Arial" pitchFamily="34" charset="0"/>
                <a:ea typeface="ＭＳ Ｐゴシック" pitchFamily="32" charset="-128"/>
              </a:rPr>
              <a:t>rp</a:t>
            </a:r>
            <a:r>
              <a:rPr lang="en-US" sz="1900" dirty="0" smtClean="0">
                <a:solidFill>
                  <a:srgbClr val="FF0000"/>
                </a:solidFill>
                <a:latin typeface="Arial" pitchFamily="34" charset="0"/>
                <a:ea typeface="ＭＳ Ｐゴシック" pitchFamily="32" charset="-128"/>
              </a:rPr>
              <a:t>-process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 ashes 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  <a:sym typeface="Wingdings" panose="05000000000000000000" pitchFamily="2" charset="2"/>
              </a:rPr>
              <a:t> need to understand </a:t>
            </a:r>
            <a:r>
              <a:rPr lang="en-US" sz="1900" dirty="0" err="1" smtClean="0">
                <a:latin typeface="Arial" pitchFamily="34" charset="0"/>
                <a:ea typeface="ＭＳ Ｐゴシック" pitchFamily="32" charset="-128"/>
                <a:sym typeface="Wingdings" panose="05000000000000000000" pitchFamily="2" charset="2"/>
              </a:rPr>
              <a:t>rp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  <a:sym typeface="Wingdings" panose="05000000000000000000" pitchFamily="2" charset="2"/>
              </a:rPr>
              <a:t> capture network</a:t>
            </a:r>
            <a:endParaRPr lang="en-US" sz="1900" dirty="0" smtClean="0">
              <a:latin typeface="Arial" pitchFamily="34" charset="0"/>
              <a:ea typeface="ＭＳ Ｐゴシック" pitchFamily="32" charset="-128"/>
            </a:endParaRPr>
          </a:p>
          <a:p>
            <a:pPr lvl="1"/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Need to </a:t>
            </a:r>
            <a:r>
              <a:rPr lang="en-US" sz="1900" dirty="0" smtClean="0">
                <a:solidFill>
                  <a:srgbClr val="FF0000"/>
                </a:solidFill>
                <a:latin typeface="Arial" pitchFamily="34" charset="0"/>
                <a:ea typeface="ＭＳ Ｐゴシック" pitchFamily="32" charset="-128"/>
              </a:rPr>
              <a:t>model weak interactions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 very well for many nuclei to model </a:t>
            </a:r>
            <a:r>
              <a:rPr lang="en-US" sz="1900" dirty="0" err="1" smtClean="0">
                <a:latin typeface="Arial" pitchFamily="34" charset="0"/>
                <a:ea typeface="ＭＳ Ｐゴシック" pitchFamily="32" charset="-128"/>
              </a:rPr>
              <a:t>neutronization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 </a:t>
            </a:r>
            <a:r>
              <a:rPr lang="en-US" sz="1900" dirty="0" smtClean="0">
                <a:solidFill>
                  <a:srgbClr val="064308"/>
                </a:solidFill>
                <a:latin typeface="Arial" pitchFamily="34" charset="0"/>
                <a:ea typeface="ＭＳ Ｐゴシック" pitchFamily="32" charset="-128"/>
              </a:rPr>
              <a:t>(</a:t>
            </a:r>
            <a:r>
              <a:rPr lang="en-US" sz="1900" dirty="0" err="1" smtClean="0">
                <a:solidFill>
                  <a:srgbClr val="064308"/>
                </a:solidFill>
                <a:latin typeface="Arial" pitchFamily="34" charset="0"/>
                <a:ea typeface="ＭＳ Ｐゴシック" pitchFamily="32" charset="-128"/>
              </a:rPr>
              <a:t>Remco</a:t>
            </a:r>
            <a:r>
              <a:rPr lang="en-US" sz="1900" dirty="0" smtClean="0">
                <a:solidFill>
                  <a:srgbClr val="064308"/>
                </a:solidFill>
                <a:latin typeface="Arial" pitchFamily="34" charset="0"/>
                <a:ea typeface="ＭＳ Ｐゴシック" pitchFamily="32" charset="-128"/>
              </a:rPr>
              <a:t> </a:t>
            </a:r>
            <a:r>
              <a:rPr lang="en-US" sz="1900" dirty="0" err="1" smtClean="0">
                <a:solidFill>
                  <a:srgbClr val="064308"/>
                </a:solidFill>
                <a:latin typeface="Arial" pitchFamily="34" charset="0"/>
                <a:ea typeface="ＭＳ Ｐゴシック" pitchFamily="32" charset="-128"/>
              </a:rPr>
              <a:t>Zegers</a:t>
            </a:r>
            <a:r>
              <a:rPr lang="en-US" sz="1900" dirty="0" smtClean="0">
                <a:solidFill>
                  <a:srgbClr val="064308"/>
                </a:solidFill>
                <a:latin typeface="Arial" pitchFamily="34" charset="0"/>
                <a:ea typeface="ＭＳ Ｐゴシック" pitchFamily="32" charset="-128"/>
              </a:rPr>
              <a:t>’ talk)</a:t>
            </a:r>
            <a:endParaRPr lang="en-US" sz="1900" dirty="0" smtClean="0">
              <a:solidFill>
                <a:srgbClr val="064308"/>
              </a:solidFill>
              <a:latin typeface="Arial" pitchFamily="34" charset="0"/>
              <a:ea typeface="ＭＳ Ｐゴシック" pitchFamily="32" charset="-128"/>
            </a:endParaRPr>
          </a:p>
          <a:p>
            <a:pPr lvl="1"/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Trends in </a:t>
            </a:r>
            <a:r>
              <a:rPr lang="en-US" sz="1900" dirty="0" smtClean="0">
                <a:solidFill>
                  <a:srgbClr val="FF0000"/>
                </a:solidFill>
                <a:latin typeface="Arial" pitchFamily="34" charset="0"/>
                <a:ea typeface="ＭＳ Ｐゴシック" pitchFamily="32" charset="-128"/>
              </a:rPr>
              <a:t>nuclear masses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 of very neutron-rich nuclei need to be known to describe heating and cooling of the crust during EC</a:t>
            </a:r>
          </a:p>
          <a:p>
            <a:pPr lvl="1"/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Need to know 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where 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the </a:t>
            </a:r>
            <a:r>
              <a:rPr lang="en-US" sz="1900" dirty="0" smtClean="0">
                <a:solidFill>
                  <a:srgbClr val="FF0000"/>
                </a:solidFill>
                <a:latin typeface="Arial" pitchFamily="34" charset="0"/>
                <a:ea typeface="ＭＳ Ｐゴシック" pitchFamily="32" charset="-128"/>
              </a:rPr>
              <a:t>limit of existence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 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is and what nuclei may serve as seeds of </a:t>
            </a:r>
            <a:r>
              <a:rPr lang="en-US" sz="1900" dirty="0" err="1" smtClean="0">
                <a:latin typeface="Arial" pitchFamily="34" charset="0"/>
                <a:ea typeface="ＭＳ Ｐゴシック" pitchFamily="32" charset="-128"/>
              </a:rPr>
              <a:t>pyconuclear</a:t>
            </a:r>
            <a:r>
              <a:rPr lang="en-US" sz="1900" dirty="0" smtClean="0">
                <a:latin typeface="Arial" pitchFamily="34" charset="0"/>
                <a:ea typeface="ＭＳ Ｐゴシック" pitchFamily="32" charset="-128"/>
              </a:rPr>
              <a:t> fusion</a:t>
            </a:r>
          </a:p>
          <a:p>
            <a:pPr lvl="1"/>
            <a:endParaRPr lang="en-US" sz="2100" dirty="0" smtClean="0"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0511" r="800" b="18466"/>
          <a:stretch/>
        </p:blipFill>
        <p:spPr>
          <a:xfrm>
            <a:off x="76200" y="3495368"/>
            <a:ext cx="9448800" cy="381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948" y="3495368"/>
            <a:ext cx="5157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Figure from A. Watts et al., Rev. Mod. Phys. 88, 021001 (2016)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04"/>
            <a:ext cx="8686800" cy="968796"/>
          </a:xfrm>
        </p:spPr>
        <p:txBody>
          <a:bodyPr/>
          <a:lstStyle/>
          <a:p>
            <a:r>
              <a:rPr lang="en-US" dirty="0" smtClean="0"/>
              <a:t>Type I x-ray bursts on the surface of accreting neutron stars </a:t>
            </a:r>
            <a:endParaRPr lang="en-US" dirty="0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90" y="1138238"/>
            <a:ext cx="7116821" cy="5362575"/>
          </a:xfrm>
        </p:spPr>
      </p:pic>
    </p:spTree>
    <p:extLst>
      <p:ext uri="{BB962C8B-B14F-4D97-AF65-F5344CB8AC3E}">
        <p14:creationId xmlns:p14="http://schemas.microsoft.com/office/powerpoint/2010/main" val="278354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sho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" t="7230" r="5334" b="7230"/>
          <a:stretch/>
        </p:blipFill>
        <p:spPr bwMode="auto">
          <a:xfrm>
            <a:off x="-28516" y="-1"/>
            <a:ext cx="9601200" cy="650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8600" y="76200"/>
            <a:ext cx="9144000" cy="4873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Nuclear Astrophysics - 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S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pectroscopy 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of proton-rich </a:t>
            </a:r>
            <a:r>
              <a:rPr lang="en-US" sz="2400" b="1" baseline="40000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58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Zn</a:t>
            </a:r>
            <a:endParaRPr lang="en-US" sz="2400" b="1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371600"/>
            <a:ext cx="2514600" cy="2057400"/>
          </a:xfrm>
          <a:prstGeom prst="rect">
            <a:avLst/>
          </a:prstGeom>
          <a:solidFill>
            <a:srgbClr val="FF0000"/>
          </a:solidFill>
          <a:effectLst>
            <a:softEdge rad="127000"/>
          </a:effectLst>
        </p:spPr>
      </p:pic>
      <p:sp>
        <p:nvSpPr>
          <p:cNvPr id="9" name="Oval 8"/>
          <p:cNvSpPr/>
          <p:nvPr/>
        </p:nvSpPr>
        <p:spPr>
          <a:xfrm>
            <a:off x="1731435" y="1981200"/>
            <a:ext cx="304800" cy="68580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16200000">
            <a:off x="1408264" y="2704826"/>
            <a:ext cx="390634" cy="19644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6200000">
            <a:off x="2210071" y="1697294"/>
            <a:ext cx="390634" cy="19644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152400" y="685800"/>
            <a:ext cx="4801339" cy="762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Nuclear reaction flow powers X-ray bursts</a:t>
            </a:r>
            <a:br>
              <a:rPr lang="en-US" sz="18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n-US" sz="18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through</a:t>
            </a:r>
            <a:r>
              <a:rPr lang="en-US" sz="18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important waiting point </a:t>
            </a:r>
            <a:r>
              <a:rPr lang="en-US" sz="1800" baseline="400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56</a:t>
            </a:r>
            <a:r>
              <a:rPr lang="en-US" sz="18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Ni </a:t>
            </a:r>
            <a:endParaRPr lang="en-US" sz="1800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3" name="Right Arrow 12"/>
          <p:cNvSpPr/>
          <p:nvPr/>
        </p:nvSpPr>
        <p:spPr>
          <a:xfrm rot="2566810">
            <a:off x="2456849" y="3289962"/>
            <a:ext cx="866767" cy="39383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824472" y="2523957"/>
            <a:ext cx="4419600" cy="1124286"/>
          </a:xfrm>
          <a:prstGeom prst="rect">
            <a:avLst/>
          </a:prstGeom>
          <a:solidFill>
            <a:schemeClr val="tx1">
              <a:alpha val="27000"/>
            </a:schemeClr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800" b="1" baseline="300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56</a:t>
            </a: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Ni and </a:t>
            </a:r>
            <a:r>
              <a:rPr lang="en-US" sz="1800" b="1" baseline="300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57</a:t>
            </a: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Cu are in a (p,</a:t>
            </a: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  <a:sym typeface="Symbol" panose="05050102010706020507" pitchFamily="18" charset="2"/>
              </a:rPr>
              <a:t>)-(,p) equilibrium</a:t>
            </a:r>
            <a:r>
              <a:rPr lang="en-US" sz="1800" b="1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Symbol" panose="05050102010706020507" pitchFamily="18" charset="2"/>
              </a:rPr>
              <a:t>;</a:t>
            </a: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  <a:sym typeface="Symbol" panose="05050102010706020507" pitchFamily="18" charset="2"/>
              </a:rPr>
              <a:t> </a:t>
            </a:r>
            <a:r>
              <a:rPr lang="en-US" sz="1800" b="1" dirty="0">
                <a:solidFill>
                  <a:srgbClr val="FFFFFF"/>
                </a:solidFill>
                <a:latin typeface="+mn-lt"/>
                <a:ea typeface="+mj-ea"/>
                <a:cs typeface="+mj-cs"/>
                <a:sym typeface="Symbol" panose="05050102010706020507" pitchFamily="18" charset="2"/>
              </a:rPr>
              <a:t>v</a:t>
            </a: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ariations </a:t>
            </a: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of  </a:t>
            </a:r>
            <a:r>
              <a:rPr lang="en-US" sz="1800" b="1" baseline="300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57</a:t>
            </a: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Cu(p,</a:t>
            </a:r>
            <a:r>
              <a:rPr lang="el-GR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γ</a:t>
            </a: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)</a:t>
            </a:r>
            <a:r>
              <a:rPr lang="en-US" sz="1800" b="1" baseline="300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58</a:t>
            </a: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Zn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affect the eff. lifetime of </a:t>
            </a:r>
            <a:r>
              <a:rPr lang="en-US" sz="1800" b="1" baseline="30000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56</a:t>
            </a:r>
            <a:r>
              <a:rPr lang="en-US" sz="1800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Ni</a:t>
            </a:r>
            <a:endParaRPr lang="en-US" sz="1800" b="1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61136" y="3069802"/>
            <a:ext cx="609600" cy="36830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353990" y="1462937"/>
            <a:ext cx="362795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Explore </a:t>
            </a:r>
            <a:r>
              <a:rPr lang="en-US" sz="1800" dirty="0" smtClean="0">
                <a:solidFill>
                  <a:srgbClr val="FFFFFF"/>
                </a:solidFill>
              </a:rPr>
              <a:t>the nuclear structure and search for resonance</a:t>
            </a:r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7" name="Straight Connector 16"/>
          <p:cNvCxnSpPr>
            <a:stCxn id="16" idx="2"/>
            <a:endCxn id="15" idx="1"/>
          </p:cNvCxnSpPr>
          <p:nvPr/>
        </p:nvCxnSpPr>
        <p:spPr>
          <a:xfrm>
            <a:off x="6167966" y="2109268"/>
            <a:ext cx="1082444" cy="10144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creensho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657600"/>
            <a:ext cx="3886200" cy="27023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631409" y="5467290"/>
            <a:ext cx="598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x10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05600" y="4800600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en-US" sz="2000" dirty="0" smtClean="0">
                <a:solidFill>
                  <a:schemeClr val="tx1"/>
                </a:solidFill>
              </a:rPr>
              <a:t>10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3600" y="4741332"/>
            <a:ext cx="4831819" cy="25738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5723" y="4961080"/>
            <a:ext cx="3031801" cy="2354120"/>
            <a:chOff x="544512" y="4694237"/>
            <a:chExt cx="2819999" cy="2697041"/>
          </a:xfrm>
        </p:grpSpPr>
        <p:grpSp>
          <p:nvGrpSpPr>
            <p:cNvPr id="23" name="Group 45"/>
            <p:cNvGrpSpPr>
              <a:grpSpLocks/>
            </p:cNvGrpSpPr>
            <p:nvPr/>
          </p:nvGrpSpPr>
          <p:grpSpPr bwMode="auto">
            <a:xfrm>
              <a:off x="544512" y="4770437"/>
              <a:ext cx="2817417" cy="2620841"/>
              <a:chOff x="468312" y="4096728"/>
              <a:chExt cx="2817417" cy="2620841"/>
            </a:xfrm>
          </p:grpSpPr>
          <p:cxnSp>
            <p:nvCxnSpPr>
              <p:cNvPr id="29" name="Straight Connector 11"/>
              <p:cNvCxnSpPr>
                <a:cxnSpLocks noChangeShapeType="1"/>
              </p:cNvCxnSpPr>
              <p:nvPr/>
            </p:nvCxnSpPr>
            <p:spPr bwMode="auto">
              <a:xfrm flipV="1">
                <a:off x="604742" y="5151437"/>
                <a:ext cx="712417" cy="1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0" name="Straight Connector 12"/>
              <p:cNvCxnSpPr>
                <a:cxnSpLocks noChangeShapeType="1"/>
              </p:cNvCxnSpPr>
              <p:nvPr/>
            </p:nvCxnSpPr>
            <p:spPr bwMode="auto">
              <a:xfrm>
                <a:off x="1839912" y="6294437"/>
                <a:ext cx="1066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1839912" y="5761037"/>
                <a:ext cx="1066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2" name="Straight Connector 14"/>
              <p:cNvCxnSpPr>
                <a:cxnSpLocks noChangeShapeType="1"/>
              </p:cNvCxnSpPr>
              <p:nvPr/>
            </p:nvCxnSpPr>
            <p:spPr bwMode="auto">
              <a:xfrm>
                <a:off x="1839912" y="4694237"/>
                <a:ext cx="1066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839912" y="4465637"/>
                <a:ext cx="1066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1839912" y="4237037"/>
                <a:ext cx="1066800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" name="TextBox 17"/>
              <p:cNvSpPr txBox="1">
                <a:spLocks noChangeArrowheads="1"/>
              </p:cNvSpPr>
              <p:nvPr/>
            </p:nvSpPr>
            <p:spPr bwMode="auto">
              <a:xfrm>
                <a:off x="468312" y="5151438"/>
                <a:ext cx="865089" cy="423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480060" eaLnBrk="1" hangingPunct="1"/>
                <a:r>
                  <a:rPr lang="en-US" sz="1800" baseline="30000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57</a:t>
                </a:r>
                <a:r>
                  <a:rPr lang="en-US" sz="1800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Cu + p</a:t>
                </a:r>
              </a:p>
            </p:txBody>
          </p:sp>
          <p:sp>
            <p:nvSpPr>
              <p:cNvPr id="36" name="TextBox 18"/>
              <p:cNvSpPr txBox="1">
                <a:spLocks noChangeArrowheads="1"/>
              </p:cNvSpPr>
              <p:nvPr/>
            </p:nvSpPr>
            <p:spPr bwMode="auto">
              <a:xfrm>
                <a:off x="2144712" y="6294437"/>
                <a:ext cx="531101" cy="423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480060" eaLnBrk="1" hangingPunct="1"/>
                <a:r>
                  <a:rPr lang="en-US" sz="1800" baseline="30000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58</a:t>
                </a:r>
                <a:r>
                  <a:rPr lang="en-US" sz="1800" dirty="0">
                    <a:solidFill>
                      <a:prstClr val="black"/>
                    </a:solidFill>
                    <a:latin typeface="Calibri" panose="020F0502020204030204" pitchFamily="34" charset="0"/>
                  </a:rPr>
                  <a:t>Zn</a:t>
                </a:r>
              </a:p>
            </p:txBody>
          </p:sp>
          <p:sp>
            <p:nvSpPr>
              <p:cNvPr id="37" name="TextBox 19"/>
              <p:cNvSpPr txBox="1">
                <a:spLocks noChangeArrowheads="1"/>
              </p:cNvSpPr>
              <p:nvPr/>
            </p:nvSpPr>
            <p:spPr bwMode="auto">
              <a:xfrm>
                <a:off x="2906712" y="5608636"/>
                <a:ext cx="379017" cy="364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480060" eaLnBrk="1" hangingPunct="1"/>
                <a:r>
                  <a:rPr lang="en-US" sz="1470">
                    <a:solidFill>
                      <a:prstClr val="black"/>
                    </a:solidFill>
                    <a:latin typeface="Calibri" panose="020F0502020204030204" pitchFamily="34" charset="0"/>
                  </a:rPr>
                  <a:t>2</a:t>
                </a:r>
                <a:r>
                  <a:rPr lang="en-US" sz="1470" baseline="-25000">
                    <a:solidFill>
                      <a:prstClr val="black"/>
                    </a:solidFill>
                    <a:latin typeface="Calibri" panose="020F0502020204030204" pitchFamily="34" charset="0"/>
                  </a:rPr>
                  <a:t>1</a:t>
                </a:r>
                <a:r>
                  <a:rPr lang="en-US" sz="1470" baseline="30000">
                    <a:solidFill>
                      <a:prstClr val="black"/>
                    </a:solidFill>
                    <a:latin typeface="Calibri" panose="020F0502020204030204" pitchFamily="34" charset="0"/>
                  </a:rPr>
                  <a:t>+</a:t>
                </a:r>
                <a:endParaRPr lang="en-US" sz="147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TextBox 20"/>
              <p:cNvSpPr txBox="1">
                <a:spLocks noChangeArrowheads="1"/>
              </p:cNvSpPr>
              <p:nvPr/>
            </p:nvSpPr>
            <p:spPr bwMode="auto">
              <a:xfrm>
                <a:off x="2906712" y="4541837"/>
                <a:ext cx="379017" cy="364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480060" eaLnBrk="1" hangingPunct="1"/>
                <a:r>
                  <a:rPr lang="en-US" sz="1470">
                    <a:solidFill>
                      <a:prstClr val="black"/>
                    </a:solidFill>
                    <a:latin typeface="Calibri" panose="020F0502020204030204" pitchFamily="34" charset="0"/>
                  </a:rPr>
                  <a:t>2</a:t>
                </a:r>
                <a:r>
                  <a:rPr lang="en-US" sz="1470" baseline="-25000">
                    <a:solidFill>
                      <a:prstClr val="black"/>
                    </a:solidFill>
                    <a:latin typeface="Calibri" panose="020F0502020204030204" pitchFamily="34" charset="0"/>
                  </a:rPr>
                  <a:t>2</a:t>
                </a:r>
                <a:r>
                  <a:rPr lang="en-US" sz="1470" baseline="30000">
                    <a:solidFill>
                      <a:prstClr val="black"/>
                    </a:solidFill>
                    <a:latin typeface="Calibri" panose="020F0502020204030204" pitchFamily="34" charset="0"/>
                  </a:rPr>
                  <a:t>+</a:t>
                </a:r>
                <a:endParaRPr lang="en-US" sz="147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TextBox 21"/>
              <p:cNvSpPr txBox="1">
                <a:spLocks noChangeArrowheads="1"/>
              </p:cNvSpPr>
              <p:nvPr/>
            </p:nvSpPr>
            <p:spPr bwMode="auto">
              <a:xfrm>
                <a:off x="2906712" y="4313236"/>
                <a:ext cx="379017" cy="364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480060" eaLnBrk="1" hangingPunct="1"/>
                <a:r>
                  <a:rPr lang="en-US" sz="1470">
                    <a:solidFill>
                      <a:prstClr val="black"/>
                    </a:solidFill>
                    <a:latin typeface="Calibri" panose="020F0502020204030204" pitchFamily="34" charset="0"/>
                  </a:rPr>
                  <a:t>2</a:t>
                </a:r>
                <a:r>
                  <a:rPr lang="en-US" sz="1470" baseline="-25000">
                    <a:solidFill>
                      <a:prstClr val="black"/>
                    </a:solidFill>
                    <a:latin typeface="Calibri" panose="020F0502020204030204" pitchFamily="34" charset="0"/>
                  </a:rPr>
                  <a:t>3</a:t>
                </a:r>
                <a:r>
                  <a:rPr lang="en-US" sz="1470" baseline="30000">
                    <a:solidFill>
                      <a:prstClr val="black"/>
                    </a:solidFill>
                    <a:latin typeface="Calibri" panose="020F0502020204030204" pitchFamily="34" charset="0"/>
                  </a:rPr>
                  <a:t>+</a:t>
                </a:r>
                <a:endParaRPr lang="en-US" sz="147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40" name="TextBox 22"/>
              <p:cNvSpPr txBox="1">
                <a:spLocks noChangeArrowheads="1"/>
              </p:cNvSpPr>
              <p:nvPr/>
            </p:nvSpPr>
            <p:spPr bwMode="auto">
              <a:xfrm>
                <a:off x="2906712" y="4096728"/>
                <a:ext cx="379017" cy="364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480060" eaLnBrk="1" hangingPunct="1"/>
                <a:r>
                  <a:rPr lang="en-US" sz="1470">
                    <a:solidFill>
                      <a:prstClr val="black"/>
                    </a:solidFill>
                    <a:latin typeface="Calibri" panose="020F0502020204030204" pitchFamily="34" charset="0"/>
                  </a:rPr>
                  <a:t>2</a:t>
                </a:r>
                <a:r>
                  <a:rPr lang="en-US" sz="1470" baseline="-25000">
                    <a:solidFill>
                      <a:prstClr val="black"/>
                    </a:solidFill>
                    <a:latin typeface="Calibri" panose="020F0502020204030204" pitchFamily="34" charset="0"/>
                  </a:rPr>
                  <a:t>4</a:t>
                </a:r>
                <a:r>
                  <a:rPr lang="en-US" sz="1470" baseline="30000">
                    <a:solidFill>
                      <a:prstClr val="black"/>
                    </a:solidFill>
                    <a:latin typeface="Calibri" panose="020F0502020204030204" pitchFamily="34" charset="0"/>
                  </a:rPr>
                  <a:t>+</a:t>
                </a:r>
                <a:endParaRPr lang="en-US" sz="1470">
                  <a:solidFill>
                    <a:prstClr val="black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 bwMode="auto">
            <a:xfrm>
              <a:off x="1764470" y="4694237"/>
              <a:ext cx="1600041" cy="838353"/>
            </a:xfrm>
            <a:prstGeom prst="rect">
              <a:avLst/>
            </a:prstGeom>
            <a:noFill/>
            <a:ln w="28575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71726" hangingPunct="0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en-US" sz="1890">
                <a:solidFill>
                  <a:prstClr val="black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25" name="TextBox 7"/>
            <p:cNvSpPr txBox="1">
              <a:spLocks noChangeArrowheads="1"/>
            </p:cNvSpPr>
            <p:nvPr/>
          </p:nvSpPr>
          <p:spPr bwMode="auto">
            <a:xfrm>
              <a:off x="2982912" y="6827838"/>
              <a:ext cx="319377" cy="364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480060" eaLnBrk="1" hangingPunct="1"/>
              <a:r>
                <a:rPr lang="en-US" sz="1470">
                  <a:solidFill>
                    <a:prstClr val="black"/>
                  </a:solidFill>
                  <a:latin typeface="Calibri" panose="020F0502020204030204" pitchFamily="34" charset="0"/>
                </a:rPr>
                <a:t>0</a:t>
              </a:r>
              <a:r>
                <a:rPr lang="en-US" sz="1470" baseline="30000">
                  <a:solidFill>
                    <a:prstClr val="black"/>
                  </a:solidFill>
                  <a:latin typeface="Calibri" panose="020F0502020204030204" pitchFamily="34" charset="0"/>
                </a:rPr>
                <a:t>+</a:t>
              </a:r>
              <a:endParaRPr lang="en-US" sz="1470">
                <a:solidFill>
                  <a:prstClr val="black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26" name="Group 62"/>
            <p:cNvGrpSpPr>
              <a:grpSpLocks/>
            </p:cNvGrpSpPr>
            <p:nvPr/>
          </p:nvGrpSpPr>
          <p:grpSpPr bwMode="auto">
            <a:xfrm>
              <a:off x="1001712" y="5151437"/>
              <a:ext cx="685800" cy="609600"/>
              <a:chOff x="1001712" y="5151437"/>
              <a:chExt cx="685800" cy="609600"/>
            </a:xfrm>
          </p:grpSpPr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1001659" y="5150653"/>
                <a:ext cx="685289" cy="0"/>
              </a:xfrm>
              <a:prstGeom prst="straightConnector1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1001659" y="5150653"/>
                <a:ext cx="0" cy="611100"/>
              </a:xfrm>
              <a:prstGeom prst="line">
                <a:avLst/>
              </a:prstGeom>
              <a:solidFill>
                <a:srgbClr val="00B8FF"/>
              </a:solidFill>
              <a:ln w="28575" cap="flat" cmpd="sng" algn="ctr">
                <a:solidFill>
                  <a:schemeClr val="accent6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41" name="Right Brace 40"/>
          <p:cNvSpPr/>
          <p:nvPr/>
        </p:nvSpPr>
        <p:spPr>
          <a:xfrm>
            <a:off x="3124200" y="4881069"/>
            <a:ext cx="160020" cy="88011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48006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42" name="TextBox 23"/>
          <p:cNvSpPr txBox="1">
            <a:spLocks noChangeArrowheads="1"/>
          </p:cNvSpPr>
          <p:nvPr/>
        </p:nvSpPr>
        <p:spPr bwMode="auto">
          <a:xfrm>
            <a:off x="3200400" y="4867870"/>
            <a:ext cx="16831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480060" eaLnBrk="1" hangingPunct="1"/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</a:rPr>
              <a:t>Reaction rate dominated by 2</a:t>
            </a:r>
            <a:r>
              <a:rPr lang="en-US" sz="1800" b="1" baseline="30000" dirty="0">
                <a:solidFill>
                  <a:prstClr val="black"/>
                </a:solidFill>
                <a:latin typeface="Calibri" panose="020F0502020204030204" pitchFamily="34" charset="0"/>
              </a:rPr>
              <a:t>+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 pitchFamily="34" charset="0"/>
              </a:rPr>
              <a:t> resonances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96049" y="6474023"/>
            <a:ext cx="34689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C. </a:t>
            </a:r>
            <a:r>
              <a:rPr lang="en-US" sz="1400" kern="0" dirty="0" smtClean="0">
                <a:solidFill>
                  <a:schemeClr val="tx1"/>
                </a:solidFill>
              </a:rPr>
              <a:t>Langer et </a:t>
            </a:r>
            <a:r>
              <a:rPr lang="en-US" sz="1400" kern="0" dirty="0">
                <a:solidFill>
                  <a:schemeClr val="tx1"/>
                </a:solidFill>
              </a:rPr>
              <a:t>al., PRL </a:t>
            </a:r>
            <a:r>
              <a:rPr lang="en-US" sz="1400" kern="0" dirty="0" smtClean="0">
                <a:solidFill>
                  <a:schemeClr val="tx1"/>
                </a:solidFill>
              </a:rPr>
              <a:t>113</a:t>
            </a:r>
            <a:r>
              <a:rPr lang="en-US" sz="1400" kern="0" dirty="0">
                <a:solidFill>
                  <a:schemeClr val="tx1"/>
                </a:solidFill>
              </a:rPr>
              <a:t>, 032502 (2014)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486860" y="12902"/>
            <a:ext cx="8686800" cy="8604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99" tIns="23720" rIns="59299" bIns="23720" numCol="1" anchor="t" anchorCtr="0" compatLnSpc="1">
            <a:prstTxWarp prst="textNoShape">
              <a:avLst/>
            </a:prstTxWarp>
            <a:spAutoFit/>
          </a:bodyPr>
          <a:lstStyle>
            <a:lvl1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83306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66612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49918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33224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3000" kern="0" dirty="0" smtClean="0"/>
              <a:t>Spectroscopy of </a:t>
            </a:r>
            <a:r>
              <a:rPr lang="en-US" sz="3000" kern="0" baseline="30000" dirty="0" smtClean="0"/>
              <a:t>58</a:t>
            </a:r>
            <a:r>
              <a:rPr lang="en-US" sz="3000" kern="0" dirty="0" smtClean="0"/>
              <a:t>Zn and reduced uncertainty in important reaction rate</a:t>
            </a:r>
            <a:endParaRPr lang="en-US" sz="3000" kern="0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5216525" y="6780213"/>
            <a:ext cx="3241675" cy="388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ヒラギノ角ゴ Pro W3" pitchFamily="-111" charset="-128"/>
                <a:cs typeface="+mn-cs"/>
              </a:defRPr>
            </a:lvl1pPr>
            <a:lvl2pPr marL="482600" indent="-25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2pPr>
            <a:lvl3pPr marL="965200" indent="-50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3pPr>
            <a:lvl4pPr marL="1449388" indent="-777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4pPr>
            <a:lvl5pPr marL="1931988" indent="-1031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9pPr>
          </a:lstStyle>
          <a:p>
            <a:r>
              <a:rPr lang="en-US" smtClean="0"/>
              <a:t>First &amp; Last Name - Title, this is an example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8458200" y="6780213"/>
            <a:ext cx="482600" cy="388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1pPr>
            <a:lvl2pPr marL="482600" indent="-254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2pPr>
            <a:lvl3pPr marL="965200" indent="-50800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3pPr>
            <a:lvl4pPr marL="1449388" indent="-777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4pPr>
            <a:lvl5pPr marL="1931988" indent="-103188" algn="l" rtl="0" fontAlgn="base">
              <a:spcBef>
                <a:spcPct val="0"/>
              </a:spcBef>
              <a:spcAft>
                <a:spcPct val="0"/>
              </a:spcAft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rgbClr val="B81414"/>
                </a:solidFill>
                <a:latin typeface="Helvetica" pitchFamily="34" charset="0"/>
                <a:ea typeface="ヒラギノ角ゴ Pro W3" pitchFamily="-111" charset="-128"/>
                <a:cs typeface="+mn-cs"/>
              </a:defRPr>
            </a:lvl9pPr>
          </a:lstStyle>
          <a:p>
            <a:fld id="{C096B4DE-0D32-4AAB-8754-316C6749373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9" name="Picture 8" descr="forAl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4" y="2185347"/>
            <a:ext cx="5591201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1334869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</a:t>
            </a:r>
            <a:r>
              <a:rPr lang="en-US" sz="1800" dirty="0" smtClean="0">
                <a:solidFill>
                  <a:srgbClr val="000000"/>
                </a:solidFill>
              </a:rPr>
              <a:t>xperimental results and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</a:rPr>
              <a:t>level scheme </a:t>
            </a:r>
            <a:r>
              <a:rPr lang="en-US" sz="1800" baseline="30000" dirty="0" smtClean="0">
                <a:solidFill>
                  <a:srgbClr val="000000"/>
                </a:solidFill>
              </a:rPr>
              <a:t>58</a:t>
            </a:r>
            <a:r>
              <a:rPr lang="en-US" sz="1800" dirty="0" smtClean="0">
                <a:solidFill>
                  <a:srgbClr val="000000"/>
                </a:solidFill>
              </a:rPr>
              <a:t>Zn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13" y="1484517"/>
            <a:ext cx="3328012" cy="24082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Oval 11"/>
          <p:cNvSpPr/>
          <p:nvPr/>
        </p:nvSpPr>
        <p:spPr>
          <a:xfrm>
            <a:off x="4019551" y="1105926"/>
            <a:ext cx="1714500" cy="28727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4" descr="Paper_comparison_rate_300keV_incl_swapping_Exp_GXFP1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1219"/>
            <a:ext cx="4754259" cy="309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15000" y="3810000"/>
            <a:ext cx="308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Resulting astrophysical rate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6211669"/>
            <a:ext cx="3124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aseline="36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en-US" sz="1200" dirty="0">
                <a:solidFill>
                  <a:schemeClr val="tx2"/>
                </a:solidFill>
              </a:rPr>
              <a:t>(</a:t>
            </a:r>
            <a:r>
              <a:rPr lang="en-US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200" dirty="0" err="1">
                <a:solidFill>
                  <a:schemeClr val="tx2"/>
                </a:solidFill>
              </a:rPr>
              <a:t>,</a:t>
            </a:r>
            <a:r>
              <a:rPr lang="en-US" sz="900" dirty="0" err="1">
                <a:solidFill>
                  <a:schemeClr val="tx2"/>
                </a:solidFill>
                <a:latin typeface="Arial"/>
                <a:cs typeface="Arial"/>
              </a:rPr>
              <a:t>Ɣ</a:t>
            </a:r>
            <a:r>
              <a:rPr lang="en-US" sz="1200" dirty="0">
                <a:solidFill>
                  <a:schemeClr val="tx2"/>
                </a:solidFill>
                <a:latin typeface="Arial"/>
                <a:cs typeface="Arial"/>
              </a:rPr>
              <a:t>)</a:t>
            </a:r>
            <a:r>
              <a:rPr lang="en-US" sz="1200" baseline="36000" dirty="0">
                <a:solidFill>
                  <a:schemeClr val="tx2"/>
                </a:solidFill>
                <a:latin typeface="Arial"/>
                <a:cs typeface="Arial"/>
              </a:rPr>
              <a:t>58</a:t>
            </a:r>
            <a:r>
              <a:rPr lang="en-US" sz="1200" dirty="0">
                <a:solidFill>
                  <a:schemeClr val="tx2"/>
                </a:solidFill>
                <a:latin typeface="Arial"/>
                <a:cs typeface="Arial"/>
              </a:rPr>
              <a:t>Zn rate</a:t>
            </a:r>
          </a:p>
          <a:p>
            <a:pPr algn="ctr">
              <a:defRPr/>
            </a:pPr>
            <a:r>
              <a:rPr lang="en-US" sz="1200" dirty="0">
                <a:solidFill>
                  <a:schemeClr val="tx2"/>
                </a:solidFill>
                <a:latin typeface="Arial"/>
                <a:cs typeface="Arial"/>
              </a:rPr>
              <a:t>uncertainty highly reduced</a:t>
            </a:r>
            <a:r>
              <a:rPr lang="en-US" sz="1200" dirty="0" smtClean="0">
                <a:solidFill>
                  <a:schemeClr val="tx2"/>
                </a:solidFill>
                <a:latin typeface="Arial"/>
                <a:cs typeface="Arial"/>
              </a:rPr>
              <a:t>!</a:t>
            </a:r>
          </a:p>
          <a:p>
            <a:pPr algn="ctr">
              <a:defRPr/>
            </a:pPr>
            <a:r>
              <a:rPr lang="en-US" sz="1200" b="1" dirty="0" smtClean="0">
                <a:solidFill>
                  <a:schemeClr val="tx2"/>
                </a:solidFill>
                <a:latin typeface="Arial"/>
                <a:cs typeface="Arial"/>
                <a:sym typeface="Wingdings"/>
              </a:rPr>
              <a:t> Reliable prediction of A=56 in ashes</a:t>
            </a:r>
            <a:endParaRPr lang="en-US" sz="1200" b="1" dirty="0">
              <a:solidFill>
                <a:schemeClr val="tx2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7778640" y="5921608"/>
            <a:ext cx="122969" cy="2085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514617" y="5627542"/>
            <a:ext cx="237435" cy="2550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6529393" y="2230635"/>
            <a:ext cx="2767013" cy="155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8" y="1945537"/>
            <a:ext cx="546100" cy="58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7454906" y="2043973"/>
            <a:ext cx="625475" cy="2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701" rIns="90000" bIns="450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i-FI" altLang="en-US" sz="1100" b="1" baseline="33000">
                <a:solidFill>
                  <a:srgbClr val="000000"/>
                </a:solidFill>
              </a:rPr>
              <a:t>58</a:t>
            </a:r>
            <a:r>
              <a:rPr lang="fi-FI" altLang="en-US" sz="1100" b="1">
                <a:solidFill>
                  <a:srgbClr val="000000"/>
                </a:solidFill>
              </a:rPr>
              <a:t>Zn* </a:t>
            </a:r>
          </a:p>
        </p:txBody>
      </p:sp>
      <p:sp>
        <p:nvSpPr>
          <p:cNvPr id="21" name="Freeform 25"/>
          <p:cNvSpPr>
            <a:spLocks/>
          </p:cNvSpPr>
          <p:nvPr/>
        </p:nvSpPr>
        <p:spPr bwMode="auto">
          <a:xfrm>
            <a:off x="7670806" y="1729970"/>
            <a:ext cx="307975" cy="251391"/>
          </a:xfrm>
          <a:custGeom>
            <a:avLst/>
            <a:gdLst>
              <a:gd name="T0" fmla="*/ 6109 w 857"/>
              <a:gd name="T1" fmla="*/ 256815 h 715"/>
              <a:gd name="T2" fmla="*/ 38093 w 857"/>
              <a:gd name="T3" fmla="*/ 213293 h 715"/>
              <a:gd name="T4" fmla="*/ 100981 w 857"/>
              <a:gd name="T5" fmla="*/ 228760 h 715"/>
              <a:gd name="T6" fmla="*/ 97028 w 857"/>
              <a:gd name="T7" fmla="*/ 152507 h 715"/>
              <a:gd name="T8" fmla="*/ 163511 w 857"/>
              <a:gd name="T9" fmla="*/ 165815 h 715"/>
              <a:gd name="T10" fmla="*/ 186151 w 857"/>
              <a:gd name="T11" fmla="*/ 112222 h 715"/>
              <a:gd name="T12" fmla="*/ 232868 w 857"/>
              <a:gd name="T13" fmla="*/ 90281 h 715"/>
              <a:gd name="T14" fmla="*/ 288569 w 857"/>
              <a:gd name="T15" fmla="*/ 91360 h 715"/>
              <a:gd name="T16" fmla="*/ 294679 w 857"/>
              <a:gd name="T17" fmla="*/ 14387 h 715"/>
              <a:gd name="T18" fmla="*/ 307616 w 857"/>
              <a:gd name="T19" fmla="*/ 0 h 7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57"/>
              <a:gd name="T31" fmla="*/ 0 h 715"/>
              <a:gd name="T32" fmla="*/ 857 w 857"/>
              <a:gd name="T33" fmla="*/ 715 h 71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57" h="715">
                <a:moveTo>
                  <a:pt x="17" y="714"/>
                </a:moveTo>
                <a:cubicBezTo>
                  <a:pt x="15" y="669"/>
                  <a:pt x="0" y="488"/>
                  <a:pt x="106" y="593"/>
                </a:cubicBezTo>
                <a:cubicBezTo>
                  <a:pt x="148" y="635"/>
                  <a:pt x="231" y="697"/>
                  <a:pt x="281" y="636"/>
                </a:cubicBezTo>
                <a:cubicBezTo>
                  <a:pt x="333" y="570"/>
                  <a:pt x="242" y="488"/>
                  <a:pt x="270" y="424"/>
                </a:cubicBezTo>
                <a:cubicBezTo>
                  <a:pt x="307" y="342"/>
                  <a:pt x="397" y="439"/>
                  <a:pt x="455" y="461"/>
                </a:cubicBezTo>
                <a:cubicBezTo>
                  <a:pt x="582" y="509"/>
                  <a:pt x="542" y="360"/>
                  <a:pt x="518" y="312"/>
                </a:cubicBezTo>
                <a:cubicBezTo>
                  <a:pt x="462" y="203"/>
                  <a:pt x="602" y="214"/>
                  <a:pt x="648" y="251"/>
                </a:cubicBezTo>
                <a:cubicBezTo>
                  <a:pt x="686" y="281"/>
                  <a:pt x="802" y="378"/>
                  <a:pt x="803" y="254"/>
                </a:cubicBezTo>
                <a:cubicBezTo>
                  <a:pt x="802" y="184"/>
                  <a:pt x="776" y="105"/>
                  <a:pt x="820" y="40"/>
                </a:cubicBezTo>
                <a:lnTo>
                  <a:pt x="856" y="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26"/>
          <p:cNvSpPr>
            <a:spLocks/>
          </p:cNvSpPr>
          <p:nvPr/>
        </p:nvSpPr>
        <p:spPr bwMode="auto">
          <a:xfrm>
            <a:off x="7786693" y="2420762"/>
            <a:ext cx="392113" cy="192423"/>
          </a:xfrm>
          <a:custGeom>
            <a:avLst/>
            <a:gdLst>
              <a:gd name="T0" fmla="*/ 0 w 1087"/>
              <a:gd name="T1" fmla="*/ 57068 h 545"/>
              <a:gd name="T2" fmla="*/ 54109 w 1087"/>
              <a:gd name="T3" fmla="*/ 53818 h 545"/>
              <a:gd name="T4" fmla="*/ 82968 w 1087"/>
              <a:gd name="T5" fmla="*/ 111970 h 545"/>
              <a:gd name="T6" fmla="*/ 138881 w 1087"/>
              <a:gd name="T7" fmla="*/ 59958 h 545"/>
              <a:gd name="T8" fmla="*/ 171707 w 1087"/>
              <a:gd name="T9" fmla="*/ 119555 h 545"/>
              <a:gd name="T10" fmla="*/ 227260 w 1087"/>
              <a:gd name="T11" fmla="*/ 102579 h 545"/>
              <a:gd name="T12" fmla="*/ 274515 w 1087"/>
              <a:gd name="T13" fmla="*/ 124250 h 545"/>
              <a:gd name="T14" fmla="*/ 309506 w 1087"/>
              <a:gd name="T15" fmla="*/ 167955 h 545"/>
              <a:gd name="T16" fmla="*/ 372273 w 1087"/>
              <a:gd name="T17" fmla="*/ 122805 h 545"/>
              <a:gd name="T18" fmla="*/ 391752 w 1087"/>
              <a:gd name="T19" fmla="*/ 123528 h 54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87"/>
              <a:gd name="T31" fmla="*/ 0 h 545"/>
              <a:gd name="T32" fmla="*/ 1087 w 1087"/>
              <a:gd name="T33" fmla="*/ 545 h 54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87" h="545">
                <a:moveTo>
                  <a:pt x="0" y="158"/>
                </a:moveTo>
                <a:cubicBezTo>
                  <a:pt x="33" y="128"/>
                  <a:pt x="163" y="0"/>
                  <a:pt x="150" y="149"/>
                </a:cubicBezTo>
                <a:cubicBezTo>
                  <a:pt x="145" y="208"/>
                  <a:pt x="150" y="311"/>
                  <a:pt x="230" y="310"/>
                </a:cubicBezTo>
                <a:cubicBezTo>
                  <a:pt x="313" y="308"/>
                  <a:pt x="317" y="185"/>
                  <a:pt x="385" y="166"/>
                </a:cubicBezTo>
                <a:cubicBezTo>
                  <a:pt x="472" y="142"/>
                  <a:pt x="455" y="272"/>
                  <a:pt x="476" y="331"/>
                </a:cubicBezTo>
                <a:cubicBezTo>
                  <a:pt x="520" y="459"/>
                  <a:pt x="609" y="333"/>
                  <a:pt x="630" y="284"/>
                </a:cubicBezTo>
                <a:cubicBezTo>
                  <a:pt x="677" y="170"/>
                  <a:pt x="759" y="285"/>
                  <a:pt x="761" y="344"/>
                </a:cubicBezTo>
                <a:cubicBezTo>
                  <a:pt x="762" y="392"/>
                  <a:pt x="762" y="544"/>
                  <a:pt x="858" y="465"/>
                </a:cubicBezTo>
                <a:cubicBezTo>
                  <a:pt x="911" y="419"/>
                  <a:pt x="955" y="348"/>
                  <a:pt x="1032" y="340"/>
                </a:cubicBezTo>
                <a:lnTo>
                  <a:pt x="1086" y="342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7915281" y="2548069"/>
            <a:ext cx="290512" cy="27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7645" rIns="90000" bIns="450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fi-FI" altLang="en-US" sz="110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6681793" y="1764181"/>
            <a:ext cx="719138" cy="22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8401" rIns="90000" bIns="450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fi-FI" altLang="en-US" sz="900">
                <a:solidFill>
                  <a:srgbClr val="000000"/>
                </a:solidFill>
                <a:latin typeface="DejaVu Sans" charset="0"/>
              </a:rPr>
              <a:t>β  ̴ 0.32c</a:t>
            </a:r>
          </a:p>
        </p:txBody>
      </p:sp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93" y="1945537"/>
            <a:ext cx="546100" cy="58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30"/>
          <p:cNvSpPr txBox="1">
            <a:spLocks noChangeArrowheads="1"/>
          </p:cNvSpPr>
          <p:nvPr/>
        </p:nvSpPr>
        <p:spPr bwMode="auto">
          <a:xfrm>
            <a:off x="8375656" y="2031273"/>
            <a:ext cx="625475" cy="2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701" rIns="90000" bIns="450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i-FI" altLang="en-US" sz="1100" b="1" baseline="33000">
                <a:solidFill>
                  <a:srgbClr val="000000"/>
                </a:solidFill>
              </a:rPr>
              <a:t> 58</a:t>
            </a:r>
            <a:r>
              <a:rPr lang="fi-FI" altLang="en-US" sz="1100" b="1">
                <a:solidFill>
                  <a:srgbClr val="000000"/>
                </a:solidFill>
              </a:rPr>
              <a:t>Zn </a:t>
            </a: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8293100" y="2494005"/>
            <a:ext cx="1308100" cy="23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54701" rIns="90000" bIns="45000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i-FI" altLang="en-US" sz="1100" dirty="0">
                <a:solidFill>
                  <a:srgbClr val="000000"/>
                </a:solidFill>
              </a:rPr>
              <a:t>to focal plane S800</a:t>
            </a:r>
          </a:p>
        </p:txBody>
      </p:sp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6" y="1936012"/>
            <a:ext cx="546100" cy="58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6742118" y="2021748"/>
            <a:ext cx="625475" cy="23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701" rIns="90000" bIns="450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fi-FI" altLang="en-US" sz="1100" b="1" baseline="33000">
                <a:solidFill>
                  <a:srgbClr val="000000"/>
                </a:solidFill>
              </a:rPr>
              <a:t> 57</a:t>
            </a:r>
            <a:r>
              <a:rPr lang="fi-FI" altLang="en-US" sz="1100" b="1">
                <a:solidFill>
                  <a:srgbClr val="000000"/>
                </a:solidFill>
              </a:rPr>
              <a:t>Cu 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7672393" y="1609856"/>
            <a:ext cx="290513" cy="27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7645" rIns="90000" bIns="4500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8000"/>
              </a:lnSpc>
            </a:pPr>
            <a:r>
              <a:rPr lang="fi-FI" altLang="en-US" sz="1100">
                <a:solidFill>
                  <a:srgbClr val="000000"/>
                </a:solidFill>
                <a:latin typeface="DejaVu Sans" charset="0"/>
              </a:rPr>
              <a:t>γ</a:t>
            </a:r>
          </a:p>
        </p:txBody>
      </p:sp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6" y="2570686"/>
            <a:ext cx="273050" cy="2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9"/>
          <p:cNvSpPr txBox="1">
            <a:spLocks noChangeArrowheads="1"/>
          </p:cNvSpPr>
          <p:nvPr/>
        </p:nvSpPr>
        <p:spPr bwMode="auto">
          <a:xfrm>
            <a:off x="7045031" y="2317754"/>
            <a:ext cx="3463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/>
              <a:t>d</a:t>
            </a:r>
          </a:p>
        </p:txBody>
      </p:sp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93" y="2407173"/>
            <a:ext cx="273050" cy="2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737356" y="2389161"/>
            <a:ext cx="630237" cy="47485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8" y="2680223"/>
            <a:ext cx="273050" cy="29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>
            <a:off x="7936711" y="2857897"/>
            <a:ext cx="269082" cy="114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641657" y="3215611"/>
            <a:ext cx="291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 dirty="0" smtClean="0">
                <a:solidFill>
                  <a:srgbClr val="000000"/>
                </a:solidFill>
              </a:rPr>
              <a:t>57</a:t>
            </a:r>
            <a:r>
              <a:rPr lang="en-US" sz="1800" dirty="0" smtClean="0">
                <a:solidFill>
                  <a:srgbClr val="000000"/>
                </a:solidFill>
              </a:rPr>
              <a:t>Cu(</a:t>
            </a:r>
            <a:r>
              <a:rPr lang="en-US" sz="1800" dirty="0" err="1" smtClean="0">
                <a:solidFill>
                  <a:srgbClr val="000000"/>
                </a:solidFill>
              </a:rPr>
              <a:t>d,n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  <a:r>
              <a:rPr lang="en-US" sz="1800" baseline="30000" dirty="0" smtClean="0">
                <a:solidFill>
                  <a:srgbClr val="000000"/>
                </a:solidFill>
              </a:rPr>
              <a:t>58</a:t>
            </a:r>
            <a:r>
              <a:rPr lang="en-US" sz="1800" dirty="0" smtClean="0">
                <a:solidFill>
                  <a:srgbClr val="000000"/>
                </a:solidFill>
              </a:rPr>
              <a:t>Zn @ 75 MeV/u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583494" y="1601272"/>
            <a:ext cx="595312" cy="334740"/>
          </a:xfrm>
          <a:prstGeom prst="ellipse">
            <a:avLst/>
          </a:prstGeom>
          <a:noFill/>
          <a:ln w="158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964716" y="12954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GRETINA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58230" y="2614017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22555" y="744053"/>
            <a:ext cx="34689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0" dirty="0">
                <a:solidFill>
                  <a:schemeClr val="tx1"/>
                </a:solidFill>
              </a:rPr>
              <a:t>C. </a:t>
            </a:r>
            <a:r>
              <a:rPr lang="en-US" sz="1400" kern="0" dirty="0" smtClean="0">
                <a:solidFill>
                  <a:schemeClr val="tx1"/>
                </a:solidFill>
              </a:rPr>
              <a:t>Langer et </a:t>
            </a:r>
            <a:r>
              <a:rPr lang="en-US" sz="1400" kern="0" dirty="0">
                <a:solidFill>
                  <a:schemeClr val="tx1"/>
                </a:solidFill>
              </a:rPr>
              <a:t>al., PRL </a:t>
            </a:r>
            <a:r>
              <a:rPr lang="en-US" sz="1400" kern="0" dirty="0" smtClean="0">
                <a:solidFill>
                  <a:schemeClr val="tx1"/>
                </a:solidFill>
              </a:rPr>
              <a:t>113</a:t>
            </a:r>
            <a:r>
              <a:rPr lang="en-US" sz="1400" kern="0" dirty="0">
                <a:solidFill>
                  <a:schemeClr val="tx1"/>
                </a:solidFill>
              </a:rPr>
              <a:t>, 032502 (2014)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t="7549" r="1041" b="12494"/>
          <a:stretch>
            <a:fillRect/>
          </a:stretch>
        </p:blipFill>
        <p:spPr bwMode="auto">
          <a:xfrm>
            <a:off x="400050" y="1127760"/>
            <a:ext cx="6967538" cy="51206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06730" y="2064068"/>
            <a:ext cx="240030" cy="24003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6004" tIns="48002" rIns="96004" bIns="48002" anchor="ctr"/>
          <a:lstStyle/>
          <a:p>
            <a:endParaRPr lang="en-US" sz="3150">
              <a:latin typeface="Arial" pitchFamily="34" charset="0"/>
            </a:endParaRP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68986" y="1984058"/>
            <a:ext cx="868827" cy="4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2415">
                <a:solidFill>
                  <a:srgbClr val="064308"/>
                </a:solidFill>
              </a:rPr>
              <a:t>10</a:t>
            </a:r>
            <a:r>
              <a:rPr lang="en-US" sz="2415" baseline="30000">
                <a:solidFill>
                  <a:srgbClr val="064308"/>
                </a:solidFill>
              </a:rPr>
              <a:t>8-9</a:t>
            </a:r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506730" y="2384108"/>
            <a:ext cx="240030" cy="24003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6004" tIns="48002" rIns="96004" bIns="48002" anchor="ctr"/>
          <a:lstStyle/>
          <a:p>
            <a:endParaRPr lang="en-US" sz="3150">
              <a:latin typeface="Arial" pitchFamily="34" charset="0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768986" y="2304098"/>
            <a:ext cx="868827" cy="4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2415">
                <a:solidFill>
                  <a:srgbClr val="064308"/>
                </a:solidFill>
              </a:rPr>
              <a:t>10</a:t>
            </a:r>
            <a:r>
              <a:rPr lang="en-US" sz="2415" baseline="30000">
                <a:solidFill>
                  <a:srgbClr val="064308"/>
                </a:solidFill>
              </a:rPr>
              <a:t>7-8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506730" y="2704148"/>
            <a:ext cx="240030" cy="24003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6004" tIns="48002" rIns="96004" bIns="48002" anchor="ctr"/>
          <a:lstStyle/>
          <a:p>
            <a:endParaRPr lang="en-US" sz="3150">
              <a:latin typeface="Arial" pitchFamily="34" charset="0"/>
            </a:endParaRP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768986" y="2624138"/>
            <a:ext cx="868827" cy="4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2415">
                <a:solidFill>
                  <a:srgbClr val="064308"/>
                </a:solidFill>
              </a:rPr>
              <a:t>10</a:t>
            </a:r>
            <a:r>
              <a:rPr lang="en-US" sz="2415" baseline="30000">
                <a:solidFill>
                  <a:srgbClr val="064308"/>
                </a:solidFill>
              </a:rPr>
              <a:t>6-7</a:t>
            </a: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506730" y="3039190"/>
            <a:ext cx="240030" cy="240030"/>
          </a:xfrm>
          <a:prstGeom prst="rect">
            <a:avLst/>
          </a:prstGeom>
          <a:solidFill>
            <a:srgbClr val="B6FE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6004" tIns="48002" rIns="96004" bIns="48002" anchor="ctr"/>
          <a:lstStyle/>
          <a:p>
            <a:endParaRPr lang="en-US" sz="3150">
              <a:latin typeface="Arial" pitchFamily="34" charset="0"/>
            </a:endParaRP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768986" y="2959181"/>
            <a:ext cx="868827" cy="4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2415">
                <a:solidFill>
                  <a:srgbClr val="064308"/>
                </a:solidFill>
              </a:rPr>
              <a:t>10</a:t>
            </a:r>
            <a:r>
              <a:rPr lang="en-US" sz="2415" baseline="30000">
                <a:solidFill>
                  <a:srgbClr val="064308"/>
                </a:solidFill>
              </a:rPr>
              <a:t>5-6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506730" y="3359230"/>
            <a:ext cx="240030" cy="24003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6004" tIns="48002" rIns="96004" bIns="48002" anchor="ctr"/>
          <a:lstStyle/>
          <a:p>
            <a:endParaRPr lang="en-US" sz="3150">
              <a:latin typeface="Arial" pitchFamily="34" charset="0"/>
            </a:endParaRP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768986" y="3279221"/>
            <a:ext cx="868827" cy="4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2415">
                <a:solidFill>
                  <a:srgbClr val="064308"/>
                </a:solidFill>
              </a:rPr>
              <a:t>10</a:t>
            </a:r>
            <a:r>
              <a:rPr lang="en-US" sz="2415" baseline="30000">
                <a:solidFill>
                  <a:srgbClr val="064308"/>
                </a:solidFill>
              </a:rPr>
              <a:t>4-5</a:t>
            </a: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506730" y="3679270"/>
            <a:ext cx="240030" cy="24003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6004" tIns="48002" rIns="96004" bIns="48002" anchor="ctr"/>
          <a:lstStyle/>
          <a:p>
            <a:endParaRPr lang="en-US" sz="3150">
              <a:latin typeface="Arial" pitchFamily="34" charset="0"/>
            </a:endParaRP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768986" y="3599261"/>
            <a:ext cx="868827" cy="4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2415">
                <a:solidFill>
                  <a:srgbClr val="064308"/>
                </a:solidFill>
              </a:rPr>
              <a:t>10</a:t>
            </a:r>
            <a:r>
              <a:rPr lang="en-US" sz="2415" baseline="30000">
                <a:solidFill>
                  <a:srgbClr val="064308"/>
                </a:solidFill>
              </a:rPr>
              <a:t>2-4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506730" y="1759030"/>
            <a:ext cx="240030" cy="240030"/>
          </a:xfrm>
          <a:prstGeom prst="rect">
            <a:avLst/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6004" tIns="48002" rIns="96004" bIns="48002" anchor="ctr"/>
          <a:lstStyle/>
          <a:p>
            <a:endParaRPr lang="en-US" sz="3150">
              <a:latin typeface="Arial" pitchFamily="34" charset="0"/>
            </a:endParaRP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768986" y="1679021"/>
            <a:ext cx="990015" cy="4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2415">
                <a:solidFill>
                  <a:srgbClr val="064308"/>
                </a:solidFill>
              </a:rPr>
              <a:t>10</a:t>
            </a:r>
            <a:r>
              <a:rPr lang="en-US" sz="2415" baseline="30000">
                <a:solidFill>
                  <a:srgbClr val="064308"/>
                </a:solidFill>
              </a:rPr>
              <a:t>9-10</a:t>
            </a: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506730" y="1438990"/>
            <a:ext cx="240030" cy="24003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6004" tIns="48002" rIns="96004" bIns="48002" anchor="ctr"/>
          <a:lstStyle/>
          <a:p>
            <a:endParaRPr lang="en-US" sz="3150">
              <a:latin typeface="Arial" pitchFamily="34" charset="0"/>
            </a:endParaRP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768986" y="1358981"/>
            <a:ext cx="922689" cy="48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2415" dirty="0">
                <a:solidFill>
                  <a:srgbClr val="064308"/>
                </a:solidFill>
              </a:rPr>
              <a:t>10</a:t>
            </a:r>
            <a:r>
              <a:rPr lang="en-US" sz="2415" baseline="30000" dirty="0">
                <a:solidFill>
                  <a:srgbClr val="064308"/>
                </a:solidFill>
              </a:rPr>
              <a:t>&gt;10</a:t>
            </a:r>
          </a:p>
        </p:txBody>
      </p:sp>
      <p:sp>
        <p:nvSpPr>
          <p:cNvPr id="38932" name="Line 20"/>
          <p:cNvSpPr>
            <a:spLocks noChangeShapeType="1"/>
          </p:cNvSpPr>
          <p:nvPr/>
        </p:nvSpPr>
        <p:spPr bwMode="auto">
          <a:xfrm>
            <a:off x="2270284" y="3897630"/>
            <a:ext cx="1600200" cy="1200150"/>
          </a:xfrm>
          <a:prstGeom prst="line">
            <a:avLst/>
          </a:prstGeom>
          <a:noFill/>
          <a:ln w="57150">
            <a:solidFill>
              <a:srgbClr val="CC66FF"/>
            </a:solidFill>
            <a:round/>
            <a:headEnd/>
            <a:tailEnd/>
          </a:ln>
        </p:spPr>
        <p:txBody>
          <a:bodyPr lIns="96004" tIns="48002" rIns="96004" bIns="48002"/>
          <a:lstStyle/>
          <a:p>
            <a:endParaRPr lang="en-US" sz="3150" dirty="0">
              <a:latin typeface="Arial" pitchFamily="34" charset="0"/>
            </a:endParaRPr>
          </a:p>
        </p:txBody>
      </p:sp>
      <p:sp>
        <p:nvSpPr>
          <p:cNvPr id="38933" name="Line 21"/>
          <p:cNvSpPr>
            <a:spLocks noChangeShapeType="1"/>
          </p:cNvSpPr>
          <p:nvPr/>
        </p:nvSpPr>
        <p:spPr bwMode="auto">
          <a:xfrm>
            <a:off x="4430554" y="2297430"/>
            <a:ext cx="1600200" cy="1200150"/>
          </a:xfrm>
          <a:prstGeom prst="line">
            <a:avLst/>
          </a:prstGeom>
          <a:noFill/>
          <a:ln w="57150">
            <a:solidFill>
              <a:srgbClr val="CC66FF"/>
            </a:solidFill>
            <a:round/>
            <a:headEnd/>
            <a:tailEnd/>
          </a:ln>
        </p:spPr>
        <p:txBody>
          <a:bodyPr lIns="96004" tIns="48002" rIns="96004" bIns="48002"/>
          <a:lstStyle/>
          <a:p>
            <a:endParaRPr lang="en-US" sz="3150" dirty="0">
              <a:latin typeface="Arial" pitchFamily="34" charset="0"/>
            </a:endParaRP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 flipV="1">
            <a:off x="3390424" y="5017770"/>
            <a:ext cx="320040" cy="400050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 type="triangle" w="med" len="med"/>
          </a:ln>
        </p:spPr>
        <p:txBody>
          <a:bodyPr lIns="96004" tIns="48002" rIns="96004" bIns="48002"/>
          <a:lstStyle/>
          <a:p>
            <a:endParaRPr lang="en-US" sz="1995" dirty="0"/>
          </a:p>
        </p:txBody>
      </p:sp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3131495" y="5424491"/>
            <a:ext cx="4873943" cy="74327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96004" tIns="48002" rIns="96004" bIns="48002">
            <a:spAutoFit/>
          </a:bodyPr>
          <a:lstStyle/>
          <a:p>
            <a:r>
              <a:rPr lang="en-US" sz="2100" dirty="0">
                <a:solidFill>
                  <a:srgbClr val="064308"/>
                </a:solidFill>
              </a:rPr>
              <a:t>All reaction rates up to ~</a:t>
            </a:r>
            <a:r>
              <a:rPr lang="en-US" sz="2100" dirty="0" err="1">
                <a:solidFill>
                  <a:srgbClr val="064308"/>
                </a:solidFill>
              </a:rPr>
              <a:t>Ti</a:t>
            </a:r>
            <a:r>
              <a:rPr lang="en-US" sz="2100" dirty="0">
                <a:solidFill>
                  <a:srgbClr val="064308"/>
                </a:solidFill>
              </a:rPr>
              <a:t> can be directly measured</a:t>
            </a:r>
          </a:p>
        </p:txBody>
      </p:sp>
      <p:sp>
        <p:nvSpPr>
          <p:cNvPr id="38936" name="Line 24"/>
          <p:cNvSpPr>
            <a:spLocks noChangeShapeType="1"/>
          </p:cNvSpPr>
          <p:nvPr/>
        </p:nvSpPr>
        <p:spPr bwMode="auto">
          <a:xfrm flipV="1">
            <a:off x="5550694" y="3417570"/>
            <a:ext cx="320040" cy="400050"/>
          </a:xfrm>
          <a:prstGeom prst="line">
            <a:avLst/>
          </a:prstGeom>
          <a:noFill/>
          <a:ln w="38100">
            <a:solidFill>
              <a:srgbClr val="CC66FF"/>
            </a:solidFill>
            <a:round/>
            <a:headEnd/>
            <a:tailEnd type="triangle" w="med" len="med"/>
          </a:ln>
        </p:spPr>
        <p:txBody>
          <a:bodyPr lIns="96004" tIns="48002" rIns="96004" bIns="48002"/>
          <a:lstStyle/>
          <a:p>
            <a:endParaRPr lang="en-US" sz="3150" dirty="0">
              <a:latin typeface="Arial" pitchFamily="34" charset="0"/>
            </a:endParaRPr>
          </a:p>
        </p:txBody>
      </p:sp>
      <p:sp>
        <p:nvSpPr>
          <p:cNvPr id="38937" name="Text Box 25"/>
          <p:cNvSpPr txBox="1">
            <a:spLocks noChangeArrowheads="1"/>
          </p:cNvSpPr>
          <p:nvPr/>
        </p:nvSpPr>
        <p:spPr bwMode="auto">
          <a:xfrm>
            <a:off x="4989520" y="3937632"/>
            <a:ext cx="4538021" cy="743272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2100" dirty="0">
                <a:solidFill>
                  <a:srgbClr val="064308"/>
                </a:solidFill>
              </a:rPr>
              <a:t>M</a:t>
            </a:r>
            <a:r>
              <a:rPr lang="en-US" sz="2100" dirty="0" smtClean="0">
                <a:solidFill>
                  <a:srgbClr val="064308"/>
                </a:solidFill>
              </a:rPr>
              <a:t>ost </a:t>
            </a:r>
            <a:r>
              <a:rPr lang="en-US" sz="2100" dirty="0">
                <a:solidFill>
                  <a:srgbClr val="064308"/>
                </a:solidFill>
              </a:rPr>
              <a:t>reaction rates up to ~</a:t>
            </a:r>
            <a:r>
              <a:rPr lang="en-US" sz="2100" dirty="0" err="1">
                <a:solidFill>
                  <a:srgbClr val="064308"/>
                </a:solidFill>
              </a:rPr>
              <a:t>Sr</a:t>
            </a:r>
            <a:r>
              <a:rPr lang="en-US" sz="2100" dirty="0">
                <a:solidFill>
                  <a:srgbClr val="064308"/>
                </a:solidFill>
              </a:rPr>
              <a:t> can be</a:t>
            </a:r>
            <a:br>
              <a:rPr lang="en-US" sz="2100" dirty="0">
                <a:solidFill>
                  <a:srgbClr val="064308"/>
                </a:solidFill>
              </a:rPr>
            </a:br>
            <a:r>
              <a:rPr lang="en-US" sz="2100" dirty="0">
                <a:solidFill>
                  <a:srgbClr val="064308"/>
                </a:solidFill>
              </a:rPr>
              <a:t>directly measured</a:t>
            </a:r>
          </a:p>
        </p:txBody>
      </p:sp>
      <p:sp>
        <p:nvSpPr>
          <p:cNvPr id="38938" name="Text Box 26"/>
          <p:cNvSpPr txBox="1">
            <a:spLocks noChangeArrowheads="1"/>
          </p:cNvSpPr>
          <p:nvPr/>
        </p:nvSpPr>
        <p:spPr bwMode="auto">
          <a:xfrm>
            <a:off x="6022974" y="2148521"/>
            <a:ext cx="3511555" cy="106643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wrap="square" lIns="96004" tIns="48002" rIns="96004" bIns="48002">
            <a:spAutoFit/>
          </a:bodyPr>
          <a:lstStyle/>
          <a:p>
            <a:r>
              <a:rPr lang="en-US" sz="2100" dirty="0">
                <a:solidFill>
                  <a:srgbClr val="064308"/>
                </a:solidFill>
              </a:rPr>
              <a:t>K</a:t>
            </a:r>
            <a:r>
              <a:rPr lang="en-US" sz="2100" dirty="0" smtClean="0">
                <a:solidFill>
                  <a:srgbClr val="064308"/>
                </a:solidFill>
              </a:rPr>
              <a:t>ey </a:t>
            </a:r>
            <a:r>
              <a:rPr lang="en-US" sz="2100" dirty="0">
                <a:solidFill>
                  <a:srgbClr val="064308"/>
                </a:solidFill>
              </a:rPr>
              <a:t>reaction rates can be indirectly measured including </a:t>
            </a:r>
            <a:r>
              <a:rPr lang="en-US" sz="2100" baseline="30000" dirty="0">
                <a:solidFill>
                  <a:srgbClr val="064308"/>
                </a:solidFill>
              </a:rPr>
              <a:t>72</a:t>
            </a:r>
            <a:r>
              <a:rPr lang="en-US" sz="2100" dirty="0">
                <a:solidFill>
                  <a:srgbClr val="064308"/>
                </a:solidFill>
              </a:rPr>
              <a:t>Kr waiting point</a:t>
            </a:r>
          </a:p>
        </p:txBody>
      </p:sp>
      <p:sp>
        <p:nvSpPr>
          <p:cNvPr id="38939" name="Line 27"/>
          <p:cNvSpPr>
            <a:spLocks noChangeShapeType="1"/>
          </p:cNvSpPr>
          <p:nvPr/>
        </p:nvSpPr>
        <p:spPr bwMode="auto">
          <a:xfrm flipV="1">
            <a:off x="2004142" y="1465660"/>
            <a:ext cx="0" cy="105846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lIns="96004" tIns="48002" rIns="96004" bIns="48002"/>
          <a:lstStyle/>
          <a:p>
            <a:endParaRPr lang="en-US" sz="3150" dirty="0">
              <a:latin typeface="Arial" pitchFamily="34" charset="0"/>
            </a:endParaRPr>
          </a:p>
        </p:txBody>
      </p:sp>
      <p:sp>
        <p:nvSpPr>
          <p:cNvPr id="38940" name="Line 28"/>
          <p:cNvSpPr>
            <a:spLocks noChangeShapeType="1"/>
          </p:cNvSpPr>
          <p:nvPr/>
        </p:nvSpPr>
        <p:spPr bwMode="auto">
          <a:xfrm flipV="1">
            <a:off x="1822452" y="1473994"/>
            <a:ext cx="0" cy="1573530"/>
          </a:xfrm>
          <a:prstGeom prst="line">
            <a:avLst/>
          </a:prstGeom>
          <a:noFill/>
          <a:ln w="38100">
            <a:solidFill>
              <a:srgbClr val="CCFF33"/>
            </a:solidFill>
            <a:round/>
            <a:headEnd/>
            <a:tailEnd/>
          </a:ln>
        </p:spPr>
        <p:txBody>
          <a:bodyPr lIns="96004" tIns="48002" rIns="96004" bIns="48002"/>
          <a:lstStyle/>
          <a:p>
            <a:endParaRPr lang="en-US" sz="3150" dirty="0">
              <a:latin typeface="Arial" pitchFamily="34" charset="0"/>
            </a:endParaRPr>
          </a:p>
        </p:txBody>
      </p:sp>
      <p:sp>
        <p:nvSpPr>
          <p:cNvPr id="38941" name="Line 29"/>
          <p:cNvSpPr>
            <a:spLocks noChangeShapeType="1"/>
          </p:cNvSpPr>
          <p:nvPr/>
        </p:nvSpPr>
        <p:spPr bwMode="auto">
          <a:xfrm flipV="1">
            <a:off x="1640764" y="1467328"/>
            <a:ext cx="0" cy="2138601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 lIns="96004" tIns="48002" rIns="96004" bIns="48002"/>
          <a:lstStyle/>
          <a:p>
            <a:endParaRPr lang="en-US" sz="3150" dirty="0">
              <a:latin typeface="Arial" pitchFamily="34" charset="0"/>
            </a:endParaRPr>
          </a:p>
        </p:txBody>
      </p:sp>
      <p:sp>
        <p:nvSpPr>
          <p:cNvPr id="38942" name="Text Box 30"/>
          <p:cNvSpPr txBox="1">
            <a:spLocks noChangeArrowheads="1"/>
          </p:cNvSpPr>
          <p:nvPr/>
        </p:nvSpPr>
        <p:spPr bwMode="auto">
          <a:xfrm>
            <a:off x="1994143" y="2305766"/>
            <a:ext cx="998591" cy="29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1260" b="1" dirty="0">
                <a:solidFill>
                  <a:srgbClr val="FF0000"/>
                </a:solidFill>
              </a:rPr>
              <a:t>direct (</a:t>
            </a:r>
            <a:r>
              <a:rPr lang="en-US" sz="1260" b="1" dirty="0" err="1">
                <a:solidFill>
                  <a:srgbClr val="FF0000"/>
                </a:solidFill>
              </a:rPr>
              <a:t>p,</a:t>
            </a:r>
            <a:r>
              <a:rPr lang="en-US" sz="1260" b="1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26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8943" name="Text Box 31"/>
          <p:cNvSpPr txBox="1">
            <a:spLocks noChangeArrowheads="1"/>
          </p:cNvSpPr>
          <p:nvPr/>
        </p:nvSpPr>
        <p:spPr bwMode="auto">
          <a:xfrm>
            <a:off x="1898021" y="2714150"/>
            <a:ext cx="1642998" cy="48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1260" b="1" dirty="0">
                <a:solidFill>
                  <a:srgbClr val="064308"/>
                </a:solidFill>
              </a:rPr>
              <a:t>direct (</a:t>
            </a:r>
            <a:r>
              <a:rPr lang="en-US" sz="1260" b="1" dirty="0" err="1">
                <a:solidFill>
                  <a:srgbClr val="064308"/>
                </a:solidFill>
              </a:rPr>
              <a:t>p,</a:t>
            </a:r>
            <a:r>
              <a:rPr lang="en-US" sz="1260" b="1" dirty="0" err="1">
                <a:solidFill>
                  <a:srgbClr val="064308"/>
                </a:solidFill>
                <a:latin typeface="Symbol" pitchFamily="18" charset="2"/>
              </a:rPr>
              <a:t>a</a:t>
            </a:r>
            <a:r>
              <a:rPr lang="en-US" sz="1260" b="1" dirty="0">
                <a:solidFill>
                  <a:srgbClr val="064308"/>
                </a:solidFill>
              </a:rPr>
              <a:t>) or (</a:t>
            </a:r>
            <a:r>
              <a:rPr lang="en-US" sz="1260" b="1" dirty="0" err="1">
                <a:solidFill>
                  <a:srgbClr val="064308"/>
                </a:solidFill>
                <a:latin typeface="Symbol" pitchFamily="18" charset="2"/>
              </a:rPr>
              <a:t>a</a:t>
            </a:r>
            <a:r>
              <a:rPr lang="en-US" sz="1260" b="1" dirty="0" err="1">
                <a:solidFill>
                  <a:srgbClr val="064308"/>
                </a:solidFill>
              </a:rPr>
              <a:t>,p</a:t>
            </a:r>
            <a:r>
              <a:rPr lang="en-US" sz="1260" b="1" dirty="0">
                <a:solidFill>
                  <a:srgbClr val="064308"/>
                </a:solidFill>
              </a:rPr>
              <a:t>)</a:t>
            </a:r>
            <a:br>
              <a:rPr lang="en-US" sz="1260" b="1" dirty="0">
                <a:solidFill>
                  <a:srgbClr val="064308"/>
                </a:solidFill>
              </a:rPr>
            </a:br>
            <a:r>
              <a:rPr lang="en-US" sz="1260" b="1" dirty="0">
                <a:solidFill>
                  <a:srgbClr val="064308"/>
                </a:solidFill>
              </a:rPr>
              <a:t>transfer</a:t>
            </a:r>
          </a:p>
        </p:txBody>
      </p:sp>
      <p:sp>
        <p:nvSpPr>
          <p:cNvPr id="38944" name="Text Box 32"/>
          <p:cNvSpPr txBox="1">
            <a:spLocks noChangeArrowheads="1"/>
          </p:cNvSpPr>
          <p:nvPr/>
        </p:nvSpPr>
        <p:spPr bwMode="auto">
          <a:xfrm>
            <a:off x="1637431" y="3200878"/>
            <a:ext cx="1264689" cy="484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1260" b="1" dirty="0">
                <a:solidFill>
                  <a:srgbClr val="064308"/>
                </a:solidFill>
              </a:rPr>
              <a:t>(</a:t>
            </a:r>
            <a:r>
              <a:rPr lang="en-US" sz="1260" b="1" dirty="0" err="1">
                <a:solidFill>
                  <a:srgbClr val="064308"/>
                </a:solidFill>
              </a:rPr>
              <a:t>p,p</a:t>
            </a:r>
            <a:r>
              <a:rPr lang="en-US" sz="1260" b="1" dirty="0">
                <a:solidFill>
                  <a:srgbClr val="064308"/>
                </a:solidFill>
              </a:rPr>
              <a:t>), </a:t>
            </a:r>
            <a:br>
              <a:rPr lang="en-US" sz="1260" b="1" dirty="0">
                <a:solidFill>
                  <a:srgbClr val="064308"/>
                </a:solidFill>
              </a:rPr>
            </a:br>
            <a:r>
              <a:rPr lang="en-US" sz="1260" b="1" dirty="0">
                <a:solidFill>
                  <a:srgbClr val="064308"/>
                </a:solidFill>
              </a:rPr>
              <a:t>some transfer</a:t>
            </a:r>
          </a:p>
        </p:txBody>
      </p:sp>
      <p:sp>
        <p:nvSpPr>
          <p:cNvPr id="38945" name="Text Box 35"/>
          <p:cNvSpPr txBox="1">
            <a:spLocks noChangeArrowheads="1"/>
          </p:cNvSpPr>
          <p:nvPr/>
        </p:nvSpPr>
        <p:spPr bwMode="auto">
          <a:xfrm>
            <a:off x="3488770" y="1348980"/>
            <a:ext cx="1404151" cy="40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6004" tIns="48002" rIns="96004" bIns="48002">
            <a:spAutoFit/>
          </a:bodyPr>
          <a:lstStyle/>
          <a:p>
            <a:r>
              <a:rPr lang="en-US" sz="1995" dirty="0" err="1">
                <a:solidFill>
                  <a:srgbClr val="064308"/>
                </a:solidFill>
              </a:rPr>
              <a:t>rp</a:t>
            </a:r>
            <a:r>
              <a:rPr lang="en-US" sz="1995" dirty="0">
                <a:solidFill>
                  <a:srgbClr val="064308"/>
                </a:solidFill>
              </a:rPr>
              <a:t>-process</a:t>
            </a:r>
          </a:p>
        </p:txBody>
      </p:sp>
      <p:sp>
        <p:nvSpPr>
          <p:cNvPr id="38946" name="Line 36"/>
          <p:cNvSpPr>
            <a:spLocks noChangeShapeType="1"/>
          </p:cNvSpPr>
          <p:nvPr/>
        </p:nvSpPr>
        <p:spPr bwMode="auto">
          <a:xfrm>
            <a:off x="4672251" y="1702356"/>
            <a:ext cx="720090" cy="49172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96004" tIns="48002" rIns="96004" bIns="48002"/>
          <a:lstStyle/>
          <a:p>
            <a:endParaRPr lang="en-US" sz="3150" dirty="0">
              <a:latin typeface="Arial" pitchFamily="34" charset="0"/>
            </a:endParaRPr>
          </a:p>
        </p:txBody>
      </p:sp>
      <p:sp>
        <p:nvSpPr>
          <p:cNvPr id="38947" name="Rectangle 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FRIB reach for novae and X-ray burst reaction rate studies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7701" y="6248400"/>
            <a:ext cx="8425705" cy="318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70" dirty="0"/>
              <a:t>Direct reaction rate measurements are possible with the Separator for Capture Reactions (SECAR)</a:t>
            </a:r>
          </a:p>
        </p:txBody>
      </p:sp>
    </p:spTree>
    <p:extLst>
      <p:ext uri="{BB962C8B-B14F-4D97-AF65-F5344CB8AC3E}">
        <p14:creationId xmlns:p14="http://schemas.microsoft.com/office/powerpoint/2010/main" val="305712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819400"/>
            <a:ext cx="6019800" cy="4004079"/>
          </a:xfrm>
          <a:prstGeom prst="rect">
            <a:avLst/>
          </a:prstGeom>
        </p:spPr>
      </p:pic>
      <p:sp>
        <p:nvSpPr>
          <p:cNvPr id="9218" name="Subtitle 6"/>
          <p:cNvSpPr>
            <a:spLocks noGrp="1"/>
          </p:cNvSpPr>
          <p:nvPr>
            <p:ph type="subTitle" idx="1"/>
          </p:nvPr>
        </p:nvSpPr>
        <p:spPr>
          <a:xfrm>
            <a:off x="1600200" y="1981200"/>
            <a:ext cx="6400800" cy="1219200"/>
          </a:xfrm>
        </p:spPr>
        <p:txBody>
          <a:bodyPr/>
          <a:lstStyle/>
          <a:p>
            <a:r>
              <a:rPr lang="en-US" dirty="0" smtClean="0"/>
              <a:t>Alexandra Gade</a:t>
            </a:r>
          </a:p>
          <a:p>
            <a:r>
              <a:rPr lang="en-US" dirty="0" smtClean="0"/>
              <a:t>Professor of Physics</a:t>
            </a:r>
          </a:p>
          <a:p>
            <a:r>
              <a:rPr lang="en-US" dirty="0" smtClean="0"/>
              <a:t>NSCL and Michigan State University</a:t>
            </a:r>
          </a:p>
        </p:txBody>
      </p:sp>
      <p:sp>
        <p:nvSpPr>
          <p:cNvPr id="9219" name="Title 5"/>
          <p:cNvSpPr>
            <a:spLocks noGrp="1"/>
          </p:cNvSpPr>
          <p:nvPr>
            <p:ph type="title"/>
          </p:nvPr>
        </p:nvSpPr>
        <p:spPr>
          <a:xfrm>
            <a:off x="75010" y="551995"/>
            <a:ext cx="9451180" cy="968758"/>
          </a:xfrm>
        </p:spPr>
        <p:txBody>
          <a:bodyPr/>
          <a:lstStyle/>
          <a:p>
            <a:r>
              <a:rPr lang="en-US" dirty="0"/>
              <a:t>Nuclear science at NSCL and prospects for </a:t>
            </a:r>
            <a:r>
              <a:rPr lang="en-US" dirty="0" smtClean="0"/>
              <a:t>FRIB</a:t>
            </a:r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143000" y="6705600"/>
            <a:ext cx="71256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64308"/>
                </a:solidFill>
              </a:rPr>
              <a:t>What can we learn about Neutron Stars?</a:t>
            </a:r>
            <a:endParaRPr lang="en-US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7" name="Rectangle 37"/>
          <p:cNvSpPr>
            <a:spLocks noGrp="1" noChangeArrowheads="1"/>
          </p:cNvSpPr>
          <p:nvPr>
            <p:ph type="title"/>
          </p:nvPr>
        </p:nvSpPr>
        <p:spPr>
          <a:xfrm>
            <a:off x="457200" y="81281"/>
            <a:ext cx="8686800" cy="968796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Staying with the </a:t>
            </a:r>
            <a:r>
              <a:rPr lang="en-US" i="1" dirty="0" smtClean="0">
                <a:latin typeface="Arial" pitchFamily="34" charset="0"/>
              </a:rPr>
              <a:t>N=56</a:t>
            </a:r>
            <a:r>
              <a:rPr lang="en-US" dirty="0" smtClean="0">
                <a:latin typeface="Arial" pitchFamily="34" charset="0"/>
              </a:rPr>
              <a:t> ashes – </a:t>
            </a:r>
            <a:r>
              <a:rPr lang="en-US" dirty="0" err="1" smtClean="0">
                <a:latin typeface="Arial" pitchFamily="34" charset="0"/>
              </a:rPr>
              <a:t>neutronized</a:t>
            </a:r>
            <a:r>
              <a:rPr lang="en-US" dirty="0" smtClean="0">
                <a:latin typeface="Arial" pitchFamily="34" charset="0"/>
              </a:rPr>
              <a:t> deeper in the crust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159"/>
            <a:ext cx="9601200" cy="500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91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3807"/>
            <a:ext cx="8686800" cy="968796"/>
          </a:xfrm>
        </p:spPr>
        <p:txBody>
          <a:bodyPr/>
          <a:lstStyle/>
          <a:p>
            <a:r>
              <a:rPr lang="en-US" altLang="en-US" dirty="0" smtClean="0"/>
              <a:t>Crust h</a:t>
            </a:r>
            <a:r>
              <a:rPr lang="en-US" altLang="en-US" dirty="0" smtClean="0"/>
              <a:t>eating </a:t>
            </a:r>
            <a:r>
              <a:rPr lang="en-US" altLang="en-US" dirty="0" smtClean="0"/>
              <a:t>and cooling </a:t>
            </a:r>
            <a:r>
              <a:rPr lang="en-US" altLang="en-US" dirty="0" smtClean="0"/>
              <a:t>in</a:t>
            </a:r>
            <a:r>
              <a:rPr lang="en-US" altLang="en-US" dirty="0" smtClean="0"/>
              <a:t> </a:t>
            </a:r>
            <a:r>
              <a:rPr lang="en-US" altLang="en-US" dirty="0" smtClean="0"/>
              <a:t>accreting neutron </a:t>
            </a:r>
            <a:r>
              <a:rPr lang="en-US" altLang="en-US" dirty="0" smtClean="0"/>
              <a:t>stars </a:t>
            </a:r>
            <a:endParaRPr lang="en-US" altLang="en-US" i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37597" y="3256695"/>
            <a:ext cx="9563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64308"/>
                </a:solidFill>
              </a:rPr>
              <a:t>Prediction: Cycles </a:t>
            </a:r>
            <a:r>
              <a:rPr lang="en-US" sz="2400" dirty="0">
                <a:solidFill>
                  <a:srgbClr val="064308"/>
                </a:solidFill>
              </a:rPr>
              <a:t>of </a:t>
            </a:r>
            <a:r>
              <a:rPr lang="en-US" sz="2400" dirty="0" smtClean="0">
                <a:solidFill>
                  <a:srgbClr val="064308"/>
                </a:solidFill>
              </a:rPr>
              <a:t>electron capture </a:t>
            </a:r>
            <a:r>
              <a:rPr lang="en-US" sz="2400" dirty="0">
                <a:solidFill>
                  <a:srgbClr val="064308"/>
                </a:solidFill>
              </a:rPr>
              <a:t>and its </a:t>
            </a:r>
            <a:r>
              <a:rPr lang="en-US" sz="2400" dirty="0" smtClean="0">
                <a:solidFill>
                  <a:srgbClr val="064308"/>
                </a:solidFill>
              </a:rPr>
              <a:t>inverse, </a:t>
            </a:r>
            <a:r>
              <a:rPr lang="en-US" sz="2400" dirty="0" smtClean="0">
                <a:solidFill>
                  <a:srgbClr val="064308"/>
                </a:solidFill>
                <a:sym typeface="Symbol" panose="05050102010706020507" pitchFamily="18" charset="2"/>
              </a:rPr>
              <a:t></a:t>
            </a:r>
            <a:r>
              <a:rPr lang="en-US" sz="2400" baseline="30000" dirty="0" smtClean="0">
                <a:solidFill>
                  <a:srgbClr val="064308"/>
                </a:solidFill>
                <a:sym typeface="Symbol" panose="05050102010706020507" pitchFamily="18" charset="2"/>
              </a:rPr>
              <a:t>-</a:t>
            </a:r>
            <a:r>
              <a:rPr lang="en-US" sz="2400" dirty="0">
                <a:solidFill>
                  <a:srgbClr val="064308"/>
                </a:solidFill>
                <a:sym typeface="Symbol" panose="05050102010706020507" pitchFamily="18" charset="2"/>
              </a:rPr>
              <a:t> </a:t>
            </a:r>
            <a:r>
              <a:rPr lang="en-US" sz="2400" dirty="0" smtClean="0">
                <a:solidFill>
                  <a:srgbClr val="064308"/>
                </a:solidFill>
                <a:sym typeface="Symbol" panose="05050102010706020507" pitchFamily="18" charset="2"/>
              </a:rPr>
              <a:t>decay,</a:t>
            </a:r>
            <a:r>
              <a:rPr lang="en-US" sz="2400" dirty="0" smtClean="0">
                <a:solidFill>
                  <a:srgbClr val="064308"/>
                </a:solidFill>
              </a:rPr>
              <a:t> </a:t>
            </a:r>
            <a:r>
              <a:rPr lang="en-US" sz="2400" dirty="0">
                <a:solidFill>
                  <a:srgbClr val="064308"/>
                </a:solidFill>
              </a:rPr>
              <a:t>involving neutron-rich </a:t>
            </a:r>
            <a:r>
              <a:rPr lang="en-US" sz="2400" dirty="0" smtClean="0">
                <a:solidFill>
                  <a:srgbClr val="064308"/>
                </a:solidFill>
              </a:rPr>
              <a:t>nuclei at </a:t>
            </a:r>
            <a:r>
              <a:rPr lang="en-US" sz="2400" dirty="0">
                <a:solidFill>
                  <a:srgbClr val="064308"/>
                </a:solidFill>
              </a:rPr>
              <a:t>a typical depth of about 150 </a:t>
            </a:r>
            <a:r>
              <a:rPr lang="en-US" sz="2400" dirty="0" smtClean="0">
                <a:solidFill>
                  <a:srgbClr val="064308"/>
                </a:solidFill>
              </a:rPr>
              <a:t>meters</a:t>
            </a:r>
            <a:r>
              <a:rPr lang="en-US" sz="2400" dirty="0">
                <a:solidFill>
                  <a:srgbClr val="064308"/>
                </a:solidFill>
              </a:rPr>
              <a:t>, cool the outer neutron </a:t>
            </a:r>
            <a:r>
              <a:rPr lang="en-US" sz="2400" dirty="0" smtClean="0">
                <a:solidFill>
                  <a:srgbClr val="064308"/>
                </a:solidFill>
              </a:rPr>
              <a:t>star crust </a:t>
            </a:r>
            <a:r>
              <a:rPr lang="en-US" sz="2400" dirty="0">
                <a:solidFill>
                  <a:srgbClr val="064308"/>
                </a:solidFill>
              </a:rPr>
              <a:t>by emitting </a:t>
            </a:r>
            <a:r>
              <a:rPr lang="en-US" sz="2400" dirty="0" smtClean="0">
                <a:solidFill>
                  <a:srgbClr val="064308"/>
                </a:solidFill>
              </a:rPr>
              <a:t>neutrinos.</a:t>
            </a:r>
            <a:endParaRPr lang="en-US" sz="2400" dirty="0" smtClean="0">
              <a:solidFill>
                <a:srgbClr val="064308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2" y="5273164"/>
            <a:ext cx="2872989" cy="43437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2" y="5811426"/>
            <a:ext cx="2892079" cy="40318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" y="1066800"/>
            <a:ext cx="6740562" cy="18738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7672" y="5292240"/>
            <a:ext cx="1676545" cy="445047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752600" y="1175652"/>
            <a:ext cx="32480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H. Schatz et al., </a:t>
            </a:r>
            <a:r>
              <a:rPr lang="en-US" altLang="en-US" sz="1400" i="1" dirty="0" smtClean="0">
                <a:solidFill>
                  <a:schemeClr val="tx1"/>
                </a:solidFill>
                <a:latin typeface="Arial" panose="020B0604020202020204" pitchFamily="34" charset="0"/>
              </a:rPr>
              <a:t>Nature</a:t>
            </a: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505, 62 (2014</a:t>
            </a:r>
            <a:r>
              <a:rPr lang="en-US" altLang="en-US" sz="1400" dirty="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595" y="4684611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64308"/>
                </a:solidFill>
              </a:rPr>
              <a:t>One such cycle: </a:t>
            </a:r>
            <a:endParaRPr lang="en-US" sz="2400" dirty="0">
              <a:solidFill>
                <a:srgbClr val="06430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7305" y="5273164"/>
            <a:ext cx="4224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64308"/>
                </a:solidFill>
              </a:rPr>
              <a:t>With blocked subsequent EC:</a:t>
            </a:r>
            <a:endParaRPr lang="en-US" sz="2400" dirty="0">
              <a:solidFill>
                <a:srgbClr val="064308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8400" y="6468070"/>
            <a:ext cx="5715000" cy="92333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64308"/>
                </a:solidFill>
              </a:rPr>
              <a:t>Several such cycles are predicted and their existence strongly depends on energetics and nuclear structure (</a:t>
            </a:r>
            <a:r>
              <a:rPr lang="en-US" sz="1800" b="1" dirty="0" smtClean="0">
                <a:solidFill>
                  <a:srgbClr val="064308"/>
                </a:solidFill>
              </a:rPr>
              <a:t>Q </a:t>
            </a:r>
            <a:r>
              <a:rPr lang="en-US" sz="1800" b="1" dirty="0" smtClean="0">
                <a:solidFill>
                  <a:srgbClr val="064308"/>
                </a:solidFill>
              </a:rPr>
              <a:t>values (masses)</a:t>
            </a:r>
            <a:r>
              <a:rPr lang="en-US" sz="1800" dirty="0" smtClean="0">
                <a:solidFill>
                  <a:srgbClr val="064308"/>
                </a:solidFill>
              </a:rPr>
              <a:t>, </a:t>
            </a:r>
            <a:r>
              <a:rPr lang="en-US" sz="1800" dirty="0" smtClean="0">
                <a:solidFill>
                  <a:srgbClr val="064308"/>
                </a:solidFill>
              </a:rPr>
              <a:t>energetics, EC rates, …) </a:t>
            </a:r>
            <a:endParaRPr lang="en-US" sz="1800" dirty="0">
              <a:solidFill>
                <a:srgbClr val="064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4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A1900_S800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3" y="2441488"/>
            <a:ext cx="9176147" cy="436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TOF mass measurements </a:t>
            </a:r>
            <a:br>
              <a:rPr lang="en-US" altLang="en-US" dirty="0" smtClean="0"/>
            </a:br>
            <a:r>
              <a:rPr lang="en-US" altLang="en-US" dirty="0" smtClean="0"/>
              <a:t>– </a:t>
            </a:r>
            <a:r>
              <a:rPr lang="en-US" altLang="en-US" dirty="0" smtClean="0"/>
              <a:t>using NSCL’s magnetic separators</a:t>
            </a:r>
            <a:endParaRPr lang="en-US" altLang="en-US" dirty="0" smtClean="0"/>
          </a:p>
        </p:txBody>
      </p:sp>
      <p:sp>
        <p:nvSpPr>
          <p:cNvPr id="2053" name="Text Box 16"/>
          <p:cNvSpPr txBox="1">
            <a:spLocks noChangeArrowheads="1"/>
          </p:cNvSpPr>
          <p:nvPr/>
        </p:nvSpPr>
        <p:spPr bwMode="auto">
          <a:xfrm>
            <a:off x="4720590" y="1257300"/>
            <a:ext cx="4400550" cy="877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90" b="1" dirty="0"/>
              <a:t>TOF mass measurements</a:t>
            </a:r>
            <a:r>
              <a:rPr lang="en-US" altLang="en-US" sz="1890" dirty="0"/>
              <a:t> on neutron-rich isotopes: </a:t>
            </a:r>
            <a:r>
              <a:rPr lang="en-US" altLang="en-US" sz="1890" dirty="0" err="1">
                <a:latin typeface="Symbol" panose="05050102010706020507" pitchFamily="18" charset="2"/>
              </a:rPr>
              <a:t>d</a:t>
            </a:r>
            <a:r>
              <a:rPr lang="en-US" altLang="en-US" sz="1890" dirty="0" err="1"/>
              <a:t>m</a:t>
            </a:r>
            <a:r>
              <a:rPr lang="en-US" altLang="en-US" sz="1890" dirty="0"/>
              <a:t> = 0.4-0.5 MeV for A~60</a:t>
            </a:r>
          </a:p>
        </p:txBody>
      </p:sp>
      <p:sp>
        <p:nvSpPr>
          <p:cNvPr id="2054" name="Text Box 12"/>
          <p:cNvSpPr txBox="1">
            <a:spLocks noChangeArrowheads="1"/>
          </p:cNvSpPr>
          <p:nvPr/>
        </p:nvSpPr>
        <p:spPr bwMode="auto">
          <a:xfrm>
            <a:off x="5119196" y="2777490"/>
            <a:ext cx="2613215" cy="354071"/>
          </a:xfrm>
          <a:prstGeom prst="rect">
            <a:avLst/>
          </a:prstGeom>
          <a:solidFill>
            <a:schemeClr val="bg1"/>
          </a:solidFill>
          <a:ln w="9525">
            <a:solidFill>
              <a:srgbClr val="197357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sz="1890" b="1"/>
              <a:t>A1900+S800 at NSCL</a:t>
            </a:r>
            <a:endParaRPr lang="en-US" altLang="en-US" sz="1890" b="1" noProof="1"/>
          </a:p>
        </p:txBody>
      </p:sp>
      <p:sp>
        <p:nvSpPr>
          <p:cNvPr id="2055" name="Rectangle 5"/>
          <p:cNvSpPr>
            <a:spLocks noChangeArrowheads="1"/>
          </p:cNvSpPr>
          <p:nvPr/>
        </p:nvSpPr>
        <p:spPr bwMode="auto">
          <a:xfrm>
            <a:off x="5552588" y="4370215"/>
            <a:ext cx="4000500" cy="2365296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5010" tIns="43339" rIns="85010" bIns="43339"/>
          <a:lstStyle>
            <a:lvl1pPr marL="252413" indent="-252413" defTabSz="8080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080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080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080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080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SzPct val="100000"/>
              <a:buFontTx/>
              <a:buChar char="•"/>
            </a:pPr>
            <a:r>
              <a:rPr lang="en-US" altLang="en-US" sz="1890" dirty="0">
                <a:solidFill>
                  <a:srgbClr val="064308"/>
                </a:solidFill>
              </a:rPr>
              <a:t>Measured many masses simultaneously </a:t>
            </a:r>
            <a:r>
              <a:rPr lang="en-US" altLang="en-US" sz="1890" dirty="0" smtClean="0">
                <a:solidFill>
                  <a:srgbClr val="064308"/>
                </a:solidFill>
              </a:rPr>
              <a:t>(&gt;100)</a:t>
            </a:r>
            <a:endParaRPr lang="en-US" altLang="en-US" sz="1890" dirty="0">
              <a:solidFill>
                <a:srgbClr val="064308"/>
              </a:solidFill>
            </a:endParaRPr>
          </a:p>
          <a:p>
            <a:pPr>
              <a:lnSpc>
                <a:spcPct val="90000"/>
              </a:lnSpc>
              <a:spcBef>
                <a:spcPct val="50000"/>
              </a:spcBef>
              <a:buSzPct val="100000"/>
              <a:buFontTx/>
              <a:buChar char="•"/>
            </a:pPr>
            <a:r>
              <a:rPr lang="en-US" altLang="en-US" sz="1890" dirty="0">
                <a:solidFill>
                  <a:srgbClr val="064308"/>
                </a:solidFill>
              </a:rPr>
              <a:t>Mass accuracy: </a:t>
            </a:r>
            <a:r>
              <a:rPr lang="en-US" altLang="en-US" sz="1890" dirty="0">
                <a:solidFill>
                  <a:srgbClr val="064308"/>
                </a:solidFill>
                <a:latin typeface="Symbol" panose="05050102010706020507" pitchFamily="18" charset="2"/>
              </a:rPr>
              <a:t>D</a:t>
            </a:r>
            <a:r>
              <a:rPr lang="en-US" altLang="en-US" sz="1890" dirty="0">
                <a:solidFill>
                  <a:srgbClr val="064308"/>
                </a:solidFill>
              </a:rPr>
              <a:t>ME=400-500 </a:t>
            </a:r>
            <a:r>
              <a:rPr lang="en-US" altLang="en-US" sz="1890" dirty="0" err="1">
                <a:solidFill>
                  <a:srgbClr val="064308"/>
                </a:solidFill>
              </a:rPr>
              <a:t>keV</a:t>
            </a:r>
            <a:r>
              <a:rPr lang="en-US" altLang="en-US" sz="1890" dirty="0">
                <a:solidFill>
                  <a:srgbClr val="064308"/>
                </a:solidFill>
              </a:rPr>
              <a:t> (should be possible to get to 200 </a:t>
            </a:r>
            <a:r>
              <a:rPr lang="en-US" altLang="en-US" sz="1890" dirty="0" err="1">
                <a:solidFill>
                  <a:srgbClr val="064308"/>
                </a:solidFill>
              </a:rPr>
              <a:t>keV</a:t>
            </a:r>
            <a:r>
              <a:rPr lang="en-US" altLang="en-US" sz="1890" dirty="0">
                <a:solidFill>
                  <a:srgbClr val="064308"/>
                </a:solidFill>
              </a:rPr>
              <a:t>)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100000"/>
              <a:buFontTx/>
              <a:buChar char="•"/>
            </a:pPr>
            <a:r>
              <a:rPr lang="en-US" altLang="en-US" sz="1890" dirty="0">
                <a:solidFill>
                  <a:srgbClr val="064308"/>
                </a:solidFill>
              </a:rPr>
              <a:t>Beam rate: few particles/second</a:t>
            </a:r>
          </a:p>
          <a:p>
            <a:pPr>
              <a:lnSpc>
                <a:spcPct val="90000"/>
              </a:lnSpc>
              <a:spcBef>
                <a:spcPct val="50000"/>
              </a:spcBef>
              <a:buSzPct val="100000"/>
              <a:buFontTx/>
              <a:buChar char="•"/>
            </a:pPr>
            <a:r>
              <a:rPr lang="en-US" altLang="en-US" sz="1890" dirty="0">
                <a:solidFill>
                  <a:srgbClr val="064308"/>
                </a:solidFill>
              </a:rPr>
              <a:t>Works for very short-lived nuclei</a:t>
            </a:r>
            <a:br>
              <a:rPr lang="en-US" altLang="en-US" sz="1890" dirty="0">
                <a:solidFill>
                  <a:srgbClr val="064308"/>
                </a:solidFill>
              </a:rPr>
            </a:br>
            <a:endParaRPr lang="en-US" altLang="en-US" sz="1890" dirty="0">
              <a:solidFill>
                <a:srgbClr val="064308"/>
              </a:solidFill>
            </a:endParaRPr>
          </a:p>
        </p:txBody>
      </p:sp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3360421" y="5497831"/>
            <a:ext cx="1542987" cy="4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520">
                <a:solidFill>
                  <a:srgbClr val="FF0000"/>
                </a:solidFill>
              </a:rPr>
              <a:t>TOF start</a:t>
            </a:r>
          </a:p>
        </p:txBody>
      </p:sp>
      <p:sp>
        <p:nvSpPr>
          <p:cNvPr id="2057" name="TextBox 11"/>
          <p:cNvSpPr txBox="1">
            <a:spLocks noChangeArrowheads="1"/>
          </p:cNvSpPr>
          <p:nvPr/>
        </p:nvSpPr>
        <p:spPr bwMode="auto">
          <a:xfrm>
            <a:off x="7942389" y="1869028"/>
            <a:ext cx="1525354" cy="4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520" dirty="0">
                <a:solidFill>
                  <a:srgbClr val="FF0000"/>
                </a:solidFill>
              </a:rPr>
              <a:t>TOF stop</a:t>
            </a:r>
          </a:p>
        </p:txBody>
      </p:sp>
      <p:sp>
        <p:nvSpPr>
          <p:cNvPr id="2058" name="TextBox 12"/>
          <p:cNvSpPr txBox="1">
            <a:spLocks noChangeArrowheads="1"/>
          </p:cNvSpPr>
          <p:nvPr/>
        </p:nvSpPr>
        <p:spPr bwMode="auto">
          <a:xfrm>
            <a:off x="7817643" y="2206873"/>
            <a:ext cx="1774845" cy="35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90" dirty="0">
                <a:solidFill>
                  <a:srgbClr val="FF0000"/>
                </a:solidFill>
              </a:rPr>
              <a:t>58m flight path</a:t>
            </a:r>
          </a:p>
        </p:txBody>
      </p:sp>
      <p:sp>
        <p:nvSpPr>
          <p:cNvPr id="2059" name="TextBox 13"/>
          <p:cNvSpPr txBox="1">
            <a:spLocks noChangeArrowheads="1"/>
          </p:cNvSpPr>
          <p:nvPr/>
        </p:nvSpPr>
        <p:spPr bwMode="auto">
          <a:xfrm>
            <a:off x="0" y="4954034"/>
            <a:ext cx="2443298" cy="4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520" dirty="0"/>
              <a:t>B</a:t>
            </a:r>
            <a:r>
              <a:rPr lang="en-US" altLang="en-US" sz="2520" dirty="0">
                <a:latin typeface="Symbol" panose="05050102010706020507" pitchFamily="18" charset="2"/>
              </a:rPr>
              <a:t>r</a:t>
            </a:r>
            <a:r>
              <a:rPr lang="en-US" altLang="en-US" sz="2520" dirty="0"/>
              <a:t>=</a:t>
            </a:r>
            <a:r>
              <a:rPr lang="en-US" altLang="en-US" sz="2520" dirty="0">
                <a:latin typeface="Symbol" panose="05050102010706020507" pitchFamily="18" charset="2"/>
              </a:rPr>
              <a:t>g</a:t>
            </a:r>
            <a:r>
              <a:rPr lang="en-US" altLang="en-US" sz="2520" dirty="0"/>
              <a:t>m/q (dx/</a:t>
            </a:r>
            <a:r>
              <a:rPr lang="en-US" altLang="en-US" sz="2520" dirty="0" err="1"/>
              <a:t>dt</a:t>
            </a:r>
            <a:r>
              <a:rPr lang="en-US" altLang="en-US" sz="2520" dirty="0"/>
              <a:t>)</a:t>
            </a:r>
          </a:p>
        </p:txBody>
      </p:sp>
      <p:sp>
        <p:nvSpPr>
          <p:cNvPr id="2060" name="TextBox 14"/>
          <p:cNvSpPr txBox="1">
            <a:spLocks noChangeArrowheads="1"/>
          </p:cNvSpPr>
          <p:nvPr/>
        </p:nvSpPr>
        <p:spPr bwMode="auto">
          <a:xfrm>
            <a:off x="0" y="5438380"/>
            <a:ext cx="2760564" cy="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100" dirty="0"/>
              <a:t>Measure B</a:t>
            </a:r>
            <a:r>
              <a:rPr lang="en-US" altLang="en-US" sz="2100" dirty="0">
                <a:latin typeface="Symbol" panose="05050102010706020507" pitchFamily="18" charset="2"/>
              </a:rPr>
              <a:t>r</a:t>
            </a:r>
            <a:r>
              <a:rPr lang="en-US" altLang="en-US" sz="2100" dirty="0"/>
              <a:t> and TOF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"/>
          <a:stretch/>
        </p:blipFill>
        <p:spPr>
          <a:xfrm>
            <a:off x="140895" y="1176267"/>
            <a:ext cx="4378140" cy="30909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46105" y="6763904"/>
            <a:ext cx="34689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0" dirty="0" smtClean="0">
                <a:solidFill>
                  <a:schemeClr val="tx1"/>
                </a:solidFill>
              </a:rPr>
              <a:t>Z. </a:t>
            </a:r>
            <a:r>
              <a:rPr lang="en-US" sz="1400" kern="0" dirty="0" err="1" smtClean="0">
                <a:solidFill>
                  <a:schemeClr val="tx1"/>
                </a:solidFill>
              </a:rPr>
              <a:t>Meisel</a:t>
            </a:r>
            <a:r>
              <a:rPr lang="en-US" sz="1400" kern="0" dirty="0" smtClean="0">
                <a:solidFill>
                  <a:schemeClr val="tx1"/>
                </a:solidFill>
              </a:rPr>
              <a:t> et al., </a:t>
            </a:r>
            <a:r>
              <a:rPr lang="en-US" sz="1400" dirty="0">
                <a:solidFill>
                  <a:schemeClr val="tx1"/>
                </a:solidFill>
              </a:rPr>
              <a:t>PRL 115, 162501 (2015)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33972" y="6989147"/>
            <a:ext cx="34241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cs typeface="Helvetica" panose="020B0604020202020204" pitchFamily="34" charset="0"/>
              </a:rPr>
              <a:t>M. </a:t>
            </a:r>
            <a:r>
              <a:rPr lang="en-US" sz="1400" dirty="0" smtClean="0">
                <a:solidFill>
                  <a:schemeClr val="tx1"/>
                </a:solidFill>
                <a:cs typeface="Helvetica" panose="020B0604020202020204" pitchFamily="34" charset="0"/>
              </a:rPr>
              <a:t>Matos et al., NIM </a:t>
            </a:r>
            <a:r>
              <a:rPr lang="en-US" sz="1400" dirty="0">
                <a:solidFill>
                  <a:schemeClr val="tx1"/>
                </a:solidFill>
                <a:cs typeface="Helvetica" panose="020B0604020202020204" pitchFamily="34" charset="0"/>
              </a:rPr>
              <a:t>A </a:t>
            </a:r>
            <a:r>
              <a:rPr lang="en-US" sz="1400" dirty="0" smtClean="0">
                <a:solidFill>
                  <a:schemeClr val="tx1"/>
                </a:solidFill>
                <a:cs typeface="Helvetica" panose="020B0604020202020204" pitchFamily="34" charset="0"/>
              </a:rPr>
              <a:t>696, 171 </a:t>
            </a:r>
            <a:r>
              <a:rPr lang="en-US" sz="1400" dirty="0">
                <a:solidFill>
                  <a:schemeClr val="tx1"/>
                </a:solidFill>
                <a:cs typeface="Helvetica" panose="020B0604020202020204" pitchFamily="34" charset="0"/>
              </a:rPr>
              <a:t>(2012</a:t>
            </a:r>
            <a:r>
              <a:rPr lang="en-US" sz="1400" dirty="0" smtClean="0">
                <a:solidFill>
                  <a:schemeClr val="tx1"/>
                </a:solidFill>
                <a:cs typeface="Helvetica" panose="020B0604020202020204" pitchFamily="34" charset="0"/>
              </a:rPr>
              <a:t>)</a:t>
            </a:r>
            <a:endParaRPr lang="en-US" sz="1400" dirty="0">
              <a:solidFill>
                <a:schemeClr val="tx1"/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80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87841" y="236609"/>
            <a:ext cx="8686800" cy="508350"/>
          </a:xfrm>
        </p:spPr>
        <p:txBody>
          <a:bodyPr/>
          <a:lstStyle/>
          <a:p>
            <a:r>
              <a:rPr lang="en-US" altLang="en-US" dirty="0" smtClean="0"/>
              <a:t>The verdict: Heating or cooling?</a:t>
            </a:r>
            <a:endParaRPr lang="en-US" altLang="en-US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436227" y="5021958"/>
            <a:ext cx="51950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064308"/>
                </a:solidFill>
              </a:rPr>
              <a:t>Prior to this work, depending on mass model, either heating or strong cooling predicted; now neither strong heating nor cooling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96" y="1034722"/>
            <a:ext cx="5056104" cy="404774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7" y="1034722"/>
            <a:ext cx="3132091" cy="2301439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/>
          <a:stretch/>
        </p:blipFill>
        <p:spPr>
          <a:xfrm>
            <a:off x="37597" y="3368009"/>
            <a:ext cx="4376507" cy="3128202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295400"/>
            <a:ext cx="1859441" cy="2667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21363" y="6530063"/>
            <a:ext cx="34689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kern="0" dirty="0" smtClean="0">
                <a:solidFill>
                  <a:schemeClr val="tx1"/>
                </a:solidFill>
              </a:rPr>
              <a:t>Z. </a:t>
            </a:r>
            <a:r>
              <a:rPr lang="en-US" sz="1400" kern="0" dirty="0" err="1" smtClean="0">
                <a:solidFill>
                  <a:schemeClr val="tx1"/>
                </a:solidFill>
              </a:rPr>
              <a:t>Meisel</a:t>
            </a:r>
            <a:r>
              <a:rPr lang="en-US" sz="1400" kern="0" dirty="0" smtClean="0">
                <a:solidFill>
                  <a:schemeClr val="tx1"/>
                </a:solidFill>
              </a:rPr>
              <a:t> et al., </a:t>
            </a:r>
            <a:r>
              <a:rPr lang="en-US" sz="1400" dirty="0">
                <a:solidFill>
                  <a:schemeClr val="tx1"/>
                </a:solidFill>
              </a:rPr>
              <a:t>PRL 115, 162501 (2015)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1590268"/>
            <a:ext cx="1220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Mass excess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883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7" name="Rectangle 37"/>
          <p:cNvSpPr>
            <a:spLocks noGrp="1" noChangeArrowheads="1"/>
          </p:cNvSpPr>
          <p:nvPr>
            <p:ph type="title"/>
          </p:nvPr>
        </p:nvSpPr>
        <p:spPr>
          <a:xfrm>
            <a:off x="1432827" y="1215023"/>
            <a:ext cx="6766382" cy="752070"/>
          </a:xfrm>
        </p:spPr>
        <p:txBody>
          <a:bodyPr/>
          <a:lstStyle/>
          <a:p>
            <a:r>
              <a:rPr lang="en-US" sz="2600" dirty="0" smtClean="0">
                <a:latin typeface="Arial" pitchFamily="34" charset="0"/>
              </a:rPr>
              <a:t>How do you know that </a:t>
            </a:r>
            <a:r>
              <a:rPr lang="en-US" sz="2600" baseline="30000" dirty="0" smtClean="0">
                <a:latin typeface="Arial" pitchFamily="34" charset="0"/>
              </a:rPr>
              <a:t>40</a:t>
            </a:r>
            <a:r>
              <a:rPr lang="en-US" sz="2600" dirty="0" smtClean="0">
                <a:latin typeface="Arial" pitchFamily="34" charset="0"/>
              </a:rPr>
              <a:t>Mg even exists</a:t>
            </a:r>
            <a:r>
              <a:rPr lang="en-US" sz="2600" dirty="0" smtClean="0">
                <a:latin typeface="Arial" pitchFamily="34" charset="0"/>
              </a:rPr>
              <a:t>? Produce it and identify it …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2129217"/>
            <a:ext cx="9601200" cy="3687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037" y="5816769"/>
            <a:ext cx="94179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Discovery experiments – at the heart of rare-isotope science</a:t>
            </a:r>
            <a:endParaRPr lang="en-US" sz="27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019800" y="6553200"/>
            <a:ext cx="36449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T. Baumann</a:t>
            </a: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 et al., </a:t>
            </a:r>
            <a:r>
              <a:rPr lang="en-US" sz="1400" i="1" dirty="0">
                <a:solidFill>
                  <a:schemeClr val="tx1"/>
                </a:solidFill>
              </a:rPr>
              <a:t>Nature</a:t>
            </a:r>
            <a:r>
              <a:rPr lang="en-US" sz="1400" dirty="0">
                <a:solidFill>
                  <a:schemeClr val="tx1"/>
                </a:solidFill>
              </a:rPr>
              <a:t> 449, 1022 (2007)</a:t>
            </a: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37"/>
          <p:cNvSpPr txBox="1">
            <a:spLocks noChangeArrowheads="1"/>
          </p:cNvSpPr>
          <p:nvPr/>
        </p:nvSpPr>
        <p:spPr bwMode="auto">
          <a:xfrm>
            <a:off x="472618" y="45621"/>
            <a:ext cx="8686800" cy="9687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99" tIns="23720" rIns="59299" bIns="23720" numCol="1" anchor="t" anchorCtr="0" compatLnSpc="1">
            <a:prstTxWarp prst="textNoShape">
              <a:avLst/>
            </a:prstTxWarp>
            <a:spAutoFit/>
          </a:bodyPr>
          <a:lstStyle>
            <a:lvl1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83306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66612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49918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33224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 err="1" smtClean="0">
                <a:latin typeface="Arial" pitchFamily="34" charset="0"/>
              </a:rPr>
              <a:t>Pyconuclear</a:t>
            </a:r>
            <a:r>
              <a:rPr lang="en-US" kern="0" dirty="0" smtClean="0">
                <a:latin typeface="Arial" pitchFamily="34" charset="0"/>
              </a:rPr>
              <a:t> fusion of </a:t>
            </a:r>
            <a:r>
              <a:rPr lang="en-US" kern="0" baseline="30000" dirty="0" smtClean="0">
                <a:latin typeface="Arial" pitchFamily="34" charset="0"/>
              </a:rPr>
              <a:t>40</a:t>
            </a:r>
            <a:r>
              <a:rPr lang="en-US" kern="0" dirty="0" smtClean="0">
                <a:latin typeface="Arial" pitchFamily="34" charset="0"/>
              </a:rPr>
              <a:t>Mg+</a:t>
            </a:r>
            <a:r>
              <a:rPr lang="en-US" kern="0" baseline="30000" dirty="0" smtClean="0">
                <a:latin typeface="Arial" pitchFamily="34" charset="0"/>
              </a:rPr>
              <a:t>40</a:t>
            </a:r>
            <a:r>
              <a:rPr lang="en-US" kern="0" dirty="0" smtClean="0">
                <a:latin typeface="Arial" pitchFamily="34" charset="0"/>
              </a:rPr>
              <a:t>Mg deeper in the crust?!</a:t>
            </a:r>
            <a:endParaRPr lang="en-US" sz="2600" kern="0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21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2" charset="-128"/>
              </a:rPr>
              <a:t>Search for new isotopes – an example</a:t>
            </a:r>
            <a:endParaRPr lang="en-US" dirty="0"/>
          </a:p>
        </p:txBody>
      </p:sp>
      <p:sp>
        <p:nvSpPr>
          <p:cNvPr id="718852" name="Text Box 4"/>
          <p:cNvSpPr txBox="1"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pPr marL="0" indent="0" defTabSz="960120">
              <a:lnSpc>
                <a:spcPct val="100000"/>
              </a:lnSpc>
              <a:spcBef>
                <a:spcPct val="0"/>
              </a:spcBef>
              <a:buSzTx/>
              <a:buNone/>
              <a:tabLst>
                <a:tab pos="480060" algn="l"/>
              </a:tabLst>
            </a:pPr>
            <a:r>
              <a:rPr lang="en-US" sz="1470" b="1" dirty="0">
                <a:solidFill>
                  <a:srgbClr val="FFAE1A"/>
                </a:solidFill>
                <a:ea typeface="ＭＳ Ｐゴシック" pitchFamily="32" charset="-128"/>
              </a:rPr>
              <a:t>1990: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	</a:t>
            </a:r>
            <a:r>
              <a:rPr lang="en-US" sz="1470" dirty="0" err="1">
                <a:solidFill>
                  <a:srgbClr val="FFAE1A"/>
                </a:solidFill>
                <a:ea typeface="ＭＳ Ｐゴシック" pitchFamily="32" charset="-128"/>
              </a:rPr>
              <a:t>Guillemaud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-Mueller et al., Z. Phys. A 332, 189</a:t>
            </a:r>
          </a:p>
          <a:p>
            <a:pPr marL="0" indent="0" defTabSz="960120">
              <a:lnSpc>
                <a:spcPct val="100000"/>
              </a:lnSpc>
              <a:spcBef>
                <a:spcPct val="0"/>
              </a:spcBef>
              <a:buSzTx/>
              <a:buNone/>
              <a:tabLst>
                <a:tab pos="480060" algn="l"/>
              </a:tabLst>
            </a:pPr>
            <a:r>
              <a:rPr lang="en-US" sz="1470" b="1" dirty="0">
                <a:solidFill>
                  <a:srgbClr val="FFAE1A"/>
                </a:solidFill>
                <a:ea typeface="ＭＳ Ｐゴシック" pitchFamily="32" charset="-128"/>
              </a:rPr>
              <a:t>1997: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	</a:t>
            </a:r>
            <a:r>
              <a:rPr lang="en-US" sz="1470" dirty="0" err="1">
                <a:solidFill>
                  <a:srgbClr val="FFAE1A"/>
                </a:solidFill>
                <a:ea typeface="ＭＳ Ｐゴシック" pitchFamily="32" charset="-128"/>
              </a:rPr>
              <a:t>Tarasov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 et al., Phys. </a:t>
            </a:r>
            <a:r>
              <a:rPr lang="en-US" sz="1470" dirty="0" err="1">
                <a:solidFill>
                  <a:srgbClr val="FFAE1A"/>
                </a:solidFill>
                <a:ea typeface="ＭＳ Ｐゴシック" pitchFamily="32" charset="-128"/>
              </a:rPr>
              <a:t>Lett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. B 409, 64</a:t>
            </a:r>
          </a:p>
          <a:p>
            <a:pPr marL="0" indent="0" defTabSz="960120">
              <a:lnSpc>
                <a:spcPct val="100000"/>
              </a:lnSpc>
              <a:spcBef>
                <a:spcPct val="0"/>
              </a:spcBef>
              <a:buSzTx/>
              <a:buNone/>
              <a:tabLst>
                <a:tab pos="480060" algn="l"/>
              </a:tabLst>
            </a:pPr>
            <a:r>
              <a:rPr lang="en-US" sz="1470" b="1" dirty="0">
                <a:solidFill>
                  <a:srgbClr val="FFAE1A"/>
                </a:solidFill>
                <a:ea typeface="ＭＳ Ｐゴシック" pitchFamily="32" charset="-128"/>
              </a:rPr>
              <a:t>1999: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	Sakurai et al., Phys. </a:t>
            </a:r>
            <a:r>
              <a:rPr lang="en-US" sz="1470" dirty="0" err="1">
                <a:solidFill>
                  <a:srgbClr val="FFAE1A"/>
                </a:solidFill>
                <a:ea typeface="ＭＳ Ｐゴシック" pitchFamily="32" charset="-128"/>
              </a:rPr>
              <a:t>Lett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. B 448, 180</a:t>
            </a:r>
          </a:p>
          <a:p>
            <a:pPr marL="0" indent="0" defTabSz="960120">
              <a:lnSpc>
                <a:spcPct val="100000"/>
              </a:lnSpc>
              <a:spcBef>
                <a:spcPct val="0"/>
              </a:spcBef>
              <a:buSzTx/>
              <a:buNone/>
              <a:tabLst>
                <a:tab pos="480060" algn="l"/>
              </a:tabLst>
            </a:pPr>
            <a:r>
              <a:rPr lang="en-US" sz="1470" b="1" dirty="0">
                <a:solidFill>
                  <a:srgbClr val="FFAE1A"/>
                </a:solidFill>
                <a:ea typeface="ＭＳ Ｐゴシック" pitchFamily="32" charset="-128"/>
              </a:rPr>
              <a:t>2002: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	</a:t>
            </a:r>
            <a:r>
              <a:rPr lang="en-US" sz="1470" dirty="0" err="1">
                <a:solidFill>
                  <a:srgbClr val="FFAE1A"/>
                </a:solidFill>
                <a:ea typeface="ＭＳ Ｐゴシック" pitchFamily="32" charset="-128"/>
              </a:rPr>
              <a:t>Notani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 et al., Phys. </a:t>
            </a:r>
            <a:r>
              <a:rPr lang="en-US" sz="1470" dirty="0" err="1">
                <a:solidFill>
                  <a:srgbClr val="FFAE1A"/>
                </a:solidFill>
                <a:ea typeface="ＭＳ Ｐゴシック" pitchFamily="32" charset="-128"/>
              </a:rPr>
              <a:t>Lett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. B 542, 49</a:t>
            </a:r>
          </a:p>
          <a:p>
            <a:pPr marL="0" indent="0" defTabSz="960120">
              <a:lnSpc>
                <a:spcPct val="100000"/>
              </a:lnSpc>
              <a:spcBef>
                <a:spcPct val="0"/>
              </a:spcBef>
              <a:buSzTx/>
              <a:buNone/>
              <a:tabLst>
                <a:tab pos="480060" algn="l"/>
              </a:tabLst>
            </a:pP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	</a:t>
            </a:r>
            <a:r>
              <a:rPr lang="en-US" sz="1470" dirty="0" err="1">
                <a:solidFill>
                  <a:srgbClr val="FFAE1A"/>
                </a:solidFill>
                <a:ea typeface="ＭＳ Ｐゴシック" pitchFamily="32" charset="-128"/>
              </a:rPr>
              <a:t>Lukyanov</a:t>
            </a:r>
            <a:r>
              <a:rPr lang="en-US" sz="1470" dirty="0">
                <a:solidFill>
                  <a:srgbClr val="FFAE1A"/>
                </a:solidFill>
                <a:ea typeface="ＭＳ Ｐゴシック" pitchFamily="32" charset="-128"/>
              </a:rPr>
              <a:t> et al., J. Phys. G 28, L41</a:t>
            </a:r>
          </a:p>
        </p:txBody>
      </p:sp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2" cstate="print"/>
          <a:srcRect r="436"/>
          <a:stretch>
            <a:fillRect/>
          </a:stretch>
        </p:blipFill>
        <p:spPr bwMode="auto">
          <a:xfrm>
            <a:off x="160020" y="989437"/>
            <a:ext cx="5805316" cy="588167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718858" name="Rectangle 10"/>
          <p:cNvSpPr>
            <a:spLocks noChangeArrowheads="1"/>
          </p:cNvSpPr>
          <p:nvPr/>
        </p:nvSpPr>
        <p:spPr bwMode="auto">
          <a:xfrm>
            <a:off x="7760970" y="1288801"/>
            <a:ext cx="184731" cy="577081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3150"/>
          </a:p>
        </p:txBody>
      </p:sp>
      <p:sp>
        <p:nvSpPr>
          <p:cNvPr id="16" name="Rectangle 30"/>
          <p:cNvSpPr txBox="1">
            <a:spLocks noChangeArrowheads="1"/>
          </p:cNvSpPr>
          <p:nvPr/>
        </p:nvSpPr>
        <p:spPr>
          <a:xfrm>
            <a:off x="6028294" y="952267"/>
            <a:ext cx="3572905" cy="2476733"/>
          </a:xfrm>
          <a:prstGeom prst="rect">
            <a:avLst/>
          </a:prstGeom>
        </p:spPr>
        <p:txBody>
          <a:bodyPr/>
          <a:lstStyle/>
          <a:p>
            <a:pPr marL="173355" indent="-173355" defTabSz="848440">
              <a:spcBef>
                <a:spcPct val="5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100" kern="0" dirty="0">
                <a:solidFill>
                  <a:srgbClr val="064308"/>
                </a:solidFill>
                <a:latin typeface="+mn-lt"/>
              </a:rPr>
              <a:t>The dripline is a benchmark that </a:t>
            </a:r>
            <a:r>
              <a:rPr lang="en-US" sz="2100" kern="0" dirty="0" smtClean="0">
                <a:solidFill>
                  <a:srgbClr val="064308"/>
                </a:solidFill>
                <a:latin typeface="+mn-lt"/>
              </a:rPr>
              <a:t>nuclear </a:t>
            </a:r>
            <a:r>
              <a:rPr lang="en-US" sz="2100" kern="0" dirty="0">
                <a:solidFill>
                  <a:srgbClr val="064308"/>
                </a:solidFill>
                <a:latin typeface="+mn-lt"/>
              </a:rPr>
              <a:t>models can be measured against</a:t>
            </a:r>
          </a:p>
          <a:p>
            <a:pPr marL="173355" indent="-173355" defTabSz="848440">
              <a:spcBef>
                <a:spcPct val="500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100" kern="0" dirty="0">
                <a:solidFill>
                  <a:srgbClr val="064308"/>
                </a:solidFill>
                <a:latin typeface="+mn-lt"/>
              </a:rPr>
              <a:t>Nuclear structure is qualitatively different (halo structures and skins</a:t>
            </a:r>
            <a:r>
              <a:rPr lang="en-US" sz="2100" kern="0" dirty="0" smtClean="0">
                <a:solidFill>
                  <a:srgbClr val="064308"/>
                </a:solidFill>
                <a:latin typeface="+mn-lt"/>
              </a:rPr>
              <a:t>)</a:t>
            </a:r>
            <a:endParaRPr lang="en-US" sz="2100" kern="0" dirty="0">
              <a:solidFill>
                <a:srgbClr val="064308"/>
              </a:solidFill>
              <a:latin typeface="+mn-lt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00" t="38234" r="14000" b="11765"/>
          <a:stretch>
            <a:fillRect/>
          </a:stretch>
        </p:blipFill>
        <p:spPr bwMode="auto">
          <a:xfrm>
            <a:off x="7093291" y="3962400"/>
            <a:ext cx="11049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pattFill prst="pct70">
                  <a:fgClr>
                    <a:schemeClr val="tx2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folHlink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39999" r="69518" b="10588"/>
          <a:stretch>
            <a:fillRect/>
          </a:stretch>
        </p:blipFill>
        <p:spPr bwMode="auto">
          <a:xfrm>
            <a:off x="8083891" y="4737100"/>
            <a:ext cx="1143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pattFill prst="pct70">
                  <a:fgClr>
                    <a:schemeClr val="tx2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folHlink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696416" y="3365500"/>
            <a:ext cx="2243138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pattFill prst="pct70">
                  <a:fgClr>
                    <a:schemeClr val="tx2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aseline="30000" dirty="0"/>
              <a:t>48</a:t>
            </a:r>
            <a:r>
              <a:rPr lang="en-US" altLang="en-US" dirty="0"/>
              <a:t>Ca </a:t>
            </a:r>
            <a:r>
              <a:rPr lang="en-US" altLang="en-US" sz="1800" dirty="0"/>
              <a:t>(Z=20, N=28)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858181" y="5113338"/>
            <a:ext cx="1065213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pattFill prst="pct70">
                  <a:fgClr>
                    <a:schemeClr val="tx2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Target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062635" y="583046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pattFill prst="pct70">
                  <a:fgClr>
                    <a:schemeClr val="tx2"/>
                  </a:fgClr>
                  <a:bgClr>
                    <a:schemeClr val="bg1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folHlink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/>
              <a:t>Production of </a:t>
            </a:r>
            <a:r>
              <a:rPr lang="en-US" altLang="en-US" sz="2000" baseline="30000" dirty="0"/>
              <a:t>40</a:t>
            </a:r>
            <a:r>
              <a:rPr lang="en-US" altLang="en-US" sz="2000" dirty="0"/>
              <a:t>Mg from </a:t>
            </a:r>
            <a:r>
              <a:rPr lang="en-US" altLang="en-US" sz="2000" baseline="30000" dirty="0"/>
              <a:t>48</a:t>
            </a:r>
            <a:r>
              <a:rPr lang="en-US" altLang="en-US" sz="2000" dirty="0"/>
              <a:t>Ca: </a:t>
            </a:r>
          </a:p>
          <a:p>
            <a:r>
              <a:rPr lang="en-US" altLang="en-US" sz="2000" dirty="0"/>
              <a:t>Net loss of 8 protons with no</a:t>
            </a:r>
          </a:p>
          <a:p>
            <a:r>
              <a:rPr lang="en-US" altLang="en-US" sz="2000" dirty="0"/>
              <a:t>neutrons removed!</a:t>
            </a:r>
            <a:r>
              <a:rPr lang="en-US" altLang="en-US" sz="1800" dirty="0"/>
              <a:t>  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999126" y="693241"/>
            <a:ext cx="36449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T. Baumann</a:t>
            </a: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 et al., </a:t>
            </a:r>
            <a:r>
              <a:rPr lang="en-US" sz="1400" i="1" dirty="0">
                <a:solidFill>
                  <a:schemeClr val="tx1"/>
                </a:solidFill>
              </a:rPr>
              <a:t>Nature</a:t>
            </a:r>
            <a:r>
              <a:rPr lang="en-US" sz="1400" dirty="0">
                <a:solidFill>
                  <a:schemeClr val="tx1"/>
                </a:solidFill>
              </a:rPr>
              <a:t> 449, 1022 (2007)</a:t>
            </a: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315" t="14233" r="1597"/>
          <a:stretch>
            <a:fillRect/>
          </a:stretch>
        </p:blipFill>
        <p:spPr bwMode="auto">
          <a:xfrm>
            <a:off x="0" y="1489461"/>
            <a:ext cx="9601200" cy="514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H:\Talk\Vanderbilt\Mg40\07001_detector-assembly.jpg"/>
          <p:cNvPicPr>
            <a:picLocks noChangeAspect="1" noChangeArrowheads="1"/>
          </p:cNvPicPr>
          <p:nvPr/>
        </p:nvPicPr>
        <p:blipFill>
          <a:blip r:embed="rId3" cstate="print"/>
          <a:srcRect t="6154"/>
          <a:stretch>
            <a:fillRect/>
          </a:stretch>
        </p:blipFill>
        <p:spPr bwMode="auto">
          <a:xfrm>
            <a:off x="6604269" y="3582706"/>
            <a:ext cx="2556220" cy="319790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 bwMode="auto">
          <a:xfrm>
            <a:off x="188876" y="1174668"/>
            <a:ext cx="193968" cy="4634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6012" tIns="48006" rIns="96012" bIns="48006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60120" eaLnBrk="0" hangingPunct="0">
              <a:lnSpc>
                <a:spcPct val="90000"/>
              </a:lnSpc>
            </a:pPr>
            <a:endParaRPr lang="en-US" sz="252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72796" y="1237100"/>
            <a:ext cx="3120390" cy="3831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90" baseline="30000" dirty="0" err="1">
                <a:ea typeface="ＭＳ Ｐゴシック" pitchFamily="32" charset="-128"/>
              </a:rPr>
              <a:t>nat</a:t>
            </a:r>
            <a:r>
              <a:rPr lang="en-US" sz="1890" dirty="0" err="1">
                <a:ea typeface="ＭＳ Ｐゴシック" pitchFamily="32" charset="-128"/>
              </a:rPr>
              <a:t>W</a:t>
            </a:r>
            <a:r>
              <a:rPr lang="en-US" sz="1890" dirty="0">
                <a:ea typeface="ＭＳ Ｐゴシック" pitchFamily="32" charset="-128"/>
              </a:rPr>
              <a:t>(</a:t>
            </a:r>
            <a:r>
              <a:rPr lang="en-US" sz="1890" baseline="30000" dirty="0">
                <a:ea typeface="ＭＳ Ｐゴシック" pitchFamily="32" charset="-128"/>
              </a:rPr>
              <a:t>48</a:t>
            </a:r>
            <a:r>
              <a:rPr lang="en-US" sz="1890" dirty="0">
                <a:ea typeface="ＭＳ Ｐゴシック" pitchFamily="32" charset="-128"/>
              </a:rPr>
              <a:t>Ca,</a:t>
            </a:r>
            <a:r>
              <a:rPr lang="en-US" sz="1890" baseline="30000" dirty="0">
                <a:ea typeface="ＭＳ Ｐゴシック" pitchFamily="32" charset="-128"/>
              </a:rPr>
              <a:t>29</a:t>
            </a:r>
            <a:r>
              <a:rPr lang="en-US" sz="1890" dirty="0">
                <a:ea typeface="ＭＳ Ｐゴシック" pitchFamily="32" charset="-128"/>
              </a:rPr>
              <a:t>F) 140 </a:t>
            </a:r>
            <a:r>
              <a:rPr lang="en-US" sz="1890" dirty="0" err="1">
                <a:ea typeface="ＭＳ Ｐゴシック" pitchFamily="32" charset="-128"/>
              </a:rPr>
              <a:t>MeV</a:t>
            </a:r>
            <a:r>
              <a:rPr lang="en-US" sz="1890" dirty="0">
                <a:ea typeface="ＭＳ Ｐゴシック" pitchFamily="32" charset="-128"/>
              </a:rPr>
              <a:t>/u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73689" y="233789"/>
            <a:ext cx="8686800" cy="508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9299" tIns="23720" rIns="59299" bIns="23720" numCol="1" anchor="t" anchorCtr="0" compatLnSpc="1">
            <a:prstTxWarp prst="textNoShape">
              <a:avLst/>
            </a:prstTxWarp>
            <a:spAutoFit/>
          </a:bodyPr>
          <a:lstStyle>
            <a:lvl1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54075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83306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66612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449918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933224" algn="ctr" defTabSz="854177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kern="0" dirty="0" smtClean="0">
                <a:ea typeface="ＭＳ Ｐゴシック" pitchFamily="32" charset="-128"/>
              </a:rPr>
              <a:t>Search for new isotopes – How?</a:t>
            </a:r>
            <a:endParaRPr lang="en-US" kern="0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059924" y="691639"/>
            <a:ext cx="36449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T. Baumann</a:t>
            </a: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 et al., </a:t>
            </a:r>
            <a:r>
              <a:rPr lang="en-US" sz="1400" i="1" dirty="0">
                <a:solidFill>
                  <a:schemeClr val="tx1"/>
                </a:solidFill>
              </a:rPr>
              <a:t>Nature</a:t>
            </a:r>
            <a:r>
              <a:rPr lang="en-US" sz="1400" dirty="0">
                <a:solidFill>
                  <a:schemeClr val="tx1"/>
                </a:solidFill>
              </a:rPr>
              <a:t> 449, 1022 (2007)</a:t>
            </a: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0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/>
              <a:t>40</a:t>
            </a:r>
            <a:r>
              <a:rPr lang="en-US"/>
              <a:t>Mg and more!</a:t>
            </a:r>
          </a:p>
        </p:txBody>
      </p:sp>
      <p:sp>
        <p:nvSpPr>
          <p:cNvPr id="719876" name="Text Box 4"/>
          <p:cNvSpPr txBox="1">
            <a:spLocks noChangeArrowheads="1"/>
          </p:cNvSpPr>
          <p:nvPr/>
        </p:nvSpPr>
        <p:spPr bwMode="auto">
          <a:xfrm>
            <a:off x="2438400" y="5507484"/>
            <a:ext cx="5945346" cy="138499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100" dirty="0">
                <a:solidFill>
                  <a:srgbClr val="064308"/>
                </a:solidFill>
              </a:rPr>
              <a:t>Data taking:</a:t>
            </a:r>
            <a:r>
              <a:rPr lang="en-US" sz="2100" dirty="0"/>
              <a:t> </a:t>
            </a:r>
            <a:r>
              <a:rPr lang="en-US" sz="2100" dirty="0">
                <a:solidFill>
                  <a:schemeClr val="accent1"/>
                </a:solidFill>
              </a:rPr>
              <a:t>7.6 days at 5 x10</a:t>
            </a:r>
            <a:r>
              <a:rPr lang="en-US" sz="2100" baseline="30000" dirty="0">
                <a:solidFill>
                  <a:schemeClr val="accent1"/>
                </a:solidFill>
              </a:rPr>
              <a:t>11</a:t>
            </a:r>
            <a:r>
              <a:rPr lang="en-US" sz="2100" dirty="0">
                <a:solidFill>
                  <a:schemeClr val="accent1"/>
                </a:solidFill>
              </a:rPr>
              <a:t> particles/second</a:t>
            </a:r>
          </a:p>
          <a:p>
            <a:r>
              <a:rPr lang="en-US" sz="2100" dirty="0">
                <a:solidFill>
                  <a:schemeClr val="accent1"/>
                </a:solidFill>
              </a:rPr>
              <a:t>3</a:t>
            </a:r>
            <a:r>
              <a:rPr lang="en-US" sz="2100" dirty="0"/>
              <a:t> </a:t>
            </a:r>
            <a:r>
              <a:rPr lang="en-US" sz="2100" dirty="0">
                <a:solidFill>
                  <a:srgbClr val="064308"/>
                </a:solidFill>
              </a:rPr>
              <a:t>events of </a:t>
            </a:r>
            <a:r>
              <a:rPr lang="en-US" sz="2100" baseline="30000" dirty="0">
                <a:solidFill>
                  <a:schemeClr val="accent1"/>
                </a:solidFill>
              </a:rPr>
              <a:t>40</a:t>
            </a:r>
            <a:r>
              <a:rPr lang="en-US" sz="2100" dirty="0">
                <a:solidFill>
                  <a:schemeClr val="accent1"/>
                </a:solidFill>
              </a:rPr>
              <a:t>Mg</a:t>
            </a:r>
          </a:p>
          <a:p>
            <a:r>
              <a:rPr lang="en-US" sz="2100" dirty="0">
                <a:solidFill>
                  <a:schemeClr val="accent1"/>
                </a:solidFill>
              </a:rPr>
              <a:t>23</a:t>
            </a:r>
            <a:r>
              <a:rPr lang="en-US" sz="2100" dirty="0"/>
              <a:t> </a:t>
            </a:r>
            <a:r>
              <a:rPr lang="en-US" sz="2100" dirty="0">
                <a:solidFill>
                  <a:srgbClr val="064308"/>
                </a:solidFill>
              </a:rPr>
              <a:t>events of </a:t>
            </a:r>
            <a:r>
              <a:rPr lang="en-US" sz="2100" baseline="30000" dirty="0">
                <a:solidFill>
                  <a:schemeClr val="accent1"/>
                </a:solidFill>
              </a:rPr>
              <a:t>42</a:t>
            </a:r>
            <a:r>
              <a:rPr lang="en-US" sz="2100" dirty="0">
                <a:solidFill>
                  <a:schemeClr val="accent1"/>
                </a:solidFill>
              </a:rPr>
              <a:t>Al</a:t>
            </a:r>
          </a:p>
          <a:p>
            <a:r>
              <a:rPr lang="en-US" sz="2100" dirty="0">
                <a:solidFill>
                  <a:schemeClr val="accent1"/>
                </a:solidFill>
              </a:rPr>
              <a:t>1</a:t>
            </a:r>
            <a:r>
              <a:rPr lang="en-US" sz="2100" dirty="0"/>
              <a:t> </a:t>
            </a:r>
            <a:r>
              <a:rPr lang="en-US" sz="2100" dirty="0">
                <a:solidFill>
                  <a:srgbClr val="064308"/>
                </a:solidFill>
              </a:rPr>
              <a:t>event</a:t>
            </a:r>
            <a:r>
              <a:rPr lang="en-US" sz="2100" dirty="0"/>
              <a:t> </a:t>
            </a:r>
            <a:r>
              <a:rPr lang="en-US" sz="2100" baseline="30000" dirty="0">
                <a:solidFill>
                  <a:schemeClr val="accent1"/>
                </a:solidFill>
              </a:rPr>
              <a:t>43</a:t>
            </a:r>
            <a:r>
              <a:rPr lang="en-US" sz="2100" dirty="0">
                <a:solidFill>
                  <a:schemeClr val="accent1"/>
                </a:solidFill>
              </a:rPr>
              <a:t>Al</a:t>
            </a:r>
          </a:p>
        </p:txBody>
      </p:sp>
      <p:pic>
        <p:nvPicPr>
          <p:cNvPr id="7198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57837"/>
            <a:ext cx="2320290" cy="170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19878" name="Picture 6"/>
          <p:cNvPicPr>
            <a:picLocks noChangeAspect="1" noChangeArrowheads="1"/>
          </p:cNvPicPr>
          <p:nvPr/>
        </p:nvPicPr>
        <p:blipFill>
          <a:blip r:embed="rId3" cstate="print"/>
          <a:srcRect l="51282" b="5882"/>
          <a:stretch>
            <a:fillRect/>
          </a:stretch>
        </p:blipFill>
        <p:spPr bwMode="auto">
          <a:xfrm>
            <a:off x="4800600" y="1017270"/>
            <a:ext cx="4560570" cy="39204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719880" name="Rectangle 8"/>
          <p:cNvSpPr>
            <a:spLocks noChangeAspect="1" noChangeArrowheads="1"/>
          </p:cNvSpPr>
          <p:nvPr/>
        </p:nvSpPr>
        <p:spPr bwMode="auto">
          <a:xfrm>
            <a:off x="7472602" y="6996352"/>
            <a:ext cx="6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81" name="Rectangle 9"/>
          <p:cNvSpPr>
            <a:spLocks noChangeAspect="1" noChangeArrowheads="1"/>
          </p:cNvSpPr>
          <p:nvPr/>
        </p:nvSpPr>
        <p:spPr bwMode="auto">
          <a:xfrm>
            <a:off x="7734301" y="6996352"/>
            <a:ext cx="6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82" name="Rectangle 10"/>
          <p:cNvSpPr>
            <a:spLocks noChangeAspect="1" noChangeArrowheads="1"/>
          </p:cNvSpPr>
          <p:nvPr/>
        </p:nvSpPr>
        <p:spPr bwMode="auto">
          <a:xfrm>
            <a:off x="7880986" y="6996352"/>
            <a:ext cx="6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83" name="Rectangle 11"/>
          <p:cNvSpPr>
            <a:spLocks noChangeAspect="1" noChangeArrowheads="1"/>
          </p:cNvSpPr>
          <p:nvPr/>
        </p:nvSpPr>
        <p:spPr bwMode="auto">
          <a:xfrm>
            <a:off x="7992667" y="6996352"/>
            <a:ext cx="6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84" name="Rectangle 12"/>
          <p:cNvSpPr>
            <a:spLocks noChangeAspect="1" noChangeArrowheads="1"/>
          </p:cNvSpPr>
          <p:nvPr/>
        </p:nvSpPr>
        <p:spPr bwMode="auto">
          <a:xfrm>
            <a:off x="8107681" y="6996352"/>
            <a:ext cx="6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85" name="Rectangle 13"/>
          <p:cNvSpPr>
            <a:spLocks noChangeAspect="1" noChangeArrowheads="1"/>
          </p:cNvSpPr>
          <p:nvPr/>
        </p:nvSpPr>
        <p:spPr bwMode="auto">
          <a:xfrm>
            <a:off x="8751094" y="6996352"/>
            <a:ext cx="6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86" name="Rectangle 14"/>
          <p:cNvSpPr>
            <a:spLocks noChangeAspect="1" noChangeArrowheads="1"/>
          </p:cNvSpPr>
          <p:nvPr/>
        </p:nvSpPr>
        <p:spPr bwMode="auto">
          <a:xfrm>
            <a:off x="9451182" y="6996352"/>
            <a:ext cx="6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87" name="Rectangle 15"/>
          <p:cNvSpPr>
            <a:spLocks noChangeAspect="1" noChangeArrowheads="1"/>
          </p:cNvSpPr>
          <p:nvPr/>
        </p:nvSpPr>
        <p:spPr bwMode="auto">
          <a:xfrm>
            <a:off x="9562863" y="6996352"/>
            <a:ext cx="6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88" name="Rectangle 16"/>
          <p:cNvSpPr>
            <a:spLocks noChangeAspect="1" noChangeArrowheads="1"/>
          </p:cNvSpPr>
          <p:nvPr/>
        </p:nvSpPr>
        <p:spPr bwMode="auto">
          <a:xfrm>
            <a:off x="10297954" y="6996352"/>
            <a:ext cx="6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89" name="Rectangle 17"/>
          <p:cNvSpPr>
            <a:spLocks noChangeAspect="1" noChangeArrowheads="1"/>
          </p:cNvSpPr>
          <p:nvPr/>
        </p:nvSpPr>
        <p:spPr bwMode="auto">
          <a:xfrm>
            <a:off x="10411301" y="6996352"/>
            <a:ext cx="65" cy="29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90" name="Rectangle 18"/>
          <p:cNvSpPr>
            <a:spLocks noChangeAspect="1" noChangeArrowheads="1"/>
          </p:cNvSpPr>
          <p:nvPr/>
        </p:nvSpPr>
        <p:spPr bwMode="auto">
          <a:xfrm rot="16200000">
            <a:off x="6418730" y="6004528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91" name="Rectangle 19"/>
          <p:cNvSpPr>
            <a:spLocks noChangeAspect="1" noChangeArrowheads="1"/>
          </p:cNvSpPr>
          <p:nvPr/>
        </p:nvSpPr>
        <p:spPr bwMode="auto">
          <a:xfrm rot="16200000">
            <a:off x="6417064" y="5876179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92" name="Rectangle 20"/>
          <p:cNvSpPr>
            <a:spLocks noChangeAspect="1" noChangeArrowheads="1"/>
          </p:cNvSpPr>
          <p:nvPr/>
        </p:nvSpPr>
        <p:spPr bwMode="auto">
          <a:xfrm rot="16200000">
            <a:off x="6418730" y="5774499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93" name="Rectangle 21"/>
          <p:cNvSpPr>
            <a:spLocks noChangeAspect="1" noChangeArrowheads="1"/>
          </p:cNvSpPr>
          <p:nvPr/>
        </p:nvSpPr>
        <p:spPr bwMode="auto">
          <a:xfrm rot="16200000">
            <a:off x="6418730" y="5671987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94" name="Rectangle 22"/>
          <p:cNvSpPr>
            <a:spLocks noChangeAspect="1" noChangeArrowheads="1"/>
          </p:cNvSpPr>
          <p:nvPr/>
        </p:nvSpPr>
        <p:spPr bwMode="auto">
          <a:xfrm rot="16200000">
            <a:off x="6417064" y="5571974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95" name="Rectangle 23"/>
          <p:cNvSpPr>
            <a:spLocks noChangeAspect="1" noChangeArrowheads="1"/>
          </p:cNvSpPr>
          <p:nvPr/>
        </p:nvSpPr>
        <p:spPr bwMode="auto">
          <a:xfrm rot="16200000">
            <a:off x="6415397" y="5479463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96" name="Rectangle 24"/>
          <p:cNvSpPr>
            <a:spLocks noChangeAspect="1" noChangeArrowheads="1"/>
          </p:cNvSpPr>
          <p:nvPr/>
        </p:nvSpPr>
        <p:spPr bwMode="auto">
          <a:xfrm rot="16200000">
            <a:off x="6418730" y="5432790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97" name="Rectangle 25"/>
          <p:cNvSpPr>
            <a:spLocks noChangeAspect="1" noChangeArrowheads="1"/>
          </p:cNvSpPr>
          <p:nvPr/>
        </p:nvSpPr>
        <p:spPr bwMode="auto">
          <a:xfrm rot="16200000">
            <a:off x="6417064" y="5394452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98" name="Rectangle 26"/>
          <p:cNvSpPr>
            <a:spLocks noChangeAspect="1" noChangeArrowheads="1"/>
          </p:cNvSpPr>
          <p:nvPr/>
        </p:nvSpPr>
        <p:spPr bwMode="auto">
          <a:xfrm rot="16200000">
            <a:off x="6410396" y="5291106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899" name="Rectangle 27"/>
          <p:cNvSpPr>
            <a:spLocks noChangeAspect="1" noChangeArrowheads="1"/>
          </p:cNvSpPr>
          <p:nvPr/>
        </p:nvSpPr>
        <p:spPr bwMode="auto">
          <a:xfrm rot="16200000">
            <a:off x="6417064" y="5191093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900" name="Rectangle 28"/>
          <p:cNvSpPr>
            <a:spLocks noChangeAspect="1" noChangeArrowheads="1"/>
          </p:cNvSpPr>
          <p:nvPr/>
        </p:nvSpPr>
        <p:spPr bwMode="auto">
          <a:xfrm rot="16200000">
            <a:off x="6418730" y="5142754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901" name="Rectangle 29"/>
          <p:cNvSpPr>
            <a:spLocks noChangeAspect="1" noChangeArrowheads="1"/>
          </p:cNvSpPr>
          <p:nvPr/>
        </p:nvSpPr>
        <p:spPr bwMode="auto">
          <a:xfrm rot="16200000">
            <a:off x="6417064" y="5031073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902" name="Rectangle 30"/>
          <p:cNvSpPr>
            <a:spLocks noChangeAspect="1" noChangeArrowheads="1"/>
          </p:cNvSpPr>
          <p:nvPr/>
        </p:nvSpPr>
        <p:spPr bwMode="auto">
          <a:xfrm rot="16200000">
            <a:off x="6418730" y="4929394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903" name="Rectangle 31"/>
          <p:cNvSpPr>
            <a:spLocks noChangeAspect="1" noChangeArrowheads="1"/>
          </p:cNvSpPr>
          <p:nvPr/>
        </p:nvSpPr>
        <p:spPr bwMode="auto">
          <a:xfrm rot="16200000">
            <a:off x="6418730" y="4841049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904" name="Rectangle 32"/>
          <p:cNvSpPr>
            <a:spLocks noChangeAspect="1" noChangeArrowheads="1"/>
          </p:cNvSpPr>
          <p:nvPr/>
        </p:nvSpPr>
        <p:spPr bwMode="auto">
          <a:xfrm rot="16200000">
            <a:off x="6418730" y="4791043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905" name="Rectangle 33"/>
          <p:cNvSpPr>
            <a:spLocks noChangeAspect="1" noChangeArrowheads="1"/>
          </p:cNvSpPr>
          <p:nvPr/>
        </p:nvSpPr>
        <p:spPr bwMode="auto">
          <a:xfrm rot="16200000">
            <a:off x="6418730" y="4691031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sp>
        <p:nvSpPr>
          <p:cNvPr id="719906" name="Rectangle 34"/>
          <p:cNvSpPr>
            <a:spLocks noChangeAspect="1" noChangeArrowheads="1"/>
          </p:cNvSpPr>
          <p:nvPr/>
        </p:nvSpPr>
        <p:spPr bwMode="auto">
          <a:xfrm rot="16200000">
            <a:off x="6418730" y="4579350"/>
            <a:ext cx="290849" cy="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 lIns="0" tIns="0" rIns="0" bIns="0">
            <a:spAutoFit/>
          </a:bodyPr>
          <a:lstStyle/>
          <a:p>
            <a:endParaRPr lang="en-US" sz="1890">
              <a:latin typeface="Times" pitchFamily="18" charset="0"/>
            </a:endParaRPr>
          </a:p>
        </p:txBody>
      </p:sp>
      <p:pic>
        <p:nvPicPr>
          <p:cNvPr id="36" name="Picture 51"/>
          <p:cNvPicPr>
            <a:picLocks noChangeAspect="1" noChangeArrowheads="1"/>
          </p:cNvPicPr>
          <p:nvPr/>
        </p:nvPicPr>
        <p:blipFill>
          <a:blip r:embed="rId4" cstate="print"/>
          <a:srcRect b="39394"/>
          <a:stretch>
            <a:fillRect/>
          </a:stretch>
        </p:blipFill>
        <p:spPr bwMode="auto">
          <a:xfrm>
            <a:off x="0" y="1017270"/>
            <a:ext cx="4697088" cy="28803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7" name="Picture 52"/>
          <p:cNvPicPr>
            <a:picLocks noChangeAspect="1" noChangeArrowheads="1"/>
          </p:cNvPicPr>
          <p:nvPr/>
        </p:nvPicPr>
        <p:blipFill>
          <a:blip r:embed="rId4" cstate="print"/>
          <a:srcRect l="42926" t="65152"/>
          <a:stretch>
            <a:fillRect/>
          </a:stretch>
        </p:blipFill>
        <p:spPr bwMode="auto">
          <a:xfrm>
            <a:off x="0" y="3897630"/>
            <a:ext cx="2331162" cy="14401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5520690" y="5930205"/>
            <a:ext cx="4080510" cy="1384995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80" dirty="0">
                <a:ea typeface="ＭＳ Ｐゴシック" pitchFamily="32" charset="-128"/>
              </a:rPr>
              <a:t>The existence of </a:t>
            </a:r>
            <a:r>
              <a:rPr lang="en-US" sz="1680" baseline="30000" dirty="0">
                <a:ea typeface="ＭＳ Ｐゴシック" pitchFamily="32" charset="-128"/>
              </a:rPr>
              <a:t>42,43</a:t>
            </a:r>
            <a:r>
              <a:rPr lang="en-US" sz="1680" dirty="0">
                <a:ea typeface="ＭＳ Ｐゴシック" pitchFamily="32" charset="-128"/>
              </a:rPr>
              <a:t>Al indicates that the neutron </a:t>
            </a:r>
            <a:r>
              <a:rPr lang="en-US" sz="1680" dirty="0" err="1">
                <a:ea typeface="ＭＳ Ｐゴシック" pitchFamily="32" charset="-128"/>
              </a:rPr>
              <a:t>dripline</a:t>
            </a:r>
            <a:r>
              <a:rPr lang="en-US" sz="1680" dirty="0">
                <a:ea typeface="ＭＳ Ｐゴシック" pitchFamily="32" charset="-128"/>
              </a:rPr>
              <a:t> might be much further out than predicted by most of the present theoretical models, certainly out of reach at present generation facilities.</a:t>
            </a:r>
            <a:endParaRPr lang="en-US" sz="1680" dirty="0"/>
          </a:p>
        </p:txBody>
      </p: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5956291" y="705234"/>
            <a:ext cx="36449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T. Baumann</a:t>
            </a:r>
            <a:r>
              <a:rPr lang="en-US" altLang="en-US" sz="1400" dirty="0" smtClean="0">
                <a:solidFill>
                  <a:schemeClr val="tx1"/>
                </a:solidFill>
                <a:latin typeface="Arial" panose="020B0604020202020204" pitchFamily="34" charset="0"/>
              </a:rPr>
              <a:t> et al., </a:t>
            </a:r>
            <a:r>
              <a:rPr lang="en-US" sz="1400" i="1" dirty="0">
                <a:solidFill>
                  <a:schemeClr val="tx1"/>
                </a:solidFill>
              </a:rPr>
              <a:t>Nature</a:t>
            </a:r>
            <a:r>
              <a:rPr lang="en-US" sz="1400" dirty="0">
                <a:solidFill>
                  <a:schemeClr val="tx1"/>
                </a:solidFill>
              </a:rPr>
              <a:t> 449, 1022 (2007)</a:t>
            </a:r>
            <a:endParaRPr lang="en-US" altLang="en-US" sz="1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9124" y="4902336"/>
            <a:ext cx="1029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ToF</a:t>
            </a:r>
            <a:r>
              <a:rPr lang="en-US" sz="1600" dirty="0" smtClean="0">
                <a:solidFill>
                  <a:schemeClr val="tx1"/>
                </a:solidFill>
              </a:rPr>
              <a:t> [</a:t>
            </a:r>
            <a:r>
              <a:rPr lang="en-US" sz="1600" dirty="0" err="1" smtClean="0">
                <a:solidFill>
                  <a:schemeClr val="tx1"/>
                </a:solidFill>
              </a:rPr>
              <a:t>chn</a:t>
            </a:r>
            <a:r>
              <a:rPr lang="en-US" sz="1600" dirty="0" smtClean="0">
                <a:solidFill>
                  <a:schemeClr val="tx1"/>
                </a:solidFill>
              </a:rPr>
              <a:t>]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3751916" y="2806962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Energy loss [</a:t>
            </a:r>
            <a:r>
              <a:rPr lang="en-US" sz="1600" dirty="0" err="1" smtClean="0">
                <a:solidFill>
                  <a:schemeClr val="tx1"/>
                </a:solidFill>
              </a:rPr>
              <a:t>chn</a:t>
            </a:r>
            <a:r>
              <a:rPr lang="en-US" sz="1600" dirty="0" smtClean="0">
                <a:solidFill>
                  <a:schemeClr val="tx1"/>
                </a:solidFill>
              </a:rPr>
              <a:t>]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686800" cy="508350"/>
          </a:xfrm>
        </p:spPr>
        <p:txBody>
          <a:bodyPr/>
          <a:lstStyle/>
          <a:p>
            <a:r>
              <a:rPr lang="en-US" altLang="en-US" dirty="0" smtClean="0"/>
              <a:t>FRIB reach for crust processes</a:t>
            </a:r>
            <a:endParaRPr lang="en-US" altLang="en-US" i="1" dirty="0" smtClean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0"/>
            <a:ext cx="9127804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2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34" y="212632"/>
            <a:ext cx="5029200" cy="508350"/>
          </a:xfrm>
        </p:spPr>
        <p:txBody>
          <a:bodyPr/>
          <a:lstStyle/>
          <a:p>
            <a:r>
              <a:rPr lang="en-US" dirty="0" smtClean="0"/>
              <a:t>Outlook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3"/>
          <a:stretch/>
        </p:blipFill>
        <p:spPr bwMode="auto">
          <a:xfrm>
            <a:off x="110449" y="1205641"/>
            <a:ext cx="5375510" cy="4764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70530" y="2048780"/>
            <a:ext cx="3930670" cy="4278062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marL="230188" indent="-230188"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64308"/>
                </a:solidFill>
                <a:latin typeface="+mj-lt"/>
              </a:rPr>
              <a:t>Estimated possible: J. </a:t>
            </a:r>
            <a:r>
              <a:rPr lang="en-US" sz="2200" dirty="0" err="1" smtClean="0">
                <a:solidFill>
                  <a:srgbClr val="064308"/>
                </a:solidFill>
                <a:latin typeface="+mj-lt"/>
              </a:rPr>
              <a:t>Erler</a:t>
            </a:r>
            <a:r>
              <a:rPr lang="en-US" sz="2200" dirty="0" smtClean="0">
                <a:solidFill>
                  <a:srgbClr val="064308"/>
                </a:solidFill>
                <a:latin typeface="+mj-lt"/>
              </a:rPr>
              <a:t> et al., </a:t>
            </a:r>
            <a:r>
              <a:rPr lang="fr-FR" sz="2200" dirty="0">
                <a:solidFill>
                  <a:srgbClr val="064308"/>
                </a:solidFill>
                <a:latin typeface="+mj-lt"/>
              </a:rPr>
              <a:t>Nature 486, </a:t>
            </a:r>
            <a:r>
              <a:rPr lang="fr-FR" sz="2200" dirty="0" smtClean="0">
                <a:solidFill>
                  <a:srgbClr val="064308"/>
                </a:solidFill>
                <a:latin typeface="+mj-lt"/>
              </a:rPr>
              <a:t>509 (2012)</a:t>
            </a:r>
            <a:r>
              <a:rPr lang="en-US" sz="2200" dirty="0" smtClean="0">
                <a:solidFill>
                  <a:srgbClr val="064308"/>
                </a:solidFill>
                <a:latin typeface="+mj-lt"/>
              </a:rPr>
              <a:t>, based on a study of various energy density </a:t>
            </a:r>
            <a:r>
              <a:rPr lang="en-US" sz="2200" dirty="0" err="1" smtClean="0">
                <a:solidFill>
                  <a:srgbClr val="064308"/>
                </a:solidFill>
                <a:latin typeface="+mj-lt"/>
              </a:rPr>
              <a:t>functionals</a:t>
            </a:r>
            <a:endParaRPr lang="en-US" sz="2200" dirty="0" smtClean="0">
              <a:solidFill>
                <a:srgbClr val="064308"/>
              </a:solidFill>
              <a:latin typeface="+mj-lt"/>
            </a:endParaRPr>
          </a:p>
          <a:p>
            <a:pPr marL="230188" indent="-230188"/>
            <a:endParaRPr lang="en-US" sz="1500" dirty="0">
              <a:solidFill>
                <a:srgbClr val="064308"/>
              </a:solidFill>
              <a:latin typeface="+mj-lt"/>
            </a:endParaRPr>
          </a:p>
          <a:p>
            <a:pPr marL="230188" indent="-230188">
              <a:buFont typeface="Wingdings" pitchFamily="2" charset="2"/>
              <a:buChar char="§"/>
            </a:pPr>
            <a:r>
              <a:rPr lang="en-US" sz="2200" dirty="0" smtClean="0">
                <a:solidFill>
                  <a:srgbClr val="064308"/>
                </a:solidFill>
                <a:latin typeface="+mj-lt"/>
              </a:rPr>
              <a:t>“Known” defined as isotopes with at least one excited state known</a:t>
            </a:r>
          </a:p>
          <a:p>
            <a:pPr marL="230188" indent="-230188">
              <a:buFont typeface="Wingdings" pitchFamily="2" charset="2"/>
              <a:buChar char="§"/>
            </a:pPr>
            <a:endParaRPr lang="en-US" sz="1500" dirty="0" smtClean="0">
              <a:solidFill>
                <a:srgbClr val="064308"/>
              </a:solidFill>
              <a:latin typeface="+mj-lt"/>
            </a:endParaRPr>
          </a:p>
          <a:p>
            <a:pPr marL="230188" indent="-230188">
              <a:buFont typeface="Wingdings" pitchFamily="2" charset="2"/>
              <a:buChar char="§"/>
            </a:pPr>
            <a:r>
              <a:rPr lang="en-US" sz="2200" dirty="0">
                <a:solidFill>
                  <a:srgbClr val="064308"/>
                </a:solidFill>
                <a:latin typeface="+mj-lt"/>
              </a:rPr>
              <a:t>For </a:t>
            </a:r>
            <a:r>
              <a:rPr lang="en-US" sz="2200" dirty="0" smtClean="0">
                <a:solidFill>
                  <a:srgbClr val="064308"/>
                </a:solidFill>
                <a:latin typeface="+mj-lt"/>
              </a:rPr>
              <a:t>Z&lt;90, </a:t>
            </a:r>
            <a:r>
              <a:rPr lang="en-US" sz="2200" dirty="0">
                <a:solidFill>
                  <a:srgbClr val="064308"/>
                </a:solidFill>
                <a:latin typeface="+mj-lt"/>
              </a:rPr>
              <a:t>FRIB is predicted to make &gt; 80% of all possible isotopes</a:t>
            </a:r>
          </a:p>
        </p:txBody>
      </p:sp>
      <p:pic>
        <p:nvPicPr>
          <p:cNvPr id="6" name="Picture 2" descr="http://smallbiztechnology.com/media/future-sign.jpg"/>
          <p:cNvPicPr>
            <a:picLocks noChangeAspect="1" noChangeArrowheads="1"/>
          </p:cNvPicPr>
          <p:nvPr/>
        </p:nvPicPr>
        <p:blipFill>
          <a:blip r:embed="rId3" cstate="print"/>
          <a:srcRect t="21562" b="14088"/>
          <a:stretch>
            <a:fillRect/>
          </a:stretch>
        </p:blipFill>
        <p:spPr bwMode="auto">
          <a:xfrm>
            <a:off x="5688353" y="0"/>
            <a:ext cx="3912847" cy="200526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0" y="6377226"/>
            <a:ext cx="6553200" cy="861774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Bright future with FRIB and the opportunities at RIBF/RIKEN, ISOLDE, TRIUMF, and FAIR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5112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177450"/>
            <a:ext cx="8686800" cy="50835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 pitchFamily="32" charset="-128"/>
              </a:rPr>
              <a:t>Outline</a:t>
            </a:r>
          </a:p>
        </p:txBody>
      </p: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4800600" cy="5257800"/>
          </a:xfrm>
        </p:spPr>
        <p:txBody>
          <a:bodyPr/>
          <a:lstStyle/>
          <a:p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NSCL and FRIB</a:t>
            </a:r>
          </a:p>
          <a:p>
            <a:pPr lvl="1"/>
            <a:r>
              <a:rPr lang="en-US" sz="2100" dirty="0" smtClean="0">
                <a:latin typeface="Arial" pitchFamily="34" charset="0"/>
                <a:ea typeface="ＭＳ Ｐゴシック" pitchFamily="32" charset="-128"/>
              </a:rPr>
              <a:t>Who we are and what we do </a:t>
            </a:r>
          </a:p>
          <a:p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Examples of measurements relevant for processes in neutron stars</a:t>
            </a:r>
          </a:p>
          <a:p>
            <a:pPr lvl="1"/>
            <a:r>
              <a:rPr lang="en-US" sz="2100" dirty="0" smtClean="0">
                <a:latin typeface="Arial" pitchFamily="34" charset="0"/>
                <a:ea typeface="ＭＳ Ｐゴシック" pitchFamily="32" charset="-128"/>
              </a:rPr>
              <a:t>On the surface of accreting neutron stars: X-ray bursts and the </a:t>
            </a:r>
            <a:r>
              <a:rPr lang="en-US" sz="2100" dirty="0" err="1" smtClean="0">
                <a:latin typeface="Arial" pitchFamily="34" charset="0"/>
                <a:ea typeface="ＭＳ Ｐゴシック" pitchFamily="32" charset="-128"/>
              </a:rPr>
              <a:t>rp</a:t>
            </a:r>
            <a:r>
              <a:rPr lang="en-US" sz="2100" dirty="0" smtClean="0">
                <a:latin typeface="Arial" pitchFamily="34" charset="0"/>
                <a:ea typeface="ＭＳ Ｐゴシック" pitchFamily="32" charset="-128"/>
              </a:rPr>
              <a:t> process (</a:t>
            </a:r>
            <a:r>
              <a:rPr lang="en-US" sz="2100" dirty="0" smtClean="0">
                <a:latin typeface="Arial" pitchFamily="34" charset="0"/>
                <a:ea typeface="ＭＳ Ｐゴシック" pitchFamily="32" charset="-128"/>
                <a:sym typeface="Symbol" panose="05050102010706020507" pitchFamily="18" charset="2"/>
              </a:rPr>
              <a:t>-ray spectroscopy)</a:t>
            </a:r>
            <a:endParaRPr lang="en-US" sz="2100" dirty="0" smtClean="0">
              <a:latin typeface="Arial" pitchFamily="34" charset="0"/>
              <a:ea typeface="ＭＳ Ｐゴシック" pitchFamily="32" charset="-128"/>
            </a:endParaRPr>
          </a:p>
          <a:p>
            <a:pPr lvl="1"/>
            <a:r>
              <a:rPr lang="en-US" sz="2100" dirty="0" smtClean="0">
                <a:latin typeface="Arial" pitchFamily="34" charset="0"/>
                <a:ea typeface="ＭＳ Ｐゴシック" pitchFamily="32" charset="-128"/>
              </a:rPr>
              <a:t>Reactions </a:t>
            </a:r>
            <a:r>
              <a:rPr lang="en-US" sz="2100" dirty="0">
                <a:latin typeface="Arial" pitchFamily="34" charset="0"/>
                <a:ea typeface="ＭＳ Ｐゴシック" pitchFamily="32" charset="-128"/>
              </a:rPr>
              <a:t>i</a:t>
            </a:r>
            <a:r>
              <a:rPr lang="en-US" sz="2100" dirty="0" smtClean="0">
                <a:latin typeface="Arial" pitchFamily="34" charset="0"/>
                <a:ea typeface="ＭＳ Ｐゴシック" pitchFamily="32" charset="-128"/>
              </a:rPr>
              <a:t>n the neutron-star crust:</a:t>
            </a:r>
          </a:p>
          <a:p>
            <a:pPr lvl="2"/>
            <a:r>
              <a:rPr lang="en-US" sz="2100" dirty="0" smtClean="0">
                <a:latin typeface="Arial" pitchFamily="34" charset="0"/>
                <a:ea typeface="ＭＳ Ｐゴシック" pitchFamily="32" charset="-128"/>
              </a:rPr>
              <a:t>Q values from mass measurements</a:t>
            </a:r>
          </a:p>
          <a:p>
            <a:pPr lvl="2"/>
            <a:r>
              <a:rPr lang="en-US" sz="2100" dirty="0" smtClean="0">
                <a:latin typeface="Arial" pitchFamily="34" charset="0"/>
                <a:ea typeface="ＭＳ Ｐゴシック" pitchFamily="32" charset="-128"/>
              </a:rPr>
              <a:t>The existence of </a:t>
            </a:r>
            <a:r>
              <a:rPr lang="en-US" sz="2100" baseline="30000" dirty="0" smtClean="0">
                <a:latin typeface="Arial" pitchFamily="34" charset="0"/>
                <a:ea typeface="ＭＳ Ｐゴシック" pitchFamily="32" charset="-128"/>
              </a:rPr>
              <a:t>40</a:t>
            </a:r>
            <a:r>
              <a:rPr lang="en-US" sz="2100" dirty="0" smtClean="0">
                <a:latin typeface="Arial" pitchFamily="34" charset="0"/>
                <a:ea typeface="ＭＳ Ｐゴシック" pitchFamily="32" charset="-128"/>
              </a:rPr>
              <a:t>Mg</a:t>
            </a:r>
            <a:endParaRPr lang="en-US" sz="1000" dirty="0" smtClean="0">
              <a:latin typeface="Arial" pitchFamily="34" charset="0"/>
              <a:ea typeface="ＭＳ Ｐゴシック" pitchFamily="32" charset="-128"/>
            </a:endParaRPr>
          </a:p>
          <a:p>
            <a:r>
              <a:rPr lang="en-US" sz="2300" dirty="0" smtClean="0">
                <a:latin typeface="Arial" pitchFamily="34" charset="0"/>
                <a:ea typeface="ＭＳ Ｐゴシック" pitchFamily="32" charset="-128"/>
              </a:rPr>
              <a:t>Outlook</a:t>
            </a:r>
            <a:endParaRPr lang="en-US" sz="2400" dirty="0" smtClean="0">
              <a:latin typeface="Arial" pitchFamily="34" charset="0"/>
              <a:ea typeface="ＭＳ Ｐゴシック" pitchFamily="32" charset="-128"/>
            </a:endParaRPr>
          </a:p>
          <a:p>
            <a:pPr lvl="1">
              <a:buNone/>
            </a:pPr>
            <a:r>
              <a:rPr lang="en-US" dirty="0" smtClean="0">
                <a:latin typeface="Arial" pitchFamily="34" charset="0"/>
                <a:ea typeface="ＭＳ Ｐゴシック" pitchFamily="32" charset="-128"/>
              </a:rPr>
              <a:t> 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87"/>
          <a:stretch/>
        </p:blipFill>
        <p:spPr>
          <a:xfrm>
            <a:off x="4876800" y="1791341"/>
            <a:ext cx="4648200" cy="42941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29400" y="2115235"/>
            <a:ext cx="1828799" cy="3231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1500" dirty="0" err="1" smtClean="0"/>
              <a:t>Remco</a:t>
            </a:r>
            <a:r>
              <a:rPr lang="en-US" sz="1500" dirty="0" smtClean="0"/>
              <a:t> </a:t>
            </a:r>
            <a:r>
              <a:rPr lang="en-US" sz="1500" dirty="0" err="1" smtClean="0"/>
              <a:t>Zegers</a:t>
            </a:r>
            <a:r>
              <a:rPr lang="en-US" sz="1500" dirty="0" smtClean="0"/>
              <a:t>’ talk</a:t>
            </a:r>
            <a:endParaRPr lang="en-US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4800600" y="5931601"/>
            <a:ext cx="4299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</a:rPr>
              <a:t>Figure adapted from M. Beard, Notre Dame (2010)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66800" y="2667000"/>
            <a:ext cx="7315200" cy="1728363"/>
          </a:xfrm>
        </p:spPr>
        <p:txBody>
          <a:bodyPr/>
          <a:lstStyle/>
          <a:p>
            <a:r>
              <a:rPr lang="en-US" sz="12000" dirty="0" smtClean="0">
                <a:latin typeface="Palace Script MT" panose="030303020206070C0B05" pitchFamily="66" charset="0"/>
              </a:rPr>
              <a:t>Thank you!</a:t>
            </a:r>
            <a:endParaRPr lang="en-US" sz="12000" dirty="0" smtClean="0">
              <a:latin typeface="Palace Script MT" panose="030303020206070C0B05" pitchFamily="66" charset="0"/>
              <a:ea typeface="ＭＳ Ｐゴシック" pitchFamily="32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36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28281"/>
            <a:ext cx="9601200" cy="1022978"/>
          </a:xfrm>
        </p:spPr>
        <p:txBody>
          <a:bodyPr/>
          <a:lstStyle/>
          <a:p>
            <a:r>
              <a:rPr lang="en-US" dirty="0" smtClean="0"/>
              <a:t>Who we are - NSCL </a:t>
            </a:r>
            <a:r>
              <a:rPr lang="en-US" dirty="0"/>
              <a:t>and </a:t>
            </a:r>
            <a:r>
              <a:rPr lang="en-US" dirty="0" smtClean="0"/>
              <a:t>FRIB Laboratory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000" b="0" dirty="0" smtClean="0">
                <a:solidFill>
                  <a:schemeClr val="tx1"/>
                </a:solidFill>
              </a:rPr>
              <a:t>&gt;780 </a:t>
            </a:r>
            <a:r>
              <a:rPr lang="en-US" sz="2000" b="0" dirty="0">
                <a:solidFill>
                  <a:schemeClr val="tx1"/>
                </a:solidFill>
              </a:rPr>
              <a:t>employees, incl. </a:t>
            </a:r>
            <a:r>
              <a:rPr lang="en-US" sz="2000" b="0" dirty="0" smtClean="0">
                <a:solidFill>
                  <a:schemeClr val="tx1"/>
                </a:solidFill>
              </a:rPr>
              <a:t>&gt;40 </a:t>
            </a:r>
            <a:r>
              <a:rPr lang="en-US" sz="2000" b="0" dirty="0">
                <a:solidFill>
                  <a:schemeClr val="tx1"/>
                </a:solidFill>
              </a:rPr>
              <a:t>faculty, </a:t>
            </a:r>
            <a:r>
              <a:rPr lang="en-US" sz="2000" b="0" dirty="0" smtClean="0">
                <a:solidFill>
                  <a:schemeClr val="tx1"/>
                </a:solidFill>
              </a:rPr>
              <a:t>&gt;100 </a:t>
            </a:r>
            <a:r>
              <a:rPr lang="en-US" sz="2000" b="0" dirty="0">
                <a:solidFill>
                  <a:schemeClr val="tx1"/>
                </a:solidFill>
              </a:rPr>
              <a:t>graduate and </a:t>
            </a:r>
            <a:r>
              <a:rPr lang="en-US" sz="2000" b="0" dirty="0" smtClean="0">
                <a:solidFill>
                  <a:schemeClr val="tx1"/>
                </a:solidFill>
              </a:rPr>
              <a:t>&gt;160 </a:t>
            </a:r>
            <a:r>
              <a:rPr lang="en-US" sz="2000" b="0" dirty="0">
                <a:solidFill>
                  <a:schemeClr val="tx1"/>
                </a:solidFill>
              </a:rPr>
              <a:t>undergraduate </a:t>
            </a:r>
            <a:r>
              <a:rPr lang="en-US" sz="2000" b="0" dirty="0" smtClean="0">
                <a:solidFill>
                  <a:schemeClr val="tx1"/>
                </a:solidFill>
              </a:rPr>
              <a:t>students</a:t>
            </a:r>
            <a:r>
              <a:rPr lang="en-US" sz="3200" b="0" dirty="0" smtClean="0">
                <a:solidFill>
                  <a:schemeClr val="tx1"/>
                </a:solidFill>
              </a:rPr>
              <a:t/>
            </a:r>
            <a:br>
              <a:rPr lang="en-US" sz="3200" b="0" dirty="0" smtClean="0">
                <a:solidFill>
                  <a:schemeClr val="tx1"/>
                </a:solidFill>
              </a:rPr>
            </a:br>
            <a:r>
              <a:rPr lang="en-US" sz="1800" b="0" dirty="0" smtClean="0">
                <a:solidFill>
                  <a:schemeClr val="tx1"/>
                </a:solidFill>
              </a:rPr>
              <a:t>as </a:t>
            </a:r>
            <a:r>
              <a:rPr lang="en-US" sz="1800" b="0" dirty="0">
                <a:solidFill>
                  <a:schemeClr val="tx1"/>
                </a:solidFill>
              </a:rPr>
              <a:t>of </a:t>
            </a:r>
            <a:r>
              <a:rPr lang="en-US" sz="1800" b="0" dirty="0" smtClean="0">
                <a:solidFill>
                  <a:schemeClr val="tx1"/>
                </a:solidFill>
              </a:rPr>
              <a:t>September 15, 2017</a:t>
            </a:r>
            <a:endParaRPr lang="en-US" sz="1800" dirty="0" smtClean="0">
              <a:latin typeface="Arial" pitchFamily="34" charset="0"/>
              <a:ea typeface="ＭＳ Ｐゴシック" pitchFamily="32" charset="-128"/>
            </a:endParaRPr>
          </a:p>
        </p:txBody>
      </p:sp>
      <p:sp>
        <p:nvSpPr>
          <p:cNvPr id="7" name="Content Placeholder 17"/>
          <p:cNvSpPr>
            <a:spLocks noGrp="1"/>
          </p:cNvSpPr>
          <p:nvPr>
            <p:ph idx="1"/>
          </p:nvPr>
        </p:nvSpPr>
        <p:spPr>
          <a:xfrm>
            <a:off x="152401" y="1114926"/>
            <a:ext cx="9296400" cy="536257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 smtClean="0"/>
              <a:t>NSCL is funded by the U.S. National Science Foundation to operate a user facility for rare isotope research and education in nuclear science, nuclear astrophysics, accelerator physics, and societal applications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FRIB will be a national user facility for the U.S. Department of Energy Office of Science – when FRIB becomes operational, NSCL will transition into FRIB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695" b="12905"/>
          <a:stretch/>
        </p:blipFill>
        <p:spPr>
          <a:xfrm>
            <a:off x="1026532" y="2667000"/>
            <a:ext cx="7431668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6477000"/>
            <a:ext cx="7287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Located on the campus of Michigan State University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289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686800" cy="50835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ＭＳ Ｐゴシック"/>
                <a:cs typeface="Arial" pitchFamily="34" charset="0"/>
              </a:rPr>
              <a:t>The </a:t>
            </a:r>
            <a:r>
              <a:rPr lang="en-US" dirty="0" smtClean="0">
                <a:latin typeface="Arial" pitchFamily="34" charset="0"/>
                <a:ea typeface="ＭＳ Ｐゴシック"/>
                <a:cs typeface="Arial" pitchFamily="34" charset="0"/>
              </a:rPr>
              <a:t>themes</a:t>
            </a:r>
            <a:r>
              <a:rPr lang="en-US" dirty="0" smtClean="0">
                <a:latin typeface="Arial" pitchFamily="34" charset="0"/>
                <a:ea typeface="ＭＳ Ｐゴシック"/>
                <a:cs typeface="Arial" pitchFamily="34" charset="0"/>
              </a:rPr>
              <a:t> of rare isotope science</a:t>
            </a:r>
            <a:endParaRPr lang="en-US" dirty="0"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743200"/>
            <a:ext cx="5217528" cy="3483963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30523" y="1066800"/>
            <a:ext cx="8639175" cy="5362575"/>
          </a:xfrm>
        </p:spPr>
        <p:txBody>
          <a:bodyPr/>
          <a:lstStyle/>
          <a:p>
            <a:pPr marL="0" indent="0">
              <a:spcBef>
                <a:spcPts val="315"/>
              </a:spcBef>
              <a:buSzTx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Properties of nuclei </a:t>
            </a:r>
          </a:p>
          <a:p>
            <a:pPr lvl="1">
              <a:spcBef>
                <a:spcPts val="315"/>
              </a:spcBef>
              <a:buSzTx/>
            </a:pPr>
            <a:r>
              <a:rPr lang="en-US" sz="1890" dirty="0">
                <a:latin typeface="Arial" pitchFamily="34" charset="0"/>
                <a:cs typeface="Arial" pitchFamily="34" charset="0"/>
              </a:rPr>
              <a:t>Develop a predictive model of nuclei and their interactions</a:t>
            </a:r>
          </a:p>
          <a:p>
            <a:pPr lvl="1">
              <a:spcBef>
                <a:spcPts val="315"/>
              </a:spcBef>
              <a:buSzTx/>
            </a:pPr>
            <a:r>
              <a:rPr lang="en-US" sz="1890" dirty="0" smtClean="0">
                <a:latin typeface="Arial" pitchFamily="34" charset="0"/>
                <a:cs typeface="Arial" pitchFamily="34" charset="0"/>
              </a:rPr>
              <a:t>Determine </a:t>
            </a:r>
            <a:r>
              <a:rPr lang="en-US" sz="1890" dirty="0">
                <a:latin typeface="Arial" pitchFamily="34" charset="0"/>
                <a:cs typeface="Arial" pitchFamily="34" charset="0"/>
              </a:rPr>
              <a:t>the limits of elements and isotopes</a:t>
            </a:r>
          </a:p>
          <a:p>
            <a:pPr marL="0" indent="0">
              <a:spcBef>
                <a:spcPts val="315"/>
              </a:spcBef>
              <a:buSzTx/>
              <a:buNone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315"/>
              </a:spcBef>
              <a:buSzTx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Astrophysical processes</a:t>
            </a:r>
            <a:endParaRPr lang="en-US" sz="1890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315"/>
              </a:spcBef>
              <a:buSzTx/>
            </a:pPr>
            <a:r>
              <a:rPr lang="en-US" sz="1890" dirty="0">
                <a:latin typeface="Arial" pitchFamily="34" charset="0"/>
                <a:cs typeface="Arial" pitchFamily="34" charset="0"/>
              </a:rPr>
              <a:t>Origin of the elements in the </a:t>
            </a:r>
            <a:r>
              <a:rPr lang="en-US" sz="1890" dirty="0" smtClean="0">
                <a:latin typeface="Arial" pitchFamily="34" charset="0"/>
                <a:cs typeface="Arial" pitchFamily="34" charset="0"/>
              </a:rPr>
              <a:t>cosmos</a:t>
            </a:r>
            <a:endParaRPr lang="en-US" sz="1890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315"/>
              </a:spcBef>
              <a:buSzTx/>
            </a:pPr>
            <a:r>
              <a:rPr lang="en-US" sz="1890" dirty="0">
                <a:latin typeface="Arial" pitchFamily="34" charset="0"/>
                <a:cs typeface="Arial" pitchFamily="34" charset="0"/>
              </a:rPr>
              <a:t>Explosive environments: novae, </a:t>
            </a:r>
            <a:br>
              <a:rPr lang="en-US" sz="1890" dirty="0">
                <a:latin typeface="Arial" pitchFamily="34" charset="0"/>
                <a:cs typeface="Arial" pitchFamily="34" charset="0"/>
              </a:rPr>
            </a:br>
            <a:r>
              <a:rPr lang="en-US" sz="1890" dirty="0">
                <a:latin typeface="Arial" pitchFamily="34" charset="0"/>
                <a:cs typeface="Arial" pitchFamily="34" charset="0"/>
              </a:rPr>
              <a:t>supernovae, X-ray bursts …</a:t>
            </a:r>
          </a:p>
          <a:p>
            <a:pPr lvl="1">
              <a:spcBef>
                <a:spcPts val="315"/>
              </a:spcBef>
              <a:buSzTx/>
            </a:pPr>
            <a:r>
              <a:rPr lang="en-US" sz="1890" dirty="0">
                <a:latin typeface="Arial" pitchFamily="34" charset="0"/>
                <a:cs typeface="Arial" pitchFamily="34" charset="0"/>
              </a:rPr>
              <a:t>Properties of neutron </a:t>
            </a:r>
            <a:r>
              <a:rPr lang="en-US" sz="1890" dirty="0" smtClean="0">
                <a:latin typeface="Arial" pitchFamily="34" charset="0"/>
                <a:cs typeface="Arial" pitchFamily="34" charset="0"/>
              </a:rPr>
              <a:t>stars</a:t>
            </a:r>
          </a:p>
          <a:p>
            <a:pPr lvl="1">
              <a:spcBef>
                <a:spcPts val="315"/>
              </a:spcBef>
              <a:buSzTx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315"/>
              </a:spcBef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Tests of fundamental symmetries</a:t>
            </a:r>
            <a:endParaRPr lang="en-US" sz="2520" dirty="0"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315"/>
              </a:spcBef>
              <a:buSzTx/>
            </a:pPr>
            <a:r>
              <a:rPr lang="en-US" sz="1890" dirty="0">
                <a:latin typeface="Arial" pitchFamily="34" charset="0"/>
                <a:cs typeface="Arial" pitchFamily="34" charset="0"/>
              </a:rPr>
              <a:t>Effects of symmetry violations are </a:t>
            </a:r>
            <a:br>
              <a:rPr lang="en-US" sz="1890" dirty="0">
                <a:latin typeface="Arial" pitchFamily="34" charset="0"/>
                <a:cs typeface="Arial" pitchFamily="34" charset="0"/>
              </a:rPr>
            </a:br>
            <a:r>
              <a:rPr lang="en-US" sz="1890" dirty="0">
                <a:latin typeface="Arial" pitchFamily="34" charset="0"/>
                <a:cs typeface="Arial" pitchFamily="34" charset="0"/>
              </a:rPr>
              <a:t>amplified in certain </a:t>
            </a:r>
            <a:r>
              <a:rPr lang="en-US" sz="1890" dirty="0" smtClean="0">
                <a:latin typeface="Arial" pitchFamily="34" charset="0"/>
                <a:cs typeface="Arial" pitchFamily="34" charset="0"/>
              </a:rPr>
              <a:t>nuclei</a:t>
            </a:r>
          </a:p>
          <a:p>
            <a:pPr lvl="1">
              <a:spcBef>
                <a:spcPts val="315"/>
              </a:spcBef>
              <a:buSzTx/>
            </a:pPr>
            <a:endParaRPr lang="en-US" sz="11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315"/>
              </a:spcBef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Societal applications and benefits</a:t>
            </a:r>
          </a:p>
          <a:p>
            <a:pPr lvl="1">
              <a:spcBef>
                <a:spcPts val="315"/>
              </a:spcBef>
              <a:buSzTx/>
            </a:pPr>
            <a:r>
              <a:rPr lang="en-US" sz="1890" dirty="0" smtClean="0">
                <a:latin typeface="Arial" pitchFamily="34" charset="0"/>
                <a:cs typeface="Arial" pitchFamily="34" charset="0"/>
              </a:rPr>
              <a:t>Medicine, biology</a:t>
            </a:r>
            <a:r>
              <a:rPr lang="en-US" sz="1890" dirty="0">
                <a:latin typeface="Arial" pitchFamily="34" charset="0"/>
                <a:cs typeface="Arial" pitchFamily="34" charset="0"/>
              </a:rPr>
              <a:t>, environment, </a:t>
            </a:r>
            <a:endParaRPr lang="en-US" sz="1890" dirty="0" smtClean="0">
              <a:latin typeface="Arial" pitchFamily="34" charset="0"/>
              <a:cs typeface="Arial" pitchFamily="34" charset="0"/>
            </a:endParaRPr>
          </a:p>
          <a:p>
            <a:pPr marL="301625" lvl="1" indent="0">
              <a:spcBef>
                <a:spcPts val="315"/>
              </a:spcBef>
              <a:buSzTx/>
              <a:buNone/>
            </a:pPr>
            <a:r>
              <a:rPr lang="en-US" sz="1890" dirty="0" smtClean="0">
                <a:latin typeface="Arial" pitchFamily="34" charset="0"/>
                <a:cs typeface="Arial" pitchFamily="34" charset="0"/>
              </a:rPr>
              <a:t>  material sciences</a:t>
            </a:r>
            <a:r>
              <a:rPr lang="en-US" sz="1890" dirty="0">
                <a:latin typeface="Arial" pitchFamily="34" charset="0"/>
                <a:cs typeface="Arial" pitchFamily="34" charset="0"/>
              </a:rPr>
              <a:t>, national security</a:t>
            </a:r>
          </a:p>
        </p:txBody>
      </p:sp>
    </p:spTree>
    <p:extLst>
      <p:ext uri="{BB962C8B-B14F-4D97-AF65-F5344CB8AC3E}">
        <p14:creationId xmlns:p14="http://schemas.microsoft.com/office/powerpoint/2010/main" val="100513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0533" y="250471"/>
            <a:ext cx="8686800" cy="508350"/>
          </a:xfrm>
        </p:spPr>
        <p:txBody>
          <a:bodyPr/>
          <a:lstStyle/>
          <a:p>
            <a:r>
              <a:rPr lang="en-US" dirty="0" smtClean="0"/>
              <a:t>Production of </a:t>
            </a:r>
            <a:r>
              <a:rPr lang="en-US" dirty="0"/>
              <a:t>r</a:t>
            </a:r>
            <a:r>
              <a:rPr lang="en-US" dirty="0" smtClean="0"/>
              <a:t>are isotopes</a:t>
            </a:r>
            <a:endParaRPr lang="en-US" dirty="0" smtClean="0"/>
          </a:p>
        </p:txBody>
      </p:sp>
      <p:sp>
        <p:nvSpPr>
          <p:cNvPr id="20483" name="Rectangle 64"/>
          <p:cNvSpPr>
            <a:spLocks noChangeArrowheads="1"/>
          </p:cNvSpPr>
          <p:nvPr/>
        </p:nvSpPr>
        <p:spPr bwMode="auto">
          <a:xfrm>
            <a:off x="193358" y="1073376"/>
            <a:ext cx="9201150" cy="6739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673" tIns="43673" rIns="43673" bIns="43673">
            <a:spAutoFit/>
          </a:bodyPr>
          <a:lstStyle/>
          <a:p>
            <a:pPr marL="273538" indent="-273538" defTabSz="867602" eaLnBrk="0" hangingPunct="0">
              <a:lnSpc>
                <a:spcPct val="90000"/>
              </a:lnSpc>
            </a:pPr>
            <a:r>
              <a:rPr lang="en-US" sz="2100" dirty="0">
                <a:solidFill>
                  <a:srgbClr val="064308"/>
                </a:solidFill>
                <a:latin typeface="Arial" charset="0"/>
              </a:rPr>
              <a:t>1. Accelerate </a:t>
            </a:r>
            <a:r>
              <a:rPr lang="en-US" sz="2100" dirty="0" smtClean="0">
                <a:solidFill>
                  <a:srgbClr val="064308"/>
                </a:solidFill>
                <a:latin typeface="Arial" charset="0"/>
              </a:rPr>
              <a:t>an ion to </a:t>
            </a:r>
            <a:r>
              <a:rPr lang="en-US" sz="2100" dirty="0">
                <a:solidFill>
                  <a:srgbClr val="064308"/>
                </a:solidFill>
                <a:latin typeface="Arial" charset="0"/>
              </a:rPr>
              <a:t>high energy and </a:t>
            </a:r>
            <a:r>
              <a:rPr lang="en-US" sz="2100" dirty="0" smtClean="0">
                <a:solidFill>
                  <a:srgbClr val="064308"/>
                </a:solidFill>
                <a:latin typeface="Arial" charset="0"/>
              </a:rPr>
              <a:t>break it up in a target (random </a:t>
            </a:r>
            <a:r>
              <a:rPr lang="en-US" sz="2100" dirty="0">
                <a:solidFill>
                  <a:srgbClr val="064308"/>
                </a:solidFill>
                <a:latin typeface="Arial" charset="0"/>
              </a:rPr>
              <a:t>removal of protons and </a:t>
            </a:r>
            <a:r>
              <a:rPr lang="en-US" sz="2100" dirty="0" smtClean="0">
                <a:solidFill>
                  <a:srgbClr val="064308"/>
                </a:solidFill>
                <a:latin typeface="Arial" charset="0"/>
              </a:rPr>
              <a:t>neutrons)</a:t>
            </a:r>
            <a:endParaRPr lang="en-US" sz="2100" dirty="0">
              <a:solidFill>
                <a:srgbClr val="064308"/>
              </a:solidFill>
              <a:latin typeface="Arial" charset="0"/>
            </a:endParaRPr>
          </a:p>
        </p:txBody>
      </p:sp>
      <p:sp>
        <p:nvSpPr>
          <p:cNvPr id="20484" name="Rectangle 119"/>
          <p:cNvSpPr>
            <a:spLocks noChangeArrowheads="1"/>
          </p:cNvSpPr>
          <p:nvPr/>
        </p:nvSpPr>
        <p:spPr bwMode="auto">
          <a:xfrm>
            <a:off x="193357" y="4101819"/>
            <a:ext cx="4880939" cy="669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673" tIns="43673" rIns="43673" bIns="43673">
            <a:spAutoFit/>
          </a:bodyPr>
          <a:lstStyle/>
          <a:p>
            <a:pPr marL="282575" indent="-282575" defTabSz="867602" eaLnBrk="0" hangingPunct="0">
              <a:lnSpc>
                <a:spcPct val="90000"/>
              </a:lnSpc>
              <a:tabLst>
                <a:tab pos="282575" algn="l"/>
              </a:tabLst>
            </a:pPr>
            <a:r>
              <a:rPr lang="en-US" sz="2100" dirty="0">
                <a:solidFill>
                  <a:srgbClr val="064308"/>
                </a:solidFill>
                <a:latin typeface="Arial" charset="0"/>
              </a:rPr>
              <a:t>2. </a:t>
            </a:r>
            <a:r>
              <a:rPr lang="en-US" sz="2100" dirty="0" smtClean="0">
                <a:solidFill>
                  <a:srgbClr val="064308"/>
                </a:solidFill>
                <a:latin typeface="Arial" charset="0"/>
              </a:rPr>
              <a:t>After they settle down, separate the pieces in flight</a:t>
            </a:r>
            <a:endParaRPr lang="en-US" sz="2100" dirty="0">
              <a:solidFill>
                <a:srgbClr val="064308"/>
              </a:solidFill>
              <a:latin typeface="Arial" charset="0"/>
            </a:endParaRPr>
          </a:p>
        </p:txBody>
      </p:sp>
      <p:grpSp>
        <p:nvGrpSpPr>
          <p:cNvPr id="2" name="Group 185"/>
          <p:cNvGrpSpPr>
            <a:grpSpLocks/>
          </p:cNvGrpSpPr>
          <p:nvPr/>
        </p:nvGrpSpPr>
        <p:grpSpPr bwMode="auto">
          <a:xfrm>
            <a:off x="881535" y="1679068"/>
            <a:ext cx="8512938" cy="4482254"/>
            <a:chOff x="363" y="1041"/>
            <a:chExt cx="5345" cy="2742"/>
          </a:xfrm>
        </p:grpSpPr>
        <p:sp>
          <p:nvSpPr>
            <p:cNvPr id="20486" name="Rectangle 41"/>
            <p:cNvSpPr>
              <a:spLocks noChangeArrowheads="1"/>
            </p:cNvSpPr>
            <p:nvPr/>
          </p:nvSpPr>
          <p:spPr bwMode="auto">
            <a:xfrm>
              <a:off x="2300" y="1346"/>
              <a:ext cx="1117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203" tIns="39889" rIns="81203" bIns="39889">
              <a:spAutoFit/>
            </a:bodyPr>
            <a:lstStyle/>
            <a:p>
              <a:pPr defTabSz="867602" eaLnBrk="0" hangingPunct="0">
                <a:lnSpc>
                  <a:spcPct val="90000"/>
                </a:lnSpc>
              </a:pPr>
              <a:r>
                <a:rPr lang="en-US" sz="1700" dirty="0" smtClean="0">
                  <a:solidFill>
                    <a:schemeClr val="tx1"/>
                  </a:solidFill>
                  <a:latin typeface="Arial" charset="0"/>
                </a:rPr>
                <a:t>part that collides</a:t>
              </a:r>
              <a:endParaRPr lang="en-US" sz="17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487" name="Rectangle 63"/>
            <p:cNvSpPr>
              <a:spLocks noChangeArrowheads="1"/>
            </p:cNvSpPr>
            <p:nvPr/>
          </p:nvSpPr>
          <p:spPr bwMode="auto">
            <a:xfrm>
              <a:off x="3764" y="1623"/>
              <a:ext cx="1944" cy="3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81203" tIns="39889" rIns="81203" bIns="39889">
              <a:spAutoFit/>
            </a:bodyPr>
            <a:lstStyle/>
            <a:p>
              <a:pPr defTabSz="867602" eaLnBrk="0" hangingPunct="0">
                <a:lnSpc>
                  <a:spcPct val="90000"/>
                </a:lnSpc>
              </a:pPr>
              <a:r>
                <a:rPr lang="en-US" sz="1700" dirty="0" smtClean="0">
                  <a:solidFill>
                    <a:schemeClr val="tx1"/>
                  </a:solidFill>
                  <a:latin typeface="Arial" charset="0"/>
                </a:rPr>
                <a:t>Fast moving part that continues forward</a:t>
              </a:r>
              <a:endParaRPr lang="en-US" sz="17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0488" name="Rectangle 117"/>
            <p:cNvSpPr>
              <a:spLocks noChangeArrowheads="1"/>
            </p:cNvSpPr>
            <p:nvPr/>
          </p:nvSpPr>
          <p:spPr bwMode="auto">
            <a:xfrm>
              <a:off x="483" y="1978"/>
              <a:ext cx="622" cy="18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203" tIns="39889" rIns="81203" bIns="39889">
              <a:spAutoFit/>
            </a:bodyPr>
            <a:lstStyle/>
            <a:p>
              <a:pPr defTabSz="867602" eaLnBrk="0" hangingPunct="0">
                <a:lnSpc>
                  <a:spcPct val="90000"/>
                </a:lnSpc>
              </a:pPr>
              <a:r>
                <a:rPr lang="en-US" sz="1700" dirty="0">
                  <a:solidFill>
                    <a:schemeClr val="tx1"/>
                  </a:solidFill>
                  <a:latin typeface="Arial" charset="0"/>
                </a:rPr>
                <a:t>projectile</a:t>
              </a:r>
            </a:p>
          </p:txBody>
        </p:sp>
        <p:sp>
          <p:nvSpPr>
            <p:cNvPr id="20489" name="Rectangle 118"/>
            <p:cNvSpPr>
              <a:spLocks noChangeArrowheads="1"/>
            </p:cNvSpPr>
            <p:nvPr/>
          </p:nvSpPr>
          <p:spPr bwMode="auto">
            <a:xfrm>
              <a:off x="1388" y="2232"/>
              <a:ext cx="430" cy="1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203" tIns="39889" rIns="81203" bIns="39889">
              <a:spAutoFit/>
            </a:bodyPr>
            <a:lstStyle/>
            <a:p>
              <a:pPr defTabSz="867602" eaLnBrk="0" hangingPunct="0">
                <a:lnSpc>
                  <a:spcPct val="90000"/>
                </a:lnSpc>
              </a:pPr>
              <a:r>
                <a:rPr lang="en-US" sz="1700" dirty="0">
                  <a:solidFill>
                    <a:schemeClr val="tx1"/>
                  </a:solidFill>
                  <a:latin typeface="Arial" charset="0"/>
                </a:rPr>
                <a:t>target</a:t>
              </a:r>
            </a:p>
          </p:txBody>
        </p:sp>
        <p:sp>
          <p:nvSpPr>
            <p:cNvPr id="20490" name="Rectangle 120"/>
            <p:cNvSpPr>
              <a:spLocks noChangeArrowheads="1"/>
            </p:cNvSpPr>
            <p:nvPr/>
          </p:nvSpPr>
          <p:spPr bwMode="auto">
            <a:xfrm>
              <a:off x="363" y="3513"/>
              <a:ext cx="1079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203" tIns="39889" rIns="81203" bIns="39889">
              <a:spAutoFit/>
            </a:bodyPr>
            <a:lstStyle/>
            <a:p>
              <a:pPr defTabSz="867602" eaLnBrk="0" hangingPunct="0">
                <a:lnSpc>
                  <a:spcPct val="90000"/>
                </a:lnSpc>
              </a:pPr>
              <a:r>
                <a:rPr lang="en-US" sz="1700" dirty="0" smtClean="0">
                  <a:solidFill>
                    <a:schemeClr val="tx1"/>
                  </a:solidFill>
                  <a:latin typeface="Arial" charset="0"/>
                </a:rPr>
                <a:t>fast moving part</a:t>
              </a:r>
              <a:endParaRPr lang="en-US" sz="1700" dirty="0">
                <a:solidFill>
                  <a:schemeClr val="tx1"/>
                </a:solidFill>
                <a:latin typeface="Arial" charset="0"/>
              </a:endParaRPr>
            </a:p>
          </p:txBody>
        </p:sp>
        <p:grpSp>
          <p:nvGrpSpPr>
            <p:cNvPr id="3" name="Group 184"/>
            <p:cNvGrpSpPr>
              <a:grpSpLocks/>
            </p:cNvGrpSpPr>
            <p:nvPr/>
          </p:nvGrpSpPr>
          <p:grpSpPr bwMode="auto">
            <a:xfrm>
              <a:off x="413" y="1041"/>
              <a:ext cx="4972" cy="2742"/>
              <a:chOff x="413" y="1041"/>
              <a:chExt cx="4972" cy="2742"/>
            </a:xfrm>
          </p:grpSpPr>
          <p:sp>
            <p:nvSpPr>
              <p:cNvPr id="20493" name="Oval 3"/>
              <p:cNvSpPr>
                <a:spLocks noChangeArrowheads="1"/>
              </p:cNvSpPr>
              <p:nvPr/>
            </p:nvSpPr>
            <p:spPr bwMode="auto">
              <a:xfrm>
                <a:off x="3129" y="198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94" name="Oval 4"/>
              <p:cNvSpPr>
                <a:spLocks noChangeArrowheads="1"/>
              </p:cNvSpPr>
              <p:nvPr/>
            </p:nvSpPr>
            <p:spPr bwMode="auto">
              <a:xfrm>
                <a:off x="3314" y="1560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95" name="Oval 5"/>
              <p:cNvSpPr>
                <a:spLocks noChangeArrowheads="1"/>
              </p:cNvSpPr>
              <p:nvPr/>
            </p:nvSpPr>
            <p:spPr bwMode="auto">
              <a:xfrm>
                <a:off x="2616" y="1560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96" name="Oval 6"/>
              <p:cNvSpPr>
                <a:spLocks noChangeArrowheads="1"/>
              </p:cNvSpPr>
              <p:nvPr/>
            </p:nvSpPr>
            <p:spPr bwMode="auto">
              <a:xfrm>
                <a:off x="2780" y="1570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97" name="Oval 7"/>
              <p:cNvSpPr>
                <a:spLocks noChangeArrowheads="1"/>
              </p:cNvSpPr>
              <p:nvPr/>
            </p:nvSpPr>
            <p:spPr bwMode="auto">
              <a:xfrm>
                <a:off x="2878" y="1560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98" name="Oval 8"/>
              <p:cNvSpPr>
                <a:spLocks noChangeArrowheads="1"/>
              </p:cNvSpPr>
              <p:nvPr/>
            </p:nvSpPr>
            <p:spPr bwMode="auto">
              <a:xfrm>
                <a:off x="2998" y="1570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99" name="Oval 9"/>
              <p:cNvSpPr>
                <a:spLocks noChangeArrowheads="1"/>
              </p:cNvSpPr>
              <p:nvPr/>
            </p:nvSpPr>
            <p:spPr bwMode="auto">
              <a:xfrm>
                <a:off x="3173" y="1570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00" name="Oval 10"/>
              <p:cNvSpPr>
                <a:spLocks noChangeArrowheads="1"/>
              </p:cNvSpPr>
              <p:nvPr/>
            </p:nvSpPr>
            <p:spPr bwMode="auto">
              <a:xfrm>
                <a:off x="2889" y="197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>
                <a:off x="2428" y="1606"/>
                <a:ext cx="1091" cy="550"/>
                <a:chOff x="2661" y="1910"/>
                <a:chExt cx="1200" cy="624"/>
              </a:xfrm>
            </p:grpSpPr>
            <p:sp>
              <p:nvSpPr>
                <p:cNvPr id="20640" name="Oval 12"/>
                <p:cNvSpPr>
                  <a:spLocks noChangeArrowheads="1"/>
                </p:cNvSpPr>
                <p:nvPr/>
              </p:nvSpPr>
              <p:spPr bwMode="auto">
                <a:xfrm>
                  <a:off x="2877" y="212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41" name="Oval 13"/>
                <p:cNvSpPr>
                  <a:spLocks noChangeArrowheads="1"/>
                </p:cNvSpPr>
                <p:nvPr/>
              </p:nvSpPr>
              <p:spPr bwMode="auto">
                <a:xfrm>
                  <a:off x="3645" y="1922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42" name="Oval 14"/>
                <p:cNvSpPr>
                  <a:spLocks noChangeArrowheads="1"/>
                </p:cNvSpPr>
                <p:nvPr/>
              </p:nvSpPr>
              <p:spPr bwMode="auto">
                <a:xfrm>
                  <a:off x="3417" y="219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43" name="Oval 15"/>
                <p:cNvSpPr>
                  <a:spLocks noChangeArrowheads="1"/>
                </p:cNvSpPr>
                <p:nvPr/>
              </p:nvSpPr>
              <p:spPr bwMode="auto">
                <a:xfrm>
                  <a:off x="2817" y="206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44" name="Oval 16"/>
                <p:cNvSpPr>
                  <a:spLocks noChangeArrowheads="1"/>
                </p:cNvSpPr>
                <p:nvPr/>
              </p:nvSpPr>
              <p:spPr bwMode="auto">
                <a:xfrm>
                  <a:off x="3645" y="209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45" name="Oval 17"/>
                <p:cNvSpPr>
                  <a:spLocks noChangeArrowheads="1"/>
                </p:cNvSpPr>
                <p:nvPr/>
              </p:nvSpPr>
              <p:spPr bwMode="auto">
                <a:xfrm>
                  <a:off x="2769" y="19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46" name="Oval 18"/>
                <p:cNvSpPr>
                  <a:spLocks noChangeArrowheads="1"/>
                </p:cNvSpPr>
                <p:nvPr/>
              </p:nvSpPr>
              <p:spPr bwMode="auto">
                <a:xfrm>
                  <a:off x="3249" y="19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47" name="Oval 19"/>
                <p:cNvSpPr>
                  <a:spLocks noChangeArrowheads="1"/>
                </p:cNvSpPr>
                <p:nvPr/>
              </p:nvSpPr>
              <p:spPr bwMode="auto">
                <a:xfrm>
                  <a:off x="3489" y="219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48" name="Oval 20"/>
                <p:cNvSpPr>
                  <a:spLocks noChangeArrowheads="1"/>
                </p:cNvSpPr>
                <p:nvPr/>
              </p:nvSpPr>
              <p:spPr bwMode="auto">
                <a:xfrm>
                  <a:off x="3201" y="197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49" name="Oval 21"/>
                <p:cNvSpPr>
                  <a:spLocks noChangeArrowheads="1"/>
                </p:cNvSpPr>
                <p:nvPr/>
              </p:nvSpPr>
              <p:spPr bwMode="auto">
                <a:xfrm>
                  <a:off x="2661" y="206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50" name="Oval 22"/>
                <p:cNvSpPr>
                  <a:spLocks noChangeArrowheads="1"/>
                </p:cNvSpPr>
                <p:nvPr/>
              </p:nvSpPr>
              <p:spPr bwMode="auto">
                <a:xfrm>
                  <a:off x="3141" y="205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51" name="Oval 23"/>
                <p:cNvSpPr>
                  <a:spLocks noChangeArrowheads="1"/>
                </p:cNvSpPr>
                <p:nvPr/>
              </p:nvSpPr>
              <p:spPr bwMode="auto">
                <a:xfrm>
                  <a:off x="3249" y="203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52" name="Oval 24"/>
                <p:cNvSpPr>
                  <a:spLocks noChangeArrowheads="1"/>
                </p:cNvSpPr>
                <p:nvPr/>
              </p:nvSpPr>
              <p:spPr bwMode="auto">
                <a:xfrm>
                  <a:off x="2985" y="201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53" name="Oval 25"/>
                <p:cNvSpPr>
                  <a:spLocks noChangeArrowheads="1"/>
                </p:cNvSpPr>
                <p:nvPr/>
              </p:nvSpPr>
              <p:spPr bwMode="auto">
                <a:xfrm>
                  <a:off x="3585" y="201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54" name="Oval 26"/>
                <p:cNvSpPr>
                  <a:spLocks noChangeArrowheads="1"/>
                </p:cNvSpPr>
                <p:nvPr/>
              </p:nvSpPr>
              <p:spPr bwMode="auto">
                <a:xfrm>
                  <a:off x="2661" y="191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55" name="Oval 27"/>
                <p:cNvSpPr>
                  <a:spLocks noChangeArrowheads="1"/>
                </p:cNvSpPr>
                <p:nvPr/>
              </p:nvSpPr>
              <p:spPr bwMode="auto">
                <a:xfrm>
                  <a:off x="3597" y="218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56" name="Oval 28"/>
                <p:cNvSpPr>
                  <a:spLocks noChangeArrowheads="1"/>
                </p:cNvSpPr>
                <p:nvPr/>
              </p:nvSpPr>
              <p:spPr bwMode="auto">
                <a:xfrm>
                  <a:off x="2817" y="206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57" name="Oval 29"/>
                <p:cNvSpPr>
                  <a:spLocks noChangeArrowheads="1"/>
                </p:cNvSpPr>
                <p:nvPr/>
              </p:nvSpPr>
              <p:spPr bwMode="auto">
                <a:xfrm>
                  <a:off x="3117" y="229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58" name="Oval 30"/>
                <p:cNvSpPr>
                  <a:spLocks noChangeArrowheads="1"/>
                </p:cNvSpPr>
                <p:nvPr/>
              </p:nvSpPr>
              <p:spPr bwMode="auto">
                <a:xfrm>
                  <a:off x="3033" y="22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59" name="Oval 31"/>
                <p:cNvSpPr>
                  <a:spLocks noChangeArrowheads="1"/>
                </p:cNvSpPr>
                <p:nvPr/>
              </p:nvSpPr>
              <p:spPr bwMode="auto">
                <a:xfrm>
                  <a:off x="3369" y="231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60" name="Oval 32"/>
                <p:cNvSpPr>
                  <a:spLocks noChangeArrowheads="1"/>
                </p:cNvSpPr>
                <p:nvPr/>
              </p:nvSpPr>
              <p:spPr bwMode="auto">
                <a:xfrm>
                  <a:off x="3213" y="213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61" name="Oval 33"/>
                <p:cNvSpPr>
                  <a:spLocks noChangeArrowheads="1"/>
                </p:cNvSpPr>
                <p:nvPr/>
              </p:nvSpPr>
              <p:spPr bwMode="auto">
                <a:xfrm>
                  <a:off x="3429" y="206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62" name="Oval 34"/>
                <p:cNvSpPr>
                  <a:spLocks noChangeArrowheads="1"/>
                </p:cNvSpPr>
                <p:nvPr/>
              </p:nvSpPr>
              <p:spPr bwMode="auto">
                <a:xfrm>
                  <a:off x="2901" y="227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63" name="Oval 35"/>
                <p:cNvSpPr>
                  <a:spLocks noChangeArrowheads="1"/>
                </p:cNvSpPr>
                <p:nvPr/>
              </p:nvSpPr>
              <p:spPr bwMode="auto">
                <a:xfrm>
                  <a:off x="2781" y="2198"/>
                  <a:ext cx="228" cy="20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20502" name="Line 36"/>
              <p:cNvSpPr>
                <a:spLocks noChangeShapeType="1"/>
              </p:cNvSpPr>
              <p:nvPr/>
            </p:nvSpPr>
            <p:spPr bwMode="auto">
              <a:xfrm flipH="1">
                <a:off x="2514" y="2163"/>
                <a:ext cx="174" cy="33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03" name="Line 37"/>
              <p:cNvSpPr>
                <a:spLocks noChangeShapeType="1"/>
              </p:cNvSpPr>
              <p:nvPr/>
            </p:nvSpPr>
            <p:spPr bwMode="auto">
              <a:xfrm flipH="1">
                <a:off x="2099" y="2026"/>
                <a:ext cx="316" cy="218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04" name="Line 38"/>
              <p:cNvSpPr>
                <a:spLocks noChangeShapeType="1"/>
              </p:cNvSpPr>
              <p:nvPr/>
            </p:nvSpPr>
            <p:spPr bwMode="auto">
              <a:xfrm>
                <a:off x="3350" y="2237"/>
                <a:ext cx="171" cy="272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05" name="Line 39"/>
              <p:cNvSpPr>
                <a:spLocks noChangeShapeType="1"/>
              </p:cNvSpPr>
              <p:nvPr/>
            </p:nvSpPr>
            <p:spPr bwMode="auto">
              <a:xfrm>
                <a:off x="3601" y="2047"/>
                <a:ext cx="345" cy="19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06" name="Line 40"/>
              <p:cNvSpPr>
                <a:spLocks noChangeShapeType="1"/>
              </p:cNvSpPr>
              <p:nvPr/>
            </p:nvSpPr>
            <p:spPr bwMode="auto">
              <a:xfrm>
                <a:off x="3048" y="2290"/>
                <a:ext cx="11" cy="34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5" name="Group 42"/>
              <p:cNvGrpSpPr>
                <a:grpSpLocks/>
              </p:cNvGrpSpPr>
              <p:nvPr/>
            </p:nvGrpSpPr>
            <p:grpSpPr bwMode="auto">
              <a:xfrm>
                <a:off x="3953" y="1050"/>
                <a:ext cx="905" cy="518"/>
                <a:chOff x="4485" y="1286"/>
                <a:chExt cx="996" cy="588"/>
              </a:xfrm>
            </p:grpSpPr>
            <p:sp>
              <p:nvSpPr>
                <p:cNvPr id="20621" name="Oval 43"/>
                <p:cNvSpPr>
                  <a:spLocks noChangeArrowheads="1"/>
                </p:cNvSpPr>
                <p:nvPr/>
              </p:nvSpPr>
              <p:spPr bwMode="auto">
                <a:xfrm>
                  <a:off x="4857" y="128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22" name="Oval 44"/>
                <p:cNvSpPr>
                  <a:spLocks noChangeArrowheads="1"/>
                </p:cNvSpPr>
                <p:nvPr/>
              </p:nvSpPr>
              <p:spPr bwMode="auto">
                <a:xfrm>
                  <a:off x="5121" y="161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23" name="Oval 45"/>
                <p:cNvSpPr>
                  <a:spLocks noChangeArrowheads="1"/>
                </p:cNvSpPr>
                <p:nvPr/>
              </p:nvSpPr>
              <p:spPr bwMode="auto">
                <a:xfrm>
                  <a:off x="5013" y="146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24" name="Oval 46"/>
                <p:cNvSpPr>
                  <a:spLocks noChangeArrowheads="1"/>
                </p:cNvSpPr>
                <p:nvPr/>
              </p:nvSpPr>
              <p:spPr bwMode="auto">
                <a:xfrm>
                  <a:off x="4557" y="1442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25" name="Oval 47"/>
                <p:cNvSpPr>
                  <a:spLocks noChangeArrowheads="1"/>
                </p:cNvSpPr>
                <p:nvPr/>
              </p:nvSpPr>
              <p:spPr bwMode="auto">
                <a:xfrm>
                  <a:off x="5265" y="16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26" name="Oval 48"/>
                <p:cNvSpPr>
                  <a:spLocks noChangeArrowheads="1"/>
                </p:cNvSpPr>
                <p:nvPr/>
              </p:nvSpPr>
              <p:spPr bwMode="auto">
                <a:xfrm>
                  <a:off x="4917" y="165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27" name="Oval 49"/>
                <p:cNvSpPr>
                  <a:spLocks noChangeArrowheads="1"/>
                </p:cNvSpPr>
                <p:nvPr/>
              </p:nvSpPr>
              <p:spPr bwMode="auto">
                <a:xfrm>
                  <a:off x="4989" y="131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28" name="Oval 50"/>
                <p:cNvSpPr>
                  <a:spLocks noChangeArrowheads="1"/>
                </p:cNvSpPr>
                <p:nvPr/>
              </p:nvSpPr>
              <p:spPr bwMode="auto">
                <a:xfrm>
                  <a:off x="4737" y="152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29" name="Oval 51"/>
                <p:cNvSpPr>
                  <a:spLocks noChangeArrowheads="1"/>
                </p:cNvSpPr>
                <p:nvPr/>
              </p:nvSpPr>
              <p:spPr bwMode="auto">
                <a:xfrm>
                  <a:off x="4677" y="13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30" name="Oval 52"/>
                <p:cNvSpPr>
                  <a:spLocks noChangeArrowheads="1"/>
                </p:cNvSpPr>
                <p:nvPr/>
              </p:nvSpPr>
              <p:spPr bwMode="auto">
                <a:xfrm>
                  <a:off x="4845" y="143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31" name="Oval 53"/>
                <p:cNvSpPr>
                  <a:spLocks noChangeArrowheads="1"/>
                </p:cNvSpPr>
                <p:nvPr/>
              </p:nvSpPr>
              <p:spPr bwMode="auto">
                <a:xfrm>
                  <a:off x="5181" y="140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32" name="Oval 54"/>
                <p:cNvSpPr>
                  <a:spLocks noChangeArrowheads="1"/>
                </p:cNvSpPr>
                <p:nvPr/>
              </p:nvSpPr>
              <p:spPr bwMode="auto">
                <a:xfrm>
                  <a:off x="4581" y="1622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33" name="Oval 55"/>
                <p:cNvSpPr>
                  <a:spLocks noChangeArrowheads="1"/>
                </p:cNvSpPr>
                <p:nvPr/>
              </p:nvSpPr>
              <p:spPr bwMode="auto">
                <a:xfrm>
                  <a:off x="5049" y="13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34" name="Oval 56"/>
                <p:cNvSpPr>
                  <a:spLocks noChangeArrowheads="1"/>
                </p:cNvSpPr>
                <p:nvPr/>
              </p:nvSpPr>
              <p:spPr bwMode="auto">
                <a:xfrm>
                  <a:off x="4485" y="152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35" name="Oval 57"/>
                <p:cNvSpPr>
                  <a:spLocks noChangeArrowheads="1"/>
                </p:cNvSpPr>
                <p:nvPr/>
              </p:nvSpPr>
              <p:spPr bwMode="auto">
                <a:xfrm>
                  <a:off x="4485" y="165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36" name="Oval 58"/>
                <p:cNvSpPr>
                  <a:spLocks noChangeArrowheads="1"/>
                </p:cNvSpPr>
                <p:nvPr/>
              </p:nvSpPr>
              <p:spPr bwMode="auto">
                <a:xfrm>
                  <a:off x="5241" y="152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37" name="Oval 59"/>
                <p:cNvSpPr>
                  <a:spLocks noChangeArrowheads="1"/>
                </p:cNvSpPr>
                <p:nvPr/>
              </p:nvSpPr>
              <p:spPr bwMode="auto">
                <a:xfrm>
                  <a:off x="5061" y="164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38" name="Oval 60"/>
                <p:cNvSpPr>
                  <a:spLocks noChangeArrowheads="1"/>
                </p:cNvSpPr>
                <p:nvPr/>
              </p:nvSpPr>
              <p:spPr bwMode="auto">
                <a:xfrm>
                  <a:off x="4761" y="165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639" name="Oval 61"/>
                <p:cNvSpPr>
                  <a:spLocks noChangeArrowheads="1"/>
                </p:cNvSpPr>
                <p:nvPr/>
              </p:nvSpPr>
              <p:spPr bwMode="auto">
                <a:xfrm>
                  <a:off x="4881" y="157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20508" name="Line 62"/>
              <p:cNvSpPr>
                <a:spLocks noChangeShapeType="1"/>
              </p:cNvSpPr>
              <p:nvPr/>
            </p:nvSpPr>
            <p:spPr bwMode="auto">
              <a:xfrm>
                <a:off x="4938" y="1494"/>
                <a:ext cx="447" cy="0"/>
              </a:xfrm>
              <a:prstGeom prst="line">
                <a:avLst/>
              </a:prstGeom>
              <a:noFill/>
              <a:ln w="762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09" name="Oval 65"/>
              <p:cNvSpPr>
                <a:spLocks noChangeArrowheads="1"/>
              </p:cNvSpPr>
              <p:nvPr/>
            </p:nvSpPr>
            <p:spPr bwMode="auto">
              <a:xfrm>
                <a:off x="762" y="1041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0" name="Oval 66"/>
              <p:cNvSpPr>
                <a:spLocks noChangeArrowheads="1"/>
              </p:cNvSpPr>
              <p:nvPr/>
            </p:nvSpPr>
            <p:spPr bwMode="auto">
              <a:xfrm>
                <a:off x="1340" y="1761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1" name="Oval 67"/>
              <p:cNvSpPr>
                <a:spLocks noChangeArrowheads="1"/>
              </p:cNvSpPr>
              <p:nvPr/>
            </p:nvSpPr>
            <p:spPr bwMode="auto">
              <a:xfrm>
                <a:off x="1002" y="1327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2" name="Oval 68"/>
              <p:cNvSpPr>
                <a:spLocks noChangeArrowheads="1"/>
              </p:cNvSpPr>
              <p:nvPr/>
            </p:nvSpPr>
            <p:spPr bwMode="auto">
              <a:xfrm>
                <a:off x="1646" y="1814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3" name="Oval 69"/>
              <p:cNvSpPr>
                <a:spLocks noChangeArrowheads="1"/>
              </p:cNvSpPr>
              <p:nvPr/>
            </p:nvSpPr>
            <p:spPr bwMode="auto">
              <a:xfrm>
                <a:off x="708" y="161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4" name="Oval 70"/>
              <p:cNvSpPr>
                <a:spLocks noChangeArrowheads="1"/>
              </p:cNvSpPr>
              <p:nvPr/>
            </p:nvSpPr>
            <p:spPr bwMode="auto">
              <a:xfrm>
                <a:off x="413" y="1411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5" name="Oval 71"/>
              <p:cNvSpPr>
                <a:spLocks noChangeArrowheads="1"/>
              </p:cNvSpPr>
              <p:nvPr/>
            </p:nvSpPr>
            <p:spPr bwMode="auto">
              <a:xfrm>
                <a:off x="904" y="1200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6" name="Oval 72"/>
              <p:cNvSpPr>
                <a:spLocks noChangeArrowheads="1"/>
              </p:cNvSpPr>
              <p:nvPr/>
            </p:nvSpPr>
            <p:spPr bwMode="auto">
              <a:xfrm>
                <a:off x="1046" y="1507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7" name="Oval 73"/>
              <p:cNvSpPr>
                <a:spLocks noChangeArrowheads="1"/>
              </p:cNvSpPr>
              <p:nvPr/>
            </p:nvSpPr>
            <p:spPr bwMode="auto">
              <a:xfrm>
                <a:off x="489" y="1178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8" name="Oval 74"/>
              <p:cNvSpPr>
                <a:spLocks noChangeArrowheads="1"/>
              </p:cNvSpPr>
              <p:nvPr/>
            </p:nvSpPr>
            <p:spPr bwMode="auto">
              <a:xfrm>
                <a:off x="795" y="1697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19" name="Oval 75"/>
              <p:cNvSpPr>
                <a:spLocks noChangeArrowheads="1"/>
              </p:cNvSpPr>
              <p:nvPr/>
            </p:nvSpPr>
            <p:spPr bwMode="auto">
              <a:xfrm>
                <a:off x="1133" y="134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20" name="Oval 76"/>
              <p:cNvSpPr>
                <a:spLocks noChangeArrowheads="1"/>
              </p:cNvSpPr>
              <p:nvPr/>
            </p:nvSpPr>
            <p:spPr bwMode="auto">
              <a:xfrm>
                <a:off x="817" y="13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21" name="Oval 77"/>
              <p:cNvSpPr>
                <a:spLocks noChangeArrowheads="1"/>
              </p:cNvSpPr>
              <p:nvPr/>
            </p:nvSpPr>
            <p:spPr bwMode="auto">
              <a:xfrm>
                <a:off x="1493" y="162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22" name="Oval 78"/>
              <p:cNvSpPr>
                <a:spLocks noChangeArrowheads="1"/>
              </p:cNvSpPr>
              <p:nvPr/>
            </p:nvSpPr>
            <p:spPr bwMode="auto">
              <a:xfrm>
                <a:off x="1667" y="2004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23" name="Oval 79"/>
              <p:cNvSpPr>
                <a:spLocks noChangeArrowheads="1"/>
              </p:cNvSpPr>
              <p:nvPr/>
            </p:nvSpPr>
            <p:spPr bwMode="auto">
              <a:xfrm>
                <a:off x="1809" y="1771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24" name="Oval 80"/>
              <p:cNvSpPr>
                <a:spLocks noChangeArrowheads="1"/>
              </p:cNvSpPr>
              <p:nvPr/>
            </p:nvSpPr>
            <p:spPr bwMode="auto">
              <a:xfrm>
                <a:off x="1427" y="1962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25" name="Oval 81"/>
              <p:cNvSpPr>
                <a:spLocks noChangeArrowheads="1"/>
              </p:cNvSpPr>
              <p:nvPr/>
            </p:nvSpPr>
            <p:spPr bwMode="auto">
              <a:xfrm>
                <a:off x="1646" y="1644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26" name="Oval 82"/>
              <p:cNvSpPr>
                <a:spLocks noChangeArrowheads="1"/>
              </p:cNvSpPr>
              <p:nvPr/>
            </p:nvSpPr>
            <p:spPr bwMode="auto">
              <a:xfrm>
                <a:off x="838" y="1464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27" name="Oval 83"/>
              <p:cNvSpPr>
                <a:spLocks noChangeArrowheads="1"/>
              </p:cNvSpPr>
              <p:nvPr/>
            </p:nvSpPr>
            <p:spPr bwMode="auto">
              <a:xfrm>
                <a:off x="882" y="1062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28" name="Oval 84"/>
              <p:cNvSpPr>
                <a:spLocks noChangeArrowheads="1"/>
              </p:cNvSpPr>
              <p:nvPr/>
            </p:nvSpPr>
            <p:spPr bwMode="auto">
              <a:xfrm>
                <a:off x="958" y="1655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29" name="Oval 85"/>
              <p:cNvSpPr>
                <a:spLocks noChangeArrowheads="1"/>
              </p:cNvSpPr>
              <p:nvPr/>
            </p:nvSpPr>
            <p:spPr bwMode="auto">
              <a:xfrm>
                <a:off x="653" y="125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30" name="Oval 86"/>
              <p:cNvSpPr>
                <a:spLocks noChangeArrowheads="1"/>
              </p:cNvSpPr>
              <p:nvPr/>
            </p:nvSpPr>
            <p:spPr bwMode="auto">
              <a:xfrm>
                <a:off x="1755" y="1899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31" name="Oval 87"/>
              <p:cNvSpPr>
                <a:spLocks noChangeArrowheads="1"/>
              </p:cNvSpPr>
              <p:nvPr/>
            </p:nvSpPr>
            <p:spPr bwMode="auto">
              <a:xfrm>
                <a:off x="675" y="1454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32" name="Oval 88"/>
              <p:cNvSpPr>
                <a:spLocks noChangeArrowheads="1"/>
              </p:cNvSpPr>
              <p:nvPr/>
            </p:nvSpPr>
            <p:spPr bwMode="auto">
              <a:xfrm>
                <a:off x="598" y="1083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33" name="Oval 89"/>
              <p:cNvSpPr>
                <a:spLocks noChangeArrowheads="1"/>
              </p:cNvSpPr>
              <p:nvPr/>
            </p:nvSpPr>
            <p:spPr bwMode="auto">
              <a:xfrm>
                <a:off x="533" y="1666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34" name="Oval 90"/>
              <p:cNvSpPr>
                <a:spLocks noChangeArrowheads="1"/>
              </p:cNvSpPr>
              <p:nvPr/>
            </p:nvSpPr>
            <p:spPr bwMode="auto">
              <a:xfrm>
                <a:off x="435" y="1560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35" name="Oval 91"/>
              <p:cNvSpPr>
                <a:spLocks noChangeArrowheads="1"/>
              </p:cNvSpPr>
              <p:nvPr/>
            </p:nvSpPr>
            <p:spPr bwMode="auto">
              <a:xfrm>
                <a:off x="751" y="116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36" name="Oval 92"/>
              <p:cNvSpPr>
                <a:spLocks noChangeArrowheads="1"/>
              </p:cNvSpPr>
              <p:nvPr/>
            </p:nvSpPr>
            <p:spPr bwMode="auto">
              <a:xfrm>
                <a:off x="588" y="1507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37" name="Oval 93"/>
              <p:cNvSpPr>
                <a:spLocks noChangeArrowheads="1"/>
              </p:cNvSpPr>
              <p:nvPr/>
            </p:nvSpPr>
            <p:spPr bwMode="auto">
              <a:xfrm>
                <a:off x="1057" y="1147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38" name="Oval 94"/>
              <p:cNvSpPr>
                <a:spLocks noChangeArrowheads="1"/>
              </p:cNvSpPr>
              <p:nvPr/>
            </p:nvSpPr>
            <p:spPr bwMode="auto">
              <a:xfrm>
                <a:off x="1526" y="2015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39" name="Oval 95"/>
              <p:cNvSpPr>
                <a:spLocks noChangeArrowheads="1"/>
              </p:cNvSpPr>
              <p:nvPr/>
            </p:nvSpPr>
            <p:spPr bwMode="auto">
              <a:xfrm>
                <a:off x="1133" y="1507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40" name="Oval 96"/>
              <p:cNvSpPr>
                <a:spLocks noChangeArrowheads="1"/>
              </p:cNvSpPr>
              <p:nvPr/>
            </p:nvSpPr>
            <p:spPr bwMode="auto">
              <a:xfrm>
                <a:off x="1449" y="1750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41" name="Oval 97"/>
              <p:cNvSpPr>
                <a:spLocks noChangeArrowheads="1"/>
              </p:cNvSpPr>
              <p:nvPr/>
            </p:nvSpPr>
            <p:spPr bwMode="auto">
              <a:xfrm>
                <a:off x="860" y="1560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42" name="Oval 98"/>
              <p:cNvSpPr>
                <a:spLocks noChangeArrowheads="1"/>
              </p:cNvSpPr>
              <p:nvPr/>
            </p:nvSpPr>
            <p:spPr bwMode="auto">
              <a:xfrm>
                <a:off x="511" y="1337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43" name="Oval 99"/>
              <p:cNvSpPr>
                <a:spLocks noChangeArrowheads="1"/>
              </p:cNvSpPr>
              <p:nvPr/>
            </p:nvSpPr>
            <p:spPr bwMode="auto">
              <a:xfrm>
                <a:off x="1046" y="162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44" name="Oval 100"/>
              <p:cNvSpPr>
                <a:spLocks noChangeArrowheads="1"/>
              </p:cNvSpPr>
              <p:nvPr/>
            </p:nvSpPr>
            <p:spPr bwMode="auto">
              <a:xfrm>
                <a:off x="937" y="108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45" name="Oval 101"/>
              <p:cNvSpPr>
                <a:spLocks noChangeArrowheads="1"/>
              </p:cNvSpPr>
              <p:nvPr/>
            </p:nvSpPr>
            <p:spPr bwMode="auto">
              <a:xfrm>
                <a:off x="1340" y="1877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46" name="Oval 102"/>
              <p:cNvSpPr>
                <a:spLocks noChangeArrowheads="1"/>
              </p:cNvSpPr>
              <p:nvPr/>
            </p:nvSpPr>
            <p:spPr bwMode="auto">
              <a:xfrm>
                <a:off x="1547" y="1888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47" name="Oval 103"/>
              <p:cNvSpPr>
                <a:spLocks noChangeArrowheads="1"/>
              </p:cNvSpPr>
              <p:nvPr/>
            </p:nvSpPr>
            <p:spPr bwMode="auto">
              <a:xfrm>
                <a:off x="1755" y="1634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48" name="Oval 104"/>
              <p:cNvSpPr>
                <a:spLocks noChangeArrowheads="1"/>
              </p:cNvSpPr>
              <p:nvPr/>
            </p:nvSpPr>
            <p:spPr bwMode="auto">
              <a:xfrm>
                <a:off x="1395" y="1634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49" name="Oval 105"/>
              <p:cNvSpPr>
                <a:spLocks noChangeArrowheads="1"/>
              </p:cNvSpPr>
              <p:nvPr/>
            </p:nvSpPr>
            <p:spPr bwMode="auto">
              <a:xfrm>
                <a:off x="784" y="1295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50" name="Oval 106"/>
              <p:cNvSpPr>
                <a:spLocks noChangeArrowheads="1"/>
              </p:cNvSpPr>
              <p:nvPr/>
            </p:nvSpPr>
            <p:spPr bwMode="auto">
              <a:xfrm>
                <a:off x="980" y="1475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51" name="Oval 107"/>
              <p:cNvSpPr>
                <a:spLocks noChangeArrowheads="1"/>
              </p:cNvSpPr>
              <p:nvPr/>
            </p:nvSpPr>
            <p:spPr bwMode="auto">
              <a:xfrm>
                <a:off x="686" y="172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52" name="Oval 108"/>
              <p:cNvSpPr>
                <a:spLocks noChangeArrowheads="1"/>
              </p:cNvSpPr>
              <p:nvPr/>
            </p:nvSpPr>
            <p:spPr bwMode="auto">
              <a:xfrm>
                <a:off x="424" y="125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53" name="Oval 109"/>
              <p:cNvSpPr>
                <a:spLocks noChangeArrowheads="1"/>
              </p:cNvSpPr>
              <p:nvPr/>
            </p:nvSpPr>
            <p:spPr bwMode="auto">
              <a:xfrm>
                <a:off x="1558" y="1549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54" name="Oval 110"/>
              <p:cNvSpPr>
                <a:spLocks noChangeArrowheads="1"/>
              </p:cNvSpPr>
              <p:nvPr/>
            </p:nvSpPr>
            <p:spPr bwMode="auto">
              <a:xfrm>
                <a:off x="1111" y="125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55" name="Oval 111"/>
              <p:cNvSpPr>
                <a:spLocks noChangeArrowheads="1"/>
              </p:cNvSpPr>
              <p:nvPr/>
            </p:nvSpPr>
            <p:spPr bwMode="auto">
              <a:xfrm>
                <a:off x="860" y="1750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56" name="Oval 112"/>
              <p:cNvSpPr>
                <a:spLocks noChangeArrowheads="1"/>
              </p:cNvSpPr>
              <p:nvPr/>
            </p:nvSpPr>
            <p:spPr bwMode="auto">
              <a:xfrm>
                <a:off x="937" y="1337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57" name="Oval 113"/>
              <p:cNvSpPr>
                <a:spLocks noChangeArrowheads="1"/>
              </p:cNvSpPr>
              <p:nvPr/>
            </p:nvSpPr>
            <p:spPr bwMode="auto">
              <a:xfrm>
                <a:off x="740" y="1549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58" name="Oval 114"/>
              <p:cNvSpPr>
                <a:spLocks noChangeArrowheads="1"/>
              </p:cNvSpPr>
              <p:nvPr/>
            </p:nvSpPr>
            <p:spPr bwMode="auto">
              <a:xfrm>
                <a:off x="675" y="13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59" name="Oval 115"/>
              <p:cNvSpPr>
                <a:spLocks noChangeArrowheads="1"/>
              </p:cNvSpPr>
              <p:nvPr/>
            </p:nvSpPr>
            <p:spPr bwMode="auto">
              <a:xfrm>
                <a:off x="1526" y="1719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60" name="Line 116"/>
              <p:cNvSpPr>
                <a:spLocks noChangeShapeType="1"/>
              </p:cNvSpPr>
              <p:nvPr/>
            </p:nvSpPr>
            <p:spPr bwMode="auto">
              <a:xfrm>
                <a:off x="1438" y="1486"/>
                <a:ext cx="448" cy="0"/>
              </a:xfrm>
              <a:prstGeom prst="line">
                <a:avLst/>
              </a:prstGeom>
              <a:noFill/>
              <a:ln w="762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61" name="Oval 121"/>
              <p:cNvSpPr>
                <a:spLocks noChangeArrowheads="1"/>
              </p:cNvSpPr>
              <p:nvPr/>
            </p:nvSpPr>
            <p:spPr bwMode="auto">
              <a:xfrm>
                <a:off x="762" y="295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62" name="Oval 122"/>
              <p:cNvSpPr>
                <a:spLocks noChangeArrowheads="1"/>
              </p:cNvSpPr>
              <p:nvPr/>
            </p:nvSpPr>
            <p:spPr bwMode="auto">
              <a:xfrm>
                <a:off x="1002" y="324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63" name="Oval 123"/>
              <p:cNvSpPr>
                <a:spLocks noChangeArrowheads="1"/>
              </p:cNvSpPr>
              <p:nvPr/>
            </p:nvSpPr>
            <p:spPr bwMode="auto">
              <a:xfrm>
                <a:off x="904" y="3116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64" name="Oval 124"/>
              <p:cNvSpPr>
                <a:spLocks noChangeArrowheads="1"/>
              </p:cNvSpPr>
              <p:nvPr/>
            </p:nvSpPr>
            <p:spPr bwMode="auto">
              <a:xfrm>
                <a:off x="489" y="3095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65" name="Oval 125"/>
              <p:cNvSpPr>
                <a:spLocks noChangeArrowheads="1"/>
              </p:cNvSpPr>
              <p:nvPr/>
            </p:nvSpPr>
            <p:spPr bwMode="auto">
              <a:xfrm>
                <a:off x="1133" y="3265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66" name="Oval 126"/>
              <p:cNvSpPr>
                <a:spLocks noChangeArrowheads="1"/>
              </p:cNvSpPr>
              <p:nvPr/>
            </p:nvSpPr>
            <p:spPr bwMode="auto">
              <a:xfrm>
                <a:off x="817" y="3286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67" name="Oval 127"/>
              <p:cNvSpPr>
                <a:spLocks noChangeArrowheads="1"/>
              </p:cNvSpPr>
              <p:nvPr/>
            </p:nvSpPr>
            <p:spPr bwMode="auto">
              <a:xfrm>
                <a:off x="882" y="2979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68" name="Oval 128"/>
              <p:cNvSpPr>
                <a:spLocks noChangeArrowheads="1"/>
              </p:cNvSpPr>
              <p:nvPr/>
            </p:nvSpPr>
            <p:spPr bwMode="auto">
              <a:xfrm>
                <a:off x="653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69" name="Oval 129"/>
              <p:cNvSpPr>
                <a:spLocks noChangeArrowheads="1"/>
              </p:cNvSpPr>
              <p:nvPr/>
            </p:nvSpPr>
            <p:spPr bwMode="auto">
              <a:xfrm>
                <a:off x="598" y="3000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70" name="Oval 130"/>
              <p:cNvSpPr>
                <a:spLocks noChangeArrowheads="1"/>
              </p:cNvSpPr>
              <p:nvPr/>
            </p:nvSpPr>
            <p:spPr bwMode="auto">
              <a:xfrm>
                <a:off x="751" y="3085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71" name="Oval 131"/>
              <p:cNvSpPr>
                <a:spLocks noChangeArrowheads="1"/>
              </p:cNvSpPr>
              <p:nvPr/>
            </p:nvSpPr>
            <p:spPr bwMode="auto">
              <a:xfrm>
                <a:off x="1057" y="306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72" name="Oval 132"/>
              <p:cNvSpPr>
                <a:spLocks noChangeArrowheads="1"/>
              </p:cNvSpPr>
              <p:nvPr/>
            </p:nvSpPr>
            <p:spPr bwMode="auto">
              <a:xfrm>
                <a:off x="511" y="3254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73" name="Oval 133"/>
              <p:cNvSpPr>
                <a:spLocks noChangeArrowheads="1"/>
              </p:cNvSpPr>
              <p:nvPr/>
            </p:nvSpPr>
            <p:spPr bwMode="auto">
              <a:xfrm>
                <a:off x="937" y="3000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74" name="Oval 134"/>
              <p:cNvSpPr>
                <a:spLocks noChangeArrowheads="1"/>
              </p:cNvSpPr>
              <p:nvPr/>
            </p:nvSpPr>
            <p:spPr bwMode="auto">
              <a:xfrm>
                <a:off x="424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75" name="Oval 135"/>
              <p:cNvSpPr>
                <a:spLocks noChangeArrowheads="1"/>
              </p:cNvSpPr>
              <p:nvPr/>
            </p:nvSpPr>
            <p:spPr bwMode="auto">
              <a:xfrm>
                <a:off x="424" y="3286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76" name="Oval 136"/>
              <p:cNvSpPr>
                <a:spLocks noChangeArrowheads="1"/>
              </p:cNvSpPr>
              <p:nvPr/>
            </p:nvSpPr>
            <p:spPr bwMode="auto">
              <a:xfrm>
                <a:off x="1111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77" name="Oval 137"/>
              <p:cNvSpPr>
                <a:spLocks noChangeArrowheads="1"/>
              </p:cNvSpPr>
              <p:nvPr/>
            </p:nvSpPr>
            <p:spPr bwMode="auto">
              <a:xfrm>
                <a:off x="947" y="3275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78" name="Oval 138"/>
              <p:cNvSpPr>
                <a:spLocks noChangeArrowheads="1"/>
              </p:cNvSpPr>
              <p:nvPr/>
            </p:nvSpPr>
            <p:spPr bwMode="auto">
              <a:xfrm>
                <a:off x="675" y="3286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79" name="Oval 139"/>
              <p:cNvSpPr>
                <a:spLocks noChangeArrowheads="1"/>
              </p:cNvSpPr>
              <p:nvPr/>
            </p:nvSpPr>
            <p:spPr bwMode="auto">
              <a:xfrm>
                <a:off x="784" y="3212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0" name="Line 140"/>
              <p:cNvSpPr>
                <a:spLocks noChangeShapeType="1"/>
              </p:cNvSpPr>
              <p:nvPr/>
            </p:nvSpPr>
            <p:spPr bwMode="auto">
              <a:xfrm>
                <a:off x="1438" y="3402"/>
                <a:ext cx="448" cy="0"/>
              </a:xfrm>
              <a:prstGeom prst="line">
                <a:avLst/>
              </a:prstGeom>
              <a:noFill/>
              <a:ln w="762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1" name="Oval 141"/>
              <p:cNvSpPr>
                <a:spLocks noChangeArrowheads="1"/>
              </p:cNvSpPr>
              <p:nvPr/>
            </p:nvSpPr>
            <p:spPr bwMode="auto">
              <a:xfrm>
                <a:off x="2755" y="2961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2" name="Oval 142"/>
              <p:cNvSpPr>
                <a:spLocks noChangeArrowheads="1"/>
              </p:cNvSpPr>
              <p:nvPr/>
            </p:nvSpPr>
            <p:spPr bwMode="auto">
              <a:xfrm>
                <a:off x="2494" y="2908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3" name="Oval 143"/>
              <p:cNvSpPr>
                <a:spLocks noChangeArrowheads="1"/>
              </p:cNvSpPr>
              <p:nvPr/>
            </p:nvSpPr>
            <p:spPr bwMode="auto">
              <a:xfrm>
                <a:off x="2897" y="3120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4" name="Oval 144"/>
              <p:cNvSpPr>
                <a:spLocks noChangeArrowheads="1"/>
              </p:cNvSpPr>
              <p:nvPr/>
            </p:nvSpPr>
            <p:spPr bwMode="auto">
              <a:xfrm>
                <a:off x="2483" y="3099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5" name="Oval 145"/>
              <p:cNvSpPr>
                <a:spLocks noChangeArrowheads="1"/>
              </p:cNvSpPr>
              <p:nvPr/>
            </p:nvSpPr>
            <p:spPr bwMode="auto">
              <a:xfrm>
                <a:off x="2635" y="2855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6" name="Oval 146"/>
              <p:cNvSpPr>
                <a:spLocks noChangeArrowheads="1"/>
              </p:cNvSpPr>
              <p:nvPr/>
            </p:nvSpPr>
            <p:spPr bwMode="auto">
              <a:xfrm>
                <a:off x="2810" y="3236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7" name="Oval 147"/>
              <p:cNvSpPr>
                <a:spLocks noChangeArrowheads="1"/>
              </p:cNvSpPr>
              <p:nvPr/>
            </p:nvSpPr>
            <p:spPr bwMode="auto">
              <a:xfrm>
                <a:off x="2875" y="2982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8" name="Oval 148"/>
              <p:cNvSpPr>
                <a:spLocks noChangeArrowheads="1"/>
              </p:cNvSpPr>
              <p:nvPr/>
            </p:nvSpPr>
            <p:spPr bwMode="auto">
              <a:xfrm>
                <a:off x="2646" y="3173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89" name="Oval 149"/>
              <p:cNvSpPr>
                <a:spLocks noChangeArrowheads="1"/>
              </p:cNvSpPr>
              <p:nvPr/>
            </p:nvSpPr>
            <p:spPr bwMode="auto">
              <a:xfrm>
                <a:off x="2592" y="300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0" name="Oval 150"/>
              <p:cNvSpPr>
                <a:spLocks noChangeArrowheads="1"/>
              </p:cNvSpPr>
              <p:nvPr/>
            </p:nvSpPr>
            <p:spPr bwMode="auto">
              <a:xfrm>
                <a:off x="2745" y="3088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1" name="Oval 151"/>
              <p:cNvSpPr>
                <a:spLocks noChangeArrowheads="1"/>
              </p:cNvSpPr>
              <p:nvPr/>
            </p:nvSpPr>
            <p:spPr bwMode="auto">
              <a:xfrm>
                <a:off x="2592" y="317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2" name="Oval 152"/>
              <p:cNvSpPr>
                <a:spLocks noChangeArrowheads="1"/>
              </p:cNvSpPr>
              <p:nvPr/>
            </p:nvSpPr>
            <p:spPr bwMode="auto">
              <a:xfrm>
                <a:off x="2505" y="325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3" name="Oval 153"/>
              <p:cNvSpPr>
                <a:spLocks noChangeArrowheads="1"/>
              </p:cNvSpPr>
              <p:nvPr/>
            </p:nvSpPr>
            <p:spPr bwMode="auto">
              <a:xfrm>
                <a:off x="2810" y="289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4" name="Oval 154"/>
              <p:cNvSpPr>
                <a:spLocks noChangeArrowheads="1"/>
              </p:cNvSpPr>
              <p:nvPr/>
            </p:nvSpPr>
            <p:spPr bwMode="auto">
              <a:xfrm>
                <a:off x="2417" y="3173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5" name="Oval 155"/>
              <p:cNvSpPr>
                <a:spLocks noChangeArrowheads="1"/>
              </p:cNvSpPr>
              <p:nvPr/>
            </p:nvSpPr>
            <p:spPr bwMode="auto">
              <a:xfrm>
                <a:off x="2112" y="335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6" name="Oval 156"/>
              <p:cNvSpPr>
                <a:spLocks noChangeArrowheads="1"/>
              </p:cNvSpPr>
              <p:nvPr/>
            </p:nvSpPr>
            <p:spPr bwMode="auto">
              <a:xfrm>
                <a:off x="2385" y="3014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7" name="Oval 157"/>
              <p:cNvSpPr>
                <a:spLocks noChangeArrowheads="1"/>
              </p:cNvSpPr>
              <p:nvPr/>
            </p:nvSpPr>
            <p:spPr bwMode="auto">
              <a:xfrm>
                <a:off x="3181" y="282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8" name="Oval 158"/>
              <p:cNvSpPr>
                <a:spLocks noChangeArrowheads="1"/>
              </p:cNvSpPr>
              <p:nvPr/>
            </p:nvSpPr>
            <p:spPr bwMode="auto">
              <a:xfrm>
                <a:off x="2668" y="3289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99" name="Oval 159"/>
              <p:cNvSpPr>
                <a:spLocks noChangeArrowheads="1"/>
              </p:cNvSpPr>
              <p:nvPr/>
            </p:nvSpPr>
            <p:spPr bwMode="auto">
              <a:xfrm>
                <a:off x="2984" y="3438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0" name="Line 160"/>
              <p:cNvSpPr>
                <a:spLocks noChangeShapeType="1"/>
              </p:cNvSpPr>
              <p:nvPr/>
            </p:nvSpPr>
            <p:spPr bwMode="auto">
              <a:xfrm>
                <a:off x="3432" y="3406"/>
                <a:ext cx="447" cy="0"/>
              </a:xfrm>
              <a:prstGeom prst="line">
                <a:avLst/>
              </a:prstGeom>
              <a:noFill/>
              <a:ln w="762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1" name="Line 161"/>
              <p:cNvSpPr>
                <a:spLocks noChangeShapeType="1"/>
              </p:cNvSpPr>
              <p:nvPr/>
            </p:nvSpPr>
            <p:spPr bwMode="auto">
              <a:xfrm flipH="1">
                <a:off x="1714" y="3524"/>
                <a:ext cx="360" cy="16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2" name="Line 162"/>
              <p:cNvSpPr>
                <a:spLocks noChangeShapeType="1"/>
              </p:cNvSpPr>
              <p:nvPr/>
            </p:nvSpPr>
            <p:spPr bwMode="auto">
              <a:xfrm>
                <a:off x="3181" y="3621"/>
                <a:ext cx="307" cy="162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3" name="Line 163"/>
              <p:cNvSpPr>
                <a:spLocks noChangeShapeType="1"/>
              </p:cNvSpPr>
              <p:nvPr/>
            </p:nvSpPr>
            <p:spPr bwMode="auto">
              <a:xfrm flipV="1">
                <a:off x="3423" y="2617"/>
                <a:ext cx="465" cy="243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4" name="Oval 164"/>
              <p:cNvSpPr>
                <a:spLocks noChangeArrowheads="1"/>
              </p:cNvSpPr>
              <p:nvPr/>
            </p:nvSpPr>
            <p:spPr bwMode="auto">
              <a:xfrm>
                <a:off x="4361" y="295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5" name="Oval 165"/>
              <p:cNvSpPr>
                <a:spLocks noChangeArrowheads="1"/>
              </p:cNvSpPr>
              <p:nvPr/>
            </p:nvSpPr>
            <p:spPr bwMode="auto">
              <a:xfrm>
                <a:off x="4099" y="2905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6" name="Oval 166"/>
              <p:cNvSpPr>
                <a:spLocks noChangeArrowheads="1"/>
              </p:cNvSpPr>
              <p:nvPr/>
            </p:nvSpPr>
            <p:spPr bwMode="auto">
              <a:xfrm>
                <a:off x="4502" y="3116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7" name="Oval 167"/>
              <p:cNvSpPr>
                <a:spLocks noChangeArrowheads="1"/>
              </p:cNvSpPr>
              <p:nvPr/>
            </p:nvSpPr>
            <p:spPr bwMode="auto">
              <a:xfrm>
                <a:off x="4088" y="3095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8" name="Oval 168"/>
              <p:cNvSpPr>
                <a:spLocks noChangeArrowheads="1"/>
              </p:cNvSpPr>
              <p:nvPr/>
            </p:nvSpPr>
            <p:spPr bwMode="auto">
              <a:xfrm>
                <a:off x="4241" y="2852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09" name="Oval 169"/>
              <p:cNvSpPr>
                <a:spLocks noChangeArrowheads="1"/>
              </p:cNvSpPr>
              <p:nvPr/>
            </p:nvSpPr>
            <p:spPr bwMode="auto">
              <a:xfrm>
                <a:off x="4415" y="3233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0" name="Oval 170"/>
              <p:cNvSpPr>
                <a:spLocks noChangeArrowheads="1"/>
              </p:cNvSpPr>
              <p:nvPr/>
            </p:nvSpPr>
            <p:spPr bwMode="auto">
              <a:xfrm>
                <a:off x="4481" y="2979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1" name="Oval 171"/>
              <p:cNvSpPr>
                <a:spLocks noChangeArrowheads="1"/>
              </p:cNvSpPr>
              <p:nvPr/>
            </p:nvSpPr>
            <p:spPr bwMode="auto">
              <a:xfrm>
                <a:off x="4252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2" name="Oval 172"/>
              <p:cNvSpPr>
                <a:spLocks noChangeArrowheads="1"/>
              </p:cNvSpPr>
              <p:nvPr/>
            </p:nvSpPr>
            <p:spPr bwMode="auto">
              <a:xfrm>
                <a:off x="4197" y="3000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3" name="Oval 173"/>
              <p:cNvSpPr>
                <a:spLocks noChangeArrowheads="1"/>
              </p:cNvSpPr>
              <p:nvPr/>
            </p:nvSpPr>
            <p:spPr bwMode="auto">
              <a:xfrm>
                <a:off x="4350" y="3085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4" name="Oval 174"/>
              <p:cNvSpPr>
                <a:spLocks noChangeArrowheads="1"/>
              </p:cNvSpPr>
              <p:nvPr/>
            </p:nvSpPr>
            <p:spPr bwMode="auto">
              <a:xfrm>
                <a:off x="4197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5" name="Oval 175"/>
              <p:cNvSpPr>
                <a:spLocks noChangeArrowheads="1"/>
              </p:cNvSpPr>
              <p:nvPr/>
            </p:nvSpPr>
            <p:spPr bwMode="auto">
              <a:xfrm>
                <a:off x="4110" y="3254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6" name="Oval 176"/>
              <p:cNvSpPr>
                <a:spLocks noChangeArrowheads="1"/>
              </p:cNvSpPr>
              <p:nvPr/>
            </p:nvSpPr>
            <p:spPr bwMode="auto">
              <a:xfrm>
                <a:off x="4415" y="2894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7" name="Oval 177"/>
              <p:cNvSpPr>
                <a:spLocks noChangeArrowheads="1"/>
              </p:cNvSpPr>
              <p:nvPr/>
            </p:nvSpPr>
            <p:spPr bwMode="auto">
              <a:xfrm>
                <a:off x="4023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8" name="Oval 178"/>
              <p:cNvSpPr>
                <a:spLocks noChangeArrowheads="1"/>
              </p:cNvSpPr>
              <p:nvPr/>
            </p:nvSpPr>
            <p:spPr bwMode="auto">
              <a:xfrm>
                <a:off x="3990" y="3010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19" name="Oval 179"/>
              <p:cNvSpPr>
                <a:spLocks noChangeArrowheads="1"/>
              </p:cNvSpPr>
              <p:nvPr/>
            </p:nvSpPr>
            <p:spPr bwMode="auto">
              <a:xfrm>
                <a:off x="4273" y="3286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20" name="Line 180"/>
              <p:cNvSpPr>
                <a:spLocks noChangeShapeType="1"/>
              </p:cNvSpPr>
              <p:nvPr/>
            </p:nvSpPr>
            <p:spPr bwMode="auto">
              <a:xfrm>
                <a:off x="4855" y="3379"/>
                <a:ext cx="447" cy="0"/>
              </a:xfrm>
              <a:prstGeom prst="line">
                <a:avLst/>
              </a:prstGeom>
              <a:noFill/>
              <a:ln w="762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20492" name="Rectangle 181"/>
            <p:cNvSpPr>
              <a:spLocks noChangeArrowheads="1"/>
            </p:cNvSpPr>
            <p:nvPr/>
          </p:nvSpPr>
          <p:spPr bwMode="auto">
            <a:xfrm>
              <a:off x="3983" y="2659"/>
              <a:ext cx="1352" cy="1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203" tIns="39889" rIns="81203" bIns="39889">
              <a:spAutoFit/>
            </a:bodyPr>
            <a:lstStyle/>
            <a:p>
              <a:pPr algn="ctr" defTabSz="867602" eaLnBrk="0" hangingPunct="0">
                <a:lnSpc>
                  <a:spcPct val="90000"/>
                </a:lnSpc>
              </a:pPr>
              <a:r>
                <a:rPr lang="en-US" sz="1700" dirty="0">
                  <a:solidFill>
                    <a:schemeClr val="tx1"/>
                  </a:solidFill>
                  <a:latin typeface="Arial" charset="0"/>
                </a:rPr>
                <a:t>r</a:t>
              </a:r>
              <a:r>
                <a:rPr lang="en-US" sz="1700" dirty="0" smtClean="0">
                  <a:solidFill>
                    <a:schemeClr val="tx1"/>
                  </a:solidFill>
                  <a:latin typeface="Arial" charset="0"/>
                </a:rPr>
                <a:t>are </a:t>
              </a:r>
              <a:r>
                <a:rPr lang="en-US" sz="1700" dirty="0">
                  <a:solidFill>
                    <a:schemeClr val="tx1"/>
                  </a:solidFill>
                  <a:latin typeface="Arial" charset="0"/>
                </a:rPr>
                <a:t>isotope beam</a:t>
              </a:r>
            </a:p>
          </p:txBody>
        </p:sp>
      </p:grpSp>
      <p:sp>
        <p:nvSpPr>
          <p:cNvPr id="186" name="Rectangle 119"/>
          <p:cNvSpPr>
            <a:spLocks noChangeArrowheads="1"/>
          </p:cNvSpPr>
          <p:nvPr/>
        </p:nvSpPr>
        <p:spPr bwMode="auto">
          <a:xfrm>
            <a:off x="185695" y="6163192"/>
            <a:ext cx="9415505" cy="379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43673" tIns="43673" rIns="43673" bIns="43673">
            <a:spAutoFit/>
          </a:bodyPr>
          <a:lstStyle/>
          <a:p>
            <a:pPr defTabSz="867602" eaLnBrk="0" hangingPunct="0">
              <a:lnSpc>
                <a:spcPct val="90000"/>
              </a:lnSpc>
            </a:pPr>
            <a:r>
              <a:rPr lang="en-US" sz="2100" dirty="0" smtClean="0">
                <a:solidFill>
                  <a:srgbClr val="064308"/>
                </a:solidFill>
                <a:latin typeface="Arial" charset="0"/>
              </a:rPr>
              <a:t>3. Use the rare isotopes to explore the limits of atomic nuclei</a:t>
            </a:r>
            <a:endParaRPr lang="en-US" sz="2100" dirty="0">
              <a:solidFill>
                <a:srgbClr val="06430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30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28600"/>
            <a:ext cx="8686800" cy="427110"/>
          </a:xfrm>
        </p:spPr>
        <p:txBody>
          <a:bodyPr/>
          <a:lstStyle/>
          <a:p>
            <a:r>
              <a:rPr lang="en-US" sz="2800" dirty="0" smtClean="0"/>
              <a:t>Broad experimental opportunities</a:t>
            </a:r>
            <a:endParaRPr lang="en-US" dirty="0"/>
          </a:p>
        </p:txBody>
      </p:sp>
      <p:pic>
        <p:nvPicPr>
          <p:cNvPr id="38" name="Picture 3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3"/>
          <a:stretch/>
        </p:blipFill>
        <p:spPr>
          <a:xfrm>
            <a:off x="211015" y="1075383"/>
            <a:ext cx="9144000" cy="2683299"/>
          </a:xfrm>
          <a:prstGeom prst="rect">
            <a:avLst/>
          </a:prstGeom>
        </p:spPr>
      </p:pic>
      <p:sp>
        <p:nvSpPr>
          <p:cNvPr id="79" name="Content Placeholder 5"/>
          <p:cNvSpPr txBox="1">
            <a:spLocks/>
          </p:cNvSpPr>
          <p:nvPr/>
        </p:nvSpPr>
        <p:spPr bwMode="auto">
          <a:xfrm>
            <a:off x="228600" y="3919665"/>
            <a:ext cx="9143999" cy="263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defTabSz="854075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64308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482600" indent="-180975" algn="l" defTabSz="854075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064308"/>
                </a:solidFill>
                <a:latin typeface="+mn-lt"/>
                <a:ea typeface="ＭＳ Ｐゴシック" charset="-128"/>
                <a:cs typeface="+mn-cs"/>
              </a:defRPr>
            </a:lvl2pPr>
            <a:lvl3pPr marL="784225" indent="-180975" algn="l" defTabSz="854075" rtl="0" eaLnBrk="0" fontAlgn="base" hangingPunct="0">
              <a:lnSpc>
                <a:spcPct val="90000"/>
              </a:lnSpc>
              <a:spcBef>
                <a:spcPct val="15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800">
                <a:solidFill>
                  <a:srgbClr val="064308"/>
                </a:solidFill>
                <a:latin typeface="+mn-lt"/>
                <a:ea typeface="ヒラギノ角ゴ Pro W3" pitchFamily="-111" charset="-128"/>
                <a:cs typeface="ヒラギノ角ゴ Pro W3" pitchFamily="-111" charset="-128"/>
              </a:defRPr>
            </a:lvl3pPr>
            <a:lvl4pPr marL="1328738" indent="-24130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64308"/>
                </a:solidFill>
                <a:latin typeface="+mn-lt"/>
                <a:ea typeface="ヒラギノ角ゴ Pro W3" pitchFamily="-111" charset="-128"/>
                <a:cs typeface="+mn-cs"/>
              </a:defRPr>
            </a:lvl4pPr>
            <a:lvl5pPr marL="1866900" indent="-158750" algn="l" defTabSz="854075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600">
                <a:solidFill>
                  <a:srgbClr val="064308"/>
                </a:solidFill>
                <a:latin typeface="+mn-lt"/>
                <a:ea typeface="ヒラギノ角ゴ Pro W3" pitchFamily="-111" charset="-128"/>
                <a:cs typeface="+mn-cs"/>
              </a:defRPr>
            </a:lvl5pPr>
            <a:lvl6pPr marL="2351083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834390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317696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801002" indent="-159424" algn="l" defTabSz="854177" rtl="0" eaLnBrk="0" fontAlgn="base" hangingPunct="0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4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sz="2000" dirty="0" smtClean="0"/>
              <a:t>Fast beams: Furthest reach towards neutron-rich nuclei – exploit variety of direct reactions, neutron, charged-particle and </a:t>
            </a:r>
            <a:r>
              <a:rPr lang="en-US" sz="2000" dirty="0" smtClean="0">
                <a:sym typeface="Symbol" panose="05050102010706020507" pitchFamily="18" charset="2"/>
              </a:rPr>
              <a:t>-ray spectroscopy, time-of-flight mass measurements 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sz="2000" dirty="0" smtClean="0">
                <a:sym typeface="Symbol" panose="05050102010706020507" pitchFamily="18" charset="2"/>
              </a:rPr>
              <a:t>“Stopped” beams: Precision decay measurements (, n, p, , isomer, p, 2p …), high-precision mass spectrometry, laser spectroscopy </a:t>
            </a:r>
          </a:p>
          <a:p>
            <a:pPr>
              <a:lnSpc>
                <a:spcPct val="100000"/>
              </a:lnSpc>
              <a:spcBef>
                <a:spcPts val="1400"/>
              </a:spcBef>
            </a:pPr>
            <a:r>
              <a:rPr lang="en-US" sz="2000" dirty="0" smtClean="0">
                <a:sym typeface="Symbol" panose="05050102010706020507" pitchFamily="18" charset="2"/>
              </a:rPr>
              <a:t>Reaccelerated beams: Direct reactions, fusion, capture reactions, Coulomb excitation around the Coulomb barrier (no chemistry limitation unlike with ISOL)  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4658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084"/>
            <a:ext cx="8686800" cy="806316"/>
          </a:xfrm>
        </p:spPr>
        <p:txBody>
          <a:bodyPr/>
          <a:lstStyle/>
          <a:p>
            <a:r>
              <a:rPr lang="en-US" sz="2800" dirty="0" smtClean="0"/>
              <a:t>Layout of the NSCL – enabling research with fast, stopped and reaccelerated rare-isotope beams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662"/>
            <a:ext cx="9601200" cy="55238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5587" y="6553200"/>
            <a:ext cx="584036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chemeClr val="tx1"/>
                </a:solidFill>
              </a:rPr>
              <a:t>A. Gade and B.M. Sherrill, Phys. Scr. </a:t>
            </a:r>
            <a:r>
              <a:rPr lang="en-US" sz="1500" dirty="0">
                <a:solidFill>
                  <a:schemeClr val="tx1"/>
                </a:solidFill>
              </a:rPr>
              <a:t>91, 053003 (2016) </a:t>
            </a:r>
            <a:r>
              <a:rPr lang="en-US" sz="1500" dirty="0" smtClean="0">
                <a:solidFill>
                  <a:schemeClr val="tx1"/>
                </a:solidFill>
              </a:rPr>
              <a:t>- </a:t>
            </a:r>
            <a:r>
              <a:rPr lang="en-US" sz="1500" i="1" dirty="0">
                <a:solidFill>
                  <a:schemeClr val="tx1"/>
                </a:solidFill>
              </a:rPr>
              <a:t>Review</a:t>
            </a:r>
            <a:endParaRPr lang="en-US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1219200"/>
            <a:ext cx="6410139" cy="496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US </a:t>
            </a:r>
            <a:r>
              <a:rPr lang="en-US" dirty="0" smtClean="0"/>
              <a:t>project </a:t>
            </a:r>
            <a:r>
              <a:rPr lang="en-US" dirty="0" smtClean="0"/>
              <a:t>– Facility for Rare Isotope Beams, FRIB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160585"/>
            <a:ext cx="3124200" cy="5362575"/>
          </a:xfrm>
        </p:spPr>
        <p:txBody>
          <a:bodyPr/>
          <a:lstStyle/>
          <a:p>
            <a:r>
              <a:rPr lang="en-US" dirty="0" smtClean="0"/>
              <a:t>Funded by DOE Office of Science – 2022 </a:t>
            </a:r>
            <a:r>
              <a:rPr lang="en-US" dirty="0" smtClean="0"/>
              <a:t>completion</a:t>
            </a:r>
          </a:p>
          <a:p>
            <a:r>
              <a:rPr lang="en-US" dirty="0"/>
              <a:t>8 June 2009 – DOE-SC and MSU sign Cooperative </a:t>
            </a:r>
            <a:r>
              <a:rPr lang="en-US" dirty="0" smtClean="0"/>
              <a:t>Agreement</a:t>
            </a:r>
            <a:endParaRPr lang="en-US" dirty="0" smtClean="0"/>
          </a:p>
          <a:p>
            <a:r>
              <a:rPr lang="en-US" dirty="0" smtClean="0"/>
              <a:t>Key Feature is 400kW beam power (5 x10</a:t>
            </a:r>
            <a:r>
              <a:rPr lang="en-US" baseline="30000" dirty="0" smtClean="0"/>
              <a:t>13 238</a:t>
            </a:r>
            <a:r>
              <a:rPr lang="en-US" dirty="0" smtClean="0"/>
              <a:t>U/s)</a:t>
            </a:r>
          </a:p>
          <a:p>
            <a:r>
              <a:rPr lang="en-US" dirty="0" smtClean="0"/>
              <a:t>Separation of isotopes in-flight</a:t>
            </a:r>
          </a:p>
          <a:p>
            <a:pPr lvl="1"/>
            <a:r>
              <a:rPr lang="en-US" dirty="0" smtClean="0"/>
              <a:t>Fast development time for any isotope</a:t>
            </a:r>
          </a:p>
          <a:p>
            <a:pPr lvl="1"/>
            <a:r>
              <a:rPr lang="en-US" dirty="0" smtClean="0"/>
              <a:t>Suited for all elements and short half-lives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3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"/>
</p:tagLst>
</file>

<file path=ppt/theme/theme1.xml><?xml version="1.0" encoding="utf-8"?>
<a:theme xmlns:a="http://schemas.openxmlformats.org/drawingml/2006/main" name="10_CKG FRIB no-line h">
  <a:themeElements>
    <a:clrScheme name="CKG FRIB no-line h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9A41C97AA4240A809E54C96C8C657" ma:contentTypeVersion="0" ma:contentTypeDescription="Create a new document." ma:contentTypeScope="" ma:versionID="7368578e693ffb2d784f86fdb9aba6dd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8FFB72-7312-4AB8-BA51-02DAE641B5F5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BDD7563-2609-4D5A-A892-A27232C5F2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6BE8FE59-01DD-4B8A-B858-47D0AA5B52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17364</TotalTime>
  <Pages>23</Pages>
  <Words>1643</Words>
  <Application>Microsoft Office PowerPoint</Application>
  <PresentationFormat>Custom</PresentationFormat>
  <Paragraphs>218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ＭＳ Ｐゴシック</vt:lpstr>
      <vt:lpstr>Arial</vt:lpstr>
      <vt:lpstr>Calibri</vt:lpstr>
      <vt:lpstr>DejaVu Sans</vt:lpstr>
      <vt:lpstr>Helvetica</vt:lpstr>
      <vt:lpstr>Palace Script MT</vt:lpstr>
      <vt:lpstr>Symbol</vt:lpstr>
      <vt:lpstr>Times</vt:lpstr>
      <vt:lpstr>Wingdings</vt:lpstr>
      <vt:lpstr>ヒラギノ角ゴ Pro W3</vt:lpstr>
      <vt:lpstr>10_CKG FRIB no-line h</vt:lpstr>
      <vt:lpstr>Nuclear science at NSCL and prospects for FRIB</vt:lpstr>
      <vt:lpstr>Nuclear science at NSCL and prospects for FRIB</vt:lpstr>
      <vt:lpstr>Outline</vt:lpstr>
      <vt:lpstr>Who we are - NSCL and FRIB Laboratory &gt;780 employees, incl. &gt;40 faculty, &gt;100 graduate and &gt;160 undergraduate students as of September 15, 2017</vt:lpstr>
      <vt:lpstr>The themes of rare isotope science</vt:lpstr>
      <vt:lpstr>Production of rare isotopes</vt:lpstr>
      <vt:lpstr>Broad experimental opportunities</vt:lpstr>
      <vt:lpstr>Layout of the NSCL – enabling research with fast, stopped and reaccelerated rare-isotope beams</vt:lpstr>
      <vt:lpstr>Major US project – Facility for Rare Isotope Beams, FRIB</vt:lpstr>
      <vt:lpstr>FRIB facility overview</vt:lpstr>
      <vt:lpstr>FRIB ground breaking on March 17, 2014</vt:lpstr>
      <vt:lpstr>Civil construction substantially complete Beneficial occupancy in March 2017</vt:lpstr>
      <vt:lpstr>Transported first beam (Ar) through the low-energy beam transport system</vt:lpstr>
      <vt:lpstr>Rare isotopes from the proton to the neutron dripline are important</vt:lpstr>
      <vt:lpstr>Rare isotope science and neutron stars</vt:lpstr>
      <vt:lpstr>Type I x-ray bursts on the surface of accreting neutron stars </vt:lpstr>
      <vt:lpstr>PowerPoint Presentation</vt:lpstr>
      <vt:lpstr>PowerPoint Presentation</vt:lpstr>
      <vt:lpstr>FRIB reach for novae and X-ray burst reaction rate studies</vt:lpstr>
      <vt:lpstr>Staying with the N=56 ashes – neutronized deeper in the crust</vt:lpstr>
      <vt:lpstr>Crust heating and cooling in accreting neutron stars </vt:lpstr>
      <vt:lpstr>TOF mass measurements  – using NSCL’s magnetic separators</vt:lpstr>
      <vt:lpstr>The verdict: Heating or cooling?</vt:lpstr>
      <vt:lpstr>How do you know that 40Mg even exists? Produce it and identify it …</vt:lpstr>
      <vt:lpstr>Search for new isotopes – an example</vt:lpstr>
      <vt:lpstr>PowerPoint Presentation</vt:lpstr>
      <vt:lpstr>40Mg and more!</vt:lpstr>
      <vt:lpstr>FRIB reach for crust processes</vt:lpstr>
      <vt:lpstr>Outlook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Trento 2013</dc:title>
  <dc:creator>Alexandra Gade</dc:creator>
  <cp:lastModifiedBy>Alex Gade</cp:lastModifiedBy>
  <cp:revision>1190</cp:revision>
  <cp:lastPrinted>2003-05-09T03:33:16Z</cp:lastPrinted>
  <dcterms:created xsi:type="dcterms:W3CDTF">2009-03-16T12:53:08Z</dcterms:created>
  <dcterms:modified xsi:type="dcterms:W3CDTF">2017-09-22T22:23:58Z</dcterms:modified>
</cp:coreProperties>
</file>