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-muokattu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19" r:id="rId2"/>
    <p:sldId id="360" r:id="rId3"/>
    <p:sldId id="442" r:id="rId4"/>
    <p:sldId id="451" r:id="rId5"/>
    <p:sldId id="441" r:id="rId6"/>
    <p:sldId id="443" r:id="rId7"/>
    <p:sldId id="444" r:id="rId8"/>
    <p:sldId id="445" r:id="rId9"/>
    <p:sldId id="452" r:id="rId10"/>
    <p:sldId id="446" r:id="rId11"/>
    <p:sldId id="447" r:id="rId12"/>
    <p:sldId id="331" r:id="rId13"/>
    <p:sldId id="448" r:id="rId14"/>
    <p:sldId id="332" r:id="rId15"/>
    <p:sldId id="361" r:id="rId16"/>
    <p:sldId id="362" r:id="rId17"/>
    <p:sldId id="363" r:id="rId18"/>
    <p:sldId id="385" r:id="rId19"/>
    <p:sldId id="381" r:id="rId20"/>
    <p:sldId id="383" r:id="rId21"/>
    <p:sldId id="454" r:id="rId22"/>
    <p:sldId id="411" r:id="rId23"/>
    <p:sldId id="433" r:id="rId24"/>
    <p:sldId id="455" r:id="rId25"/>
    <p:sldId id="456" r:id="rId26"/>
    <p:sldId id="457" r:id="rId27"/>
    <p:sldId id="402" r:id="rId28"/>
    <p:sldId id="458" r:id="rId29"/>
    <p:sldId id="403" r:id="rId30"/>
  </p:sldIdLst>
  <p:sldSz cx="9144000" cy="6858000" type="screen4x3"/>
  <p:notesSz cx="9942513" cy="68103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5300"/>
    <a:srgbClr val="CC3300"/>
    <a:srgbClr val="606060"/>
    <a:srgbClr val="C5E1FB"/>
    <a:srgbClr val="FBC58F"/>
    <a:srgbClr val="C2E8DF"/>
    <a:srgbClr val="8AF2B4"/>
    <a:srgbClr val="0B2C6F"/>
    <a:srgbClr val="0B2B6B"/>
    <a:srgbClr val="0E1F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7" autoAdjust="0"/>
    <p:restoredTop sz="87384" autoAdjust="0"/>
  </p:normalViewPr>
  <p:slideViewPr>
    <p:cSldViewPr>
      <p:cViewPr varScale="1">
        <p:scale>
          <a:sx n="101" d="100"/>
          <a:sy n="101" d="100"/>
        </p:scale>
        <p:origin x="184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8423" cy="3403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5631774" y="0"/>
            <a:ext cx="4308423" cy="3403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4E523-0BE6-4FDB-A592-9A1A81005C65}" type="datetimeFigureOut">
              <a:rPr lang="fi-FI" smtClean="0"/>
              <a:t>23.9.2017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1" y="6468932"/>
            <a:ext cx="4308423" cy="3403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5631774" y="6468932"/>
            <a:ext cx="4308423" cy="3403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F18BF-4538-4792-88B5-66D0C6FA16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1136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423" cy="34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1790" y="0"/>
            <a:ext cx="4308423" cy="34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8663" y="511175"/>
            <a:ext cx="3405187" cy="2552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4252" y="3234929"/>
            <a:ext cx="7954010" cy="306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68674"/>
            <a:ext cx="4308423" cy="34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1790" y="6468674"/>
            <a:ext cx="4308423" cy="34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DCD95B-781C-4B3B-8694-C2925C53B66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1858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Q-value is “spent” to creation of particles, kinetic energy of the created particles</a:t>
            </a:r>
          </a:p>
          <a:p>
            <a:r>
              <a:rPr lang="en-GB" dirty="0"/>
              <a:t>- Here tritium. If no neutrino mass, it is just kinematics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CD95B-781C-4B3B-8694-C2925C53B66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483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CD95B-781C-4B3B-8694-C2925C53B66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517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Mass measurements are “cheap” for ruling out unfit transitions..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CD95B-781C-4B3B-8694-C2925C53B66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244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One even-even (188W), one odd-odd 146Pm, others even-odd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CD95B-781C-4B3B-8694-C2925C53B66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789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are “stable”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CD95B-781C-4B3B-8694-C2925C53B66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772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Doublet and near-simultaneous measurement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CD95B-781C-4B3B-8694-C2925C53B66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464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3FE8E-FE7A-40DD-B217-3BCBB30F518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1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i-FI" dirty="0"/>
              <a:t>Dimensioista – mm – cm</a:t>
            </a:r>
          </a:p>
          <a:p>
            <a:pPr marL="171450" indent="-171450">
              <a:buFontTx/>
              <a:buChar char="-"/>
            </a:pPr>
            <a:r>
              <a:rPr lang="fi-FI" dirty="0"/>
              <a:t>Staattinen</a:t>
            </a:r>
            <a:r>
              <a:rPr lang="fi-FI" baseline="0" dirty="0"/>
              <a:t>; sielläs ovat</a:t>
            </a:r>
            <a:endParaRPr lang="fi-FI" dirty="0"/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BF87C1-7B5A-4095-B024-4D109AA0FBF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199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far nearly all Penning trap measurements with this TOF-ICR technique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CD95B-781C-4B3B-8694-C2925C53B66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157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-muokattu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9632" y="1196752"/>
            <a:ext cx="7488832" cy="1470025"/>
          </a:xfrm>
        </p:spPr>
        <p:txBody>
          <a:bodyPr>
            <a:normAutofit/>
          </a:bodyPr>
          <a:lstStyle>
            <a:lvl1pPr algn="ctr">
              <a:defRPr sz="4400" b="0" cap="all" baseline="0">
                <a:solidFill>
                  <a:schemeClr val="bg2">
                    <a:lumMod val="75000"/>
                  </a:schemeClr>
                </a:solidFill>
                <a:latin typeface="Palatino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98" y="0"/>
            <a:ext cx="846667" cy="6858000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5" y="5616000"/>
            <a:ext cx="533400" cy="1088136"/>
          </a:xfrm>
          <a:prstGeom prst="rect">
            <a:avLst/>
          </a:prstGeom>
        </p:spPr>
      </p:pic>
      <p:sp>
        <p:nvSpPr>
          <p:cNvPr id="13" name="Text Box 7"/>
          <p:cNvSpPr txBox="1">
            <a:spLocks noChangeArrowheads="1"/>
          </p:cNvSpPr>
          <p:nvPr userDrawn="1"/>
        </p:nvSpPr>
        <p:spPr bwMode="auto">
          <a:xfrm>
            <a:off x="584721" y="60487"/>
            <a:ext cx="3051175" cy="33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510" tIns="46254" rIns="92510" bIns="46254">
            <a:spAutoFit/>
          </a:bodyPr>
          <a:lstStyle/>
          <a:p>
            <a:pPr defTabSz="927100" eaLnBrk="0" hangingPunct="0"/>
            <a:r>
              <a:rPr lang="fi-FI" sz="1600" b="0" dirty="0">
                <a:solidFill>
                  <a:srgbClr val="000099"/>
                </a:solidFill>
                <a:latin typeface="Helvetica" pitchFamily="34" charset="0"/>
              </a:rPr>
              <a:t>      </a:t>
            </a:r>
            <a:r>
              <a:rPr lang="fi-FI" sz="1400" b="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JY</a:t>
            </a:r>
            <a:r>
              <a:rPr lang="fi-FI" sz="1400" b="0" spc="-50" baseline="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V</a:t>
            </a:r>
            <a:r>
              <a:rPr lang="fi-FI" sz="1400" b="0" spc="30" baseline="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Ä</a:t>
            </a:r>
            <a:r>
              <a:rPr lang="fi-FI" sz="1400" b="0" spc="3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SK</a:t>
            </a:r>
            <a:r>
              <a:rPr lang="fi-FI" sz="1400" b="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YLÄN Y</a:t>
            </a:r>
            <a:r>
              <a:rPr lang="fi-FI" sz="1400" b="0" spc="30" baseline="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LIOPIS</a:t>
            </a:r>
            <a:r>
              <a:rPr lang="fi-FI" sz="1400" b="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TO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1907704" y="2920701"/>
            <a:ext cx="6192688" cy="1084363"/>
          </a:xfrm>
        </p:spPr>
        <p:txBody>
          <a:bodyPr>
            <a:normAutofit/>
          </a:bodyPr>
          <a:lstStyle>
            <a:lvl1pPr marL="0" indent="0" algn="ctr">
              <a:buFont typeface="Wingdings" pitchFamily="2" charset="2"/>
              <a:buNone/>
              <a:defRPr sz="2800">
                <a:solidFill>
                  <a:schemeClr val="bg2">
                    <a:lumMod val="75000"/>
                  </a:schemeClr>
                </a:solidFill>
                <a:latin typeface="Palatino" pitchFamily="18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3" name="Kuva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712346"/>
            <a:ext cx="5508000" cy="895443"/>
          </a:xfrm>
          <a:prstGeom prst="rect">
            <a:avLst/>
          </a:prstGeom>
        </p:spPr>
      </p:pic>
      <p:sp>
        <p:nvSpPr>
          <p:cNvPr id="14" name="Rectangle 9"/>
          <p:cNvSpPr>
            <a:spLocks noChangeArrowheads="1"/>
          </p:cNvSpPr>
          <p:nvPr userDrawn="1"/>
        </p:nvSpPr>
        <p:spPr bwMode="auto">
          <a:xfrm>
            <a:off x="-27598" y="1588"/>
            <a:ext cx="9180000" cy="6856412"/>
          </a:xfrm>
          <a:prstGeom prst="rect">
            <a:avLst/>
          </a:prstGeom>
          <a:noFill/>
          <a:ln w="12700">
            <a:solidFill>
              <a:srgbClr val="02409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775450" y="485775"/>
            <a:ext cx="1982788" cy="575151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1043608" y="485775"/>
            <a:ext cx="5579442" cy="57515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7"/>
          <p:cNvSpPr txBox="1">
            <a:spLocks noChangeArrowheads="1"/>
          </p:cNvSpPr>
          <p:nvPr userDrawn="1"/>
        </p:nvSpPr>
        <p:spPr bwMode="auto">
          <a:xfrm>
            <a:off x="584721" y="60487"/>
            <a:ext cx="3051175" cy="33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510" tIns="46254" rIns="92510" bIns="46254">
            <a:spAutoFit/>
          </a:bodyPr>
          <a:lstStyle/>
          <a:p>
            <a:pPr defTabSz="927100" eaLnBrk="0" hangingPunct="0"/>
            <a:r>
              <a:rPr lang="fi-FI" sz="1600" b="0" dirty="0">
                <a:solidFill>
                  <a:srgbClr val="000099"/>
                </a:solidFill>
                <a:latin typeface="Helvetica" pitchFamily="34" charset="0"/>
              </a:rPr>
              <a:t>      </a:t>
            </a:r>
            <a:r>
              <a:rPr lang="fi-FI" sz="1400" b="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JY</a:t>
            </a:r>
            <a:r>
              <a:rPr lang="fi-FI" sz="1400" b="0" spc="-50" baseline="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V</a:t>
            </a:r>
            <a:r>
              <a:rPr lang="fi-FI" sz="1400" b="0" spc="30" baseline="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Ä</a:t>
            </a:r>
            <a:r>
              <a:rPr lang="fi-FI" sz="1400" b="0" spc="3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SK</a:t>
            </a:r>
            <a:r>
              <a:rPr lang="fi-FI" sz="1400" b="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YLÄN Y</a:t>
            </a:r>
            <a:r>
              <a:rPr lang="fi-FI" sz="1400" b="0" spc="30" baseline="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LIOPIS</a:t>
            </a:r>
            <a:r>
              <a:rPr lang="fi-FI" sz="1400" b="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TO</a:t>
            </a:r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42"/>
          <a:stretch/>
        </p:blipFill>
        <p:spPr>
          <a:xfrm>
            <a:off x="5374800" y="-99392"/>
            <a:ext cx="3766607" cy="6525346"/>
          </a:xfrm>
          <a:prstGeom prst="rect">
            <a:avLst/>
          </a:prstGeom>
        </p:spPr>
      </p:pic>
      <p:sp>
        <p:nvSpPr>
          <p:cNvPr id="19" name="Otsikko 1"/>
          <p:cNvSpPr>
            <a:spLocks noGrp="1"/>
          </p:cNvSpPr>
          <p:nvPr>
            <p:ph type="title"/>
          </p:nvPr>
        </p:nvSpPr>
        <p:spPr>
          <a:xfrm>
            <a:off x="1115615" y="836712"/>
            <a:ext cx="4536505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0" name="Sisällön paikkamerkki 2"/>
          <p:cNvSpPr>
            <a:spLocks noGrp="1"/>
          </p:cNvSpPr>
          <p:nvPr>
            <p:ph idx="1"/>
          </p:nvPr>
        </p:nvSpPr>
        <p:spPr>
          <a:xfrm>
            <a:off x="1115615" y="2204864"/>
            <a:ext cx="4536504" cy="4104010"/>
          </a:xfrm>
        </p:spPr>
        <p:txBody>
          <a:bodyPr/>
          <a:lstStyle>
            <a:lvl1pPr>
              <a:buClr>
                <a:srgbClr val="C85300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4567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8340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609600" y="6478588"/>
            <a:ext cx="8362950" cy="428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EAEAEA"/>
              </a:gs>
            </a:gsLst>
            <a:lin ang="2700000" scaled="1"/>
          </a:gradFill>
          <a:ln w="2857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73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8072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48072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187624" y="1844824"/>
            <a:ext cx="3701528" cy="42484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076056" y="1844824"/>
            <a:ext cx="3764266" cy="4248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848872" cy="10801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43608" y="1700808"/>
            <a:ext cx="3672408" cy="11221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043608" y="2924944"/>
            <a:ext cx="3672408" cy="331236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5076056" y="1700808"/>
            <a:ext cx="3816424" cy="11221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5076056" y="2924944"/>
            <a:ext cx="3816424" cy="331236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2592288" cy="9255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995936" y="620688"/>
            <a:ext cx="4896544" cy="5616624"/>
          </a:xfrm>
        </p:spPr>
        <p:txBody>
          <a:bodyPr/>
          <a:lstStyle>
            <a:lvl1pPr>
              <a:buClr>
                <a:srgbClr val="C85300"/>
              </a:buCl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043608" y="1546249"/>
            <a:ext cx="259228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1043608" y="6408738"/>
            <a:ext cx="2016224" cy="476250"/>
          </a:xfrm>
        </p:spPr>
        <p:txBody>
          <a:bodyPr/>
          <a:lstStyle>
            <a:lvl1pPr>
              <a:defRPr/>
            </a:lvl1pPr>
          </a:lstStyle>
          <a:p>
            <a:fld id="{CCD50BB1-F478-4A44-97A0-5707D1136FBA}" type="datetime1">
              <a:rPr lang="fi-FI" smtClean="0"/>
              <a:t>23.9.2017</a:t>
            </a:fld>
            <a:endParaRPr lang="en-US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3347865" y="6408738"/>
            <a:ext cx="2952328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6660232" y="6381750"/>
            <a:ext cx="2232248" cy="476250"/>
          </a:xfrm>
        </p:spPr>
        <p:txBody>
          <a:bodyPr/>
          <a:lstStyle>
            <a:lvl1pPr>
              <a:defRPr/>
            </a:lvl1pPr>
          </a:lstStyle>
          <a:p>
            <a:fld id="{003BFAFD-D0C7-44CD-B280-FEA3B8F367E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6667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623" y="485775"/>
            <a:ext cx="763284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624" y="1773238"/>
            <a:ext cx="7632848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87624" y="6408738"/>
            <a:ext cx="187220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Palatino" pitchFamily="18" charset="0"/>
              </a:defRPr>
            </a:lvl1pPr>
          </a:lstStyle>
          <a:p>
            <a:fld id="{70731EDA-3344-4976-B106-BD9C087D9C51}" type="datetime1">
              <a:rPr lang="fi-FI" smtClean="0"/>
              <a:pPr/>
              <a:t>23.9.2017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91880" y="6408738"/>
            <a:ext cx="295178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Palatino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60232" y="6381750"/>
            <a:ext cx="216024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Palatino" pitchFamily="18" charset="0"/>
              </a:defRPr>
            </a:lvl1pPr>
          </a:lstStyle>
          <a:p>
            <a:fld id="{E0DAD421-BC1A-463B-9A39-82815BDB74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584721" y="60487"/>
            <a:ext cx="3051175" cy="33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510" tIns="46254" rIns="92510" bIns="46254">
            <a:spAutoFit/>
          </a:bodyPr>
          <a:lstStyle/>
          <a:p>
            <a:pPr defTabSz="927100" eaLnBrk="0" hangingPunct="0"/>
            <a:r>
              <a:rPr lang="fi-FI" sz="1600" b="0" dirty="0">
                <a:solidFill>
                  <a:srgbClr val="000099"/>
                </a:solidFill>
                <a:latin typeface="Helvetica" pitchFamily="34" charset="0"/>
              </a:rPr>
              <a:t>      </a:t>
            </a:r>
            <a:r>
              <a:rPr lang="fi-FI" sz="1400" b="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JY</a:t>
            </a:r>
            <a:r>
              <a:rPr lang="fi-FI" sz="1400" b="0" spc="-50" baseline="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V</a:t>
            </a:r>
            <a:r>
              <a:rPr lang="fi-FI" sz="1400" b="0" spc="30" baseline="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Ä</a:t>
            </a:r>
            <a:r>
              <a:rPr lang="fi-FI" sz="1400" b="0" spc="3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SK</a:t>
            </a:r>
            <a:r>
              <a:rPr lang="fi-FI" sz="1400" b="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YLÄN Y</a:t>
            </a:r>
            <a:r>
              <a:rPr lang="fi-FI" sz="1400" b="0" spc="30" baseline="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LIOPIS</a:t>
            </a:r>
            <a:r>
              <a:rPr lang="fi-FI" sz="1400" b="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TO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588"/>
            <a:ext cx="9144000" cy="6856412"/>
          </a:xfrm>
          <a:prstGeom prst="rect">
            <a:avLst/>
          </a:prstGeom>
          <a:noFill/>
          <a:ln w="12700">
            <a:solidFill>
              <a:srgbClr val="02409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 dirty="0"/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33" y="5616000"/>
            <a:ext cx="533400" cy="1088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Helvetica" pitchFamily="34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Helvetica" pitchFamily="34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Helvetica" pitchFamily="34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Helvetica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Helvetica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Helvetica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Helvetica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Helvetica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85300"/>
        </a:buClr>
        <a:buSzPct val="8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3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kuva1"/>
          <p:cNvPicPr>
            <a:picLocks noChangeAspect="1" noChangeArrowheads="1"/>
          </p:cNvPicPr>
          <p:nvPr/>
        </p:nvPicPr>
        <p:blipFill>
          <a:blip r:embed="rId2" cstate="print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632088"/>
            <a:ext cx="8329528" cy="122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899591" y="1196752"/>
            <a:ext cx="8221469" cy="3744416"/>
          </a:xfrm>
        </p:spPr>
        <p:txBody>
          <a:bodyPr>
            <a:normAutofit/>
          </a:bodyPr>
          <a:lstStyle/>
          <a:p>
            <a:r>
              <a:rPr lang="en-US" dirty="0"/>
              <a:t>Atomic mass measurements of ultralow</a:t>
            </a:r>
            <a:br>
              <a:rPr lang="en-US" dirty="0"/>
            </a:br>
            <a:r>
              <a:rPr lang="en-US" dirty="0"/>
              <a:t>Q-value nuclei</a:t>
            </a:r>
            <a:br>
              <a:rPr lang="en-US" dirty="0"/>
            </a:br>
            <a:endParaRPr lang="fi-FI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002805" y="4983757"/>
            <a:ext cx="6400800" cy="1469579"/>
          </a:xfrm>
        </p:spPr>
        <p:txBody>
          <a:bodyPr/>
          <a:lstStyle/>
          <a:p>
            <a:r>
              <a:rPr lang="fi-FI" dirty="0"/>
              <a:t>Tommi Eronen</a:t>
            </a:r>
          </a:p>
          <a:p>
            <a:r>
              <a:rPr lang="fi-FI" dirty="0" err="1"/>
              <a:t>University</a:t>
            </a:r>
            <a:r>
              <a:rPr lang="fi-FI" dirty="0"/>
              <a:t> of Jyväskylä</a:t>
            </a:r>
          </a:p>
        </p:txBody>
      </p:sp>
      <p:pic>
        <p:nvPicPr>
          <p:cNvPr id="1028" name="Picture 4" descr="academy of finla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15921"/>
            <a:ext cx="1536220" cy="48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0" descr="color12pt"/>
          <p:cNvPicPr>
            <a:picLocks noChangeAspect="1" noChangeArrowheads="1"/>
          </p:cNvPicPr>
          <p:nvPr/>
        </p:nvPicPr>
        <p:blipFill>
          <a:blip r:embed="rId4" cstate="print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149" y="58253"/>
            <a:ext cx="1434912" cy="80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732C3C-A064-4411-A027-529088AFC80B}"/>
              </a:ext>
            </a:extLst>
          </p:cNvPr>
          <p:cNvSpPr txBox="1"/>
          <p:nvPr/>
        </p:nvSpPr>
        <p:spPr>
          <a:xfrm>
            <a:off x="827584" y="404664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39</a:t>
            </a:r>
            <a:r>
              <a:rPr lang="en-GB" baseline="30000" dirty="0"/>
              <a:t>th</a:t>
            </a:r>
            <a:r>
              <a:rPr lang="en-GB" dirty="0"/>
              <a:t> </a:t>
            </a:r>
            <a:r>
              <a:rPr lang="en-GB" dirty="0" err="1"/>
              <a:t>Erice</a:t>
            </a:r>
            <a:r>
              <a:rPr lang="en-GB" dirty="0"/>
              <a:t> School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564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Precisions</a:t>
            </a:r>
            <a:endParaRPr lang="fi-F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87624" y="1773238"/>
            <a:ext cx="7632848" cy="4968130"/>
          </a:xfrm>
        </p:spPr>
        <p:txBody>
          <a:bodyPr>
            <a:normAutofit/>
          </a:bodyPr>
          <a:lstStyle/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goal</a:t>
            </a:r>
            <a:r>
              <a:rPr lang="fi-FI" dirty="0"/>
              <a:t>: </a:t>
            </a:r>
            <a:r>
              <a:rPr lang="fi-FI" dirty="0" err="1"/>
              <a:t>Find</a:t>
            </a:r>
            <a:r>
              <a:rPr lang="fi-FI" dirty="0"/>
              <a:t> ”</a:t>
            </a:r>
            <a:r>
              <a:rPr lang="fi-FI" dirty="0" err="1"/>
              <a:t>slightly</a:t>
            </a:r>
            <a:r>
              <a:rPr lang="fi-FI" dirty="0"/>
              <a:t> </a:t>
            </a:r>
            <a:r>
              <a:rPr lang="fi-FI" dirty="0" err="1"/>
              <a:t>positive</a:t>
            </a:r>
            <a:r>
              <a:rPr lang="fi-FI" dirty="0"/>
              <a:t> Q-</a:t>
            </a:r>
            <a:r>
              <a:rPr lang="fi-FI" dirty="0" err="1"/>
              <a:t>value</a:t>
            </a:r>
            <a:r>
              <a:rPr lang="fi-FI" dirty="0"/>
              <a:t>” </a:t>
            </a:r>
            <a:r>
              <a:rPr lang="fi-FI" dirty="0" err="1"/>
              <a:t>cases</a:t>
            </a:r>
            <a:r>
              <a:rPr lang="fi-FI" dirty="0"/>
              <a:t>:</a:t>
            </a:r>
          </a:p>
          <a:p>
            <a:r>
              <a:rPr lang="fi-FI" b="1" dirty="0" err="1"/>
              <a:t>Phase</a:t>
            </a:r>
            <a:r>
              <a:rPr lang="fi-FI" b="1" dirty="0"/>
              <a:t> 1: </a:t>
            </a:r>
            <a:r>
              <a:rPr lang="fi-FI" b="1" dirty="0" err="1"/>
              <a:t>Coarse</a:t>
            </a:r>
            <a:r>
              <a:rPr lang="fi-FI" b="1" dirty="0"/>
              <a:t> </a:t>
            </a:r>
            <a:r>
              <a:rPr lang="fi-FI" b="1" dirty="0" err="1"/>
              <a:t>selection</a:t>
            </a:r>
            <a:endParaRPr lang="fi-FI" b="1" dirty="0"/>
          </a:p>
          <a:p>
            <a:pPr lvl="1"/>
            <a:r>
              <a:rPr lang="fi-FI" dirty="0" err="1"/>
              <a:t>Daughter</a:t>
            </a:r>
            <a:r>
              <a:rPr lang="fi-FI" dirty="0"/>
              <a:t> </a:t>
            </a:r>
            <a:r>
              <a:rPr lang="fi-FI" dirty="0" err="1"/>
              <a:t>state</a:t>
            </a:r>
            <a:r>
              <a:rPr lang="fi-FI" dirty="0"/>
              <a:t> </a:t>
            </a:r>
            <a:r>
              <a:rPr lang="fi-FI" dirty="0" err="1"/>
              <a:t>excitation</a:t>
            </a:r>
            <a:r>
              <a:rPr lang="fi-FI" dirty="0"/>
              <a:t> </a:t>
            </a:r>
            <a:r>
              <a:rPr lang="fi-FI" dirty="0" err="1"/>
              <a:t>energies</a:t>
            </a:r>
            <a:r>
              <a:rPr lang="fi-FI" dirty="0"/>
              <a:t> &lt; 100 </a:t>
            </a:r>
            <a:r>
              <a:rPr lang="fi-FI" dirty="0" err="1"/>
              <a:t>eV</a:t>
            </a:r>
            <a:endParaRPr lang="fi-FI" dirty="0"/>
          </a:p>
          <a:p>
            <a:pPr lvl="1"/>
            <a:r>
              <a:rPr lang="fi-FI" dirty="0"/>
              <a:t>~100 </a:t>
            </a:r>
            <a:r>
              <a:rPr lang="fi-FI" dirty="0" err="1"/>
              <a:t>eV</a:t>
            </a:r>
            <a:r>
              <a:rPr lang="fi-FI" dirty="0"/>
              <a:t> </a:t>
            </a:r>
            <a:r>
              <a:rPr lang="fi-FI" dirty="0" err="1"/>
              <a:t>gs-gs</a:t>
            </a:r>
            <a:r>
              <a:rPr lang="fi-FI" dirty="0"/>
              <a:t> </a:t>
            </a:r>
            <a:r>
              <a:rPr lang="fi-FI" dirty="0" err="1"/>
              <a:t>precision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Penning</a:t>
            </a:r>
            <a:r>
              <a:rPr lang="fi-FI" dirty="0"/>
              <a:t> </a:t>
            </a:r>
            <a:r>
              <a:rPr lang="fi-FI" dirty="0" err="1"/>
              <a:t>traps</a:t>
            </a:r>
            <a:r>
              <a:rPr lang="fi-FI" dirty="0"/>
              <a:t> (</a:t>
            </a:r>
            <a:r>
              <a:rPr lang="fi-FI" b="1" i="1" dirty="0">
                <a:solidFill>
                  <a:schemeClr val="accent2"/>
                </a:solidFill>
              </a:rPr>
              <a:t>TOF-ICR</a:t>
            </a:r>
            <a:r>
              <a:rPr lang="fi-FI" dirty="0"/>
              <a:t>)</a:t>
            </a:r>
          </a:p>
          <a:p>
            <a:r>
              <a:rPr lang="fi-FI" b="1" dirty="0" err="1"/>
              <a:t>Phase</a:t>
            </a:r>
            <a:r>
              <a:rPr lang="fi-FI" b="1" dirty="0"/>
              <a:t> 2: </a:t>
            </a:r>
            <a:r>
              <a:rPr lang="fi-FI" b="1" dirty="0" err="1"/>
              <a:t>Finer</a:t>
            </a:r>
            <a:r>
              <a:rPr lang="fi-FI" b="1" dirty="0"/>
              <a:t> </a:t>
            </a:r>
            <a:r>
              <a:rPr lang="fi-FI" b="1" dirty="0" err="1"/>
              <a:t>selection</a:t>
            </a:r>
            <a:endParaRPr lang="fi-FI" b="1" dirty="0"/>
          </a:p>
          <a:p>
            <a:pPr lvl="1"/>
            <a:r>
              <a:rPr lang="fi-FI" dirty="0"/>
              <a:t>If </a:t>
            </a:r>
            <a:r>
              <a:rPr lang="fi-FI" dirty="0" err="1"/>
              <a:t>survived</a:t>
            </a:r>
            <a:r>
              <a:rPr lang="fi-FI" dirty="0"/>
              <a:t> </a:t>
            </a:r>
            <a:r>
              <a:rPr lang="fi-FI" dirty="0" err="1"/>
              <a:t>phase</a:t>
            </a:r>
            <a:r>
              <a:rPr lang="fi-FI" dirty="0"/>
              <a:t> 1</a:t>
            </a:r>
          </a:p>
          <a:p>
            <a:pPr lvl="1"/>
            <a:r>
              <a:rPr lang="fi-FI" dirty="0" err="1"/>
              <a:t>Daughter</a:t>
            </a:r>
            <a:r>
              <a:rPr lang="fi-FI" dirty="0"/>
              <a:t> </a:t>
            </a:r>
            <a:r>
              <a:rPr lang="fi-FI" dirty="0" err="1"/>
              <a:t>state</a:t>
            </a:r>
            <a:r>
              <a:rPr lang="fi-FI" dirty="0"/>
              <a:t> </a:t>
            </a:r>
            <a:r>
              <a:rPr lang="fi-FI" dirty="0" err="1"/>
              <a:t>excitation</a:t>
            </a:r>
            <a:r>
              <a:rPr lang="fi-FI" dirty="0"/>
              <a:t> </a:t>
            </a:r>
            <a:r>
              <a:rPr lang="fi-FI" dirty="0" err="1"/>
              <a:t>energies</a:t>
            </a:r>
            <a:r>
              <a:rPr lang="fi-FI" dirty="0"/>
              <a:t> &lt; 10 </a:t>
            </a:r>
            <a:r>
              <a:rPr lang="fi-FI" dirty="0" err="1"/>
              <a:t>eV</a:t>
            </a:r>
            <a:endParaRPr lang="fi-FI" dirty="0"/>
          </a:p>
          <a:p>
            <a:pPr lvl="1"/>
            <a:r>
              <a:rPr lang="fi-FI" dirty="0"/>
              <a:t>~10-50 </a:t>
            </a:r>
            <a:r>
              <a:rPr lang="fi-FI" dirty="0" err="1"/>
              <a:t>eV</a:t>
            </a:r>
            <a:r>
              <a:rPr lang="fi-FI" dirty="0"/>
              <a:t> </a:t>
            </a:r>
            <a:r>
              <a:rPr lang="fi-FI" dirty="0" err="1"/>
              <a:t>gs-gs</a:t>
            </a:r>
            <a:r>
              <a:rPr lang="fi-FI" dirty="0"/>
              <a:t> </a:t>
            </a:r>
            <a:r>
              <a:rPr lang="fi-FI" dirty="0" err="1"/>
              <a:t>precision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Penning</a:t>
            </a:r>
            <a:r>
              <a:rPr lang="fi-FI" dirty="0"/>
              <a:t> </a:t>
            </a:r>
            <a:r>
              <a:rPr lang="fi-FI" dirty="0" err="1"/>
              <a:t>traps</a:t>
            </a:r>
            <a:r>
              <a:rPr lang="fi-FI" dirty="0"/>
              <a:t> (</a:t>
            </a:r>
            <a:r>
              <a:rPr lang="fi-FI" b="1" i="1" dirty="0">
                <a:solidFill>
                  <a:schemeClr val="accent2"/>
                </a:solidFill>
              </a:rPr>
              <a:t>PI-ICR</a:t>
            </a:r>
            <a:r>
              <a:rPr lang="fi-FI" dirty="0"/>
              <a:t>)</a:t>
            </a:r>
          </a:p>
          <a:p>
            <a:r>
              <a:rPr lang="fi-FI" b="1" dirty="0" err="1"/>
              <a:t>Phase</a:t>
            </a:r>
            <a:r>
              <a:rPr lang="fi-FI" b="1" dirty="0"/>
              <a:t> 3: Ultimate</a:t>
            </a:r>
          </a:p>
          <a:p>
            <a:pPr lvl="1"/>
            <a:r>
              <a:rPr lang="fi-FI" dirty="0" err="1"/>
              <a:t>Push</a:t>
            </a:r>
            <a:r>
              <a:rPr lang="fi-FI" dirty="0"/>
              <a:t> to </a:t>
            </a:r>
            <a:r>
              <a:rPr lang="fi-FI" dirty="0" err="1"/>
              <a:t>eV-level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non-</a:t>
            </a:r>
            <a:r>
              <a:rPr lang="fi-FI" dirty="0" err="1"/>
              <a:t>destructive</a:t>
            </a:r>
            <a:r>
              <a:rPr lang="fi-FI" dirty="0"/>
              <a:t> </a:t>
            </a:r>
            <a:r>
              <a:rPr lang="fi-FI" dirty="0" err="1"/>
              <a:t>Penning</a:t>
            </a:r>
            <a:r>
              <a:rPr lang="fi-FI" dirty="0"/>
              <a:t> trap </a:t>
            </a:r>
            <a:r>
              <a:rPr lang="fi-FI" dirty="0" err="1"/>
              <a:t>mass</a:t>
            </a:r>
            <a:r>
              <a:rPr lang="fi-FI" dirty="0"/>
              <a:t> </a:t>
            </a:r>
            <a:r>
              <a:rPr lang="fi-FI" dirty="0" err="1"/>
              <a:t>measurement</a:t>
            </a:r>
            <a:r>
              <a:rPr lang="fi-FI" dirty="0"/>
              <a:t> </a:t>
            </a:r>
            <a:r>
              <a:rPr lang="fi-FI" dirty="0" err="1"/>
              <a:t>techniques</a:t>
            </a:r>
            <a:endParaRPr lang="fi-FI" dirty="0"/>
          </a:p>
          <a:p>
            <a:pPr lvl="1"/>
            <a:r>
              <a:rPr lang="fi-FI" dirty="0" err="1"/>
              <a:t>E.g</a:t>
            </a:r>
            <a:r>
              <a:rPr lang="fi-FI" dirty="0"/>
              <a:t>. </a:t>
            </a:r>
            <a:r>
              <a:rPr lang="fi-FI" dirty="0" err="1"/>
              <a:t>with</a:t>
            </a:r>
            <a:r>
              <a:rPr lang="fi-FI" dirty="0"/>
              <a:t> PENTATRAP in MPIK, Heidelberg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AF5CE7-9E76-4C82-9C84-A12DEAE2E4B6}"/>
              </a:ext>
            </a:extLst>
          </p:cNvPr>
          <p:cNvSpPr/>
          <p:nvPr/>
        </p:nvSpPr>
        <p:spPr>
          <a:xfrm>
            <a:off x="1043608" y="2234953"/>
            <a:ext cx="7632849" cy="2736304"/>
          </a:xfrm>
          <a:prstGeom prst="rect">
            <a:avLst/>
          </a:prstGeom>
          <a:solidFill>
            <a:srgbClr val="00B0F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0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Production</a:t>
            </a:r>
            <a:r>
              <a:rPr lang="fi-FI" dirty="0"/>
              <a:t> of </a:t>
            </a:r>
            <a:r>
              <a:rPr lang="fi-FI" dirty="0" err="1"/>
              <a:t>ions</a:t>
            </a:r>
            <a:r>
              <a:rPr lang="fi-FI" dirty="0"/>
              <a:t> of </a:t>
            </a:r>
            <a:r>
              <a:rPr lang="fi-FI" dirty="0" err="1"/>
              <a:t>interest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Half-lives</a:t>
            </a:r>
            <a:r>
              <a:rPr lang="fi-FI" dirty="0"/>
              <a:t> </a:t>
            </a:r>
            <a:r>
              <a:rPr lang="fi-FI" dirty="0" err="1"/>
              <a:t>few</a:t>
            </a:r>
            <a:r>
              <a:rPr lang="fi-FI" dirty="0"/>
              <a:t> </a:t>
            </a:r>
            <a:r>
              <a:rPr lang="fi-FI" dirty="0" err="1"/>
              <a:t>days</a:t>
            </a:r>
            <a:r>
              <a:rPr lang="fi-FI" dirty="0"/>
              <a:t> </a:t>
            </a:r>
            <a:r>
              <a:rPr lang="fi-FI" dirty="0" err="1"/>
              <a:t>up</a:t>
            </a:r>
            <a:r>
              <a:rPr lang="fi-FI" dirty="0"/>
              <a:t> to </a:t>
            </a:r>
            <a:r>
              <a:rPr lang="fi-FI" dirty="0" err="1"/>
              <a:t>few</a:t>
            </a:r>
            <a:r>
              <a:rPr lang="fi-FI" dirty="0"/>
              <a:t> </a:t>
            </a:r>
            <a:r>
              <a:rPr lang="fi-FI" dirty="0" err="1"/>
              <a:t>years</a:t>
            </a:r>
            <a:endParaRPr lang="fi-FI" dirty="0"/>
          </a:p>
          <a:p>
            <a:pPr lvl="1"/>
            <a:r>
              <a:rPr lang="fi-FI" dirty="0" err="1"/>
              <a:t>Need</a:t>
            </a:r>
            <a:r>
              <a:rPr lang="fi-FI" dirty="0"/>
              <a:t> (</a:t>
            </a:r>
            <a:r>
              <a:rPr lang="fi-FI" dirty="0" err="1"/>
              <a:t>near</a:t>
            </a:r>
            <a:r>
              <a:rPr lang="fi-FI" dirty="0"/>
              <a:t>) on-</a:t>
            </a:r>
            <a:r>
              <a:rPr lang="fi-FI" dirty="0" err="1"/>
              <a:t>line</a:t>
            </a:r>
            <a:r>
              <a:rPr lang="fi-FI" dirty="0"/>
              <a:t> </a:t>
            </a:r>
            <a:r>
              <a:rPr lang="fi-FI" dirty="0" err="1"/>
              <a:t>production</a:t>
            </a:r>
            <a:endParaRPr lang="fi-FI" dirty="0"/>
          </a:p>
          <a:p>
            <a:r>
              <a:rPr lang="fi-FI" dirty="0"/>
              <a:t>IGISOL </a:t>
            </a:r>
            <a:r>
              <a:rPr lang="fi-FI" dirty="0" err="1"/>
              <a:t>facility</a:t>
            </a:r>
            <a:r>
              <a:rPr lang="fi-FI" dirty="0"/>
              <a:t> at Uni Jyväskylä </a:t>
            </a:r>
            <a:r>
              <a:rPr lang="fi-FI" dirty="0" err="1"/>
              <a:t>accelerator</a:t>
            </a:r>
            <a:r>
              <a:rPr lang="fi-FI" dirty="0"/>
              <a:t> </a:t>
            </a:r>
            <a:r>
              <a:rPr lang="fi-FI" dirty="0" err="1"/>
              <a:t>lab</a:t>
            </a:r>
            <a:endParaRPr lang="fi-FI" dirty="0"/>
          </a:p>
          <a:p>
            <a:pPr lvl="1"/>
            <a:r>
              <a:rPr lang="fi-FI" dirty="0"/>
              <a:t>K130 and </a:t>
            </a:r>
            <a:r>
              <a:rPr lang="fi-FI" dirty="0">
                <a:solidFill>
                  <a:schemeClr val="bg1">
                    <a:lumMod val="65000"/>
                  </a:schemeClr>
                </a:solidFill>
              </a:rPr>
              <a:t>K30 </a:t>
            </a:r>
            <a:r>
              <a:rPr lang="fi-FI" dirty="0" err="1">
                <a:solidFill>
                  <a:schemeClr val="bg1">
                    <a:lumMod val="65000"/>
                  </a:schemeClr>
                </a:solidFill>
              </a:rPr>
              <a:t>cyclotrons</a:t>
            </a:r>
            <a:endParaRPr lang="fi-FI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i-FI" dirty="0"/>
              <a:t>Proton/</a:t>
            </a:r>
            <a:r>
              <a:rPr lang="fi-FI" dirty="0" err="1"/>
              <a:t>deuteron</a:t>
            </a:r>
            <a:r>
              <a:rPr lang="fi-FI" dirty="0"/>
              <a:t> </a:t>
            </a:r>
            <a:r>
              <a:rPr lang="fi-FI" dirty="0" err="1"/>
              <a:t>induced</a:t>
            </a:r>
            <a:r>
              <a:rPr lang="fi-FI" dirty="0"/>
              <a:t> </a:t>
            </a:r>
            <a:r>
              <a:rPr lang="fi-FI" dirty="0" err="1"/>
              <a:t>fusion</a:t>
            </a:r>
            <a:r>
              <a:rPr lang="fi-FI" dirty="0"/>
              <a:t> </a:t>
            </a:r>
            <a:r>
              <a:rPr lang="fi-FI" dirty="0" err="1"/>
              <a:t>reactions</a:t>
            </a:r>
            <a:endParaRPr lang="fi-FI" dirty="0"/>
          </a:p>
          <a:p>
            <a:pPr lvl="1"/>
            <a:r>
              <a:rPr lang="fi-FI" dirty="0" err="1"/>
              <a:t>E.g</a:t>
            </a:r>
            <a:r>
              <a:rPr lang="fi-FI" dirty="0"/>
              <a:t>. </a:t>
            </a:r>
            <a:r>
              <a:rPr lang="fi-FI" baseline="30000" dirty="0"/>
              <a:t>77</a:t>
            </a:r>
            <a:r>
              <a:rPr lang="fi-FI" dirty="0"/>
              <a:t>As </a:t>
            </a:r>
            <a:r>
              <a:rPr lang="fi-FI" dirty="0" err="1"/>
              <a:t>production</a:t>
            </a:r>
            <a:r>
              <a:rPr lang="fi-FI" dirty="0"/>
              <a:t>: </a:t>
            </a:r>
            <a:r>
              <a:rPr lang="fi-FI" baseline="30000" dirty="0"/>
              <a:t>76</a:t>
            </a:r>
            <a:r>
              <a:rPr lang="fi-FI" dirty="0"/>
              <a:t>Ge(</a:t>
            </a:r>
            <a:r>
              <a:rPr lang="fi-FI" dirty="0" err="1"/>
              <a:t>d,n</a:t>
            </a:r>
            <a:r>
              <a:rPr lang="fi-FI" dirty="0"/>
              <a:t>)</a:t>
            </a:r>
            <a:r>
              <a:rPr lang="fi-FI" baseline="30000" dirty="0"/>
              <a:t>77</a:t>
            </a:r>
            <a:r>
              <a:rPr lang="fi-FI" dirty="0"/>
              <a:t>As @ 7 </a:t>
            </a:r>
            <a:r>
              <a:rPr lang="fi-FI" dirty="0" err="1"/>
              <a:t>MeV</a:t>
            </a:r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80" y="4293096"/>
            <a:ext cx="6300192" cy="248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1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dirty="0"/>
              <a:t>IGISOL</a:t>
            </a:r>
            <a:endParaRPr lang="en-US" dirty="0"/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809780" y="1337963"/>
            <a:ext cx="8658764" cy="525938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i-FI" dirty="0"/>
              <a:t>IGISOL</a:t>
            </a:r>
          </a:p>
          <a:p>
            <a:pPr lvl="1" eaLnBrk="1" hangingPunct="1">
              <a:lnSpc>
                <a:spcPct val="90000"/>
              </a:lnSpc>
            </a:pPr>
            <a:r>
              <a:rPr lang="fi-FI" b="1" dirty="0"/>
              <a:t> </a:t>
            </a:r>
            <a:r>
              <a:rPr lang="fi-FI" b="1" dirty="0">
                <a:solidFill>
                  <a:srgbClr val="FF0000"/>
                </a:solidFill>
              </a:rPr>
              <a:t>I</a:t>
            </a:r>
            <a:r>
              <a:rPr lang="fi-FI" dirty="0"/>
              <a:t>on </a:t>
            </a:r>
            <a:r>
              <a:rPr lang="fi-FI" b="1" dirty="0">
                <a:solidFill>
                  <a:srgbClr val="FF0000"/>
                </a:solidFill>
              </a:rPr>
              <a:t>G</a:t>
            </a:r>
            <a:r>
              <a:rPr lang="fi-FI" dirty="0"/>
              <a:t>uide </a:t>
            </a:r>
            <a:r>
              <a:rPr lang="fi-FI" b="1" dirty="0">
                <a:solidFill>
                  <a:srgbClr val="FF0000"/>
                </a:solidFill>
              </a:rPr>
              <a:t>I</a:t>
            </a:r>
            <a:r>
              <a:rPr lang="fi-FI" dirty="0"/>
              <a:t>sotope </a:t>
            </a:r>
            <a:r>
              <a:rPr lang="fi-FI" b="1" dirty="0">
                <a:solidFill>
                  <a:srgbClr val="FF0000"/>
                </a:solidFill>
              </a:rPr>
              <a:t>S</a:t>
            </a:r>
            <a:r>
              <a:rPr lang="fi-FI" dirty="0"/>
              <a:t>eparator </a:t>
            </a:r>
            <a:r>
              <a:rPr lang="fi-FI" b="1" dirty="0">
                <a:solidFill>
                  <a:srgbClr val="FF0000"/>
                </a:solidFill>
              </a:rPr>
              <a:t>O</a:t>
            </a:r>
            <a:r>
              <a:rPr lang="fi-FI" dirty="0"/>
              <a:t>n</a:t>
            </a:r>
            <a:r>
              <a:rPr lang="fi-FI" b="1" dirty="0">
                <a:solidFill>
                  <a:srgbClr val="FF0000"/>
                </a:solidFill>
              </a:rPr>
              <a:t>L</a:t>
            </a:r>
            <a:r>
              <a:rPr lang="fi-FI" dirty="0"/>
              <a:t>ine</a:t>
            </a:r>
          </a:p>
          <a:p>
            <a:pPr lvl="1" eaLnBrk="1" hangingPunct="1">
              <a:lnSpc>
                <a:spcPct val="90000"/>
              </a:lnSpc>
            </a:pPr>
            <a:r>
              <a:rPr lang="fi-FI" dirty="0">
                <a:solidFill>
                  <a:srgbClr val="0000FF"/>
                </a:solidFill>
              </a:rPr>
              <a:t>ISOL-system for </a:t>
            </a:r>
            <a:r>
              <a:rPr lang="fi-FI" b="1" dirty="0">
                <a:solidFill>
                  <a:srgbClr val="0000FF"/>
                </a:solidFill>
              </a:rPr>
              <a:t>all elements</a:t>
            </a:r>
            <a:r>
              <a:rPr lang="fi-FI" dirty="0">
                <a:solidFill>
                  <a:srgbClr val="0000FF"/>
                </a:solidFill>
              </a:rPr>
              <a:t>, fast ( </a:t>
            </a:r>
            <a:r>
              <a:rPr lang="en-US" dirty="0">
                <a:solidFill>
                  <a:srgbClr val="0000FF"/>
                </a:solidFill>
              </a:rPr>
              <a:t>~</a:t>
            </a:r>
            <a:r>
              <a:rPr lang="en-US" dirty="0" err="1">
                <a:solidFill>
                  <a:srgbClr val="0000FF"/>
                </a:solidFill>
              </a:rPr>
              <a:t>ms</a:t>
            </a:r>
            <a:r>
              <a:rPr lang="en-US" dirty="0">
                <a:solidFill>
                  <a:srgbClr val="0000FF"/>
                </a:solidFill>
              </a:rPr>
              <a:t>)</a:t>
            </a:r>
            <a:endParaRPr lang="fi-FI" b="1" dirty="0">
              <a:solidFill>
                <a:srgbClr val="0000FF"/>
              </a:solidFill>
            </a:endParaRPr>
          </a:p>
          <a:p>
            <a:pPr lvl="2" eaLnBrk="1" hangingPunct="1">
              <a:lnSpc>
                <a:spcPct val="90000"/>
              </a:lnSpc>
            </a:pPr>
            <a:r>
              <a:rPr lang="fi-FI" dirty="0"/>
              <a:t>Stopping reaction products into (helium) gas</a:t>
            </a:r>
          </a:p>
          <a:p>
            <a:pPr lvl="2" eaLnBrk="1" hangingPunct="1">
              <a:lnSpc>
                <a:spcPct val="90000"/>
              </a:lnSpc>
            </a:pPr>
            <a:r>
              <a:rPr lang="fi-FI" dirty="0"/>
              <a:t>Extraction as ions – no need to reionize</a:t>
            </a:r>
          </a:p>
          <a:p>
            <a:pPr lvl="1" eaLnBrk="1" hangingPunct="1">
              <a:lnSpc>
                <a:spcPct val="90000"/>
              </a:lnSpc>
            </a:pPr>
            <a:r>
              <a:rPr lang="fi-FI" dirty="0">
                <a:solidFill>
                  <a:srgbClr val="C00000"/>
                </a:solidFill>
              </a:rPr>
              <a:t>But: relatively low efficiency</a:t>
            </a:r>
          </a:p>
          <a:p>
            <a:pPr lvl="1" eaLnBrk="1" hangingPunct="1">
              <a:lnSpc>
                <a:spcPct val="90000"/>
              </a:lnSpc>
            </a:pPr>
            <a:r>
              <a:rPr lang="fi-FI" dirty="0"/>
              <a:t>Different geometries for</a:t>
            </a:r>
          </a:p>
          <a:p>
            <a:pPr lvl="2" eaLnBrk="1" hangingPunct="1">
              <a:lnSpc>
                <a:spcPct val="90000"/>
              </a:lnSpc>
            </a:pPr>
            <a:r>
              <a:rPr lang="fi-FI" b="1" dirty="0"/>
              <a:t>Light-ion fusion</a:t>
            </a:r>
          </a:p>
          <a:p>
            <a:pPr lvl="2" eaLnBrk="1" hangingPunct="1">
              <a:lnSpc>
                <a:spcPct val="90000"/>
              </a:lnSpc>
            </a:pPr>
            <a:r>
              <a:rPr lang="fi-FI" dirty="0" err="1"/>
              <a:t>Fusion</a:t>
            </a:r>
            <a:r>
              <a:rPr lang="fi-FI" dirty="0"/>
              <a:t> evaporation</a:t>
            </a:r>
          </a:p>
          <a:p>
            <a:pPr lvl="2" eaLnBrk="1" hangingPunct="1">
              <a:lnSpc>
                <a:spcPct val="90000"/>
              </a:lnSpc>
            </a:pPr>
            <a:r>
              <a:rPr lang="fi-FI" dirty="0"/>
              <a:t>p/d fission</a:t>
            </a:r>
          </a:p>
          <a:p>
            <a:pPr lvl="2" eaLnBrk="1" hangingPunct="1">
              <a:lnSpc>
                <a:spcPct val="90000"/>
              </a:lnSpc>
            </a:pPr>
            <a:r>
              <a:rPr lang="fi-FI" dirty="0">
                <a:solidFill>
                  <a:schemeClr val="bg1">
                    <a:lumMod val="50000"/>
                  </a:schemeClr>
                </a:solidFill>
              </a:rPr>
              <a:t>n-</a:t>
            </a:r>
            <a:r>
              <a:rPr lang="fi-FI" dirty="0" err="1">
                <a:solidFill>
                  <a:schemeClr val="bg1">
                    <a:lumMod val="50000"/>
                  </a:schemeClr>
                </a:solidFill>
              </a:rPr>
              <a:t>induced</a:t>
            </a:r>
            <a:r>
              <a:rPr lang="fi-FI" dirty="0">
                <a:solidFill>
                  <a:schemeClr val="bg1">
                    <a:lumMod val="50000"/>
                  </a:schemeClr>
                </a:solidFill>
              </a:rPr>
              <a:t> fission</a:t>
            </a:r>
          </a:p>
          <a:p>
            <a:pPr lvl="2" eaLnBrk="1" hangingPunct="1">
              <a:lnSpc>
                <a:spcPct val="90000"/>
              </a:lnSpc>
            </a:pPr>
            <a:r>
              <a:rPr lang="fi-FI" dirty="0" err="1">
                <a:solidFill>
                  <a:schemeClr val="bg1">
                    <a:lumMod val="50000"/>
                  </a:schemeClr>
                </a:solidFill>
              </a:rPr>
              <a:t>Cryogenic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3" descr="D:\Dropbox\heidelberg\2011-10-16_trento\talk\li_guide_tini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040" y="3284984"/>
            <a:ext cx="4211960" cy="31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077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Parent</a:t>
            </a:r>
            <a:r>
              <a:rPr lang="fi-FI" dirty="0"/>
              <a:t> and </a:t>
            </a:r>
            <a:r>
              <a:rPr lang="fi-FI" dirty="0" err="1"/>
              <a:t>daughter</a:t>
            </a:r>
            <a:r>
              <a:rPr lang="fi-FI" dirty="0"/>
              <a:t> </a:t>
            </a:r>
            <a:r>
              <a:rPr lang="fi-FI" dirty="0" err="1"/>
              <a:t>production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For </a:t>
            </a:r>
            <a:r>
              <a:rPr lang="fi-FI" dirty="0" err="1"/>
              <a:t>example</a:t>
            </a:r>
            <a:r>
              <a:rPr lang="fi-FI" dirty="0"/>
              <a:t> </a:t>
            </a:r>
            <a:r>
              <a:rPr lang="fi-FI" baseline="30000" dirty="0"/>
              <a:t>77</a:t>
            </a:r>
            <a:r>
              <a:rPr lang="fi-FI" dirty="0"/>
              <a:t>As -&gt; </a:t>
            </a:r>
            <a:r>
              <a:rPr lang="fi-FI" baseline="30000" dirty="0"/>
              <a:t>77</a:t>
            </a:r>
            <a:r>
              <a:rPr lang="fi-FI" dirty="0"/>
              <a:t>Se Q-</a:t>
            </a:r>
            <a:r>
              <a:rPr lang="fi-FI" dirty="0" err="1"/>
              <a:t>value</a:t>
            </a:r>
            <a:endParaRPr lang="fi-FI" dirty="0"/>
          </a:p>
          <a:p>
            <a:pPr lvl="1"/>
            <a:r>
              <a:rPr lang="fi-FI" dirty="0" err="1"/>
              <a:t>Parent</a:t>
            </a:r>
            <a:r>
              <a:rPr lang="fi-FI" dirty="0"/>
              <a:t>: </a:t>
            </a:r>
            <a:r>
              <a:rPr lang="fi-FI" baseline="30000" dirty="0"/>
              <a:t>76</a:t>
            </a:r>
            <a:r>
              <a:rPr lang="fi-FI" dirty="0"/>
              <a:t>Ge(</a:t>
            </a:r>
            <a:r>
              <a:rPr lang="fi-FI" i="1" dirty="0" err="1"/>
              <a:t>d</a:t>
            </a:r>
            <a:r>
              <a:rPr lang="fi-FI" dirty="0" err="1"/>
              <a:t>,</a:t>
            </a:r>
            <a:r>
              <a:rPr lang="fi-FI" i="1" dirty="0" err="1"/>
              <a:t>n</a:t>
            </a:r>
            <a:r>
              <a:rPr lang="fi-FI" dirty="0"/>
              <a:t>)</a:t>
            </a:r>
            <a:r>
              <a:rPr lang="fi-FI" baseline="30000" dirty="0"/>
              <a:t>77</a:t>
            </a:r>
            <a:r>
              <a:rPr lang="fi-FI" dirty="0"/>
              <a:t>As @ 7 </a:t>
            </a:r>
            <a:r>
              <a:rPr lang="fi-FI" dirty="0" err="1"/>
              <a:t>MeV</a:t>
            </a:r>
            <a:r>
              <a:rPr lang="fi-FI" dirty="0"/>
              <a:t> </a:t>
            </a:r>
          </a:p>
          <a:p>
            <a:pPr lvl="1"/>
            <a:r>
              <a:rPr lang="fi-FI" dirty="0" err="1"/>
              <a:t>Daughter</a:t>
            </a:r>
            <a:r>
              <a:rPr lang="fi-FI" dirty="0"/>
              <a:t>: </a:t>
            </a:r>
            <a:r>
              <a:rPr lang="fi-FI" dirty="0" err="1"/>
              <a:t>stable</a:t>
            </a:r>
            <a:r>
              <a:rPr lang="fi-FI" dirty="0"/>
              <a:t> </a:t>
            </a:r>
            <a:r>
              <a:rPr lang="fi-FI" dirty="0" err="1"/>
              <a:t>selenium</a:t>
            </a:r>
            <a:r>
              <a:rPr lang="fi-FI" dirty="0"/>
              <a:t> </a:t>
            </a:r>
            <a:r>
              <a:rPr lang="fi-FI" dirty="0" err="1"/>
              <a:t>exists</a:t>
            </a:r>
            <a:r>
              <a:rPr lang="fi-FI" dirty="0"/>
              <a:t> as a </a:t>
            </a:r>
            <a:r>
              <a:rPr lang="fi-FI" dirty="0" err="1"/>
              <a:t>contaminant</a:t>
            </a:r>
            <a:endParaRPr lang="fi-FI" dirty="0"/>
          </a:p>
          <a:p>
            <a:pPr lvl="1"/>
            <a:endParaRPr lang="fi-FI" dirty="0"/>
          </a:p>
          <a:p>
            <a:r>
              <a:rPr lang="fi-FI" dirty="0"/>
              <a:t>BOTH </a:t>
            </a:r>
            <a:r>
              <a:rPr lang="fi-FI" dirty="0" err="1"/>
              <a:t>available</a:t>
            </a:r>
            <a:r>
              <a:rPr lang="fi-FI" dirty="0"/>
              <a:t> </a:t>
            </a:r>
            <a:r>
              <a:rPr lang="fi-FI" dirty="0" err="1"/>
              <a:t>simultaneously</a:t>
            </a:r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789041"/>
            <a:ext cx="4928989" cy="30689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666176" y="5359014"/>
            <a:ext cx="790336" cy="7939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5-Point Star 6"/>
          <p:cNvSpPr/>
          <p:nvPr/>
        </p:nvSpPr>
        <p:spPr>
          <a:xfrm>
            <a:off x="8374989" y="4668508"/>
            <a:ext cx="691544" cy="694710"/>
          </a:xfrm>
          <a:prstGeom prst="star5">
            <a:avLst/>
          </a:prstGeom>
          <a:solidFill>
            <a:srgbClr val="FF0000">
              <a:alpha val="2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001560" y="5102025"/>
            <a:ext cx="41739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8210255" y="5135714"/>
            <a:ext cx="452355" cy="52901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7479461" y="4445533"/>
            <a:ext cx="373429" cy="470457"/>
          </a:xfrm>
          <a:prstGeom prst="straightConnector1">
            <a:avLst/>
          </a:prstGeom>
          <a:ln w="190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01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2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05" y="1600200"/>
            <a:ext cx="7043589" cy="452596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87623" y="298782"/>
            <a:ext cx="7632849" cy="609938"/>
          </a:xfrm>
        </p:spPr>
        <p:txBody>
          <a:bodyPr>
            <a:normAutofit fontScale="90000"/>
          </a:bodyPr>
          <a:lstStyle/>
          <a:p>
            <a:r>
              <a:rPr lang="en-US" dirty="0"/>
              <a:t>IGISOL-4 FACILITY LAYOUT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187624" y="6408738"/>
            <a:ext cx="1872208" cy="476250"/>
          </a:xfrm>
        </p:spPr>
        <p:txBody>
          <a:bodyPr/>
          <a:lstStyle/>
          <a:p>
            <a:r>
              <a:rPr lang="en-US"/>
              <a:t>2014-03-12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6305" y="1908271"/>
            <a:ext cx="14478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MCC30/15 light-ion cyclotron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69280" y="3430748"/>
            <a:ext cx="136815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IGISOL-4 target area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886057" y="2751334"/>
                <a:ext cx="1800200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prstClr val="black"/>
                    </a:solidFill>
                  </a:rPr>
                  <a:t>Dipole magnet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𝑀</m:t>
                      </m:r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/∆</m:t>
                      </m:r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𝑀</m:t>
                      </m:r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≈350</m:t>
                      </m:r>
                    </m:oMath>
                  </m:oMathPara>
                </a14:m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6057" y="2751334"/>
                <a:ext cx="1800200" cy="584775"/>
              </a:xfrm>
              <a:prstGeom prst="rect">
                <a:avLst/>
              </a:prstGeom>
              <a:blipFill>
                <a:blip r:embed="rId4"/>
                <a:stretch>
                  <a:fillRect l="-2034" t="-3125" b="-5208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7330480" y="4267200"/>
            <a:ext cx="1800200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RFQ cooler/</a:t>
            </a:r>
            <a:r>
              <a:rPr lang="en-US" sz="1600" dirty="0" err="1">
                <a:solidFill>
                  <a:prstClr val="black"/>
                </a:solidFill>
              </a:rPr>
              <a:t>buncher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7344" y="4325452"/>
            <a:ext cx="2074912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Decay Spectroscopy station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144697" y="4724312"/>
            <a:ext cx="495384" cy="418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6686256" y="6195425"/>
            <a:ext cx="331081" cy="1609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162506" y="1164060"/>
            <a:ext cx="2169901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From K130 cyclotron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8838" y="5105400"/>
            <a:ext cx="4392488" cy="172819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972261" y="5517232"/>
            <a:ext cx="1471947" cy="5761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83445" y="5170774"/>
            <a:ext cx="42378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JYFLTRAP, Double Penning Trap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High precision mass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Isobaric/Isomeric purification of RIB</a:t>
            </a:r>
          </a:p>
          <a:p>
            <a:r>
              <a:rPr lang="en-US" dirty="0">
                <a:solidFill>
                  <a:prstClr val="black"/>
                </a:solidFill>
              </a:rPr>
              <a:t>     </a:t>
            </a:r>
            <a:r>
              <a:rPr lang="en-US" dirty="0">
                <a:solidFill>
                  <a:prstClr val="black"/>
                </a:solidFill>
                <a:sym typeface="Wingdings" panose="05000000000000000000" pitchFamily="2" charset="2"/>
              </a:rPr>
              <a:t> Trap assisted spectroscopy</a:t>
            </a:r>
          </a:p>
          <a:p>
            <a:r>
              <a:rPr lang="en-US" dirty="0">
                <a:solidFill>
                  <a:prstClr val="black"/>
                </a:solidFill>
                <a:sym typeface="Wingdings" panose="05000000000000000000" pitchFamily="2" charset="2"/>
              </a:rPr>
              <a:t>      High purity ion samples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597283" y="5717271"/>
            <a:ext cx="154766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Collinear laser Spectroscopy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488655" y="1625087"/>
            <a:ext cx="576511" cy="1951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667125" y="2133600"/>
            <a:ext cx="447675" cy="4762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6758583" y="4518025"/>
            <a:ext cx="576660" cy="7802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5534448" y="3340387"/>
            <a:ext cx="105633" cy="2410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07" y="5861549"/>
            <a:ext cx="1353849" cy="1015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347" y="2400604"/>
            <a:ext cx="1868024" cy="140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TextBox 39"/>
          <p:cNvSpPr txBox="1"/>
          <p:nvPr/>
        </p:nvSpPr>
        <p:spPr>
          <a:xfrm>
            <a:off x="7321103" y="2082380"/>
            <a:ext cx="1434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 err="1">
                <a:solidFill>
                  <a:srgbClr val="0000FF"/>
                </a:solidFill>
              </a:rPr>
              <a:t>Atom</a:t>
            </a:r>
            <a:r>
              <a:rPr lang="fi-FI" sz="1600" dirty="0">
                <a:solidFill>
                  <a:srgbClr val="0000FF"/>
                </a:solidFill>
              </a:rPr>
              <a:t> trap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6278520" y="3303544"/>
            <a:ext cx="912242" cy="8836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</p:cNvCxnSpPr>
          <p:nvPr/>
        </p:nvCxnSpPr>
        <p:spPr>
          <a:xfrm>
            <a:off x="3436519" y="3437494"/>
            <a:ext cx="644159" cy="4428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453165" y="313167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30 </a:t>
            </a:r>
            <a:r>
              <a:rPr lang="en-GB" dirty="0" err="1"/>
              <a:t>keV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424337" y="6495038"/>
            <a:ext cx="2396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>
                <a:solidFill>
                  <a:srgbClr val="0000FF"/>
                </a:solidFill>
              </a:rPr>
              <a:t>Post-trap </a:t>
            </a:r>
            <a:r>
              <a:rPr lang="fi-FI" sz="1600" dirty="0" err="1">
                <a:solidFill>
                  <a:srgbClr val="0000FF"/>
                </a:solidFill>
              </a:rPr>
              <a:t>decay</a:t>
            </a:r>
            <a:r>
              <a:rPr lang="fi-FI" sz="1600" dirty="0">
                <a:solidFill>
                  <a:srgbClr val="0000FF"/>
                </a:solidFill>
              </a:rPr>
              <a:t> </a:t>
            </a:r>
            <a:r>
              <a:rPr lang="fi-FI" sz="1600" dirty="0" err="1">
                <a:solidFill>
                  <a:srgbClr val="0000FF"/>
                </a:solidFill>
              </a:rPr>
              <a:t>spec</a:t>
            </a:r>
            <a:endParaRPr lang="fi-FI" sz="1600" dirty="0">
              <a:solidFill>
                <a:srgbClr val="0000FF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62" y="721294"/>
            <a:ext cx="1554227" cy="1165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Freeform 26">
            <a:extLst>
              <a:ext uri="{FF2B5EF4-FFF2-40B4-BE49-F238E27FC236}">
                <a16:creationId xmlns:a16="http://schemas.microsoft.com/office/drawing/2014/main" id="{ABB0FBF6-92F8-4CFF-BF6D-58D11B9CB646}"/>
              </a:ext>
            </a:extLst>
          </p:cNvPr>
          <p:cNvSpPr/>
          <p:nvPr/>
        </p:nvSpPr>
        <p:spPr>
          <a:xfrm>
            <a:off x="2286000" y="3143250"/>
            <a:ext cx="5553075" cy="3238500"/>
          </a:xfrm>
          <a:custGeom>
            <a:avLst/>
            <a:gdLst>
              <a:gd name="connsiteX0" fmla="*/ 466725 w 5553075"/>
              <a:gd name="connsiteY0" fmla="*/ 0 h 3238500"/>
              <a:gd name="connsiteX1" fmla="*/ 0 w 5553075"/>
              <a:gd name="connsiteY1" fmla="*/ 723900 h 3238500"/>
              <a:gd name="connsiteX2" fmla="*/ 990600 w 5553075"/>
              <a:gd name="connsiteY2" fmla="*/ 819150 h 3238500"/>
              <a:gd name="connsiteX3" fmla="*/ 3048000 w 5553075"/>
              <a:gd name="connsiteY3" fmla="*/ 876300 h 3238500"/>
              <a:gd name="connsiteX4" fmla="*/ 4067175 w 5553075"/>
              <a:gd name="connsiteY4" fmla="*/ 1724025 h 3238500"/>
              <a:gd name="connsiteX5" fmla="*/ 3619500 w 5553075"/>
              <a:gd name="connsiteY5" fmla="*/ 1866900 h 3238500"/>
              <a:gd name="connsiteX6" fmla="*/ 4867275 w 5553075"/>
              <a:gd name="connsiteY6" fmla="*/ 3238500 h 3238500"/>
              <a:gd name="connsiteX7" fmla="*/ 5553075 w 5553075"/>
              <a:gd name="connsiteY7" fmla="*/ 2857500 h 3238500"/>
              <a:gd name="connsiteX8" fmla="*/ 4581525 w 5553075"/>
              <a:gd name="connsiteY8" fmla="*/ 1990725 h 3238500"/>
              <a:gd name="connsiteX9" fmla="*/ 4972050 w 5553075"/>
              <a:gd name="connsiteY9" fmla="*/ 1847850 h 3238500"/>
              <a:gd name="connsiteX10" fmla="*/ 3543300 w 5553075"/>
              <a:gd name="connsiteY10" fmla="*/ 561975 h 3238500"/>
              <a:gd name="connsiteX11" fmla="*/ 2781300 w 5553075"/>
              <a:gd name="connsiteY11" fmla="*/ 190500 h 3238500"/>
              <a:gd name="connsiteX12" fmla="*/ 1885950 w 5553075"/>
              <a:gd name="connsiteY12" fmla="*/ 190500 h 3238500"/>
              <a:gd name="connsiteX13" fmla="*/ 1228725 w 5553075"/>
              <a:gd name="connsiteY13" fmla="*/ 180975 h 3238500"/>
              <a:gd name="connsiteX14" fmla="*/ 466725 w 5553075"/>
              <a:gd name="connsiteY14" fmla="*/ 0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53075" h="3238500">
                <a:moveTo>
                  <a:pt x="466725" y="0"/>
                </a:moveTo>
                <a:lnTo>
                  <a:pt x="0" y="723900"/>
                </a:lnTo>
                <a:lnTo>
                  <a:pt x="990600" y="819150"/>
                </a:lnTo>
                <a:lnTo>
                  <a:pt x="3048000" y="876300"/>
                </a:lnTo>
                <a:lnTo>
                  <a:pt x="4067175" y="1724025"/>
                </a:lnTo>
                <a:lnTo>
                  <a:pt x="3619500" y="1866900"/>
                </a:lnTo>
                <a:lnTo>
                  <a:pt x="4867275" y="3238500"/>
                </a:lnTo>
                <a:lnTo>
                  <a:pt x="5553075" y="2857500"/>
                </a:lnTo>
                <a:lnTo>
                  <a:pt x="4581525" y="1990725"/>
                </a:lnTo>
                <a:lnTo>
                  <a:pt x="4972050" y="1847850"/>
                </a:lnTo>
                <a:lnTo>
                  <a:pt x="3543300" y="561975"/>
                </a:lnTo>
                <a:lnTo>
                  <a:pt x="2781300" y="190500"/>
                </a:lnTo>
                <a:lnTo>
                  <a:pt x="1885950" y="190500"/>
                </a:lnTo>
                <a:lnTo>
                  <a:pt x="1228725" y="180975"/>
                </a:lnTo>
                <a:lnTo>
                  <a:pt x="466725" y="0"/>
                </a:lnTo>
                <a:close/>
              </a:path>
            </a:pathLst>
          </a:custGeom>
          <a:solidFill>
            <a:srgbClr val="FF0000">
              <a:alpha val="23000"/>
            </a:srgbClr>
          </a:solidFill>
          <a:ln>
            <a:solidFill>
              <a:srgbClr val="FF0000"/>
            </a:solidFill>
          </a:ln>
          <a:effectLst>
            <a:glow rad="4064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35" grpId="0" animBg="1"/>
      <p:bldP spid="37" grpId="0"/>
      <p:bldP spid="56" grpId="0" animBg="1"/>
      <p:bldP spid="40" grpId="0"/>
      <p:bldP spid="43" grpId="0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JYFLTRAP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053667" y="1336154"/>
            <a:ext cx="3701528" cy="4248448"/>
          </a:xfrm>
        </p:spPr>
        <p:txBody>
          <a:bodyPr/>
          <a:lstStyle/>
          <a:p>
            <a:r>
              <a:rPr lang="en-US" dirty="0" err="1"/>
              <a:t>Buncher</a:t>
            </a:r>
            <a:endParaRPr lang="en-US" dirty="0"/>
          </a:p>
          <a:p>
            <a:r>
              <a:rPr lang="en-US" dirty="0"/>
              <a:t>2 Penning traps</a:t>
            </a:r>
          </a:p>
          <a:p>
            <a:pPr lvl="1"/>
            <a:r>
              <a:rPr lang="en-US" dirty="0"/>
              <a:t>Purification trap</a:t>
            </a:r>
          </a:p>
          <a:p>
            <a:pPr lvl="1"/>
            <a:r>
              <a:rPr lang="en-US" dirty="0"/>
              <a:t>Precision trap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6483" y="133615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2211" y="4591504"/>
            <a:ext cx="4025447" cy="208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5" y="3501008"/>
            <a:ext cx="4127200" cy="3356992"/>
          </a:xfrm>
          <a:prstGeom prst="rect">
            <a:avLst/>
          </a:prstGeom>
        </p:spPr>
      </p:pic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1005372" y="4941168"/>
            <a:ext cx="974340" cy="43204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490918">
            <a:off x="851332" y="5191425"/>
            <a:ext cx="8668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 </a:t>
            </a:r>
            <a:r>
              <a:rPr lang="en-GB" dirty="0" err="1">
                <a:solidFill>
                  <a:srgbClr val="FF0000"/>
                </a:solidFill>
              </a:rPr>
              <a:t>keV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1005372" y="4221088"/>
            <a:ext cx="798539" cy="50405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3131840" y="5746087"/>
            <a:ext cx="974340" cy="43204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95936" y="5661248"/>
            <a:ext cx="9084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30 </a:t>
            </a:r>
            <a:r>
              <a:rPr lang="en-GB" dirty="0" err="1">
                <a:solidFill>
                  <a:srgbClr val="FF0000"/>
                </a:solidFill>
              </a:rPr>
              <a:t>keV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1331640" y="3537455"/>
            <a:ext cx="398276" cy="21039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61554" y="3136765"/>
            <a:ext cx="9084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30 </a:t>
            </a:r>
            <a:r>
              <a:rPr lang="en-GB" dirty="0" err="1">
                <a:solidFill>
                  <a:srgbClr val="FF0000"/>
                </a:solidFill>
              </a:rPr>
              <a:t>keV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 rot="1342412">
            <a:off x="1422144" y="3861556"/>
            <a:ext cx="1009555" cy="473235"/>
          </a:xfrm>
          <a:prstGeom prst="ellipse">
            <a:avLst/>
          </a:prstGeom>
          <a:solidFill>
            <a:srgbClr val="FFFF00">
              <a:alpha val="2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835696" y="350100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buncher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075546" y="6207894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Penning</a:t>
            </a:r>
          </a:p>
          <a:p>
            <a:r>
              <a:rPr lang="en-GB" dirty="0"/>
              <a:t>traps</a:t>
            </a:r>
            <a:endParaRPr lang="en-US" dirty="0"/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>
          <a:xfrm flipV="1">
            <a:off x="2040641" y="5661249"/>
            <a:ext cx="670602" cy="7201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401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971600" y="228600"/>
            <a:ext cx="80200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i-FI" dirty="0"/>
              <a:t>Penning trap – confining charged particles</a:t>
            </a:r>
            <a:endParaRPr lang="en-US" dirty="0"/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312" y="1066800"/>
            <a:ext cx="9072372" cy="397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5039984"/>
            <a:ext cx="3886200" cy="174181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i-FI" sz="2400" dirty="0"/>
              <a:t>Three eigenmotions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fi-FI" sz="2400" dirty="0"/>
              <a:t>Axial </a:t>
            </a:r>
            <a:r>
              <a:rPr lang="fi-FI" sz="2400" dirty="0">
                <a:latin typeface="Symbol" pitchFamily="18" charset="2"/>
              </a:rPr>
              <a:t>n</a:t>
            </a:r>
            <a:r>
              <a:rPr lang="fi-FI" sz="2400" baseline="-25000" dirty="0"/>
              <a:t>z</a:t>
            </a:r>
            <a:endParaRPr lang="fi-FI" sz="2400" dirty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fi-FI" sz="2400" dirty="0"/>
              <a:t>Magnetron </a:t>
            </a:r>
            <a:r>
              <a:rPr lang="fi-FI" sz="2400" dirty="0">
                <a:latin typeface="Symbol" pitchFamily="18" charset="2"/>
              </a:rPr>
              <a:t>n</a:t>
            </a:r>
            <a:r>
              <a:rPr lang="fi-FI" sz="2400" baseline="-25000" dirty="0"/>
              <a:t>-</a:t>
            </a:r>
            <a:endParaRPr lang="fi-FI" sz="2400" dirty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fi-FI" sz="2400" dirty="0"/>
              <a:t>Modified cyclotron </a:t>
            </a:r>
            <a:r>
              <a:rPr lang="fi-FI" sz="2400" dirty="0">
                <a:latin typeface="Symbol" pitchFamily="18" charset="2"/>
              </a:rPr>
              <a:t>n</a:t>
            </a:r>
            <a:r>
              <a:rPr lang="fi-FI" sz="2400" baseline="-25000" dirty="0"/>
              <a:t>+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5109128"/>
            <a:ext cx="2466023" cy="68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5949244"/>
            <a:ext cx="422624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15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Free-space cyclotron frequency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Mass measurements through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819400"/>
            <a:ext cx="5791200" cy="14044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43ACFA0-4678-4AF1-9AF9-9581B14D183A}"/>
              </a:ext>
            </a:extLst>
          </p:cNvPr>
          <p:cNvGrpSpPr/>
          <p:nvPr/>
        </p:nvGrpSpPr>
        <p:grpSpPr>
          <a:xfrm>
            <a:off x="1115616" y="4991308"/>
            <a:ext cx="6656784" cy="597932"/>
            <a:chOff x="0" y="5829300"/>
            <a:chExt cx="7543800" cy="5979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789FEE-D08E-458D-B9AC-21791F564806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2427" y="5829300"/>
              <a:ext cx="4071373" cy="5979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31938A-3B36-42FE-83C6-B08CF8C89DBF}"/>
                </a:ext>
              </a:extLst>
            </p:cNvPr>
            <p:cNvSpPr txBox="1"/>
            <p:nvPr/>
          </p:nvSpPr>
          <p:spPr>
            <a:xfrm>
              <a:off x="0" y="5943600"/>
              <a:ext cx="2929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/>
                <a:t>SIDEBAND FREQUENCY: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835709B-E3C9-4F75-9ABF-67AB01A292A5}"/>
              </a:ext>
            </a:extLst>
          </p:cNvPr>
          <p:cNvSpPr txBox="1"/>
          <p:nvPr/>
        </p:nvSpPr>
        <p:spPr>
          <a:xfrm>
            <a:off x="3132420" y="6248400"/>
            <a:ext cx="5630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G. </a:t>
            </a:r>
            <a:r>
              <a:rPr lang="en-US" dirty="0" err="1"/>
              <a:t>Gabrielse</a:t>
            </a:r>
            <a:r>
              <a:rPr lang="en-US" dirty="0"/>
              <a:t>, Int. J. Mass. Spec. 279 (2009) 107–112</a:t>
            </a:r>
          </a:p>
        </p:txBody>
      </p:sp>
    </p:spTree>
    <p:extLst>
      <p:ext uri="{BB962C8B-B14F-4D97-AF65-F5344CB8AC3E}">
        <p14:creationId xmlns:p14="http://schemas.microsoft.com/office/powerpoint/2010/main" val="289430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Q-value from cyclotron frequencies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Frequency ratio – experimental quantity </a:t>
            </a:r>
          </a:p>
          <a:p>
            <a:endParaRPr lang="en-GB" dirty="0"/>
          </a:p>
          <a:p>
            <a:endParaRPr lang="en-GB" dirty="0"/>
          </a:p>
          <a:p>
            <a:endParaRPr lang="en-US" dirty="0"/>
          </a:p>
          <a:p>
            <a:r>
              <a:rPr lang="en-US" dirty="0"/>
              <a:t>Q-value (for singly charged ions)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88" y="4661024"/>
            <a:ext cx="7752592" cy="371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541507"/>
            <a:ext cx="2188896" cy="9144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567811" y="4213242"/>
            <a:ext cx="1234181" cy="132441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396" y="5614442"/>
            <a:ext cx="1276635" cy="41865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342E410-F2B1-4F85-9089-B07FED242C34}"/>
              </a:ext>
            </a:extLst>
          </p:cNvPr>
          <p:cNvCxnSpPr/>
          <p:nvPr/>
        </p:nvCxnSpPr>
        <p:spPr>
          <a:xfrm flipH="1">
            <a:off x="7956376" y="1844824"/>
            <a:ext cx="316688" cy="6480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78C533E-A22B-4B3A-AA79-6CC1B627F49C}"/>
              </a:ext>
            </a:extLst>
          </p:cNvPr>
          <p:cNvSpPr txBox="1"/>
          <p:nvPr/>
        </p:nvSpPr>
        <p:spPr>
          <a:xfrm>
            <a:off x="7812360" y="148478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daughter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B77826F-7C07-4271-8FFC-281DA34AC5EA}"/>
              </a:ext>
            </a:extLst>
          </p:cNvPr>
          <p:cNvCxnSpPr>
            <a:cxnSpLocks/>
          </p:cNvCxnSpPr>
          <p:nvPr/>
        </p:nvCxnSpPr>
        <p:spPr>
          <a:xfrm flipH="1" flipV="1">
            <a:off x="7854266" y="3557473"/>
            <a:ext cx="324937" cy="3671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94C6319-2349-422D-8EA5-01FFFCC53EC2}"/>
              </a:ext>
            </a:extLst>
          </p:cNvPr>
          <p:cNvSpPr txBox="1"/>
          <p:nvPr/>
        </p:nvSpPr>
        <p:spPr>
          <a:xfrm>
            <a:off x="7854266" y="392458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parent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1D04ED-DC2A-44B4-A45F-21EE3AD8C7D7}"/>
              </a:ext>
            </a:extLst>
          </p:cNvPr>
          <p:cNvSpPr txBox="1"/>
          <p:nvPr/>
        </p:nvSpPr>
        <p:spPr>
          <a:xfrm>
            <a:off x="5655581" y="5308426"/>
            <a:ext cx="16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For same A/q: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406698-5428-4F80-92A1-5A37749A001A}"/>
              </a:ext>
            </a:extLst>
          </p:cNvPr>
          <p:cNvCxnSpPr>
            <a:cxnSpLocks/>
          </p:cNvCxnSpPr>
          <p:nvPr/>
        </p:nvCxnSpPr>
        <p:spPr>
          <a:xfrm flipV="1">
            <a:off x="2342308" y="5066011"/>
            <a:ext cx="236003" cy="5484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4A07E10-3D4C-4BB2-BDB7-27C402322C1E}"/>
              </a:ext>
            </a:extLst>
          </p:cNvPr>
          <p:cNvSpPr txBox="1"/>
          <p:nvPr/>
        </p:nvSpPr>
        <p:spPr>
          <a:xfrm>
            <a:off x="2017370" y="5614442"/>
            <a:ext cx="83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parent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B645B28-CF7C-43F2-B78A-9E613FC445CB}"/>
              </a:ext>
            </a:extLst>
          </p:cNvPr>
          <p:cNvCxnSpPr>
            <a:cxnSpLocks/>
          </p:cNvCxnSpPr>
          <p:nvPr/>
        </p:nvCxnSpPr>
        <p:spPr>
          <a:xfrm flipV="1">
            <a:off x="3050050" y="5086297"/>
            <a:ext cx="459944" cy="10149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062CF1D-F182-441F-8348-5A17C1F60941}"/>
              </a:ext>
            </a:extLst>
          </p:cNvPr>
          <p:cNvSpPr txBox="1"/>
          <p:nvPr/>
        </p:nvSpPr>
        <p:spPr>
          <a:xfrm>
            <a:off x="2475991" y="600626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daughter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88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6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8280" y="2819400"/>
            <a:ext cx="5798096" cy="2553816"/>
          </a:xfrm>
        </p:spPr>
        <p:txBody>
          <a:bodyPr>
            <a:normAutofit fontScale="90000"/>
          </a:bodyPr>
          <a:lstStyle/>
          <a:p>
            <a:r>
              <a:rPr lang="fi-FI" b="1" i="1" dirty="0"/>
              <a:t>Time-of-</a:t>
            </a:r>
            <a:r>
              <a:rPr lang="fi-FI" b="1" i="1" dirty="0" err="1"/>
              <a:t>flight</a:t>
            </a:r>
            <a:r>
              <a:rPr lang="fi-FI" b="1" i="1" dirty="0"/>
              <a:t> </a:t>
            </a:r>
            <a:r>
              <a:rPr lang="fi-FI" b="1" i="1" dirty="0" err="1"/>
              <a:t>ion</a:t>
            </a:r>
            <a:r>
              <a:rPr lang="fi-FI" b="1" i="1" dirty="0"/>
              <a:t> </a:t>
            </a:r>
            <a:r>
              <a:rPr lang="fi-FI" b="1" i="1" dirty="0" err="1"/>
              <a:t>cyclotron</a:t>
            </a:r>
            <a:r>
              <a:rPr lang="fi-FI" b="1" i="1" dirty="0"/>
              <a:t> </a:t>
            </a:r>
            <a:r>
              <a:rPr lang="fi-FI" b="1" i="1" dirty="0" err="1"/>
              <a:t>resonance</a:t>
            </a:r>
            <a:r>
              <a:rPr lang="fi-FI" b="1" i="1" dirty="0"/>
              <a:t> (TOF-ICR) </a:t>
            </a:r>
            <a:r>
              <a:rPr lang="fi-FI" b="1" i="1" dirty="0" err="1"/>
              <a:t>method</a:t>
            </a:r>
            <a:r>
              <a:rPr lang="fi-FI" dirty="0"/>
              <a:t> for </a:t>
            </a:r>
            <a:r>
              <a:rPr lang="fi-FI" dirty="0" err="1"/>
              <a:t>mass</a:t>
            </a:r>
            <a:r>
              <a:rPr lang="fi-FI" dirty="0"/>
              <a:t> </a:t>
            </a:r>
            <a:r>
              <a:rPr lang="fi-FI" dirty="0" err="1"/>
              <a:t>measurements</a:t>
            </a:r>
            <a:br>
              <a:rPr lang="fi-FI" dirty="0"/>
            </a:br>
            <a:br>
              <a:rPr lang="fi-FI" dirty="0"/>
            </a:br>
            <a:r>
              <a:rPr lang="fi-FI" dirty="0"/>
              <a:t>- ”</a:t>
            </a:r>
            <a:r>
              <a:rPr lang="fi-FI" dirty="0" err="1"/>
              <a:t>phase</a:t>
            </a:r>
            <a:r>
              <a:rPr lang="fi-FI" dirty="0"/>
              <a:t> 1”</a:t>
            </a:r>
          </a:p>
        </p:txBody>
      </p:sp>
    </p:spTree>
    <p:extLst>
      <p:ext uri="{BB962C8B-B14F-4D97-AF65-F5344CB8AC3E}">
        <p14:creationId xmlns:p14="http://schemas.microsoft.com/office/powerpoint/2010/main" val="1745324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Q-</a:t>
            </a:r>
            <a:r>
              <a:rPr lang="fi-FI" dirty="0" err="1"/>
              <a:t>value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atomic</a:t>
            </a:r>
            <a:r>
              <a:rPr lang="fi-FI" dirty="0"/>
              <a:t> </a:t>
            </a:r>
            <a:r>
              <a:rPr lang="fi-FI" dirty="0" err="1"/>
              <a:t>mass</a:t>
            </a:r>
            <a:r>
              <a:rPr lang="fi-FI" dirty="0"/>
              <a:t> </a:t>
            </a:r>
            <a:r>
              <a:rPr lang="fi-FI" dirty="0" err="1"/>
              <a:t>spectrometry</a:t>
            </a:r>
            <a:endParaRPr lang="fi-FI" dirty="0"/>
          </a:p>
          <a:p>
            <a:r>
              <a:rPr lang="fi-FI" dirty="0" err="1"/>
              <a:t>Nuclei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potential</a:t>
            </a:r>
            <a:r>
              <a:rPr lang="fi-FI" dirty="0"/>
              <a:t> </a:t>
            </a:r>
            <a:r>
              <a:rPr lang="fi-FI" dirty="0" err="1"/>
              <a:t>ultralow</a:t>
            </a:r>
            <a:r>
              <a:rPr lang="fi-FI" dirty="0"/>
              <a:t> Q-</a:t>
            </a:r>
            <a:r>
              <a:rPr lang="fi-FI" dirty="0" err="1"/>
              <a:t>value</a:t>
            </a:r>
            <a:endParaRPr lang="fi-FI" dirty="0"/>
          </a:p>
          <a:p>
            <a:r>
              <a:rPr lang="fi-FI" dirty="0"/>
              <a:t>(</a:t>
            </a:r>
            <a:r>
              <a:rPr lang="fi-FI" dirty="0">
                <a:solidFill>
                  <a:srgbClr val="FF0000"/>
                </a:solidFill>
              </a:rPr>
              <a:t>On-</a:t>
            </a:r>
            <a:r>
              <a:rPr lang="fi-FI" dirty="0" err="1">
                <a:solidFill>
                  <a:srgbClr val="FF0000"/>
                </a:solidFill>
              </a:rPr>
              <a:t>line</a:t>
            </a:r>
            <a:r>
              <a:rPr lang="fi-FI" dirty="0"/>
              <a:t>) </a:t>
            </a:r>
            <a:r>
              <a:rPr lang="fi-FI" dirty="0" err="1"/>
              <a:t>Penning</a:t>
            </a:r>
            <a:r>
              <a:rPr lang="fi-FI" dirty="0"/>
              <a:t> trap </a:t>
            </a:r>
            <a:r>
              <a:rPr lang="fi-FI" dirty="0" err="1"/>
              <a:t>atomic</a:t>
            </a:r>
            <a:r>
              <a:rPr lang="fi-FI" dirty="0"/>
              <a:t> </a:t>
            </a:r>
            <a:r>
              <a:rPr lang="fi-FI" dirty="0" err="1"/>
              <a:t>mass</a:t>
            </a:r>
            <a:r>
              <a:rPr lang="fi-FI" dirty="0"/>
              <a:t> </a:t>
            </a:r>
            <a:r>
              <a:rPr lang="fi-FI" dirty="0" err="1"/>
              <a:t>spectroscopy</a:t>
            </a:r>
            <a:endParaRPr lang="fi-FI" dirty="0"/>
          </a:p>
          <a:p>
            <a:pPr lvl="1"/>
            <a:r>
              <a:rPr lang="fi-FI" dirty="0"/>
              <a:t>+PI-ICR </a:t>
            </a:r>
            <a:r>
              <a:rPr lang="fi-FI" dirty="0" err="1"/>
              <a:t>technique</a:t>
            </a:r>
            <a:endParaRPr lang="fi-FI" dirty="0"/>
          </a:p>
          <a:p>
            <a:r>
              <a:rPr lang="fi-FI" dirty="0"/>
              <a:t>Program at JYFLTRAP, Jyväskylä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187624" y="6408738"/>
            <a:ext cx="1872208" cy="476250"/>
          </a:xfrm>
        </p:spPr>
        <p:txBody>
          <a:bodyPr/>
          <a:lstStyle/>
          <a:p>
            <a:fld id="{A4448ACA-25B1-467A-B7F5-615C84E7F509}" type="datetime1">
              <a:rPr lang="fi-FI" smtClean="0"/>
              <a:t>23.9.2017</a:t>
            </a:fld>
            <a:endParaRPr lang="en-US" dirty="0"/>
          </a:p>
        </p:txBody>
      </p:sp>
      <p:pic>
        <p:nvPicPr>
          <p:cNvPr id="5" name="Picture 25" descr="kuva1"/>
          <p:cNvPicPr>
            <a:picLocks noChangeAspect="1" noChangeArrowheads="1"/>
          </p:cNvPicPr>
          <p:nvPr/>
        </p:nvPicPr>
        <p:blipFill>
          <a:blip r:embed="rId2" cstate="print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84" y="5632088"/>
            <a:ext cx="8329528" cy="122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7C7A89-94F7-4AA9-9EC8-8A721365BAB2}"/>
              </a:ext>
            </a:extLst>
          </p:cNvPr>
          <p:cNvSpPr txBox="1"/>
          <p:nvPr/>
        </p:nvSpPr>
        <p:spPr>
          <a:xfrm>
            <a:off x="5796137" y="4537308"/>
            <a:ext cx="3024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Q-value for a reaction is the amount of energy released by that reaction.</a:t>
            </a:r>
          </a:p>
        </p:txBody>
      </p:sp>
    </p:spTree>
    <p:extLst>
      <p:ext uri="{BB962C8B-B14F-4D97-AF65-F5344CB8AC3E}">
        <p14:creationId xmlns:p14="http://schemas.microsoft.com/office/powerpoint/2010/main" val="1011392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 descr="D:\Dropbox\heidelberg\2011-10-16_trento\travel\co54_resonanssi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9592" y="1484784"/>
            <a:ext cx="777240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dirty="0" err="1"/>
              <a:t>Example</a:t>
            </a:r>
            <a:r>
              <a:rPr lang="fi-FI" dirty="0"/>
              <a:t> </a:t>
            </a:r>
            <a:r>
              <a:rPr lang="fi-FI" dirty="0" err="1"/>
              <a:t>resonances</a:t>
            </a:r>
            <a:r>
              <a:rPr lang="fi-FI" dirty="0"/>
              <a:t>, 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4BC54C-E9B3-45F5-9695-4F2BF120C029}"/>
              </a:ext>
            </a:extLst>
          </p:cNvPr>
          <p:cNvGrpSpPr/>
          <p:nvPr/>
        </p:nvGrpSpPr>
        <p:grpSpPr>
          <a:xfrm>
            <a:off x="6565701" y="5767238"/>
            <a:ext cx="2555776" cy="1002406"/>
            <a:chOff x="6565701" y="5767238"/>
            <a:chExt cx="2555776" cy="10024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85F760-CB2C-4B67-908E-636A7AF984C3}"/>
                </a:ext>
              </a:extLst>
            </p:cNvPr>
            <p:cNvSpPr/>
            <p:nvPr/>
          </p:nvSpPr>
          <p:spPr>
            <a:xfrm>
              <a:off x="6565701" y="5767238"/>
              <a:ext cx="2555776" cy="1002406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11BFA2-F47E-4E1A-A518-C5C2D2184C8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5950420"/>
              <a:ext cx="2297411" cy="6360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936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8280" y="2819400"/>
            <a:ext cx="5798096" cy="1524000"/>
          </a:xfrm>
        </p:spPr>
        <p:txBody>
          <a:bodyPr>
            <a:normAutofit fontScale="90000"/>
          </a:bodyPr>
          <a:lstStyle/>
          <a:p>
            <a:r>
              <a:rPr lang="fi-FI" b="1" i="1" dirty="0" err="1"/>
              <a:t>Phase</a:t>
            </a:r>
            <a:r>
              <a:rPr lang="fi-FI" b="1" i="1" dirty="0"/>
              <a:t> </a:t>
            </a:r>
            <a:r>
              <a:rPr lang="fi-FI" b="1" i="1" dirty="0" err="1"/>
              <a:t>imaging</a:t>
            </a:r>
            <a:r>
              <a:rPr lang="fi-FI" b="1" i="1" dirty="0"/>
              <a:t> </a:t>
            </a:r>
            <a:r>
              <a:rPr lang="fi-FI" b="1" i="1" dirty="0" err="1"/>
              <a:t>ion</a:t>
            </a:r>
            <a:r>
              <a:rPr lang="fi-FI" b="1" i="1" dirty="0"/>
              <a:t> </a:t>
            </a:r>
            <a:r>
              <a:rPr lang="fi-FI" b="1" i="1" dirty="0" err="1"/>
              <a:t>cyclotron</a:t>
            </a:r>
            <a:r>
              <a:rPr lang="fi-FI" b="1" i="1" dirty="0"/>
              <a:t> </a:t>
            </a:r>
            <a:r>
              <a:rPr lang="fi-FI" b="1" i="1" dirty="0" err="1"/>
              <a:t>resonance</a:t>
            </a:r>
            <a:r>
              <a:rPr lang="fi-FI" b="1" i="1" dirty="0"/>
              <a:t> (PI-ICR) </a:t>
            </a:r>
            <a:r>
              <a:rPr lang="fi-FI" b="1" i="1" dirty="0" err="1"/>
              <a:t>method</a:t>
            </a:r>
            <a:r>
              <a:rPr lang="fi-FI" dirty="0"/>
              <a:t> for </a:t>
            </a:r>
            <a:r>
              <a:rPr lang="fi-FI" dirty="0" err="1"/>
              <a:t>mass</a:t>
            </a:r>
            <a:r>
              <a:rPr lang="fi-FI" dirty="0"/>
              <a:t> </a:t>
            </a:r>
            <a:r>
              <a:rPr lang="fi-FI" dirty="0" err="1"/>
              <a:t>measurements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”</a:t>
            </a:r>
            <a:r>
              <a:rPr lang="fi-FI" dirty="0" err="1"/>
              <a:t>phase</a:t>
            </a:r>
            <a:r>
              <a:rPr lang="fi-FI" dirty="0"/>
              <a:t> 2”</a:t>
            </a:r>
          </a:p>
        </p:txBody>
      </p:sp>
    </p:spTree>
    <p:extLst>
      <p:ext uri="{BB962C8B-B14F-4D97-AF65-F5344CB8AC3E}">
        <p14:creationId xmlns:p14="http://schemas.microsoft.com/office/powerpoint/2010/main" val="1474093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PI-ICR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066" y="1354930"/>
            <a:ext cx="8109429" cy="4464050"/>
          </a:xfrm>
        </p:spPr>
        <p:txBody>
          <a:bodyPr/>
          <a:lstStyle/>
          <a:p>
            <a:r>
              <a:rPr lang="fi-FI" sz="2800" dirty="0"/>
              <a:t>Novel Penning trap mass measurement technique</a:t>
            </a:r>
          </a:p>
          <a:p>
            <a:r>
              <a:rPr lang="fi-FI" sz="2800" dirty="0"/>
              <a:t>Developed by Sergey Eliseev, MPIK Heidelberg at SHIPTRAP GSI</a:t>
            </a:r>
          </a:p>
          <a:p>
            <a:r>
              <a:rPr lang="fi-FI" sz="2800" dirty="0"/>
              <a:t>Faster by 40x</a:t>
            </a:r>
          </a:p>
        </p:txBody>
      </p:sp>
      <p:pic>
        <p:nvPicPr>
          <p:cNvPr id="17" name="Picture 102" descr="6eckund MCP_m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22" y="4089401"/>
            <a:ext cx="4305382" cy="276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836C20-A9A3-45CC-869C-687810232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204" y="3202903"/>
            <a:ext cx="4148796" cy="365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E1F947C-C063-4CC1-84BE-4E0651DCB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408" y="2204864"/>
            <a:ext cx="5066656" cy="36251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PI-ICR at JYFLTRAP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Detector installed in June 2017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04863"/>
            <a:ext cx="2906416" cy="284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cxnSp>
        <p:nvCxnSpPr>
          <p:cNvPr id="3078" name="AutoShape 6"/>
          <p:cNvCxnSpPr>
            <a:cxnSpLocks noChangeShapeType="1"/>
          </p:cNvCxnSpPr>
          <p:nvPr/>
        </p:nvCxnSpPr>
        <p:spPr bwMode="auto">
          <a:xfrm>
            <a:off x="4788024" y="2568104"/>
            <a:ext cx="0" cy="643633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cxnSp>
        <p:nvCxnSpPr>
          <p:cNvPr id="3080" name="AutoShape 8"/>
          <p:cNvCxnSpPr>
            <a:cxnSpLocks noChangeShapeType="1"/>
          </p:cNvCxnSpPr>
          <p:nvPr/>
        </p:nvCxnSpPr>
        <p:spPr bwMode="auto">
          <a:xfrm flipH="1">
            <a:off x="4139952" y="5138186"/>
            <a:ext cx="364446" cy="346057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25F53C1-6725-4CF2-BBB0-0713F8B52A8D}"/>
              </a:ext>
            </a:extLst>
          </p:cNvPr>
          <p:cNvCxnSpPr/>
          <p:nvPr/>
        </p:nvCxnSpPr>
        <p:spPr>
          <a:xfrm flipH="1" flipV="1">
            <a:off x="1038225" y="2677071"/>
            <a:ext cx="149398" cy="8991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96BC267-3F58-4627-A852-F1A705AE532E}"/>
              </a:ext>
            </a:extLst>
          </p:cNvPr>
          <p:cNvSpPr txBox="1"/>
          <p:nvPr/>
        </p:nvSpPr>
        <p:spPr>
          <a:xfrm>
            <a:off x="865813" y="3504208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Trap</a:t>
            </a:r>
          </a:p>
          <a:p>
            <a:r>
              <a:rPr lang="en-GB" dirty="0" err="1"/>
              <a:t>center</a:t>
            </a:r>
            <a:endParaRPr lang="en-US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3B567D9-7749-4949-B5C5-C9424286C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351" y="5723649"/>
            <a:ext cx="5058337" cy="224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520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1ABB7B-E087-4EA5-9EAE-53EF9F2D1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700808"/>
            <a:ext cx="8934450" cy="37528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8B177E-04F0-40C1-8F42-1E530C4C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PI-ICR scheme for mass measurements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6B1254B-2AAD-4C60-9536-7E2042EAFEDC}"/>
              </a:ext>
            </a:extLst>
          </p:cNvPr>
          <p:cNvSpPr/>
          <p:nvPr/>
        </p:nvSpPr>
        <p:spPr>
          <a:xfrm>
            <a:off x="5292080" y="3068960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27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BBEC3-678D-4E5C-BEFF-365A9E3C4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PI-ICR results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ACB21-896E-428E-9B85-DDDF8396C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773238"/>
            <a:ext cx="7632848" cy="4464050"/>
          </a:xfrm>
        </p:spPr>
        <p:txBody>
          <a:bodyPr/>
          <a:lstStyle/>
          <a:p>
            <a:r>
              <a:rPr lang="en-GB" dirty="0"/>
              <a:t>SHIPTRAP at GSI: </a:t>
            </a:r>
            <a:r>
              <a:rPr lang="en-GB" b="1" baseline="30000" dirty="0"/>
              <a:t>163</a:t>
            </a:r>
            <a:r>
              <a:rPr lang="en-GB" b="1" dirty="0"/>
              <a:t>Ho-</a:t>
            </a:r>
            <a:r>
              <a:rPr lang="en-GB" b="1" baseline="30000" dirty="0"/>
              <a:t>163</a:t>
            </a:r>
            <a:r>
              <a:rPr lang="en-GB" b="1" dirty="0"/>
              <a:t>Dy</a:t>
            </a:r>
            <a:r>
              <a:rPr lang="en-GB" dirty="0"/>
              <a:t> Q-value with uncertainty 30</a:t>
            </a:r>
            <a:r>
              <a:rPr lang="en-GB" baseline="-25000" dirty="0"/>
              <a:t>stat </a:t>
            </a:r>
            <a:r>
              <a:rPr lang="en-GB" dirty="0"/>
              <a:t>+ 15</a:t>
            </a:r>
            <a:r>
              <a:rPr lang="en-GB" baseline="-25000" dirty="0"/>
              <a:t>syst</a:t>
            </a:r>
            <a:r>
              <a:rPr lang="en-GB" dirty="0"/>
              <a:t> eV</a:t>
            </a:r>
          </a:p>
          <a:p>
            <a:pPr lvl="1"/>
            <a:r>
              <a:rPr lang="en-GB" dirty="0" err="1"/>
              <a:t>Eliseev</a:t>
            </a:r>
            <a:r>
              <a:rPr lang="en-GB" dirty="0"/>
              <a:t> et al., </a:t>
            </a:r>
            <a:r>
              <a:rPr lang="en-US" dirty="0"/>
              <a:t>PRL 115, 062501 (2015)</a:t>
            </a:r>
          </a:p>
          <a:p>
            <a:r>
              <a:rPr lang="en-GB" dirty="0"/>
              <a:t>J</a:t>
            </a:r>
            <a:r>
              <a:rPr lang="en-US" dirty="0"/>
              <a:t>YFLTRAP test measurement </a:t>
            </a:r>
            <a:r>
              <a:rPr lang="en-US" b="1" baseline="30000" dirty="0"/>
              <a:t>85</a:t>
            </a:r>
            <a:r>
              <a:rPr lang="en-US" b="1" dirty="0"/>
              <a:t>Rb-</a:t>
            </a:r>
            <a:r>
              <a:rPr lang="en-US" b="1" baseline="30000" dirty="0"/>
              <a:t>87</a:t>
            </a:r>
            <a:r>
              <a:rPr lang="en-US" b="1" dirty="0"/>
              <a:t>Rb</a:t>
            </a:r>
          </a:p>
          <a:p>
            <a:pPr lvl="1"/>
            <a:r>
              <a:rPr lang="en-GB" dirty="0"/>
              <a:t>5</a:t>
            </a:r>
            <a:r>
              <a:rPr lang="en-US" dirty="0"/>
              <a:t>2 eV precision (preliminary, room for improvement)</a:t>
            </a:r>
          </a:p>
          <a:p>
            <a:pPr lvl="1"/>
            <a:r>
              <a:rPr lang="en-US" dirty="0"/>
              <a:t>This is better than 10</a:t>
            </a:r>
            <a:r>
              <a:rPr lang="en-US" baseline="30000" dirty="0"/>
              <a:t>-9</a:t>
            </a:r>
            <a:r>
              <a:rPr lang="en-US" dirty="0"/>
              <a:t> 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523EF-5295-47EA-8283-6BCCF7C9DE2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87624" y="6408738"/>
            <a:ext cx="1872208" cy="476250"/>
          </a:xfrm>
        </p:spPr>
        <p:txBody>
          <a:bodyPr/>
          <a:lstStyle/>
          <a:p>
            <a:fld id="{524A1DA6-0B88-4D5F-AB48-8B24421275CC}" type="datetime1">
              <a:rPr lang="fi-FI" smtClean="0"/>
              <a:t>23.9.2017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DF3906-5951-4650-9445-A3713E2008F8}"/>
              </a:ext>
            </a:extLst>
          </p:cNvPr>
          <p:cNvSpPr txBox="1"/>
          <p:nvPr/>
        </p:nvSpPr>
        <p:spPr>
          <a:xfrm>
            <a:off x="1165812" y="4293096"/>
            <a:ext cx="7654660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3200" dirty="0"/>
              <a:t>In general: few ten eV precision available</a:t>
            </a:r>
          </a:p>
          <a:p>
            <a:pPr algn="ctr"/>
            <a:r>
              <a:rPr lang="en-GB" sz="3200" dirty="0"/>
              <a:t>(few x 10</a:t>
            </a:r>
            <a:r>
              <a:rPr lang="en-GB" sz="3200" baseline="30000" dirty="0"/>
              <a:t>-10</a:t>
            </a:r>
            <a:r>
              <a:rPr lang="en-GB" sz="3200" dirty="0"/>
              <a:t> frequency ratio precision)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0457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2A855-8C63-403E-821A-BE6D2BDC3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After Q-value measurement..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54DA1-58DA-4F41-917C-8F291B37F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J. Suhonen et al. will be busy for a while</a:t>
            </a:r>
          </a:p>
          <a:p>
            <a:pPr lvl="1"/>
            <a:r>
              <a:rPr lang="en-GB"/>
              <a:t>Branching ratio</a:t>
            </a:r>
          </a:p>
          <a:p>
            <a:pPr lvl="1"/>
            <a:endParaRPr lang="en-GB"/>
          </a:p>
          <a:p>
            <a:r>
              <a:rPr lang="en-GB"/>
              <a:t>A potential case will have</a:t>
            </a:r>
          </a:p>
          <a:p>
            <a:pPr lvl="1"/>
            <a:r>
              <a:rPr lang="en-GB"/>
              <a:t>Very low Q-value (&lt; 100 eV)</a:t>
            </a:r>
          </a:p>
          <a:p>
            <a:pPr lvl="1"/>
            <a:r>
              <a:rPr lang="en-GB"/>
              <a:t>Reasonable branching ratio</a:t>
            </a:r>
          </a:p>
          <a:p>
            <a:pPr lvl="1"/>
            <a:endParaRPr lang="en-GB"/>
          </a:p>
          <a:p>
            <a:r>
              <a:rPr lang="en-GB"/>
              <a:t>Low background near the endpoint</a:t>
            </a:r>
          </a:p>
          <a:p>
            <a:r>
              <a:rPr lang="en-GB"/>
              <a:t>With very small Q-value atomic effects might interfere with beta decay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897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IGISOL + JYFLTRAP is the ideal facility for low Q-value measurements</a:t>
            </a:r>
          </a:p>
          <a:p>
            <a:pPr lvl="1"/>
            <a:r>
              <a:rPr lang="en-GB" dirty="0"/>
              <a:t>Easy production, “cheap” beamtime</a:t>
            </a:r>
          </a:p>
          <a:p>
            <a:pPr lvl="1"/>
            <a:r>
              <a:rPr lang="en-GB" dirty="0"/>
              <a:t>Simultaneous availability of parent, daughter (A/q doublet mass measurement)</a:t>
            </a:r>
            <a:endParaRPr lang="en-US" dirty="0"/>
          </a:p>
          <a:p>
            <a:r>
              <a:rPr lang="en-GB" dirty="0"/>
              <a:t>PI-ICR technique allows to push to ~20 eV level</a:t>
            </a:r>
          </a:p>
          <a:p>
            <a:r>
              <a:rPr lang="en-GB" dirty="0"/>
              <a:t>11 days of beamtime approved for 6 cases</a:t>
            </a:r>
          </a:p>
          <a:p>
            <a:r>
              <a:rPr lang="en-GB" dirty="0"/>
              <a:t>Collaboration with J. </a:t>
            </a:r>
            <a:r>
              <a:rPr lang="en-GB" dirty="0" err="1"/>
              <a:t>Suhonen’s</a:t>
            </a:r>
            <a:r>
              <a:rPr lang="en-GB" dirty="0"/>
              <a:t> group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4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DF8B6-89F8-4C48-B846-5739A2353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Advertisement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6AAB1-360D-48A9-89D3-954C539B4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Isomerically clean beams available with unprecedented resolution!</a:t>
            </a:r>
          </a:p>
          <a:p>
            <a:r>
              <a:rPr lang="en-GB"/>
              <a:t>Phase-sensitive cleaning</a:t>
            </a:r>
          </a:p>
          <a:p>
            <a:pPr lvl="1"/>
            <a:r>
              <a:rPr lang="en-GB"/>
              <a:t>For A/q = 100</a:t>
            </a:r>
          </a:p>
          <a:p>
            <a:pPr lvl="1"/>
            <a:r>
              <a:rPr lang="en-GB"/>
              <a:t>50 keV isomer</a:t>
            </a:r>
          </a:p>
          <a:p>
            <a:pPr lvl="1"/>
            <a:r>
              <a:rPr lang="en-GB"/>
              <a:t>45 deg phase difference</a:t>
            </a:r>
          </a:p>
          <a:p>
            <a:pPr lvl="1"/>
            <a:r>
              <a:rPr lang="en-GB"/>
              <a:t>Need 200 ms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BDF4DA-7EEC-4E6F-96A8-7D30FA890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3212976"/>
            <a:ext cx="4145227" cy="355242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2409E65-55B2-421F-97CE-FB2BEEA2B742}"/>
              </a:ext>
            </a:extLst>
          </p:cNvPr>
          <p:cNvSpPr/>
          <p:nvPr/>
        </p:nvSpPr>
        <p:spPr>
          <a:xfrm>
            <a:off x="5956948" y="3941481"/>
            <a:ext cx="2019210" cy="20192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5DBA1B-C188-4968-8990-692CDA5948E7}"/>
              </a:ext>
            </a:extLst>
          </p:cNvPr>
          <p:cNvSpPr txBox="1"/>
          <p:nvPr/>
        </p:nvSpPr>
        <p:spPr>
          <a:xfrm>
            <a:off x="8031093" y="2852936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250 </a:t>
            </a:r>
            <a:r>
              <a:rPr lang="en-GB" dirty="0" err="1"/>
              <a:t>ms</a:t>
            </a: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14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Jyfl_alareu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350" y="5685997"/>
            <a:ext cx="6355767" cy="119108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813" y="247849"/>
            <a:ext cx="4409969" cy="873965"/>
          </a:xfrm>
        </p:spPr>
        <p:txBody>
          <a:bodyPr/>
          <a:lstStyle/>
          <a:p>
            <a:pPr>
              <a:buNone/>
            </a:pPr>
            <a:r>
              <a:rPr lang="fi-FI" dirty="0" err="1">
                <a:latin typeface="Arial Rounded MT Bold" panose="020F0704030504030204" pitchFamily="34" charset="0"/>
              </a:rPr>
              <a:t>Acknowledgments</a:t>
            </a:r>
            <a:endParaRPr lang="fi-FI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1601" y="1049478"/>
            <a:ext cx="2123198" cy="5016633"/>
          </a:xfrm>
          <a:prstGeom prst="rect">
            <a:avLst/>
          </a:prstGeom>
          <a:noFill/>
        </p:spPr>
        <p:txBody>
          <a:bodyPr wrap="square" lIns="91311" tIns="45658" rIns="91311" bIns="45658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000" b="1" i="1" u="sng" dirty="0">
                <a:solidFill>
                  <a:srgbClr val="000000"/>
                </a:solidFill>
              </a:rPr>
              <a:t>EXPERIMENT: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000" b="1" dirty="0">
                <a:solidFill>
                  <a:srgbClr val="000000"/>
                </a:solidFill>
              </a:rPr>
              <a:t>L. Canete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000" b="1" dirty="0">
                <a:solidFill>
                  <a:srgbClr val="000000"/>
                </a:solidFill>
              </a:rPr>
              <a:t>T. Eronen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000" dirty="0">
                <a:solidFill>
                  <a:srgbClr val="000000"/>
                </a:solidFill>
              </a:rPr>
              <a:t>S. Geldhof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000" dirty="0">
                <a:solidFill>
                  <a:srgbClr val="000000"/>
                </a:solidFill>
              </a:rPr>
              <a:t>A. Jokinen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000" b="1" dirty="0">
                <a:solidFill>
                  <a:srgbClr val="000000"/>
                </a:solidFill>
              </a:rPr>
              <a:t>A. Kankainen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000" dirty="0">
                <a:solidFill>
                  <a:srgbClr val="000000"/>
                </a:solidFill>
              </a:rPr>
              <a:t>I.D. Moore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000" b="1" dirty="0">
                <a:solidFill>
                  <a:srgbClr val="000000"/>
                </a:solidFill>
              </a:rPr>
              <a:t>D. Nesterenko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000" dirty="0">
                <a:solidFill>
                  <a:srgbClr val="000000"/>
                </a:solidFill>
              </a:rPr>
              <a:t>H. Penttilä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000" dirty="0">
                <a:solidFill>
                  <a:srgbClr val="000000"/>
                </a:solidFill>
              </a:rPr>
              <a:t>I. Pohjolainen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000" b="1" dirty="0">
                <a:solidFill>
                  <a:srgbClr val="000000"/>
                </a:solidFill>
              </a:rPr>
              <a:t>A. de Roubin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000" dirty="0">
                <a:solidFill>
                  <a:srgbClr val="000000"/>
                </a:solidFill>
              </a:rPr>
              <a:t>M. Reponen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000" dirty="0">
                <a:solidFill>
                  <a:srgbClr val="000000"/>
                </a:solidFill>
              </a:rPr>
              <a:t>S. Rinta-Antila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000" b="1" dirty="0">
                <a:solidFill>
                  <a:srgbClr val="000000"/>
                </a:solidFill>
              </a:rPr>
              <a:t>A. Takkinen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000" b="1" dirty="0">
                <a:solidFill>
                  <a:srgbClr val="000000"/>
                </a:solidFill>
              </a:rPr>
              <a:t>M. Vilen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000" dirty="0">
                <a:solidFill>
                  <a:srgbClr val="000000"/>
                </a:solidFill>
              </a:rPr>
              <a:t>J. </a:t>
            </a:r>
            <a:r>
              <a:rPr lang="en-US" sz="2000" dirty="0" err="1">
                <a:solidFill>
                  <a:srgbClr val="000000"/>
                </a:solidFill>
              </a:rPr>
              <a:t>Äystö</a:t>
            </a:r>
            <a:endParaRPr lang="fi-FI" sz="20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-1375796" y="1697266"/>
            <a:ext cx="3352464" cy="391428"/>
          </a:xfrm>
          <a:prstGeom prst="rect">
            <a:avLst/>
          </a:prstGeom>
        </p:spPr>
        <p:txBody>
          <a:bodyPr wrap="none" lIns="82840" tIns="41421" rIns="82840" bIns="4142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i-FI" sz="2000" b="1" dirty="0">
                <a:solidFill>
                  <a:schemeClr val="bg1"/>
                </a:solidFill>
              </a:rPr>
              <a:t>http://research.jyu.fi/igisol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974231"/>
            <a:ext cx="4644008" cy="309755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EBFF560-4184-43A1-B293-082F4FE250CC}"/>
              </a:ext>
            </a:extLst>
          </p:cNvPr>
          <p:cNvSpPr txBox="1"/>
          <p:nvPr/>
        </p:nvSpPr>
        <p:spPr>
          <a:xfrm>
            <a:off x="2997384" y="1049478"/>
            <a:ext cx="4814976" cy="1938867"/>
          </a:xfrm>
          <a:prstGeom prst="rect">
            <a:avLst/>
          </a:prstGeom>
          <a:noFill/>
        </p:spPr>
        <p:txBody>
          <a:bodyPr wrap="square" lIns="91311" tIns="45658" rIns="91311" bIns="45658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u="sng" dirty="0">
                <a:solidFill>
                  <a:srgbClr val="000000"/>
                </a:solidFill>
              </a:rPr>
              <a:t>THEORY: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J. </a:t>
            </a:r>
            <a:r>
              <a:rPr lang="en-US" sz="2000" b="1" dirty="0" err="1">
                <a:solidFill>
                  <a:srgbClr val="000000"/>
                </a:solidFill>
              </a:rPr>
              <a:t>Suhonen</a:t>
            </a:r>
            <a:endParaRPr lang="en-US" sz="20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M. </a:t>
            </a:r>
            <a:r>
              <a:rPr lang="en-US" sz="2000" b="1" dirty="0" err="1">
                <a:solidFill>
                  <a:srgbClr val="000000"/>
                </a:solidFill>
              </a:rPr>
              <a:t>Haaranen</a:t>
            </a:r>
            <a:endParaRPr lang="en-US" sz="20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J. </a:t>
            </a:r>
            <a:r>
              <a:rPr lang="en-US" sz="2000" b="1" dirty="0" err="1">
                <a:solidFill>
                  <a:srgbClr val="000000"/>
                </a:solidFill>
              </a:rPr>
              <a:t>Kostensalo</a:t>
            </a:r>
            <a:endParaRPr lang="en-US" sz="20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J. </a:t>
            </a:r>
            <a:r>
              <a:rPr lang="en-US" sz="2000" b="1" dirty="0" err="1">
                <a:solidFill>
                  <a:srgbClr val="000000"/>
                </a:solidFill>
              </a:rPr>
              <a:t>Kotila</a:t>
            </a:r>
            <a:endParaRPr lang="en-US" sz="20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P. C. </a:t>
            </a:r>
            <a:r>
              <a:rPr lang="en-US" sz="2000" b="1">
                <a:solidFill>
                  <a:srgbClr val="000000"/>
                </a:solidFill>
              </a:rPr>
              <a:t>Srivastava </a:t>
            </a:r>
            <a:r>
              <a:rPr lang="en-US" sz="2000" b="1" dirty="0">
                <a:solidFill>
                  <a:srgbClr val="000000"/>
                </a:solidFill>
              </a:rPr>
              <a:t>(Roorkee, India)</a:t>
            </a:r>
            <a:endParaRPr lang="fi-FI" sz="20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84749F-CC09-48A8-9924-4E3D455AB93C}"/>
              </a:ext>
            </a:extLst>
          </p:cNvPr>
          <p:cNvSpPr txBox="1"/>
          <p:nvPr/>
        </p:nvSpPr>
        <p:spPr>
          <a:xfrm>
            <a:off x="5299782" y="1188422"/>
            <a:ext cx="3608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22687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Q-</a:t>
            </a:r>
            <a:r>
              <a:rPr lang="fi-FI" dirty="0" err="1"/>
              <a:t>value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mass</a:t>
            </a:r>
            <a:r>
              <a:rPr lang="fi-FI" dirty="0"/>
              <a:t> </a:t>
            </a:r>
            <a:r>
              <a:rPr lang="fi-FI" dirty="0" err="1"/>
              <a:t>spectroscopy</a:t>
            </a:r>
            <a:endParaRPr lang="fi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fi-FI" dirty="0" err="1"/>
                  <a:t>Provides</a:t>
                </a:r>
                <a:r>
                  <a:rPr lang="fi-FI" dirty="0"/>
                  <a:t> </a:t>
                </a:r>
                <a:r>
                  <a:rPr lang="fi-FI" dirty="0" err="1"/>
                  <a:t>the</a:t>
                </a:r>
                <a:r>
                  <a:rPr lang="fi-FI" dirty="0"/>
                  <a:t> FULL </a:t>
                </a:r>
                <a:r>
                  <a:rPr lang="fi-FI" dirty="0" err="1"/>
                  <a:t>energy</a:t>
                </a:r>
                <a:r>
                  <a:rPr lang="fi-FI" dirty="0"/>
                  <a:t> </a:t>
                </a:r>
                <a:r>
                  <a:rPr lang="fi-FI" dirty="0" err="1"/>
                  <a:t>available</a:t>
                </a:r>
                <a:endParaRPr lang="fi-FI" dirty="0"/>
              </a:p>
              <a:p>
                <a:pPr lvl="1"/>
                <a14:m>
                  <m:oMath xmlns:m="http://schemas.openxmlformats.org/officeDocument/2006/math">
                    <m:r>
                      <a:rPr lang="fi-FI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fi-FI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𝑝𝑎𝑟𝑒𝑛𝑡</m:t>
                        </m:r>
                      </m:sub>
                    </m:sSub>
                    <m:r>
                      <a:rPr lang="fi-FI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𝑑𝑎𝑢𝑔h𝑡𝑒𝑟</m:t>
                        </m:r>
                      </m:sub>
                    </m:sSub>
                  </m:oMath>
                </a14:m>
                <a:endParaRPr lang="fi-FI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19" t="-956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71" y="2701022"/>
            <a:ext cx="7254299" cy="34486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8064" y="2483604"/>
            <a:ext cx="397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Tritium </a:t>
            </a:r>
            <a:r>
              <a:rPr lang="fi-FI" dirty="0" err="1"/>
              <a:t>beta</a:t>
            </a:r>
            <a:r>
              <a:rPr lang="fi-FI" dirty="0"/>
              <a:t> </a:t>
            </a:r>
            <a:r>
              <a:rPr lang="fi-FI" dirty="0" err="1"/>
              <a:t>decay</a:t>
            </a:r>
            <a:r>
              <a:rPr lang="fi-FI" dirty="0"/>
              <a:t> </a:t>
            </a:r>
            <a:r>
              <a:rPr lang="fi-FI" dirty="0" err="1"/>
              <a:t>electron</a:t>
            </a:r>
            <a:r>
              <a:rPr lang="fi-FI" dirty="0"/>
              <a:t> </a:t>
            </a:r>
            <a:r>
              <a:rPr lang="fi-FI" dirty="0" err="1"/>
              <a:t>spectrum</a:t>
            </a:r>
            <a:endParaRPr lang="fi-FI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158278" y="5661248"/>
            <a:ext cx="726090" cy="48587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55372" y="5925717"/>
            <a:ext cx="18517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>
                <a:solidFill>
                  <a:srgbClr val="FF0000"/>
                </a:solidFill>
              </a:rPr>
              <a:t>from</a:t>
            </a:r>
            <a:endParaRPr lang="fi-FI" dirty="0">
              <a:solidFill>
                <a:srgbClr val="FF0000"/>
              </a:solidFill>
            </a:endParaRPr>
          </a:p>
          <a:p>
            <a:r>
              <a:rPr lang="fi-FI" dirty="0" err="1">
                <a:solidFill>
                  <a:srgbClr val="FF0000"/>
                </a:solidFill>
              </a:rPr>
              <a:t>parent-daughter</a:t>
            </a:r>
            <a:endParaRPr lang="fi-FI" dirty="0">
              <a:solidFill>
                <a:srgbClr val="FF0000"/>
              </a:solidFill>
            </a:endParaRPr>
          </a:p>
          <a:p>
            <a:r>
              <a:rPr lang="fi-FI" dirty="0" err="1">
                <a:solidFill>
                  <a:srgbClr val="FF0000"/>
                </a:solidFill>
              </a:rPr>
              <a:t>mass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difference</a:t>
            </a:r>
            <a:endParaRPr lang="fi-FI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14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Q-values from masses for neutrino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773238"/>
            <a:ext cx="7848872" cy="4464050"/>
          </a:xfrm>
        </p:spPr>
        <p:txBody>
          <a:bodyPr/>
          <a:lstStyle/>
          <a:p>
            <a:r>
              <a:rPr lang="en-US" dirty="0"/>
              <a:t>Several cases already studied..</a:t>
            </a:r>
          </a:p>
          <a:p>
            <a:pPr lvl="1"/>
            <a:r>
              <a:rPr lang="en-US" dirty="0"/>
              <a:t>2</a:t>
            </a:r>
            <a:r>
              <a:rPr lang="el-GR" dirty="0"/>
              <a:t>νββ</a:t>
            </a:r>
            <a:r>
              <a:rPr lang="en-US" dirty="0"/>
              <a:t>, 0</a:t>
            </a:r>
            <a:r>
              <a:rPr lang="el-GR" dirty="0"/>
              <a:t>νββ</a:t>
            </a:r>
            <a:endParaRPr lang="en-US" dirty="0"/>
          </a:p>
          <a:p>
            <a:pPr lvl="1"/>
            <a:r>
              <a:rPr lang="en-US" dirty="0"/>
              <a:t>0</a:t>
            </a:r>
            <a:r>
              <a:rPr lang="el-GR" dirty="0">
                <a:cs typeface="Calibri"/>
              </a:rPr>
              <a:t>ν</a:t>
            </a:r>
            <a:r>
              <a:rPr lang="en-US" dirty="0">
                <a:cs typeface="Calibri"/>
              </a:rPr>
              <a:t>E</a:t>
            </a:r>
            <a:r>
              <a:rPr lang="en-US" dirty="0"/>
              <a:t>CEC – Search for resonant enhancement</a:t>
            </a:r>
          </a:p>
          <a:p>
            <a:r>
              <a:rPr lang="en-US" dirty="0"/>
              <a:t>Now: Ordinary (highly forbidden) </a:t>
            </a:r>
            <a:r>
              <a:rPr lang="el-GR" dirty="0"/>
              <a:t>β</a:t>
            </a:r>
            <a:r>
              <a:rPr lang="en-US" dirty="0"/>
              <a:t> and EC decays</a:t>
            </a:r>
          </a:p>
          <a:p>
            <a:pPr lvl="1"/>
            <a:r>
              <a:rPr lang="en-GB" dirty="0"/>
              <a:t>Ground-state-to-ground state decays:</a:t>
            </a:r>
            <a:endParaRPr lang="en-US" dirty="0"/>
          </a:p>
          <a:p>
            <a:pPr lvl="2"/>
            <a:r>
              <a:rPr lang="en-US" dirty="0"/>
              <a:t>Direct neutrino mass probes, e.g. </a:t>
            </a:r>
            <a:r>
              <a:rPr lang="en-US" b="1" dirty="0">
                <a:solidFill>
                  <a:schemeClr val="accent2"/>
                </a:solidFill>
              </a:rPr>
              <a:t>tritium</a:t>
            </a:r>
            <a:r>
              <a:rPr lang="en-US" dirty="0"/>
              <a:t>, </a:t>
            </a:r>
            <a:r>
              <a:rPr lang="en-US" b="1" baseline="30000" dirty="0">
                <a:solidFill>
                  <a:schemeClr val="accent2"/>
                </a:solidFill>
              </a:rPr>
              <a:t>163</a:t>
            </a:r>
            <a:r>
              <a:rPr lang="en-US" b="1" dirty="0">
                <a:solidFill>
                  <a:schemeClr val="accent2"/>
                </a:solidFill>
              </a:rPr>
              <a:t>Ho</a:t>
            </a:r>
            <a:r>
              <a:rPr lang="en-US" dirty="0"/>
              <a:t> </a:t>
            </a:r>
          </a:p>
          <a:p>
            <a:pPr lvl="1"/>
            <a:r>
              <a:rPr lang="en-GB" dirty="0"/>
              <a:t>Ground-state-to-excited-state decays</a:t>
            </a:r>
            <a:endParaRPr lang="en-US" dirty="0"/>
          </a:p>
          <a:p>
            <a:pPr lvl="2"/>
            <a:r>
              <a:rPr lang="en-US" dirty="0"/>
              <a:t>Low Q-values of highly forbidden decays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94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Low</a:t>
            </a:r>
            <a:r>
              <a:rPr lang="fi-FI" dirty="0"/>
              <a:t> Q-</a:t>
            </a:r>
            <a:r>
              <a:rPr lang="fi-FI" dirty="0" err="1"/>
              <a:t>value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187624" y="6408738"/>
            <a:ext cx="1872208" cy="476250"/>
          </a:xfrm>
        </p:spPr>
        <p:txBody>
          <a:bodyPr/>
          <a:lstStyle/>
          <a:p>
            <a:fld id="{A4448ACA-25B1-467A-B7F5-615C84E7F509}" type="datetime1">
              <a:rPr lang="fi-FI" smtClean="0"/>
              <a:t>23.9.2017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1187624" y="1484784"/>
                <a:ext cx="7632848" cy="4752504"/>
              </a:xfrm>
            </p:spPr>
            <p:txBody>
              <a:bodyPr/>
              <a:lstStyle/>
              <a:p>
                <a:r>
                  <a:rPr lang="fi-FI" dirty="0"/>
                  <a:t>For </a:t>
                </a:r>
                <a:r>
                  <a:rPr lang="fi-FI" dirty="0" err="1"/>
                  <a:t>example</a:t>
                </a:r>
                <a:r>
                  <a:rPr lang="fi-FI" dirty="0"/>
                  <a:t> EC Q-</a:t>
                </a:r>
                <a:r>
                  <a:rPr lang="fi-FI" dirty="0" err="1"/>
                  <a:t>value</a:t>
                </a:r>
                <a:r>
                  <a:rPr lang="fi-FI" dirty="0"/>
                  <a:t> of </a:t>
                </a:r>
                <a:r>
                  <a:rPr lang="fi-FI" baseline="30000" dirty="0"/>
                  <a:t>163</a:t>
                </a:r>
                <a:r>
                  <a:rPr lang="fi-FI" dirty="0"/>
                  <a:t>Ho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fi-FI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i-FI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4600</m:t>
                    </m:r>
                  </m:oMath>
                </a14:m>
                <a:r>
                  <a:rPr lang="fi-FI" dirty="0"/>
                  <a:t> </a:t>
                </a:r>
                <a:r>
                  <a:rPr lang="fi-FI" dirty="0" err="1"/>
                  <a:t>years</a:t>
                </a:r>
                <a:r>
                  <a:rPr lang="fi-FI" dirty="0"/>
                  <a:t>)</a:t>
                </a:r>
              </a:p>
              <a:p>
                <a:pPr lvl="1"/>
                <a:r>
                  <a:rPr lang="fi-FI" dirty="0" err="1"/>
                  <a:t>Ground</a:t>
                </a:r>
                <a:r>
                  <a:rPr lang="fi-FI" dirty="0"/>
                  <a:t> </a:t>
                </a:r>
                <a:r>
                  <a:rPr lang="fi-FI" dirty="0" err="1"/>
                  <a:t>state</a:t>
                </a:r>
                <a:r>
                  <a:rPr lang="fi-FI" dirty="0"/>
                  <a:t> to </a:t>
                </a:r>
                <a:r>
                  <a:rPr lang="fi-FI" dirty="0" err="1"/>
                  <a:t>ground</a:t>
                </a:r>
                <a:r>
                  <a:rPr lang="fi-FI" dirty="0"/>
                  <a:t> </a:t>
                </a:r>
                <a:r>
                  <a:rPr lang="fi-FI" dirty="0" err="1"/>
                  <a:t>state</a:t>
                </a:r>
                <a:r>
                  <a:rPr lang="fi-FI" dirty="0"/>
                  <a:t> </a:t>
                </a:r>
                <a:r>
                  <a:rPr lang="fi-FI" dirty="0" err="1"/>
                  <a:t>decay</a:t>
                </a:r>
                <a:endParaRPr lang="fi-FI" dirty="0"/>
              </a:p>
              <a:p>
                <a:pPr lvl="1"/>
                <a:r>
                  <a:rPr lang="fi-FI" dirty="0"/>
                  <a:t>Q-</a:t>
                </a:r>
                <a:r>
                  <a:rPr lang="fi-FI" dirty="0" err="1"/>
                  <a:t>value</a:t>
                </a:r>
                <a:r>
                  <a:rPr lang="fi-FI" dirty="0"/>
                  <a:t> </a:t>
                </a:r>
                <a:r>
                  <a:rPr lang="fi-FI" dirty="0" err="1"/>
                  <a:t>from</a:t>
                </a:r>
                <a:r>
                  <a:rPr lang="fi-FI" dirty="0"/>
                  <a:t> </a:t>
                </a:r>
                <a:r>
                  <a:rPr lang="fi-FI" dirty="0" err="1"/>
                  <a:t>Penning</a:t>
                </a:r>
                <a:r>
                  <a:rPr lang="fi-FI" dirty="0"/>
                  <a:t> trap </a:t>
                </a:r>
                <a:r>
                  <a:rPr lang="fi-FI" dirty="0" err="1"/>
                  <a:t>mass</a:t>
                </a:r>
                <a:r>
                  <a:rPr lang="fi-FI" dirty="0"/>
                  <a:t> </a:t>
                </a:r>
                <a:r>
                  <a:rPr lang="fi-FI" dirty="0" err="1"/>
                  <a:t>spectroscopy</a:t>
                </a:r>
                <a:endParaRPr lang="fi-FI" dirty="0"/>
              </a:p>
              <a:p>
                <a:pPr lvl="2"/>
                <a:r>
                  <a:rPr lang="en-GB" sz="1800" dirty="0" err="1"/>
                  <a:t>Eliseev</a:t>
                </a:r>
                <a:r>
                  <a:rPr lang="en-GB" sz="1800" dirty="0"/>
                  <a:t> et al., </a:t>
                </a:r>
                <a:r>
                  <a:rPr lang="en-US" sz="1800" dirty="0"/>
                  <a:t>PRL 115, 062501 (2015) [PI-ICR technique]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7624" y="1484784"/>
                <a:ext cx="7632848" cy="4752504"/>
              </a:xfrm>
              <a:blipFill>
                <a:blip r:embed="rId2"/>
                <a:stretch>
                  <a:fillRect l="-719" t="-1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99288" y="3429000"/>
            <a:ext cx="7809517" cy="3343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59146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Ultralow Q-value nuclei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Single </a:t>
            </a:r>
            <a:r>
              <a:rPr lang="el-GR" dirty="0"/>
              <a:t>β</a:t>
            </a:r>
            <a:r>
              <a:rPr lang="en-US" baseline="30000" dirty="0"/>
              <a:t>-</a:t>
            </a:r>
            <a:r>
              <a:rPr lang="fi-FI" dirty="0"/>
              <a:t> and EC </a:t>
            </a:r>
            <a:r>
              <a:rPr lang="fi-FI" dirty="0" err="1"/>
              <a:t>capture</a:t>
            </a:r>
            <a:r>
              <a:rPr lang="fi-FI" dirty="0"/>
              <a:t> </a:t>
            </a:r>
            <a:r>
              <a:rPr lang="fi-FI" dirty="0" err="1"/>
              <a:t>decays</a:t>
            </a:r>
            <a:endParaRPr lang="fi-FI" dirty="0"/>
          </a:p>
          <a:p>
            <a:r>
              <a:rPr lang="fi-FI" dirty="0" err="1"/>
              <a:t>Decay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very</a:t>
            </a:r>
            <a:r>
              <a:rPr lang="fi-FI" dirty="0"/>
              <a:t> </a:t>
            </a:r>
            <a:r>
              <a:rPr lang="fi-FI" dirty="0" err="1"/>
              <a:t>low</a:t>
            </a:r>
            <a:r>
              <a:rPr lang="fi-FI" dirty="0"/>
              <a:t> Q-</a:t>
            </a:r>
            <a:r>
              <a:rPr lang="fi-FI" dirty="0" err="1"/>
              <a:t>value</a:t>
            </a:r>
            <a:r>
              <a:rPr lang="fi-FI" dirty="0"/>
              <a:t> to an </a:t>
            </a:r>
            <a:r>
              <a:rPr lang="fi-FI" dirty="0" err="1"/>
              <a:t>excited</a:t>
            </a:r>
            <a:r>
              <a:rPr lang="fi-FI" dirty="0"/>
              <a:t> </a:t>
            </a:r>
            <a:r>
              <a:rPr lang="fi-FI" dirty="0" err="1"/>
              <a:t>state</a:t>
            </a:r>
            <a:endParaRPr lang="fi-FI" dirty="0"/>
          </a:p>
          <a:p>
            <a:r>
              <a:rPr lang="fi-FI" dirty="0" err="1"/>
              <a:t>Bigger</a:t>
            </a:r>
            <a:r>
              <a:rPr lang="fi-FI" dirty="0"/>
              <a:t> </a:t>
            </a:r>
            <a:r>
              <a:rPr lang="fi-FI" dirty="0" err="1"/>
              <a:t>fraction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Q-</a:t>
            </a:r>
            <a:r>
              <a:rPr lang="fi-FI" dirty="0" err="1"/>
              <a:t>value</a:t>
            </a:r>
            <a:r>
              <a:rPr lang="fi-FI" dirty="0"/>
              <a:t> in </a:t>
            </a:r>
            <a:r>
              <a:rPr lang="fi-FI" dirty="0" err="1"/>
              <a:t>neutrino</a:t>
            </a:r>
            <a:r>
              <a:rPr lang="fi-FI" dirty="0"/>
              <a:t> </a:t>
            </a:r>
            <a:r>
              <a:rPr lang="fi-FI" dirty="0" err="1"/>
              <a:t>mass</a:t>
            </a:r>
            <a:endParaRPr lang="fi-FI" dirty="0"/>
          </a:p>
          <a:p>
            <a:r>
              <a:rPr lang="fi-FI" dirty="0" err="1"/>
              <a:t>Search</a:t>
            </a:r>
            <a:r>
              <a:rPr lang="fi-FI" dirty="0"/>
              <a:t> for ”</a:t>
            </a:r>
            <a:r>
              <a:rPr lang="fi-FI" dirty="0" err="1"/>
              <a:t>slightly</a:t>
            </a:r>
            <a:r>
              <a:rPr lang="fi-FI" dirty="0"/>
              <a:t> </a:t>
            </a:r>
            <a:r>
              <a:rPr lang="fi-FI" dirty="0" err="1"/>
              <a:t>positive</a:t>
            </a:r>
            <a:r>
              <a:rPr lang="fi-FI" dirty="0"/>
              <a:t>” Q-</a:t>
            </a:r>
            <a:r>
              <a:rPr lang="fi-FI" dirty="0" err="1"/>
              <a:t>value</a:t>
            </a:r>
            <a:endParaRPr lang="fi-FI" dirty="0"/>
          </a:p>
          <a:p>
            <a:endParaRPr lang="fi-FI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957117" y="5838099"/>
            <a:ext cx="1612107" cy="0"/>
          </a:xfrm>
          <a:prstGeom prst="straightConnector1">
            <a:avLst/>
          </a:prstGeom>
          <a:ln w="19050">
            <a:solidFill>
              <a:srgbClr val="00B05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037497" y="414234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parent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76800" y="6047348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Daughter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536776" y="4230380"/>
            <a:ext cx="0" cy="1584176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2599727" y="5838099"/>
            <a:ext cx="1941079" cy="0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550903" y="4249440"/>
            <a:ext cx="705954" cy="0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71600" y="4533220"/>
            <a:ext cx="1532022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mass</a:t>
            </a:r>
          </a:p>
          <a:p>
            <a:pPr algn="r"/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difference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6431008" y="4357134"/>
            <a:ext cx="0" cy="1480965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749502" y="4357134"/>
            <a:ext cx="1438400" cy="0"/>
          </a:xfrm>
          <a:prstGeom prst="straightConnector1">
            <a:avLst/>
          </a:prstGeom>
          <a:ln w="19050">
            <a:solidFill>
              <a:srgbClr val="00B05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444750" y="4833828"/>
            <a:ext cx="1486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excitation</a:t>
            </a:r>
          </a:p>
          <a:p>
            <a:r>
              <a:rPr lang="en-US" sz="2400" dirty="0">
                <a:solidFill>
                  <a:srgbClr val="00B050"/>
                </a:solidFill>
              </a:rPr>
              <a:t>energy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347102" y="4302388"/>
            <a:ext cx="172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excited state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4529554" y="4366429"/>
            <a:ext cx="129614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019600" y="4249440"/>
            <a:ext cx="3168302" cy="0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540806" y="5835063"/>
            <a:ext cx="129614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873370" y="4249440"/>
            <a:ext cx="129614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169514" y="4249440"/>
            <a:ext cx="360040" cy="107694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418447" y="575421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Ground state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06952" y="4070613"/>
            <a:ext cx="172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Q-value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169514" y="3861048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β</a:t>
            </a:r>
            <a:r>
              <a:rPr lang="en-US" baseline="30000" dirty="0"/>
              <a:t>-</a:t>
            </a:r>
            <a:r>
              <a:rPr lang="en-US" dirty="0"/>
              <a:t>/EC</a:t>
            </a:r>
          </a:p>
        </p:txBody>
      </p: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6178AA23-286D-4349-A97C-CD6DDD565D0E}"/>
              </a:ext>
            </a:extLst>
          </p:cNvPr>
          <p:cNvSpPr/>
          <p:nvPr/>
        </p:nvSpPr>
        <p:spPr>
          <a:xfrm rot="20106550" flipH="1">
            <a:off x="4733848" y="4662014"/>
            <a:ext cx="787603" cy="830997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98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Required</a:t>
            </a:r>
            <a:r>
              <a:rPr lang="fi-FI" dirty="0"/>
              <a:t> </a:t>
            </a:r>
            <a:r>
              <a:rPr lang="fi-FI" dirty="0" err="1"/>
              <a:t>experimental</a:t>
            </a:r>
            <a:r>
              <a:rPr lang="fi-FI" dirty="0"/>
              <a:t> </a:t>
            </a:r>
            <a:r>
              <a:rPr lang="fi-FI" dirty="0" err="1"/>
              <a:t>quantities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Parent-daughter</a:t>
            </a:r>
            <a:r>
              <a:rPr lang="fi-FI" dirty="0"/>
              <a:t> </a:t>
            </a:r>
            <a:r>
              <a:rPr lang="fi-FI" dirty="0" err="1"/>
              <a:t>decay</a:t>
            </a:r>
            <a:r>
              <a:rPr lang="fi-FI" dirty="0"/>
              <a:t> Q-</a:t>
            </a:r>
            <a:r>
              <a:rPr lang="fi-FI" dirty="0" err="1"/>
              <a:t>value</a:t>
            </a:r>
            <a:r>
              <a:rPr lang="fi-FI" dirty="0"/>
              <a:t> – </a:t>
            </a:r>
            <a:r>
              <a:rPr lang="fi-FI" dirty="0" err="1"/>
              <a:t>mass</a:t>
            </a:r>
            <a:r>
              <a:rPr lang="fi-FI" dirty="0"/>
              <a:t> </a:t>
            </a:r>
            <a:r>
              <a:rPr lang="fi-FI" dirty="0" err="1"/>
              <a:t>difference</a:t>
            </a:r>
            <a:endParaRPr lang="fi-FI" dirty="0"/>
          </a:p>
          <a:p>
            <a:pPr lvl="1"/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mass</a:t>
            </a:r>
            <a:r>
              <a:rPr lang="fi-FI" dirty="0"/>
              <a:t> </a:t>
            </a:r>
            <a:r>
              <a:rPr lang="fi-FI" dirty="0" err="1"/>
              <a:t>spectroscopy</a:t>
            </a:r>
            <a:endParaRPr lang="fi-FI" dirty="0"/>
          </a:p>
          <a:p>
            <a:r>
              <a:rPr lang="fi-FI" dirty="0" err="1"/>
              <a:t>Daughter</a:t>
            </a:r>
            <a:r>
              <a:rPr lang="fi-FI" dirty="0"/>
              <a:t> </a:t>
            </a:r>
            <a:r>
              <a:rPr lang="fi-FI" dirty="0" err="1"/>
              <a:t>excited</a:t>
            </a:r>
            <a:r>
              <a:rPr lang="fi-FI" dirty="0"/>
              <a:t> </a:t>
            </a:r>
            <a:r>
              <a:rPr lang="fi-FI" dirty="0" err="1"/>
              <a:t>state</a:t>
            </a:r>
            <a:r>
              <a:rPr lang="fi-FI" dirty="0"/>
              <a:t> </a:t>
            </a:r>
            <a:r>
              <a:rPr lang="fi-FI" dirty="0" err="1"/>
              <a:t>excitation</a:t>
            </a:r>
            <a:r>
              <a:rPr lang="fi-FI" dirty="0"/>
              <a:t> </a:t>
            </a:r>
            <a:r>
              <a:rPr lang="fi-FI" dirty="0" err="1"/>
              <a:t>energy</a:t>
            </a:r>
            <a:endParaRPr lang="fi-FI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957117" y="5838099"/>
            <a:ext cx="1612107" cy="0"/>
          </a:xfrm>
          <a:prstGeom prst="straightConnector1">
            <a:avLst/>
          </a:prstGeom>
          <a:ln w="19050">
            <a:solidFill>
              <a:srgbClr val="00B05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37497" y="414234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parent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76800" y="6047348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Daughter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536776" y="4230380"/>
            <a:ext cx="0" cy="1584176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99727" y="5838099"/>
            <a:ext cx="1941079" cy="0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550903" y="4249440"/>
            <a:ext cx="705954" cy="0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71600" y="4533220"/>
            <a:ext cx="1532022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mass</a:t>
            </a:r>
          </a:p>
          <a:p>
            <a:pPr algn="r"/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difference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431008" y="4357134"/>
            <a:ext cx="0" cy="1480965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749502" y="4357134"/>
            <a:ext cx="1438400" cy="0"/>
          </a:xfrm>
          <a:prstGeom prst="straightConnector1">
            <a:avLst/>
          </a:prstGeom>
          <a:ln w="19050">
            <a:solidFill>
              <a:srgbClr val="00B05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44750" y="4833828"/>
            <a:ext cx="1486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excitation</a:t>
            </a:r>
          </a:p>
          <a:p>
            <a:r>
              <a:rPr lang="en-US" sz="2400" dirty="0">
                <a:solidFill>
                  <a:srgbClr val="00B050"/>
                </a:solidFill>
              </a:rPr>
              <a:t>energy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47102" y="4302388"/>
            <a:ext cx="172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excited state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529554" y="4366429"/>
            <a:ext cx="129614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019600" y="4249440"/>
            <a:ext cx="3168302" cy="0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40806" y="5835063"/>
            <a:ext cx="129614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873370" y="4249440"/>
            <a:ext cx="129614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169514" y="4249440"/>
            <a:ext cx="360040" cy="107694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18447" y="575421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Ground state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06952" y="4070613"/>
            <a:ext cx="172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Q-value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69514" y="3861048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β</a:t>
            </a:r>
            <a:r>
              <a:rPr lang="en-US" baseline="30000" dirty="0"/>
              <a:t>-</a:t>
            </a:r>
            <a:r>
              <a:rPr lang="en-US" dirty="0"/>
              <a:t>/EC</a:t>
            </a:r>
          </a:p>
        </p:txBody>
      </p:sp>
      <p:sp>
        <p:nvSpPr>
          <p:cNvPr id="24" name="Oval 23"/>
          <p:cNvSpPr/>
          <p:nvPr/>
        </p:nvSpPr>
        <p:spPr>
          <a:xfrm>
            <a:off x="5861682" y="4196151"/>
            <a:ext cx="2034038" cy="2106350"/>
          </a:xfrm>
          <a:prstGeom prst="ellipse">
            <a:avLst/>
          </a:prstGeom>
          <a:solidFill>
            <a:srgbClr val="FFC000">
              <a:alpha val="1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Oval 24"/>
          <p:cNvSpPr/>
          <p:nvPr/>
        </p:nvSpPr>
        <p:spPr>
          <a:xfrm>
            <a:off x="931599" y="3940998"/>
            <a:ext cx="2034038" cy="2106350"/>
          </a:xfrm>
          <a:prstGeom prst="ellipse">
            <a:avLst/>
          </a:prstGeom>
          <a:solidFill>
            <a:srgbClr val="FFC000">
              <a:alpha val="1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Lightning Bolt 25">
            <a:extLst>
              <a:ext uri="{FF2B5EF4-FFF2-40B4-BE49-F238E27FC236}">
                <a16:creationId xmlns:a16="http://schemas.microsoft.com/office/drawing/2014/main" id="{AA8DC43A-4818-4725-AE6B-C66996855C52}"/>
              </a:ext>
            </a:extLst>
          </p:cNvPr>
          <p:cNvSpPr/>
          <p:nvPr/>
        </p:nvSpPr>
        <p:spPr>
          <a:xfrm rot="20106550" flipH="1">
            <a:off x="4733848" y="4662014"/>
            <a:ext cx="787603" cy="830997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8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Candidates</a:t>
            </a:r>
            <a:endParaRPr lang="fi-FI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7" y="1649313"/>
            <a:ext cx="6677025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48390" y="6361331"/>
            <a:ext cx="4532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</a:t>
            </a:r>
            <a:r>
              <a:rPr lang="en-US" dirty="0" err="1"/>
              <a:t>Suhonen</a:t>
            </a:r>
            <a:r>
              <a:rPr lang="en-US" dirty="0"/>
              <a:t>, Phys. Scr. 89, 054032 (2014).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596336" y="1340768"/>
            <a:ext cx="0" cy="82803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20810" y="188640"/>
            <a:ext cx="26597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>
                <a:solidFill>
                  <a:srgbClr val="FF0000"/>
                </a:solidFill>
              </a:rPr>
              <a:t>Immediate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improvement</a:t>
            </a:r>
            <a:endParaRPr lang="fi-FI" dirty="0">
              <a:solidFill>
                <a:srgbClr val="FF0000"/>
              </a:solidFill>
            </a:endParaRPr>
          </a:p>
          <a:p>
            <a:r>
              <a:rPr lang="fi-FI" dirty="0" err="1">
                <a:solidFill>
                  <a:srgbClr val="FF0000"/>
                </a:solidFill>
              </a:rPr>
              <a:t>With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precise</a:t>
            </a:r>
            <a:endParaRPr lang="fi-FI" dirty="0">
              <a:solidFill>
                <a:srgbClr val="FF0000"/>
              </a:solidFill>
            </a:endParaRPr>
          </a:p>
          <a:p>
            <a:r>
              <a:rPr lang="fi-FI" dirty="0" err="1">
                <a:solidFill>
                  <a:srgbClr val="FF0000"/>
                </a:solidFill>
              </a:rPr>
              <a:t>Mass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difference</a:t>
            </a:r>
            <a:r>
              <a:rPr lang="fi-FI" dirty="0">
                <a:solidFill>
                  <a:srgbClr val="FF0000"/>
                </a:solidFill>
              </a:rPr>
              <a:t> </a:t>
            </a:r>
          </a:p>
          <a:p>
            <a:r>
              <a:rPr lang="fi-FI" dirty="0" err="1">
                <a:solidFill>
                  <a:srgbClr val="FF0000"/>
                </a:solidFill>
              </a:rPr>
              <a:t>measurement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5534" y="5867980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Half-lives</a:t>
            </a:r>
            <a:r>
              <a:rPr lang="fi-FI" dirty="0"/>
              <a:t> </a:t>
            </a:r>
            <a:r>
              <a:rPr lang="fi-FI" dirty="0" err="1"/>
              <a:t>range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few</a:t>
            </a:r>
            <a:r>
              <a:rPr lang="fi-FI" dirty="0"/>
              <a:t> </a:t>
            </a:r>
            <a:r>
              <a:rPr lang="fi-FI" dirty="0" err="1"/>
              <a:t>hours</a:t>
            </a:r>
            <a:r>
              <a:rPr lang="fi-FI" dirty="0"/>
              <a:t> to </a:t>
            </a:r>
            <a:r>
              <a:rPr lang="fi-FI" dirty="0" err="1"/>
              <a:t>few</a:t>
            </a:r>
            <a:r>
              <a:rPr lang="fi-FI" dirty="0"/>
              <a:t> </a:t>
            </a:r>
            <a:r>
              <a:rPr lang="fi-FI" dirty="0" err="1"/>
              <a:t>days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1644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115</a:t>
            </a:r>
            <a:r>
              <a:rPr lang="en-US" dirty="0"/>
              <a:t>In decay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28" y="1600200"/>
            <a:ext cx="5787520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5331824"/>
            <a:ext cx="85522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Q-values: </a:t>
            </a:r>
          </a:p>
          <a:p>
            <a:r>
              <a:rPr lang="en-US" dirty="0"/>
              <a:t>  JYFLTRAP  350(170) eV </a:t>
            </a:r>
            <a:r>
              <a:rPr lang="en-US" sz="1400" dirty="0"/>
              <a:t>E. </a:t>
            </a:r>
            <a:r>
              <a:rPr lang="en-US" sz="1400" dirty="0" err="1"/>
              <a:t>Wieslander</a:t>
            </a:r>
            <a:r>
              <a:rPr lang="en-US" sz="1400" dirty="0"/>
              <a:t>, J. </a:t>
            </a:r>
            <a:r>
              <a:rPr lang="en-US" sz="1400" dirty="0" err="1"/>
              <a:t>Suhonen</a:t>
            </a:r>
            <a:r>
              <a:rPr lang="en-US" sz="1400" dirty="0"/>
              <a:t>, T. </a:t>
            </a:r>
            <a:r>
              <a:rPr lang="en-US" sz="1400" dirty="0" err="1"/>
              <a:t>Eronen</a:t>
            </a:r>
            <a:r>
              <a:rPr lang="en-US" sz="1400" dirty="0"/>
              <a:t> et al. PRL </a:t>
            </a:r>
            <a:r>
              <a:rPr lang="en-US" sz="1400" b="1" dirty="0"/>
              <a:t>103</a:t>
            </a:r>
            <a:r>
              <a:rPr lang="en-US" sz="1400" dirty="0"/>
              <a:t>, 122501 (2009)</a:t>
            </a:r>
          </a:p>
          <a:p>
            <a:r>
              <a:rPr lang="en-US" dirty="0"/>
              <a:t>  FSU-TRAP  155(24) eV   </a:t>
            </a:r>
            <a:r>
              <a:rPr lang="en-US" sz="1400" dirty="0"/>
              <a:t>B.J. Mount, M. </a:t>
            </a:r>
            <a:r>
              <a:rPr lang="en-US" sz="1400" dirty="0" err="1"/>
              <a:t>Redshav</a:t>
            </a:r>
            <a:r>
              <a:rPr lang="en-US" sz="1400" dirty="0"/>
              <a:t>, E.G. Myers,          PRL </a:t>
            </a:r>
            <a:r>
              <a:rPr lang="en-US" sz="1400" b="1" dirty="0"/>
              <a:t>103</a:t>
            </a:r>
            <a:r>
              <a:rPr lang="en-US" sz="1400" dirty="0"/>
              <a:t>, 122502 (2009)  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235928" y="3124200"/>
            <a:ext cx="1296144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70164" y="3115236"/>
            <a:ext cx="1296144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CD98407-EA6C-4F9A-AF4E-96DAF564DAE4}"/>
              </a:ext>
            </a:extLst>
          </p:cNvPr>
          <p:cNvSpPr/>
          <p:nvPr/>
        </p:nvSpPr>
        <p:spPr>
          <a:xfrm>
            <a:off x="988094" y="2852936"/>
            <a:ext cx="1178530" cy="2106350"/>
          </a:xfrm>
          <a:prstGeom prst="ellipse">
            <a:avLst/>
          </a:prstGeom>
          <a:solidFill>
            <a:srgbClr val="FFC000">
              <a:alpha val="1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7A1684-2AD8-4B72-9CA4-308568E3C4EB}"/>
              </a:ext>
            </a:extLst>
          </p:cNvPr>
          <p:cNvSpPr txBox="1"/>
          <p:nvPr/>
        </p:nvSpPr>
        <p:spPr>
          <a:xfrm>
            <a:off x="5003022" y="1340768"/>
            <a:ext cx="4235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/>
              <a:t>Cattadori</a:t>
            </a:r>
            <a:r>
              <a:rPr lang="en-GB" sz="1600" dirty="0"/>
              <a:t> et al. </a:t>
            </a:r>
            <a:r>
              <a:rPr lang="en-GB" sz="1600" dirty="0" err="1"/>
              <a:t>Nucl</a:t>
            </a:r>
            <a:r>
              <a:rPr lang="en-GB" sz="1600" dirty="0"/>
              <a:t>. Phys A </a:t>
            </a:r>
            <a:r>
              <a:rPr lang="en-GB" sz="1600" b="1" dirty="0"/>
              <a:t>748,</a:t>
            </a:r>
            <a:r>
              <a:rPr lang="en-GB" sz="1600" dirty="0"/>
              <a:t> 333 (2005)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961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nu_z = \frac{1}{2\pi}\sqrt{\frac{U_0}{d^2}\frac{q}{m}}$&#10;&#10;&#10;\end{document}"/>
  <p:tag name="IGUANATEXSIZE" val="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nu_\pm = \frac{1}{2}\left( \nu_c \pm \sqrt{\nu_c^2-2\nu_z^2} \right)$&#10;&#10;&#10;\end{document}"/>
  <p:tag name="IGUANATEXSIZE" val="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nu_c = \frac{1}{2\pi} \frac{q}{m}B$&#10;&#10;&#10;\end{document}"/>
  <p:tag name="IGUANATEXSIZE" val="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nu_c = \nu_- + \nu_+$&#10;&#10;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4.2332"/>
  <p:tag name="ORIGINALWIDTH" val="2803.899"/>
  <p:tag name="OUTPUTDPI" val="1200"/>
  <p:tag name="LATEXADDIN" val="\documentclass{article}&#10;\usepackage{amsmath,color}&#10;\pagestyle{empty}&#10;\begin{document}&#10;&#10;%{\color{red}$^{138m}$Pr}&#10;$Q_\mathrm{EC} = (M_2 - M_1)c^2 = (r-1)&#10;\left(M_1 - m_e \right)c^2 + m_ec^2$&#10;&#10;\end{document}"/>
  <p:tag name="IGUANATEXSIZE" val="20"/>
  <p:tag name="IGUANATEXCURSOR" val="188"/>
  <p:tag name="TRANSPARENCY" val="True"/>
  <p:tag name="FILENAME" val=""/>
  <p:tag name="INPUTTYPE" val="0"/>
  <p:tag name="LATEXENGINEID" val="0"/>
  <p:tag name="TEMPFOLDER" val="c:\temp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9.4788"/>
  <p:tag name="ORIGINALWIDTH" val="405.6993"/>
  <p:tag name="OUTPUTDPI" val="1200"/>
  <p:tag name="LATEXADDIN" val="\documentclass{article}&#10;\usepackage{amsmath,color}&#10;\pagestyle{empty}&#10;\begin{document}&#10;&#10;%{\color{red}$^{138m}$Pr}&#10;$r=\frac{\nu_{c,1}}{\nu_{c,2}}$&#10;&#10;\end{document}"/>
  <p:tag name="IGUANATEXSIZE" val="20"/>
  <p:tag name="IGUANATEXCURSOR" val="141"/>
  <p:tag name="TRANSPARENCY" val="True"/>
  <p:tag name="FILENAME" val=""/>
  <p:tag name="INPUTTYPE" val="0"/>
  <p:tag name="LATEXENGINEID" val="0"/>
  <p:tag name="TEMPFOLDER" val="c:\temp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1.4848"/>
  <p:tag name="ORIGINALWIDTH" val="370.4537"/>
  <p:tag name="OUTPUTDPI" val="1200"/>
  <p:tag name="LATEXADDIN" val="\documentclass{article}&#10;\usepackage{amsmath,color}&#10;\pagestyle{empty}&#10;\begin{document}&#10;&#10;%{\color{red}$^{138m}$Pr}&#10;{\color{red}$\leq 10^{-4}$}&#10;&#10;\end{document}"/>
  <p:tag name="IGUANATEXSIZE" val="20"/>
  <p:tag name="IGUANATEXCURSOR" val="140"/>
  <p:tag name="TRANSPARENCY" val="True"/>
  <p:tag name="FILENAME" val=""/>
  <p:tag name="INPUTTYPE" val="0"/>
  <p:tag name="LATEXENGINEID" val="0"/>
  <p:tag name="TEMPFOLDER" val="c:\temp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4.222"/>
  <p:tag name="ORIGINALWIDTH" val="809.8987"/>
  <p:tag name="OUTPUTDPI" val="1200"/>
  <p:tag name="LATEXADDIN" val="\documentclass{article}&#10;\usepackage{amsmath}&#10;\pagestyle{empty}&#10;\begin{document}&#10;&#10;$\Delta \left( \frac{\nu_2}{\nu_1} \right) \approx 10^{-9}$&#10;&#10;&#10;\end{document}"/>
  <p:tag name="IGUANATEXSIZE" val="20"/>
  <p:tag name="IGUANATEXCURSOR" val="138"/>
  <p:tag name="TRANSPARENCY" val="True"/>
  <p:tag name="FILENAME" val=""/>
  <p:tag name="INPUTTYPE" val="0"/>
  <p:tag name="LATEXENGINEID" val="0"/>
  <p:tag name="TEMPFOLDER" val="c:\temp\"/>
</p:tagLst>
</file>

<file path=ppt/theme/theme1.xml><?xml version="1.0" encoding="utf-8"?>
<a:theme xmlns:a="http://schemas.openxmlformats.org/drawingml/2006/main" name="kalvopohja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Helvetica"/>
        <a:ea typeface=""/>
        <a:cs typeface="Arial"/>
      </a:majorFont>
      <a:minorFont>
        <a:latin typeface="Helvetic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kalvopohja1</Template>
  <TotalTime>6753</TotalTime>
  <Words>1177</Words>
  <Application>Microsoft Office PowerPoint</Application>
  <PresentationFormat>On-screen Show (4:3)</PresentationFormat>
  <Paragraphs>252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Arial Rounded MT Bold</vt:lpstr>
      <vt:lpstr>Calibri</vt:lpstr>
      <vt:lpstr>Cambria Math</vt:lpstr>
      <vt:lpstr>Helvetica</vt:lpstr>
      <vt:lpstr>Palatino</vt:lpstr>
      <vt:lpstr>Symbol</vt:lpstr>
      <vt:lpstr>Wingdings</vt:lpstr>
      <vt:lpstr>kalvopohja1</vt:lpstr>
      <vt:lpstr>Atomic mass measurements of ultralow Q-value nuclei </vt:lpstr>
      <vt:lpstr>OUTLINE</vt:lpstr>
      <vt:lpstr>Q-value from mass spectroscopy</vt:lpstr>
      <vt:lpstr>Q-values from masses for neutrino studies</vt:lpstr>
      <vt:lpstr>Low Q-value</vt:lpstr>
      <vt:lpstr>Ultralow Q-value nuclei</vt:lpstr>
      <vt:lpstr>Required experimental quantities</vt:lpstr>
      <vt:lpstr>Candidates</vt:lpstr>
      <vt:lpstr>115In decay</vt:lpstr>
      <vt:lpstr>Precisions</vt:lpstr>
      <vt:lpstr>Production of ions of interest</vt:lpstr>
      <vt:lpstr>IGISOL</vt:lpstr>
      <vt:lpstr>Parent and daughter production</vt:lpstr>
      <vt:lpstr>IGISOL-4 FACILITY LAYOUT</vt:lpstr>
      <vt:lpstr>JYFLTRAP</vt:lpstr>
      <vt:lpstr>Penning trap – confining charged particles</vt:lpstr>
      <vt:lpstr>Free-space cyclotron frequency</vt:lpstr>
      <vt:lpstr>Q-value from cyclotron frequencies</vt:lpstr>
      <vt:lpstr>Time-of-flight ion cyclotron resonance (TOF-ICR) method for mass measurements  - ”phase 1”</vt:lpstr>
      <vt:lpstr>Example resonances, </vt:lpstr>
      <vt:lpstr>Phase imaging ion cyclotron resonance (PI-ICR) method for mass measurements   ”phase 2”</vt:lpstr>
      <vt:lpstr>PI-ICR method</vt:lpstr>
      <vt:lpstr>PI-ICR at JYFLTRAP</vt:lpstr>
      <vt:lpstr>PI-ICR scheme for mass measurements</vt:lpstr>
      <vt:lpstr>PI-ICR results</vt:lpstr>
      <vt:lpstr>After Q-value measurement..</vt:lpstr>
      <vt:lpstr>Final remarks</vt:lpstr>
      <vt:lpstr>Advertisement</vt:lpstr>
      <vt:lpstr>Acknowledgments</vt:lpstr>
    </vt:vector>
  </TitlesOfParts>
  <Company>University of Jyväskylä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Eronen, Tommi</dc:creator>
  <cp:lastModifiedBy>Eronen, Tommi</cp:lastModifiedBy>
  <cp:revision>136</cp:revision>
  <cp:lastPrinted>2014-05-09T11:39:58Z</cp:lastPrinted>
  <dcterms:created xsi:type="dcterms:W3CDTF">2017-06-01T23:35:01Z</dcterms:created>
  <dcterms:modified xsi:type="dcterms:W3CDTF">2017-09-23T10:40:59Z</dcterms:modified>
</cp:coreProperties>
</file>