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0" r:id="rId2"/>
    <p:sldMasterId id="2147483704" r:id="rId3"/>
    <p:sldMasterId id="2147483718" r:id="rId4"/>
    <p:sldMasterId id="2147483732" r:id="rId5"/>
  </p:sldMasterIdLst>
  <p:notesMasterIdLst>
    <p:notesMasterId r:id="rId24"/>
  </p:notesMasterIdLst>
  <p:sldIdLst>
    <p:sldId id="261" r:id="rId6"/>
    <p:sldId id="275" r:id="rId7"/>
    <p:sldId id="306" r:id="rId8"/>
    <p:sldId id="264" r:id="rId9"/>
    <p:sldId id="266" r:id="rId10"/>
    <p:sldId id="259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7" r:id="rId20"/>
    <p:sldId id="284" r:id="rId21"/>
    <p:sldId id="307" r:id="rId22"/>
    <p:sldId id="287" r:id="rId23"/>
  </p:sldIdLst>
  <p:sldSz cx="13004800" cy="9753600"/>
  <p:notesSz cx="6797675" cy="9874250"/>
  <p:defaultTextStyle>
    <a:lvl1pPr defTabSz="456913">
      <a:defRPr sz="1100">
        <a:latin typeface="Helvetica"/>
        <a:ea typeface="Helvetica"/>
        <a:cs typeface="Helvetica"/>
        <a:sym typeface="Helvetica"/>
      </a:defRPr>
    </a:lvl1pPr>
    <a:lvl2pPr indent="228458" defTabSz="456913">
      <a:defRPr sz="1100">
        <a:latin typeface="Helvetica"/>
        <a:ea typeface="Helvetica"/>
        <a:cs typeface="Helvetica"/>
        <a:sym typeface="Helvetica"/>
      </a:defRPr>
    </a:lvl2pPr>
    <a:lvl3pPr indent="456913" defTabSz="456913">
      <a:defRPr sz="1100">
        <a:latin typeface="Helvetica"/>
        <a:ea typeface="Helvetica"/>
        <a:cs typeface="Helvetica"/>
        <a:sym typeface="Helvetica"/>
      </a:defRPr>
    </a:lvl3pPr>
    <a:lvl4pPr indent="685367" defTabSz="456913">
      <a:defRPr sz="1100">
        <a:latin typeface="Helvetica"/>
        <a:ea typeface="Helvetica"/>
        <a:cs typeface="Helvetica"/>
        <a:sym typeface="Helvetica"/>
      </a:defRPr>
    </a:lvl4pPr>
    <a:lvl5pPr indent="913823" defTabSz="456913">
      <a:defRPr sz="1100">
        <a:latin typeface="Helvetica"/>
        <a:ea typeface="Helvetica"/>
        <a:cs typeface="Helvetica"/>
        <a:sym typeface="Helvetica"/>
      </a:defRPr>
    </a:lvl5pPr>
    <a:lvl6pPr indent="1142284" defTabSz="456913">
      <a:defRPr sz="1100">
        <a:latin typeface="Helvetica"/>
        <a:ea typeface="Helvetica"/>
        <a:cs typeface="Helvetica"/>
        <a:sym typeface="Helvetica"/>
      </a:defRPr>
    </a:lvl6pPr>
    <a:lvl7pPr indent="1370735" defTabSz="456913">
      <a:defRPr sz="1100">
        <a:latin typeface="Helvetica"/>
        <a:ea typeface="Helvetica"/>
        <a:cs typeface="Helvetica"/>
        <a:sym typeface="Helvetica"/>
      </a:defRPr>
    </a:lvl7pPr>
    <a:lvl8pPr indent="1599189" defTabSz="456913">
      <a:defRPr sz="1100">
        <a:latin typeface="Helvetica"/>
        <a:ea typeface="Helvetica"/>
        <a:cs typeface="Helvetica"/>
        <a:sym typeface="Helvetica"/>
      </a:defRPr>
    </a:lvl8pPr>
    <a:lvl9pPr indent="1827652" defTabSz="456913">
      <a:defRPr sz="1100">
        <a:latin typeface="Helvetica"/>
        <a:ea typeface="Helvetica"/>
        <a:cs typeface="Helvetica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EAF"/>
    <a:srgbClr val="FF9900"/>
    <a:srgbClr val="CCFFFF"/>
    <a:srgbClr val="FFFF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Chalkduster"/>
          <a:ea typeface="Chalkduster"/>
          <a:cs typeface="Chalkduste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</a:tcStyle>
    </a:firstRow>
  </a:tblStyle>
  <a:tblStyle styleId="{D51ADE6A-740E-44AE-83CC-AE7238B6C88D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1F3"/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660"/>
  </p:normalViewPr>
  <p:slideViewPr>
    <p:cSldViewPr snapToGrid="0" snapToObjects="1">
      <p:cViewPr>
        <p:scale>
          <a:sx n="64" d="100"/>
          <a:sy n="64" d="100"/>
        </p:scale>
        <p:origin x="-1326" y="-63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sz="quarter" idx="1"/>
          </p:nvPr>
        </p:nvSpPr>
        <p:spPr>
          <a:xfrm>
            <a:off x="906358" y="4690269"/>
            <a:ext cx="4984962" cy="4443412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4584691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6913">
      <a:defRPr>
        <a:latin typeface="Lucida Grande"/>
        <a:ea typeface="Lucida Grande"/>
        <a:cs typeface="Lucida Grande"/>
        <a:sym typeface="Lucida Grande"/>
      </a:defRPr>
    </a:lvl1pPr>
    <a:lvl2pPr indent="228458" defTabSz="456913">
      <a:defRPr>
        <a:latin typeface="Lucida Grande"/>
        <a:ea typeface="Lucida Grande"/>
        <a:cs typeface="Lucida Grande"/>
        <a:sym typeface="Lucida Grande"/>
      </a:defRPr>
    </a:lvl2pPr>
    <a:lvl3pPr indent="456913" defTabSz="456913">
      <a:defRPr>
        <a:latin typeface="Lucida Grande"/>
        <a:ea typeface="Lucida Grande"/>
        <a:cs typeface="Lucida Grande"/>
        <a:sym typeface="Lucida Grande"/>
      </a:defRPr>
    </a:lvl3pPr>
    <a:lvl4pPr indent="685367" defTabSz="456913">
      <a:defRPr>
        <a:latin typeface="Lucida Grande"/>
        <a:ea typeface="Lucida Grande"/>
        <a:cs typeface="Lucida Grande"/>
        <a:sym typeface="Lucida Grande"/>
      </a:defRPr>
    </a:lvl4pPr>
    <a:lvl5pPr indent="913823" defTabSz="456913">
      <a:defRPr>
        <a:latin typeface="Lucida Grande"/>
        <a:ea typeface="Lucida Grande"/>
        <a:cs typeface="Lucida Grande"/>
        <a:sym typeface="Lucida Grande"/>
      </a:defRPr>
    </a:lvl5pPr>
    <a:lvl6pPr indent="1142284" defTabSz="456913">
      <a:defRPr>
        <a:latin typeface="Lucida Grande"/>
        <a:ea typeface="Lucida Grande"/>
        <a:cs typeface="Lucida Grande"/>
        <a:sym typeface="Lucida Grande"/>
      </a:defRPr>
    </a:lvl6pPr>
    <a:lvl7pPr indent="1370735" defTabSz="456913">
      <a:defRPr>
        <a:latin typeface="Lucida Grande"/>
        <a:ea typeface="Lucida Grande"/>
        <a:cs typeface="Lucida Grande"/>
        <a:sym typeface="Lucida Grande"/>
      </a:defRPr>
    </a:lvl7pPr>
    <a:lvl8pPr indent="1599189" defTabSz="456913">
      <a:defRPr>
        <a:latin typeface="Lucida Grande"/>
        <a:ea typeface="Lucida Grande"/>
        <a:cs typeface="Lucida Grande"/>
        <a:sym typeface="Lucida Grande"/>
      </a:defRPr>
    </a:lvl8pPr>
    <a:lvl9pPr indent="1827652" defTabSz="456913">
      <a:defRPr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4" y="9378180"/>
            <a:ext cx="2945659" cy="494443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AF2845C-CCC6-4909-894F-0E1ABA3B4798}" type="slidenum">
              <a:rPr lang="en-US" altLang="it-IT" sz="12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it-IT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3850995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444" y="9378180"/>
            <a:ext cx="2945659" cy="494443"/>
          </a:xfrm>
          <a:prstGeom prst="rect">
            <a:avLst/>
          </a:prstGeom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AF2845C-CCC6-4909-894F-0E1ABA3B4798}" type="slidenum">
              <a:rPr lang="en-US" altLang="it-IT" sz="120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it-IT" sz="12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3850995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1031" y="9378903"/>
            <a:ext cx="2945167" cy="4937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27A75E0-7251-4248-9000-2C62DD957973}" type="slidenum">
              <a:rPr lang="en-US" altLang="it-IT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3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15" y="2565400"/>
            <a:ext cx="10464801" cy="2540001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15" y="5207000"/>
            <a:ext cx="10464801" cy="1460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270015" y="203200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2" y="2946400"/>
            <a:ext cx="5105399" cy="5740400"/>
          </a:xfrm>
          <a:prstGeom prst="rect">
            <a:avLst/>
          </a:prstGeom>
        </p:spPr>
        <p:txBody>
          <a:bodyPr/>
          <a:lstStyle>
            <a:lvl1pPr marL="863268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022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2087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3234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7064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15" y="203200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607300" y="2946400"/>
            <a:ext cx="4127499" cy="5740400"/>
          </a:xfrm>
          <a:prstGeom prst="rect">
            <a:avLst/>
          </a:prstGeom>
        </p:spPr>
        <p:txBody>
          <a:bodyPr/>
          <a:lstStyle>
            <a:lvl1pPr marL="863268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022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2087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3234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7064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24057" tIns="62031" rIns="124057" bIns="6203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8" y="8886613"/>
            <a:ext cx="4118187" cy="650240"/>
          </a:xfrm>
          <a:prstGeom prst="rect">
            <a:avLst/>
          </a:prstGeom>
          <a:ln/>
        </p:spPr>
        <p:txBody>
          <a:bodyPr lIns="124057" tIns="62031" rIns="124057" bIns="6203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8" y="8886613"/>
            <a:ext cx="2709333" cy="650240"/>
          </a:xfrm>
          <a:prstGeom prst="rect">
            <a:avLst/>
          </a:prstGeom>
          <a:ln/>
        </p:spPr>
        <p:txBody>
          <a:bodyPr lIns="124057" tIns="62031" rIns="124057" bIns="62031"/>
          <a:lstStyle>
            <a:lvl1pPr>
              <a:defRPr/>
            </a:lvl1pPr>
          </a:lstStyle>
          <a:p>
            <a:pPr>
              <a:defRPr/>
            </a:pPr>
            <a:fld id="{B17E5A61-8345-4B69-9E62-35CB6F05F62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29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975360" y="866987"/>
            <a:ext cx="11054080" cy="780288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24057" tIns="62031" rIns="124057" bIns="6203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8" y="8886613"/>
            <a:ext cx="4118187" cy="650240"/>
          </a:xfrm>
          <a:prstGeom prst="rect">
            <a:avLst/>
          </a:prstGeom>
          <a:ln/>
        </p:spPr>
        <p:txBody>
          <a:bodyPr lIns="124057" tIns="62031" rIns="124057" bIns="6203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6613"/>
            <a:ext cx="2709333" cy="650240"/>
          </a:xfrm>
          <a:prstGeom prst="rect">
            <a:avLst/>
          </a:prstGeom>
          <a:ln/>
        </p:spPr>
        <p:txBody>
          <a:bodyPr lIns="124057" tIns="62031" rIns="124057" bIns="62031"/>
          <a:lstStyle>
            <a:lvl1pPr>
              <a:defRPr/>
            </a:lvl1pPr>
          </a:lstStyle>
          <a:p>
            <a:pPr>
              <a:defRPr/>
            </a:pPr>
            <a:fld id="{701B0ADF-1E57-4DD5-B4AB-87034EE09F9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023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24057" tIns="62031" rIns="124057" bIns="6203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8" y="8886613"/>
            <a:ext cx="4118187" cy="650240"/>
          </a:xfrm>
          <a:prstGeom prst="rect">
            <a:avLst/>
          </a:prstGeom>
          <a:ln/>
        </p:spPr>
        <p:txBody>
          <a:bodyPr lIns="124057" tIns="62031" rIns="124057" bIns="6203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6613"/>
            <a:ext cx="2709333" cy="650240"/>
          </a:xfrm>
          <a:prstGeom prst="rect">
            <a:avLst/>
          </a:prstGeom>
          <a:ln/>
        </p:spPr>
        <p:txBody>
          <a:bodyPr lIns="124057" tIns="62031" rIns="124057" bIns="62031"/>
          <a:lstStyle>
            <a:lvl1pPr>
              <a:defRPr/>
            </a:lvl1pPr>
          </a:lstStyle>
          <a:p>
            <a:pPr>
              <a:defRPr/>
            </a:pPr>
            <a:fld id="{58E66CD7-E532-4F04-8A02-1A315AE2677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7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9331"/>
            <a:ext cx="9753600" cy="3395698"/>
          </a:xfrm>
        </p:spPr>
        <p:txBody>
          <a:bodyPr anchor="b">
            <a:normAutofit/>
          </a:bodyPr>
          <a:lstStyle>
            <a:lvl1pPr algn="ctr">
              <a:defRPr sz="6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401" indent="0" algn="ctr">
              <a:buNone/>
              <a:defRPr sz="3000"/>
            </a:lvl2pPr>
            <a:lvl3pPr marL="974797" indent="0" algn="ctr">
              <a:buNone/>
              <a:defRPr sz="2600"/>
            </a:lvl3pPr>
            <a:lvl4pPr marL="1462195" indent="0" algn="ctr">
              <a:buNone/>
              <a:defRPr sz="2100"/>
            </a:lvl4pPr>
            <a:lvl5pPr marL="1949594" indent="0" algn="ctr">
              <a:buNone/>
              <a:defRPr sz="2100"/>
            </a:lvl5pPr>
            <a:lvl6pPr marL="2436991" indent="0" algn="ctr">
              <a:buNone/>
              <a:defRPr sz="2100"/>
            </a:lvl6pPr>
            <a:lvl7pPr marL="2924392" indent="0" algn="ctr">
              <a:buNone/>
              <a:defRPr sz="2100"/>
            </a:lvl7pPr>
            <a:lvl8pPr marL="3411782" indent="0" algn="ctr">
              <a:buNone/>
              <a:defRPr sz="2100"/>
            </a:lvl8pPr>
            <a:lvl9pPr marL="3899187" indent="0" algn="ctr">
              <a:buNone/>
              <a:defRPr sz="21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31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79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5446"/>
            <a:ext cx="11216640" cy="4055051"/>
          </a:xfrm>
        </p:spPr>
        <p:txBody>
          <a:bodyPr anchor="b">
            <a:normAutofit/>
          </a:bodyPr>
          <a:lstStyle>
            <a:lvl1pPr>
              <a:defRPr sz="6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474874"/>
            <a:ext cx="11216640" cy="2133599"/>
          </a:xfrm>
        </p:spPr>
        <p:txBody>
          <a:bodyPr anchor="t"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40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7479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21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495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36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24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117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991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09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468" y="2600962"/>
            <a:ext cx="5527040" cy="618856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600962"/>
            <a:ext cx="5527040" cy="618856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5201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8" y="2391982"/>
            <a:ext cx="5499947" cy="117432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1"/>
            </a:lvl1pPr>
            <a:lvl2pPr marL="487401" indent="0">
              <a:buNone/>
              <a:defRPr sz="2100" b="1"/>
            </a:lvl2pPr>
            <a:lvl3pPr marL="974797" indent="0">
              <a:buNone/>
              <a:defRPr sz="1800" b="1"/>
            </a:lvl3pPr>
            <a:lvl4pPr marL="1462195" indent="0">
              <a:buNone/>
              <a:defRPr sz="1700" b="1"/>
            </a:lvl4pPr>
            <a:lvl5pPr marL="1949594" indent="0">
              <a:buNone/>
              <a:defRPr sz="1700" b="1"/>
            </a:lvl5pPr>
            <a:lvl6pPr marL="2436991" indent="0">
              <a:buNone/>
              <a:defRPr sz="1700" b="1"/>
            </a:lvl6pPr>
            <a:lvl7pPr marL="2924392" indent="0">
              <a:buNone/>
              <a:defRPr sz="1700" b="1"/>
            </a:lvl7pPr>
            <a:lvl8pPr marL="3411782" indent="0">
              <a:buNone/>
              <a:defRPr sz="1700" b="1"/>
            </a:lvl8pPr>
            <a:lvl9pPr marL="3899187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468" y="3566297"/>
            <a:ext cx="5499947" cy="523452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97" y="2391966"/>
            <a:ext cx="5527041" cy="117432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600" b="1"/>
            </a:lvl1pPr>
            <a:lvl2pPr marL="487401" indent="0">
              <a:buNone/>
              <a:defRPr sz="2100" b="1"/>
            </a:lvl2pPr>
            <a:lvl3pPr marL="974797" indent="0">
              <a:buNone/>
              <a:defRPr sz="1800" b="1"/>
            </a:lvl3pPr>
            <a:lvl4pPr marL="1462195" indent="0">
              <a:buNone/>
              <a:defRPr sz="1700" b="1"/>
            </a:lvl4pPr>
            <a:lvl5pPr marL="1949594" indent="0">
              <a:buNone/>
              <a:defRPr sz="1700" b="1"/>
            </a:lvl5pPr>
            <a:lvl6pPr marL="2436991" indent="0">
              <a:buNone/>
              <a:defRPr sz="1700" b="1"/>
            </a:lvl6pPr>
            <a:lvl7pPr marL="2924392" indent="0">
              <a:buNone/>
              <a:defRPr sz="1700" b="1"/>
            </a:lvl7pPr>
            <a:lvl8pPr marL="3411782" indent="0">
              <a:buNone/>
              <a:defRPr sz="1700" b="1"/>
            </a:lvl8pPr>
            <a:lvl9pPr marL="3899187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97" y="3566297"/>
            <a:ext cx="5527041" cy="523452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9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15" y="203200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 numCol="2" spcCol="522909" anchor="t"/>
          <a:lstStyle>
            <a:lvl1pPr marL="863268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022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2087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3234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7064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51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82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3"/>
            <a:ext cx="4194048" cy="2275836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408855"/>
            <a:ext cx="6583680" cy="693589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79"/>
            <a:ext cx="4194048" cy="54186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0"/>
            </a:lvl1pPr>
            <a:lvl2pPr marL="487401" indent="0">
              <a:buNone/>
              <a:defRPr sz="1300"/>
            </a:lvl2pPr>
            <a:lvl3pPr marL="974797" indent="0">
              <a:buNone/>
              <a:defRPr sz="1100"/>
            </a:lvl3pPr>
            <a:lvl4pPr marL="1462195" indent="0">
              <a:buNone/>
              <a:defRPr sz="1000"/>
            </a:lvl4pPr>
            <a:lvl5pPr marL="1949594" indent="0">
              <a:buNone/>
              <a:defRPr sz="1000"/>
            </a:lvl5pPr>
            <a:lvl6pPr marL="2436991" indent="0">
              <a:buNone/>
              <a:defRPr sz="1000"/>
            </a:lvl6pPr>
            <a:lvl7pPr marL="2924392" indent="0">
              <a:buNone/>
              <a:defRPr sz="1000"/>
            </a:lvl7pPr>
            <a:lvl8pPr marL="3411782" indent="0">
              <a:buNone/>
              <a:defRPr sz="1000"/>
            </a:lvl8pPr>
            <a:lvl9pPr marL="389918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8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0"/>
            <a:ext cx="4194048" cy="227584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040" y="1408855"/>
            <a:ext cx="6583680" cy="6935893"/>
          </a:xfrm>
        </p:spPr>
        <p:txBody>
          <a:bodyPr/>
          <a:lstStyle>
            <a:lvl1pPr marL="0" indent="0">
              <a:buNone/>
              <a:defRPr sz="3400"/>
            </a:lvl1pPr>
            <a:lvl2pPr marL="487401" indent="0">
              <a:buNone/>
              <a:defRPr sz="3000"/>
            </a:lvl2pPr>
            <a:lvl3pPr marL="974797" indent="0">
              <a:buNone/>
              <a:defRPr sz="2600"/>
            </a:lvl3pPr>
            <a:lvl4pPr marL="1462195" indent="0">
              <a:buNone/>
              <a:defRPr sz="2100"/>
            </a:lvl4pPr>
            <a:lvl5pPr marL="1949594" indent="0">
              <a:buNone/>
              <a:defRPr sz="2100"/>
            </a:lvl5pPr>
            <a:lvl6pPr marL="2436991" indent="0">
              <a:buNone/>
              <a:defRPr sz="2100"/>
            </a:lvl6pPr>
            <a:lvl7pPr marL="2924392" indent="0">
              <a:buNone/>
              <a:defRPr sz="2100"/>
            </a:lvl7pPr>
            <a:lvl8pPr marL="3411782" indent="0">
              <a:buNone/>
              <a:defRPr sz="2100"/>
            </a:lvl8pPr>
            <a:lvl9pPr marL="3899187" indent="0">
              <a:buNone/>
              <a:defRPr sz="21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80"/>
            <a:ext cx="4194048" cy="54186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0"/>
            </a:lvl1pPr>
            <a:lvl2pPr marL="487401" indent="0">
              <a:buNone/>
              <a:defRPr sz="1300"/>
            </a:lvl2pPr>
            <a:lvl3pPr marL="974797" indent="0">
              <a:buNone/>
              <a:defRPr sz="1100"/>
            </a:lvl3pPr>
            <a:lvl4pPr marL="1462195" indent="0">
              <a:buNone/>
              <a:defRPr sz="1000"/>
            </a:lvl4pPr>
            <a:lvl5pPr marL="1949594" indent="0">
              <a:buNone/>
              <a:defRPr sz="1000"/>
            </a:lvl5pPr>
            <a:lvl6pPr marL="2436991" indent="0">
              <a:buNone/>
              <a:defRPr sz="1000"/>
            </a:lvl6pPr>
            <a:lvl7pPr marL="2924392" indent="0">
              <a:buNone/>
              <a:defRPr sz="1000"/>
            </a:lvl7pPr>
            <a:lvl8pPr marL="3411782" indent="0">
              <a:buNone/>
              <a:defRPr sz="1000"/>
            </a:lvl8pPr>
            <a:lvl9pPr marL="3899187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83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01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2515"/>
            <a:ext cx="2804160" cy="82657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2518"/>
            <a:ext cx="8249920" cy="82657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60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5360" y="866987"/>
            <a:ext cx="11054080" cy="1625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75360" y="2817707"/>
            <a:ext cx="11054080" cy="585216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FC1C7-FC97-442E-BF37-42B0026FCF43}" type="slidenum">
              <a:rPr lang="en-US" alt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86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C503-1C14-49B5-B33F-AFC90D3E22C7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13/09/2017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GIANTS, Padova 28-30 Aprile 2015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18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9331"/>
            <a:ext cx="9753600" cy="3395698"/>
          </a:xfrm>
        </p:spPr>
        <p:txBody>
          <a:bodyPr anchor="b">
            <a:normAutofit/>
          </a:bodyPr>
          <a:lstStyle>
            <a:lvl1pPr algn="ctr">
              <a:defRPr sz="6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475" indent="0" algn="ctr">
              <a:buNone/>
              <a:defRPr sz="3000"/>
            </a:lvl2pPr>
            <a:lvl3pPr marL="974947" indent="0" algn="ctr">
              <a:buNone/>
              <a:defRPr sz="2600"/>
            </a:lvl3pPr>
            <a:lvl4pPr marL="1462420" indent="0" algn="ctr">
              <a:buNone/>
              <a:defRPr sz="2100"/>
            </a:lvl4pPr>
            <a:lvl5pPr marL="1949893" indent="0" algn="ctr">
              <a:buNone/>
              <a:defRPr sz="2100"/>
            </a:lvl5pPr>
            <a:lvl6pPr marL="2437365" indent="0" algn="ctr">
              <a:buNone/>
              <a:defRPr sz="2100"/>
            </a:lvl6pPr>
            <a:lvl7pPr marL="2924840" indent="0" algn="ctr">
              <a:buNone/>
              <a:defRPr sz="2100"/>
            </a:lvl7pPr>
            <a:lvl8pPr marL="3412307" indent="0" algn="ctr">
              <a:buNone/>
              <a:defRPr sz="2100"/>
            </a:lvl8pPr>
            <a:lvl9pPr marL="3899785" indent="0" algn="ctr">
              <a:buNone/>
              <a:defRPr sz="21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8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15" y="1066817"/>
            <a:ext cx="10464801" cy="7620001"/>
          </a:xfrm>
          <a:prstGeom prst="rect">
            <a:avLst/>
          </a:prstGeom>
        </p:spPr>
        <p:txBody>
          <a:bodyPr/>
          <a:lstStyle>
            <a:lvl1pPr>
              <a:spcBef>
                <a:spcPts val="6000"/>
              </a:spcBef>
              <a:buBlip>
                <a:blip r:embed="rId2"/>
              </a:buBlip>
            </a:lvl1pPr>
            <a:lvl2pPr>
              <a:spcBef>
                <a:spcPts val="6000"/>
              </a:spcBef>
              <a:buBlip>
                <a:blip r:embed="rId2"/>
              </a:buBlip>
            </a:lvl2pPr>
            <a:lvl3pPr>
              <a:spcBef>
                <a:spcPts val="6000"/>
              </a:spcBef>
              <a:buBlip>
                <a:blip r:embed="rId2"/>
              </a:buBlip>
            </a:lvl3pPr>
            <a:lvl4pPr>
              <a:spcBef>
                <a:spcPts val="6000"/>
              </a:spcBef>
              <a:buBlip>
                <a:blip r:embed="rId2"/>
              </a:buBlip>
            </a:lvl4pPr>
            <a:lvl5pPr>
              <a:spcBef>
                <a:spcPts val="60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5446"/>
            <a:ext cx="11216640" cy="4055051"/>
          </a:xfrm>
        </p:spPr>
        <p:txBody>
          <a:bodyPr anchor="b">
            <a:normAutofit/>
          </a:bodyPr>
          <a:lstStyle>
            <a:lvl1pPr>
              <a:defRPr sz="6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474869"/>
            <a:ext cx="11216640" cy="2133599"/>
          </a:xfrm>
        </p:spPr>
        <p:txBody>
          <a:bodyPr anchor="t"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749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24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49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37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924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412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99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253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468" y="2600962"/>
            <a:ext cx="5527040" cy="618856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600962"/>
            <a:ext cx="5527040" cy="618856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142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8" y="2391978"/>
            <a:ext cx="5499947" cy="117432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1"/>
            </a:lvl1pPr>
            <a:lvl2pPr marL="487475" indent="0">
              <a:buNone/>
              <a:defRPr sz="2100" b="1"/>
            </a:lvl2pPr>
            <a:lvl3pPr marL="974947" indent="0">
              <a:buNone/>
              <a:defRPr sz="1800" b="1"/>
            </a:lvl3pPr>
            <a:lvl4pPr marL="1462420" indent="0">
              <a:buNone/>
              <a:defRPr sz="1700" b="1"/>
            </a:lvl4pPr>
            <a:lvl5pPr marL="1949893" indent="0">
              <a:buNone/>
              <a:defRPr sz="1700" b="1"/>
            </a:lvl5pPr>
            <a:lvl6pPr marL="2437365" indent="0">
              <a:buNone/>
              <a:defRPr sz="1700" b="1"/>
            </a:lvl6pPr>
            <a:lvl7pPr marL="2924840" indent="0">
              <a:buNone/>
              <a:defRPr sz="1700" b="1"/>
            </a:lvl7pPr>
            <a:lvl8pPr marL="3412307" indent="0">
              <a:buNone/>
              <a:defRPr sz="1700" b="1"/>
            </a:lvl8pPr>
            <a:lvl9pPr marL="3899785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468" y="3566297"/>
            <a:ext cx="5499947" cy="523452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92" y="2391966"/>
            <a:ext cx="5527041" cy="117432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600" b="1"/>
            </a:lvl1pPr>
            <a:lvl2pPr marL="487475" indent="0">
              <a:buNone/>
              <a:defRPr sz="2100" b="1"/>
            </a:lvl2pPr>
            <a:lvl3pPr marL="974947" indent="0">
              <a:buNone/>
              <a:defRPr sz="1800" b="1"/>
            </a:lvl3pPr>
            <a:lvl4pPr marL="1462420" indent="0">
              <a:buNone/>
              <a:defRPr sz="1700" b="1"/>
            </a:lvl4pPr>
            <a:lvl5pPr marL="1949893" indent="0">
              <a:buNone/>
              <a:defRPr sz="1700" b="1"/>
            </a:lvl5pPr>
            <a:lvl6pPr marL="2437365" indent="0">
              <a:buNone/>
              <a:defRPr sz="1700" b="1"/>
            </a:lvl6pPr>
            <a:lvl7pPr marL="2924840" indent="0">
              <a:buNone/>
              <a:defRPr sz="1700" b="1"/>
            </a:lvl7pPr>
            <a:lvl8pPr marL="3412307" indent="0">
              <a:buNone/>
              <a:defRPr sz="1700" b="1"/>
            </a:lvl8pPr>
            <a:lvl9pPr marL="3899785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92" y="3566297"/>
            <a:ext cx="5527041" cy="523452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280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254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087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3"/>
            <a:ext cx="4194048" cy="2275836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408855"/>
            <a:ext cx="6583680" cy="693589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79"/>
            <a:ext cx="4194048" cy="54186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0"/>
            </a:lvl1pPr>
            <a:lvl2pPr marL="487475" indent="0">
              <a:buNone/>
              <a:defRPr sz="1300"/>
            </a:lvl2pPr>
            <a:lvl3pPr marL="974947" indent="0">
              <a:buNone/>
              <a:defRPr sz="1100"/>
            </a:lvl3pPr>
            <a:lvl4pPr marL="1462420" indent="0">
              <a:buNone/>
              <a:defRPr sz="1000"/>
            </a:lvl4pPr>
            <a:lvl5pPr marL="1949893" indent="0">
              <a:buNone/>
              <a:defRPr sz="1000"/>
            </a:lvl5pPr>
            <a:lvl6pPr marL="2437365" indent="0">
              <a:buNone/>
              <a:defRPr sz="1000"/>
            </a:lvl6pPr>
            <a:lvl7pPr marL="2924840" indent="0">
              <a:buNone/>
              <a:defRPr sz="1000"/>
            </a:lvl7pPr>
            <a:lvl8pPr marL="3412307" indent="0">
              <a:buNone/>
              <a:defRPr sz="1000"/>
            </a:lvl8pPr>
            <a:lvl9pPr marL="3899785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206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0"/>
            <a:ext cx="4194048" cy="227584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040" y="1408855"/>
            <a:ext cx="6583680" cy="6935893"/>
          </a:xfrm>
        </p:spPr>
        <p:txBody>
          <a:bodyPr/>
          <a:lstStyle>
            <a:lvl1pPr marL="0" indent="0">
              <a:buNone/>
              <a:defRPr sz="3400"/>
            </a:lvl1pPr>
            <a:lvl2pPr marL="487475" indent="0">
              <a:buNone/>
              <a:defRPr sz="3000"/>
            </a:lvl2pPr>
            <a:lvl3pPr marL="974947" indent="0">
              <a:buNone/>
              <a:defRPr sz="2600"/>
            </a:lvl3pPr>
            <a:lvl4pPr marL="1462420" indent="0">
              <a:buNone/>
              <a:defRPr sz="2100"/>
            </a:lvl4pPr>
            <a:lvl5pPr marL="1949893" indent="0">
              <a:buNone/>
              <a:defRPr sz="2100"/>
            </a:lvl5pPr>
            <a:lvl6pPr marL="2437365" indent="0">
              <a:buNone/>
              <a:defRPr sz="2100"/>
            </a:lvl6pPr>
            <a:lvl7pPr marL="2924840" indent="0">
              <a:buNone/>
              <a:defRPr sz="2100"/>
            </a:lvl7pPr>
            <a:lvl8pPr marL="3412307" indent="0">
              <a:buNone/>
              <a:defRPr sz="2100"/>
            </a:lvl8pPr>
            <a:lvl9pPr marL="3899785" indent="0">
              <a:buNone/>
              <a:defRPr sz="21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80"/>
            <a:ext cx="4194048" cy="54186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0"/>
            </a:lvl1pPr>
            <a:lvl2pPr marL="487475" indent="0">
              <a:buNone/>
              <a:defRPr sz="1300"/>
            </a:lvl2pPr>
            <a:lvl3pPr marL="974947" indent="0">
              <a:buNone/>
              <a:defRPr sz="1100"/>
            </a:lvl3pPr>
            <a:lvl4pPr marL="1462420" indent="0">
              <a:buNone/>
              <a:defRPr sz="1000"/>
            </a:lvl4pPr>
            <a:lvl5pPr marL="1949893" indent="0">
              <a:buNone/>
              <a:defRPr sz="1000"/>
            </a:lvl5pPr>
            <a:lvl6pPr marL="2437365" indent="0">
              <a:buNone/>
              <a:defRPr sz="1000"/>
            </a:lvl6pPr>
            <a:lvl7pPr marL="2924840" indent="0">
              <a:buNone/>
              <a:defRPr sz="1000"/>
            </a:lvl7pPr>
            <a:lvl8pPr marL="3412307" indent="0">
              <a:buNone/>
              <a:defRPr sz="1000"/>
            </a:lvl8pPr>
            <a:lvl9pPr marL="3899785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0015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902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2515"/>
            <a:ext cx="2804160" cy="82657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2" y="512518"/>
            <a:ext cx="8249920" cy="82657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844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5360" y="866987"/>
            <a:ext cx="11054080" cy="1625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75360" y="2817707"/>
            <a:ext cx="11054080" cy="585216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FC1C7-FC97-442E-BF37-42B0026FCF43}" type="slidenum">
              <a:rPr lang="en-US" alt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0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C503-1C14-49B5-B33F-AFC90D3E22C7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13/09/2017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GIANTS, Padova 28-30 Aprile 2015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248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9331"/>
            <a:ext cx="9753600" cy="3395698"/>
          </a:xfrm>
        </p:spPr>
        <p:txBody>
          <a:bodyPr anchor="b">
            <a:normAutofit/>
          </a:bodyPr>
          <a:lstStyle>
            <a:lvl1pPr algn="ctr">
              <a:defRPr sz="6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72" indent="0" algn="ctr">
              <a:buNone/>
              <a:defRPr sz="3000"/>
            </a:lvl2pPr>
            <a:lvl3pPr marL="975345" indent="0" algn="ctr">
              <a:buNone/>
              <a:defRPr sz="2600"/>
            </a:lvl3pPr>
            <a:lvl4pPr marL="1463017" indent="0" algn="ctr">
              <a:buNone/>
              <a:defRPr sz="2100"/>
            </a:lvl4pPr>
            <a:lvl5pPr marL="1950690" indent="0" algn="ctr">
              <a:buNone/>
              <a:defRPr sz="2100"/>
            </a:lvl5pPr>
            <a:lvl6pPr marL="2438362" indent="0" algn="ctr">
              <a:buNone/>
              <a:defRPr sz="2100"/>
            </a:lvl6pPr>
            <a:lvl7pPr marL="2926034" indent="0" algn="ctr">
              <a:buNone/>
              <a:defRPr sz="2100"/>
            </a:lvl7pPr>
            <a:lvl8pPr marL="3413707" indent="0" algn="ctr">
              <a:buNone/>
              <a:defRPr sz="2100"/>
            </a:lvl8pPr>
            <a:lvl9pPr marL="3901379" indent="0" algn="ctr">
              <a:buNone/>
              <a:defRPr sz="21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96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20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5446"/>
            <a:ext cx="11216640" cy="4055051"/>
          </a:xfrm>
        </p:spPr>
        <p:txBody>
          <a:bodyPr anchor="b">
            <a:normAutofit/>
          </a:bodyPr>
          <a:lstStyle>
            <a:lvl1pPr>
              <a:defRPr sz="6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474858"/>
            <a:ext cx="11216640" cy="2133599"/>
          </a:xfrm>
        </p:spPr>
        <p:txBody>
          <a:bodyPr anchor="t">
            <a:normAutofit/>
          </a:bodyPr>
          <a:lstStyle>
            <a:lvl1pPr marL="0" indent="0">
              <a:buNone/>
              <a:defRPr sz="2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876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534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63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506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383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26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1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01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8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1468" y="2600962"/>
            <a:ext cx="5527040" cy="618856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3680" y="2600962"/>
            <a:ext cx="5527040" cy="618856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626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8" y="2391967"/>
            <a:ext cx="5499947" cy="117432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1"/>
            </a:lvl1pPr>
            <a:lvl2pPr marL="487672" indent="0">
              <a:buNone/>
              <a:defRPr sz="2100" b="1"/>
            </a:lvl2pPr>
            <a:lvl3pPr marL="975345" indent="0">
              <a:buNone/>
              <a:defRPr sz="1900" b="1"/>
            </a:lvl3pPr>
            <a:lvl4pPr marL="1463017" indent="0">
              <a:buNone/>
              <a:defRPr sz="1700" b="1"/>
            </a:lvl4pPr>
            <a:lvl5pPr marL="1950690" indent="0">
              <a:buNone/>
              <a:defRPr sz="1700" b="1"/>
            </a:lvl5pPr>
            <a:lvl6pPr marL="2438362" indent="0">
              <a:buNone/>
              <a:defRPr sz="1700" b="1"/>
            </a:lvl6pPr>
            <a:lvl7pPr marL="2926034" indent="0">
              <a:buNone/>
              <a:defRPr sz="1700" b="1"/>
            </a:lvl7pPr>
            <a:lvl8pPr marL="3413707" indent="0">
              <a:buNone/>
              <a:defRPr sz="1700" b="1"/>
            </a:lvl8pPr>
            <a:lvl9pPr marL="3901379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1468" y="3566296"/>
            <a:ext cx="5499947" cy="523452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1" y="2391966"/>
            <a:ext cx="5527041" cy="117432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600" b="1"/>
            </a:lvl1pPr>
            <a:lvl2pPr marL="487672" indent="0">
              <a:buNone/>
              <a:defRPr sz="2100" b="1"/>
            </a:lvl2pPr>
            <a:lvl3pPr marL="975345" indent="0">
              <a:buNone/>
              <a:defRPr sz="1900" b="1"/>
            </a:lvl3pPr>
            <a:lvl4pPr marL="1463017" indent="0">
              <a:buNone/>
              <a:defRPr sz="1700" b="1"/>
            </a:lvl4pPr>
            <a:lvl5pPr marL="1950690" indent="0">
              <a:buNone/>
              <a:defRPr sz="1700" b="1"/>
            </a:lvl5pPr>
            <a:lvl6pPr marL="2438362" indent="0">
              <a:buNone/>
              <a:defRPr sz="1700" b="1"/>
            </a:lvl6pPr>
            <a:lvl7pPr marL="2926034" indent="0">
              <a:buNone/>
              <a:defRPr sz="1700" b="1"/>
            </a:lvl7pPr>
            <a:lvl8pPr marL="3413707" indent="0">
              <a:buNone/>
              <a:defRPr sz="1700" b="1"/>
            </a:lvl8pPr>
            <a:lvl9pPr marL="3901379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1" y="3566296"/>
            <a:ext cx="5527041" cy="5234524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51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238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849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2"/>
            <a:ext cx="4194048" cy="2275836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040" y="1408854"/>
            <a:ext cx="6583680" cy="693589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79"/>
            <a:ext cx="4194048" cy="541866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0"/>
            </a:lvl1pPr>
            <a:lvl2pPr marL="487672" indent="0">
              <a:buNone/>
              <a:defRPr sz="1300"/>
            </a:lvl2pPr>
            <a:lvl3pPr marL="975345" indent="0">
              <a:buNone/>
              <a:defRPr sz="1100"/>
            </a:lvl3pPr>
            <a:lvl4pPr marL="1463017" indent="0">
              <a:buNone/>
              <a:defRPr sz="1000"/>
            </a:lvl4pPr>
            <a:lvl5pPr marL="1950690" indent="0">
              <a:buNone/>
              <a:defRPr sz="1000"/>
            </a:lvl5pPr>
            <a:lvl6pPr marL="2438362" indent="0">
              <a:buNone/>
              <a:defRPr sz="1000"/>
            </a:lvl6pPr>
            <a:lvl7pPr marL="2926034" indent="0">
              <a:buNone/>
              <a:defRPr sz="1000"/>
            </a:lvl7pPr>
            <a:lvl8pPr marL="3413707" indent="0">
              <a:buNone/>
              <a:defRPr sz="1000"/>
            </a:lvl8pPr>
            <a:lvl9pPr marL="390137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97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331" y="650240"/>
            <a:ext cx="4194048" cy="227584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7040" y="1408854"/>
            <a:ext cx="6583680" cy="6935893"/>
          </a:xfrm>
        </p:spPr>
        <p:txBody>
          <a:bodyPr/>
          <a:lstStyle>
            <a:lvl1pPr marL="0" indent="0">
              <a:buNone/>
              <a:defRPr sz="3400"/>
            </a:lvl1pPr>
            <a:lvl2pPr marL="487672" indent="0">
              <a:buNone/>
              <a:defRPr sz="3000"/>
            </a:lvl2pPr>
            <a:lvl3pPr marL="975345" indent="0">
              <a:buNone/>
              <a:defRPr sz="2600"/>
            </a:lvl3pPr>
            <a:lvl4pPr marL="1463017" indent="0">
              <a:buNone/>
              <a:defRPr sz="2100"/>
            </a:lvl4pPr>
            <a:lvl5pPr marL="1950690" indent="0">
              <a:buNone/>
              <a:defRPr sz="2100"/>
            </a:lvl5pPr>
            <a:lvl6pPr marL="2438362" indent="0">
              <a:buNone/>
              <a:defRPr sz="2100"/>
            </a:lvl6pPr>
            <a:lvl7pPr marL="2926034" indent="0">
              <a:buNone/>
              <a:defRPr sz="2100"/>
            </a:lvl7pPr>
            <a:lvl8pPr marL="3413707" indent="0">
              <a:buNone/>
              <a:defRPr sz="2100"/>
            </a:lvl8pPr>
            <a:lvl9pPr marL="3901379" indent="0">
              <a:buNone/>
              <a:defRPr sz="21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331" y="2926080"/>
            <a:ext cx="4194048" cy="54186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700"/>
            </a:lvl1pPr>
            <a:lvl2pPr marL="487672" indent="0">
              <a:buNone/>
              <a:defRPr sz="1300"/>
            </a:lvl2pPr>
            <a:lvl3pPr marL="975345" indent="0">
              <a:buNone/>
              <a:defRPr sz="1100"/>
            </a:lvl3pPr>
            <a:lvl4pPr marL="1463017" indent="0">
              <a:buNone/>
              <a:defRPr sz="1000"/>
            </a:lvl4pPr>
            <a:lvl5pPr marL="1950690" indent="0">
              <a:buNone/>
              <a:defRPr sz="1000"/>
            </a:lvl5pPr>
            <a:lvl6pPr marL="2438362" indent="0">
              <a:buNone/>
              <a:defRPr sz="1000"/>
            </a:lvl6pPr>
            <a:lvl7pPr marL="2926034" indent="0">
              <a:buNone/>
              <a:defRPr sz="1000"/>
            </a:lvl7pPr>
            <a:lvl8pPr marL="3413707" indent="0">
              <a:buNone/>
              <a:defRPr sz="1000"/>
            </a:lvl8pPr>
            <a:lvl9pPr marL="3901379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9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270015" y="203200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685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1" y="512515"/>
            <a:ext cx="2804160" cy="82657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12517"/>
            <a:ext cx="8249920" cy="826572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B48E-7B63-4C44-BC32-4E72324346C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26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5360" y="866987"/>
            <a:ext cx="11054080" cy="1625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75360" y="2817707"/>
            <a:ext cx="11054080" cy="585216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FC1C7-FC97-442E-BF37-42B0026FCF43}" type="slidenum">
              <a:rPr lang="en-US" alt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en-US" alt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2639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AC503-1C14-49B5-B33F-AFC90D3E22C7}" type="datetime1"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13/09/2017</a:t>
            </a:fld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GIANTS, Padova 28-30 Aprile 2015</a:t>
            </a:r>
            <a:endParaRPr lang="it-I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442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1" y="2565400"/>
            <a:ext cx="10464801" cy="2540001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1" y="5207000"/>
            <a:ext cx="10464801" cy="14605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07749909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1" y="1066802"/>
            <a:ext cx="10464801" cy="7620001"/>
          </a:xfrm>
          <a:prstGeom prst="rect">
            <a:avLst/>
          </a:prstGeom>
        </p:spPr>
        <p:txBody>
          <a:bodyPr/>
          <a:lstStyle>
            <a:lvl1pPr>
              <a:spcBef>
                <a:spcPts val="6000"/>
              </a:spcBef>
              <a:buBlip>
                <a:blip r:embed="rId2"/>
              </a:buBlip>
            </a:lvl1pPr>
            <a:lvl2pPr>
              <a:spcBef>
                <a:spcPts val="6000"/>
              </a:spcBef>
              <a:buBlip>
                <a:blip r:embed="rId2"/>
              </a:buBlip>
            </a:lvl2pPr>
            <a:lvl3pPr>
              <a:spcBef>
                <a:spcPts val="6000"/>
              </a:spcBef>
              <a:buBlip>
                <a:blip r:embed="rId2"/>
              </a:buBlip>
            </a:lvl3pPr>
            <a:lvl4pPr>
              <a:spcBef>
                <a:spcPts val="6000"/>
              </a:spcBef>
              <a:buBlip>
                <a:blip r:embed="rId2"/>
              </a:buBlip>
            </a:lvl4pPr>
            <a:lvl5pPr>
              <a:spcBef>
                <a:spcPts val="6000"/>
              </a:spcBef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90784496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37657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1270001" y="203200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791933817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01" y="3606801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740387111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1" y="7366001"/>
            <a:ext cx="10464801" cy="1828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33725242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1270015" y="3606801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596899" y="1790702"/>
            <a:ext cx="6032501" cy="304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96899" y="4940300"/>
            <a:ext cx="6032501" cy="3048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300"/>
            </a:lvl1pPr>
            <a:lvl2pPr marL="0" indent="0" algn="ctr">
              <a:spcBef>
                <a:spcPts val="0"/>
              </a:spcBef>
              <a:buSzTx/>
              <a:buNone/>
              <a:defRPr sz="3300"/>
            </a:lvl2pPr>
            <a:lvl3pPr marL="0" indent="0" algn="ctr">
              <a:spcBef>
                <a:spcPts val="0"/>
              </a:spcBef>
              <a:buSzTx/>
              <a:buNone/>
              <a:defRPr sz="3300"/>
            </a:lvl3pPr>
            <a:lvl4pPr marL="0" indent="0" algn="ctr">
              <a:spcBef>
                <a:spcPts val="0"/>
              </a:spcBef>
              <a:buSzTx/>
              <a:buNone/>
              <a:defRPr sz="3300"/>
            </a:lvl4pPr>
            <a:lvl5pPr marL="0" indent="0" algn="ctr">
              <a:spcBef>
                <a:spcPts val="0"/>
              </a:spcBef>
              <a:buSzTx/>
              <a:buNone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12678574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270001" y="203200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270002" y="2946400"/>
            <a:ext cx="5105399" cy="5740400"/>
          </a:xfrm>
          <a:prstGeom prst="rect">
            <a:avLst/>
          </a:prstGeom>
        </p:spPr>
        <p:txBody>
          <a:bodyPr/>
          <a:lstStyle>
            <a:lvl1pPr marL="863709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744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3082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4515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8647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69715562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1270001" y="203200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xfrm>
            <a:off x="1270002" y="2946400"/>
            <a:ext cx="5105399" cy="5740400"/>
          </a:xfrm>
          <a:prstGeom prst="rect">
            <a:avLst/>
          </a:prstGeom>
        </p:spPr>
        <p:txBody>
          <a:bodyPr/>
          <a:lstStyle>
            <a:lvl1pPr marL="863709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744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3082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4515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8647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916214618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1270001" y="203200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7607300" y="2946400"/>
            <a:ext cx="4127499" cy="5740400"/>
          </a:xfrm>
          <a:prstGeom prst="rect">
            <a:avLst/>
          </a:prstGeom>
        </p:spPr>
        <p:txBody>
          <a:bodyPr/>
          <a:lstStyle>
            <a:lvl1pPr marL="863709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744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3082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4515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8647" indent="-406561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45702512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24124" tIns="62062" rIns="124124" bIns="62062"/>
          <a:lstStyle>
            <a:lvl1pPr>
              <a:defRPr/>
            </a:lvl1pPr>
          </a:lstStyle>
          <a:p>
            <a:pPr defTabSz="457148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8" y="8886613"/>
            <a:ext cx="4118187" cy="650240"/>
          </a:xfrm>
          <a:prstGeom prst="rect">
            <a:avLst/>
          </a:prstGeom>
          <a:ln/>
        </p:spPr>
        <p:txBody>
          <a:bodyPr lIns="124124" tIns="62062" rIns="124124" bIns="62062"/>
          <a:lstStyle>
            <a:lvl1pPr>
              <a:defRPr/>
            </a:lvl1pPr>
          </a:lstStyle>
          <a:p>
            <a:pPr defTabSz="457148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8" y="8886613"/>
            <a:ext cx="2709333" cy="650240"/>
          </a:xfrm>
          <a:prstGeom prst="rect">
            <a:avLst/>
          </a:prstGeom>
          <a:ln/>
        </p:spPr>
        <p:txBody>
          <a:bodyPr lIns="124124" tIns="62062" rIns="124124" bIns="62062"/>
          <a:lstStyle>
            <a:lvl1pPr>
              <a:defRPr/>
            </a:lvl1pPr>
          </a:lstStyle>
          <a:p>
            <a:pPr defTabSz="457148">
              <a:defRPr/>
            </a:pPr>
            <a:fld id="{B17E5A61-8345-4B69-9E62-35CB6F05F62C}" type="slidenum">
              <a:rPr lang="en-US"/>
              <a:pPr defTabSz="457148"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13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24124" tIns="62062" rIns="124124" bIns="62062"/>
          <a:lstStyle>
            <a:lvl1pPr>
              <a:defRPr/>
            </a:lvl1pPr>
          </a:lstStyle>
          <a:p>
            <a:pPr defTabSz="457148"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8" y="8886613"/>
            <a:ext cx="4118187" cy="650240"/>
          </a:xfrm>
          <a:prstGeom prst="rect">
            <a:avLst/>
          </a:prstGeom>
          <a:ln/>
        </p:spPr>
        <p:txBody>
          <a:bodyPr lIns="124124" tIns="62062" rIns="124124" bIns="62062"/>
          <a:lstStyle>
            <a:lvl1pPr>
              <a:defRPr/>
            </a:lvl1pPr>
          </a:lstStyle>
          <a:p>
            <a:pPr defTabSz="457148"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6613"/>
            <a:ext cx="2709333" cy="650240"/>
          </a:xfrm>
          <a:prstGeom prst="rect">
            <a:avLst/>
          </a:prstGeom>
          <a:ln/>
        </p:spPr>
        <p:txBody>
          <a:bodyPr lIns="124124" tIns="62062" rIns="124124" bIns="62062"/>
          <a:lstStyle>
            <a:lvl1pPr>
              <a:defRPr/>
            </a:lvl1pPr>
          </a:lstStyle>
          <a:p>
            <a:pPr defTabSz="457148">
              <a:defRPr/>
            </a:pPr>
            <a:fld id="{58E66CD7-E532-4F04-8A02-1A315AE2677C}" type="slidenum">
              <a:rPr lang="en-US"/>
              <a:pPr defTabSz="457148"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38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12" y="390918"/>
            <a:ext cx="11705779" cy="1625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9512" y="2275840"/>
            <a:ext cx="5765315" cy="643660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89977" y="2275840"/>
            <a:ext cx="5765315" cy="31254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89977" y="5587036"/>
            <a:ext cx="5765315" cy="31254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49510" y="8882745"/>
            <a:ext cx="3035913" cy="677333"/>
          </a:xfrm>
          <a:prstGeom prst="rect">
            <a:avLst/>
          </a:prstGeom>
        </p:spPr>
        <p:txBody>
          <a:bodyPr lIns="130039" tIns="65020" rIns="130039" bIns="65020"/>
          <a:lstStyle>
            <a:lvl1pPr>
              <a:defRPr/>
            </a:lvl1pPr>
          </a:lstStyle>
          <a:p>
            <a:pPr defTabSz="457148"/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319377" y="8882745"/>
            <a:ext cx="3035913" cy="677333"/>
          </a:xfrm>
          <a:prstGeom prst="rect">
            <a:avLst/>
          </a:prstGeom>
        </p:spPr>
        <p:txBody>
          <a:bodyPr lIns="130039" tIns="65020" rIns="130039" bIns="65020"/>
          <a:lstStyle>
            <a:lvl1pPr>
              <a:defRPr/>
            </a:lvl1pPr>
          </a:lstStyle>
          <a:p>
            <a:pPr defTabSz="457148"/>
            <a:fld id="{04F14526-297E-4CB0-86D0-360F46E4E7B8}" type="slidenum">
              <a:rPr lang="en-US" altLang="en-US"/>
              <a:pPr defTabSz="457148"/>
              <a:t>‹N›</a:t>
            </a:fld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3901440" y="9234313"/>
            <a:ext cx="5201920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148">
              <a:defRPr/>
            </a:pPr>
            <a:r>
              <a:rPr lang="en-US" dirty="0" smtClean="0">
                <a:solidFill>
                  <a:srgbClr val="000000">
                    <a:tint val="75000"/>
                  </a:srgbClr>
                </a:solidFill>
              </a:rPr>
              <a:t>ARUNA 2014</a:t>
            </a: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21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5360" y="3029939"/>
            <a:ext cx="11054080" cy="209070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/>
            </a:lvl1pPr>
            <a:lvl2pPr marL="650230" indent="0" algn="ctr">
              <a:buNone/>
              <a:defRPr/>
            </a:lvl2pPr>
            <a:lvl3pPr marL="1300460" indent="0" algn="ctr">
              <a:buNone/>
              <a:defRPr/>
            </a:lvl3pPr>
            <a:lvl4pPr marL="1950690" indent="0" algn="ctr">
              <a:buNone/>
              <a:defRPr/>
            </a:lvl4pPr>
            <a:lvl5pPr marL="2600919" indent="0" algn="ctr">
              <a:buNone/>
              <a:defRPr/>
            </a:lvl5pPr>
            <a:lvl6pPr marL="3251149" indent="0" algn="ctr">
              <a:buNone/>
              <a:defRPr/>
            </a:lvl6pPr>
            <a:lvl7pPr marL="3901379" indent="0" algn="ctr">
              <a:buNone/>
              <a:defRPr/>
            </a:lvl7pPr>
            <a:lvl8pPr marL="4551609" indent="0" algn="ctr">
              <a:buNone/>
              <a:defRPr/>
            </a:lvl8pPr>
            <a:lvl9pPr marL="5201839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5360" y="8886613"/>
            <a:ext cx="2709333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 defTabSz="457148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307" y="8886613"/>
            <a:ext cx="4118187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 defTabSz="457148"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107" y="8886613"/>
            <a:ext cx="2709333" cy="650240"/>
          </a:xfrm>
          <a:prstGeom prst="rect">
            <a:avLst/>
          </a:prstGeom>
          <a:ln/>
        </p:spPr>
        <p:txBody>
          <a:bodyPr lIns="130046" tIns="65023" rIns="130046" bIns="65023"/>
          <a:lstStyle>
            <a:lvl1pPr>
              <a:defRPr/>
            </a:lvl1pPr>
          </a:lstStyle>
          <a:p>
            <a:pPr defTabSz="457148">
              <a:defRPr/>
            </a:pPr>
            <a:fld id="{A4669183-A2F0-48DF-AB87-A93D7DB3AFA9}" type="slidenum">
              <a:rPr lang="en-US" altLang="it-IT"/>
              <a:pPr defTabSz="457148">
                <a:defRPr/>
              </a:pPr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1420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15" y="7366001"/>
            <a:ext cx="10464801" cy="1828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596899" y="1790702"/>
            <a:ext cx="6032501" cy="3048000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596899" y="4940300"/>
            <a:ext cx="6032501" cy="3048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ctr">
              <a:spcBef>
                <a:spcPts val="0"/>
              </a:spcBef>
              <a:buSzTx/>
              <a:buNone/>
              <a:defRPr sz="3300"/>
            </a:lvl1pPr>
            <a:lvl2pPr marL="0" indent="0" algn="ctr">
              <a:spcBef>
                <a:spcPts val="0"/>
              </a:spcBef>
              <a:buSzTx/>
              <a:buNone/>
              <a:defRPr sz="3300"/>
            </a:lvl2pPr>
            <a:lvl3pPr marL="0" indent="0" algn="ctr">
              <a:spcBef>
                <a:spcPts val="0"/>
              </a:spcBef>
              <a:buSzTx/>
              <a:buNone/>
              <a:defRPr sz="3300"/>
            </a:lvl3pPr>
            <a:lvl4pPr marL="0" indent="0" algn="ctr">
              <a:spcBef>
                <a:spcPts val="0"/>
              </a:spcBef>
              <a:buSzTx/>
              <a:buNone/>
              <a:defRPr sz="3300"/>
            </a:lvl4pPr>
            <a:lvl5pPr marL="0" indent="0" algn="ctr">
              <a:spcBef>
                <a:spcPts val="0"/>
              </a:spcBef>
              <a:buSzTx/>
              <a:buNone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1270015" y="203200"/>
            <a:ext cx="10464801" cy="2540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1270002" y="2946400"/>
            <a:ext cx="5105399" cy="5740400"/>
          </a:xfrm>
          <a:prstGeom prst="rect">
            <a:avLst/>
          </a:prstGeom>
        </p:spPr>
        <p:txBody>
          <a:bodyPr/>
          <a:lstStyle>
            <a:lvl1pPr marL="863268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1pPr>
            <a:lvl2pPr marL="1409022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2pPr>
            <a:lvl3pPr marL="1942087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3pPr>
            <a:lvl4pPr marL="2513234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4pPr>
            <a:lvl5pPr marL="3097064" indent="-406354">
              <a:spcBef>
                <a:spcPts val="3600"/>
              </a:spcBef>
              <a:buFont typeface="Gill Sans"/>
              <a:buBlip>
                <a:blip r:embed="rId2"/>
              </a:buBlip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15" y="203202"/>
            <a:ext cx="104648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65" tIns="50765" rIns="50765" bIns="50765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15" y="2946400"/>
            <a:ext cx="10464801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65" tIns="50765" rIns="50765" bIns="50765" anchor="ctr"/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87" r:id="rId12"/>
    <p:sldLayoutId id="2147483688" r:id="rId13"/>
    <p:sldLayoutId id="2147483689" r:id="rId14"/>
  </p:sldLayoutIdLst>
  <p:transition spd="med"/>
  <p:txStyles>
    <p:titleStyle>
      <a:lvl1pPr algn="ctr" defTabSz="456913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1pPr>
      <a:lvl2pPr indent="228458" algn="ctr" defTabSz="456913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2pPr>
      <a:lvl3pPr indent="456913" algn="ctr" defTabSz="456913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3pPr>
      <a:lvl4pPr indent="685367" algn="ctr" defTabSz="456913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4pPr>
      <a:lvl5pPr indent="913823" algn="ctr" defTabSz="456913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5pPr>
      <a:lvl6pPr indent="1142284" algn="ctr" defTabSz="456913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6pPr>
      <a:lvl7pPr indent="1370735" algn="ctr" defTabSz="456913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7pPr>
      <a:lvl8pPr indent="1599189" algn="ctr" defTabSz="456913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8pPr>
      <a:lvl9pPr indent="1827652" algn="ctr" defTabSz="456913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9pPr>
    </p:titleStyle>
    <p:bodyStyle>
      <a:lvl1pPr marL="893137" indent="-436221" defTabSz="456913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1pPr>
      <a:lvl2pPr marL="1438888" indent="-436221" defTabSz="456913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2pPr>
      <a:lvl3pPr marL="1971957" indent="-436221" defTabSz="456913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3pPr>
      <a:lvl4pPr marL="2543096" indent="-436221" defTabSz="456913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4pPr>
      <a:lvl5pPr marL="3126934" indent="-436221" defTabSz="456913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5pPr>
      <a:lvl6pPr marL="3482306" indent="-436221" defTabSz="456913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6pPr>
      <a:lvl7pPr marL="3837686" indent="-436221" defTabSz="456913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7pPr>
      <a:lvl8pPr marL="4193059" indent="-436221" defTabSz="456913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8pPr>
      <a:lvl9pPr marL="4548435" indent="-436221" defTabSz="456913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9pPr>
    </p:bodyStyle>
    <p:otherStyle>
      <a:lvl1pPr algn="ctr" defTabSz="456913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1pPr>
      <a:lvl2pPr indent="228458" algn="ctr" defTabSz="456913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2pPr>
      <a:lvl3pPr indent="456913" algn="ctr" defTabSz="456913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3pPr>
      <a:lvl4pPr indent="685367" algn="ctr" defTabSz="456913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4pPr>
      <a:lvl5pPr indent="913823" algn="ctr" defTabSz="456913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5pPr>
      <a:lvl6pPr indent="1142284" algn="ctr" defTabSz="456913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6pPr>
      <a:lvl7pPr indent="1370735" algn="ctr" defTabSz="456913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7pPr>
      <a:lvl8pPr indent="1599189" algn="ctr" defTabSz="456913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8pPr>
      <a:lvl9pPr indent="1827652" algn="ctr" defTabSz="456913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468" y="520192"/>
            <a:ext cx="11216640" cy="1885244"/>
          </a:xfrm>
          <a:prstGeom prst="rect">
            <a:avLst/>
          </a:prstGeom>
        </p:spPr>
        <p:txBody>
          <a:bodyPr vert="horz" lIns="129972" tIns="64986" rIns="129972" bIns="64986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8" y="2600962"/>
            <a:ext cx="11216640" cy="6188568"/>
          </a:xfrm>
          <a:prstGeom prst="rect">
            <a:avLst/>
          </a:prstGeom>
        </p:spPr>
        <p:txBody>
          <a:bodyPr vert="horz" lIns="129972" tIns="64986" rIns="129972" bIns="64986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60"/>
            <a:ext cx="2926080" cy="519289"/>
          </a:xfrm>
          <a:prstGeom prst="rect">
            <a:avLst/>
          </a:prstGeom>
        </p:spPr>
        <p:txBody>
          <a:bodyPr vert="horz" lIns="129972" tIns="64986" rIns="129972" bIns="64986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3884" rtl="0"/>
            <a:fld id="{B5678B41-38A5-457C-96AA-6ED59A149357}" type="datetime1">
              <a:rPr lang="it-IT" kern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/>
                <a:ea typeface="+mn-ea"/>
                <a:cs typeface="+mn-cs"/>
              </a:rPr>
              <a:pPr defTabSz="913884" rtl="0"/>
              <a:t>13/09/2017</a:t>
            </a:fld>
            <a:endParaRPr lang="it-IT" kern="1200">
              <a:solidFill>
                <a:prstClr val="black">
                  <a:lumMod val="65000"/>
                  <a:lumOff val="35000"/>
                </a:prstClr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60"/>
            <a:ext cx="4389120" cy="519289"/>
          </a:xfrm>
          <a:prstGeom prst="rect">
            <a:avLst/>
          </a:prstGeom>
        </p:spPr>
        <p:txBody>
          <a:bodyPr vert="horz" lIns="129972" tIns="64986" rIns="129972" bIns="64986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3884" rtl="0"/>
            <a:r>
              <a:rPr lang="it-IT" kern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/>
                <a:ea typeface="+mn-ea"/>
                <a:cs typeface="+mn-cs"/>
              </a:rPr>
              <a:t>GIANTS, Padova 28-30 Aprile 2015</a:t>
            </a:r>
            <a:endParaRPr lang="it-IT" kern="1200">
              <a:solidFill>
                <a:prstClr val="black">
                  <a:lumMod val="65000"/>
                  <a:lumOff val="35000"/>
                </a:prstClr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028" y="9040160"/>
            <a:ext cx="2926080" cy="519289"/>
          </a:xfrm>
          <a:prstGeom prst="rect">
            <a:avLst/>
          </a:prstGeom>
        </p:spPr>
        <p:txBody>
          <a:bodyPr vert="horz" lIns="129972" tIns="64986" rIns="129972" bIns="6498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4" rtl="0"/>
            <a:fld id="{E7A41E1B-4F70-4964-A407-84C68BE8251C}" type="slidenum">
              <a:rPr lang="it-IT" kern="1200" smtClean="0">
                <a:solidFill>
                  <a:prstClr val="black">
                    <a:tint val="75000"/>
                  </a:prstClr>
                </a:solidFill>
                <a:latin typeface="Comic Sans MS"/>
                <a:ea typeface="+mn-ea"/>
                <a:cs typeface="+mn-cs"/>
              </a:rPr>
              <a:pPr defTabSz="913884" rtl="0"/>
              <a:t>‹N›</a:t>
            </a:fld>
            <a:endParaRPr lang="it-IT" kern="1200">
              <a:solidFill>
                <a:prstClr val="black">
                  <a:tint val="75000"/>
                </a:prstClr>
              </a:solidFill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77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dt="0"/>
  <p:txStyles>
    <p:titleStyle>
      <a:lvl1pPr algn="l" defTabSz="974797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698" indent="-243698" algn="l" defTabSz="974797" rtl="0" eaLnBrk="1" latinLnBrk="0" hangingPunct="1">
        <a:lnSpc>
          <a:spcPct val="90000"/>
        </a:lnSpc>
        <a:spcBef>
          <a:spcPts val="1067"/>
        </a:spcBef>
        <a:buFont typeface="Wingdings 2" pitchFamily="18" charset="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102" indent="-243698" algn="l" defTabSz="974797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493" indent="-243698" algn="l" defTabSz="974797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5889" indent="-243698" algn="l" defTabSz="974797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90" indent="-243698" algn="l" defTabSz="974797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80683" indent="-243698" algn="l" defTabSz="97479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168087" indent="-243698" algn="l" defTabSz="97479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5484" indent="-243698" algn="l" defTabSz="97479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42884" indent="-243698" algn="l" defTabSz="97479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4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7401" algn="l" defTabSz="974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4797" algn="l" defTabSz="974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195" algn="l" defTabSz="974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594" algn="l" defTabSz="974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6991" algn="l" defTabSz="974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4392" algn="l" defTabSz="974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1782" algn="l" defTabSz="974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99187" algn="l" defTabSz="9747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468" y="520192"/>
            <a:ext cx="11216640" cy="1885244"/>
          </a:xfrm>
          <a:prstGeom prst="rect">
            <a:avLst/>
          </a:prstGeom>
        </p:spPr>
        <p:txBody>
          <a:bodyPr vert="horz" lIns="129992" tIns="64997" rIns="129992" bIns="64997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8" y="2600962"/>
            <a:ext cx="11216640" cy="6188568"/>
          </a:xfrm>
          <a:prstGeom prst="rect">
            <a:avLst/>
          </a:prstGeom>
        </p:spPr>
        <p:txBody>
          <a:bodyPr vert="horz" lIns="129992" tIns="64997" rIns="129992" bIns="64997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56"/>
            <a:ext cx="2926080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025" rtl="0"/>
            <a:fld id="{B5678B41-38A5-457C-96AA-6ED59A149357}" type="datetime1">
              <a:rPr lang="it-IT" kern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/>
                <a:ea typeface="+mn-ea"/>
                <a:cs typeface="+mn-cs"/>
              </a:rPr>
              <a:pPr defTabSz="914025" rtl="0"/>
              <a:t>13/09/2017</a:t>
            </a:fld>
            <a:endParaRPr lang="it-IT" kern="1200">
              <a:solidFill>
                <a:prstClr val="black">
                  <a:lumMod val="65000"/>
                  <a:lumOff val="35000"/>
                </a:prstClr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56"/>
            <a:ext cx="4389120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025" rtl="0"/>
            <a:r>
              <a:rPr lang="it-IT" kern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/>
                <a:ea typeface="+mn-ea"/>
                <a:cs typeface="+mn-cs"/>
              </a:rPr>
              <a:t>GIANTS, Padova 28-30 Aprile 2015</a:t>
            </a:r>
            <a:endParaRPr lang="it-IT" kern="1200">
              <a:solidFill>
                <a:prstClr val="black">
                  <a:lumMod val="65000"/>
                  <a:lumOff val="35000"/>
                </a:prstClr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028" y="9040156"/>
            <a:ext cx="2926080" cy="519289"/>
          </a:xfrm>
          <a:prstGeom prst="rect">
            <a:avLst/>
          </a:prstGeom>
        </p:spPr>
        <p:txBody>
          <a:bodyPr vert="horz" lIns="129992" tIns="64997" rIns="129992" bIns="6499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5" rtl="0"/>
            <a:fld id="{E7A41E1B-4F70-4964-A407-84C68BE8251C}" type="slidenum">
              <a:rPr lang="it-IT" kern="1200" smtClean="0">
                <a:solidFill>
                  <a:prstClr val="black">
                    <a:tint val="75000"/>
                  </a:prstClr>
                </a:solidFill>
                <a:latin typeface="Comic Sans MS"/>
                <a:ea typeface="+mn-ea"/>
                <a:cs typeface="+mn-cs"/>
              </a:rPr>
              <a:pPr defTabSz="914025" rtl="0"/>
              <a:t>‹N›</a:t>
            </a:fld>
            <a:endParaRPr lang="it-IT" kern="1200">
              <a:solidFill>
                <a:prstClr val="black">
                  <a:tint val="75000"/>
                </a:prstClr>
              </a:solidFill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3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hf sldNum="0" hdr="0" dt="0"/>
  <p:txStyles>
    <p:titleStyle>
      <a:lvl1pPr algn="l" defTabSz="974947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735" indent="-243735" algn="l" defTabSz="974947" rtl="0" eaLnBrk="1" latinLnBrk="0" hangingPunct="1">
        <a:lnSpc>
          <a:spcPct val="90000"/>
        </a:lnSpc>
        <a:spcBef>
          <a:spcPts val="1067"/>
        </a:spcBef>
        <a:buFont typeface="Wingdings 2" pitchFamily="18" charset="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213" indent="-243735" algn="l" defTabSz="974947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80" indent="-243735" algn="l" defTabSz="974947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152" indent="-243735" algn="l" defTabSz="974947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627" indent="-243735" algn="l" defTabSz="974947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094" indent="-243735" algn="l" defTabSz="97494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168573" indent="-243735" algn="l" defTabSz="97494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6045" indent="-243735" algn="l" defTabSz="97494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43520" indent="-243735" algn="l" defTabSz="974947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7475" algn="l" defTabSz="97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4947" algn="l" defTabSz="97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62420" algn="l" defTabSz="97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893" algn="l" defTabSz="97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365" algn="l" defTabSz="97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0" algn="l" defTabSz="97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307" algn="l" defTabSz="97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99785" algn="l" defTabSz="9749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1468" y="520192"/>
            <a:ext cx="11216640" cy="1885244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468" y="2600962"/>
            <a:ext cx="11216640" cy="6188568"/>
          </a:xfrm>
          <a:prstGeom prst="rect">
            <a:avLst/>
          </a:prstGeom>
        </p:spPr>
        <p:txBody>
          <a:bodyPr vert="horz" lIns="130046" tIns="65023" rIns="130046" bIns="6502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144"/>
            <a:ext cx="2926080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 rtl="0"/>
            <a:fld id="{B5678B41-38A5-457C-96AA-6ED59A149357}" type="datetime1">
              <a:rPr lang="it-IT" kern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/>
                <a:ea typeface="+mn-ea"/>
                <a:cs typeface="+mn-cs"/>
              </a:rPr>
              <a:pPr defTabSz="914400" rtl="0"/>
              <a:t>13/09/2017</a:t>
            </a:fld>
            <a:endParaRPr lang="it-IT" kern="1200">
              <a:solidFill>
                <a:prstClr val="black">
                  <a:lumMod val="65000"/>
                  <a:lumOff val="35000"/>
                </a:prstClr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144"/>
            <a:ext cx="4389120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 rtl="0"/>
            <a:r>
              <a:rPr lang="it-IT" kern="1200" smtClean="0">
                <a:solidFill>
                  <a:prstClr val="black">
                    <a:lumMod val="65000"/>
                    <a:lumOff val="35000"/>
                  </a:prstClr>
                </a:solidFill>
                <a:latin typeface="Comic Sans MS"/>
                <a:ea typeface="+mn-ea"/>
                <a:cs typeface="+mn-cs"/>
              </a:rPr>
              <a:t>GIANTS, Padova 28-30 Aprile 2015</a:t>
            </a:r>
            <a:endParaRPr lang="it-IT" kern="1200">
              <a:solidFill>
                <a:prstClr val="black">
                  <a:lumMod val="65000"/>
                  <a:lumOff val="35000"/>
                </a:prstClr>
              </a:solidFill>
              <a:latin typeface="Comic Sans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92028" y="9040144"/>
            <a:ext cx="2926080" cy="519289"/>
          </a:xfrm>
          <a:prstGeom prst="rect">
            <a:avLst/>
          </a:prstGeom>
        </p:spPr>
        <p:txBody>
          <a:bodyPr vert="horz" lIns="130046" tIns="65023" rIns="130046" bIns="6502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E7A41E1B-4F70-4964-A407-84C68BE8251C}" type="slidenum">
              <a:rPr lang="it-IT" kern="1200" smtClean="0">
                <a:solidFill>
                  <a:prstClr val="black">
                    <a:tint val="75000"/>
                  </a:prstClr>
                </a:solidFill>
                <a:latin typeface="Comic Sans MS"/>
                <a:ea typeface="+mn-ea"/>
                <a:cs typeface="+mn-cs"/>
              </a:rPr>
              <a:pPr defTabSz="914400" rtl="0"/>
              <a:t>‹N›</a:t>
            </a:fld>
            <a:endParaRPr lang="it-IT" kern="1200">
              <a:solidFill>
                <a:prstClr val="black">
                  <a:tint val="75000"/>
                </a:prstClr>
              </a:solidFill>
              <a:latin typeface="Comic Sans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486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hf sldNum="0" hdr="0" dt="0"/>
  <p:txStyles>
    <p:titleStyle>
      <a:lvl1pPr algn="l" defTabSz="975345" rtl="0" eaLnBrk="1" latinLnBrk="0" hangingPunct="1">
        <a:lnSpc>
          <a:spcPct val="90000"/>
        </a:lnSpc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36" indent="-243836" algn="l" defTabSz="975345" rtl="0" eaLnBrk="1" latinLnBrk="0" hangingPunct="1">
        <a:lnSpc>
          <a:spcPct val="90000"/>
        </a:lnSpc>
        <a:spcBef>
          <a:spcPts val="1067"/>
        </a:spcBef>
        <a:buFont typeface="Wingdings 2" pitchFamily="18" charset="2"/>
        <a:buChar char="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09" indent="-243836" algn="l" defTabSz="975345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81" indent="-243836" algn="l" defTabSz="975345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706853" indent="-243836" algn="l" defTabSz="975345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26" indent="-243836" algn="l" defTabSz="975345" rtl="0" eaLnBrk="1" latinLnBrk="0" hangingPunct="1">
        <a:lnSpc>
          <a:spcPct val="90000"/>
        </a:lnSpc>
        <a:spcBef>
          <a:spcPts val="533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98" indent="-243836" algn="l" defTabSz="975345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69870" indent="-243836" algn="l" defTabSz="975345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543" indent="-243836" algn="l" defTabSz="975345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15" indent="-243836" algn="l" defTabSz="975345" rtl="0" eaLnBrk="1" latinLnBrk="0" hangingPunct="1">
        <a:spcBef>
          <a:spcPct val="20000"/>
        </a:spcBef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672" algn="l" defTabSz="975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345" algn="l" defTabSz="975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17" algn="l" defTabSz="975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690" algn="l" defTabSz="975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362" algn="l" defTabSz="975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034" algn="l" defTabSz="975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707" algn="l" defTabSz="975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379" algn="l" defTabSz="97534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270001" y="203202"/>
            <a:ext cx="104648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3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270001" y="2946400"/>
            <a:ext cx="10464801" cy="574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794" tIns="50794" rIns="50794" bIns="50794" anchor="ctr"/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700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2753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</p:sldLayoutIdLst>
  <p:transition spd="med"/>
  <p:txStyles>
    <p:titleStyle>
      <a:lvl1pPr algn="ctr" defTabSz="457148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1pPr>
      <a:lvl2pPr indent="228573" algn="ctr" defTabSz="457148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2pPr>
      <a:lvl3pPr indent="457148" algn="ctr" defTabSz="457148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3pPr>
      <a:lvl4pPr indent="685719" algn="ctr" defTabSz="457148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4pPr>
      <a:lvl5pPr indent="914293" algn="ctr" defTabSz="457148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5pPr>
      <a:lvl6pPr indent="1142867" algn="ctr" defTabSz="457148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6pPr>
      <a:lvl7pPr indent="1371440" algn="ctr" defTabSz="457148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7pPr>
      <a:lvl8pPr indent="1600013" algn="ctr" defTabSz="457148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8pPr>
      <a:lvl9pPr indent="1828587" algn="ctr" defTabSz="457148">
        <a:defRPr sz="7300">
          <a:solidFill>
            <a:srgbClr val="FFFFFF"/>
          </a:solidFill>
          <a:latin typeface="+mn-lt"/>
          <a:ea typeface="+mn-ea"/>
          <a:cs typeface="+mn-cs"/>
          <a:sym typeface="Chalkboard"/>
        </a:defRPr>
      </a:lvl9pPr>
    </p:titleStyle>
    <p:bodyStyle>
      <a:lvl1pPr marL="893592" indent="-436446" defTabSz="457148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1pPr>
      <a:lvl2pPr marL="1439628" indent="-436446" defTabSz="457148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2pPr>
      <a:lvl3pPr marL="1972967" indent="-436446" defTabSz="457148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3pPr>
      <a:lvl4pPr marL="2544401" indent="-436446" defTabSz="457148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4pPr>
      <a:lvl5pPr marL="3128533" indent="-436446" defTabSz="457148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5pPr>
      <a:lvl6pPr marL="3484090" indent="-436446" defTabSz="457148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6pPr>
      <a:lvl7pPr marL="3839648" indent="-436446" defTabSz="457148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7pPr>
      <a:lvl8pPr marL="4195207" indent="-436446" defTabSz="457148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8pPr>
      <a:lvl9pPr marL="4550766" indent="-436446" defTabSz="457148">
        <a:spcBef>
          <a:spcPts val="2999"/>
        </a:spcBef>
        <a:buSzPct val="43000"/>
        <a:buBlip>
          <a:blip r:embed="rId16"/>
        </a:buBlip>
        <a:defRPr sz="3700">
          <a:solidFill>
            <a:srgbClr val="FFFFFF"/>
          </a:solidFill>
          <a:latin typeface="+mn-lt"/>
          <a:ea typeface="+mn-ea"/>
          <a:cs typeface="+mn-cs"/>
          <a:sym typeface="Chalkboard"/>
        </a:defRPr>
      </a:lvl9pPr>
    </p:bodyStyle>
    <p:otherStyle>
      <a:lvl1pPr algn="ctr" defTabSz="457148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1pPr>
      <a:lvl2pPr indent="228573" algn="ctr" defTabSz="457148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2pPr>
      <a:lvl3pPr indent="457148" algn="ctr" defTabSz="457148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3pPr>
      <a:lvl4pPr indent="685719" algn="ctr" defTabSz="457148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4pPr>
      <a:lvl5pPr indent="914293" algn="ctr" defTabSz="457148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5pPr>
      <a:lvl6pPr indent="1142867" algn="ctr" defTabSz="457148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6pPr>
      <a:lvl7pPr indent="1371440" algn="ctr" defTabSz="457148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7pPr>
      <a:lvl8pPr indent="1600013" algn="ctr" defTabSz="457148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8pPr>
      <a:lvl9pPr indent="1828587" algn="ctr" defTabSz="457148">
        <a:defRPr>
          <a:solidFill>
            <a:schemeClr val="tx1"/>
          </a:solidFill>
          <a:latin typeface="+mn-lt"/>
          <a:ea typeface="+mn-ea"/>
          <a:cs typeface="+mn-cs"/>
          <a:sym typeface="Chalkboar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observe.arc.nasa.gov/nasa/space/stellardeath/graphics/redgiant.jpg" TargetMode="Externa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381524" y="4334933"/>
            <a:ext cx="250734" cy="104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6000">
              <a:solidFill>
                <a:schemeClr val="tx2"/>
              </a:solidFill>
            </a:endParaRP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600960" y="-88053"/>
            <a:ext cx="250734" cy="19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/>
          <a:p>
            <a:pPr>
              <a:defRPr/>
            </a:pPr>
            <a:endParaRPr lang="en-GB" sz="119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8" name="Oval 5"/>
          <p:cNvSpPr>
            <a:spLocks noChangeArrowheads="1"/>
          </p:cNvSpPr>
          <p:nvPr/>
        </p:nvSpPr>
        <p:spPr bwMode="auto">
          <a:xfrm>
            <a:off x="2982985" y="3648570"/>
            <a:ext cx="1400518" cy="119210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124047" tIns="62028" rIns="124047" bIns="6202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 b="0">
              <a:latin typeface="SymbolPS" pitchFamily="18" charset="2"/>
            </a:endParaRP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546037" y="3851769"/>
            <a:ext cx="5408247" cy="86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dirty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altLang="it-IT" sz="3800" dirty="0">
                <a:solidFill>
                  <a:schemeClr val="bg1"/>
                </a:solidFill>
              </a:rPr>
              <a:t>(</a:t>
            </a:r>
            <a:r>
              <a:rPr lang="en-US" altLang="it-IT" sz="3300" dirty="0">
                <a:solidFill>
                  <a:schemeClr val="bg1"/>
                </a:solidFill>
              </a:rPr>
              <a:t>E</a:t>
            </a:r>
            <a:r>
              <a:rPr lang="en-US" altLang="it-IT" sz="3800" dirty="0">
                <a:solidFill>
                  <a:schemeClr val="bg1"/>
                </a:solidFill>
              </a:rPr>
              <a:t>) = </a:t>
            </a:r>
            <a:r>
              <a:rPr lang="en-US" altLang="it-IT" sz="3300" dirty="0">
                <a:solidFill>
                  <a:schemeClr val="bg1"/>
                </a:solidFill>
              </a:rPr>
              <a:t>S(E) </a:t>
            </a:r>
            <a:r>
              <a:rPr lang="en-US" altLang="it-IT" sz="4800" dirty="0">
                <a:solidFill>
                  <a:schemeClr val="bg1"/>
                </a:solidFill>
              </a:rPr>
              <a:t>e</a:t>
            </a:r>
            <a:r>
              <a:rPr lang="en-US" altLang="it-IT" sz="4800" baseline="30000" dirty="0">
                <a:solidFill>
                  <a:schemeClr val="bg1"/>
                </a:solidFill>
              </a:rPr>
              <a:t>–2</a:t>
            </a:r>
            <a:r>
              <a:rPr lang="en-US" altLang="it-IT" sz="4800" baseline="30000" dirty="0">
                <a:solidFill>
                  <a:schemeClr val="bg1"/>
                </a:solidFill>
                <a:latin typeface="Symbol" pitchFamily="18" charset="2"/>
              </a:rPr>
              <a:t>ph</a:t>
            </a:r>
            <a:r>
              <a:rPr lang="en-US" altLang="it-IT" sz="3300" dirty="0">
                <a:solidFill>
                  <a:schemeClr val="bg1"/>
                </a:solidFill>
                <a:latin typeface="Symbol" pitchFamily="18" charset="2"/>
              </a:rPr>
              <a:t>  </a:t>
            </a:r>
            <a:r>
              <a:rPr lang="en-US" altLang="it-IT" sz="3300" dirty="0">
                <a:solidFill>
                  <a:schemeClr val="bg1"/>
                </a:solidFill>
              </a:rPr>
              <a:t>E</a:t>
            </a:r>
            <a:r>
              <a:rPr lang="en-US" altLang="it-IT" sz="3300" baseline="30000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41990" name="Rectangle 8"/>
          <p:cNvSpPr>
            <a:spLocks noChangeArrowheads="1"/>
          </p:cNvSpPr>
          <p:nvPr/>
        </p:nvSpPr>
        <p:spPr bwMode="auto">
          <a:xfrm>
            <a:off x="641920" y="5046135"/>
            <a:ext cx="4253367" cy="63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300" dirty="0">
                <a:solidFill>
                  <a:schemeClr val="bg1"/>
                </a:solidFill>
              </a:rPr>
              <a:t>2</a:t>
            </a:r>
            <a:r>
              <a:rPr lang="en-US" altLang="it-IT" sz="3300" dirty="0">
                <a:solidFill>
                  <a:schemeClr val="bg1"/>
                </a:solidFill>
                <a:latin typeface="Symbol" pitchFamily="18" charset="2"/>
              </a:rPr>
              <a:t>ph = 31.29 Z</a:t>
            </a:r>
            <a:r>
              <a:rPr lang="en-US" altLang="it-IT" sz="3300" baseline="-25000" dirty="0">
                <a:solidFill>
                  <a:schemeClr val="bg1"/>
                </a:solidFill>
                <a:latin typeface="Symbol" pitchFamily="18" charset="2"/>
              </a:rPr>
              <a:t>1</a:t>
            </a:r>
            <a:r>
              <a:rPr lang="en-US" altLang="it-IT" sz="3300" dirty="0">
                <a:solidFill>
                  <a:schemeClr val="bg1"/>
                </a:solidFill>
                <a:latin typeface="Symbol" pitchFamily="18" charset="2"/>
              </a:rPr>
              <a:t>Z</a:t>
            </a:r>
            <a:r>
              <a:rPr lang="en-US" altLang="it-IT" sz="3300" baseline="-25000" dirty="0">
                <a:solidFill>
                  <a:schemeClr val="bg1"/>
                </a:solidFill>
                <a:latin typeface="Symbol" pitchFamily="18" charset="2"/>
              </a:rPr>
              <a:t>2</a:t>
            </a:r>
            <a:r>
              <a:rPr lang="en-US" altLang="it-IT" sz="3300" dirty="0">
                <a:solidFill>
                  <a:schemeClr val="bg1"/>
                </a:solidFill>
                <a:latin typeface="Symbol" pitchFamily="18" charset="2"/>
              </a:rPr>
              <a:t> </a:t>
            </a:r>
            <a:r>
              <a:rPr lang="en-US" altLang="it-IT" sz="3300" dirty="0">
                <a:solidFill>
                  <a:schemeClr val="bg1"/>
                </a:solidFill>
                <a:latin typeface="Symbol" pitchFamily="18" charset="2"/>
                <a:sym typeface="Symbol" pitchFamily="18" charset="2"/>
              </a:rPr>
              <a:t>m/E</a:t>
            </a:r>
            <a:endParaRPr lang="en-US" altLang="it-IT" sz="3300" baseline="-25000" dirty="0">
              <a:solidFill>
                <a:schemeClr val="bg1"/>
              </a:solidFill>
            </a:endParaRPr>
          </a:p>
        </p:txBody>
      </p:sp>
      <p:sp>
        <p:nvSpPr>
          <p:cNvPr id="41991" name="Line 9"/>
          <p:cNvSpPr>
            <a:spLocks noChangeShapeType="1"/>
          </p:cNvSpPr>
          <p:nvPr/>
        </p:nvSpPr>
        <p:spPr bwMode="auto">
          <a:xfrm>
            <a:off x="4069295" y="5082258"/>
            <a:ext cx="90033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47" tIns="62028" rIns="124047" bIns="62028"/>
          <a:lstStyle/>
          <a:p>
            <a:endParaRPr lang="it-IT"/>
          </a:p>
        </p:txBody>
      </p:sp>
      <p:sp>
        <p:nvSpPr>
          <p:cNvPr id="41992" name="Rectangle 10"/>
          <p:cNvSpPr>
            <a:spLocks noChangeArrowheads="1"/>
          </p:cNvSpPr>
          <p:nvPr/>
        </p:nvSpPr>
        <p:spPr bwMode="auto">
          <a:xfrm>
            <a:off x="5652086" y="5046135"/>
            <a:ext cx="4976321" cy="63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300" dirty="0">
                <a:solidFill>
                  <a:schemeClr val="bg1"/>
                </a:solidFill>
                <a:latin typeface="Symbol" pitchFamily="18" charset="2"/>
              </a:rPr>
              <a:t>m = </a:t>
            </a:r>
            <a:r>
              <a:rPr lang="en-US" altLang="it-IT" sz="3300" dirty="0">
                <a:solidFill>
                  <a:schemeClr val="bg1"/>
                </a:solidFill>
              </a:rPr>
              <a:t>m</a:t>
            </a:r>
            <a:r>
              <a:rPr lang="en-US" altLang="it-IT" sz="3300" baseline="-25000" dirty="0">
                <a:solidFill>
                  <a:schemeClr val="bg1"/>
                </a:solidFill>
                <a:latin typeface="Symbol" pitchFamily="18" charset="2"/>
              </a:rPr>
              <a:t>1</a:t>
            </a:r>
            <a:r>
              <a:rPr lang="en-US" altLang="it-IT" sz="3300" dirty="0">
                <a:solidFill>
                  <a:schemeClr val="bg1"/>
                </a:solidFill>
              </a:rPr>
              <a:t>m</a:t>
            </a:r>
            <a:r>
              <a:rPr lang="en-US" altLang="it-IT" sz="3300" baseline="-25000" dirty="0">
                <a:solidFill>
                  <a:schemeClr val="bg1"/>
                </a:solidFill>
                <a:latin typeface="Symbol" pitchFamily="18" charset="2"/>
              </a:rPr>
              <a:t>2 </a:t>
            </a:r>
            <a:r>
              <a:rPr lang="en-US" altLang="it-IT" sz="3300" dirty="0">
                <a:solidFill>
                  <a:schemeClr val="bg1"/>
                </a:solidFill>
                <a:latin typeface="Symbol" pitchFamily="18" charset="2"/>
              </a:rPr>
              <a:t>/ (</a:t>
            </a:r>
            <a:r>
              <a:rPr lang="en-US" altLang="it-IT" sz="3300" dirty="0">
                <a:solidFill>
                  <a:schemeClr val="bg1"/>
                </a:solidFill>
              </a:rPr>
              <a:t>m</a:t>
            </a:r>
            <a:r>
              <a:rPr lang="en-US" altLang="it-IT" sz="3300" baseline="-25000" dirty="0">
                <a:solidFill>
                  <a:schemeClr val="bg1"/>
                </a:solidFill>
                <a:latin typeface="Symbol" pitchFamily="18" charset="2"/>
              </a:rPr>
              <a:t>1</a:t>
            </a:r>
            <a:r>
              <a:rPr lang="en-US" altLang="it-IT" sz="3300" dirty="0">
                <a:solidFill>
                  <a:schemeClr val="bg1"/>
                </a:solidFill>
                <a:latin typeface="Symbol" pitchFamily="18" charset="2"/>
              </a:rPr>
              <a:t>+</a:t>
            </a:r>
            <a:r>
              <a:rPr lang="en-US" altLang="it-IT" sz="3300" dirty="0">
                <a:solidFill>
                  <a:schemeClr val="bg1"/>
                </a:solidFill>
              </a:rPr>
              <a:t>m</a:t>
            </a:r>
            <a:r>
              <a:rPr lang="en-US" altLang="it-IT" sz="3300" baseline="-25000" dirty="0">
                <a:solidFill>
                  <a:schemeClr val="bg1"/>
                </a:solidFill>
                <a:latin typeface="Symbol" pitchFamily="18" charset="2"/>
              </a:rPr>
              <a:t>2</a:t>
            </a:r>
            <a:r>
              <a:rPr lang="en-US" altLang="it-IT" sz="3300" dirty="0">
                <a:solidFill>
                  <a:schemeClr val="bg1"/>
                </a:solidFill>
                <a:latin typeface="Symbol" pitchFamily="18" charset="2"/>
              </a:rPr>
              <a:t>), </a:t>
            </a:r>
            <a:r>
              <a:rPr lang="en-US" altLang="it-IT" sz="2400" dirty="0">
                <a:solidFill>
                  <a:schemeClr val="bg1"/>
                </a:solidFill>
                <a:latin typeface="Symbol" pitchFamily="18" charset="2"/>
              </a:rPr>
              <a:t>E </a:t>
            </a:r>
            <a:r>
              <a:rPr lang="en-US" altLang="it-IT" sz="2400" dirty="0">
                <a:solidFill>
                  <a:schemeClr val="bg1"/>
                </a:solidFill>
              </a:rPr>
              <a:t>in </a:t>
            </a:r>
            <a:r>
              <a:rPr lang="en-US" altLang="it-IT" sz="2400" dirty="0" err="1">
                <a:solidFill>
                  <a:schemeClr val="bg1"/>
                </a:solidFill>
              </a:rPr>
              <a:t>keV</a:t>
            </a:r>
            <a:endParaRPr lang="en-US" altLang="it-IT" sz="2400" dirty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1993" name="Rectangle 15"/>
          <p:cNvSpPr>
            <a:spLocks noChangeArrowheads="1"/>
          </p:cNvSpPr>
          <p:nvPr/>
        </p:nvSpPr>
        <p:spPr bwMode="auto">
          <a:xfrm>
            <a:off x="641906" y="5797973"/>
            <a:ext cx="4516260" cy="7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300" dirty="0">
                <a:solidFill>
                  <a:schemeClr val="bg1"/>
                </a:solidFill>
              </a:rPr>
              <a:t>Reaction Rate(star) </a:t>
            </a:r>
            <a:r>
              <a:rPr lang="en-US" altLang="it-IT" sz="3800" dirty="0">
                <a:solidFill>
                  <a:schemeClr val="bg1"/>
                </a:solidFill>
                <a:sym typeface="Symbol" pitchFamily="18" charset="2"/>
              </a:rPr>
              <a:t></a:t>
            </a:r>
            <a:endParaRPr lang="en-US" altLang="it-IT" sz="3800" dirty="0">
              <a:solidFill>
                <a:schemeClr val="bg1"/>
              </a:solidFill>
            </a:endParaRPr>
          </a:p>
        </p:txBody>
      </p:sp>
      <p:sp>
        <p:nvSpPr>
          <p:cNvPr id="41994" name="Rectangle 16"/>
          <p:cNvSpPr>
            <a:spLocks noChangeArrowheads="1"/>
          </p:cNvSpPr>
          <p:nvPr/>
        </p:nvSpPr>
        <p:spPr bwMode="auto">
          <a:xfrm>
            <a:off x="4947677" y="5594791"/>
            <a:ext cx="536003" cy="137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8100" dirty="0">
                <a:solidFill>
                  <a:schemeClr val="bg1"/>
                </a:solidFill>
                <a:sym typeface="Symbol" pitchFamily="18" charset="2"/>
              </a:rPr>
              <a:t></a:t>
            </a:r>
          </a:p>
        </p:txBody>
      </p:sp>
      <p:sp>
        <p:nvSpPr>
          <p:cNvPr id="41995" name="Rectangle 17"/>
          <p:cNvSpPr>
            <a:spLocks noChangeArrowheads="1"/>
          </p:cNvSpPr>
          <p:nvPr/>
        </p:nvSpPr>
        <p:spPr bwMode="auto">
          <a:xfrm>
            <a:off x="5270713" y="5797973"/>
            <a:ext cx="2783413" cy="7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300" dirty="0">
                <a:solidFill>
                  <a:schemeClr val="bg1"/>
                </a:solidFill>
                <a:latin typeface="Symbol" pitchFamily="18" charset="2"/>
              </a:rPr>
              <a:t>F</a:t>
            </a:r>
            <a:r>
              <a:rPr lang="en-US" altLang="it-IT" sz="3300" dirty="0">
                <a:solidFill>
                  <a:schemeClr val="bg1"/>
                </a:solidFill>
              </a:rPr>
              <a:t>(E) </a:t>
            </a:r>
            <a:r>
              <a:rPr lang="en-US" altLang="it-IT" sz="3800" dirty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en-US" altLang="it-IT" sz="3300" dirty="0">
                <a:solidFill>
                  <a:schemeClr val="bg1"/>
                </a:solidFill>
              </a:rPr>
              <a:t>(E) </a:t>
            </a:r>
            <a:r>
              <a:rPr lang="en-US" altLang="it-IT" sz="3300" dirty="0" err="1">
                <a:solidFill>
                  <a:schemeClr val="bg1"/>
                </a:solidFill>
              </a:rPr>
              <a:t>dE</a:t>
            </a:r>
            <a:endParaRPr lang="en-US" altLang="it-IT" sz="3300" dirty="0">
              <a:solidFill>
                <a:schemeClr val="bg1"/>
              </a:solidFill>
            </a:endParaRPr>
          </a:p>
        </p:txBody>
      </p:sp>
      <p:pic>
        <p:nvPicPr>
          <p:cNvPr id="41996" name="Picture 18" descr="imm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564" y="7206826"/>
            <a:ext cx="3401254" cy="248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19" descr="im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08" y="7270045"/>
            <a:ext cx="3401254" cy="237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8" name="Rectangle 20"/>
          <p:cNvSpPr>
            <a:spLocks noChangeArrowheads="1"/>
          </p:cNvSpPr>
          <p:nvPr/>
        </p:nvSpPr>
        <p:spPr bwMode="auto">
          <a:xfrm>
            <a:off x="2312321" y="6549872"/>
            <a:ext cx="2191905" cy="54083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700" dirty="0">
                <a:solidFill>
                  <a:schemeClr val="bg1"/>
                </a:solidFill>
              </a:rPr>
              <a:t>Gamow Peak</a:t>
            </a:r>
          </a:p>
        </p:txBody>
      </p:sp>
      <p:sp>
        <p:nvSpPr>
          <p:cNvPr id="41999" name="Line 21"/>
          <p:cNvSpPr>
            <a:spLocks noChangeShapeType="1"/>
          </p:cNvSpPr>
          <p:nvPr/>
        </p:nvSpPr>
        <p:spPr bwMode="auto">
          <a:xfrm flipH="1">
            <a:off x="3683244" y="6966605"/>
            <a:ext cx="386051" cy="42247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47" tIns="62028" rIns="124047" bIns="62028"/>
          <a:lstStyle/>
          <a:p>
            <a:endParaRPr lang="it-IT"/>
          </a:p>
        </p:txBody>
      </p:sp>
      <p:sp>
        <p:nvSpPr>
          <p:cNvPr id="42000" name="Rectangle 22"/>
          <p:cNvSpPr>
            <a:spLocks noChangeArrowheads="1"/>
          </p:cNvSpPr>
          <p:nvPr/>
        </p:nvSpPr>
        <p:spPr bwMode="auto">
          <a:xfrm>
            <a:off x="11004061" y="11464995"/>
            <a:ext cx="544018" cy="71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800">
                <a:solidFill>
                  <a:srgbClr val="0000FF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42001" name="Line 23"/>
          <p:cNvSpPr>
            <a:spLocks noChangeShapeType="1"/>
          </p:cNvSpPr>
          <p:nvPr/>
        </p:nvSpPr>
        <p:spPr bwMode="auto">
          <a:xfrm flipH="1" flipV="1">
            <a:off x="10203768" y="11790117"/>
            <a:ext cx="800294" cy="10837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47" tIns="62028" rIns="124047" bIns="62028"/>
          <a:lstStyle/>
          <a:p>
            <a:endParaRPr lang="it-IT"/>
          </a:p>
        </p:txBody>
      </p:sp>
      <p:sp>
        <p:nvSpPr>
          <p:cNvPr id="42002" name="Rectangle 24"/>
          <p:cNvSpPr>
            <a:spLocks noChangeArrowheads="1"/>
          </p:cNvSpPr>
          <p:nvPr/>
        </p:nvSpPr>
        <p:spPr bwMode="auto">
          <a:xfrm>
            <a:off x="1" y="8538917"/>
            <a:ext cx="1904967" cy="956331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700" dirty="0">
                <a:solidFill>
                  <a:schemeClr val="bg1"/>
                </a:solidFill>
              </a:rPr>
              <a:t>Maxwell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700" dirty="0">
                <a:solidFill>
                  <a:schemeClr val="bg1"/>
                </a:solidFill>
              </a:rPr>
              <a:t>Boltzmann</a:t>
            </a:r>
          </a:p>
        </p:txBody>
      </p:sp>
      <p:sp>
        <p:nvSpPr>
          <p:cNvPr id="42003" name="Line 25"/>
          <p:cNvSpPr>
            <a:spLocks noChangeShapeType="1"/>
          </p:cNvSpPr>
          <p:nvPr/>
        </p:nvSpPr>
        <p:spPr bwMode="auto">
          <a:xfrm flipV="1">
            <a:off x="1400533" y="8538917"/>
            <a:ext cx="1161229" cy="45607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47" tIns="62028" rIns="124047" bIns="62028"/>
          <a:lstStyle/>
          <a:p>
            <a:endParaRPr lang="it-IT"/>
          </a:p>
        </p:txBody>
      </p:sp>
      <p:sp>
        <p:nvSpPr>
          <p:cNvPr id="42004" name="Rectangle 26"/>
          <p:cNvSpPr>
            <a:spLocks noChangeArrowheads="1"/>
          </p:cNvSpPr>
          <p:nvPr/>
        </p:nvSpPr>
        <p:spPr bwMode="auto">
          <a:xfrm>
            <a:off x="7602807" y="6667236"/>
            <a:ext cx="1451318" cy="54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700" dirty="0" err="1">
                <a:solidFill>
                  <a:schemeClr val="bg1"/>
                </a:solidFill>
              </a:rPr>
              <a:t>Extrap</a:t>
            </a:r>
            <a:r>
              <a:rPr lang="en-US" altLang="it-IT" sz="27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2005" name="Rectangle 27"/>
          <p:cNvSpPr>
            <a:spLocks noChangeArrowheads="1"/>
          </p:cNvSpPr>
          <p:nvPr/>
        </p:nvSpPr>
        <p:spPr bwMode="auto">
          <a:xfrm>
            <a:off x="9603561" y="6617565"/>
            <a:ext cx="1178807" cy="54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700" dirty="0">
                <a:solidFill>
                  <a:schemeClr val="bg1"/>
                </a:solidFill>
              </a:rPr>
              <a:t>Meas</a:t>
            </a:r>
            <a:r>
              <a:rPr lang="en-US" altLang="it-IT" sz="2700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2006" name="Line 29"/>
          <p:cNvSpPr>
            <a:spLocks noChangeShapeType="1"/>
          </p:cNvSpPr>
          <p:nvPr/>
        </p:nvSpPr>
        <p:spPr bwMode="auto">
          <a:xfrm flipH="1">
            <a:off x="9203398" y="6924605"/>
            <a:ext cx="40014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47" tIns="62028" rIns="124047" bIns="62028"/>
          <a:lstStyle/>
          <a:p>
            <a:endParaRPr lang="it-IT"/>
          </a:p>
        </p:txBody>
      </p:sp>
      <p:sp>
        <p:nvSpPr>
          <p:cNvPr id="42007" name="Line 30"/>
          <p:cNvSpPr>
            <a:spLocks noChangeShapeType="1"/>
          </p:cNvSpPr>
          <p:nvPr/>
        </p:nvSpPr>
        <p:spPr bwMode="auto">
          <a:xfrm>
            <a:off x="10645598" y="6924605"/>
            <a:ext cx="3001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47" tIns="62028" rIns="124047" bIns="62028"/>
          <a:lstStyle/>
          <a:p>
            <a:endParaRPr lang="it-IT"/>
          </a:p>
        </p:txBody>
      </p:sp>
      <p:sp>
        <p:nvSpPr>
          <p:cNvPr id="42008" name="Rectangle 31"/>
          <p:cNvSpPr>
            <a:spLocks noChangeArrowheads="1"/>
          </p:cNvSpPr>
          <p:nvPr/>
        </p:nvSpPr>
        <p:spPr bwMode="auto">
          <a:xfrm>
            <a:off x="5578511" y="6437670"/>
            <a:ext cx="800294" cy="740887"/>
          </a:xfrm>
          <a:prstGeom prst="rect">
            <a:avLst/>
          </a:prstGeom>
          <a:noFill/>
          <a:ln>
            <a:noFill/>
          </a:ln>
          <a:effectLst/>
        </p:spPr>
        <p:txBody>
          <a:bodyPr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4000" b="1" dirty="0">
                <a:solidFill>
                  <a:schemeClr val="bg1"/>
                </a:solidFill>
                <a:latin typeface="Symbol" pitchFamily="18" charset="2"/>
              </a:rPr>
              <a:t>s</a:t>
            </a:r>
          </a:p>
        </p:txBody>
      </p:sp>
      <p:sp>
        <p:nvSpPr>
          <p:cNvPr id="42009" name="Line 32"/>
          <p:cNvSpPr>
            <a:spLocks noChangeShapeType="1"/>
          </p:cNvSpPr>
          <p:nvPr/>
        </p:nvSpPr>
        <p:spPr bwMode="auto">
          <a:xfrm flipH="1">
            <a:off x="4677059" y="7090705"/>
            <a:ext cx="975027" cy="100293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47" tIns="62028" rIns="124047" bIns="62028"/>
          <a:lstStyle/>
          <a:p>
            <a:endParaRPr lang="it-IT"/>
          </a:p>
        </p:txBody>
      </p:sp>
      <p:sp>
        <p:nvSpPr>
          <p:cNvPr id="42010" name="Rectangle 33"/>
          <p:cNvSpPr>
            <a:spLocks noChangeArrowheads="1"/>
          </p:cNvSpPr>
          <p:nvPr/>
        </p:nvSpPr>
        <p:spPr bwMode="auto">
          <a:xfrm>
            <a:off x="3401256" y="7220373"/>
            <a:ext cx="300112" cy="2167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it-IT">
              <a:solidFill>
                <a:srgbClr val="0000FF"/>
              </a:solidFill>
            </a:endParaRPr>
          </a:p>
        </p:txBody>
      </p:sp>
      <p:sp>
        <p:nvSpPr>
          <p:cNvPr id="42011" name="Rectangle 34"/>
          <p:cNvSpPr>
            <a:spLocks noChangeArrowheads="1"/>
          </p:cNvSpPr>
          <p:nvPr/>
        </p:nvSpPr>
        <p:spPr bwMode="auto">
          <a:xfrm>
            <a:off x="4301589" y="7220373"/>
            <a:ext cx="300112" cy="2167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it-IT">
              <a:solidFill>
                <a:srgbClr val="0000FF"/>
              </a:solidFill>
            </a:endParaRPr>
          </a:p>
        </p:txBody>
      </p:sp>
      <p:sp>
        <p:nvSpPr>
          <p:cNvPr id="42012" name="Rectangle 35"/>
          <p:cNvSpPr>
            <a:spLocks noChangeArrowheads="1"/>
          </p:cNvSpPr>
          <p:nvPr/>
        </p:nvSpPr>
        <p:spPr bwMode="auto">
          <a:xfrm>
            <a:off x="9003324" y="7261013"/>
            <a:ext cx="300112" cy="3251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it-IT">
              <a:solidFill>
                <a:srgbClr val="0000FF"/>
              </a:solidFill>
            </a:endParaRPr>
          </a:p>
        </p:txBody>
      </p:sp>
      <p:sp>
        <p:nvSpPr>
          <p:cNvPr id="42013" name="Rectangle 51"/>
          <p:cNvSpPr>
            <a:spLocks noChangeArrowheads="1"/>
          </p:cNvSpPr>
          <p:nvPr/>
        </p:nvSpPr>
        <p:spPr bwMode="auto">
          <a:xfrm>
            <a:off x="9544000" y="3480943"/>
            <a:ext cx="2081345" cy="78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100" b="1" dirty="0">
                <a:solidFill>
                  <a:schemeClr val="bg1"/>
                </a:solidFill>
              </a:rPr>
              <a:t>Carlo </a:t>
            </a:r>
            <a:r>
              <a:rPr lang="en-US" altLang="it-IT" sz="2100" b="1" dirty="0" err="1">
                <a:solidFill>
                  <a:schemeClr val="bg1"/>
                </a:solidFill>
              </a:rPr>
              <a:t>Broggini</a:t>
            </a:r>
            <a:endParaRPr lang="en-US" altLang="it-IT" sz="21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100" b="1" dirty="0">
                <a:solidFill>
                  <a:schemeClr val="bg1"/>
                </a:solidFill>
              </a:rPr>
              <a:t>INFN-</a:t>
            </a:r>
            <a:r>
              <a:rPr lang="en-US" altLang="it-IT" sz="2100" b="1" dirty="0" err="1">
                <a:solidFill>
                  <a:schemeClr val="bg1"/>
                </a:solidFill>
              </a:rPr>
              <a:t>Padova</a:t>
            </a:r>
            <a:endParaRPr lang="it-IT" altLang="it-IT" sz="2100" b="1" dirty="0">
              <a:solidFill>
                <a:schemeClr val="bg1"/>
              </a:solidFill>
            </a:endParaRPr>
          </a:p>
        </p:txBody>
      </p:sp>
      <p:sp>
        <p:nvSpPr>
          <p:cNvPr id="42014" name="Rectangle 55"/>
          <p:cNvSpPr>
            <a:spLocks noChangeArrowheads="1"/>
          </p:cNvSpPr>
          <p:nvPr/>
        </p:nvSpPr>
        <p:spPr bwMode="auto">
          <a:xfrm>
            <a:off x="75028" y="1803980"/>
            <a:ext cx="6145232" cy="54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it-IT" sz="2700" dirty="0">
                <a:solidFill>
                  <a:srgbClr val="0000FF"/>
                </a:solidFill>
              </a:rPr>
              <a:t> </a:t>
            </a:r>
            <a:r>
              <a:rPr lang="en-US" altLang="it-IT" sz="2700" dirty="0">
                <a:solidFill>
                  <a:srgbClr val="FFFF99"/>
                </a:solidFill>
              </a:rPr>
              <a:t>Stellar </a:t>
            </a:r>
            <a:r>
              <a:rPr lang="en-US" altLang="it-IT" sz="2700" dirty="0" err="1">
                <a:solidFill>
                  <a:srgbClr val="FFFF99"/>
                </a:solidFill>
              </a:rPr>
              <a:t>Energy+Nucleosynthesis</a:t>
            </a:r>
            <a:r>
              <a:rPr lang="en-US" altLang="it-IT" sz="2700" dirty="0">
                <a:solidFill>
                  <a:srgbClr val="FFFF99"/>
                </a:solidFill>
              </a:rPr>
              <a:t>    </a:t>
            </a:r>
          </a:p>
        </p:txBody>
      </p:sp>
      <p:sp>
        <p:nvSpPr>
          <p:cNvPr id="42015" name="Rectangle 59"/>
          <p:cNvSpPr>
            <a:spLocks noChangeArrowheads="1"/>
          </p:cNvSpPr>
          <p:nvPr/>
        </p:nvSpPr>
        <p:spPr bwMode="auto">
          <a:xfrm>
            <a:off x="75028" y="2975766"/>
            <a:ext cx="4973436" cy="54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it-IT" sz="2700" dirty="0">
                <a:solidFill>
                  <a:srgbClr val="0000FF"/>
                </a:solidFill>
              </a:rPr>
              <a:t> </a:t>
            </a:r>
            <a:r>
              <a:rPr lang="en-US" altLang="it-IT" sz="2700" dirty="0">
                <a:solidFill>
                  <a:srgbClr val="FFFF99"/>
                </a:solidFill>
                <a:latin typeface="Symbol" pitchFamily="18" charset="2"/>
              </a:rPr>
              <a:t>s</a:t>
            </a:r>
            <a:r>
              <a:rPr lang="en-US" altLang="it-IT" sz="2700" dirty="0">
                <a:solidFill>
                  <a:srgbClr val="FFFF99"/>
                </a:solidFill>
              </a:rPr>
              <a:t>(</a:t>
            </a:r>
            <a:r>
              <a:rPr lang="en-US" altLang="it-IT" sz="2700" dirty="0" err="1">
                <a:solidFill>
                  <a:srgbClr val="FFFF99"/>
                </a:solidFill>
              </a:rPr>
              <a:t>E</a:t>
            </a:r>
            <a:r>
              <a:rPr lang="en-US" altLang="it-IT" sz="2700" baseline="-25000" dirty="0" err="1">
                <a:solidFill>
                  <a:srgbClr val="FFFF99"/>
                </a:solidFill>
              </a:rPr>
              <a:t>star</a:t>
            </a:r>
            <a:r>
              <a:rPr lang="en-US" altLang="it-IT" sz="2700" dirty="0">
                <a:solidFill>
                  <a:srgbClr val="FFFF99"/>
                </a:solidFill>
              </a:rPr>
              <a:t>) with </a:t>
            </a:r>
            <a:r>
              <a:rPr lang="en-US" altLang="it-IT" sz="2700" dirty="0" err="1">
                <a:solidFill>
                  <a:srgbClr val="FFFF99"/>
                </a:solidFill>
              </a:rPr>
              <a:t>E</a:t>
            </a:r>
            <a:r>
              <a:rPr lang="en-US" altLang="it-IT" sz="2700" baseline="-25000" dirty="0" err="1">
                <a:solidFill>
                  <a:srgbClr val="FFFF99"/>
                </a:solidFill>
              </a:rPr>
              <a:t>star</a:t>
            </a:r>
            <a:r>
              <a:rPr lang="en-US" altLang="it-IT" sz="2700" dirty="0">
                <a:solidFill>
                  <a:srgbClr val="FFFF99"/>
                </a:solidFill>
              </a:rPr>
              <a:t> &lt;&lt; </a:t>
            </a:r>
            <a:r>
              <a:rPr lang="en-US" altLang="it-IT" sz="2700" dirty="0" err="1">
                <a:solidFill>
                  <a:srgbClr val="FFFF99"/>
                </a:solidFill>
              </a:rPr>
              <a:t>E</a:t>
            </a:r>
            <a:r>
              <a:rPr lang="en-US" altLang="it-IT" sz="2700" baseline="-25000" dirty="0" err="1">
                <a:solidFill>
                  <a:srgbClr val="FFFF99"/>
                </a:solidFill>
              </a:rPr>
              <a:t>Coulomb</a:t>
            </a:r>
            <a:r>
              <a:rPr lang="en-US" altLang="it-IT" sz="2700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42016" name="Rectangle 61"/>
          <p:cNvSpPr>
            <a:spLocks noChangeArrowheads="1"/>
          </p:cNvSpPr>
          <p:nvPr/>
        </p:nvSpPr>
        <p:spPr bwMode="auto">
          <a:xfrm>
            <a:off x="75028" y="2418097"/>
            <a:ext cx="3769429" cy="540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4"/>
              </a:buBlip>
            </a:pPr>
            <a:r>
              <a:rPr lang="en-US" altLang="it-IT" sz="2700" dirty="0">
                <a:solidFill>
                  <a:srgbClr val="0000FF"/>
                </a:solidFill>
              </a:rPr>
              <a:t> </a:t>
            </a:r>
            <a:r>
              <a:rPr lang="en-US" altLang="it-IT" sz="2700" dirty="0">
                <a:solidFill>
                  <a:srgbClr val="FFFF99"/>
                </a:solidFill>
              </a:rPr>
              <a:t>Hydrogen Burning </a:t>
            </a:r>
            <a:r>
              <a:rPr lang="en-US" altLang="it-IT" sz="2700" dirty="0" smtClean="0">
                <a:solidFill>
                  <a:srgbClr val="FFFF99"/>
                </a:solidFill>
              </a:rPr>
              <a:t> </a:t>
            </a:r>
            <a:endParaRPr lang="en-US" altLang="it-IT" sz="2700" dirty="0">
              <a:solidFill>
                <a:srgbClr val="FFFF99"/>
              </a:solidFill>
            </a:endParaRPr>
          </a:p>
        </p:txBody>
      </p:sp>
      <p:sp>
        <p:nvSpPr>
          <p:cNvPr id="42017" name="Text Box 62"/>
          <p:cNvSpPr txBox="1">
            <a:spLocks noChangeArrowheads="1"/>
          </p:cNvSpPr>
          <p:nvPr/>
        </p:nvSpPr>
        <p:spPr bwMode="auto">
          <a:xfrm>
            <a:off x="75044" y="271717"/>
            <a:ext cx="9361813" cy="1110152"/>
          </a:xfrm>
          <a:prstGeom prst="rect">
            <a:avLst/>
          </a:prstGeom>
          <a:noFill/>
          <a:ln>
            <a:noFill/>
          </a:ln>
        </p:spPr>
        <p:txBody>
          <a:bodyPr wrap="squar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solidFill>
                  <a:srgbClr val="FFFF99"/>
                </a:solidFill>
              </a:rPr>
              <a:t>LUNA</a:t>
            </a:r>
            <a:r>
              <a:rPr lang="it-IT" altLang="it-IT" dirty="0" smtClean="0">
                <a:solidFill>
                  <a:srgbClr val="FFFF99"/>
                </a:solidFill>
              </a:rPr>
              <a:t>: the </a:t>
            </a:r>
            <a:r>
              <a:rPr lang="it-IT" altLang="it-IT" dirty="0" err="1" smtClean="0">
                <a:solidFill>
                  <a:srgbClr val="FFFF99"/>
                </a:solidFill>
              </a:rPr>
              <a:t>scientific</a:t>
            </a:r>
            <a:r>
              <a:rPr lang="it-IT" altLang="it-IT" dirty="0" smtClean="0">
                <a:solidFill>
                  <a:srgbClr val="FFFF99"/>
                </a:solidFill>
              </a:rPr>
              <a:t> </a:t>
            </a:r>
            <a:r>
              <a:rPr lang="it-IT" altLang="it-IT" dirty="0" err="1" smtClean="0">
                <a:solidFill>
                  <a:srgbClr val="FFFF99"/>
                </a:solidFill>
              </a:rPr>
              <a:t>program</a:t>
            </a:r>
            <a:r>
              <a:rPr lang="it-IT" altLang="it-IT" dirty="0" smtClean="0">
                <a:solidFill>
                  <a:srgbClr val="FFFF99"/>
                </a:solidFill>
              </a:rPr>
              <a:t> with the new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dirty="0" smtClean="0">
                <a:solidFill>
                  <a:srgbClr val="FFFF99"/>
                </a:solidFill>
              </a:rPr>
              <a:t>3.5 MV </a:t>
            </a:r>
            <a:r>
              <a:rPr lang="it-IT" altLang="it-IT" dirty="0" err="1" smtClean="0">
                <a:solidFill>
                  <a:srgbClr val="FFFF99"/>
                </a:solidFill>
              </a:rPr>
              <a:t>accelerator</a:t>
            </a:r>
            <a:r>
              <a:rPr lang="it-IT" altLang="it-IT" dirty="0" smtClean="0">
                <a:solidFill>
                  <a:srgbClr val="FFFF99"/>
                </a:solidFill>
              </a:rPr>
              <a:t> under Gran Sasso</a:t>
            </a:r>
            <a:endParaRPr lang="it-IT" altLang="it-IT" sz="4400" dirty="0">
              <a:solidFill>
                <a:srgbClr val="FFFF99"/>
              </a:solidFill>
            </a:endParaRPr>
          </a:p>
        </p:txBody>
      </p:sp>
      <p:sp>
        <p:nvSpPr>
          <p:cNvPr id="42018" name="Text Box 71"/>
          <p:cNvSpPr txBox="1">
            <a:spLocks noChangeArrowheads="1"/>
          </p:cNvSpPr>
          <p:nvPr/>
        </p:nvSpPr>
        <p:spPr bwMode="auto">
          <a:xfrm>
            <a:off x="6708729" y="7437136"/>
            <a:ext cx="960799" cy="54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47" tIns="62028" rIns="124047" bIns="6202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700" dirty="0">
                <a:solidFill>
                  <a:schemeClr val="bg1"/>
                </a:solidFill>
              </a:rPr>
              <a:t>S(E)</a:t>
            </a:r>
          </a:p>
        </p:txBody>
      </p:sp>
      <p:pic>
        <p:nvPicPr>
          <p:cNvPr id="1026" name="Picture 2" descr="C:\Users\broggini.FISICA\Desktop\Confsettembre\logo_v5n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51" y="248779"/>
            <a:ext cx="3210752" cy="307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83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8291" y="92033"/>
            <a:ext cx="12841540" cy="169277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/>
            <a:r>
              <a:rPr lang="en-US" altLang="it-IT" sz="31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The solar abundance problem</a:t>
            </a:r>
            <a:endParaRPr lang="en-US" altLang="it-IT" sz="2800" dirty="0">
              <a:solidFill>
                <a:srgbClr val="FFFFFF"/>
              </a:solidFill>
              <a:latin typeface="Comic Sans MS" panose="030F0702030302020204" pitchFamily="66" charset="0"/>
              <a:sym typeface="Symbol" pitchFamily="18" charset="2"/>
            </a:endParaRPr>
          </a:p>
          <a:p>
            <a:pPr lvl="0"/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new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(2009) spectroscopic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determination of the solar </a:t>
            </a: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photosphere, in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particular C, N  and O: 30-40% lower than before        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        SSM predictions disagree with </a:t>
            </a:r>
            <a:r>
              <a:rPr lang="en-US" sz="2400" dirty="0" err="1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heliosysmology</a:t>
            </a: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 results</a:t>
            </a:r>
            <a:endParaRPr lang="it-IT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336782" y="1525236"/>
            <a:ext cx="427756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15" tIns="62058" rIns="124115" bIns="62058"/>
          <a:lstStyle/>
          <a:p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268191" y="3567655"/>
            <a:ext cx="5712886" cy="1631216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>
            <a:spAutoFit/>
          </a:bodyPr>
          <a:lstStyle/>
          <a:p>
            <a:pPr algn="just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4400" b="1" kern="1200" dirty="0">
                <a:solidFill>
                  <a:srgbClr val="3950FD"/>
                </a:solidFill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</a:t>
            </a:r>
            <a:r>
              <a:rPr lang="en-US" altLang="it-IT" sz="3100" b="1" kern="1200" baseline="-25000" dirty="0" err="1">
                <a:solidFill>
                  <a:srgbClr val="3950FD"/>
                </a:solidFill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cno</a:t>
            </a:r>
            <a:r>
              <a:rPr lang="en-US" altLang="it-IT" sz="3100" kern="1200" baseline="-25000" dirty="0">
                <a:solidFill>
                  <a:srgbClr val="3950FD"/>
                </a:solidFill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altLang="it-IT" sz="3100" kern="1200" dirty="0">
                <a:solidFill>
                  <a:srgbClr val="0000FF"/>
                </a:solidFill>
                <a:latin typeface="Adobe Caslon Pro" pitchFamily="18" charset="0"/>
                <a:ea typeface="+mn-ea"/>
                <a:cs typeface="+mn-cs"/>
              </a:rPr>
              <a:t>= LF(S</a:t>
            </a:r>
            <a:r>
              <a:rPr lang="en-US" altLang="it-IT" sz="3100" kern="1200" baseline="-25000" dirty="0">
                <a:solidFill>
                  <a:srgbClr val="0000FF"/>
                </a:solidFill>
                <a:latin typeface="Adobe Caslon Pro" pitchFamily="18" charset="0"/>
                <a:ea typeface="+mn-ea"/>
                <a:cs typeface="+mn-cs"/>
              </a:rPr>
              <a:t>1,14</a:t>
            </a:r>
            <a:r>
              <a:rPr lang="en-US" altLang="it-IT" sz="3100" kern="1200" dirty="0">
                <a:solidFill>
                  <a:srgbClr val="0000FF"/>
                </a:solidFill>
                <a:latin typeface="Adobe Caslon Pro" pitchFamily="18" charset="0"/>
                <a:ea typeface="+mn-ea"/>
                <a:cs typeface="+mn-cs"/>
              </a:rPr>
              <a:t>,C+N</a:t>
            </a:r>
            <a:r>
              <a:rPr lang="en-US" altLang="it-IT" sz="3100" kern="1200" baseline="-25000" dirty="0">
                <a:solidFill>
                  <a:srgbClr val="0000FF"/>
                </a:solidFill>
                <a:latin typeface="Adobe Caslon Pro" pitchFamily="18" charset="0"/>
                <a:ea typeface="+mn-ea"/>
                <a:cs typeface="+mn-cs"/>
              </a:rPr>
              <a:t>core</a:t>
            </a:r>
            <a:r>
              <a:rPr lang="en-US" altLang="it-IT" sz="3100" kern="1200" dirty="0">
                <a:solidFill>
                  <a:srgbClr val="0000FF"/>
                </a:solidFill>
                <a:latin typeface="Adobe Caslon Pro" pitchFamily="18" charset="0"/>
                <a:ea typeface="+mn-ea"/>
                <a:cs typeface="+mn-cs"/>
              </a:rPr>
              <a:t>)</a:t>
            </a:r>
            <a:endParaRPr lang="it-IT" altLang="it-IT" sz="3600" kern="1200" baseline="-25000" dirty="0">
              <a:solidFill>
                <a:srgbClr val="0000FF"/>
              </a:solidFill>
              <a:latin typeface="Adobe Caslon Pro" pitchFamily="18" charset="0"/>
              <a:ea typeface="+mn-ea"/>
              <a:cs typeface="+mn-cs"/>
            </a:endParaRPr>
          </a:p>
          <a:p>
            <a:pPr algn="just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kern="1200" dirty="0">
                <a:solidFill>
                  <a:srgbClr val="3950FD"/>
                </a:solidFill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probe of the (C+N) abundance </a:t>
            </a:r>
          </a:p>
          <a:p>
            <a:pPr algn="just" defTabSz="91435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it-IT" sz="2800" kern="1200" dirty="0">
                <a:solidFill>
                  <a:srgbClr val="3950FD"/>
                </a:solidFill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in the Sun core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8230" y="2148058"/>
            <a:ext cx="12533410" cy="12003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/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C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onditions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in the solar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core,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in particular the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temperature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profile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,</a:t>
            </a:r>
          </a:p>
          <a:p>
            <a:pPr lvl="0"/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are determined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 </a:t>
            </a:r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by pp-chain.</a:t>
            </a:r>
          </a:p>
          <a:p>
            <a:pPr lvl="0"/>
            <a:r>
              <a:rPr lang="en-US" altLang="it-IT" sz="2400" dirty="0" smtClean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CNO 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luminosity </a:t>
            </a:r>
            <a:r>
              <a:rPr lang="en-US" altLang="it-IT" sz="2400" dirty="0">
                <a:solidFill>
                  <a:srgbClr val="FFFFFF"/>
                </a:solidFill>
                <a:latin typeface="Times New Roman"/>
                <a:cs typeface="Times New Roman"/>
                <a:sym typeface="Symbol" pitchFamily="18" charset="2"/>
              </a:rPr>
              <a:t>~1%</a:t>
            </a:r>
            <a:endParaRPr lang="it-IT" dirty="0"/>
          </a:p>
        </p:txBody>
      </p:sp>
      <p:pic>
        <p:nvPicPr>
          <p:cNvPr id="1029" name="Picture 5" descr="Risultati immagini per serenelli solar neutrino spectr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034" y="3301857"/>
            <a:ext cx="5333220" cy="400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68190" y="5210804"/>
            <a:ext cx="7551519" cy="76944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altLang="it-IT" sz="2400" dirty="0" err="1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Borexino</a:t>
            </a:r>
            <a:r>
              <a:rPr lang="en-US" altLang="it-IT" sz="2400" dirty="0">
                <a:solidFill>
                  <a:srgbClr val="FFFFFF"/>
                </a:solidFill>
                <a:latin typeface="Comic Sans MS" panose="030F0702030302020204" pitchFamily="66" charset="0"/>
                <a:sym typeface="Symbol" pitchFamily="18" charset="2"/>
              </a:rPr>
              <a:t>: </a:t>
            </a:r>
            <a:r>
              <a:rPr lang="en-US" altLang="it-IT" sz="4400" b="1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</a:t>
            </a:r>
            <a:r>
              <a:rPr lang="en-US" altLang="it-IT" sz="3100" b="1" kern="1200" baseline="-25000" dirty="0" err="1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cno</a:t>
            </a:r>
            <a:r>
              <a:rPr lang="en-US" altLang="it-IT" sz="3100" b="1" kern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  <a:sym typeface="Symbol" pitchFamily="18" charset="2"/>
              </a:rPr>
              <a:t>&lt; </a:t>
            </a:r>
            <a:r>
              <a:rPr lang="en-US" altLang="it-IT" sz="28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Times New Roman"/>
                <a:sym typeface="Symbol" pitchFamily="18" charset="2"/>
              </a:rPr>
              <a:t>7.7</a:t>
            </a:r>
            <a:r>
              <a:rPr lang="en-US" altLang="it-IT" sz="2800" kern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  <a:sym typeface="Symbol" pitchFamily="18" charset="2"/>
              </a:rPr>
              <a:t>*10</a:t>
            </a:r>
            <a:r>
              <a:rPr lang="en-US" altLang="it-IT" sz="2800" kern="1200" baseline="300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  <a:sym typeface="Symbol" pitchFamily="18" charset="2"/>
              </a:rPr>
              <a:t>8</a:t>
            </a:r>
            <a:r>
              <a:rPr lang="en-US" altLang="it-IT" sz="2800" kern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  <a:sym typeface="Symbol" pitchFamily="18" charset="2"/>
              </a:rPr>
              <a:t> cm-</a:t>
            </a:r>
            <a:r>
              <a:rPr lang="en-US" altLang="it-IT" sz="2800" kern="1200" baseline="300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  <a:sym typeface="Symbol" pitchFamily="18" charset="2"/>
              </a:rPr>
              <a:t>2</a:t>
            </a:r>
            <a:r>
              <a:rPr lang="en-US" altLang="it-IT" sz="2800" kern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  <a:sym typeface="Symbol" pitchFamily="18" charset="2"/>
              </a:rPr>
              <a:t>s-</a:t>
            </a:r>
            <a:r>
              <a:rPr lang="en-US" altLang="it-IT" sz="2800" kern="1200" baseline="300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  <a:sym typeface="Symbol" pitchFamily="18" charset="2"/>
              </a:rPr>
              <a:t>1</a:t>
            </a:r>
            <a:r>
              <a:rPr lang="en-US" altLang="it-IT" sz="3100" kern="1200" baseline="-250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  <a:sym typeface="Symbol" pitchFamily="18" charset="2"/>
              </a:rPr>
              <a:t> </a:t>
            </a:r>
            <a:endParaRPr lang="it-IT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3219" y="6110204"/>
            <a:ext cx="12953136" cy="140551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/>
            <a:r>
              <a:rPr lang="en-US" altLang="it-IT" sz="2800" dirty="0">
                <a:solidFill>
                  <a:srgbClr val="FFFF99"/>
                </a:solidFill>
                <a:latin typeface="Comic Sans MS" panose="030F0702030302020204" pitchFamily="66" charset="0"/>
                <a:sym typeface="Symbol" pitchFamily="18" charset="2"/>
              </a:rPr>
              <a:t>From </a:t>
            </a:r>
            <a:r>
              <a:rPr lang="en-US" altLang="it-IT" sz="2800" dirty="0" err="1">
                <a:solidFill>
                  <a:srgbClr val="FFFF99"/>
                </a:solidFill>
                <a:latin typeface="Comic Sans MS" panose="030F0702030302020204" pitchFamily="66" charset="0"/>
                <a:sym typeface="Symbol" pitchFamily="18" charset="2"/>
              </a:rPr>
              <a:t>A.Serenelli</a:t>
            </a:r>
            <a:r>
              <a:rPr lang="en-US" altLang="it-IT" sz="2800" dirty="0">
                <a:solidFill>
                  <a:srgbClr val="FFFF99"/>
                </a:solidFill>
                <a:latin typeface="Comic Sans MS" panose="030F0702030302020204" pitchFamily="66" charset="0"/>
                <a:sym typeface="Symbol" pitchFamily="18" charset="2"/>
              </a:rPr>
              <a:t>, Topical Issue on </a:t>
            </a:r>
          </a:p>
          <a:p>
            <a:pPr lvl="0"/>
            <a:r>
              <a:rPr lang="en-US" altLang="it-IT" sz="2800" dirty="0">
                <a:solidFill>
                  <a:srgbClr val="FFFF99"/>
                </a:solidFill>
                <a:latin typeface="Comic Sans MS" panose="030F0702030302020204" pitchFamily="66" charset="0"/>
                <a:sym typeface="Symbol" pitchFamily="18" charset="2"/>
              </a:rPr>
              <a:t>underground nuclear astrophysics and </a:t>
            </a:r>
          </a:p>
          <a:p>
            <a:pPr lvl="0"/>
            <a:r>
              <a:rPr lang="en-US" altLang="it-IT" sz="2800" dirty="0">
                <a:solidFill>
                  <a:srgbClr val="FFFF99"/>
                </a:solidFill>
                <a:latin typeface="Comic Sans MS" panose="030F0702030302020204" pitchFamily="66" charset="0"/>
                <a:sym typeface="Symbol" pitchFamily="18" charset="2"/>
              </a:rPr>
              <a:t>solar neutrinos EPJA 52(2016):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38210" y="7629611"/>
            <a:ext cx="12428480" cy="171191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/>
            <a:r>
              <a:rPr lang="en-US" altLang="it-IT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itchFamily="18" charset="2"/>
              </a:rPr>
              <a:t>Intrinsic error on the (C+N) </a:t>
            </a:r>
            <a:r>
              <a:rPr lang="en-US" altLang="it-IT" sz="2400" dirty="0" smtClean="0">
                <a:solidFill>
                  <a:schemeClr val="bg1"/>
                </a:solidFill>
                <a:latin typeface="Comic Sans MS" panose="030F0702030302020204" pitchFamily="66" charset="0"/>
                <a:sym typeface="Symbol" pitchFamily="18" charset="2"/>
              </a:rPr>
              <a:t>prediction </a:t>
            </a:r>
            <a:r>
              <a:rPr lang="en-US" altLang="it-IT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itchFamily="18" charset="2"/>
              </a:rPr>
              <a:t>of 11</a:t>
            </a:r>
            <a:r>
              <a:rPr lang="en-US" altLang="it-IT" sz="2400" dirty="0">
                <a:solidFill>
                  <a:schemeClr val="bg1"/>
                </a:solidFill>
                <a:latin typeface="Times New Roman"/>
                <a:cs typeface="Times New Roman"/>
                <a:sym typeface="Symbol" pitchFamily="18" charset="2"/>
              </a:rPr>
              <a:t>%</a:t>
            </a:r>
            <a:r>
              <a:rPr lang="en-US" altLang="it-IT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itchFamily="18" charset="2"/>
              </a:rPr>
              <a:t>, 2.6</a:t>
            </a:r>
            <a:r>
              <a:rPr lang="en-US" altLang="it-IT" sz="24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% from heavy element settling</a:t>
            </a:r>
          </a:p>
          <a:p>
            <a:pPr lvl="0"/>
            <a:r>
              <a:rPr lang="en-US" altLang="it-IT" sz="24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and 10.6% from nuclear cross sections (S</a:t>
            </a:r>
            <a:r>
              <a:rPr lang="en-US" altLang="it-IT" sz="2400" baseline="-250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17</a:t>
            </a:r>
            <a:r>
              <a:rPr lang="en-US" altLang="it-IT" sz="24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 and S</a:t>
            </a:r>
            <a:r>
              <a:rPr lang="en-US" altLang="it-IT" sz="2400" baseline="-250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114</a:t>
            </a:r>
            <a:r>
              <a:rPr lang="en-US" altLang="it-IT" sz="24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,</a:t>
            </a:r>
            <a:r>
              <a:rPr lang="en-US" altLang="it-IT" sz="2400" baseline="-250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  </a:t>
            </a:r>
            <a:r>
              <a:rPr lang="en-US" altLang="it-IT" sz="24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~7.5% each). </a:t>
            </a:r>
          </a:p>
          <a:p>
            <a:pPr lvl="0"/>
            <a:r>
              <a:rPr lang="en-US" altLang="it-IT" sz="2400" dirty="0">
                <a:solidFill>
                  <a:schemeClr val="bg1"/>
                </a:solidFill>
                <a:latin typeface="Comic Sans MS" panose="030F0702030302020204" pitchFamily="66" charset="0"/>
                <a:sym typeface="Symbol" pitchFamily="18" charset="2"/>
              </a:rPr>
              <a:t>CNO neutrino flux with 10</a:t>
            </a:r>
            <a:r>
              <a:rPr lang="en-US" altLang="it-IT" sz="2400" dirty="0">
                <a:solidFill>
                  <a:schemeClr val="bg1"/>
                </a:solidFill>
                <a:latin typeface="Times New Roman"/>
                <a:cs typeface="Times New Roman"/>
                <a:sym typeface="Symbol" pitchFamily="18" charset="2"/>
              </a:rPr>
              <a:t>% </a:t>
            </a:r>
            <a:r>
              <a:rPr lang="en-US" altLang="it-IT" sz="24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uncertainty           </a:t>
            </a:r>
            <a:r>
              <a:rPr lang="en-US" alt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C+N abundance in the Sun core </a:t>
            </a:r>
          </a:p>
          <a:p>
            <a:pPr lvl="0"/>
            <a:r>
              <a:rPr lang="en-US" alt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with </a:t>
            </a:r>
            <a:r>
              <a:rPr lang="en-US" altLang="it-IT" sz="2800" dirty="0">
                <a:solidFill>
                  <a:schemeClr val="bg1"/>
                </a:solidFill>
                <a:latin typeface="Times New Roman"/>
                <a:cs typeface="Times New Roman"/>
                <a:sym typeface="Symbol" pitchFamily="18" charset="2"/>
              </a:rPr>
              <a:t>~</a:t>
            </a:r>
            <a:r>
              <a:rPr lang="en-US" altLang="it-IT" sz="28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15% uncertainty</a:t>
            </a:r>
            <a:endParaRPr lang="en-US" altLang="it-IT" sz="2800" dirty="0">
              <a:solidFill>
                <a:schemeClr val="bg1"/>
              </a:solidFill>
              <a:latin typeface="Comic Sans MS" panose="030F0702030302020204" pitchFamily="66" charset="0"/>
              <a:sym typeface="Symbol" pitchFamily="18" charset="2"/>
            </a:endParaRPr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>
            <a:off x="6200374" y="8632995"/>
            <a:ext cx="650133" cy="0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15" tIns="62058" rIns="124115" bIns="62058"/>
          <a:lstStyle/>
          <a:p>
            <a:endParaRPr lang="it-IT"/>
          </a:p>
        </p:txBody>
      </p:sp>
      <p:pic>
        <p:nvPicPr>
          <p:cNvPr id="11" name="Picture 16" descr="C:\Users\broggini.FISICA\Desktop\SohoSun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415" y="78210"/>
            <a:ext cx="2834379" cy="297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98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23263" y="251505"/>
            <a:ext cx="12261690" cy="1077218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it-IT" sz="31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14</a:t>
            </a:r>
            <a:r>
              <a:rPr lang="en-US" altLang="it-IT" sz="3100" dirty="0">
                <a:solidFill>
                  <a:srgbClr val="FFFFFF"/>
                </a:solidFill>
                <a:latin typeface="Comic Sans MS" panose="030F0702030302020204" pitchFamily="66" charset="0"/>
              </a:rPr>
              <a:t>N(p</a:t>
            </a:r>
            <a:r>
              <a:rPr lang="en-US" altLang="it-IT" sz="3100" b="1" dirty="0">
                <a:solidFill>
                  <a:srgbClr val="FFFFFF"/>
                </a:solidFill>
                <a:latin typeface="Comic Sans MS" panose="030F0702030302020204" pitchFamily="66" charset="0"/>
              </a:rPr>
              <a:t>,</a:t>
            </a:r>
            <a:r>
              <a:rPr lang="en-US" altLang="it-IT" sz="3100" dirty="0">
                <a:solidFill>
                  <a:srgbClr val="FFFFFF"/>
                </a:solidFill>
                <a:latin typeface="Symbol" pitchFamily="18" charset="2"/>
                <a:cs typeface="DejaVu Sans" pitchFamily="34" charset="0"/>
              </a:rPr>
              <a:t> g</a:t>
            </a:r>
            <a:r>
              <a:rPr lang="en-US" altLang="it-IT" sz="3100" dirty="0">
                <a:solidFill>
                  <a:srgbClr val="FFFFFF"/>
                </a:solidFill>
                <a:latin typeface="Comic Sans MS" panose="030F0702030302020204" pitchFamily="66" charset="0"/>
              </a:rPr>
              <a:t>)</a:t>
            </a:r>
            <a:r>
              <a:rPr lang="en-US" altLang="it-IT" sz="31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15</a:t>
            </a:r>
            <a:r>
              <a:rPr lang="en-US" altLang="it-IT" sz="3100" dirty="0">
                <a:solidFill>
                  <a:srgbClr val="FFFFFF"/>
                </a:solidFill>
                <a:latin typeface="Comic Sans MS" panose="030F0702030302020204" pitchFamily="66" charset="0"/>
              </a:rPr>
              <a:t>O  </a:t>
            </a:r>
            <a:r>
              <a:rPr lang="en-US" altLang="it-IT" sz="3100" dirty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@LUNA MV: </a:t>
            </a:r>
            <a:r>
              <a:rPr lang="en-US" altLang="it-IT" sz="2800" dirty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day zero experiment to verify accelerator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dirty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and solid target set-up + to reduce the error on </a:t>
            </a:r>
            <a:r>
              <a:rPr lang="en-US" altLang="it-IT" sz="31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S</a:t>
            </a:r>
            <a:r>
              <a:rPr lang="en-US" altLang="it-IT" sz="3100" baseline="-25000" dirty="0">
                <a:solidFill>
                  <a:schemeClr val="bg1"/>
                </a:solidFill>
                <a:latin typeface="Comic Sans MS" panose="030F0702030302020204" pitchFamily="66" charset="0"/>
                <a:cs typeface="Times New Roman"/>
                <a:sym typeface="Symbol" pitchFamily="18" charset="2"/>
              </a:rPr>
              <a:t>114</a:t>
            </a:r>
          </a:p>
        </p:txBody>
      </p:sp>
      <p:sp>
        <p:nvSpPr>
          <p:cNvPr id="2" name="Rettangolo 1"/>
          <p:cNvSpPr/>
          <p:nvPr/>
        </p:nvSpPr>
        <p:spPr>
          <a:xfrm>
            <a:off x="342744" y="1632181"/>
            <a:ext cx="12082144" cy="954103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en-US" altLang="it-IT" sz="2800" dirty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Set-up: several gamma ray detectors </a:t>
            </a:r>
            <a:r>
              <a:rPr lang="en-US" altLang="it-IT" sz="2800" dirty="0" smtClean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to study the angular distribution </a:t>
            </a:r>
          </a:p>
          <a:p>
            <a:r>
              <a:rPr lang="en-US" altLang="it-IT" sz="2800" dirty="0" smtClean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(if </a:t>
            </a:r>
            <a:r>
              <a:rPr lang="en-US" altLang="it-IT" sz="2800" dirty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necessary, there  is space </a:t>
            </a:r>
            <a:r>
              <a:rPr lang="en-US" altLang="it-IT" sz="2800" dirty="0" smtClean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for an </a:t>
            </a:r>
            <a:r>
              <a:rPr lang="en-US" altLang="it-IT" sz="2800" dirty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array). 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02704" y="2921320"/>
            <a:ext cx="5683600" cy="530057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en-US" altLang="it-IT" sz="2800" dirty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Expected beam time: </a:t>
            </a:r>
            <a:r>
              <a:rPr lang="en-US" altLang="it-IT" sz="2800" dirty="0">
                <a:solidFill>
                  <a:srgbClr val="FFFFFF"/>
                </a:solidFill>
                <a:latin typeface="Times New Roman"/>
                <a:cs typeface="Times New Roman"/>
              </a:rPr>
              <a:t>~6 </a:t>
            </a:r>
            <a:r>
              <a:rPr lang="en-US" altLang="it-IT" sz="2800" dirty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months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4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7"/>
          <p:cNvSpPr>
            <a:spLocks noChangeArrowheads="1"/>
          </p:cNvSpPr>
          <p:nvPr/>
        </p:nvSpPr>
        <p:spPr bwMode="auto">
          <a:xfrm>
            <a:off x="6140253" y="4617157"/>
            <a:ext cx="724297" cy="5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60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28080" y="1069059"/>
            <a:ext cx="12488708" cy="2723823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GB" altLang="it-IT" sz="2700" dirty="0">
                <a:solidFill>
                  <a:srgbClr val="FFFF99"/>
                </a:solidFill>
                <a:latin typeface="Comic Sans MS" panose="030F0702030302020204" pitchFamily="66" charset="0"/>
              </a:rPr>
              <a:t> * </a:t>
            </a:r>
            <a:r>
              <a:rPr lang="en-GB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The lower stellar mass bound  </a:t>
            </a:r>
            <a:r>
              <a:rPr lang="en-GB" altLang="it-IT" sz="27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</a:t>
            </a:r>
            <a:r>
              <a:rPr lang="en-GB" altLang="it-IT" sz="2700" baseline="-25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up</a:t>
            </a:r>
            <a:r>
              <a:rPr lang="en-GB" altLang="it-IT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GB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for the Carbon ignition: </a:t>
            </a:r>
          </a:p>
          <a:p>
            <a:r>
              <a:rPr lang="en-GB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        white dwarf (+Nova or thermonuclear supernova)</a:t>
            </a:r>
            <a:r>
              <a:rPr lang="en-GB" altLang="it-IT" sz="3300" dirty="0">
                <a:solidFill>
                  <a:srgbClr val="FFFFFF"/>
                </a:solidFill>
                <a:latin typeface="Comic Sans MS" panose="030F0702030302020204" pitchFamily="66" charset="0"/>
              </a:rPr>
              <a:t>      or</a:t>
            </a:r>
          </a:p>
          <a:p>
            <a:r>
              <a:rPr lang="en-GB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        massive O-Ne </a:t>
            </a:r>
            <a:r>
              <a:rPr lang="en-GB" sz="28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WD or </a:t>
            </a:r>
            <a:r>
              <a:rPr lang="en-GB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core collapse </a:t>
            </a:r>
            <a:r>
              <a:rPr lang="en-GB" sz="28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supernova (+</a:t>
            </a:r>
            <a:r>
              <a:rPr lang="en-GB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neutron star or </a:t>
            </a:r>
          </a:p>
          <a:p>
            <a:r>
              <a:rPr lang="en-GB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        black  </a:t>
            </a:r>
            <a:r>
              <a:rPr lang="en-GB" sz="28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hole)</a:t>
            </a:r>
            <a:endParaRPr lang="en-GB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GB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        </a:t>
            </a:r>
            <a:endParaRPr lang="it-IT" dirty="0"/>
          </a:p>
          <a:p>
            <a:endParaRPr lang="it-IT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7940" y="119922"/>
            <a:ext cx="12548672" cy="584775"/>
          </a:xfrm>
          <a:prstGeom prst="rect">
            <a:avLst/>
          </a:prstGeom>
          <a:solidFill>
            <a:srgbClr val="FFFF99"/>
          </a:solidFill>
        </p:spPr>
        <p:txBody>
          <a:bodyPr wrap="square" lIns="91435" tIns="45718" rIns="91435" bIns="45718">
            <a:spAutoFit/>
          </a:bodyPr>
          <a:lstStyle/>
          <a:p>
            <a:r>
              <a:rPr lang="en-US" altLang="it-IT" sz="31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12</a:t>
            </a:r>
            <a:r>
              <a:rPr lang="en-US" altLang="it-IT" sz="3100" dirty="0">
                <a:solidFill>
                  <a:srgbClr val="0000FF"/>
                </a:solidFill>
                <a:latin typeface="Comic Sans MS" panose="030F0702030302020204" pitchFamily="66" charset="0"/>
              </a:rPr>
              <a:t>C+ </a:t>
            </a:r>
            <a:r>
              <a:rPr lang="en-US" altLang="it-IT" sz="3100" baseline="30000" dirty="0">
                <a:solidFill>
                  <a:srgbClr val="0000FF"/>
                </a:solidFill>
                <a:latin typeface="Comic Sans MS" panose="030F0702030302020204" pitchFamily="66" charset="0"/>
              </a:rPr>
              <a:t>12</a:t>
            </a:r>
            <a:r>
              <a:rPr lang="en-US" altLang="it-IT" sz="3100" dirty="0">
                <a:solidFill>
                  <a:srgbClr val="0000FF"/>
                </a:solidFill>
                <a:latin typeface="Comic Sans MS" panose="030F0702030302020204" pitchFamily="66" charset="0"/>
              </a:rPr>
              <a:t>C  the trigger </a:t>
            </a:r>
            <a:r>
              <a:rPr lang="en-US" altLang="it-IT" sz="31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of </a:t>
            </a:r>
            <a:r>
              <a:rPr lang="en-US" altLang="it-IT" sz="3100" dirty="0">
                <a:solidFill>
                  <a:srgbClr val="0000FF"/>
                </a:solidFill>
                <a:latin typeface="Comic Sans MS" panose="030F0702030302020204" pitchFamily="66" charset="0"/>
              </a:rPr>
              <a:t>Carbon burning </a:t>
            </a:r>
            <a:endParaRPr lang="it-IT" sz="31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3010" y="3042904"/>
            <a:ext cx="12766861" cy="507831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/>
            <a:r>
              <a:rPr lang="en-GB" altLang="it-IT" sz="2700" dirty="0">
                <a:solidFill>
                  <a:srgbClr val="FFFF99"/>
                </a:solidFill>
                <a:latin typeface="Comic Sans MS" panose="030F0702030302020204" pitchFamily="66" charset="0"/>
              </a:rPr>
              <a:t>* </a:t>
            </a:r>
            <a:r>
              <a:rPr lang="en-GB" altLang="it-IT" sz="2700" dirty="0">
                <a:solidFill>
                  <a:schemeClr val="bg1"/>
                </a:solidFill>
                <a:latin typeface="Comic Sans MS" panose="030F0702030302020204" pitchFamily="66" charset="0"/>
              </a:rPr>
              <a:t>Protons and alpha injection for nucleosynthesis in massive stars</a:t>
            </a:r>
            <a:endParaRPr lang="it-IT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4851" y="4663321"/>
            <a:ext cx="12899870" cy="399083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3100" baseline="30000" dirty="0">
                <a:solidFill>
                  <a:srgbClr val="FFFF99"/>
                </a:solidFill>
                <a:latin typeface="Comic Sans MS" panose="030F0702030302020204" pitchFamily="66" charset="0"/>
              </a:rPr>
              <a:t>12</a:t>
            </a:r>
            <a:r>
              <a:rPr lang="en-US" sz="3100" dirty="0">
                <a:solidFill>
                  <a:srgbClr val="FFFF99"/>
                </a:solidFill>
                <a:latin typeface="Comic Sans MS" panose="030F0702030302020204" pitchFamily="66" charset="0"/>
              </a:rPr>
              <a:t>C+</a:t>
            </a:r>
            <a:r>
              <a:rPr lang="en-US" sz="3100" baseline="30000" dirty="0">
                <a:solidFill>
                  <a:srgbClr val="FFFF99"/>
                </a:solidFill>
                <a:latin typeface="Comic Sans MS" panose="030F0702030302020204" pitchFamily="66" charset="0"/>
              </a:rPr>
              <a:t>12</a:t>
            </a:r>
            <a:r>
              <a:rPr lang="en-US" sz="3100" dirty="0">
                <a:solidFill>
                  <a:srgbClr val="FFFF99"/>
                </a:solidFill>
                <a:latin typeface="Comic Sans MS" panose="030F0702030302020204" pitchFamily="66" charset="0"/>
              </a:rPr>
              <a:t>C</a:t>
            </a:r>
            <a:r>
              <a:rPr lang="en-US" sz="3100" dirty="0">
                <a:solidFill>
                  <a:srgbClr val="FFFF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3100" baseline="30000" dirty="0">
                <a:solidFill>
                  <a:srgbClr val="FFFF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20</a:t>
            </a:r>
            <a:r>
              <a:rPr lang="en-US" sz="3100" dirty="0">
                <a:solidFill>
                  <a:srgbClr val="FFFF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Ne +  </a:t>
            </a:r>
            <a:r>
              <a:rPr lang="en-US" sz="3100" dirty="0">
                <a:solidFill>
                  <a:srgbClr val="FFFF99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a  </a:t>
            </a:r>
            <a:r>
              <a:rPr lang="en-US" sz="2800" dirty="0">
                <a:solidFill>
                  <a:srgbClr val="FFFF99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      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Q=4.62 MeV</a:t>
            </a:r>
          </a:p>
          <a:p>
            <a:pPr lvl="0"/>
            <a:endParaRPr lang="en-US" sz="2800" baseline="300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3100" baseline="30000" dirty="0">
                <a:solidFill>
                  <a:srgbClr val="FFFF99"/>
                </a:solidFill>
                <a:latin typeface="Comic Sans MS" panose="030F0702030302020204" pitchFamily="66" charset="0"/>
              </a:rPr>
              <a:t>12</a:t>
            </a:r>
            <a:r>
              <a:rPr lang="en-US" sz="3100" dirty="0">
                <a:solidFill>
                  <a:srgbClr val="FFFF99"/>
                </a:solidFill>
                <a:latin typeface="Comic Sans MS" panose="030F0702030302020204" pitchFamily="66" charset="0"/>
              </a:rPr>
              <a:t>C+</a:t>
            </a:r>
            <a:r>
              <a:rPr lang="en-US" sz="3100" baseline="30000" dirty="0">
                <a:solidFill>
                  <a:srgbClr val="FFFF99"/>
                </a:solidFill>
                <a:latin typeface="Comic Sans MS" panose="030F0702030302020204" pitchFamily="66" charset="0"/>
              </a:rPr>
              <a:t>12</a:t>
            </a:r>
            <a:r>
              <a:rPr lang="en-US" sz="3100" dirty="0">
                <a:solidFill>
                  <a:srgbClr val="FFFF99"/>
                </a:solidFill>
                <a:latin typeface="Comic Sans MS" panose="030F0702030302020204" pitchFamily="66" charset="0"/>
              </a:rPr>
              <a:t>C</a:t>
            </a:r>
            <a:r>
              <a:rPr lang="en-US" sz="3100" dirty="0">
                <a:solidFill>
                  <a:srgbClr val="FFFF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3100" baseline="30000" dirty="0">
                <a:solidFill>
                  <a:srgbClr val="FFFF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23</a:t>
            </a:r>
            <a:r>
              <a:rPr lang="en-US" sz="3100" dirty="0">
                <a:solidFill>
                  <a:srgbClr val="FFFF99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Na +  p</a:t>
            </a:r>
            <a:r>
              <a:rPr lang="en-US" sz="3100" dirty="0">
                <a:solidFill>
                  <a:srgbClr val="FFFF99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         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Q=2.24 MeV </a:t>
            </a:r>
            <a:endParaRPr lang="en-US" sz="2800" dirty="0">
              <a:solidFill>
                <a:srgbClr val="FFFFFF"/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lvl="0"/>
            <a:endParaRPr lang="en-US" sz="2800" baseline="300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 lvl="0"/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12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C+</a:t>
            </a:r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12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24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Mg +  </a:t>
            </a:r>
            <a:r>
              <a:rPr lang="en-US" sz="2800" dirty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g                 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Q=13.93 MeV  negligible</a:t>
            </a:r>
          </a:p>
          <a:p>
            <a:pPr lvl="0"/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12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C+</a:t>
            </a:r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12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23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Mg +  n</a:t>
            </a:r>
            <a:r>
              <a:rPr lang="en-US" sz="2800" dirty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               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Q=-2.62 MeV  endothermic</a:t>
            </a:r>
            <a:endParaRPr lang="en-US" sz="2800" dirty="0">
              <a:solidFill>
                <a:srgbClr val="FFFFFF"/>
              </a:solidFill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lvl="0"/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12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C+</a:t>
            </a:r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12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16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 +  2</a:t>
            </a:r>
            <a:r>
              <a:rPr lang="en-US" sz="2800" dirty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a                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Q=-0.12 MeV  three particles</a:t>
            </a:r>
          </a:p>
          <a:p>
            <a:pPr lvl="0"/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12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C+</a:t>
            </a:r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12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16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 +  </a:t>
            </a:r>
            <a:r>
              <a:rPr lang="en-US" sz="2800" baseline="300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8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Be  </a:t>
            </a:r>
            <a:r>
              <a:rPr lang="en-US" sz="2800" dirty="0">
                <a:solidFill>
                  <a:srgbClr val="FFFFFF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           </a:t>
            </a:r>
            <a:r>
              <a:rPr lang="en-US" sz="2800" dirty="0">
                <a:solidFill>
                  <a:srgbClr val="FFFFFF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Q=-0.21 MeV  higher Coulomb barrier</a:t>
            </a:r>
          </a:p>
          <a:p>
            <a:pPr lvl="0"/>
            <a:r>
              <a:rPr lang="en-US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endParaRPr lang="en-US" sz="2400" dirty="0">
              <a:latin typeface="Symbol" panose="05050102010706020507" pitchFamily="18" charset="2"/>
              <a:sym typeface="Wingdings" panose="05000000000000000000" pitchFamily="2" charset="2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15553" y="3852695"/>
            <a:ext cx="5213955" cy="530057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 algn="l" defTabSz="914354" rtl="0">
              <a:defRPr/>
            </a:pPr>
            <a:r>
              <a:rPr lang="en-US" sz="28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Coulomb barrier: E</a:t>
            </a:r>
            <a:r>
              <a:rPr lang="en-US" sz="2800" kern="1200" baseline="-25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lang="en-US" sz="28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= 6.7 MeV</a:t>
            </a:r>
          </a:p>
        </p:txBody>
      </p:sp>
    </p:spTree>
    <p:extLst>
      <p:ext uri="{BB962C8B-B14F-4D97-AF65-F5344CB8AC3E}">
        <p14:creationId xmlns:p14="http://schemas.microsoft.com/office/powerpoint/2010/main" val="145035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35" y="201743"/>
            <a:ext cx="8038599" cy="918837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8322711" y="2802597"/>
            <a:ext cx="4541628" cy="461665"/>
          </a:xfrm>
          <a:prstGeom prst="rect">
            <a:avLst/>
          </a:prstGeom>
          <a:solidFill>
            <a:srgbClr val="FFFF99"/>
          </a:solidFill>
        </p:spPr>
        <p:txBody>
          <a:bodyPr wrap="none" lIns="91435" tIns="45718" rIns="91435" bIns="45718">
            <a:spAutoFit/>
          </a:bodyPr>
          <a:lstStyle/>
          <a:p>
            <a:pPr algn="l" defTabSz="1092156" rtl="0">
              <a:defRPr/>
            </a:pPr>
            <a:r>
              <a:rPr lang="en-US" sz="2400" kern="1200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</a:rPr>
              <a:t>Relevant energy range in stars</a:t>
            </a:r>
          </a:p>
        </p:txBody>
      </p:sp>
      <p:sp>
        <p:nvSpPr>
          <p:cNvPr id="5" name="Rettangolo 4"/>
          <p:cNvSpPr/>
          <p:nvPr/>
        </p:nvSpPr>
        <p:spPr>
          <a:xfrm>
            <a:off x="6421538" y="4557224"/>
            <a:ext cx="1694694" cy="400110"/>
          </a:xfrm>
          <a:prstGeom prst="rect">
            <a:avLst/>
          </a:prstGeom>
          <a:solidFill>
            <a:srgbClr val="FFFF99"/>
          </a:solidFill>
        </p:spPr>
        <p:txBody>
          <a:bodyPr wrap="none" lIns="91435" tIns="45718" rIns="91435" bIns="45718">
            <a:spAutoFit/>
          </a:bodyPr>
          <a:lstStyle/>
          <a:p>
            <a:pPr algn="l" defTabSz="914354" rtl="0">
              <a:defRPr/>
            </a:pPr>
            <a:r>
              <a:rPr lang="en-US" sz="2000" kern="1200" dirty="0" err="1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lang="en-US" sz="2000" kern="1200" baseline="-25000" dirty="0" err="1">
                <a:solidFill>
                  <a:srgbClr val="0000FF"/>
                </a:solidFill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lang="en-US" sz="2000" kern="1200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  <a:t> = 440 </a:t>
            </a:r>
            <a:r>
              <a:rPr lang="en-US" sz="2000" kern="1200" dirty="0" err="1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  <a:t>keV</a:t>
            </a:r>
            <a:endParaRPr lang="en-US" sz="2000" kern="1200" dirty="0">
              <a:solidFill>
                <a:srgbClr val="0000FF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994690" y="6026244"/>
            <a:ext cx="2129109" cy="461665"/>
          </a:xfrm>
          <a:prstGeom prst="rect">
            <a:avLst/>
          </a:prstGeom>
          <a:solidFill>
            <a:srgbClr val="FFFF99"/>
          </a:solidFill>
        </p:spPr>
        <p:txBody>
          <a:bodyPr wrap="none" lIns="91435" tIns="45718" rIns="91435" bIns="45718">
            <a:spAutoFit/>
          </a:bodyPr>
          <a:lstStyle/>
          <a:p>
            <a:pPr algn="l" defTabSz="914354" rtl="0">
              <a:defRPr/>
            </a:pPr>
            <a:r>
              <a:rPr lang="en-US" sz="2400" kern="1200" dirty="0" err="1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  <a:t>E</a:t>
            </a:r>
            <a:r>
              <a:rPr lang="en-US" sz="2400" kern="1200" baseline="-25000" dirty="0" err="1">
                <a:solidFill>
                  <a:srgbClr val="0000FF"/>
                </a:solidFill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lang="en-US" sz="2400" kern="1200" dirty="0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  <a:t> = 1634 </a:t>
            </a:r>
            <a:r>
              <a:rPr lang="en-US" sz="2400" kern="1200" dirty="0" err="1">
                <a:solidFill>
                  <a:srgbClr val="0000FF"/>
                </a:solidFill>
                <a:latin typeface="Comic Sans MS" panose="030F0702030302020204" pitchFamily="66" charset="0"/>
                <a:ea typeface="+mn-ea"/>
                <a:cs typeface="+mn-cs"/>
              </a:rPr>
              <a:t>keV</a:t>
            </a:r>
            <a:endParaRPr lang="en-US" sz="2400" kern="1200" dirty="0">
              <a:solidFill>
                <a:srgbClr val="0000FF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Line 21"/>
          <p:cNvSpPr>
            <a:spLocks noChangeShapeType="1"/>
          </p:cNvSpPr>
          <p:nvPr/>
        </p:nvSpPr>
        <p:spPr bwMode="auto">
          <a:xfrm flipH="1" flipV="1">
            <a:off x="5366479" y="5844855"/>
            <a:ext cx="583241" cy="181389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15" tIns="62058" rIns="124115" bIns="62058"/>
          <a:lstStyle/>
          <a:p>
            <a:endParaRPr lang="it-IT"/>
          </a:p>
        </p:txBody>
      </p:sp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6415795" y="4990425"/>
            <a:ext cx="624017" cy="256135"/>
          </a:xfrm>
          <a:prstGeom prst="line">
            <a:avLst/>
          </a:prstGeom>
          <a:noFill/>
          <a:ln w="76200">
            <a:solidFill>
              <a:srgbClr val="FFC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15" tIns="62058" rIns="124115" bIns="62058"/>
          <a:lstStyle/>
          <a:p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257860" y="3508956"/>
            <a:ext cx="6502400" cy="1631216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pPr algn="l" defTabSz="914354" rtl="0">
              <a:lnSpc>
                <a:spcPct val="150000"/>
              </a:lnSpc>
              <a:defRPr/>
            </a:pPr>
            <a:r>
              <a:rPr lang="en-US" sz="3100" kern="1200" baseline="30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C+</a:t>
            </a:r>
            <a:r>
              <a:rPr lang="en-US" sz="3100" kern="1200" baseline="30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3100" kern="1200" baseline="30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20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Ne +  </a:t>
            </a:r>
            <a:r>
              <a:rPr lang="en-US" sz="3600" kern="1200" dirty="0" err="1">
                <a:solidFill>
                  <a:schemeClr val="bg1"/>
                </a:solidFill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a</a:t>
            </a:r>
            <a:r>
              <a:rPr lang="en-US" sz="3600" kern="1200" baseline="-250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i</a:t>
            </a:r>
            <a:r>
              <a:rPr lang="en-US" sz="3100" kern="1200" dirty="0">
                <a:solidFill>
                  <a:schemeClr val="bg1"/>
                </a:solidFill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3100" kern="1200" dirty="0">
                <a:solidFill>
                  <a:prstClr val="black"/>
                </a:solidFill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lang="en-US" sz="3100" kern="1200" dirty="0">
                <a:solidFill>
                  <a:schemeClr val="bg1"/>
                </a:solidFill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4000" kern="1200" dirty="0" err="1">
                <a:solidFill>
                  <a:schemeClr val="bg1"/>
                </a:solidFill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g</a:t>
            </a:r>
            <a:r>
              <a:rPr lang="en-US" sz="4000" kern="1200" baseline="-250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i</a:t>
            </a:r>
            <a:endParaRPr lang="en-US" sz="4000" kern="1200" baseline="-250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  <a:sym typeface="Wingdings" panose="05000000000000000000" pitchFamily="2" charset="2"/>
            </a:endParaRPr>
          </a:p>
          <a:p>
            <a:pPr algn="l" defTabSz="914354" rtl="0">
              <a:defRPr/>
            </a:pPr>
            <a:r>
              <a:rPr lang="en-US" sz="3100" kern="1200" baseline="30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C+</a:t>
            </a:r>
            <a:r>
              <a:rPr lang="en-US" sz="3100" kern="1200" baseline="30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C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en-US" sz="3100" kern="1200" baseline="30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23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Na + </a:t>
            </a:r>
            <a:r>
              <a:rPr lang="en-US" sz="3100" kern="1200" dirty="0">
                <a:solidFill>
                  <a:prstClr val="black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p</a:t>
            </a:r>
            <a:r>
              <a:rPr lang="en-US" sz="3100" kern="1200" baseline="-25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i</a:t>
            </a:r>
            <a:r>
              <a:rPr lang="en-US" sz="3100" kern="1200" dirty="0">
                <a:solidFill>
                  <a:schemeClr val="bg1"/>
                </a:solidFill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3100" kern="1200" dirty="0">
                <a:solidFill>
                  <a:srgbClr val="FF0000"/>
                </a:solidFill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sz="31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+</a:t>
            </a:r>
            <a:r>
              <a:rPr lang="en-US" sz="3100" kern="1200" dirty="0">
                <a:solidFill>
                  <a:prstClr val="black"/>
                </a:solidFill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  </a:t>
            </a:r>
            <a:r>
              <a:rPr lang="en-US" sz="4000" kern="1200" dirty="0" err="1">
                <a:solidFill>
                  <a:schemeClr val="bg1"/>
                </a:solidFill>
                <a:latin typeface="Symbol" panose="05050102010706020507" pitchFamily="18" charset="2"/>
                <a:ea typeface="+mn-ea"/>
                <a:cs typeface="+mn-cs"/>
                <a:sym typeface="Wingdings" panose="05000000000000000000" pitchFamily="2" charset="2"/>
              </a:rPr>
              <a:t>g</a:t>
            </a:r>
            <a:r>
              <a:rPr lang="en-US" sz="3100" kern="1200" baseline="-250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  <a:sym typeface="Wingdings" panose="05000000000000000000" pitchFamily="2" charset="2"/>
              </a:rPr>
              <a:t>i</a:t>
            </a:r>
            <a:endParaRPr lang="en-US" sz="3100" kern="1200" dirty="0">
              <a:solidFill>
                <a:schemeClr val="bg1"/>
              </a:solidFill>
              <a:latin typeface="Symbol" panose="05050102010706020507" pitchFamily="18" charset="2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11375265" y="3655100"/>
            <a:ext cx="537411" cy="1716506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e 11"/>
          <p:cNvSpPr/>
          <p:nvPr/>
        </p:nvSpPr>
        <p:spPr>
          <a:xfrm>
            <a:off x="12202216" y="3655100"/>
            <a:ext cx="537411" cy="171650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8368769" y="5667681"/>
            <a:ext cx="4356740" cy="1952668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Detection: particles (Silicon</a:t>
            </a: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detectors, </a:t>
            </a:r>
            <a:r>
              <a:rPr lang="el-GR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E-E telescopes,</a:t>
            </a: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ionization chambers) </a:t>
            </a: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and gammas (from the first </a:t>
            </a:r>
          </a:p>
          <a:p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excited state, Ge detectors)</a:t>
            </a:r>
          </a:p>
        </p:txBody>
      </p:sp>
      <p:sp>
        <p:nvSpPr>
          <p:cNvPr id="2" name="Rettangolo 1"/>
          <p:cNvSpPr/>
          <p:nvPr/>
        </p:nvSpPr>
        <p:spPr>
          <a:xfrm>
            <a:off x="8377782" y="234122"/>
            <a:ext cx="4627019" cy="1938992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Energy (CM) region of interest: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0.9-3.4 MeV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explosive C-burning from 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0.7 MeV 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407760" y="7744113"/>
            <a:ext cx="6502400" cy="1938992"/>
          </a:xfrm>
          <a:prstGeom prst="rect">
            <a:avLst/>
          </a:prstGeom>
        </p:spPr>
        <p:txBody>
          <a:bodyPr lIns="91435" tIns="45718" rIns="91435" bIns="45718">
            <a:spAutoFit/>
          </a:bodyPr>
          <a:lstStyle/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Main advantage deep 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underground @LNGS: gamma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ray suppression in a shielded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</a:rPr>
              <a:t>detector (</a:t>
            </a:r>
            <a:r>
              <a:rPr lang="en-US" sz="2400" dirty="0">
                <a:solidFill>
                  <a:srgbClr val="FFFFFF"/>
                </a:solidFill>
                <a:latin typeface="Times New Roman"/>
                <a:cs typeface="Times New Roman"/>
              </a:rPr>
              <a:t>~</a:t>
            </a:r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5 orders of </a:t>
            </a:r>
          </a:p>
          <a:p>
            <a:pPr lvl="0"/>
            <a:r>
              <a:rPr lang="en-US" sz="2400" dirty="0">
                <a:solidFill>
                  <a:srgbClr val="FFFFFF"/>
                </a:solidFill>
                <a:latin typeface="Comic Sans MS" panose="030F0702030302020204" pitchFamily="66" charset="0"/>
                <a:cs typeface="Times New Roman"/>
              </a:rPr>
              <a:t>magnitude)</a:t>
            </a:r>
            <a:endParaRPr lang="en-US" sz="24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355763" y="86615"/>
            <a:ext cx="6565693" cy="400110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l" defTabSz="914354" rtl="0">
              <a:defRPr/>
            </a:pPr>
            <a:r>
              <a:rPr lang="en-US" sz="20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T. Spillane et al., Phys Rev Lett. 98 (2007) 122501</a:t>
            </a:r>
            <a:endParaRPr lang="en-US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309161" y="549711"/>
            <a:ext cx="6657298" cy="83099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algn="l" defTabSz="914354" rtl="0">
              <a:defRPr/>
            </a:pPr>
            <a:r>
              <a:rPr lang="en-US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Several resonances spaced by 300-500 </a:t>
            </a:r>
            <a:r>
              <a:rPr lang="en-US" sz="2400" kern="12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keV</a:t>
            </a:r>
            <a:r>
              <a:rPr lang="en-US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,  typical width </a:t>
            </a:r>
            <a:r>
              <a:rPr lang="en-US" sz="2400" kern="1200" dirty="0">
                <a:solidFill>
                  <a:schemeClr val="bg1"/>
                </a:solidFill>
                <a:latin typeface="Symbol" panose="05050102010706020507" pitchFamily="18" charset="2"/>
                <a:ea typeface="+mn-ea"/>
                <a:cs typeface="+mn-cs"/>
              </a:rPr>
              <a:t>G</a:t>
            </a:r>
            <a:r>
              <a:rPr lang="en-US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≈10 </a:t>
            </a:r>
            <a:r>
              <a:rPr lang="en-US" sz="2400" kern="12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+mn-cs"/>
              </a:rPr>
              <a:t>keV</a:t>
            </a:r>
            <a:endParaRPr lang="en-US" sz="2400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8" y="97799"/>
            <a:ext cx="6176582" cy="499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6369122" y="1494081"/>
            <a:ext cx="6897173" cy="497058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Improvements @LNGS:</a:t>
            </a:r>
          </a:p>
          <a:p>
            <a:r>
              <a:rPr lang="en-US" sz="24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With a shielded  Ge detector </a:t>
            </a:r>
            <a:r>
              <a:rPr lang="en-US" sz="24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bck</a:t>
            </a:r>
            <a:r>
              <a:rPr lang="en-US" sz="24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 of 52 </a:t>
            </a:r>
            <a:r>
              <a:rPr lang="en-US" sz="24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cpd</a:t>
            </a:r>
            <a:r>
              <a:rPr lang="en-US" sz="24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 425-455 </a:t>
            </a:r>
            <a:r>
              <a:rPr lang="en-US" sz="24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keV</a:t>
            </a:r>
            <a:r>
              <a:rPr lang="en-US" sz="24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 and 1 </a:t>
            </a:r>
            <a:r>
              <a:rPr lang="en-US" sz="24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cpd</a:t>
            </a:r>
            <a:r>
              <a:rPr lang="en-US" sz="24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 1619-1649 </a:t>
            </a:r>
            <a:r>
              <a:rPr lang="en-US" sz="24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keV</a:t>
            </a:r>
            <a:endParaRPr lang="en-US" sz="2400" kern="1200" dirty="0">
              <a:solidFill>
                <a:srgbClr val="FFFFFF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endParaRPr lang="en-US" sz="2100" kern="1200" dirty="0">
              <a:solidFill>
                <a:srgbClr val="FFFFFF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r>
              <a:rPr lang="en-US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+mn-cs"/>
              </a:rPr>
              <a:t>Minimum energy 1955 for the proton channel </a:t>
            </a:r>
          </a:p>
          <a:p>
            <a:r>
              <a:rPr lang="en-US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n-US" sz="2400" kern="1200" dirty="0" err="1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+mn-cs"/>
              </a:rPr>
              <a:t>bck</a:t>
            </a:r>
            <a:r>
              <a:rPr lang="en-US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+mn-cs"/>
              </a:rPr>
              <a:t> limited) and 1605 </a:t>
            </a:r>
            <a:r>
              <a:rPr lang="en-US" sz="2400" kern="1200" dirty="0" err="1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+mn-cs"/>
              </a:rPr>
              <a:t>keV</a:t>
            </a:r>
            <a:r>
              <a:rPr lang="en-US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+mn-cs"/>
              </a:rPr>
              <a:t> for the alpha channel (time limited). All this with 1mm thick carbon target, 5 </a:t>
            </a:r>
            <a:r>
              <a:rPr lang="en-US" sz="2400" kern="1200" dirty="0" err="1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+mn-cs"/>
              </a:rPr>
              <a:t>keV</a:t>
            </a:r>
            <a:r>
              <a:rPr lang="en-US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n-US" sz="2400" kern="1200" dirty="0" smtClean="0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+mn-cs"/>
              </a:rPr>
              <a:t>spacing </a:t>
            </a:r>
            <a:r>
              <a:rPr lang="en-US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+mn-cs"/>
              </a:rPr>
              <a:t>and 30</a:t>
            </a:r>
            <a:r>
              <a:rPr lang="en-US" sz="2400" kern="1200" dirty="0">
                <a:solidFill>
                  <a:srgbClr val="FFFF99"/>
                </a:solidFill>
                <a:latin typeface="Times New Roman"/>
                <a:ea typeface="+mn-ea"/>
                <a:cs typeface="Times New Roman"/>
              </a:rPr>
              <a:t>%  </a:t>
            </a:r>
            <a:r>
              <a:rPr lang="en-US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Times New Roman"/>
              </a:rPr>
              <a:t>stat. error) </a:t>
            </a:r>
          </a:p>
          <a:p>
            <a:r>
              <a:rPr lang="en-US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Times New Roman"/>
              </a:rPr>
              <a:t>Expected beam time: </a:t>
            </a:r>
            <a:r>
              <a:rPr lang="en-US" sz="2400" kern="1200" dirty="0">
                <a:solidFill>
                  <a:schemeClr val="bg1"/>
                </a:solidFill>
                <a:latin typeface="Times New Roman"/>
                <a:ea typeface="+mn-ea"/>
                <a:cs typeface="Times New Roman"/>
              </a:rPr>
              <a:t>~</a:t>
            </a:r>
            <a:r>
              <a:rPr lang="en-US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  <a:cs typeface="Times New Roman"/>
              </a:rPr>
              <a:t>2.5 years</a:t>
            </a:r>
          </a:p>
          <a:p>
            <a:endParaRPr lang="en-US" sz="2400" kern="1200" dirty="0">
              <a:solidFill>
                <a:srgbClr val="FFFF99"/>
              </a:solidFill>
              <a:latin typeface="Comic Sans MS" panose="030F0702030302020204" pitchFamily="66" charset="0"/>
              <a:ea typeface="+mn-ea"/>
              <a:cs typeface="Times New Roman"/>
            </a:endParaRPr>
          </a:p>
          <a:p>
            <a:endParaRPr lang="en-US" sz="2400" kern="1200" dirty="0">
              <a:solidFill>
                <a:srgbClr val="FFFF99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endParaRPr lang="en-US" sz="2100" kern="1200" dirty="0">
              <a:solidFill>
                <a:srgbClr val="FFFFFF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2180" y="5395468"/>
            <a:ext cx="7354712" cy="4031871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Beam induced </a:t>
            </a:r>
            <a:r>
              <a:rPr lang="en-US" sz="28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bck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H and 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H in the target</a:t>
            </a:r>
          </a:p>
          <a:p>
            <a:endParaRPr lang="en-US" sz="2800" kern="1200" dirty="0">
              <a:solidFill>
                <a:srgbClr val="FFFFFF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Gamma detection: 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H(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C,p</a:t>
            </a:r>
            <a:r>
              <a:rPr lang="en-US" sz="2800" kern="1200" baseline="-25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l-GR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γ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13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C </a:t>
            </a:r>
          </a:p>
          <a:p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and 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H(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C,</a:t>
            </a:r>
            <a:r>
              <a:rPr lang="el-GR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γ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 )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13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N</a:t>
            </a:r>
          </a:p>
          <a:p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Particle detection (at backward </a:t>
            </a:r>
          </a:p>
          <a:p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angles):  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H(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C,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2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H)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C + 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12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C(</a:t>
            </a:r>
            <a:r>
              <a:rPr lang="en-US" sz="28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d,p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r>
              <a:rPr lang="en-US" sz="28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13</a:t>
            </a:r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C</a:t>
            </a:r>
          </a:p>
          <a:p>
            <a:endParaRPr lang="en-US" sz="2800" kern="1200" dirty="0">
              <a:solidFill>
                <a:srgbClr val="FFFFFF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+mn-cs"/>
              </a:rPr>
              <a:t>Heating at high temperature </a:t>
            </a:r>
          </a:p>
          <a:p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Times New Roman"/>
              </a:rPr>
              <a:t>is able to reduce the contamination</a:t>
            </a:r>
            <a:endParaRPr lang="it-IT" sz="1400" dirty="0">
              <a:latin typeface="Comic Sans MS" panose="030F0702030302020204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67" y="6015941"/>
            <a:ext cx="6767339" cy="323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8049718" y="7809876"/>
            <a:ext cx="1887909" cy="1405511"/>
          </a:xfrm>
          <a:prstGeom prst="rect">
            <a:avLst/>
          </a:prstGeom>
          <a:solidFill>
            <a:schemeClr val="bg1"/>
          </a:solidFill>
        </p:spPr>
        <p:txBody>
          <a:bodyPr wrap="square" lIns="91435" tIns="45718" rIns="91435" bIns="45718">
            <a:spAutoFit/>
          </a:bodyPr>
          <a:lstStyle/>
          <a:p>
            <a:endParaRPr lang="en-US" sz="2800" kern="1200" dirty="0">
              <a:solidFill>
                <a:srgbClr val="FFFFFF"/>
              </a:solidFill>
              <a:latin typeface="Comic Sans MS" panose="030F0702030302020204" pitchFamily="66" charset="0"/>
              <a:ea typeface="+mn-ea"/>
              <a:cs typeface="Times New Roman"/>
            </a:endParaRPr>
          </a:p>
          <a:p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Times New Roman"/>
              </a:rPr>
              <a:t>D</a:t>
            </a:r>
          </a:p>
          <a:p>
            <a:r>
              <a:rPr lang="en-US" sz="28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  <a:cs typeface="Times New Roman"/>
              </a:rPr>
              <a:t>educe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398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ChangeArrowheads="1"/>
          </p:cNvSpPr>
          <p:nvPr/>
        </p:nvSpPr>
        <p:spPr bwMode="auto">
          <a:xfrm>
            <a:off x="578428" y="6829171"/>
            <a:ext cx="11703956" cy="203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5032" tIns="52518" rIns="105032" bIns="52518"/>
          <a:lstStyle>
            <a:lvl1pPr marL="423863" indent="-423863" defTabSz="1400175">
              <a:spcBef>
                <a:spcPct val="20000"/>
              </a:spcBef>
              <a:buChar char="•"/>
              <a:defRPr sz="3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9163" indent="-354013" defTabSz="1400175">
              <a:spcBef>
                <a:spcPct val="20000"/>
              </a:spcBef>
              <a:buChar char="–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14463" indent="-282575" defTabSz="1400175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79613" indent="-282575" defTabSz="1400175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546350" indent="-282575" defTabSz="1400175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003550" indent="-282575" defTabSz="1400175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460750" indent="-282575" defTabSz="1400175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917950" indent="-282575" defTabSz="1400175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375150" indent="-282575" defTabSz="1400175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endParaRPr lang="en-US" altLang="en-US" sz="1600"/>
          </a:p>
        </p:txBody>
      </p:sp>
      <p:sp>
        <p:nvSpPr>
          <p:cNvPr id="238596" name="Text Box 4"/>
          <p:cNvSpPr txBox="1">
            <a:spLocks noChangeArrowheads="1"/>
          </p:cNvSpPr>
          <p:nvPr/>
        </p:nvSpPr>
        <p:spPr bwMode="auto">
          <a:xfrm>
            <a:off x="-74950" y="1085941"/>
            <a:ext cx="13022168" cy="50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039" tIns="65020" rIns="130039" bIns="65020">
            <a:spAutoFit/>
          </a:bodyPr>
          <a:lstStyle/>
          <a:p>
            <a:pPr algn="l"/>
            <a:r>
              <a:rPr lang="en-US" altLang="en-US" sz="2400" dirty="0">
                <a:solidFill>
                  <a:schemeClr val="bg1"/>
                </a:solidFill>
                <a:latin typeface="Comic Sans MS"/>
                <a:cs typeface="Comic Sans MS"/>
              </a:rPr>
              <a:t> Two components were identified and connected to stellar sites:</a:t>
            </a:r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992583" y="1837967"/>
            <a:ext cx="3705882" cy="439093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lIns="130039" tIns="65020" rIns="130039" bIns="65020">
            <a:spAutoFit/>
          </a:bodyPr>
          <a:lstStyle/>
          <a:p>
            <a:r>
              <a:rPr lang="de-DE" alt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Main s-process ~90&lt;A&lt;210</a:t>
            </a: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7606821" y="1911291"/>
            <a:ext cx="3191319" cy="43909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lIns="130039" tIns="65020" rIns="130039" bIns="65020">
            <a:spAutoFit/>
          </a:bodyPr>
          <a:lstStyle/>
          <a:p>
            <a:r>
              <a:rPr lang="de-DE" altLang="en-US" sz="2000" b="1" dirty="0">
                <a:solidFill>
                  <a:srgbClr val="0000FF"/>
                </a:solidFill>
                <a:latin typeface="Comic Sans MS"/>
                <a:cs typeface="Comic Sans MS"/>
              </a:rPr>
              <a:t>Weak s-process A&lt;~90</a:t>
            </a:r>
          </a:p>
        </p:txBody>
      </p:sp>
      <p:pic>
        <p:nvPicPr>
          <p:cNvPr id="238601" name="Picture 9" descr="redgia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75" y="5504609"/>
            <a:ext cx="4320292" cy="36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8603" name="Line 11"/>
          <p:cNvSpPr>
            <a:spLocks noChangeShapeType="1"/>
          </p:cNvSpPr>
          <p:nvPr/>
        </p:nvSpPr>
        <p:spPr bwMode="auto">
          <a:xfrm>
            <a:off x="6537136" y="2764648"/>
            <a:ext cx="0" cy="6454963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9" tIns="65020" rIns="130039" bIns="65020"/>
          <a:lstStyle/>
          <a:p>
            <a:endParaRPr lang="en-US"/>
          </a:p>
        </p:txBody>
      </p:sp>
      <p:sp>
        <p:nvSpPr>
          <p:cNvPr id="238604" name="Text Box 12"/>
          <p:cNvSpPr txBox="1">
            <a:spLocks noChangeArrowheads="1"/>
          </p:cNvSpPr>
          <p:nvPr/>
        </p:nvSpPr>
        <p:spPr bwMode="auto">
          <a:xfrm>
            <a:off x="1879915" y="2525254"/>
            <a:ext cx="2227914" cy="50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/>
          <a:p>
            <a:r>
              <a:rPr lang="de-DE" altLang="en-US" sz="2400" dirty="0">
                <a:solidFill>
                  <a:schemeClr val="bg1"/>
                </a:solidFill>
                <a:latin typeface="Comic Sans MS"/>
                <a:cs typeface="Comic Sans MS"/>
              </a:rPr>
              <a:t>TP-AGB </a:t>
            </a:r>
            <a:r>
              <a:rPr lang="de-DE" altLang="en-US" sz="2400" dirty="0" err="1">
                <a:solidFill>
                  <a:schemeClr val="bg1"/>
                </a:solidFill>
                <a:latin typeface="Comic Sans MS"/>
                <a:cs typeface="Comic Sans MS"/>
              </a:rPr>
              <a:t>stars</a:t>
            </a:r>
            <a:endParaRPr lang="de-DE" altLang="en-US" sz="2400" baseline="-25000" dirty="0">
              <a:solidFill>
                <a:schemeClr val="bg1"/>
              </a:solidFill>
              <a:latin typeface="Comic Sans MS"/>
              <a:ea typeface="Batang" panose="02030600000101010101" pitchFamily="18" charset="-127"/>
              <a:cs typeface="Comic Sans MS"/>
            </a:endParaRPr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>
            <a:off x="7606869" y="2525254"/>
            <a:ext cx="3427021" cy="50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/>
          <a:p>
            <a:r>
              <a:rPr lang="de-DE" altLang="en-US" sz="2400" dirty="0">
                <a:solidFill>
                  <a:schemeClr val="bg1"/>
                </a:solidFill>
                <a:latin typeface="Comic Sans MS"/>
                <a:cs typeface="Comic Sans MS"/>
              </a:rPr>
              <a:t>massive </a:t>
            </a:r>
            <a:r>
              <a:rPr lang="de-DE" altLang="en-US" sz="2400" dirty="0" err="1">
                <a:solidFill>
                  <a:schemeClr val="bg1"/>
                </a:solidFill>
                <a:latin typeface="Comic Sans MS"/>
                <a:cs typeface="Comic Sans MS"/>
              </a:rPr>
              <a:t>stars</a:t>
            </a:r>
            <a:r>
              <a:rPr lang="de-DE" altLang="en-US" sz="2400" dirty="0">
                <a:solidFill>
                  <a:schemeClr val="bg1"/>
                </a:solidFill>
                <a:latin typeface="Comic Sans MS"/>
                <a:cs typeface="Comic Sans MS"/>
              </a:rPr>
              <a:t> &gt; 10 M</a:t>
            </a:r>
            <a:r>
              <a:rPr lang="de-DE" altLang="en-US" sz="2400" baseline="-25000" dirty="0">
                <a:solidFill>
                  <a:schemeClr val="bg1"/>
                </a:solidFill>
                <a:latin typeface="Comic Sans MS"/>
                <a:ea typeface="Batang" panose="02030600000101010101" pitchFamily="18" charset="-127"/>
                <a:cs typeface="Comic Sans MS"/>
              </a:rPr>
              <a:t>⊙</a:t>
            </a:r>
          </a:p>
        </p:txBody>
      </p:sp>
      <p:sp>
        <p:nvSpPr>
          <p:cNvPr id="238606" name="Rectangle 14"/>
          <p:cNvSpPr>
            <a:spLocks noChangeArrowheads="1"/>
          </p:cNvSpPr>
          <p:nvPr/>
        </p:nvSpPr>
        <p:spPr bwMode="auto">
          <a:xfrm>
            <a:off x="7233835" y="3450595"/>
            <a:ext cx="5254251" cy="180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039" tIns="65020" rIns="130039" bIns="65020">
            <a:spAutoFit/>
          </a:bodyPr>
          <a:lstStyle/>
          <a:p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core He-burning   	shell C-burning </a:t>
            </a:r>
          </a:p>
          <a:p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3-3.5·10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8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 K	   	     ~10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9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 K</a:t>
            </a:r>
          </a:p>
          <a:p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10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6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 cm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-3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 	        	      10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11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-10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12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 cm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-3</a:t>
            </a:r>
          </a:p>
          <a:p>
            <a:pPr algn="ctr"/>
            <a:endParaRPr lang="en-US" altLang="en-US" sz="2400" b="1" baseline="30000" dirty="0">
              <a:solidFill>
                <a:schemeClr val="bg1"/>
              </a:solidFill>
              <a:latin typeface="Comic Sans MS"/>
              <a:cs typeface="Comic Sans MS"/>
            </a:endParaRPr>
          </a:p>
          <a:p>
            <a:pPr algn="ctr"/>
            <a:r>
              <a:rPr lang="en-US" altLang="en-US" sz="2400" b="1" baseline="30000" dirty="0">
                <a:solidFill>
                  <a:schemeClr val="bg1"/>
                </a:solidFill>
                <a:latin typeface="Comic Sans MS"/>
                <a:cs typeface="Comic Sans MS"/>
              </a:rPr>
              <a:t>22</a:t>
            </a:r>
            <a:r>
              <a:rPr lang="en-US" altLang="en-US" sz="2400" b="1" dirty="0">
                <a:solidFill>
                  <a:schemeClr val="bg1"/>
                </a:solidFill>
                <a:latin typeface="Comic Sans MS"/>
                <a:cs typeface="Comic Sans MS"/>
              </a:rPr>
              <a:t>Ne(</a:t>
            </a:r>
            <a:r>
              <a:rPr lang="en-US" altLang="en-US" sz="2400" b="1" dirty="0" err="1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en-US" sz="2400" b="1" dirty="0" err="1">
                <a:solidFill>
                  <a:schemeClr val="bg1"/>
                </a:solidFill>
                <a:latin typeface="Comic Sans MS"/>
                <a:cs typeface="Comic Sans MS"/>
              </a:rPr>
              <a:t>,n</a:t>
            </a:r>
            <a:r>
              <a:rPr lang="en-US" altLang="en-US" sz="2400" b="1" dirty="0">
                <a:solidFill>
                  <a:schemeClr val="bg1"/>
                </a:solidFill>
                <a:latin typeface="Comic Sans MS"/>
                <a:cs typeface="Comic Sans MS"/>
              </a:rPr>
              <a:t>)</a:t>
            </a:r>
            <a:r>
              <a:rPr lang="en-US" altLang="en-US" sz="2400" b="1" baseline="30000" dirty="0">
                <a:solidFill>
                  <a:schemeClr val="bg1"/>
                </a:solidFill>
                <a:latin typeface="Comic Sans MS"/>
                <a:cs typeface="Comic Sans MS"/>
              </a:rPr>
              <a:t>25</a:t>
            </a:r>
            <a:r>
              <a:rPr lang="en-US" altLang="en-US" sz="2400" b="1" dirty="0">
                <a:solidFill>
                  <a:schemeClr val="bg1"/>
                </a:solidFill>
                <a:latin typeface="Comic Sans MS"/>
                <a:cs typeface="Comic Sans MS"/>
              </a:rPr>
              <a:t>Mg</a:t>
            </a:r>
            <a:endParaRPr lang="de-DE" altLang="en-US" sz="24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38607" name="Line 15"/>
          <p:cNvSpPr>
            <a:spLocks noChangeShapeType="1"/>
          </p:cNvSpPr>
          <p:nvPr/>
        </p:nvSpPr>
        <p:spPr bwMode="auto">
          <a:xfrm>
            <a:off x="9682517" y="3460407"/>
            <a:ext cx="0" cy="1217718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9" tIns="65020" rIns="130039" bIns="65020"/>
          <a:lstStyle/>
          <a:p>
            <a:endParaRPr lang="en-US"/>
          </a:p>
        </p:txBody>
      </p:sp>
      <p:sp>
        <p:nvSpPr>
          <p:cNvPr id="238609" name="Rectangle 17"/>
          <p:cNvSpPr>
            <a:spLocks noChangeArrowheads="1"/>
          </p:cNvSpPr>
          <p:nvPr/>
        </p:nvSpPr>
        <p:spPr bwMode="auto">
          <a:xfrm>
            <a:off x="404191" y="3354663"/>
            <a:ext cx="5883273" cy="178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039" tIns="65020" rIns="130039" bIns="65020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shell </a:t>
            </a:r>
            <a:r>
              <a:rPr lang="en-US" altLang="en-US" sz="2300" dirty="0" smtClean="0">
                <a:solidFill>
                  <a:schemeClr val="bg1"/>
                </a:solidFill>
                <a:latin typeface="Comic Sans MS"/>
                <a:cs typeface="Comic Sans MS"/>
              </a:rPr>
              <a:t>H-burning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		He-flash </a:t>
            </a:r>
          </a:p>
          <a:p>
            <a:r>
              <a:rPr 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sz="23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9 </a:t>
            </a:r>
            <a:r>
              <a:rPr 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~ 0.1 K				0.25 ≤ T</a:t>
            </a:r>
            <a:r>
              <a:rPr lang="en-US" sz="2300" baseline="-25000" dirty="0">
                <a:solidFill>
                  <a:schemeClr val="bg1"/>
                </a:solidFill>
                <a:latin typeface="Comic Sans MS"/>
                <a:cs typeface="Comic Sans MS"/>
              </a:rPr>
              <a:t>9 </a:t>
            </a:r>
            <a:r>
              <a:rPr 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~ 0.4 K</a:t>
            </a:r>
          </a:p>
          <a:p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10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7-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10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8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 cm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-3</a:t>
            </a:r>
            <a:r>
              <a:rPr lang="en-US" altLang="en-US" sz="2300" dirty="0">
                <a:latin typeface="Comic Sans MS"/>
                <a:cs typeface="Comic Sans MS"/>
              </a:rPr>
              <a:t>			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10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10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-10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11</a:t>
            </a:r>
            <a:r>
              <a:rPr lang="en-US" altLang="en-US" sz="2300" dirty="0">
                <a:solidFill>
                  <a:schemeClr val="bg1"/>
                </a:solidFill>
                <a:latin typeface="Comic Sans MS"/>
                <a:cs typeface="Comic Sans MS"/>
              </a:rPr>
              <a:t> cm</a:t>
            </a:r>
            <a:r>
              <a:rPr lang="en-US" altLang="en-US" sz="2300" baseline="30000" dirty="0">
                <a:solidFill>
                  <a:schemeClr val="bg1"/>
                </a:solidFill>
                <a:latin typeface="Comic Sans MS"/>
                <a:cs typeface="Comic Sans MS"/>
              </a:rPr>
              <a:t>-3</a:t>
            </a:r>
          </a:p>
          <a:p>
            <a:endParaRPr lang="en-US" altLang="en-US" sz="2300" b="1" baseline="300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altLang="en-US" sz="2300" b="1" baseline="30000" dirty="0">
                <a:solidFill>
                  <a:schemeClr val="bg1"/>
                </a:solidFill>
                <a:latin typeface="Comic Sans MS"/>
                <a:cs typeface="Comic Sans MS"/>
              </a:rPr>
              <a:t>13</a:t>
            </a:r>
            <a:r>
              <a:rPr lang="en-US" altLang="en-US" sz="2300" b="1" dirty="0">
                <a:solidFill>
                  <a:schemeClr val="bg1"/>
                </a:solidFill>
                <a:latin typeface="Comic Sans MS"/>
                <a:cs typeface="Comic Sans MS"/>
              </a:rPr>
              <a:t>C(</a:t>
            </a:r>
            <a:r>
              <a:rPr lang="en-US" altLang="en-US" sz="2300" b="1" dirty="0" err="1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en-US" sz="2300" b="1" dirty="0" err="1">
                <a:solidFill>
                  <a:schemeClr val="bg1"/>
                </a:solidFill>
                <a:latin typeface="Comic Sans MS"/>
                <a:cs typeface="Comic Sans MS"/>
              </a:rPr>
              <a:t>,n</a:t>
            </a:r>
            <a:r>
              <a:rPr lang="en-US" altLang="en-US" sz="2300" b="1" dirty="0">
                <a:solidFill>
                  <a:schemeClr val="bg1"/>
                </a:solidFill>
                <a:latin typeface="Comic Sans MS"/>
                <a:cs typeface="Comic Sans MS"/>
              </a:rPr>
              <a:t>)</a:t>
            </a:r>
            <a:r>
              <a:rPr lang="en-US" altLang="en-US" sz="2300" b="1" baseline="30000" dirty="0">
                <a:solidFill>
                  <a:schemeClr val="bg1"/>
                </a:solidFill>
                <a:latin typeface="Comic Sans MS"/>
                <a:cs typeface="Comic Sans MS"/>
              </a:rPr>
              <a:t>16</a:t>
            </a:r>
            <a:r>
              <a:rPr lang="en-US" altLang="en-US" sz="2300" b="1" dirty="0">
                <a:solidFill>
                  <a:schemeClr val="bg1"/>
                </a:solidFill>
                <a:latin typeface="Comic Sans MS"/>
                <a:cs typeface="Comic Sans MS"/>
              </a:rPr>
              <a:t>O</a:t>
            </a:r>
            <a:r>
              <a:rPr lang="en-US" altLang="en-US" sz="2300" b="1" dirty="0">
                <a:solidFill>
                  <a:srgbClr val="FF0000"/>
                </a:solidFill>
                <a:latin typeface="Comic Sans MS"/>
                <a:cs typeface="Comic Sans MS"/>
              </a:rPr>
              <a:t>			</a:t>
            </a:r>
            <a:r>
              <a:rPr lang="en-US" altLang="en-US" sz="2300" b="1" baseline="30000" dirty="0">
                <a:solidFill>
                  <a:schemeClr val="bg1"/>
                </a:solidFill>
                <a:latin typeface="Comic Sans MS"/>
                <a:cs typeface="Comic Sans MS"/>
              </a:rPr>
              <a:t>22</a:t>
            </a:r>
            <a:r>
              <a:rPr lang="en-US" altLang="en-US" sz="2300" b="1" dirty="0">
                <a:solidFill>
                  <a:schemeClr val="bg1"/>
                </a:solidFill>
                <a:latin typeface="Comic Sans MS"/>
                <a:cs typeface="Comic Sans MS"/>
              </a:rPr>
              <a:t>Ne(</a:t>
            </a:r>
            <a:r>
              <a:rPr lang="en-US" altLang="en-US" sz="2300" b="1" dirty="0" err="1">
                <a:solidFill>
                  <a:schemeClr val="bg1"/>
                </a:solidFill>
                <a:latin typeface="Symbol" charset="2"/>
                <a:cs typeface="Symbol" charset="2"/>
              </a:rPr>
              <a:t>a</a:t>
            </a:r>
            <a:r>
              <a:rPr lang="en-US" altLang="en-US" sz="2300" b="1" dirty="0" err="1">
                <a:solidFill>
                  <a:schemeClr val="bg1"/>
                </a:solidFill>
                <a:latin typeface="Comic Sans MS"/>
                <a:cs typeface="Comic Sans MS"/>
              </a:rPr>
              <a:t>,n</a:t>
            </a:r>
            <a:r>
              <a:rPr lang="en-US" altLang="en-US" sz="2300" b="1" dirty="0">
                <a:solidFill>
                  <a:schemeClr val="bg1"/>
                </a:solidFill>
                <a:latin typeface="Comic Sans MS"/>
                <a:cs typeface="Comic Sans MS"/>
              </a:rPr>
              <a:t>)</a:t>
            </a:r>
            <a:r>
              <a:rPr lang="en-US" altLang="en-US" sz="2300" b="1" baseline="30000" dirty="0">
                <a:solidFill>
                  <a:schemeClr val="bg1"/>
                </a:solidFill>
                <a:latin typeface="Comic Sans MS"/>
                <a:cs typeface="Comic Sans MS"/>
              </a:rPr>
              <a:t>25</a:t>
            </a:r>
            <a:r>
              <a:rPr lang="en-US" altLang="en-US" sz="2300" b="1" dirty="0">
                <a:solidFill>
                  <a:schemeClr val="bg1"/>
                </a:solidFill>
                <a:latin typeface="Comic Sans MS"/>
                <a:cs typeface="Comic Sans MS"/>
              </a:rPr>
              <a:t>Mg</a:t>
            </a:r>
            <a:endParaRPr lang="de-DE" altLang="en-US" sz="2300" b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38610" name="Line 18"/>
          <p:cNvSpPr>
            <a:spLocks noChangeShapeType="1"/>
          </p:cNvSpPr>
          <p:nvPr/>
        </p:nvSpPr>
        <p:spPr bwMode="auto">
          <a:xfrm>
            <a:off x="2940624" y="3460409"/>
            <a:ext cx="0" cy="1470071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039" tIns="65020" rIns="130039" bIns="65020"/>
          <a:lstStyle/>
          <a:p>
            <a:endParaRPr lang="en-US"/>
          </a:p>
        </p:txBody>
      </p:sp>
      <p:pic>
        <p:nvPicPr>
          <p:cNvPr id="17" name="Picture 3" descr="agbevo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90" y="5396461"/>
            <a:ext cx="5792347" cy="3972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7-Point Star 4"/>
          <p:cNvSpPr/>
          <p:nvPr/>
        </p:nvSpPr>
        <p:spPr>
          <a:xfrm>
            <a:off x="3772493" y="7586328"/>
            <a:ext cx="423361" cy="447497"/>
          </a:xfrm>
          <a:prstGeom prst="star7">
            <a:avLst/>
          </a:prstGeom>
          <a:solidFill>
            <a:srgbClr val="FF0000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61273" y="8027410"/>
            <a:ext cx="1110908" cy="350181"/>
          </a:xfrm>
          <a:prstGeom prst="rect">
            <a:avLst/>
          </a:prstGeom>
          <a:solidFill>
            <a:schemeClr val="bg1"/>
          </a:solidFill>
        </p:spPr>
        <p:txBody>
          <a:bodyPr wrap="square" lIns="130039" tIns="65020" rIns="130039" bIns="65020">
            <a:spAutoFit/>
          </a:bodyPr>
          <a:lstStyle/>
          <a:p>
            <a:r>
              <a:rPr lang="en-US" sz="1400" b="1" baseline="30000" dirty="0">
                <a:solidFill>
                  <a:srgbClr val="FF0000"/>
                </a:solidFill>
                <a:latin typeface="Comic Sans MS"/>
                <a:cs typeface="Comic Sans MS"/>
              </a:rPr>
              <a:t>22</a:t>
            </a:r>
            <a:r>
              <a:rPr lang="en-US" sz="1400" b="1" dirty="0">
                <a:solidFill>
                  <a:srgbClr val="FF0000"/>
                </a:solidFill>
                <a:latin typeface="Comic Sans MS"/>
                <a:cs typeface="Comic Sans MS"/>
              </a:rPr>
              <a:t>Ne(</a:t>
            </a:r>
            <a:r>
              <a:rPr lang="en-US" sz="14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1400" b="1" dirty="0" err="1">
                <a:solidFill>
                  <a:srgbClr val="FF0000"/>
                </a:solidFill>
                <a:latin typeface="Comic Sans MS"/>
                <a:cs typeface="Comic Sans MS"/>
              </a:rPr>
              <a:t>,n</a:t>
            </a:r>
            <a:r>
              <a:rPr lang="en-US" sz="1400" b="1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4163920" y="7834067"/>
            <a:ext cx="597353" cy="3684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58408" y="7208031"/>
            <a:ext cx="809397" cy="122379"/>
          </a:xfrm>
          <a:prstGeom prst="rect">
            <a:avLst/>
          </a:prstGeom>
          <a:solidFill>
            <a:srgbClr val="0000FF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0039" tIns="65020" rIns="130039" bIns="65020"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99896" y="6235858"/>
            <a:ext cx="975441" cy="350181"/>
          </a:xfrm>
          <a:prstGeom prst="rect">
            <a:avLst/>
          </a:prstGeom>
          <a:solidFill>
            <a:schemeClr val="bg1"/>
          </a:solidFill>
        </p:spPr>
        <p:txBody>
          <a:bodyPr wrap="square" lIns="130039" tIns="65020" rIns="130039" bIns="65020">
            <a:spAutoFit/>
          </a:bodyPr>
          <a:lstStyle/>
          <a:p>
            <a:r>
              <a:rPr lang="en-US" sz="1400" b="1" baseline="30000" dirty="0">
                <a:solidFill>
                  <a:srgbClr val="0000FF"/>
                </a:solidFill>
                <a:latin typeface="Comic Sans MS"/>
                <a:cs typeface="Comic Sans MS"/>
              </a:rPr>
              <a:t>13</a:t>
            </a:r>
            <a:r>
              <a:rPr lang="en-US" sz="1400" b="1" dirty="0">
                <a:solidFill>
                  <a:srgbClr val="0000FF"/>
                </a:solidFill>
                <a:latin typeface="Comic Sans MS"/>
                <a:cs typeface="Comic Sans MS"/>
              </a:rPr>
              <a:t>C(</a:t>
            </a:r>
            <a:r>
              <a:rPr lang="en-US" sz="1400" b="1" dirty="0" err="1">
                <a:solidFill>
                  <a:srgbClr val="0000FF"/>
                </a:solidFill>
                <a:latin typeface="Symbol" charset="2"/>
                <a:cs typeface="Symbol" charset="2"/>
              </a:rPr>
              <a:t>a</a:t>
            </a:r>
            <a:r>
              <a:rPr lang="en-US" sz="1400" b="1" dirty="0" err="1">
                <a:solidFill>
                  <a:srgbClr val="0000FF"/>
                </a:solidFill>
                <a:latin typeface="Comic Sans MS"/>
                <a:cs typeface="Comic Sans MS"/>
              </a:rPr>
              <a:t>,n</a:t>
            </a:r>
            <a:r>
              <a:rPr lang="en-US" sz="1400" b="1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1400" b="1" dirty="0">
              <a:solidFill>
                <a:srgbClr val="0000FF"/>
              </a:solidFill>
            </a:endParaRPr>
          </a:p>
        </p:txBody>
      </p:sp>
      <p:cxnSp>
        <p:nvCxnSpPr>
          <p:cNvPr id="33" name="Straight Arrow Connector 32"/>
          <p:cNvCxnSpPr>
            <a:stCxn id="32" idx="2"/>
            <a:endCxn id="16" idx="0"/>
          </p:cNvCxnSpPr>
          <p:nvPr/>
        </p:nvCxnSpPr>
        <p:spPr>
          <a:xfrm>
            <a:off x="2887617" y="6586036"/>
            <a:ext cx="375491" cy="62199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7368" y="0"/>
            <a:ext cx="13004800" cy="1083733"/>
          </a:xfrm>
        </p:spPr>
        <p:txBody>
          <a:bodyPr>
            <a:normAutofit/>
          </a:bodyPr>
          <a:lstStyle/>
          <a:p>
            <a:pPr algn="l"/>
            <a:r>
              <a:rPr lang="en-US" altLang="en-US" sz="3100" dirty="0">
                <a:solidFill>
                  <a:schemeClr val="bg1"/>
                </a:solidFill>
                <a:latin typeface="Comic Sans MS" panose="030F0702030302020204" pitchFamily="66" charset="0"/>
              </a:rPr>
              <a:t>The neutrons for the s-process: 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nucleosynthesis of half of all elements</a:t>
            </a:r>
            <a:b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heavier than Fe (e.g. W,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Pd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La, </a:t>
            </a:r>
            <a:r>
              <a:rPr lang="en-US" alt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Nd</a:t>
            </a:r>
            <a:r>
              <a:rPr lang="en-US" alt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) </a:t>
            </a:r>
            <a:endParaRPr lang="en-US" sz="31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583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93786" y="1541406"/>
            <a:ext cx="12904762" cy="1956544"/>
          </a:xfrm>
          <a:prstGeom prst="rect">
            <a:avLst/>
          </a:prstGeom>
          <a:solidFill>
            <a:srgbClr val="FFF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it-IT" sz="2700" dirty="0">
                <a:solidFill>
                  <a:srgbClr val="0000FF"/>
                </a:solidFill>
              </a:rPr>
              <a:t> </a:t>
            </a:r>
            <a:r>
              <a:rPr lang="en-US" altLang="it-IT" sz="2700" baseline="30000" dirty="0">
                <a:solidFill>
                  <a:srgbClr val="0D5EAF"/>
                </a:solidFill>
              </a:rPr>
              <a:t>14</a:t>
            </a:r>
            <a:r>
              <a:rPr lang="en-US" altLang="it-IT" sz="2700" dirty="0">
                <a:solidFill>
                  <a:srgbClr val="0D5EAF"/>
                </a:solidFill>
              </a:rPr>
              <a:t>N(</a:t>
            </a:r>
            <a:r>
              <a:rPr lang="en-US" altLang="it-IT" sz="2700" dirty="0" err="1">
                <a:solidFill>
                  <a:srgbClr val="0D5EAF"/>
                </a:solidFill>
              </a:rPr>
              <a:t>p,</a:t>
            </a:r>
            <a:r>
              <a:rPr lang="en-US" altLang="it-IT" sz="2700" dirty="0" err="1">
                <a:solidFill>
                  <a:srgbClr val="0D5EAF"/>
                </a:solidFill>
                <a:latin typeface="SymbolPS" pitchFamily="18" charset="2"/>
              </a:rPr>
              <a:t>g</a:t>
            </a:r>
            <a:r>
              <a:rPr lang="en-US" altLang="it-IT" sz="2700" dirty="0">
                <a:solidFill>
                  <a:srgbClr val="0D5EAF"/>
                </a:solidFill>
              </a:rPr>
              <a:t>)</a:t>
            </a:r>
            <a:r>
              <a:rPr lang="en-US" altLang="it-IT" sz="2700" baseline="30000" dirty="0">
                <a:solidFill>
                  <a:srgbClr val="0D5EAF"/>
                </a:solidFill>
              </a:rPr>
              <a:t>15</a:t>
            </a:r>
            <a:r>
              <a:rPr lang="en-US" altLang="it-IT" sz="2700" dirty="0">
                <a:solidFill>
                  <a:srgbClr val="0D5EAF"/>
                </a:solidFill>
              </a:rPr>
              <a:t>O: </a:t>
            </a:r>
            <a:r>
              <a:rPr lang="en-US" altLang="it-IT" sz="2700" dirty="0">
                <a:solidFill>
                  <a:srgbClr val="0D5EAF"/>
                </a:solidFill>
                <a:latin typeface="Symbol" pitchFamily="18" charset="2"/>
              </a:rPr>
              <a:t>s </a:t>
            </a:r>
            <a:r>
              <a:rPr lang="en-US" altLang="it-IT" sz="2700" dirty="0">
                <a:solidFill>
                  <a:srgbClr val="0D5EAF"/>
                </a:solidFill>
              </a:rPr>
              <a:t>down to 70 </a:t>
            </a:r>
            <a:r>
              <a:rPr lang="en-US" altLang="it-IT" sz="2700" dirty="0" err="1">
                <a:solidFill>
                  <a:srgbClr val="0D5EAF"/>
                </a:solidFill>
              </a:rPr>
              <a:t>keV</a:t>
            </a:r>
            <a:endParaRPr lang="en-US" altLang="it-IT" sz="2700" dirty="0">
              <a:solidFill>
                <a:srgbClr val="0D5EA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3800" dirty="0">
                <a:solidFill>
                  <a:srgbClr val="0D5EAF"/>
                </a:solidFill>
                <a:sym typeface="Symbol" pitchFamily="18" charset="2"/>
              </a:rPr>
              <a:t>   </a:t>
            </a:r>
            <a:r>
              <a:rPr lang="en-US" altLang="it-IT" b="0" dirty="0">
                <a:solidFill>
                  <a:srgbClr val="0D5EAF"/>
                </a:solidFill>
                <a:sym typeface="Symbol" pitchFamily="18" charset="2"/>
              </a:rPr>
              <a:t></a:t>
            </a:r>
            <a:r>
              <a:rPr lang="en-US" altLang="it-IT" sz="2700" baseline="-25000" dirty="0" err="1">
                <a:solidFill>
                  <a:srgbClr val="0D5EAF"/>
                </a:solidFill>
                <a:sym typeface="Symbol" pitchFamily="18" charset="2"/>
              </a:rPr>
              <a:t>cno</a:t>
            </a:r>
            <a:r>
              <a:rPr lang="en-US" altLang="it-IT" sz="2700" dirty="0">
                <a:solidFill>
                  <a:srgbClr val="0D5EAF"/>
                </a:solidFill>
                <a:sym typeface="Symbol" pitchFamily="18" charset="2"/>
              </a:rPr>
              <a:t> reduced by  2 with 8% error        Sun core metallicity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700" dirty="0">
                <a:solidFill>
                  <a:srgbClr val="0D5EAF"/>
                </a:solidFill>
                <a:sym typeface="Symbol" pitchFamily="18" charset="2"/>
              </a:rPr>
              <a:t>     Globular cluster age increased by 0.7-1 </a:t>
            </a:r>
            <a:r>
              <a:rPr lang="en-US" altLang="it-IT" sz="2700" dirty="0" err="1">
                <a:solidFill>
                  <a:srgbClr val="0D5EAF"/>
                </a:solidFill>
                <a:sym typeface="Symbol" pitchFamily="18" charset="2"/>
              </a:rPr>
              <a:t>Gy</a:t>
            </a:r>
            <a:endParaRPr lang="en-US" altLang="it-IT" sz="2700" dirty="0">
              <a:solidFill>
                <a:srgbClr val="0D5EAF"/>
              </a:solidFill>
              <a:sym typeface="Symbol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700" dirty="0">
                <a:solidFill>
                  <a:srgbClr val="0D5EAF"/>
                </a:solidFill>
                <a:sym typeface="Symbol" pitchFamily="18" charset="2"/>
              </a:rPr>
              <a:t>     More carbon at the surface of AGB stars</a:t>
            </a:r>
            <a:r>
              <a:rPr lang="en-US" altLang="it-IT" sz="2700" dirty="0">
                <a:solidFill>
                  <a:srgbClr val="0D5EAF"/>
                </a:solidFill>
              </a:rPr>
              <a:t>     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214665" y="8967894"/>
            <a:ext cx="12904762" cy="73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it-IT" altLang="it-IT" sz="3800">
              <a:solidFill>
                <a:srgbClr val="FF0000"/>
              </a:solidFill>
            </a:endParaRPr>
          </a:p>
        </p:txBody>
      </p:sp>
      <p:sp>
        <p:nvSpPr>
          <p:cNvPr id="53253" name="Rectangle 6"/>
          <p:cNvSpPr>
            <a:spLocks noChangeArrowheads="1"/>
          </p:cNvSpPr>
          <p:nvPr/>
        </p:nvSpPr>
        <p:spPr bwMode="auto">
          <a:xfrm>
            <a:off x="100038" y="94828"/>
            <a:ext cx="7771974" cy="1048673"/>
          </a:xfrm>
          <a:prstGeom prst="rect">
            <a:avLst/>
          </a:prstGeom>
          <a:solidFill>
            <a:srgbClr val="FFFF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r>
              <a:rPr lang="en-US" altLang="it-IT" sz="2700" dirty="0">
                <a:solidFill>
                  <a:srgbClr val="0000FF"/>
                </a:solidFill>
              </a:rPr>
              <a:t> </a:t>
            </a:r>
            <a:r>
              <a:rPr lang="en-US" altLang="it-IT" sz="2700" baseline="30000" dirty="0">
                <a:solidFill>
                  <a:srgbClr val="0D5EAF"/>
                </a:solidFill>
              </a:rPr>
              <a:t>3</a:t>
            </a:r>
            <a:r>
              <a:rPr lang="en-US" altLang="it-IT" sz="2700" dirty="0">
                <a:solidFill>
                  <a:srgbClr val="0D5EAF"/>
                </a:solidFill>
              </a:rPr>
              <a:t>He (</a:t>
            </a:r>
            <a:r>
              <a:rPr lang="en-US" altLang="it-IT" sz="2700" baseline="30000" dirty="0">
                <a:solidFill>
                  <a:srgbClr val="0D5EAF"/>
                </a:solidFill>
              </a:rPr>
              <a:t>3</a:t>
            </a:r>
            <a:r>
              <a:rPr lang="en-US" altLang="it-IT" sz="2700" dirty="0">
                <a:solidFill>
                  <a:srgbClr val="0D5EAF"/>
                </a:solidFill>
              </a:rPr>
              <a:t>He,2p)</a:t>
            </a:r>
            <a:r>
              <a:rPr lang="en-US" altLang="it-IT" sz="2700" baseline="30000" dirty="0">
                <a:solidFill>
                  <a:srgbClr val="0D5EAF"/>
                </a:solidFill>
              </a:rPr>
              <a:t>4</a:t>
            </a:r>
            <a:r>
              <a:rPr lang="en-US" altLang="it-IT" sz="2700" dirty="0">
                <a:solidFill>
                  <a:srgbClr val="0D5EAF"/>
                </a:solidFill>
              </a:rPr>
              <a:t>He: </a:t>
            </a:r>
            <a:r>
              <a:rPr lang="en-US" altLang="it-IT" sz="2700" dirty="0">
                <a:solidFill>
                  <a:srgbClr val="0D5EAF"/>
                </a:solidFill>
                <a:latin typeface="Symbol" pitchFamily="18" charset="2"/>
              </a:rPr>
              <a:t>s</a:t>
            </a:r>
            <a:r>
              <a:rPr lang="en-US" altLang="it-IT" sz="2700" dirty="0">
                <a:solidFill>
                  <a:srgbClr val="0D5EAF"/>
                </a:solidFill>
              </a:rPr>
              <a:t> down to 16 </a:t>
            </a:r>
            <a:r>
              <a:rPr lang="en-US" altLang="it-IT" sz="2700" dirty="0" err="1">
                <a:solidFill>
                  <a:srgbClr val="0D5EAF"/>
                </a:solidFill>
              </a:rPr>
              <a:t>keV</a:t>
            </a:r>
            <a:endParaRPr lang="en-US" altLang="it-IT" sz="2700" dirty="0">
              <a:solidFill>
                <a:srgbClr val="0D5EA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3300" dirty="0">
                <a:solidFill>
                  <a:srgbClr val="3333FF"/>
                </a:solidFill>
              </a:rPr>
              <a:t>    </a:t>
            </a:r>
            <a:r>
              <a:rPr lang="en-US" altLang="it-IT" sz="2700" dirty="0">
                <a:solidFill>
                  <a:srgbClr val="0D5EAF"/>
                </a:solidFill>
              </a:rPr>
              <a:t>no resonance within the solar Gamow Peak</a:t>
            </a:r>
          </a:p>
        </p:txBody>
      </p:sp>
      <p:sp>
        <p:nvSpPr>
          <p:cNvPr id="53257" name="Rectangle 16"/>
          <p:cNvSpPr>
            <a:spLocks noChangeArrowheads="1"/>
          </p:cNvSpPr>
          <p:nvPr/>
        </p:nvSpPr>
        <p:spPr bwMode="auto">
          <a:xfrm>
            <a:off x="377225" y="14088534"/>
            <a:ext cx="12904762" cy="738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Blip>
                <a:blip r:embed="rId2"/>
              </a:buBlip>
            </a:pPr>
            <a:endParaRPr lang="it-IT" altLang="it-IT" sz="3800">
              <a:solidFill>
                <a:srgbClr val="FF0000"/>
              </a:solidFill>
            </a:endParaRPr>
          </a:p>
        </p:txBody>
      </p:sp>
      <p:cxnSp>
        <p:nvCxnSpPr>
          <p:cNvPr id="3" name="Connettore 2 2"/>
          <p:cNvCxnSpPr/>
          <p:nvPr/>
        </p:nvCxnSpPr>
        <p:spPr>
          <a:xfrm>
            <a:off x="9953469" y="11362544"/>
            <a:ext cx="914401" cy="914401"/>
          </a:xfrm>
          <a:prstGeom prst="straightConnector1">
            <a:avLst/>
          </a:prstGeom>
          <a:noFill/>
          <a:ln>
            <a:noFil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Line 30"/>
          <p:cNvSpPr>
            <a:spLocks noChangeShapeType="1"/>
          </p:cNvSpPr>
          <p:nvPr/>
        </p:nvSpPr>
        <p:spPr bwMode="auto">
          <a:xfrm>
            <a:off x="6250946" y="2352655"/>
            <a:ext cx="557524" cy="0"/>
          </a:xfrm>
          <a:prstGeom prst="line">
            <a:avLst/>
          </a:prstGeom>
          <a:noFill/>
          <a:ln w="57150">
            <a:solidFill>
              <a:srgbClr val="0D5EA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47" tIns="62028" rIns="124047" bIns="62028"/>
          <a:lstStyle/>
          <a:p>
            <a:endParaRPr lang="it-IT" sz="1600"/>
          </a:p>
        </p:txBody>
      </p:sp>
      <p:sp>
        <p:nvSpPr>
          <p:cNvPr id="2" name="Rettangolo 1"/>
          <p:cNvSpPr/>
          <p:nvPr/>
        </p:nvSpPr>
        <p:spPr>
          <a:xfrm>
            <a:off x="3251200" y="4045806"/>
            <a:ext cx="6502400" cy="1661993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lvl="0" algn="ctr">
              <a:defRPr/>
            </a:pPr>
            <a:r>
              <a:rPr lang="en-US" sz="5100" dirty="0">
                <a:solidFill>
                  <a:srgbClr val="0D5EAF"/>
                </a:solidFill>
              </a:rPr>
              <a:t>The LUNA collaboration</a:t>
            </a:r>
          </a:p>
        </p:txBody>
      </p:sp>
      <p:sp>
        <p:nvSpPr>
          <p:cNvPr id="4" name="Rettangolo 3"/>
          <p:cNvSpPr/>
          <p:nvPr/>
        </p:nvSpPr>
        <p:spPr>
          <a:xfrm>
            <a:off x="73319" y="3965435"/>
            <a:ext cx="94754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it-IT" altLang="it-IT" sz="2700" b="1" dirty="0">
                <a:solidFill>
                  <a:srgbClr val="FFFF99"/>
                </a:solidFill>
                <a:latin typeface="Comic Sans MS" panose="030F0702030302020204" pitchFamily="66" charset="0"/>
              </a:rPr>
              <a:t>First 5 </a:t>
            </a:r>
            <a:r>
              <a:rPr lang="it-IT" altLang="it-IT" sz="2700" b="1" dirty="0" err="1">
                <a:solidFill>
                  <a:srgbClr val="FFFF99"/>
                </a:solidFill>
                <a:latin typeface="Comic Sans MS" panose="030F0702030302020204" pitchFamily="66" charset="0"/>
              </a:rPr>
              <a:t>years</a:t>
            </a:r>
            <a:r>
              <a:rPr lang="it-IT" altLang="it-IT" sz="2700" b="1" dirty="0">
                <a:solidFill>
                  <a:srgbClr val="FFFF99"/>
                </a:solidFill>
                <a:latin typeface="Comic Sans MS" panose="030F0702030302020204" pitchFamily="66" charset="0"/>
              </a:rPr>
              <a:t> of LUNA-MV </a:t>
            </a:r>
            <a:r>
              <a:rPr lang="it-IT" altLang="it-IT" sz="2700" dirty="0">
                <a:solidFill>
                  <a:srgbClr val="FFFF99"/>
                </a:solidFill>
                <a:latin typeface="Comic Sans MS" panose="030F0702030302020204" pitchFamily="66" charset="0"/>
              </a:rPr>
              <a:t>(first </a:t>
            </a:r>
            <a:r>
              <a:rPr lang="it-IT" altLang="it-IT" sz="2700" dirty="0" err="1">
                <a:solidFill>
                  <a:srgbClr val="FFFF99"/>
                </a:solidFill>
                <a:latin typeface="Comic Sans MS" panose="030F0702030302020204" pitchFamily="66" charset="0"/>
              </a:rPr>
              <a:t>run</a:t>
            </a:r>
            <a:r>
              <a:rPr lang="it-IT" altLang="it-IT" sz="2700" dirty="0">
                <a:solidFill>
                  <a:srgbClr val="FFFF99"/>
                </a:solidFill>
                <a:latin typeface="Comic Sans MS" panose="030F0702030302020204" pitchFamily="66" charset="0"/>
              </a:rPr>
              <a:t> 2019):</a:t>
            </a:r>
            <a:endParaRPr lang="it-IT" altLang="it-IT" sz="2400" baseline="-250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0038" y="4641813"/>
            <a:ext cx="128985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it-IT" sz="3600" baseline="30000" dirty="0">
                <a:solidFill>
                  <a:srgbClr val="FFFF99"/>
                </a:solidFill>
                <a:latin typeface="Comic Sans MS" panose="030F0702030302020204" pitchFamily="66" charset="0"/>
              </a:rPr>
              <a:t>14</a:t>
            </a:r>
            <a:r>
              <a:rPr lang="en-US" altLang="it-IT" sz="3600" dirty="0">
                <a:solidFill>
                  <a:srgbClr val="FFFF99"/>
                </a:solidFill>
                <a:latin typeface="Comic Sans MS" panose="030F0702030302020204" pitchFamily="66" charset="0"/>
              </a:rPr>
              <a:t>N(</a:t>
            </a:r>
            <a:r>
              <a:rPr lang="en-US" altLang="it-IT" sz="3600" dirty="0" err="1">
                <a:solidFill>
                  <a:srgbClr val="FFFF99"/>
                </a:solidFill>
                <a:latin typeface="Comic Sans MS" panose="030F0702030302020204" pitchFamily="66" charset="0"/>
              </a:rPr>
              <a:t>p</a:t>
            </a:r>
            <a:r>
              <a:rPr lang="en-US" altLang="it-IT" sz="3600" dirty="0" err="1">
                <a:solidFill>
                  <a:srgbClr val="FFFF99"/>
                </a:solidFill>
              </a:rPr>
              <a:t>,</a:t>
            </a:r>
            <a:r>
              <a:rPr lang="en-US" altLang="it-IT" sz="3600" dirty="0" err="1">
                <a:solidFill>
                  <a:srgbClr val="FFFF99"/>
                </a:solidFill>
                <a:latin typeface="SymbolPS" pitchFamily="18" charset="2"/>
              </a:rPr>
              <a:t>g</a:t>
            </a:r>
            <a:r>
              <a:rPr lang="en-US" altLang="it-IT" sz="3600" dirty="0">
                <a:solidFill>
                  <a:srgbClr val="FFFF99"/>
                </a:solidFill>
                <a:latin typeface="Comic Sans MS" panose="030F0702030302020204" pitchFamily="66" charset="0"/>
              </a:rPr>
              <a:t>)</a:t>
            </a:r>
            <a:r>
              <a:rPr lang="en-US" altLang="it-IT" sz="3600" baseline="30000" dirty="0">
                <a:solidFill>
                  <a:srgbClr val="FFFF99"/>
                </a:solidFill>
                <a:latin typeface="Comic Sans MS" panose="030F0702030302020204" pitchFamily="66" charset="0"/>
              </a:rPr>
              <a:t>15</a:t>
            </a:r>
            <a:r>
              <a:rPr lang="en-US" altLang="it-IT" sz="3600" dirty="0">
                <a:solidFill>
                  <a:srgbClr val="FFFF99"/>
                </a:solidFill>
                <a:latin typeface="Comic Sans MS" panose="030F0702030302020204" pitchFamily="66" charset="0"/>
              </a:rPr>
              <a:t>O</a:t>
            </a:r>
            <a:r>
              <a:rPr lang="en-US" altLang="it-IT" sz="3600" dirty="0">
                <a:solidFill>
                  <a:srgbClr val="FFFFFF"/>
                </a:solidFill>
                <a:latin typeface="Comic Sans MS" panose="030F0702030302020204" pitchFamily="66" charset="0"/>
              </a:rPr>
              <a:t>:</a:t>
            </a:r>
            <a:r>
              <a:rPr lang="en-US" altLang="it-IT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the bottleneck reaction of the CNO cycle in connection </a:t>
            </a:r>
          </a:p>
          <a:p>
            <a:pPr lvl="0"/>
            <a:r>
              <a:rPr lang="en-US" altLang="it-IT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with the solar abundance problem </a:t>
            </a:r>
            <a:endParaRPr lang="it-IT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5009" y="5850818"/>
            <a:ext cx="1301938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en-GB" altLang="it-IT" sz="3600" baseline="30000" dirty="0">
                <a:solidFill>
                  <a:srgbClr val="FFFF99"/>
                </a:solidFill>
                <a:latin typeface="Comic Sans MS" panose="030F0702030302020204" pitchFamily="66" charset="0"/>
              </a:rPr>
              <a:t>12</a:t>
            </a:r>
            <a:r>
              <a:rPr lang="en-GB" altLang="it-IT" sz="3600" dirty="0">
                <a:solidFill>
                  <a:srgbClr val="FFFF99"/>
                </a:solidFill>
                <a:latin typeface="Comic Sans MS" panose="030F0702030302020204" pitchFamily="66" charset="0"/>
              </a:rPr>
              <a:t>C + </a:t>
            </a:r>
            <a:r>
              <a:rPr lang="en-GB" altLang="it-IT" sz="3600" baseline="30000" dirty="0">
                <a:solidFill>
                  <a:srgbClr val="FFFF99"/>
                </a:solidFill>
                <a:latin typeface="Comic Sans MS" panose="030F0702030302020204" pitchFamily="66" charset="0"/>
              </a:rPr>
              <a:t>12</a:t>
            </a:r>
            <a:r>
              <a:rPr lang="en-GB" altLang="it-IT" sz="3600" dirty="0">
                <a:solidFill>
                  <a:srgbClr val="FFFF99"/>
                </a:solidFill>
                <a:latin typeface="Comic Sans MS" panose="030F0702030302020204" pitchFamily="66" charset="0"/>
              </a:rPr>
              <a:t>C</a:t>
            </a:r>
            <a:r>
              <a:rPr lang="en-GB" altLang="it-IT" sz="3600" dirty="0">
                <a:solidFill>
                  <a:srgbClr val="FFFFFF"/>
                </a:solidFill>
                <a:latin typeface="Comic Sans MS" panose="030F0702030302020204" pitchFamily="66" charset="0"/>
              </a:rPr>
              <a:t>:  </a:t>
            </a:r>
            <a:r>
              <a:rPr lang="en-GB" altLang="it-IT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the trigger of carbon burning in star, White Dwarf (+Nova or thermonuclear SN) or O-Ne WD or </a:t>
            </a:r>
            <a:r>
              <a:rPr lang="en-GB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core collapse SN (+neutron star or black hole)</a:t>
            </a:r>
          </a:p>
        </p:txBody>
      </p:sp>
    </p:spTree>
    <p:extLst>
      <p:ext uri="{BB962C8B-B14F-4D97-AF65-F5344CB8AC3E}">
        <p14:creationId xmlns:p14="http://schemas.microsoft.com/office/powerpoint/2010/main" val="26798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7"/>
          <p:cNvSpPr>
            <a:spLocks noChangeArrowheads="1"/>
          </p:cNvSpPr>
          <p:nvPr/>
        </p:nvSpPr>
        <p:spPr bwMode="auto">
          <a:xfrm>
            <a:off x="6140253" y="4617157"/>
            <a:ext cx="724297" cy="53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0039" tIns="65020" rIns="130039" bIns="650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600">
                <a:solidFill>
                  <a:srgbClr val="0000FF"/>
                </a:solidFill>
                <a:latin typeface="Arial" panose="020B0604020202020204" pitchFamily="34" charset="0"/>
              </a:rPr>
              <a:t>	</a:t>
            </a:r>
          </a:p>
        </p:txBody>
      </p:sp>
      <p:sp>
        <p:nvSpPr>
          <p:cNvPr id="7" name="Rettangolo 6"/>
          <p:cNvSpPr/>
          <p:nvPr/>
        </p:nvSpPr>
        <p:spPr>
          <a:xfrm>
            <a:off x="163261" y="265017"/>
            <a:ext cx="12437872" cy="92332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27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Sources</a:t>
            </a:r>
            <a:r>
              <a:rPr lang="it-IT" altLang="it-IT" sz="27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of the </a:t>
            </a:r>
            <a:r>
              <a:rPr lang="it-IT" altLang="it-IT" sz="2700" b="1" dirty="0" err="1">
                <a:solidFill>
                  <a:srgbClr val="FFFFFF"/>
                </a:solidFill>
                <a:latin typeface="Comic Sans MS" panose="030F0702030302020204" pitchFamily="66" charset="0"/>
              </a:rPr>
              <a:t>neutrons</a:t>
            </a:r>
            <a:r>
              <a:rPr lang="it-IT" altLang="it-IT" sz="2700" b="1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responsible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 for the S-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process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: 50% of the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elements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beyond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Iron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(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neutron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capture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followed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by beta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decay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):</a:t>
            </a:r>
          </a:p>
        </p:txBody>
      </p:sp>
      <p:sp>
        <p:nvSpPr>
          <p:cNvPr id="8" name="Rettangolo 7"/>
          <p:cNvSpPr/>
          <p:nvPr/>
        </p:nvSpPr>
        <p:spPr>
          <a:xfrm>
            <a:off x="178251" y="1656975"/>
            <a:ext cx="13058064" cy="247759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3600" baseline="300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13</a:t>
            </a:r>
            <a:r>
              <a:rPr lang="it-IT" altLang="it-IT" sz="36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C(</a:t>
            </a:r>
            <a:r>
              <a:rPr lang="it-IT" altLang="it-IT" sz="3600" dirty="0" err="1" smtClean="0">
                <a:solidFill>
                  <a:srgbClr val="FFFF99"/>
                </a:solidFill>
                <a:latin typeface="Symbol" pitchFamily="18" charset="2"/>
              </a:rPr>
              <a:t>a</a:t>
            </a:r>
            <a:r>
              <a:rPr lang="it-IT" altLang="it-IT" sz="36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,n</a:t>
            </a:r>
            <a:r>
              <a:rPr lang="it-IT" altLang="it-IT" sz="36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)</a:t>
            </a:r>
            <a:r>
              <a:rPr lang="it-IT" altLang="it-IT" sz="3600" baseline="300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16</a:t>
            </a:r>
            <a:r>
              <a:rPr lang="it-IT" altLang="it-IT" sz="36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O</a:t>
            </a:r>
            <a:r>
              <a:rPr lang="it-IT" altLang="it-IT" sz="36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:</a:t>
            </a:r>
            <a:r>
              <a:rPr lang="it-IT" altLang="it-IT" sz="27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isotopes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with A≥90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during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7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H-</a:t>
            </a:r>
            <a:r>
              <a:rPr lang="it-IT" altLang="it-IT" sz="27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burning</a:t>
            </a:r>
            <a:r>
              <a:rPr lang="it-IT" altLang="it-IT" sz="27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in </a:t>
            </a:r>
            <a:r>
              <a:rPr lang="it-IT" altLang="it-IT" sz="27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shell</a:t>
            </a:r>
            <a:r>
              <a:rPr lang="it-IT" altLang="it-IT" sz="27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of </a:t>
            </a:r>
            <a:r>
              <a:rPr lang="it-IT" altLang="it-IT" sz="27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low</a:t>
            </a:r>
            <a:r>
              <a:rPr lang="it-IT" altLang="it-IT" sz="27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mass AGB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stars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(4 solar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masses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) </a:t>
            </a:r>
          </a:p>
          <a:p>
            <a:pPr>
              <a:spcBef>
                <a:spcPct val="0"/>
              </a:spcBef>
            </a:pPr>
            <a:endParaRPr lang="en-US" altLang="it-IT" sz="27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it-IT" altLang="it-IT" sz="27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en-US" altLang="it-IT" sz="2700" dirty="0">
              <a:solidFill>
                <a:srgbClr val="FFFFFF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</a:pPr>
            <a:endParaRPr lang="it-IT" altLang="it-IT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93239" y="3036056"/>
            <a:ext cx="12381082" cy="106182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0"/>
              </a:spcBef>
            </a:pPr>
            <a:r>
              <a:rPr lang="it-IT" altLang="it-IT" sz="3600" baseline="300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22</a:t>
            </a:r>
            <a:r>
              <a:rPr lang="it-IT" altLang="it-IT" sz="36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Ne(</a:t>
            </a:r>
            <a:r>
              <a:rPr lang="it-IT" altLang="it-IT" sz="3600" dirty="0" err="1" smtClean="0">
                <a:solidFill>
                  <a:srgbClr val="FFFF99"/>
                </a:solidFill>
                <a:latin typeface="Symbol" pitchFamily="18" charset="2"/>
              </a:rPr>
              <a:t>a</a:t>
            </a:r>
            <a:r>
              <a:rPr lang="it-IT" altLang="it-IT" sz="3600" dirty="0" err="1" smtClean="0">
                <a:solidFill>
                  <a:srgbClr val="FFFF99"/>
                </a:solidFill>
                <a:latin typeface="Comic Sans MS" panose="030F0702030302020204" pitchFamily="66" charset="0"/>
              </a:rPr>
              <a:t>,n</a:t>
            </a:r>
            <a:r>
              <a:rPr lang="it-IT" altLang="it-IT" sz="36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)</a:t>
            </a:r>
            <a:r>
              <a:rPr lang="it-IT" altLang="it-IT" sz="3600" baseline="300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25</a:t>
            </a:r>
            <a:r>
              <a:rPr lang="it-IT" altLang="it-IT" sz="36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Mg</a:t>
            </a:r>
            <a:r>
              <a:rPr lang="it-IT" altLang="it-IT" sz="36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:</a:t>
            </a:r>
            <a:r>
              <a:rPr lang="it-IT" altLang="it-IT" sz="27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isotopes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with A‹90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during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He </a:t>
            </a:r>
            <a:r>
              <a:rPr lang="it-IT" altLang="it-IT" sz="27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burning</a:t>
            </a:r>
            <a:r>
              <a:rPr lang="it-IT" altLang="it-IT" sz="27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in high mass AGB </a:t>
            </a:r>
            <a:r>
              <a:rPr lang="it-IT" altLang="it-IT" sz="27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stars</a:t>
            </a:r>
            <a:r>
              <a:rPr lang="it-IT" altLang="it-IT" sz="27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and </a:t>
            </a:r>
            <a:r>
              <a:rPr lang="it-IT" altLang="it-IT" sz="2700" dirty="0" err="1" smtClean="0">
                <a:solidFill>
                  <a:srgbClr val="FFFFFF"/>
                </a:solidFill>
                <a:latin typeface="Comic Sans MS" panose="030F0702030302020204" pitchFamily="66" charset="0"/>
              </a:rPr>
              <a:t>during</a:t>
            </a:r>
            <a:r>
              <a:rPr lang="it-IT" altLang="it-IT" sz="27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 He and C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burning</a:t>
            </a:r>
            <a:r>
              <a:rPr lang="it-IT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in massive </a:t>
            </a:r>
            <a:r>
              <a:rPr lang="it-IT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stars</a:t>
            </a:r>
            <a:endParaRPr lang="it-IT" altLang="it-IT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8190" y="4434372"/>
            <a:ext cx="12676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it-IT" sz="3600" baseline="300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12</a:t>
            </a:r>
            <a:r>
              <a:rPr lang="en-US" altLang="it-IT" sz="36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C(</a:t>
            </a:r>
            <a:r>
              <a:rPr lang="it-IT" altLang="it-IT" sz="3600" dirty="0">
                <a:solidFill>
                  <a:srgbClr val="FFFF99"/>
                </a:solidFill>
                <a:latin typeface="Symbol" pitchFamily="18" charset="2"/>
              </a:rPr>
              <a:t>a</a:t>
            </a:r>
            <a:r>
              <a:rPr lang="en-US" altLang="it-IT" sz="3600" dirty="0" smtClean="0">
                <a:solidFill>
                  <a:srgbClr val="FFFF99"/>
                </a:solidFill>
              </a:rPr>
              <a:t>,</a:t>
            </a:r>
            <a:r>
              <a:rPr lang="en-US" altLang="it-IT" sz="3600" dirty="0" smtClean="0">
                <a:solidFill>
                  <a:srgbClr val="FFFF99"/>
                </a:solidFill>
                <a:latin typeface="SymbolPS" pitchFamily="18" charset="2"/>
              </a:rPr>
              <a:t>g</a:t>
            </a:r>
            <a:r>
              <a:rPr lang="en-US" altLang="it-IT" sz="36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)</a:t>
            </a:r>
            <a:r>
              <a:rPr lang="en-US" altLang="it-IT" sz="3600" baseline="300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16</a:t>
            </a:r>
            <a:r>
              <a:rPr lang="en-US" altLang="it-IT" sz="36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O</a:t>
            </a:r>
            <a:r>
              <a:rPr lang="en-US" altLang="it-IT" sz="3600" dirty="0">
                <a:solidFill>
                  <a:srgbClr val="FFFFFF"/>
                </a:solidFill>
                <a:latin typeface="Comic Sans MS" panose="030F0702030302020204" pitchFamily="66" charset="0"/>
              </a:rPr>
              <a:t>:</a:t>
            </a:r>
            <a:r>
              <a:rPr lang="en-US" altLang="it-IT" sz="2800" dirty="0">
                <a:solidFill>
                  <a:srgbClr val="FFFFFF"/>
                </a:solidFill>
                <a:latin typeface="Comic Sans MS" panose="030F0702030302020204" pitchFamily="66" charset="0"/>
              </a:rPr>
              <a:t> </a:t>
            </a:r>
            <a:r>
              <a:rPr lang="en-US" altLang="it-IT" sz="2800" dirty="0" smtClean="0">
                <a:solidFill>
                  <a:srgbClr val="FFFFFF"/>
                </a:solidFill>
                <a:latin typeface="Comic Sans MS" panose="030F0702030302020204" pitchFamily="66" charset="0"/>
              </a:rPr>
              <a:t>the flagship reaction of the next 5 year plan</a:t>
            </a:r>
            <a:endParaRPr lang="it-IT" sz="2800" dirty="0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5130" y="817263"/>
            <a:ext cx="12494542" cy="6784764"/>
          </a:xfrm>
          <a:prstGeom prst="rect">
            <a:avLst/>
          </a:prstGeom>
          <a:noFill/>
        </p:spPr>
        <p:txBody>
          <a:bodyPr lIns="130039" tIns="65020" rIns="130039" bIns="65020">
            <a:spAutoFit/>
          </a:bodyPr>
          <a:lstStyle/>
          <a:p>
            <a:pPr algn="ctr" defTabSz="1300460" rtl="0">
              <a:defRPr/>
            </a:pPr>
            <a:r>
              <a:rPr lang="en-US" sz="3600" kern="1200" dirty="0">
                <a:solidFill>
                  <a:srgbClr val="0D5EAF"/>
                </a:solidFill>
                <a:latin typeface="Comic Sans MS" pitchFamily="66" charset="0"/>
                <a:ea typeface="+mn-ea"/>
                <a:cs typeface="+mn-cs"/>
              </a:rPr>
              <a:t>The LUNA </a:t>
            </a:r>
            <a:r>
              <a:rPr lang="en-US" sz="3600" kern="1200" dirty="0" smtClean="0">
                <a:solidFill>
                  <a:srgbClr val="0D5EAF"/>
                </a:solidFill>
                <a:latin typeface="Comic Sans MS" pitchFamily="66" charset="0"/>
                <a:ea typeface="+mn-ea"/>
                <a:cs typeface="+mn-cs"/>
              </a:rPr>
              <a:t>Collaboration</a:t>
            </a:r>
            <a:endParaRPr lang="en-US" sz="3600" kern="1200" dirty="0">
              <a:solidFill>
                <a:srgbClr val="0D5EAF"/>
              </a:solidFill>
              <a:latin typeface="Comic Sans MS" pitchFamily="66" charset="0"/>
              <a:ea typeface="+mn-ea"/>
              <a:cs typeface="+mn-cs"/>
            </a:endParaRPr>
          </a:p>
          <a:p>
            <a:pPr algn="ctr" defTabSz="1300460" rtl="0">
              <a:defRPr/>
            </a:pPr>
            <a:endParaRPr lang="en-US" sz="5100" kern="1200" dirty="0">
              <a:solidFill>
                <a:srgbClr val="FF0000"/>
              </a:solidFill>
              <a:latin typeface="Comic Sans MS" pitchFamily="66" charset="0"/>
              <a:ea typeface="+mn-ea"/>
              <a:cs typeface="+mn-cs"/>
            </a:endParaRP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rgbClr val="00B0F0"/>
                </a:solidFill>
                <a:latin typeface="Comic Sans MS" pitchFamily="66" charset="0"/>
                <a:ea typeface="+mn-ea"/>
                <a:cs typeface="+mn-cs"/>
              </a:rPr>
              <a:t>L. </a:t>
            </a:r>
            <a:r>
              <a:rPr lang="en-US" sz="2000" kern="1200" dirty="0" err="1">
                <a:solidFill>
                  <a:srgbClr val="00B0F0"/>
                </a:solidFill>
                <a:latin typeface="Comic Sans MS" pitchFamily="66" charset="0"/>
                <a:ea typeface="+mn-ea"/>
                <a:cs typeface="+mn-cs"/>
              </a:rPr>
              <a:t>Csedreki</a:t>
            </a:r>
            <a:r>
              <a:rPr lang="en-US" sz="2000" kern="12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it-IT" sz="2000" kern="1200" dirty="0">
                <a:solidFill>
                  <a:srgbClr val="CC3300"/>
                </a:solidFill>
                <a:latin typeface="Comic Sans MS" pitchFamily="66" charset="0"/>
                <a:ea typeface="+mn-ea"/>
                <a:cs typeface="+mn-cs"/>
              </a:rPr>
              <a:t>G.F. Ciani</a:t>
            </a:r>
            <a:r>
              <a:rPr lang="en-US" sz="2000" kern="1200" dirty="0">
                <a:solidFill>
                  <a:srgbClr val="CC3300"/>
                </a:solidFill>
                <a:latin typeface="Comic Sans MS" pitchFamily="66" charset="0"/>
                <a:ea typeface="+mn-ea"/>
                <a:cs typeface="+mn-cs"/>
              </a:rPr>
              <a:t>*</a:t>
            </a:r>
            <a:r>
              <a:rPr lang="it-IT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L. Di Paolo, 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A. </a:t>
            </a:r>
            <a:r>
              <a:rPr lang="en-US" sz="2000" kern="1200" dirty="0" err="1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Formicola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00B0F0"/>
                </a:solidFill>
                <a:latin typeface="Comic Sans MS" pitchFamily="66" charset="0"/>
                <a:ea typeface="+mn-ea"/>
                <a:cs typeface="+mn-cs"/>
              </a:rPr>
              <a:t>I. </a:t>
            </a:r>
            <a:r>
              <a:rPr lang="en-US" sz="2000" kern="1200" dirty="0" err="1">
                <a:solidFill>
                  <a:srgbClr val="00B0F0"/>
                </a:solidFill>
                <a:latin typeface="Comic Sans MS" pitchFamily="66" charset="0"/>
                <a:ea typeface="+mn-ea"/>
                <a:cs typeface="+mn-cs"/>
              </a:rPr>
              <a:t>Kochanek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M. Junker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INFN LNGS /*GSSI, Italy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D. Bemmerer, </a:t>
            </a:r>
            <a:r>
              <a:rPr lang="en-US" sz="2000" kern="1200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K. </a:t>
            </a:r>
            <a:r>
              <a:rPr lang="en-US" sz="2000" kern="1200" dirty="0" err="1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Stoeckel</a:t>
            </a:r>
            <a:r>
              <a:rPr lang="en-US" sz="2000" kern="1200" dirty="0">
                <a:solidFill>
                  <a:srgbClr val="C0000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prstClr val="black"/>
                </a:solidFill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CC3300"/>
                </a:solidFill>
                <a:latin typeface="Comic Sans MS" pitchFamily="66" charset="0"/>
                <a:ea typeface="+mn-ea"/>
                <a:cs typeface="+mn-cs"/>
              </a:rPr>
              <a:t>M. Takacs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HZDR Dresden, Germany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C. Broggini, </a:t>
            </a:r>
            <a:r>
              <a:rPr lang="en-US" sz="2000" kern="1200" dirty="0">
                <a:solidFill>
                  <a:srgbClr val="00B0F0"/>
                </a:solidFill>
                <a:latin typeface="Comic Sans MS" pitchFamily="66" charset="0"/>
                <a:ea typeface="+mn-ea"/>
                <a:cs typeface="+mn-cs"/>
              </a:rPr>
              <a:t>A. Caciolli, R. Depalo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P. </a:t>
            </a:r>
            <a:r>
              <a:rPr lang="en-US" sz="2000" kern="1200" dirty="0" err="1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Marigo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R. </a:t>
            </a:r>
            <a:r>
              <a:rPr lang="en-US" sz="2000" kern="1200" dirty="0" err="1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Menegazzo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CC3300"/>
                </a:solidFill>
                <a:latin typeface="Comic Sans MS" pitchFamily="66" charset="0"/>
                <a:ea typeface="+mn-ea"/>
                <a:cs typeface="+mn-cs"/>
              </a:rPr>
              <a:t>D.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CC3300"/>
                </a:solidFill>
                <a:latin typeface="Comic Sans MS" pitchFamily="66" charset="0"/>
                <a:ea typeface="+mn-ea"/>
                <a:cs typeface="+mn-cs"/>
              </a:rPr>
              <a:t>Piatti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Università di Padova and INFN Padova, Italy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C. Gustavino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INFN Roma1, Italy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Z. Elekes, Zs. Fülöp, Gy. </a:t>
            </a:r>
            <a:r>
              <a:rPr lang="en-US" sz="2000" kern="1200" dirty="0" err="1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Gyurky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T. </a:t>
            </a:r>
            <a:r>
              <a:rPr lang="en-US" sz="2000" kern="1200" dirty="0" err="1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Szucs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MTA-ATOMKI Debrecen, Hungary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M. </a:t>
            </a:r>
            <a:r>
              <a:rPr lang="en-US" sz="2000" kern="1200" dirty="0" err="1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Lugaro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|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 Monarch University Budapest, Hungary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O. Straniero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INAF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Osservatorio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Astronomico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 di </a:t>
            </a:r>
            <a:r>
              <a:rPr lang="en-US" sz="2000" kern="1200" dirty="0" err="1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Collurania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, Teramo, Italy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B0F0"/>
                </a:solidFill>
                <a:latin typeface="Comic Sans MS" pitchFamily="66" charset="0"/>
                <a:ea typeface="+mn-ea"/>
                <a:cs typeface="+mn-cs"/>
              </a:rPr>
              <a:t>F. Cavanna,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P. Corvisiero, </a:t>
            </a:r>
            <a:r>
              <a:rPr lang="en-US" sz="2000" kern="1200" dirty="0">
                <a:solidFill>
                  <a:srgbClr val="00B0F0"/>
                </a:solidFill>
                <a:latin typeface="Comic Sans MS" pitchFamily="66" charset="0"/>
                <a:ea typeface="+mn-ea"/>
                <a:cs typeface="+mn-cs"/>
              </a:rPr>
              <a:t>F. Ferraro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P. Prati, S. </a:t>
            </a:r>
            <a:r>
              <a:rPr lang="en-US" sz="2000" kern="1200" dirty="0" err="1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Zavatarelli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Università di Genova and INFN Genova, Italy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A. </a:t>
            </a:r>
            <a:r>
              <a:rPr lang="en-US" sz="2000" kern="1200" dirty="0" err="1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Guglielmetti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Università di Milano and INFN Milano, Italy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A. Best, A. Di Leva, G. Imbriani, 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Università di Napoli and INFN Napoli, Italy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G. Gervino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Università di Torino and INFN Torino, Italy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M. Aliotta, </a:t>
            </a:r>
            <a:r>
              <a:rPr lang="en-US" sz="2000" kern="1200" dirty="0">
                <a:solidFill>
                  <a:srgbClr val="CC3300"/>
                </a:solidFill>
                <a:latin typeface="Comic Sans MS" pitchFamily="66" charset="0"/>
                <a:ea typeface="+mn-ea"/>
                <a:cs typeface="+mn-cs"/>
              </a:rPr>
              <a:t>C.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2000" kern="1200" dirty="0">
                <a:solidFill>
                  <a:srgbClr val="CC3300"/>
                </a:solidFill>
                <a:latin typeface="Comic Sans MS" pitchFamily="66" charset="0"/>
                <a:ea typeface="+mn-ea"/>
                <a:cs typeface="+mn-cs"/>
              </a:rPr>
              <a:t>Bruno</a:t>
            </a:r>
            <a:r>
              <a:rPr lang="en-US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T. Davinson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 | 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University of Edinburgh, United Kingdom</a:t>
            </a:r>
          </a:p>
          <a:p>
            <a:pPr marL="406374" indent="-406374" algn="l" defTabSz="1300460" rtl="0">
              <a:buFont typeface="Arial" panose="020B0604020202020204" pitchFamily="34" charset="0"/>
              <a:buChar char="•"/>
              <a:defRPr/>
            </a:pPr>
            <a:r>
              <a:rPr lang="it-IT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G. D’Erasmo, E.M. Fiore, </a:t>
            </a:r>
            <a:r>
              <a:rPr lang="it-IT" sz="2000" kern="1200" dirty="0">
                <a:solidFill>
                  <a:srgbClr val="CC3300"/>
                </a:solidFill>
                <a:latin typeface="Comic Sans MS" pitchFamily="66" charset="0"/>
                <a:ea typeface="+mn-ea"/>
                <a:cs typeface="+mn-cs"/>
              </a:rPr>
              <a:t>V. Mossa</a:t>
            </a:r>
            <a:r>
              <a:rPr lang="it-IT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it-IT" sz="2000" kern="1200" dirty="0">
                <a:solidFill>
                  <a:srgbClr val="CC3300"/>
                </a:solidFill>
                <a:latin typeface="Comic Sans MS" pitchFamily="66" charset="0"/>
                <a:ea typeface="+mn-ea"/>
                <a:cs typeface="+mn-cs"/>
              </a:rPr>
              <a:t>F. Pantaleo</a:t>
            </a:r>
            <a:r>
              <a:rPr lang="it-IT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V. </a:t>
            </a:r>
            <a:r>
              <a:rPr lang="it-IT" sz="2000" kern="1200" dirty="0" err="1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Paticchio</a:t>
            </a:r>
            <a:r>
              <a:rPr lang="it-IT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R. Perrino, L. </a:t>
            </a:r>
            <a:r>
              <a:rPr lang="it-IT" sz="2000" kern="1200" dirty="0" err="1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Schiavulli</a:t>
            </a:r>
            <a:r>
              <a:rPr lang="it-IT" sz="2000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, A. Valentini</a:t>
            </a:r>
            <a:r>
              <a:rPr lang="en-US" sz="2000" b="1" kern="1200" dirty="0">
                <a:solidFill>
                  <a:srgbClr val="002060"/>
                </a:solidFill>
                <a:latin typeface="Comic Sans MS" pitchFamily="66" charset="0"/>
                <a:ea typeface="+mn-ea"/>
                <a:cs typeface="+mn-cs"/>
              </a:rPr>
              <a:t>| </a:t>
            </a:r>
            <a:r>
              <a:rPr lang="en-US" sz="2000" kern="1200" dirty="0" err="1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Università</a:t>
            </a:r>
            <a:r>
              <a:rPr lang="en-US" sz="2000" kern="1200" dirty="0">
                <a:solidFill>
                  <a:srgbClr val="00B050"/>
                </a:solidFill>
                <a:latin typeface="Comic Sans MS" pitchFamily="66" charset="0"/>
                <a:ea typeface="+mn-ea"/>
                <a:cs typeface="+mn-cs"/>
              </a:rPr>
              <a:t> di Bari and INFN Bari, Italy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352" y="7334673"/>
            <a:ext cx="2248094" cy="225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2339848" y="8153966"/>
            <a:ext cx="409646" cy="656590"/>
          </a:xfrm>
          <a:prstGeom prst="rect">
            <a:avLst/>
          </a:prstGeom>
          <a:noFill/>
        </p:spPr>
        <p:txBody>
          <a:bodyPr wrap="square" lIns="130039" tIns="65020" rIns="130039" bIns="65020" rtlCol="0">
            <a:spAutoFit/>
          </a:bodyPr>
          <a:lstStyle/>
          <a:p>
            <a:pPr algn="l" defTabSz="1300460" rtl="0" fontAlgn="base">
              <a:spcBef>
                <a:spcPct val="0"/>
              </a:spcBef>
              <a:spcAft>
                <a:spcPct val="0"/>
              </a:spcAft>
            </a:pPr>
            <a:r>
              <a:rPr lang="it-IT" sz="3400" kern="1200" dirty="0">
                <a:solidFill>
                  <a:srgbClr val="FF0000"/>
                </a:solidFill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525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364791" y="3443578"/>
            <a:ext cx="6537381" cy="707880"/>
          </a:xfrm>
          <a:prstGeom prst="rect">
            <a:avLst/>
          </a:prstGeom>
          <a:noFill/>
        </p:spPr>
        <p:txBody>
          <a:bodyPr wrap="square" lIns="91383" tIns="45690" rIns="91383" bIns="45690">
            <a:spAutoFit/>
          </a:bodyPr>
          <a:lstStyle/>
          <a:p>
            <a:pPr algn="l" defTabSz="1240514" rtl="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it-IT" sz="20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1979 Gran </a:t>
            </a:r>
            <a:r>
              <a:rPr lang="en-GB" altLang="it-IT" sz="2000" b="1" kern="12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Sasso</a:t>
            </a:r>
            <a:r>
              <a:rPr lang="en-GB" altLang="it-IT" sz="20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 Lab proposed by A. </a:t>
            </a:r>
            <a:r>
              <a:rPr lang="en-GB" altLang="it-IT" sz="2000" b="1" kern="12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Zichichi</a:t>
            </a:r>
            <a:r>
              <a:rPr lang="en-GB" altLang="it-IT" sz="20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 1989</a:t>
            </a:r>
            <a:r>
              <a:rPr lang="it-IT" altLang="it-IT" sz="20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 first underground </a:t>
            </a:r>
            <a:r>
              <a:rPr lang="it-IT" altLang="it-IT" sz="2000" b="1" kern="12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experiment</a:t>
            </a:r>
            <a:r>
              <a:rPr lang="en-GB" altLang="it-IT" sz="20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 </a:t>
            </a:r>
            <a:r>
              <a:rPr lang="it-IT" altLang="it-IT" sz="2000" b="1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ON</a:t>
            </a:r>
            <a:endParaRPr lang="en-GB" altLang="it-IT" sz="2000" b="1" kern="1200" dirty="0">
              <a:solidFill>
                <a:schemeClr val="bg1"/>
              </a:solidFill>
              <a:latin typeface="Comic Sans MS" panose="030F0702030302020204" pitchFamily="66" charset="0"/>
              <a:ea typeface="+mn-ea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4" y="90683"/>
            <a:ext cx="3565823" cy="3671910"/>
          </a:xfrm>
          <a:prstGeom prst="rect">
            <a:avLst/>
          </a:prstGeom>
          <a:noFill/>
          <a:ln w="9525" algn="ctr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488" y="-49611"/>
            <a:ext cx="8269012" cy="3568149"/>
          </a:xfrm>
          <a:prstGeom prst="rect">
            <a:avLst/>
          </a:prstGeom>
          <a:noFill/>
          <a:ln w="9525" algn="ctr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36" y="3983462"/>
            <a:ext cx="3313722" cy="55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3575467" y="4180489"/>
            <a:ext cx="9380107" cy="5632304"/>
          </a:xfrm>
          <a:prstGeom prst="rect">
            <a:avLst/>
          </a:prstGeom>
          <a:noFill/>
        </p:spPr>
        <p:txBody>
          <a:bodyPr wrap="square" lIns="91383" tIns="45690" rIns="91383" bIns="45690">
            <a:spAutoFit/>
          </a:bodyPr>
          <a:lstStyle/>
          <a:p>
            <a:pPr algn="just" defTabSz="1240514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1400 m of dolomite rock, </a:t>
            </a:r>
            <a:r>
              <a:rPr lang="en-GB" altLang="it-IT" sz="2400" kern="12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CaMg</a:t>
            </a:r>
            <a:r>
              <a:rPr lang="en-GB" altLang="it-IT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(CO</a:t>
            </a:r>
            <a:r>
              <a:rPr lang="en-GB" altLang="it-IT" sz="2400" kern="1200" baseline="-25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3</a:t>
            </a:r>
            <a:r>
              <a:rPr lang="en-GB" altLang="it-IT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)</a:t>
            </a:r>
            <a:r>
              <a:rPr lang="en-GB" altLang="it-IT" sz="2400" kern="1200" baseline="-25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2</a:t>
            </a:r>
            <a:r>
              <a:rPr lang="en-GB" altLang="it-IT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, (~3800 m </a:t>
            </a:r>
            <a:r>
              <a:rPr lang="en-GB" altLang="it-IT" sz="2400" kern="12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w.e</a:t>
            </a:r>
            <a:r>
              <a:rPr lang="en-GB" altLang="it-IT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.)</a:t>
            </a:r>
          </a:p>
          <a:p>
            <a:pPr algn="just" defTabSz="1240514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Surf.: 17 800 m</a:t>
            </a:r>
            <a:r>
              <a:rPr lang="en-GB" altLang="it-IT" sz="2400" kern="1200" baseline="30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2</a:t>
            </a:r>
            <a:r>
              <a:rPr lang="en-GB" altLang="it-IT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, Vol.: 180 000 m</a:t>
            </a:r>
            <a:r>
              <a:rPr lang="en-GB" altLang="it-IT" sz="2400" kern="1200" baseline="300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3</a:t>
            </a:r>
            <a:r>
              <a:rPr lang="en-GB" altLang="it-IT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, Ventilation: 1 </a:t>
            </a:r>
            <a:r>
              <a:rPr lang="en-GB" altLang="it-IT" sz="2400" kern="1200" dirty="0" err="1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vol</a:t>
            </a:r>
            <a:r>
              <a:rPr lang="en-GB" altLang="it-IT" sz="2400" kern="1200" dirty="0">
                <a:solidFill>
                  <a:schemeClr val="bg1"/>
                </a:solidFill>
                <a:latin typeface="Comic Sans MS" panose="030F0702030302020204" pitchFamily="66" charset="0"/>
                <a:ea typeface="+mn-ea"/>
              </a:rPr>
              <a:t> / 3.5 hours (Rn in air </a:t>
            </a:r>
            <a:r>
              <a:rPr lang="en-GB" altLang="it-IT" sz="24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20-80 </a:t>
            </a:r>
            <a:r>
              <a:rPr lang="en-GB" altLang="it-IT" sz="2400" kern="1200" dirty="0" err="1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Bq</a:t>
            </a:r>
            <a:r>
              <a:rPr lang="en-GB" altLang="it-IT" sz="24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 m</a:t>
            </a:r>
            <a:r>
              <a:rPr lang="en-GB" altLang="it-IT" sz="2400" kern="1200" baseline="300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-3</a:t>
            </a:r>
            <a:r>
              <a:rPr lang="en-GB" altLang="it-IT" sz="2400" kern="1200" dirty="0">
                <a:solidFill>
                  <a:srgbClr val="FFFFFF"/>
                </a:solidFill>
                <a:latin typeface="Comic Sans MS" panose="030F0702030302020204" pitchFamily="66" charset="0"/>
                <a:ea typeface="+mn-ea"/>
              </a:rPr>
              <a:t>)</a:t>
            </a:r>
          </a:p>
          <a:p>
            <a:pPr algn="just" defTabSz="1240514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Muon flux: 1.1 m</a:t>
            </a:r>
            <a:r>
              <a:rPr lang="en-GB" altLang="it-IT" sz="2400" kern="1200" baseline="300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-2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h</a:t>
            </a:r>
            <a:r>
              <a:rPr lang="en-GB" altLang="it-IT" sz="2400" kern="1200" baseline="300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-1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, 6 orders of magnitude reduction</a:t>
            </a:r>
            <a:endParaRPr lang="en-GB" altLang="it-IT" sz="2400" kern="1200" baseline="30000" dirty="0">
              <a:solidFill>
                <a:srgbClr val="FFFF99"/>
              </a:solidFill>
              <a:latin typeface="Comic Sans MS" panose="030F0702030302020204" pitchFamily="66" charset="0"/>
              <a:ea typeface="+mn-ea"/>
            </a:endParaRPr>
          </a:p>
          <a:p>
            <a:pPr algn="just" defTabSz="1240514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it-IT" sz="2400" kern="1200" dirty="0">
              <a:solidFill>
                <a:srgbClr val="FFFF99"/>
              </a:solidFill>
              <a:latin typeface="Comic Sans MS" panose="030F0702030302020204" pitchFamily="66" charset="0"/>
              <a:ea typeface="+mn-ea"/>
            </a:endParaRPr>
          </a:p>
          <a:p>
            <a:pPr algn="just" defTabSz="1240514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Neutron flux, mainly from (</a:t>
            </a:r>
            <a:r>
              <a:rPr lang="en-US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sym typeface="Symbol" pitchFamily="18" charset="2"/>
              </a:rPr>
              <a:t>,n) 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: 2.92 10</a:t>
            </a:r>
            <a:r>
              <a:rPr lang="en-GB" altLang="it-IT" sz="2400" kern="1200" baseline="300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-6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 cm</a:t>
            </a:r>
            <a:r>
              <a:rPr lang="en-GB" altLang="it-IT" sz="2400" kern="1200" baseline="300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-2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s</a:t>
            </a:r>
            <a:r>
              <a:rPr lang="en-GB" altLang="it-IT" sz="2400" kern="1200" baseline="300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-1  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(0-1 </a:t>
            </a:r>
            <a:r>
              <a:rPr lang="en-GB" altLang="it-IT" sz="2400" kern="1200" dirty="0" err="1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keV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),  0.86 10</a:t>
            </a:r>
            <a:r>
              <a:rPr lang="en-GB" altLang="it-IT" sz="2400" kern="1200" baseline="300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-6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 cm</a:t>
            </a:r>
            <a:r>
              <a:rPr lang="en-GB" altLang="it-IT" sz="2400" kern="1200" baseline="300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-2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s</a:t>
            </a:r>
            <a:r>
              <a:rPr lang="en-GB" altLang="it-IT" sz="2400" kern="1200" baseline="300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-1  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(&gt; 1 </a:t>
            </a:r>
            <a:r>
              <a:rPr lang="en-GB" altLang="it-IT" sz="2400" kern="1200" dirty="0" err="1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keV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), 3 orders of magnitude reduction</a:t>
            </a:r>
          </a:p>
          <a:p>
            <a:pPr algn="just" defTabSz="1240514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it-IT" sz="2400" b="1" kern="1200" dirty="0">
              <a:solidFill>
                <a:srgbClr val="FFFF99"/>
              </a:solidFill>
              <a:latin typeface="Comic Sans MS" panose="030F0702030302020204" pitchFamily="66" charset="0"/>
              <a:ea typeface="+mn-ea"/>
            </a:endParaRPr>
          </a:p>
          <a:p>
            <a:pPr algn="just" defTabSz="1240514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Gamma rays: only 1 order of magnitude reduction, but with thick shield (no muon activation) about 5 orders of magnitude in the region of natural radioactivity and 4-5 orders above 3.2 MeV without any shield (gamma rays due to n-interaction)</a:t>
            </a:r>
          </a:p>
          <a:p>
            <a:pPr algn="just" defTabSz="1240514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it-IT" sz="2400" kern="1200" dirty="0">
              <a:solidFill>
                <a:srgbClr val="FFFF99"/>
              </a:solidFill>
              <a:latin typeface="Comic Sans MS" panose="030F0702030302020204" pitchFamily="66" charset="0"/>
              <a:ea typeface="+mn-ea"/>
            </a:endParaRPr>
          </a:p>
          <a:p>
            <a:pPr algn="just" defTabSz="1240514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Alpha particles: 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  <a:cs typeface="Times New Roman"/>
              </a:rPr>
              <a:t>~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 factor 15 </a:t>
            </a:r>
            <a:r>
              <a:rPr lang="en-GB" altLang="it-IT" sz="2400" kern="1200" dirty="0" smtClean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background reduction </a:t>
            </a:r>
            <a:r>
              <a:rPr lang="en-GB" altLang="it-IT" sz="2400" kern="1200" dirty="0">
                <a:solidFill>
                  <a:srgbClr val="FFFF99"/>
                </a:solidFill>
                <a:latin typeface="Comic Sans MS" panose="030F0702030302020204" pitchFamily="66" charset="0"/>
                <a:ea typeface="+mn-ea"/>
              </a:rPr>
              <a:t>below 2 MeV in silicon detectors </a:t>
            </a:r>
          </a:p>
        </p:txBody>
      </p:sp>
    </p:spTree>
    <p:extLst>
      <p:ext uri="{BB962C8B-B14F-4D97-AF65-F5344CB8AC3E}">
        <p14:creationId xmlns:p14="http://schemas.microsoft.com/office/powerpoint/2010/main" val="10413508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ChangeArrowheads="1"/>
          </p:cNvSpPr>
          <p:nvPr/>
        </p:nvSpPr>
        <p:spPr bwMode="auto">
          <a:xfrm>
            <a:off x="800295" y="216747"/>
            <a:ext cx="7427742" cy="240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57" tIns="62031" rIns="124057" bIns="6203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4036" name="Text Box 13"/>
          <p:cNvSpPr txBox="1">
            <a:spLocks noChangeArrowheads="1"/>
          </p:cNvSpPr>
          <p:nvPr/>
        </p:nvSpPr>
        <p:spPr bwMode="auto">
          <a:xfrm>
            <a:off x="6115996" y="123178"/>
            <a:ext cx="4548188" cy="863937"/>
          </a:xfrm>
          <a:prstGeom prst="rect">
            <a:avLst/>
          </a:prstGeom>
          <a:noFill/>
          <a:ln>
            <a:noFill/>
          </a:ln>
        </p:spPr>
        <p:txBody>
          <a:bodyPr wrap="none"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 err="1">
                <a:solidFill>
                  <a:srgbClr val="FFFFFF"/>
                </a:solidFill>
              </a:rPr>
              <a:t>Laboratory</a:t>
            </a:r>
            <a:r>
              <a:rPr lang="it-IT" altLang="it-IT" sz="2400" b="1" dirty="0">
                <a:solidFill>
                  <a:srgbClr val="FFFFFF"/>
                </a:solidFill>
              </a:rPr>
              <a:t> for Underground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 dirty="0" err="1">
                <a:solidFill>
                  <a:srgbClr val="FFFFFF"/>
                </a:solidFill>
              </a:rPr>
              <a:t>Nuclear</a:t>
            </a:r>
            <a:r>
              <a:rPr lang="it-IT" altLang="it-IT" sz="2400" b="1" dirty="0">
                <a:solidFill>
                  <a:srgbClr val="FFFFFF"/>
                </a:solidFill>
              </a:rPr>
              <a:t> </a:t>
            </a:r>
            <a:r>
              <a:rPr lang="it-IT" altLang="it-IT" sz="2400" b="1" dirty="0" err="1">
                <a:solidFill>
                  <a:srgbClr val="FFFFFF"/>
                </a:solidFill>
              </a:rPr>
              <a:t>Astrophysics</a:t>
            </a:r>
            <a:r>
              <a:rPr lang="it-IT" altLang="it-IT" sz="2400" b="1" dirty="0">
                <a:solidFill>
                  <a:srgbClr val="FFFFFF"/>
                </a:solidFill>
              </a:rPr>
              <a:t>: LUNA</a:t>
            </a:r>
          </a:p>
        </p:txBody>
      </p:sp>
      <p:pic>
        <p:nvPicPr>
          <p:cNvPr id="440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3" y="69417"/>
            <a:ext cx="5242635" cy="570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72" y="3536995"/>
            <a:ext cx="256344" cy="27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140" y="3704112"/>
            <a:ext cx="256344" cy="27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881" y="3389596"/>
            <a:ext cx="256344" cy="27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341142" y="2892140"/>
            <a:ext cx="1125924" cy="400110"/>
          </a:xfrm>
          <a:prstGeom prst="rect">
            <a:avLst/>
          </a:prstGeom>
        </p:spPr>
        <p:txBody>
          <a:bodyPr wrap="square" lIns="91388" tIns="45692" rIns="91388" bIns="45692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it-IT" sz="2000" b="1" dirty="0">
                <a:solidFill>
                  <a:srgbClr val="FFE181">
                    <a:lumMod val="75000"/>
                  </a:srgbClr>
                </a:solidFill>
                <a:latin typeface="Comic Sans MS" panose="030F0702030302020204" pitchFamily="66" charset="0"/>
              </a:rPr>
              <a:t>50 kV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05841" y="3059423"/>
            <a:ext cx="1077540" cy="400110"/>
          </a:xfrm>
          <a:prstGeom prst="rect">
            <a:avLst/>
          </a:prstGeom>
        </p:spPr>
        <p:txBody>
          <a:bodyPr wrap="none" lIns="91388" tIns="45692" rIns="91388" bIns="45692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it-IT" sz="2000" b="1" dirty="0">
                <a:solidFill>
                  <a:srgbClr val="FFE181">
                    <a:lumMod val="75000"/>
                  </a:srgbClr>
                </a:solidFill>
                <a:latin typeface="Comic Sans MS" panose="030F0702030302020204" pitchFamily="66" charset="0"/>
              </a:rPr>
              <a:t>400 kV</a:t>
            </a:r>
          </a:p>
        </p:txBody>
      </p:sp>
      <p:sp>
        <p:nvSpPr>
          <p:cNvPr id="4" name="Rettangolo 3"/>
          <p:cNvSpPr/>
          <p:nvPr/>
        </p:nvSpPr>
        <p:spPr>
          <a:xfrm>
            <a:off x="4314303" y="3404193"/>
            <a:ext cx="1119216" cy="400110"/>
          </a:xfrm>
          <a:prstGeom prst="rect">
            <a:avLst/>
          </a:prstGeom>
        </p:spPr>
        <p:txBody>
          <a:bodyPr wrap="none" lIns="91388" tIns="45692" rIns="91388" bIns="45692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it-IT" sz="2000" b="1" dirty="0">
                <a:solidFill>
                  <a:srgbClr val="FFE181">
                    <a:lumMod val="75000"/>
                  </a:srgbClr>
                </a:solidFill>
                <a:latin typeface="Comic Sans MS" panose="030F0702030302020204" pitchFamily="66" charset="0"/>
              </a:rPr>
              <a:t>3.5 MV</a:t>
            </a:r>
          </a:p>
        </p:txBody>
      </p:sp>
      <p:pic>
        <p:nvPicPr>
          <p:cNvPr id="2050" name="Picture 2" descr="C:\Users\broggini.FISICA\Desktop\gransass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2" y="5949742"/>
            <a:ext cx="6614025" cy="372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349" y="1392062"/>
            <a:ext cx="5609202" cy="802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1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4380784" y="6475308"/>
            <a:ext cx="250749" cy="10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it-IT" sz="6000">
              <a:solidFill>
                <a:schemeClr val="tx2"/>
              </a:solidFill>
            </a:endParaRPr>
          </a:p>
        </p:txBody>
      </p:sp>
      <p:sp>
        <p:nvSpPr>
          <p:cNvPr id="45059" name="Text Box 46"/>
          <p:cNvSpPr txBox="1">
            <a:spLocks noChangeArrowheads="1"/>
          </p:cNvSpPr>
          <p:nvPr/>
        </p:nvSpPr>
        <p:spPr bwMode="auto">
          <a:xfrm>
            <a:off x="374754" y="4402373"/>
            <a:ext cx="3935349" cy="78192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100" dirty="0">
                <a:solidFill>
                  <a:schemeClr val="bg1"/>
                </a:solidFill>
              </a:rPr>
              <a:t>Resonance @ solar Gamow peak?</a:t>
            </a:r>
            <a:endParaRPr lang="it-IT" altLang="it-IT" sz="2100" dirty="0">
              <a:solidFill>
                <a:schemeClr val="bg1"/>
              </a:solidFill>
            </a:endParaRPr>
          </a:p>
        </p:txBody>
      </p:sp>
      <p:sp>
        <p:nvSpPr>
          <p:cNvPr id="45060" name="Text Box 50"/>
          <p:cNvSpPr txBox="1">
            <a:spLocks noChangeArrowheads="1"/>
          </p:cNvSpPr>
          <p:nvPr/>
        </p:nvSpPr>
        <p:spPr bwMode="auto">
          <a:xfrm>
            <a:off x="162575" y="191927"/>
            <a:ext cx="5302771" cy="1000791"/>
          </a:xfrm>
          <a:prstGeom prst="rect">
            <a:avLst/>
          </a:prstGeom>
          <a:noFill/>
          <a:ln>
            <a:noFill/>
          </a:ln>
        </p:spPr>
        <p:txBody>
          <a:bodyPr wrap="none"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 err="1">
                <a:solidFill>
                  <a:schemeClr val="bg1"/>
                </a:solidFill>
              </a:rPr>
              <a:t>Hydrogen</a:t>
            </a:r>
            <a:r>
              <a:rPr lang="it-IT" altLang="it-IT" sz="2800" b="1" dirty="0">
                <a:solidFill>
                  <a:schemeClr val="bg1"/>
                </a:solidFill>
              </a:rPr>
              <a:t> </a:t>
            </a:r>
            <a:r>
              <a:rPr lang="it-IT" altLang="it-IT" sz="2800" b="1" dirty="0" err="1">
                <a:solidFill>
                  <a:schemeClr val="bg1"/>
                </a:solidFill>
              </a:rPr>
              <a:t>burning</a:t>
            </a:r>
            <a:r>
              <a:rPr lang="it-IT" altLang="it-IT" sz="2800" b="1" dirty="0">
                <a:solidFill>
                  <a:schemeClr val="bg1"/>
                </a:solidFill>
              </a:rPr>
              <a:t> in the </a:t>
            </a:r>
            <a:r>
              <a:rPr lang="it-IT" altLang="it-IT" sz="2800" b="1" dirty="0" err="1">
                <a:solidFill>
                  <a:schemeClr val="bg1"/>
                </a:solidFill>
              </a:rPr>
              <a:t>Sun</a:t>
            </a:r>
            <a:endParaRPr lang="it-IT" altLang="it-IT" sz="28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 dirty="0">
                <a:solidFill>
                  <a:schemeClr val="bg1"/>
                </a:solidFill>
              </a:rPr>
              <a:t>@15*10</a:t>
            </a:r>
            <a:r>
              <a:rPr lang="it-IT" altLang="it-IT" sz="2800" b="1" baseline="30000" dirty="0">
                <a:solidFill>
                  <a:schemeClr val="bg1"/>
                </a:solidFill>
              </a:rPr>
              <a:t>6</a:t>
            </a:r>
            <a:r>
              <a:rPr lang="it-IT" altLang="it-IT" sz="2800" b="1" dirty="0">
                <a:solidFill>
                  <a:schemeClr val="bg1"/>
                </a:solidFill>
              </a:rPr>
              <a:t> </a:t>
            </a:r>
            <a:r>
              <a:rPr lang="it-IT" altLang="it-IT" sz="2800" b="1" dirty="0" err="1">
                <a:solidFill>
                  <a:schemeClr val="bg1"/>
                </a:solidFill>
              </a:rPr>
              <a:t>degrees</a:t>
            </a:r>
            <a:r>
              <a:rPr lang="it-IT" altLang="it-IT" sz="2800" b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45061" name="Line 51"/>
          <p:cNvSpPr>
            <a:spLocks noChangeShapeType="1"/>
          </p:cNvSpPr>
          <p:nvPr/>
        </p:nvSpPr>
        <p:spPr bwMode="auto">
          <a:xfrm flipV="1">
            <a:off x="2625970" y="1907823"/>
            <a:ext cx="75653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57" tIns="62031" rIns="124057" bIns="62031">
            <a:spAutoFit/>
          </a:bodyPr>
          <a:lstStyle/>
          <a:p>
            <a:endParaRPr lang="it-IT"/>
          </a:p>
        </p:txBody>
      </p:sp>
      <p:sp>
        <p:nvSpPr>
          <p:cNvPr id="45062" name="Line 54"/>
          <p:cNvSpPr>
            <a:spLocks noChangeShapeType="1"/>
          </p:cNvSpPr>
          <p:nvPr/>
        </p:nvSpPr>
        <p:spPr bwMode="auto">
          <a:xfrm flipV="1">
            <a:off x="1965309" y="2316480"/>
            <a:ext cx="75652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57" tIns="62031" rIns="124057" bIns="62031">
            <a:spAutoFit/>
          </a:bodyPr>
          <a:lstStyle/>
          <a:p>
            <a:endParaRPr lang="it-IT"/>
          </a:p>
        </p:txBody>
      </p:sp>
      <p:sp>
        <p:nvSpPr>
          <p:cNvPr id="45063" name="Rectangle 56"/>
          <p:cNvSpPr>
            <a:spLocks noChangeArrowheads="1"/>
          </p:cNvSpPr>
          <p:nvPr/>
        </p:nvSpPr>
        <p:spPr bwMode="auto">
          <a:xfrm>
            <a:off x="189653" y="1615757"/>
            <a:ext cx="6502400" cy="95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700" dirty="0">
                <a:solidFill>
                  <a:schemeClr val="bg1"/>
                </a:solidFill>
              </a:rPr>
              <a:t>6</a:t>
            </a:r>
            <a:r>
              <a:rPr lang="en-US" altLang="it-IT" sz="2700" dirty="0">
                <a:solidFill>
                  <a:schemeClr val="bg1"/>
                </a:solidFill>
              </a:rPr>
              <a:t>*10</a:t>
            </a:r>
            <a:r>
              <a:rPr lang="en-US" altLang="it-IT" sz="2700" baseline="30000" dirty="0">
                <a:solidFill>
                  <a:schemeClr val="bg1"/>
                </a:solidFill>
              </a:rPr>
              <a:t>11</a:t>
            </a:r>
            <a:r>
              <a:rPr lang="en-US" altLang="it-IT" sz="2700" dirty="0">
                <a:solidFill>
                  <a:schemeClr val="bg1"/>
                </a:solidFill>
              </a:rPr>
              <a:t> kg/s  H           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700" dirty="0">
                <a:solidFill>
                  <a:schemeClr val="bg1"/>
                </a:solidFill>
              </a:rPr>
              <a:t>+0.7% M</a:t>
            </a:r>
            <a:r>
              <a:rPr lang="en-US" altLang="it-IT" sz="2700" baseline="-25000" dirty="0">
                <a:solidFill>
                  <a:schemeClr val="bg1"/>
                </a:solidFill>
              </a:rPr>
              <a:t>H                  </a:t>
            </a:r>
            <a:r>
              <a:rPr lang="en-US" altLang="it-IT" sz="2700" dirty="0">
                <a:solidFill>
                  <a:schemeClr val="bg1"/>
                </a:solidFill>
              </a:rPr>
              <a:t>E</a:t>
            </a:r>
            <a:endParaRPr lang="en-US" altLang="it-IT" sz="3300" dirty="0">
              <a:solidFill>
                <a:schemeClr val="bg1"/>
              </a:solidFill>
            </a:endParaRPr>
          </a:p>
        </p:txBody>
      </p:sp>
      <p:sp>
        <p:nvSpPr>
          <p:cNvPr id="45064" name="Rectangle 63"/>
          <p:cNvSpPr>
            <a:spLocks noChangeArrowheads="1"/>
          </p:cNvSpPr>
          <p:nvPr/>
        </p:nvSpPr>
        <p:spPr bwMode="auto">
          <a:xfrm>
            <a:off x="5935540" y="8006080"/>
            <a:ext cx="5672927" cy="129489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100" dirty="0" err="1">
                <a:solidFill>
                  <a:schemeClr val="bg1"/>
                </a:solidFill>
              </a:rPr>
              <a:t>Activation</a:t>
            </a:r>
            <a:r>
              <a:rPr lang="it-IT" altLang="it-IT" sz="2100" dirty="0">
                <a:solidFill>
                  <a:schemeClr val="bg1"/>
                </a:solidFill>
              </a:rPr>
              <a:t>=</a:t>
            </a:r>
            <a:r>
              <a:rPr lang="it-IT" altLang="it-IT" sz="2100" dirty="0" err="1">
                <a:solidFill>
                  <a:schemeClr val="bg1"/>
                </a:solidFill>
              </a:rPr>
              <a:t>prompt</a:t>
            </a:r>
            <a:r>
              <a:rPr lang="it-IT" altLang="it-IT" sz="2100" dirty="0">
                <a:solidFill>
                  <a:schemeClr val="bg1"/>
                </a:solidFill>
              </a:rPr>
              <a:t> gamma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100" dirty="0">
                <a:solidFill>
                  <a:schemeClr val="bg1"/>
                </a:solidFill>
              </a:rPr>
              <a:t>no  </a:t>
            </a:r>
            <a:r>
              <a:rPr lang="it-IT" altLang="it-IT" sz="2100" dirty="0" err="1">
                <a:solidFill>
                  <a:schemeClr val="bg1"/>
                </a:solidFill>
              </a:rPr>
              <a:t>monopole</a:t>
            </a:r>
            <a:r>
              <a:rPr lang="it-IT" altLang="it-IT" sz="2100" dirty="0">
                <a:solidFill>
                  <a:schemeClr val="bg1"/>
                </a:solidFill>
              </a:rPr>
              <a:t> </a:t>
            </a:r>
            <a:r>
              <a:rPr lang="it-IT" altLang="it-IT" sz="2100" dirty="0" err="1">
                <a:solidFill>
                  <a:schemeClr val="bg1"/>
                </a:solidFill>
              </a:rPr>
              <a:t>contribution</a:t>
            </a:r>
            <a:r>
              <a:rPr lang="it-IT" altLang="it-IT" sz="2100" dirty="0">
                <a:solidFill>
                  <a:schemeClr val="bg1"/>
                </a:solidFill>
              </a:rPr>
              <a:t> to </a:t>
            </a:r>
            <a:r>
              <a:rPr lang="en-US" altLang="it-IT" sz="2700" dirty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it-IT" altLang="it-IT" sz="21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700" dirty="0">
                <a:solidFill>
                  <a:schemeClr val="bg1"/>
                </a:solidFill>
                <a:latin typeface="Symbol" pitchFamily="18" charset="2"/>
              </a:rPr>
              <a:t>s</a:t>
            </a:r>
            <a:r>
              <a:rPr lang="it-IT" altLang="it-IT" sz="2100" dirty="0">
                <a:solidFill>
                  <a:schemeClr val="bg1"/>
                </a:solidFill>
              </a:rPr>
              <a:t> </a:t>
            </a:r>
            <a:r>
              <a:rPr lang="it-IT" altLang="it-IT" sz="2100" dirty="0" err="1">
                <a:solidFill>
                  <a:schemeClr val="bg1"/>
                </a:solidFill>
              </a:rPr>
              <a:t>at</a:t>
            </a:r>
            <a:r>
              <a:rPr lang="it-IT" altLang="it-IT" sz="2100" dirty="0">
                <a:solidFill>
                  <a:schemeClr val="bg1"/>
                </a:solidFill>
              </a:rPr>
              <a:t> </a:t>
            </a:r>
            <a:r>
              <a:rPr lang="it-IT" altLang="it-IT" sz="2100" dirty="0" err="1">
                <a:solidFill>
                  <a:schemeClr val="bg1"/>
                </a:solidFill>
              </a:rPr>
              <a:t>low</a:t>
            </a:r>
            <a:r>
              <a:rPr lang="it-IT" altLang="it-IT" sz="2100" dirty="0">
                <a:solidFill>
                  <a:schemeClr val="bg1"/>
                </a:solidFill>
              </a:rPr>
              <a:t> </a:t>
            </a:r>
            <a:r>
              <a:rPr lang="it-IT" altLang="it-IT" sz="2100" dirty="0" err="1">
                <a:solidFill>
                  <a:schemeClr val="bg1"/>
                </a:solidFill>
              </a:rPr>
              <a:t>energy</a:t>
            </a:r>
            <a:r>
              <a:rPr lang="it-IT" altLang="it-IT" sz="2100" dirty="0">
                <a:solidFill>
                  <a:schemeClr val="bg1"/>
                </a:solidFill>
              </a:rPr>
              <a:t> with 4% </a:t>
            </a:r>
            <a:r>
              <a:rPr lang="it-IT" altLang="it-IT" sz="2100" dirty="0" err="1">
                <a:solidFill>
                  <a:schemeClr val="bg1"/>
                </a:solidFill>
              </a:rPr>
              <a:t>error</a:t>
            </a:r>
            <a:endParaRPr lang="it-IT" altLang="it-IT" sz="2100" dirty="0">
              <a:solidFill>
                <a:schemeClr val="bg1"/>
              </a:solidFill>
            </a:endParaRPr>
          </a:p>
        </p:txBody>
      </p:sp>
      <p:pic>
        <p:nvPicPr>
          <p:cNvPr id="45065" name="Picture 66" descr="pp-chain-11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650" y="1124373"/>
            <a:ext cx="6617025" cy="631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6" name="Line 67"/>
          <p:cNvSpPr>
            <a:spLocks noChangeShapeType="1"/>
          </p:cNvSpPr>
          <p:nvPr/>
        </p:nvSpPr>
        <p:spPr bwMode="auto">
          <a:xfrm flipV="1">
            <a:off x="8771988" y="4312372"/>
            <a:ext cx="425158" cy="359212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057" tIns="62031" rIns="124057" bIns="62031">
            <a:spAutoFit/>
          </a:bodyPr>
          <a:lstStyle/>
          <a:p>
            <a:endParaRPr lang="it-IT"/>
          </a:p>
        </p:txBody>
      </p:sp>
      <p:sp>
        <p:nvSpPr>
          <p:cNvPr id="45067" name="Line 68"/>
          <p:cNvSpPr>
            <a:spLocks noChangeShapeType="1"/>
          </p:cNvSpPr>
          <p:nvPr/>
        </p:nvSpPr>
        <p:spPr bwMode="auto">
          <a:xfrm flipV="1">
            <a:off x="4077326" y="4012087"/>
            <a:ext cx="1195455" cy="679849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057" tIns="62031" rIns="124057" bIns="62031">
            <a:spAutoFit/>
          </a:bodyPr>
          <a:lstStyle/>
          <a:p>
            <a:endParaRPr lang="it-IT"/>
          </a:p>
        </p:txBody>
      </p:sp>
      <p:sp>
        <p:nvSpPr>
          <p:cNvPr id="45068" name="Rectangle 71"/>
          <p:cNvSpPr>
            <a:spLocks noChangeArrowheads="1"/>
          </p:cNvSpPr>
          <p:nvPr/>
        </p:nvSpPr>
        <p:spPr bwMode="auto">
          <a:xfrm>
            <a:off x="127703" y="3473581"/>
            <a:ext cx="5218391" cy="54084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700" b="1" baseline="30000" dirty="0">
                <a:solidFill>
                  <a:srgbClr val="FFFF99"/>
                </a:solidFill>
              </a:rPr>
              <a:t>3</a:t>
            </a:r>
            <a:r>
              <a:rPr lang="it-IT" altLang="it-IT" sz="2700" b="1" dirty="0">
                <a:solidFill>
                  <a:srgbClr val="FFFF99"/>
                </a:solidFill>
              </a:rPr>
              <a:t>He </a:t>
            </a:r>
            <a:r>
              <a:rPr lang="it-IT" altLang="it-IT" sz="2700" b="1" dirty="0" err="1">
                <a:solidFill>
                  <a:srgbClr val="FFFF99"/>
                </a:solidFill>
              </a:rPr>
              <a:t>burning</a:t>
            </a:r>
            <a:r>
              <a:rPr lang="it-IT" altLang="it-IT" sz="2700" b="1" dirty="0">
                <a:solidFill>
                  <a:srgbClr val="FFFF99"/>
                </a:solidFill>
              </a:rPr>
              <a:t> in the p-p </a:t>
            </a:r>
            <a:r>
              <a:rPr lang="it-IT" altLang="it-IT" sz="2700" b="1" dirty="0" err="1">
                <a:solidFill>
                  <a:srgbClr val="FFFF99"/>
                </a:solidFill>
              </a:rPr>
              <a:t>chain</a:t>
            </a:r>
            <a:r>
              <a:rPr lang="it-IT" altLang="it-IT" sz="2700" b="1" dirty="0">
                <a:solidFill>
                  <a:srgbClr val="FFFF99"/>
                </a:solidFill>
              </a:rPr>
              <a:t> </a:t>
            </a:r>
          </a:p>
        </p:txBody>
      </p:sp>
      <p:pic>
        <p:nvPicPr>
          <p:cNvPr id="45069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4" y="5274169"/>
            <a:ext cx="5199835" cy="44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070" name="Connettore 2 2"/>
          <p:cNvCxnSpPr>
            <a:cxnSpLocks noChangeShapeType="1"/>
          </p:cNvCxnSpPr>
          <p:nvPr/>
        </p:nvCxnSpPr>
        <p:spPr bwMode="auto">
          <a:xfrm>
            <a:off x="8984568" y="6107290"/>
            <a:ext cx="1200442" cy="130048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5071" name="Picture 16" descr="C:\Users\broggini.FISICA\Desktop\SohoSun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5408" y="63234"/>
            <a:ext cx="2834379" cy="297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93457" y="2734161"/>
            <a:ext cx="3018775" cy="507831"/>
          </a:xfrm>
          <a:prstGeom prst="rect">
            <a:avLst/>
          </a:prstGeom>
        </p:spPr>
        <p:txBody>
          <a:bodyPr wrap="none" lIns="91388" tIns="45692" rIns="91388" bIns="45692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it-IT" sz="2700" dirty="0">
                <a:solidFill>
                  <a:srgbClr val="FFFFFF"/>
                </a:solidFill>
              </a:rPr>
              <a:t>4H       He +2e</a:t>
            </a:r>
            <a:r>
              <a:rPr lang="en-US" altLang="it-IT" sz="2700" baseline="30000" dirty="0">
                <a:solidFill>
                  <a:srgbClr val="FFFFFF"/>
                </a:solidFill>
              </a:rPr>
              <a:t>+ </a:t>
            </a:r>
            <a:r>
              <a:rPr lang="en-US" altLang="it-IT" sz="2700" dirty="0">
                <a:solidFill>
                  <a:srgbClr val="FFFFFF"/>
                </a:solidFill>
              </a:rPr>
              <a:t>+2</a:t>
            </a:r>
            <a:endParaRPr lang="en-US" altLang="it-IT" sz="2700" baseline="30000" dirty="0">
              <a:solidFill>
                <a:srgbClr val="FFFF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913104" y="2587556"/>
            <a:ext cx="596638" cy="646330"/>
          </a:xfrm>
          <a:prstGeom prst="rect">
            <a:avLst/>
          </a:prstGeom>
        </p:spPr>
        <p:txBody>
          <a:bodyPr wrap="none" lIns="91388" tIns="45692" rIns="91388" bIns="45692">
            <a:spAutoFit/>
          </a:bodyPr>
          <a:lstStyle/>
          <a:p>
            <a:r>
              <a:rPr lang="en-US" altLang="it-IT" sz="3600" dirty="0">
                <a:solidFill>
                  <a:srgbClr val="FFFFFF"/>
                </a:solidFill>
                <a:sym typeface="Symbol" pitchFamily="18" charset="2"/>
              </a:rPr>
              <a:t></a:t>
            </a:r>
            <a:r>
              <a:rPr lang="en-US" altLang="it-IT" sz="3600" baseline="-25000" dirty="0">
                <a:solidFill>
                  <a:srgbClr val="FFFFFF"/>
                </a:solidFill>
                <a:sym typeface="Symbol" pitchFamily="18" charset="2"/>
              </a:rPr>
              <a:t>e</a:t>
            </a:r>
            <a:endParaRPr lang="it-IT" sz="1000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719531" y="2988060"/>
            <a:ext cx="419722" cy="0"/>
          </a:xfrm>
          <a:prstGeom prst="straightConnector1">
            <a:avLst/>
          </a:prstGeom>
          <a:noFill/>
          <a:ln w="38100">
            <a:solidFill>
              <a:schemeClr val="bg1"/>
            </a:solidFill>
            <a:headEnd w="lg" len="med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Line 68"/>
          <p:cNvSpPr>
            <a:spLocks noChangeShapeType="1"/>
          </p:cNvSpPr>
          <p:nvPr/>
        </p:nvSpPr>
        <p:spPr bwMode="auto">
          <a:xfrm flipV="1">
            <a:off x="5904674" y="4536891"/>
            <a:ext cx="1195455" cy="679849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4057" tIns="62031" rIns="124057" bIns="62031">
            <a:spAutoFit/>
          </a:bodyPr>
          <a:lstStyle>
            <a:lvl1pPr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1pPr>
            <a:lvl2pPr indent="228585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2pPr>
            <a:lvl3pPr indent="457171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3pPr>
            <a:lvl4pPr indent="685755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4pPr>
            <a:lvl5pPr indent="914340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5pPr>
            <a:lvl6pPr indent="1142925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6pPr>
            <a:lvl7pPr indent="1371511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7pPr>
            <a:lvl8pPr indent="1600095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8pPr>
            <a:lvl9pPr indent="1828680" defTabSz="457171">
              <a:defRPr sz="1200"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304533" y="2749151"/>
            <a:ext cx="1867819" cy="507831"/>
          </a:xfrm>
          <a:prstGeom prst="rect">
            <a:avLst/>
          </a:prstGeom>
        </p:spPr>
        <p:txBody>
          <a:bodyPr wrap="none" lIns="91388" tIns="45692" rIns="91388" bIns="45692">
            <a:spAutoFit/>
          </a:bodyPr>
          <a:lstStyle/>
          <a:p>
            <a:r>
              <a:rPr lang="en-US" altLang="it-IT" sz="2700" dirty="0">
                <a:solidFill>
                  <a:srgbClr val="FFFFFF"/>
                </a:solidFill>
              </a:rPr>
              <a:t>+26.7 MeV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91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1"/>
          <p:cNvSpPr txBox="1">
            <a:spLocks noChangeArrowheads="1"/>
          </p:cNvSpPr>
          <p:nvPr/>
        </p:nvSpPr>
        <p:spPr bwMode="auto">
          <a:xfrm>
            <a:off x="75029" y="63219"/>
            <a:ext cx="12551981" cy="1048603"/>
          </a:xfrm>
          <a:prstGeom prst="rect">
            <a:avLst/>
          </a:prstGeom>
          <a:noFill/>
          <a:ln>
            <a:noFill/>
          </a:ln>
        </p:spPr>
        <p:txBody>
          <a:bodyPr wrap="none"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700" b="1" dirty="0">
                <a:solidFill>
                  <a:schemeClr val="bg1"/>
                </a:solidFill>
              </a:rPr>
              <a:t>LUNA </a:t>
            </a:r>
            <a:r>
              <a:rPr lang="it-IT" altLang="it-IT" sz="2700" b="1" dirty="0" err="1">
                <a:solidFill>
                  <a:schemeClr val="bg1"/>
                </a:solidFill>
              </a:rPr>
              <a:t>beyond</a:t>
            </a:r>
            <a:r>
              <a:rPr lang="it-IT" altLang="it-IT" sz="2700" b="1" dirty="0">
                <a:solidFill>
                  <a:schemeClr val="bg1"/>
                </a:solidFill>
              </a:rPr>
              <a:t> the </a:t>
            </a:r>
            <a:r>
              <a:rPr lang="it-IT" altLang="it-IT" sz="2700" b="1" dirty="0" err="1">
                <a:solidFill>
                  <a:schemeClr val="bg1"/>
                </a:solidFill>
              </a:rPr>
              <a:t>Sun</a:t>
            </a:r>
            <a:r>
              <a:rPr lang="it-IT" altLang="it-IT" sz="2700" dirty="0">
                <a:solidFill>
                  <a:schemeClr val="bg1"/>
                </a:solidFill>
              </a:rPr>
              <a:t>: isotope production in the </a:t>
            </a:r>
            <a:r>
              <a:rPr lang="it-IT" altLang="it-IT" sz="2700" dirty="0" err="1">
                <a:solidFill>
                  <a:schemeClr val="bg1"/>
                </a:solidFill>
              </a:rPr>
              <a:t>hydrogen</a:t>
            </a:r>
            <a:r>
              <a:rPr lang="it-IT" altLang="it-IT" sz="2700" dirty="0">
                <a:solidFill>
                  <a:schemeClr val="bg1"/>
                </a:solidFill>
              </a:rPr>
              <a:t> </a:t>
            </a:r>
            <a:r>
              <a:rPr lang="it-IT" altLang="it-IT" sz="2700" dirty="0" err="1">
                <a:solidFill>
                  <a:schemeClr val="bg1"/>
                </a:solidFill>
              </a:rPr>
              <a:t>burning</a:t>
            </a:r>
            <a:r>
              <a:rPr lang="it-IT" altLang="it-IT" sz="2700" dirty="0">
                <a:solidFill>
                  <a:schemeClr val="bg1"/>
                </a:solidFill>
              </a:rPr>
              <a:t> </a:t>
            </a:r>
            <a:r>
              <a:rPr lang="it-IT" altLang="it-IT" sz="2700" dirty="0" err="1">
                <a:solidFill>
                  <a:schemeClr val="bg1"/>
                </a:solidFill>
              </a:rPr>
              <a:t>shell</a:t>
            </a:r>
            <a:r>
              <a:rPr lang="it-IT" altLang="it-IT" sz="2700" dirty="0">
                <a:solidFill>
                  <a:schemeClr val="bg1"/>
                </a:solidFill>
              </a:rPr>
              <a:t>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700" dirty="0">
                <a:solidFill>
                  <a:schemeClr val="bg1"/>
                </a:solidFill>
              </a:rPr>
              <a:t>AGB </a:t>
            </a:r>
            <a:r>
              <a:rPr lang="it-IT" altLang="it-IT" sz="2700" dirty="0" err="1">
                <a:solidFill>
                  <a:schemeClr val="bg1"/>
                </a:solidFill>
              </a:rPr>
              <a:t>stars</a:t>
            </a:r>
            <a:r>
              <a:rPr lang="it-IT" altLang="it-IT" sz="2700" dirty="0">
                <a:solidFill>
                  <a:schemeClr val="bg1"/>
                </a:solidFill>
              </a:rPr>
              <a:t> (</a:t>
            </a:r>
            <a:r>
              <a:rPr lang="en-US" altLang="it-IT" sz="2700" dirty="0">
                <a:solidFill>
                  <a:schemeClr val="bg1"/>
                </a:solidFill>
              </a:rPr>
              <a:t>~</a:t>
            </a:r>
            <a:r>
              <a:rPr lang="it-IT" altLang="it-IT" sz="2700" dirty="0">
                <a:solidFill>
                  <a:schemeClr val="bg1"/>
                </a:solidFill>
              </a:rPr>
              <a:t>30-100 T</a:t>
            </a:r>
            <a:r>
              <a:rPr lang="it-IT" altLang="it-IT" sz="2700" baseline="-25000" dirty="0">
                <a:solidFill>
                  <a:schemeClr val="bg1"/>
                </a:solidFill>
              </a:rPr>
              <a:t>6</a:t>
            </a:r>
            <a:r>
              <a:rPr lang="it-IT" altLang="it-IT" sz="2700" dirty="0">
                <a:solidFill>
                  <a:schemeClr val="bg1"/>
                </a:solidFill>
              </a:rPr>
              <a:t>), Nova </a:t>
            </a:r>
            <a:r>
              <a:rPr lang="it-IT" altLang="it-IT" sz="2700" dirty="0" err="1">
                <a:solidFill>
                  <a:schemeClr val="bg1"/>
                </a:solidFill>
              </a:rPr>
              <a:t>nucleosynthesis</a:t>
            </a:r>
            <a:r>
              <a:rPr lang="it-IT" altLang="it-IT" sz="2700" dirty="0">
                <a:solidFill>
                  <a:schemeClr val="bg1"/>
                </a:solidFill>
              </a:rPr>
              <a:t> (</a:t>
            </a:r>
            <a:r>
              <a:rPr lang="en-US" altLang="it-IT" sz="2700" dirty="0">
                <a:solidFill>
                  <a:schemeClr val="bg1"/>
                </a:solidFill>
              </a:rPr>
              <a:t>~</a:t>
            </a:r>
            <a:r>
              <a:rPr lang="it-IT" altLang="it-IT" sz="2700" dirty="0">
                <a:solidFill>
                  <a:schemeClr val="bg1"/>
                </a:solidFill>
              </a:rPr>
              <a:t>100-400 T</a:t>
            </a:r>
            <a:r>
              <a:rPr lang="it-IT" altLang="it-IT" sz="2700" baseline="-25000" dirty="0">
                <a:solidFill>
                  <a:schemeClr val="bg1"/>
                </a:solidFill>
              </a:rPr>
              <a:t>6</a:t>
            </a:r>
            <a:r>
              <a:rPr lang="it-IT" altLang="it-IT" sz="2700" dirty="0">
                <a:solidFill>
                  <a:schemeClr val="bg1"/>
                </a:solidFill>
              </a:rPr>
              <a:t>) and BBN</a:t>
            </a:r>
            <a:r>
              <a:rPr lang="it-IT" altLang="it-IT" sz="33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7107" name="AutoShape 16" descr="https://webmail.pd.infn.it/cgi-bin/openwebmail/openwebmail-viewatt.pl/classical_nova.jpg?action=viewattachment&amp;attachment_nodeid=0-1&amp;message_id=%3C522D8A75.5090508%40pd.infn.it%3E&amp;sessionid=broggini%2Awebmail.pd.infn.it-session-0.339603688192682&amp;folder=INBOX"/>
          <p:cNvSpPr>
            <a:spLocks noChangeAspect="1" noChangeArrowheads="1"/>
          </p:cNvSpPr>
          <p:nvPr/>
        </p:nvSpPr>
        <p:spPr bwMode="auto">
          <a:xfrm>
            <a:off x="352215" y="-345424"/>
            <a:ext cx="400148" cy="43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4057" tIns="62031" rIns="124057" bIns="6203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0000FF"/>
              </a:solidFill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8" y="1321194"/>
            <a:ext cx="4961667" cy="3711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19" y="5270026"/>
            <a:ext cx="4894976" cy="409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9" descr="http://upload.wikimedia.org/wikipedia/commons/thumb/d/d5/Nova_cygni_1992.jpg/220px-Nova_cygni_19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62" y="6845433"/>
            <a:ext cx="2397271" cy="252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ttangolo 1"/>
          <p:cNvSpPr>
            <a:spLocks noChangeArrowheads="1"/>
          </p:cNvSpPr>
          <p:nvPr/>
        </p:nvSpPr>
        <p:spPr bwMode="auto">
          <a:xfrm>
            <a:off x="8241683" y="6877155"/>
            <a:ext cx="2836464" cy="453633"/>
          </a:xfrm>
          <a:prstGeom prst="rect">
            <a:avLst/>
          </a:prstGeom>
          <a:noFill/>
          <a:ln>
            <a:noFill/>
          </a:ln>
        </p:spPr>
        <p:txBody>
          <a:bodyPr lIns="124057" tIns="62031" rIns="124057" bIns="62031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100" dirty="0">
                <a:solidFill>
                  <a:schemeClr val="bg1"/>
                </a:solidFill>
              </a:rPr>
              <a:t>Nova </a:t>
            </a:r>
            <a:r>
              <a:rPr lang="en-US" altLang="it-IT" sz="2100" dirty="0" err="1">
                <a:solidFill>
                  <a:schemeClr val="bg1"/>
                </a:solidFill>
              </a:rPr>
              <a:t>Cigni</a:t>
            </a:r>
            <a:r>
              <a:rPr lang="en-US" altLang="it-IT" sz="2100" dirty="0">
                <a:solidFill>
                  <a:schemeClr val="bg1"/>
                </a:solidFill>
              </a:rPr>
              <a:t> 1992</a:t>
            </a:r>
            <a:endParaRPr lang="it-IT" altLang="it-IT" sz="2100" dirty="0">
              <a:solidFill>
                <a:schemeClr val="bg1"/>
              </a:solidFill>
            </a:endParaRPr>
          </a:p>
        </p:txBody>
      </p:sp>
      <p:pic>
        <p:nvPicPr>
          <p:cNvPr id="4711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18" y="1189850"/>
            <a:ext cx="6806679" cy="552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1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39844" y="306695"/>
            <a:ext cx="12779948" cy="954051"/>
          </a:xfrm>
          <a:prstGeom prst="rect">
            <a:avLst/>
          </a:prstGeom>
        </p:spPr>
        <p:txBody>
          <a:bodyPr wrap="square" lIns="91388" tIns="45692" rIns="91388" bIns="45692">
            <a:spAutoFit/>
          </a:bodyPr>
          <a:lstStyle/>
          <a:p>
            <a:pPr algn="l" defTabSz="913884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800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A new </a:t>
            </a:r>
            <a:r>
              <a:rPr lang="it-IT" altLang="it-IT" sz="2800" kern="1200" dirty="0" err="1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accelerator</a:t>
            </a:r>
            <a:r>
              <a:rPr lang="it-IT" altLang="it-IT" sz="2800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it-IT" altLang="it-IT" sz="2800" b="1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LUNA-MV</a:t>
            </a:r>
            <a:r>
              <a:rPr lang="it-IT" altLang="it-IT" sz="2800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, </a:t>
            </a:r>
            <a:r>
              <a:rPr lang="it-IT" altLang="it-IT" sz="2800" kern="1200" dirty="0" err="1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will</a:t>
            </a:r>
            <a:r>
              <a:rPr lang="it-IT" altLang="it-IT" sz="2800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 be </a:t>
            </a:r>
            <a:r>
              <a:rPr lang="it-IT" altLang="it-IT" sz="2800" kern="1200" dirty="0" err="1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installed</a:t>
            </a:r>
            <a:r>
              <a:rPr lang="it-IT" altLang="it-IT" sz="2800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it-IT" altLang="it-IT" sz="2800" kern="1200" dirty="0" err="1" smtClean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next</a:t>
            </a:r>
            <a:r>
              <a:rPr lang="it-IT" altLang="it-IT" sz="2800" kern="1200" dirty="0" smtClean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it-IT" altLang="it-IT" sz="2800" kern="1200" dirty="0" err="1" smtClean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year</a:t>
            </a:r>
            <a:r>
              <a:rPr lang="it-IT" altLang="it-IT" sz="2800" kern="1200" dirty="0" smtClean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 in </a:t>
            </a:r>
            <a:r>
              <a:rPr lang="it-IT" altLang="it-IT" sz="2800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Hall </a:t>
            </a:r>
            <a:r>
              <a:rPr lang="it-IT" altLang="it-IT" sz="2800" kern="1200" dirty="0" smtClean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B </a:t>
            </a:r>
            <a:r>
              <a:rPr lang="it-IT" altLang="it-IT" sz="2800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of LNGS </a:t>
            </a:r>
            <a:r>
              <a:rPr lang="it-IT" altLang="it-IT" sz="2800" kern="1200" dirty="0" smtClean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(ex </a:t>
            </a:r>
            <a:r>
              <a:rPr lang="it-IT" altLang="it-IT" sz="2800" kern="1200" dirty="0" err="1" smtClean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Icarus</a:t>
            </a:r>
            <a:r>
              <a:rPr lang="it-IT" altLang="it-IT" sz="2800" kern="1200" dirty="0" smtClean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). New </a:t>
            </a:r>
            <a:r>
              <a:rPr lang="it-IT" altLang="it-IT" sz="2800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LUNA hall: </a:t>
            </a:r>
            <a:r>
              <a:rPr lang="it-IT" altLang="it-IT" sz="2800" kern="1200" dirty="0" smtClean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27 x 12.5 x 5 </a:t>
            </a:r>
            <a:r>
              <a:rPr lang="it-IT" altLang="it-IT" sz="2800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m</a:t>
            </a:r>
            <a:r>
              <a:rPr lang="it-IT" altLang="it-IT" sz="2800" kern="1200" baseline="300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3</a:t>
            </a:r>
            <a:r>
              <a:rPr lang="it-IT" altLang="it-IT" sz="2800" kern="1200" dirty="0">
                <a:solidFill>
                  <a:schemeClr val="bg1"/>
                </a:solidFill>
                <a:latin typeface="Comic Sans MS" pitchFamily="66" charset="0"/>
                <a:ea typeface="+mn-ea"/>
                <a:cs typeface="+mn-cs"/>
              </a:rPr>
              <a:t> 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9820817" y="5022094"/>
            <a:ext cx="914401" cy="914401"/>
          </a:xfrm>
          <a:prstGeom prst="line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3" descr="C:\Users\PRATI~1.NT-\AppData\Local\Temp\prati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97" y="1572962"/>
            <a:ext cx="10923008" cy="784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855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/>
          <p:cNvSpPr>
            <a:spLocks noGrp="1"/>
          </p:cNvSpPr>
          <p:nvPr>
            <p:ph type="title"/>
          </p:nvPr>
        </p:nvSpPr>
        <p:spPr>
          <a:xfrm>
            <a:off x="633432" y="182878"/>
            <a:ext cx="10094343" cy="836238"/>
          </a:xfrm>
        </p:spPr>
        <p:txBody>
          <a:bodyPr>
            <a:normAutofit/>
          </a:bodyPr>
          <a:lstStyle/>
          <a:p>
            <a:r>
              <a:rPr lang="en-US" altLang="it-IT" sz="3400" dirty="0">
                <a:solidFill>
                  <a:schemeClr val="bg1"/>
                </a:solidFill>
                <a:latin typeface="Comic Sans MS" panose="030F0702030302020204" pitchFamily="66" charset="0"/>
              </a:rPr>
              <a:t>The accelerator and the neutron shielding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15358" y="1175465"/>
            <a:ext cx="7226334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300" baseline="30000" dirty="0">
                <a:solidFill>
                  <a:schemeClr val="bg1"/>
                </a:solidFill>
              </a:rPr>
              <a:t>1</a:t>
            </a:r>
            <a:r>
              <a:rPr lang="en-US" sz="2300" dirty="0">
                <a:solidFill>
                  <a:schemeClr val="bg1"/>
                </a:solidFill>
              </a:rPr>
              <a:t>H</a:t>
            </a:r>
            <a:r>
              <a:rPr lang="en-US" sz="2300" baseline="30000" dirty="0">
                <a:solidFill>
                  <a:schemeClr val="bg1"/>
                </a:solidFill>
              </a:rPr>
              <a:t>+</a:t>
            </a:r>
            <a:r>
              <a:rPr lang="en-US" sz="2300" dirty="0">
                <a:solidFill>
                  <a:schemeClr val="bg1"/>
                </a:solidFill>
              </a:rPr>
              <a:t> (TV: 0.3 – 0.5 MV): 500   </a:t>
            </a:r>
            <a:r>
              <a:rPr lang="el-G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it-IT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5" name="Rettangolo arrotondato 14"/>
          <p:cNvSpPr>
            <a:spLocks noChangeAspect="1"/>
          </p:cNvSpPr>
          <p:nvPr/>
        </p:nvSpPr>
        <p:spPr>
          <a:xfrm>
            <a:off x="440294" y="2066669"/>
            <a:ext cx="754933" cy="6338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2800" dirty="0"/>
              <a:t>He</a:t>
            </a:r>
          </a:p>
        </p:txBody>
      </p:sp>
      <p:sp>
        <p:nvSpPr>
          <p:cNvPr id="16" name="Rettangolo arrotondato 15"/>
          <p:cNvSpPr>
            <a:spLocks noChangeAspect="1"/>
          </p:cNvSpPr>
          <p:nvPr/>
        </p:nvSpPr>
        <p:spPr>
          <a:xfrm>
            <a:off x="440294" y="1215645"/>
            <a:ext cx="754933" cy="75325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2800" dirty="0"/>
              <a:t>H</a:t>
            </a:r>
          </a:p>
        </p:txBody>
      </p:sp>
      <p:sp>
        <p:nvSpPr>
          <p:cNvPr id="17" name="Rettangolo arrotondato 16"/>
          <p:cNvSpPr>
            <a:spLocks noChangeAspect="1"/>
          </p:cNvSpPr>
          <p:nvPr/>
        </p:nvSpPr>
        <p:spPr>
          <a:xfrm>
            <a:off x="423609" y="2798266"/>
            <a:ext cx="754933" cy="75325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US" sz="2800" dirty="0"/>
              <a:t>C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1511023" y="1444231"/>
            <a:ext cx="7226334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300" baseline="30000" dirty="0">
                <a:solidFill>
                  <a:schemeClr val="bg1"/>
                </a:solidFill>
              </a:rPr>
              <a:t>1</a:t>
            </a:r>
            <a:r>
              <a:rPr lang="en-US" sz="2300" dirty="0">
                <a:solidFill>
                  <a:schemeClr val="bg1"/>
                </a:solidFill>
              </a:rPr>
              <a:t>H</a:t>
            </a:r>
            <a:r>
              <a:rPr lang="en-US" sz="2300" baseline="30000" dirty="0">
                <a:solidFill>
                  <a:schemeClr val="bg1"/>
                </a:solidFill>
              </a:rPr>
              <a:t>+</a:t>
            </a:r>
            <a:r>
              <a:rPr lang="en-US" sz="2300" dirty="0">
                <a:solidFill>
                  <a:schemeClr val="bg1"/>
                </a:solidFill>
              </a:rPr>
              <a:t> (TV: 0.5 – 3.5 MV): 1000 </a:t>
            </a:r>
            <a:r>
              <a:rPr lang="el-G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it-IT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511023" y="1977428"/>
            <a:ext cx="7226334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300" baseline="30000" dirty="0">
                <a:solidFill>
                  <a:schemeClr val="bg1"/>
                </a:solidFill>
              </a:rPr>
              <a:t>4</a:t>
            </a:r>
            <a:r>
              <a:rPr lang="en-US" sz="2300" dirty="0">
                <a:solidFill>
                  <a:schemeClr val="bg1"/>
                </a:solidFill>
              </a:rPr>
              <a:t>He</a:t>
            </a:r>
            <a:r>
              <a:rPr lang="en-US" sz="2300" baseline="30000" dirty="0">
                <a:solidFill>
                  <a:schemeClr val="bg1"/>
                </a:solidFill>
              </a:rPr>
              <a:t>+</a:t>
            </a:r>
            <a:r>
              <a:rPr lang="en-US" sz="2300" dirty="0">
                <a:solidFill>
                  <a:schemeClr val="bg1"/>
                </a:solidFill>
              </a:rPr>
              <a:t> (TV: 0.3 – 0.5 MV): 300 </a:t>
            </a:r>
            <a:r>
              <a:rPr lang="el-G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it-IT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506688" y="2246194"/>
            <a:ext cx="7226334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300" baseline="30000" dirty="0">
                <a:solidFill>
                  <a:schemeClr val="bg1"/>
                </a:solidFill>
              </a:rPr>
              <a:t>4</a:t>
            </a:r>
            <a:r>
              <a:rPr lang="en-US" sz="2300" dirty="0">
                <a:solidFill>
                  <a:schemeClr val="bg1"/>
                </a:solidFill>
              </a:rPr>
              <a:t>He</a:t>
            </a:r>
            <a:r>
              <a:rPr lang="en-US" sz="2300" baseline="30000" dirty="0">
                <a:solidFill>
                  <a:schemeClr val="bg1"/>
                </a:solidFill>
              </a:rPr>
              <a:t>+</a:t>
            </a:r>
            <a:r>
              <a:rPr lang="en-US" sz="2300" dirty="0">
                <a:solidFill>
                  <a:schemeClr val="bg1"/>
                </a:solidFill>
              </a:rPr>
              <a:t> (TV: 0.5 – 3.5 MV): 500 </a:t>
            </a:r>
            <a:r>
              <a:rPr lang="el-G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it-IT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511023" y="2640673"/>
            <a:ext cx="7226334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300" baseline="30000" dirty="0">
                <a:solidFill>
                  <a:schemeClr val="bg1"/>
                </a:solidFill>
              </a:rPr>
              <a:t>12</a:t>
            </a:r>
            <a:r>
              <a:rPr lang="en-US" sz="2300" dirty="0">
                <a:solidFill>
                  <a:schemeClr val="bg1"/>
                </a:solidFill>
              </a:rPr>
              <a:t>C</a:t>
            </a:r>
            <a:r>
              <a:rPr lang="en-US" sz="2300" baseline="30000" dirty="0">
                <a:solidFill>
                  <a:schemeClr val="bg1"/>
                </a:solidFill>
              </a:rPr>
              <a:t>+</a:t>
            </a:r>
            <a:r>
              <a:rPr lang="en-US" sz="2300" dirty="0">
                <a:solidFill>
                  <a:schemeClr val="bg1"/>
                </a:solidFill>
              </a:rPr>
              <a:t> (TV: 0.3 – 0.5 MV): 100  </a:t>
            </a:r>
            <a:r>
              <a:rPr lang="el-G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it-IT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1506688" y="2909439"/>
            <a:ext cx="7226334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300" baseline="30000" dirty="0">
                <a:solidFill>
                  <a:schemeClr val="bg1"/>
                </a:solidFill>
              </a:rPr>
              <a:t>12</a:t>
            </a:r>
            <a:r>
              <a:rPr lang="en-US" sz="2300" dirty="0">
                <a:solidFill>
                  <a:schemeClr val="bg1"/>
                </a:solidFill>
              </a:rPr>
              <a:t>C</a:t>
            </a:r>
            <a:r>
              <a:rPr lang="en-US" sz="2300" baseline="30000" dirty="0">
                <a:solidFill>
                  <a:schemeClr val="bg1"/>
                </a:solidFill>
              </a:rPr>
              <a:t>+</a:t>
            </a:r>
            <a:r>
              <a:rPr lang="en-US" sz="2300" dirty="0">
                <a:solidFill>
                  <a:schemeClr val="bg1"/>
                </a:solidFill>
              </a:rPr>
              <a:t> (TV: 0.5 – 3.5 MV): 150  </a:t>
            </a:r>
            <a:r>
              <a:rPr lang="el-G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it-IT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515358" y="3165200"/>
            <a:ext cx="7226334" cy="481499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n-US" sz="2300" baseline="30000" dirty="0">
                <a:solidFill>
                  <a:schemeClr val="bg1"/>
                </a:solidFill>
              </a:rPr>
              <a:t>12</a:t>
            </a:r>
            <a:r>
              <a:rPr lang="en-US" sz="2300" dirty="0">
                <a:solidFill>
                  <a:schemeClr val="bg1"/>
                </a:solidFill>
              </a:rPr>
              <a:t>C</a:t>
            </a:r>
            <a:r>
              <a:rPr lang="en-US" sz="2300" baseline="30000" dirty="0">
                <a:solidFill>
                  <a:schemeClr val="bg1"/>
                </a:solidFill>
              </a:rPr>
              <a:t>++</a:t>
            </a:r>
            <a:r>
              <a:rPr lang="en-US" sz="2300" dirty="0">
                <a:solidFill>
                  <a:schemeClr val="bg1"/>
                </a:solidFill>
              </a:rPr>
              <a:t> (TV: 0.5 – 3.5 MV): 100  </a:t>
            </a:r>
            <a:r>
              <a:rPr lang="el-GR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it-IT" sz="2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lang="en-US" sz="2300" dirty="0">
              <a:solidFill>
                <a:schemeClr val="bg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399989" y="1267382"/>
            <a:ext cx="7016207" cy="225497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inline </a:t>
            </a:r>
            <a:r>
              <a:rPr lang="en-US" sz="2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Cockcroft Walton accelerator</a:t>
            </a:r>
          </a:p>
          <a:p>
            <a:pPr>
              <a:buClr>
                <a:srgbClr val="FF0000"/>
              </a:buClr>
            </a:pPr>
            <a:r>
              <a:rPr lang="en-US" sz="23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TERMINAL </a:t>
            </a:r>
            <a:r>
              <a:rPr lang="en-US" sz="2300" b="1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VOLTAGE: 0.2 – 3.5 MV</a:t>
            </a:r>
          </a:p>
          <a:p>
            <a:pPr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Precision </a:t>
            </a:r>
            <a:r>
              <a:rPr lang="en-US" sz="2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of terminal voltage reading: 350 V</a:t>
            </a:r>
          </a:p>
          <a:p>
            <a:pPr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Beam </a:t>
            </a:r>
            <a:r>
              <a:rPr lang="en-US" sz="2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energy reproducibility: 0.01% TV</a:t>
            </a:r>
          </a:p>
          <a:p>
            <a:pPr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Beam </a:t>
            </a:r>
            <a:r>
              <a:rPr lang="en-US" sz="2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energy stability: 0.001% TV / h</a:t>
            </a:r>
          </a:p>
          <a:p>
            <a:pPr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- Beam </a:t>
            </a:r>
            <a:r>
              <a:rPr lang="en-US" sz="2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current stability: &lt; 5% / h</a:t>
            </a: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50" y="3997695"/>
            <a:ext cx="6915573" cy="551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CasellaDiTesto 27"/>
          <p:cNvSpPr txBox="1"/>
          <p:nvPr/>
        </p:nvSpPr>
        <p:spPr>
          <a:xfrm>
            <a:off x="7410896" y="4784342"/>
            <a:ext cx="5276598" cy="11931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80 </a:t>
            </a:r>
            <a:r>
              <a:rPr lang="en-US" sz="2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cm thick concrete shielding </a:t>
            </a: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     calculated </a:t>
            </a:r>
            <a:r>
              <a:rPr lang="en-US" sz="2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by GEANT4 &amp; MCNP</a:t>
            </a:r>
          </a:p>
          <a:p>
            <a:pPr>
              <a:spcAft>
                <a:spcPts val="853"/>
              </a:spcAft>
              <a:buClr>
                <a:srgbClr val="FF0000"/>
              </a:buClr>
            </a:pPr>
            <a:r>
              <a:rPr lang="en-US" sz="23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n-US" sz="2300" baseline="-25000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</a:t>
            </a: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= 5.6 MeV,  </a:t>
            </a: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2</a:t>
            </a:r>
            <a:r>
              <a:rPr lang="en-US" sz="2300" dirty="0" smtClean="0">
                <a:solidFill>
                  <a:schemeClr val="bg1"/>
                </a:solidFill>
                <a:latin typeface="Times New Roman"/>
                <a:cs typeface="Times New Roman"/>
              </a:rPr>
              <a:t>*</a:t>
            </a: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10</a:t>
            </a:r>
            <a:r>
              <a:rPr lang="en-US" sz="2300" baseline="300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3</a:t>
            </a:r>
            <a:r>
              <a:rPr lang="en-US" sz="2300" dirty="0" smtClean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chemeClr val="bg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n/s, isotropic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581019" y="7816628"/>
            <a:ext cx="4593242" cy="569045"/>
          </a:xfrm>
          <a:prstGeom prst="rect">
            <a:avLst/>
          </a:prstGeom>
          <a:noFill/>
          <a:ln w="15875">
            <a:solidFill>
              <a:srgbClr val="0D5EAF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2800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it-IT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(LNGS) = </a:t>
            </a:r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*</a:t>
            </a:r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it-IT" sz="2800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n/(cm</a:t>
            </a:r>
            <a:r>
              <a:rPr lang="it-IT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s)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7513686" y="6538852"/>
            <a:ext cx="5173807" cy="869980"/>
          </a:xfrm>
          <a:prstGeom prst="rect">
            <a:avLst/>
          </a:prstGeom>
          <a:noFill/>
          <a:ln>
            <a:solidFill>
              <a:srgbClr val="0D5EAF"/>
            </a:solidFill>
          </a:ln>
        </p:spPr>
        <p:txBody>
          <a:bodyPr wrap="square" lIns="130046" tIns="65023" rIns="130046" bIns="65023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MCNP:  </a:t>
            </a:r>
            <a:r>
              <a:rPr lang="it-IT" sz="2400" b="1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it-IT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1.38</a:t>
            </a:r>
            <a:r>
              <a:rPr lang="it-IT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*</a:t>
            </a:r>
            <a:r>
              <a:rPr lang="it-I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it-IT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it-I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n/(cm</a:t>
            </a:r>
            <a:r>
              <a:rPr lang="it-IT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s)</a:t>
            </a:r>
          </a:p>
          <a:p>
            <a:pPr>
              <a:buClr>
                <a:srgbClr val="FF0000"/>
              </a:buClr>
            </a:pP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GEANT4:  </a:t>
            </a:r>
            <a:r>
              <a:rPr lang="it-IT" sz="2400" b="1" dirty="0">
                <a:solidFill>
                  <a:schemeClr val="bg1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F</a:t>
            </a:r>
            <a:r>
              <a:rPr lang="it-IT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it-I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3.40</a:t>
            </a:r>
            <a:r>
              <a:rPr lang="it-IT" sz="24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*</a:t>
            </a:r>
            <a:r>
              <a:rPr lang="it-I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it-IT" sz="24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it-IT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n/(cm</a:t>
            </a:r>
            <a:r>
              <a:rPr lang="it-IT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s) </a:t>
            </a:r>
          </a:p>
        </p:txBody>
      </p:sp>
    </p:spTree>
    <p:extLst>
      <p:ext uri="{BB962C8B-B14F-4D97-AF65-F5344CB8AC3E}">
        <p14:creationId xmlns:p14="http://schemas.microsoft.com/office/powerpoint/2010/main" val="185381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381523" y="4334933"/>
            <a:ext cx="250734" cy="104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15" tIns="62058" rIns="124115" bIns="620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457148">
              <a:spcBef>
                <a:spcPct val="0"/>
              </a:spcBef>
              <a:buFontTx/>
              <a:buNone/>
            </a:pPr>
            <a:endParaRPr lang="en-GB" altLang="it-IT" sz="6000">
              <a:solidFill>
                <a:srgbClr val="51504D"/>
              </a:solidFill>
            </a:endParaRP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600960" y="-88053"/>
            <a:ext cx="250734" cy="195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15" tIns="62058" rIns="124115" bIns="62058">
            <a:spAutoFit/>
          </a:bodyPr>
          <a:lstStyle/>
          <a:p>
            <a:pPr defTabSz="457148">
              <a:defRPr/>
            </a:pPr>
            <a:endParaRPr lang="en-GB" sz="11900" i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02" name="Rectangle 24"/>
          <p:cNvSpPr>
            <a:spLocks noChangeArrowheads="1"/>
          </p:cNvSpPr>
          <p:nvPr/>
        </p:nvSpPr>
        <p:spPr bwMode="auto">
          <a:xfrm>
            <a:off x="149901" y="1598548"/>
            <a:ext cx="9558574" cy="111021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24115" tIns="62058" rIns="124115" bIns="620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457148">
              <a:spcBef>
                <a:spcPct val="0"/>
              </a:spcBef>
              <a:buFontTx/>
              <a:buNone/>
            </a:pPr>
            <a:r>
              <a:rPr lang="en-US" altLang="it-IT" dirty="0" smtClean="0">
                <a:solidFill>
                  <a:srgbClr val="FFFFFF"/>
                </a:solidFill>
              </a:rPr>
              <a:t>From hydrogen burning to helium and carbon burning</a:t>
            </a:r>
          </a:p>
        </p:txBody>
      </p:sp>
      <p:sp>
        <p:nvSpPr>
          <p:cNvPr id="42017" name="Text Box 62"/>
          <p:cNvSpPr txBox="1">
            <a:spLocks noChangeArrowheads="1"/>
          </p:cNvSpPr>
          <p:nvPr/>
        </p:nvSpPr>
        <p:spPr bwMode="auto">
          <a:xfrm>
            <a:off x="90020" y="208689"/>
            <a:ext cx="9435046" cy="1110213"/>
          </a:xfrm>
          <a:prstGeom prst="rect">
            <a:avLst/>
          </a:prstGeom>
          <a:noFill/>
          <a:ln>
            <a:noFill/>
          </a:ln>
        </p:spPr>
        <p:txBody>
          <a:bodyPr wrap="square" lIns="124115" tIns="62058" rIns="124115" bIns="6205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defTabSz="457148">
              <a:spcBef>
                <a:spcPct val="0"/>
              </a:spcBef>
              <a:buFontTx/>
              <a:buNone/>
            </a:pPr>
            <a:r>
              <a:rPr lang="en-US" altLang="it-IT" b="1" dirty="0" smtClean="0">
                <a:solidFill>
                  <a:srgbClr val="FFFF99"/>
                </a:solidFill>
              </a:rPr>
              <a:t>The scientific program for the first five years of LUNA-MV</a:t>
            </a:r>
            <a:endParaRPr lang="it-IT" altLang="it-IT" sz="4400" b="1" dirty="0">
              <a:solidFill>
                <a:srgbClr val="FFFF99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029" y="2918911"/>
            <a:ext cx="11130448" cy="92332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457148">
              <a:spcBef>
                <a:spcPct val="0"/>
              </a:spcBef>
            </a:pPr>
            <a:r>
              <a:rPr lang="en-US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Nucleosynthesis: from p-p chain, CNO, </a:t>
            </a:r>
            <a:r>
              <a:rPr lang="en-US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NeNa</a:t>
            </a:r>
            <a:r>
              <a:rPr lang="en-US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and </a:t>
            </a:r>
            <a:r>
              <a:rPr lang="en-US" altLang="it-IT" sz="2700" dirty="0" err="1">
                <a:solidFill>
                  <a:srgbClr val="FFFFFF"/>
                </a:solidFill>
                <a:latin typeface="Comic Sans MS" panose="030F0702030302020204" pitchFamily="66" charset="0"/>
              </a:rPr>
              <a:t>MgAl</a:t>
            </a:r>
            <a:r>
              <a:rPr lang="en-US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 cycles to the region beyond Fe</a:t>
            </a:r>
          </a:p>
        </p:txBody>
      </p:sp>
      <p:sp>
        <p:nvSpPr>
          <p:cNvPr id="4" name="Esplosione 2 3"/>
          <p:cNvSpPr/>
          <p:nvPr/>
        </p:nvSpPr>
        <p:spPr>
          <a:xfrm>
            <a:off x="239846" y="3170585"/>
            <a:ext cx="539715" cy="476530"/>
          </a:xfrm>
          <a:prstGeom prst="irregularSeal2">
            <a:avLst/>
          </a:prstGeom>
          <a:solidFill>
            <a:srgbClr val="FFFF99"/>
          </a:solidFill>
          <a:ln w="12700" cap="flat">
            <a:noFill/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algn="ctr" defTabSz="457176" rtl="0" latinLnBrk="1" hangingPunct="0"/>
            <a:endParaRPr lang="it-IT" sz="700">
              <a:solidFill>
                <a:srgbClr val="FFFFFF"/>
              </a:solidFill>
              <a:effectLst>
                <a:outerShdw blurRad="63500" dist="25400" dir="2700000" rotWithShape="0">
                  <a:srgbClr val="000000">
                    <a:alpha val="70000"/>
                  </a:srgbClr>
                </a:outerShdw>
              </a:effectLst>
              <a:latin typeface="Chalkboard"/>
              <a:ea typeface="+mn-ea"/>
              <a:cs typeface="+mn-cs"/>
              <a:sym typeface="Chalkboard"/>
            </a:endParaRPr>
          </a:p>
        </p:txBody>
      </p:sp>
      <p:sp>
        <p:nvSpPr>
          <p:cNvPr id="11" name="Esplosione 2 10"/>
          <p:cNvSpPr/>
          <p:nvPr/>
        </p:nvSpPr>
        <p:spPr>
          <a:xfrm>
            <a:off x="287315" y="4327315"/>
            <a:ext cx="539715" cy="476530"/>
          </a:xfrm>
          <a:prstGeom prst="irregularSeal2">
            <a:avLst/>
          </a:prstGeom>
          <a:solidFill>
            <a:srgbClr val="FFFF99"/>
          </a:solidFill>
          <a:ln w="12700" cap="flat">
            <a:noFill/>
            <a:miter lim="400000"/>
          </a:ln>
          <a:effectLst>
            <a:outerShdw blurRad="63500" dir="162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7" tIns="50797" rIns="50797" bIns="50797" numCol="1" spcCol="38098" rtlCol="0" anchor="ctr">
            <a:spAutoFit/>
          </a:bodyPr>
          <a:lstStyle/>
          <a:p>
            <a:pPr algn="ctr" defTabSz="457176" rtl="0" latinLnBrk="1" hangingPunct="0"/>
            <a:endParaRPr lang="it-IT" sz="700">
              <a:solidFill>
                <a:srgbClr val="FFFFFF"/>
              </a:solidFill>
              <a:effectLst>
                <a:outerShdw blurRad="63500" dist="25400" dir="2700000" rotWithShape="0">
                  <a:srgbClr val="000000">
                    <a:alpha val="70000"/>
                  </a:srgbClr>
                </a:outerShdw>
              </a:effectLst>
              <a:latin typeface="Chalkboard"/>
              <a:ea typeface="+mn-ea"/>
              <a:cs typeface="+mn-cs"/>
              <a:sym typeface="Chalkboard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882781" y="4027506"/>
            <a:ext cx="10899514" cy="923329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457148">
              <a:spcBef>
                <a:spcPct val="0"/>
              </a:spcBef>
            </a:pPr>
            <a:r>
              <a:rPr lang="en-US" altLang="it-IT" sz="2700" dirty="0">
                <a:solidFill>
                  <a:srgbClr val="FFFFFF"/>
                </a:solidFill>
                <a:latin typeface="Comic Sans MS" panose="030F0702030302020204" pitchFamily="66" charset="0"/>
              </a:rPr>
              <a:t>Stellar evolution: from Main Sequence stars to thermonuclear supernovae and core collapse supernovae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6" y="5233697"/>
            <a:ext cx="8351210" cy="37267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64" y="5201586"/>
            <a:ext cx="4335978" cy="444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9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2162978" y="7967701"/>
            <a:ext cx="250736" cy="6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0000FF"/>
              </a:solidFill>
            </a:endParaRPr>
          </a:p>
        </p:txBody>
      </p:sp>
      <p:sp>
        <p:nvSpPr>
          <p:cNvPr id="46083" name="Rectangle 5"/>
          <p:cNvSpPr>
            <a:spLocks noChangeArrowheads="1"/>
          </p:cNvSpPr>
          <p:nvPr/>
        </p:nvSpPr>
        <p:spPr bwMode="auto">
          <a:xfrm>
            <a:off x="2162978" y="7967701"/>
            <a:ext cx="250736" cy="6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0000FF"/>
              </a:solidFill>
            </a:endParaRPr>
          </a:p>
        </p:txBody>
      </p:sp>
      <p:sp>
        <p:nvSpPr>
          <p:cNvPr id="46084" name="Line 6"/>
          <p:cNvSpPr>
            <a:spLocks noChangeShapeType="1"/>
          </p:cNvSpPr>
          <p:nvPr/>
        </p:nvSpPr>
        <p:spPr bwMode="auto">
          <a:xfrm>
            <a:off x="4810109" y="58704"/>
            <a:ext cx="0" cy="77216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85" name="Line 7"/>
          <p:cNvSpPr>
            <a:spLocks noChangeShapeType="1"/>
          </p:cNvSpPr>
          <p:nvPr/>
        </p:nvSpPr>
        <p:spPr bwMode="auto">
          <a:xfrm>
            <a:off x="5422835" y="316091"/>
            <a:ext cx="0" cy="462844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86" name="Line 8"/>
          <p:cNvSpPr>
            <a:spLocks noChangeShapeType="1"/>
          </p:cNvSpPr>
          <p:nvPr/>
        </p:nvSpPr>
        <p:spPr bwMode="auto">
          <a:xfrm>
            <a:off x="7873739" y="316091"/>
            <a:ext cx="0" cy="462844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87" name="Line 9"/>
          <p:cNvSpPr>
            <a:spLocks noChangeShapeType="1"/>
          </p:cNvSpPr>
          <p:nvPr/>
        </p:nvSpPr>
        <p:spPr bwMode="auto">
          <a:xfrm>
            <a:off x="5422836" y="4944533"/>
            <a:ext cx="245090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88" name="Line 10"/>
          <p:cNvSpPr>
            <a:spLocks noChangeShapeType="1"/>
          </p:cNvSpPr>
          <p:nvPr/>
        </p:nvSpPr>
        <p:spPr bwMode="auto">
          <a:xfrm>
            <a:off x="5422836" y="3016391"/>
            <a:ext cx="245090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89" name="Line 11"/>
          <p:cNvSpPr>
            <a:spLocks noChangeShapeType="1"/>
          </p:cNvSpPr>
          <p:nvPr/>
        </p:nvSpPr>
        <p:spPr bwMode="auto">
          <a:xfrm>
            <a:off x="5422836" y="2887698"/>
            <a:ext cx="245090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90" name="Line 12"/>
          <p:cNvSpPr>
            <a:spLocks noChangeShapeType="1"/>
          </p:cNvSpPr>
          <p:nvPr/>
        </p:nvSpPr>
        <p:spPr bwMode="auto">
          <a:xfrm>
            <a:off x="5422836" y="1986844"/>
            <a:ext cx="245090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91" name="Line 13"/>
          <p:cNvSpPr>
            <a:spLocks noChangeShapeType="1"/>
          </p:cNvSpPr>
          <p:nvPr/>
        </p:nvSpPr>
        <p:spPr bwMode="auto">
          <a:xfrm>
            <a:off x="5422836" y="1472071"/>
            <a:ext cx="245090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92" name="Line 14"/>
          <p:cNvSpPr>
            <a:spLocks noChangeShapeType="1"/>
          </p:cNvSpPr>
          <p:nvPr/>
        </p:nvSpPr>
        <p:spPr bwMode="auto">
          <a:xfrm>
            <a:off x="5422836" y="1345636"/>
            <a:ext cx="245090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93" name="Line 15"/>
          <p:cNvSpPr>
            <a:spLocks noChangeShapeType="1"/>
          </p:cNvSpPr>
          <p:nvPr/>
        </p:nvSpPr>
        <p:spPr bwMode="auto">
          <a:xfrm>
            <a:off x="5422836" y="959556"/>
            <a:ext cx="245090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94" name="Line 16"/>
          <p:cNvSpPr>
            <a:spLocks noChangeShapeType="1"/>
          </p:cNvSpPr>
          <p:nvPr/>
        </p:nvSpPr>
        <p:spPr bwMode="auto">
          <a:xfrm>
            <a:off x="5422836" y="573476"/>
            <a:ext cx="2450906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95" name="Line 17"/>
          <p:cNvSpPr>
            <a:spLocks noChangeShapeType="1"/>
          </p:cNvSpPr>
          <p:nvPr/>
        </p:nvSpPr>
        <p:spPr bwMode="auto">
          <a:xfrm>
            <a:off x="2971932" y="830862"/>
            <a:ext cx="1838178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96" name="Line 18"/>
          <p:cNvSpPr>
            <a:spLocks noChangeShapeType="1"/>
          </p:cNvSpPr>
          <p:nvPr/>
        </p:nvSpPr>
        <p:spPr bwMode="auto">
          <a:xfrm flipH="1">
            <a:off x="4441224" y="573476"/>
            <a:ext cx="36888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97" name="Line 19"/>
          <p:cNvSpPr>
            <a:spLocks noChangeShapeType="1"/>
          </p:cNvSpPr>
          <p:nvPr/>
        </p:nvSpPr>
        <p:spPr bwMode="auto">
          <a:xfrm>
            <a:off x="4810109" y="830864"/>
            <a:ext cx="0" cy="772160"/>
          </a:xfrm>
          <a:prstGeom prst="line">
            <a:avLst/>
          </a:prstGeom>
          <a:noFill/>
          <a:ln w="9525">
            <a:solidFill>
              <a:srgbClr val="0033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98" name="Line 20"/>
          <p:cNvSpPr>
            <a:spLocks noChangeShapeType="1"/>
          </p:cNvSpPr>
          <p:nvPr/>
        </p:nvSpPr>
        <p:spPr bwMode="auto">
          <a:xfrm>
            <a:off x="4320346" y="959556"/>
            <a:ext cx="489764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099" name="Line 21"/>
          <p:cNvSpPr>
            <a:spLocks noChangeShapeType="1"/>
          </p:cNvSpPr>
          <p:nvPr/>
        </p:nvSpPr>
        <p:spPr bwMode="auto">
          <a:xfrm flipH="1">
            <a:off x="3951458" y="959556"/>
            <a:ext cx="368887" cy="386079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00" name="Line 22"/>
          <p:cNvSpPr>
            <a:spLocks noChangeShapeType="1"/>
          </p:cNvSpPr>
          <p:nvPr/>
        </p:nvSpPr>
        <p:spPr bwMode="auto">
          <a:xfrm flipH="1">
            <a:off x="4320346" y="1472071"/>
            <a:ext cx="489764" cy="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01" name="Line 23"/>
          <p:cNvSpPr>
            <a:spLocks noChangeShapeType="1"/>
          </p:cNvSpPr>
          <p:nvPr/>
        </p:nvSpPr>
        <p:spPr bwMode="auto">
          <a:xfrm flipH="1">
            <a:off x="3951458" y="1472073"/>
            <a:ext cx="368887" cy="386081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02" name="Text Box 24"/>
          <p:cNvSpPr txBox="1">
            <a:spLocks noChangeArrowheads="1"/>
          </p:cNvSpPr>
          <p:nvPr/>
        </p:nvSpPr>
        <p:spPr bwMode="auto">
          <a:xfrm>
            <a:off x="3349155" y="1792677"/>
            <a:ext cx="758837" cy="4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3333FF"/>
                </a:solidFill>
                <a:latin typeface="Times New Roman" pitchFamily="18" charset="0"/>
              </a:rPr>
              <a:t>- </a:t>
            </a: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504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03" name="Text Box 25"/>
          <p:cNvSpPr txBox="1">
            <a:spLocks noChangeArrowheads="1"/>
          </p:cNvSpPr>
          <p:nvPr/>
        </p:nvSpPr>
        <p:spPr bwMode="auto">
          <a:xfrm>
            <a:off x="3449191" y="1250810"/>
            <a:ext cx="564791" cy="40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3333FF"/>
                </a:solidFill>
                <a:latin typeface="Times New Roman" pitchFamily="18" charset="0"/>
              </a:rPr>
              <a:t>-</a:t>
            </a: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21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04" name="Text Box 26"/>
          <p:cNvSpPr txBox="1">
            <a:spLocks noChangeArrowheads="1"/>
          </p:cNvSpPr>
          <p:nvPr/>
        </p:nvSpPr>
        <p:spPr bwMode="auto">
          <a:xfrm>
            <a:off x="4247402" y="135468"/>
            <a:ext cx="735689" cy="40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278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05" name="Text Box 27"/>
          <p:cNvSpPr txBox="1">
            <a:spLocks noChangeArrowheads="1"/>
          </p:cNvSpPr>
          <p:nvPr/>
        </p:nvSpPr>
        <p:spPr bwMode="auto">
          <a:xfrm>
            <a:off x="3130322" y="781193"/>
            <a:ext cx="816533" cy="40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baseline="30000" dirty="0">
                <a:solidFill>
                  <a:srgbClr val="FFFFFF"/>
                </a:solidFill>
                <a:latin typeface="Times New Roman" pitchFamily="18" charset="0"/>
              </a:rPr>
              <a:t>14</a:t>
            </a: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N+p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06" name="Text Box 28"/>
          <p:cNvSpPr txBox="1">
            <a:spLocks noChangeArrowheads="1"/>
          </p:cNvSpPr>
          <p:nvPr/>
        </p:nvSpPr>
        <p:spPr bwMode="auto">
          <a:xfrm>
            <a:off x="3288715" y="442526"/>
            <a:ext cx="879491" cy="3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600" dirty="0">
                <a:solidFill>
                  <a:srgbClr val="FFFFFF"/>
                </a:solidFill>
              </a:rPr>
              <a:t>7297</a:t>
            </a:r>
            <a:endParaRPr lang="it-IT" altLang="it-IT" sz="3800" dirty="0">
              <a:solidFill>
                <a:srgbClr val="FFFFFF"/>
              </a:solidFill>
            </a:endParaRPr>
          </a:p>
        </p:txBody>
      </p:sp>
      <p:sp>
        <p:nvSpPr>
          <p:cNvPr id="46107" name="Text Box 29"/>
          <p:cNvSpPr txBox="1">
            <a:spLocks noChangeArrowheads="1"/>
          </p:cNvSpPr>
          <p:nvPr/>
        </p:nvSpPr>
        <p:spPr bwMode="auto">
          <a:xfrm>
            <a:off x="5349893" y="167078"/>
            <a:ext cx="731519" cy="40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7556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08" name="Text Box 30"/>
          <p:cNvSpPr txBox="1">
            <a:spLocks noChangeArrowheads="1"/>
          </p:cNvSpPr>
          <p:nvPr/>
        </p:nvSpPr>
        <p:spPr bwMode="auto">
          <a:xfrm>
            <a:off x="5349893" y="600570"/>
            <a:ext cx="731519" cy="4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7276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09" name="Text Box 31"/>
          <p:cNvSpPr txBox="1">
            <a:spLocks noChangeArrowheads="1"/>
          </p:cNvSpPr>
          <p:nvPr/>
        </p:nvSpPr>
        <p:spPr bwMode="auto">
          <a:xfrm>
            <a:off x="5349893" y="1034063"/>
            <a:ext cx="731519" cy="40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6859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10" name="Text Box 32"/>
          <p:cNvSpPr txBox="1">
            <a:spLocks noChangeArrowheads="1"/>
          </p:cNvSpPr>
          <p:nvPr/>
        </p:nvSpPr>
        <p:spPr bwMode="auto">
          <a:xfrm>
            <a:off x="5349893" y="1359183"/>
            <a:ext cx="731519" cy="40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6793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11" name="Text Box 33"/>
          <p:cNvSpPr txBox="1">
            <a:spLocks noChangeArrowheads="1"/>
          </p:cNvSpPr>
          <p:nvPr/>
        </p:nvSpPr>
        <p:spPr bwMode="auto">
          <a:xfrm>
            <a:off x="5349893" y="1901050"/>
            <a:ext cx="731519" cy="40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6176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12" name="Text Box 34"/>
          <p:cNvSpPr txBox="1">
            <a:spLocks noChangeArrowheads="1"/>
          </p:cNvSpPr>
          <p:nvPr/>
        </p:nvSpPr>
        <p:spPr bwMode="auto">
          <a:xfrm>
            <a:off x="5349893" y="2551290"/>
            <a:ext cx="731519" cy="40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5241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13" name="Text Box 35"/>
          <p:cNvSpPr txBox="1">
            <a:spLocks noChangeArrowheads="1"/>
          </p:cNvSpPr>
          <p:nvPr/>
        </p:nvSpPr>
        <p:spPr bwMode="auto">
          <a:xfrm>
            <a:off x="5349893" y="2984783"/>
            <a:ext cx="731519" cy="40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5183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14" name="Text Box 36"/>
          <p:cNvSpPr txBox="1">
            <a:spLocks noChangeArrowheads="1"/>
          </p:cNvSpPr>
          <p:nvPr/>
        </p:nvSpPr>
        <p:spPr bwMode="auto">
          <a:xfrm>
            <a:off x="5424921" y="4610383"/>
            <a:ext cx="731519" cy="409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0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311333" name="Text Box 37"/>
          <p:cNvSpPr txBox="1">
            <a:spLocks noChangeArrowheads="1"/>
          </p:cNvSpPr>
          <p:nvPr/>
        </p:nvSpPr>
        <p:spPr bwMode="auto">
          <a:xfrm>
            <a:off x="4785101" y="4565227"/>
            <a:ext cx="590521" cy="4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/>
          <a:p>
            <a:pPr>
              <a:defRPr/>
            </a:pPr>
            <a:r>
              <a:rPr lang="en-US" sz="18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O</a:t>
            </a:r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6116" name="Text Box 38"/>
          <p:cNvSpPr txBox="1">
            <a:spLocks noChangeArrowheads="1"/>
          </p:cNvSpPr>
          <p:nvPr/>
        </p:nvSpPr>
        <p:spPr bwMode="auto">
          <a:xfrm>
            <a:off x="7190633" y="140540"/>
            <a:ext cx="774866" cy="4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1/2  </a:t>
            </a:r>
            <a:r>
              <a:rPr lang="en-US" altLang="it-IT" sz="1800" baseline="30000" dirty="0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46117" name="Text Box 39"/>
          <p:cNvSpPr txBox="1">
            <a:spLocks noChangeArrowheads="1"/>
          </p:cNvSpPr>
          <p:nvPr/>
        </p:nvSpPr>
        <p:spPr bwMode="auto">
          <a:xfrm>
            <a:off x="7190633" y="600569"/>
            <a:ext cx="774866" cy="4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7/2</a:t>
            </a:r>
            <a:r>
              <a:rPr lang="en-US" altLang="it-IT" sz="18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it-IT" sz="1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it-IT" sz="1800" baseline="30000" dirty="0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46118" name="Text Box 40"/>
          <p:cNvSpPr txBox="1">
            <a:spLocks noChangeArrowheads="1"/>
          </p:cNvSpPr>
          <p:nvPr/>
        </p:nvSpPr>
        <p:spPr bwMode="auto">
          <a:xfrm>
            <a:off x="7190633" y="1034062"/>
            <a:ext cx="774866" cy="4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5/2  </a:t>
            </a:r>
            <a:r>
              <a:rPr lang="en-US" altLang="it-IT" sz="1800" baseline="30000" dirty="0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46119" name="Text Box 41"/>
          <p:cNvSpPr txBox="1">
            <a:spLocks noChangeArrowheads="1"/>
          </p:cNvSpPr>
          <p:nvPr/>
        </p:nvSpPr>
        <p:spPr bwMode="auto">
          <a:xfrm>
            <a:off x="7190633" y="1467557"/>
            <a:ext cx="774866" cy="4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3/2 </a:t>
            </a:r>
            <a:r>
              <a:rPr lang="en-US" altLang="it-IT" sz="18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altLang="it-IT" sz="1800" baseline="30000" dirty="0">
                <a:solidFill>
                  <a:srgbClr val="FFFF00"/>
                </a:solidFill>
                <a:latin typeface="Times New Roman" pitchFamily="18" charset="0"/>
              </a:rPr>
              <a:t>+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46120" name="Text Box 42"/>
          <p:cNvSpPr txBox="1">
            <a:spLocks noChangeArrowheads="1"/>
          </p:cNvSpPr>
          <p:nvPr/>
        </p:nvSpPr>
        <p:spPr bwMode="auto">
          <a:xfrm>
            <a:off x="7175644" y="1901049"/>
            <a:ext cx="737997" cy="4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3/2  </a:t>
            </a:r>
            <a:r>
              <a:rPr lang="en-US" altLang="it-IT" sz="1800" baseline="30000" dirty="0">
                <a:solidFill>
                  <a:srgbClr val="FFFFFF"/>
                </a:solidFill>
                <a:latin typeface="Times New Roman" pitchFamily="18" charset="0"/>
              </a:rPr>
              <a:t>-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21" name="Text Box 43"/>
          <p:cNvSpPr txBox="1">
            <a:spLocks noChangeArrowheads="1"/>
          </p:cNvSpPr>
          <p:nvPr/>
        </p:nvSpPr>
        <p:spPr bwMode="auto">
          <a:xfrm>
            <a:off x="7190633" y="2551289"/>
            <a:ext cx="774866" cy="4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5/2  </a:t>
            </a:r>
            <a:r>
              <a:rPr lang="en-US" altLang="it-IT" sz="1800" baseline="30000" dirty="0">
                <a:solidFill>
                  <a:srgbClr val="FFFFFF"/>
                </a:solidFill>
                <a:latin typeface="Times New Roman" pitchFamily="18" charset="0"/>
              </a:rPr>
              <a:t>+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22" name="Text Box 44"/>
          <p:cNvSpPr txBox="1">
            <a:spLocks noChangeArrowheads="1"/>
          </p:cNvSpPr>
          <p:nvPr/>
        </p:nvSpPr>
        <p:spPr bwMode="auto">
          <a:xfrm>
            <a:off x="7206523" y="3000545"/>
            <a:ext cx="774866" cy="4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1/2  </a:t>
            </a:r>
            <a:r>
              <a:rPr lang="en-US" altLang="it-IT" sz="1800" baseline="30000" dirty="0">
                <a:solidFill>
                  <a:srgbClr val="FFFFFF"/>
                </a:solidFill>
                <a:latin typeface="Times New Roman" pitchFamily="18" charset="0"/>
              </a:rPr>
              <a:t>+</a:t>
            </a:r>
            <a:endParaRPr lang="it-IT" altLang="it-IT" dirty="0">
              <a:solidFill>
                <a:srgbClr val="FFFFFF"/>
              </a:solidFill>
            </a:endParaRPr>
          </a:p>
        </p:txBody>
      </p:sp>
      <p:sp>
        <p:nvSpPr>
          <p:cNvPr id="46123" name="Text Box 45"/>
          <p:cNvSpPr txBox="1">
            <a:spLocks noChangeArrowheads="1"/>
          </p:cNvSpPr>
          <p:nvPr/>
        </p:nvSpPr>
        <p:spPr bwMode="auto">
          <a:xfrm>
            <a:off x="7190635" y="4610382"/>
            <a:ext cx="737997" cy="41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800" dirty="0">
                <a:solidFill>
                  <a:srgbClr val="FFFFFF"/>
                </a:solidFill>
                <a:latin typeface="Times New Roman" pitchFamily="18" charset="0"/>
              </a:rPr>
              <a:t>1/2  </a:t>
            </a:r>
            <a:r>
              <a:rPr lang="en-US" altLang="it-IT" sz="1800" baseline="30000" dirty="0">
                <a:solidFill>
                  <a:srgbClr val="FFFF00"/>
                </a:solidFill>
                <a:latin typeface="Times New Roman" pitchFamily="18" charset="0"/>
              </a:rPr>
              <a:t>-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46124" name="Line 46"/>
          <p:cNvSpPr>
            <a:spLocks noChangeShapeType="1"/>
          </p:cNvSpPr>
          <p:nvPr/>
        </p:nvSpPr>
        <p:spPr bwMode="auto">
          <a:xfrm>
            <a:off x="6102252" y="826349"/>
            <a:ext cx="0" cy="666045"/>
          </a:xfrm>
          <a:prstGeom prst="line">
            <a:avLst/>
          </a:prstGeom>
          <a:noFill/>
          <a:ln w="3175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25" name="Line 47"/>
          <p:cNvSpPr>
            <a:spLocks noChangeShapeType="1"/>
          </p:cNvSpPr>
          <p:nvPr/>
        </p:nvSpPr>
        <p:spPr bwMode="auto">
          <a:xfrm>
            <a:off x="6102252" y="1458526"/>
            <a:ext cx="0" cy="3470205"/>
          </a:xfrm>
          <a:prstGeom prst="lin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26" name="Line 48"/>
          <p:cNvSpPr>
            <a:spLocks noChangeShapeType="1"/>
          </p:cNvSpPr>
          <p:nvPr/>
        </p:nvSpPr>
        <p:spPr bwMode="auto">
          <a:xfrm>
            <a:off x="6408616" y="792481"/>
            <a:ext cx="0" cy="1223716"/>
          </a:xfrm>
          <a:prstGeom prst="line">
            <a:avLst/>
          </a:prstGeom>
          <a:noFill/>
          <a:ln w="3175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27" name="Line 49"/>
          <p:cNvSpPr>
            <a:spLocks noChangeShapeType="1"/>
          </p:cNvSpPr>
          <p:nvPr/>
        </p:nvSpPr>
        <p:spPr bwMode="auto">
          <a:xfrm>
            <a:off x="6383607" y="2007166"/>
            <a:ext cx="0" cy="2921564"/>
          </a:xfrm>
          <a:prstGeom prst="line">
            <a:avLst/>
          </a:prstGeom>
          <a:noFill/>
          <a:ln w="19050">
            <a:solidFill>
              <a:schemeClr val="accent1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28" name="Line 50"/>
          <p:cNvSpPr>
            <a:spLocks noChangeShapeType="1"/>
          </p:cNvSpPr>
          <p:nvPr/>
        </p:nvSpPr>
        <p:spPr bwMode="auto">
          <a:xfrm>
            <a:off x="6915052" y="792481"/>
            <a:ext cx="0" cy="2235200"/>
          </a:xfrm>
          <a:prstGeom prst="line">
            <a:avLst/>
          </a:prstGeom>
          <a:noFill/>
          <a:ln w="3175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29" name="Line 51"/>
          <p:cNvSpPr>
            <a:spLocks noChangeShapeType="1"/>
          </p:cNvSpPr>
          <p:nvPr/>
        </p:nvSpPr>
        <p:spPr bwMode="auto">
          <a:xfrm>
            <a:off x="6915052" y="2980269"/>
            <a:ext cx="0" cy="1948463"/>
          </a:xfrm>
          <a:prstGeom prst="lin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30" name="Line 52"/>
          <p:cNvSpPr>
            <a:spLocks noChangeShapeType="1"/>
          </p:cNvSpPr>
          <p:nvPr/>
        </p:nvSpPr>
        <p:spPr bwMode="auto">
          <a:xfrm>
            <a:off x="7236004" y="776676"/>
            <a:ext cx="0" cy="4197210"/>
          </a:xfrm>
          <a:prstGeom prst="line">
            <a:avLst/>
          </a:prstGeom>
          <a:noFill/>
          <a:ln w="3175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31" name="Line 53"/>
          <p:cNvSpPr>
            <a:spLocks noChangeShapeType="1"/>
          </p:cNvSpPr>
          <p:nvPr/>
        </p:nvSpPr>
        <p:spPr bwMode="auto">
          <a:xfrm>
            <a:off x="6631615" y="776676"/>
            <a:ext cx="0" cy="2149404"/>
          </a:xfrm>
          <a:prstGeom prst="line">
            <a:avLst/>
          </a:prstGeom>
          <a:noFill/>
          <a:ln w="31750">
            <a:solidFill>
              <a:srgbClr val="FFFF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32" name="Line 54"/>
          <p:cNvSpPr>
            <a:spLocks noChangeShapeType="1"/>
          </p:cNvSpPr>
          <p:nvPr/>
        </p:nvSpPr>
        <p:spPr bwMode="auto">
          <a:xfrm>
            <a:off x="6631615" y="2926082"/>
            <a:ext cx="0" cy="2047805"/>
          </a:xfrm>
          <a:prstGeom prst="lin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4124" tIns="62062" rIns="124124" bIns="62062"/>
          <a:lstStyle/>
          <a:p>
            <a:endParaRPr lang="it-IT"/>
          </a:p>
        </p:txBody>
      </p:sp>
      <p:sp>
        <p:nvSpPr>
          <p:cNvPr id="46134" name="Rectangle 58"/>
          <p:cNvSpPr>
            <a:spLocks noChangeArrowheads="1"/>
          </p:cNvSpPr>
          <p:nvPr/>
        </p:nvSpPr>
        <p:spPr bwMode="auto">
          <a:xfrm>
            <a:off x="183804" y="122003"/>
            <a:ext cx="2308928" cy="67933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aseline="30000" dirty="0" smtClean="0">
                <a:solidFill>
                  <a:srgbClr val="0000FF"/>
                </a:solidFill>
              </a:rPr>
              <a:t>14</a:t>
            </a:r>
            <a:r>
              <a:rPr lang="en-US" altLang="it-IT" dirty="0" smtClean="0">
                <a:solidFill>
                  <a:srgbClr val="0000FF"/>
                </a:solidFill>
              </a:rPr>
              <a:t>N(</a:t>
            </a:r>
            <a:r>
              <a:rPr lang="en-US" altLang="it-IT" dirty="0" err="1" smtClean="0">
                <a:solidFill>
                  <a:srgbClr val="0000FF"/>
                </a:solidFill>
              </a:rPr>
              <a:t>p,</a:t>
            </a:r>
            <a:r>
              <a:rPr lang="en-US" altLang="it-IT" sz="3600" dirty="0" err="1">
                <a:solidFill>
                  <a:srgbClr val="0000FF"/>
                </a:solidFill>
                <a:latin typeface="Symbol" pitchFamily="18" charset="2"/>
                <a:cs typeface="DejaVu Sans" pitchFamily="34" charset="0"/>
              </a:rPr>
              <a:t>g</a:t>
            </a:r>
            <a:r>
              <a:rPr lang="en-US" altLang="it-IT" dirty="0" smtClean="0">
                <a:solidFill>
                  <a:srgbClr val="0000FF"/>
                </a:solidFill>
              </a:rPr>
              <a:t>)</a:t>
            </a:r>
            <a:r>
              <a:rPr lang="en-US" altLang="it-IT" baseline="30000" dirty="0" smtClean="0">
                <a:solidFill>
                  <a:srgbClr val="0000FF"/>
                </a:solidFill>
              </a:rPr>
              <a:t>15</a:t>
            </a:r>
            <a:r>
              <a:rPr lang="en-US" altLang="it-IT" dirty="0" smtClean="0">
                <a:solidFill>
                  <a:srgbClr val="0000FF"/>
                </a:solidFill>
              </a:rPr>
              <a:t>O</a:t>
            </a:r>
            <a:endParaRPr lang="it-IT" altLang="it-IT" dirty="0">
              <a:solidFill>
                <a:srgbClr val="0000FF"/>
              </a:solidFill>
            </a:endParaRPr>
          </a:p>
        </p:txBody>
      </p:sp>
      <p:sp>
        <p:nvSpPr>
          <p:cNvPr id="46137" name="Text Box 62"/>
          <p:cNvSpPr txBox="1">
            <a:spLocks noChangeArrowheads="1"/>
          </p:cNvSpPr>
          <p:nvPr/>
        </p:nvSpPr>
        <p:spPr bwMode="auto">
          <a:xfrm>
            <a:off x="7044269" y="5082261"/>
            <a:ext cx="250737" cy="61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>
              <a:solidFill>
                <a:srgbClr val="0000FF"/>
              </a:solidFill>
            </a:endParaRPr>
          </a:p>
        </p:txBody>
      </p:sp>
      <p:grpSp>
        <p:nvGrpSpPr>
          <p:cNvPr id="46139" name="Group 1"/>
          <p:cNvGrpSpPr>
            <a:grpSpLocks/>
          </p:cNvGrpSpPr>
          <p:nvPr/>
        </p:nvGrpSpPr>
        <p:grpSpPr bwMode="auto">
          <a:xfrm>
            <a:off x="168812" y="984619"/>
            <a:ext cx="3169920" cy="3779520"/>
            <a:chOff x="1302" y="487"/>
            <a:chExt cx="1521" cy="1674"/>
          </a:xfrm>
        </p:grpSpPr>
        <p:sp>
          <p:nvSpPr>
            <p:cNvPr id="46145" name="Text Box 2"/>
            <p:cNvSpPr txBox="1">
              <a:spLocks noChangeArrowheads="1"/>
            </p:cNvSpPr>
            <p:nvPr/>
          </p:nvSpPr>
          <p:spPr bwMode="auto">
            <a:xfrm>
              <a:off x="1302" y="623"/>
              <a:ext cx="431" cy="2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400" b="1" baseline="33000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13</a:t>
              </a:r>
              <a:r>
                <a:rPr lang="en-US" altLang="it-IT" sz="2400" b="1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C</a:t>
              </a:r>
            </a:p>
          </p:txBody>
        </p:sp>
        <p:sp>
          <p:nvSpPr>
            <p:cNvPr id="46146" name="Line 3"/>
            <p:cNvSpPr>
              <a:spLocks noChangeShapeType="1"/>
            </p:cNvSpPr>
            <p:nvPr/>
          </p:nvSpPr>
          <p:spPr bwMode="auto">
            <a:xfrm>
              <a:off x="1734" y="744"/>
              <a:ext cx="431" cy="0"/>
            </a:xfrm>
            <a:prstGeom prst="line">
              <a:avLst/>
            </a:prstGeom>
            <a:noFill/>
            <a:ln w="1836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147" name="Text Box 4"/>
            <p:cNvSpPr txBox="1">
              <a:spLocks noChangeArrowheads="1"/>
            </p:cNvSpPr>
            <p:nvPr/>
          </p:nvSpPr>
          <p:spPr bwMode="auto">
            <a:xfrm>
              <a:off x="1742" y="487"/>
              <a:ext cx="446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112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100" dirty="0">
                  <a:solidFill>
                    <a:srgbClr val="FFFFFF"/>
                  </a:solidFill>
                  <a:latin typeface="Arial" charset="0"/>
                  <a:cs typeface="DejaVu Sans" pitchFamily="34" charset="0"/>
                </a:rPr>
                <a:t>(</a:t>
              </a:r>
              <a:r>
                <a:rPr lang="en-US" altLang="it-IT" sz="2100" dirty="0" err="1">
                  <a:solidFill>
                    <a:srgbClr val="FFFFFF"/>
                  </a:solidFill>
                  <a:latin typeface="Arial" charset="0"/>
                  <a:cs typeface="DejaVu Sans" pitchFamily="34" charset="0"/>
                </a:rPr>
                <a:t>p,</a:t>
              </a:r>
              <a:r>
                <a:rPr lang="en-US" altLang="it-IT" sz="2100" dirty="0" err="1">
                  <a:solidFill>
                    <a:srgbClr val="FFFFFF"/>
                  </a:solidFill>
                  <a:latin typeface="Symbol" pitchFamily="18" charset="2"/>
                  <a:cs typeface="DejaVu Sans" pitchFamily="34" charset="0"/>
                </a:rPr>
                <a:t>g</a:t>
              </a:r>
              <a:r>
                <a:rPr lang="en-US" altLang="it-IT" sz="2100" dirty="0">
                  <a:solidFill>
                    <a:srgbClr val="FFFFFF"/>
                  </a:solidFill>
                  <a:latin typeface="Arial" charset="0"/>
                  <a:cs typeface="DejaVu Sans" pitchFamily="34" charset="0"/>
                </a:rPr>
                <a:t>)</a:t>
              </a:r>
            </a:p>
          </p:txBody>
        </p:sp>
        <p:sp>
          <p:nvSpPr>
            <p:cNvPr id="46148" name="Text Box 5"/>
            <p:cNvSpPr txBox="1">
              <a:spLocks noChangeArrowheads="1"/>
            </p:cNvSpPr>
            <p:nvPr/>
          </p:nvSpPr>
          <p:spPr bwMode="auto">
            <a:xfrm>
              <a:off x="2164" y="623"/>
              <a:ext cx="431" cy="2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400" b="1" baseline="33000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14</a:t>
              </a:r>
              <a:r>
                <a:rPr lang="en-US" altLang="it-IT" sz="2400" b="1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N</a:t>
              </a:r>
            </a:p>
          </p:txBody>
        </p:sp>
        <p:sp>
          <p:nvSpPr>
            <p:cNvPr id="46149" name="Text Box 6"/>
            <p:cNvSpPr txBox="1">
              <a:spLocks noChangeArrowheads="1"/>
            </p:cNvSpPr>
            <p:nvPr/>
          </p:nvSpPr>
          <p:spPr bwMode="auto">
            <a:xfrm>
              <a:off x="2377" y="918"/>
              <a:ext cx="44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112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100" b="1" dirty="0">
                  <a:solidFill>
                    <a:srgbClr val="FFFF00"/>
                  </a:solidFill>
                  <a:latin typeface="Arial" charset="0"/>
                  <a:cs typeface="DejaVu Sans" pitchFamily="34" charset="0"/>
                </a:rPr>
                <a:t>(</a:t>
              </a:r>
              <a:r>
                <a:rPr lang="en-US" altLang="it-IT" sz="2100" b="1" dirty="0" err="1">
                  <a:solidFill>
                    <a:srgbClr val="FFFF00"/>
                  </a:solidFill>
                  <a:latin typeface="Arial" charset="0"/>
                  <a:cs typeface="DejaVu Sans" pitchFamily="34" charset="0"/>
                </a:rPr>
                <a:t>p,</a:t>
              </a:r>
              <a:r>
                <a:rPr lang="en-US" altLang="it-IT" sz="2100" b="1" dirty="0" err="1">
                  <a:solidFill>
                    <a:srgbClr val="FFFF00"/>
                  </a:solidFill>
                  <a:latin typeface="Symbol" pitchFamily="18" charset="2"/>
                  <a:cs typeface="DejaVu Sans" pitchFamily="34" charset="0"/>
                </a:rPr>
                <a:t>g</a:t>
              </a:r>
              <a:r>
                <a:rPr lang="en-US" altLang="it-IT" sz="2100" b="1" dirty="0">
                  <a:solidFill>
                    <a:srgbClr val="FFFF00"/>
                  </a:solidFill>
                  <a:latin typeface="Arial" charset="0"/>
                  <a:cs typeface="DejaVu Sans" pitchFamily="34" charset="0"/>
                </a:rPr>
                <a:t>)</a:t>
              </a:r>
            </a:p>
          </p:txBody>
        </p:sp>
        <p:sp>
          <p:nvSpPr>
            <p:cNvPr id="46150" name="Line 7"/>
            <p:cNvSpPr>
              <a:spLocks noChangeShapeType="1"/>
            </p:cNvSpPr>
            <p:nvPr/>
          </p:nvSpPr>
          <p:spPr bwMode="auto">
            <a:xfrm>
              <a:off x="2378" y="857"/>
              <a:ext cx="0" cy="431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151" name="Text Box 8"/>
            <p:cNvSpPr txBox="1">
              <a:spLocks noChangeArrowheads="1"/>
            </p:cNvSpPr>
            <p:nvPr/>
          </p:nvSpPr>
          <p:spPr bwMode="auto">
            <a:xfrm>
              <a:off x="2164" y="1303"/>
              <a:ext cx="431" cy="2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400" b="1" baseline="33000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15</a:t>
              </a:r>
              <a:r>
                <a:rPr lang="en-US" altLang="it-IT" sz="2400" b="1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O</a:t>
              </a:r>
            </a:p>
          </p:txBody>
        </p:sp>
        <p:sp>
          <p:nvSpPr>
            <p:cNvPr id="46153" name="Text Box 10"/>
            <p:cNvSpPr txBox="1">
              <a:spLocks noChangeArrowheads="1"/>
            </p:cNvSpPr>
            <p:nvPr/>
          </p:nvSpPr>
          <p:spPr bwMode="auto">
            <a:xfrm>
              <a:off x="2348" y="1575"/>
              <a:ext cx="26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ct val="109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100" dirty="0">
                  <a:solidFill>
                    <a:srgbClr val="FFFFFF"/>
                  </a:solidFill>
                  <a:latin typeface="Symbol" pitchFamily="18" charset="2"/>
                  <a:cs typeface="DejaVu Sans" pitchFamily="34" charset="0"/>
                </a:rPr>
                <a:t>b</a:t>
              </a:r>
              <a:r>
                <a:rPr lang="en-US" altLang="it-IT" sz="2100" baseline="33000" dirty="0">
                  <a:solidFill>
                    <a:srgbClr val="FFFFFF"/>
                  </a:solidFill>
                  <a:latin typeface="Symbol" pitchFamily="18" charset="2"/>
                  <a:cs typeface="DejaVu Sans" pitchFamily="34" charset="0"/>
                </a:rPr>
                <a:t>+</a:t>
              </a:r>
            </a:p>
          </p:txBody>
        </p:sp>
        <p:sp>
          <p:nvSpPr>
            <p:cNvPr id="46154" name="Line 11"/>
            <p:cNvSpPr>
              <a:spLocks noChangeShapeType="1"/>
            </p:cNvSpPr>
            <p:nvPr/>
          </p:nvSpPr>
          <p:spPr bwMode="auto">
            <a:xfrm flipH="1">
              <a:off x="1732" y="2060"/>
              <a:ext cx="433" cy="0"/>
            </a:xfrm>
            <a:prstGeom prst="line">
              <a:avLst/>
            </a:prstGeom>
            <a:noFill/>
            <a:ln w="1836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155" name="Text Box 12"/>
            <p:cNvSpPr txBox="1">
              <a:spLocks noChangeArrowheads="1"/>
            </p:cNvSpPr>
            <p:nvPr/>
          </p:nvSpPr>
          <p:spPr bwMode="auto">
            <a:xfrm>
              <a:off x="1719" y="1825"/>
              <a:ext cx="44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112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100" dirty="0">
                  <a:solidFill>
                    <a:srgbClr val="FFFFFF"/>
                  </a:solidFill>
                  <a:latin typeface="Arial" charset="0"/>
                  <a:cs typeface="DejaVu Sans" pitchFamily="34" charset="0"/>
                </a:rPr>
                <a:t>(</a:t>
              </a:r>
              <a:r>
                <a:rPr lang="en-US" altLang="it-IT" sz="2100" dirty="0" err="1">
                  <a:solidFill>
                    <a:srgbClr val="FFFFFF"/>
                  </a:solidFill>
                  <a:latin typeface="Arial" charset="0"/>
                  <a:cs typeface="DejaVu Sans" pitchFamily="34" charset="0"/>
                </a:rPr>
                <a:t>p,</a:t>
              </a:r>
              <a:r>
                <a:rPr lang="en-US" altLang="it-IT" sz="2100" dirty="0" err="1">
                  <a:solidFill>
                    <a:srgbClr val="FFFFFF"/>
                  </a:solidFill>
                  <a:latin typeface="Symbol" pitchFamily="18" charset="2"/>
                  <a:cs typeface="DejaVu Sans" pitchFamily="34" charset="0"/>
                </a:rPr>
                <a:t>a</a:t>
              </a:r>
              <a:r>
                <a:rPr lang="en-US" altLang="it-IT" sz="2100" dirty="0">
                  <a:solidFill>
                    <a:srgbClr val="FFFFFF"/>
                  </a:solidFill>
                  <a:latin typeface="Arial" charset="0"/>
                  <a:cs typeface="DejaVu Sans" pitchFamily="34" charset="0"/>
                </a:rPr>
                <a:t>)</a:t>
              </a:r>
            </a:p>
          </p:txBody>
        </p:sp>
        <p:sp>
          <p:nvSpPr>
            <p:cNvPr id="46156" name="Text Box 13"/>
            <p:cNvSpPr txBox="1">
              <a:spLocks noChangeArrowheads="1"/>
            </p:cNvSpPr>
            <p:nvPr/>
          </p:nvSpPr>
          <p:spPr bwMode="auto">
            <a:xfrm>
              <a:off x="1316" y="1938"/>
              <a:ext cx="417" cy="2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400" b="1" baseline="33000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12</a:t>
              </a:r>
              <a:r>
                <a:rPr lang="en-US" altLang="it-IT" sz="2400" b="1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C</a:t>
              </a:r>
            </a:p>
          </p:txBody>
        </p:sp>
        <p:sp>
          <p:nvSpPr>
            <p:cNvPr id="46157" name="Text Box 14"/>
            <p:cNvSpPr txBox="1">
              <a:spLocks noChangeArrowheads="1"/>
            </p:cNvSpPr>
            <p:nvPr/>
          </p:nvSpPr>
          <p:spPr bwMode="auto">
            <a:xfrm>
              <a:off x="1469" y="1621"/>
              <a:ext cx="446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836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59112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100" dirty="0">
                  <a:solidFill>
                    <a:srgbClr val="FFFFFF"/>
                  </a:solidFill>
                  <a:latin typeface="Arial" charset="0"/>
                  <a:cs typeface="DejaVu Sans" pitchFamily="34" charset="0"/>
                </a:rPr>
                <a:t>(</a:t>
              </a:r>
              <a:r>
                <a:rPr lang="en-US" altLang="it-IT" sz="2100" dirty="0" err="1">
                  <a:solidFill>
                    <a:srgbClr val="FFFFFF"/>
                  </a:solidFill>
                  <a:latin typeface="Arial" charset="0"/>
                  <a:cs typeface="DejaVu Sans" pitchFamily="34" charset="0"/>
                </a:rPr>
                <a:t>p,</a:t>
              </a:r>
              <a:r>
                <a:rPr lang="en-US" altLang="it-IT" sz="2100" dirty="0" err="1">
                  <a:solidFill>
                    <a:srgbClr val="FFFFFF"/>
                  </a:solidFill>
                  <a:latin typeface="Symbol" pitchFamily="18" charset="2"/>
                  <a:cs typeface="DejaVu Sans" pitchFamily="34" charset="0"/>
                </a:rPr>
                <a:t>g</a:t>
              </a:r>
              <a:r>
                <a:rPr lang="en-US" altLang="it-IT" sz="2100" dirty="0">
                  <a:solidFill>
                    <a:srgbClr val="FFFFFF"/>
                  </a:solidFill>
                  <a:latin typeface="Arial" charset="0"/>
                  <a:cs typeface="DejaVu Sans" pitchFamily="34" charset="0"/>
                </a:rPr>
                <a:t>)</a:t>
              </a:r>
            </a:p>
          </p:txBody>
        </p:sp>
        <p:sp>
          <p:nvSpPr>
            <p:cNvPr id="46158" name="Line 15"/>
            <p:cNvSpPr>
              <a:spLocks noChangeShapeType="1"/>
            </p:cNvSpPr>
            <p:nvPr/>
          </p:nvSpPr>
          <p:spPr bwMode="auto">
            <a:xfrm flipV="1">
              <a:off x="1471" y="856"/>
              <a:ext cx="0" cy="433"/>
            </a:xfrm>
            <a:prstGeom prst="line">
              <a:avLst/>
            </a:prstGeom>
            <a:noFill/>
            <a:ln w="1836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159" name="Text Box 16"/>
            <p:cNvSpPr txBox="1">
              <a:spLocks noChangeArrowheads="1"/>
            </p:cNvSpPr>
            <p:nvPr/>
          </p:nvSpPr>
          <p:spPr bwMode="auto">
            <a:xfrm>
              <a:off x="1316" y="1303"/>
              <a:ext cx="372" cy="2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400" b="1" baseline="33000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13</a:t>
              </a:r>
              <a:r>
                <a:rPr lang="en-US" altLang="it-IT" sz="2400" b="1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N</a:t>
              </a:r>
            </a:p>
          </p:txBody>
        </p:sp>
        <p:sp>
          <p:nvSpPr>
            <p:cNvPr id="46160" name="Line 17"/>
            <p:cNvSpPr>
              <a:spLocks noChangeShapeType="1"/>
            </p:cNvSpPr>
            <p:nvPr/>
          </p:nvSpPr>
          <p:spPr bwMode="auto">
            <a:xfrm flipV="1">
              <a:off x="1471" y="1514"/>
              <a:ext cx="0" cy="433"/>
            </a:xfrm>
            <a:prstGeom prst="line">
              <a:avLst/>
            </a:prstGeom>
            <a:noFill/>
            <a:ln w="1836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6161" name="Text Box 18"/>
            <p:cNvSpPr txBox="1">
              <a:spLocks noChangeArrowheads="1"/>
            </p:cNvSpPr>
            <p:nvPr/>
          </p:nvSpPr>
          <p:spPr bwMode="auto">
            <a:xfrm>
              <a:off x="1436" y="992"/>
              <a:ext cx="26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ct val="109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100" dirty="0">
                  <a:solidFill>
                    <a:srgbClr val="FFFFFF"/>
                  </a:solidFill>
                  <a:latin typeface="Symbol" pitchFamily="18" charset="2"/>
                  <a:cs typeface="DejaVu Sans" pitchFamily="34" charset="0"/>
                </a:rPr>
                <a:t>b</a:t>
              </a:r>
              <a:r>
                <a:rPr lang="en-US" altLang="it-IT" sz="2100" baseline="33000" dirty="0">
                  <a:solidFill>
                    <a:srgbClr val="FFFFFF"/>
                  </a:solidFill>
                  <a:latin typeface="Symbol" pitchFamily="18" charset="2"/>
                  <a:cs typeface="DejaVu Sans" pitchFamily="34" charset="0"/>
                </a:rPr>
                <a:t>+</a:t>
              </a:r>
            </a:p>
          </p:txBody>
        </p:sp>
        <p:sp>
          <p:nvSpPr>
            <p:cNvPr id="46162" name="Text Box 19"/>
            <p:cNvSpPr txBox="1">
              <a:spLocks noChangeArrowheads="1"/>
            </p:cNvSpPr>
            <p:nvPr/>
          </p:nvSpPr>
          <p:spPr bwMode="auto">
            <a:xfrm>
              <a:off x="2164" y="1938"/>
              <a:ext cx="431" cy="223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60876" rIns="90000" bIns="45000"/>
            <a:lstStyle>
              <a:lvl1pPr defTabSz="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defTabSz="4572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defTabSz="4572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defTabSz="457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defTabSz="4572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algn="ctr">
                <a:lnSpc>
                  <a:spcPct val="93000"/>
                </a:lnSpc>
                <a:spcBef>
                  <a:spcPct val="0"/>
                </a:spcBef>
                <a:buClr>
                  <a:srgbClr val="000000"/>
                </a:buClr>
                <a:buFont typeface="Times New Roman" pitchFamily="18" charset="0"/>
                <a:buNone/>
              </a:pPr>
              <a:r>
                <a:rPr lang="en-US" altLang="it-IT" sz="2400" b="1" baseline="33000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15</a:t>
              </a:r>
              <a:r>
                <a:rPr lang="en-US" altLang="it-IT" sz="2400" b="1" dirty="0">
                  <a:solidFill>
                    <a:srgbClr val="0066CC"/>
                  </a:solidFill>
                  <a:latin typeface="Arial" charset="0"/>
                  <a:cs typeface="DejaVu Sans" pitchFamily="34" charset="0"/>
                </a:rPr>
                <a:t>N</a:t>
              </a:r>
            </a:p>
          </p:txBody>
        </p:sp>
        <p:sp>
          <p:nvSpPr>
            <p:cNvPr id="83" name="Line 9"/>
            <p:cNvSpPr>
              <a:spLocks noChangeShapeType="1"/>
            </p:cNvSpPr>
            <p:nvPr/>
          </p:nvSpPr>
          <p:spPr bwMode="auto">
            <a:xfrm>
              <a:off x="2388" y="1521"/>
              <a:ext cx="0" cy="419"/>
            </a:xfrm>
            <a:prstGeom prst="line">
              <a:avLst/>
            </a:prstGeom>
            <a:noFill/>
            <a:ln w="1836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46141" name="Picture 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526" y="5882013"/>
            <a:ext cx="5576444" cy="364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6EB08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142" name="Rettangolo 1"/>
          <p:cNvSpPr>
            <a:spLocks noChangeArrowheads="1"/>
          </p:cNvSpPr>
          <p:nvPr/>
        </p:nvSpPr>
        <p:spPr bwMode="auto">
          <a:xfrm>
            <a:off x="127728" y="5368141"/>
            <a:ext cx="7067442" cy="307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4124" tIns="62062" rIns="124124" bIns="6206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dirty="0">
                <a:solidFill>
                  <a:srgbClr val="FFFFFF"/>
                </a:solidFill>
              </a:rPr>
              <a:t>LUNA:  S</a:t>
            </a:r>
            <a:r>
              <a:rPr lang="en-US" altLang="it-IT" sz="2400" baseline="-25000" dirty="0">
                <a:solidFill>
                  <a:srgbClr val="FFFFFF"/>
                </a:solidFill>
              </a:rPr>
              <a:t>t</a:t>
            </a:r>
            <a:r>
              <a:rPr lang="en-US" altLang="it-IT" sz="2400" dirty="0">
                <a:solidFill>
                  <a:srgbClr val="FFFFFF"/>
                </a:solidFill>
              </a:rPr>
              <a:t>(0)=1.57±0.13 </a:t>
            </a:r>
            <a:r>
              <a:rPr lang="en-US" altLang="it-IT" sz="2400" dirty="0" err="1">
                <a:solidFill>
                  <a:srgbClr val="FFFFFF"/>
                </a:solidFill>
              </a:rPr>
              <a:t>keV</a:t>
            </a:r>
            <a:r>
              <a:rPr lang="en-US" altLang="it-IT" sz="2400" dirty="0">
                <a:solidFill>
                  <a:srgbClr val="FFFFFF"/>
                </a:solidFill>
              </a:rPr>
              <a:t> b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it-IT" sz="2400" dirty="0">
                <a:solidFill>
                  <a:srgbClr val="FFFFFF"/>
                </a:solidFill>
                <a:latin typeface="Helvetica"/>
              </a:rPr>
              <a:t>              </a:t>
            </a:r>
            <a:r>
              <a:rPr lang="en-US" altLang="it-IT" sz="2400" dirty="0" err="1">
                <a:solidFill>
                  <a:srgbClr val="FFFFFF"/>
                </a:solidFill>
                <a:latin typeface="Helvetica"/>
              </a:rPr>
              <a:t>S</a:t>
            </a:r>
            <a:r>
              <a:rPr lang="en-US" altLang="it-IT" sz="2400" baseline="-25000" dirty="0" err="1">
                <a:solidFill>
                  <a:srgbClr val="FFFFFF"/>
                </a:solidFill>
                <a:latin typeface="Helvetica"/>
              </a:rPr>
              <a:t>gs</a:t>
            </a:r>
            <a:r>
              <a:rPr lang="en-US" altLang="it-IT" sz="2400" dirty="0">
                <a:solidFill>
                  <a:srgbClr val="FFFFFF"/>
                </a:solidFill>
                <a:latin typeface="Helvetica"/>
              </a:rPr>
              <a:t>(0)=0.20±0.05 </a:t>
            </a:r>
            <a:r>
              <a:rPr lang="en-US" altLang="it-IT" sz="2400" dirty="0" err="1">
                <a:solidFill>
                  <a:srgbClr val="FFFFFF"/>
                </a:solidFill>
                <a:latin typeface="Helvetica"/>
              </a:rPr>
              <a:t>keV</a:t>
            </a:r>
            <a:r>
              <a:rPr lang="en-US" altLang="it-IT" sz="2400" dirty="0">
                <a:solidFill>
                  <a:srgbClr val="FFFFFF"/>
                </a:solidFill>
                <a:latin typeface="Helvetica"/>
              </a:rPr>
              <a:t> b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it-IT" sz="2400" dirty="0" err="1">
                <a:solidFill>
                  <a:srgbClr val="FFFFFF"/>
                </a:solidFill>
              </a:rPr>
              <a:t>Adelberger</a:t>
            </a:r>
            <a:r>
              <a:rPr lang="en-US" altLang="it-IT" sz="2400" dirty="0">
                <a:solidFill>
                  <a:srgbClr val="FFFFFF"/>
                </a:solidFill>
              </a:rPr>
              <a:t> et al. 2011 </a:t>
            </a:r>
            <a:r>
              <a:rPr lang="en-US" altLang="it-IT" sz="2400" dirty="0">
                <a:solidFill>
                  <a:srgbClr val="FFFFFF"/>
                </a:solidFill>
                <a:latin typeface="Helvetica"/>
              </a:rPr>
              <a:t>:   S</a:t>
            </a:r>
            <a:r>
              <a:rPr lang="en-US" altLang="it-IT" sz="2400" baseline="-25000" dirty="0">
                <a:solidFill>
                  <a:srgbClr val="FFFFFF"/>
                </a:solidFill>
                <a:latin typeface="Helvetica"/>
              </a:rPr>
              <a:t>t</a:t>
            </a:r>
            <a:r>
              <a:rPr lang="en-US" altLang="it-IT" sz="2400" dirty="0">
                <a:solidFill>
                  <a:srgbClr val="FFFFFF"/>
                </a:solidFill>
                <a:latin typeface="Helvetica"/>
              </a:rPr>
              <a:t>(0)=1.66±0.12 </a:t>
            </a:r>
            <a:r>
              <a:rPr lang="en-US" altLang="it-IT" sz="2400" dirty="0" err="1">
                <a:solidFill>
                  <a:srgbClr val="FFFFFF"/>
                </a:solidFill>
                <a:latin typeface="Helvetica"/>
              </a:rPr>
              <a:t>keV</a:t>
            </a:r>
            <a:r>
              <a:rPr lang="en-US" altLang="it-IT" sz="2400" dirty="0">
                <a:solidFill>
                  <a:srgbClr val="FFFFFF"/>
                </a:solidFill>
                <a:latin typeface="Helvetica"/>
              </a:rPr>
              <a:t> b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it-IT" sz="2400" dirty="0">
                <a:solidFill>
                  <a:srgbClr val="FFFFFF"/>
                </a:solidFill>
                <a:latin typeface="Helvetica"/>
              </a:rPr>
              <a:t>                                           </a:t>
            </a:r>
            <a:r>
              <a:rPr lang="en-US" altLang="it-IT" sz="2400" dirty="0" err="1">
                <a:solidFill>
                  <a:srgbClr val="FFFFFF"/>
                </a:solidFill>
                <a:latin typeface="Helvetica"/>
              </a:rPr>
              <a:t>S</a:t>
            </a:r>
            <a:r>
              <a:rPr lang="en-US" altLang="it-IT" sz="2400" baseline="-25000" dirty="0" err="1">
                <a:solidFill>
                  <a:srgbClr val="FFFFFF"/>
                </a:solidFill>
                <a:latin typeface="Helvetica"/>
              </a:rPr>
              <a:t>gs</a:t>
            </a:r>
            <a:r>
              <a:rPr lang="en-US" altLang="it-IT" sz="2400" dirty="0">
                <a:solidFill>
                  <a:srgbClr val="FFFFFF"/>
                </a:solidFill>
                <a:latin typeface="Helvetica"/>
              </a:rPr>
              <a:t>(0)=0.27±0.05 </a:t>
            </a:r>
            <a:r>
              <a:rPr lang="en-US" altLang="it-IT" sz="2400" dirty="0" err="1">
                <a:solidFill>
                  <a:srgbClr val="FFFFFF"/>
                </a:solidFill>
                <a:latin typeface="Helvetica"/>
              </a:rPr>
              <a:t>keV</a:t>
            </a:r>
            <a:r>
              <a:rPr lang="en-US" altLang="it-IT" sz="2400" dirty="0">
                <a:solidFill>
                  <a:srgbClr val="FFFFFF"/>
                </a:solidFill>
                <a:latin typeface="Helvetica"/>
              </a:rPr>
              <a:t> b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it-IT" sz="2400" dirty="0">
                <a:solidFill>
                  <a:srgbClr val="FFFF99"/>
                </a:solidFill>
              </a:rPr>
              <a:t>Q. Li et al. 2016, study over a wide energy 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it-IT" sz="2400" dirty="0">
                <a:solidFill>
                  <a:srgbClr val="FFFF99"/>
                </a:solidFill>
              </a:rPr>
              <a:t>region of 6.79 MeV and </a:t>
            </a:r>
            <a:r>
              <a:rPr lang="en-US" altLang="it-IT" sz="2400" dirty="0" err="1">
                <a:solidFill>
                  <a:srgbClr val="FFFF99"/>
                </a:solidFill>
              </a:rPr>
              <a:t>g.s</a:t>
            </a:r>
            <a:r>
              <a:rPr lang="en-US" altLang="it-IT" sz="2400" dirty="0">
                <a:solidFill>
                  <a:srgbClr val="FFFF99"/>
                </a:solidFill>
              </a:rPr>
              <a:t>. transitions:     </a:t>
            </a:r>
            <a:r>
              <a:rPr lang="en-US" altLang="it-IT" sz="2400" dirty="0" err="1">
                <a:solidFill>
                  <a:srgbClr val="FFFF99"/>
                </a:solidFill>
                <a:latin typeface="Helvetica"/>
              </a:rPr>
              <a:t>S</a:t>
            </a:r>
            <a:r>
              <a:rPr lang="en-US" altLang="it-IT" sz="2400" baseline="-25000" dirty="0" err="1">
                <a:solidFill>
                  <a:srgbClr val="FFFF99"/>
                </a:solidFill>
                <a:latin typeface="Helvetica"/>
              </a:rPr>
              <a:t>gs</a:t>
            </a:r>
            <a:r>
              <a:rPr lang="en-US" altLang="it-IT" sz="2400" dirty="0">
                <a:solidFill>
                  <a:srgbClr val="FFFF99"/>
                </a:solidFill>
                <a:latin typeface="Helvetica"/>
              </a:rPr>
              <a:t>(0)=0.42±0.04 </a:t>
            </a:r>
            <a:r>
              <a:rPr lang="en-US" altLang="it-IT" sz="2400" b="1" baseline="30000" dirty="0">
                <a:solidFill>
                  <a:srgbClr val="FFFF99"/>
                </a:solidFill>
                <a:latin typeface="Helvetica"/>
              </a:rPr>
              <a:t>+009 </a:t>
            </a:r>
            <a:r>
              <a:rPr lang="en-US" altLang="it-IT" sz="2400" b="1" baseline="-25000" dirty="0">
                <a:solidFill>
                  <a:srgbClr val="FFFF99"/>
                </a:solidFill>
                <a:latin typeface="Helvetica"/>
              </a:rPr>
              <a:t>-0.19 </a:t>
            </a:r>
            <a:r>
              <a:rPr lang="en-US" altLang="it-IT" sz="2400" dirty="0" err="1">
                <a:solidFill>
                  <a:srgbClr val="FFFF99"/>
                </a:solidFill>
                <a:latin typeface="Helvetica"/>
              </a:rPr>
              <a:t>keV</a:t>
            </a:r>
            <a:r>
              <a:rPr lang="en-US" altLang="it-IT" sz="2400" dirty="0">
                <a:solidFill>
                  <a:srgbClr val="FFFF99"/>
                </a:solidFill>
                <a:latin typeface="Helvetica"/>
              </a:rPr>
              <a:t> b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it-IT" sz="24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761" y="4513507"/>
            <a:ext cx="901321" cy="15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007051" y="4058630"/>
            <a:ext cx="724878" cy="407162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it-IT" sz="2100" dirty="0">
                <a:solidFill>
                  <a:srgbClr val="FFFFFF"/>
                </a:solidFill>
                <a:latin typeface="Arial" charset="0"/>
                <a:cs typeface="DejaVu Sans" pitchFamily="34" charset="0"/>
              </a:rPr>
              <a:t>(</a:t>
            </a:r>
            <a:r>
              <a:rPr lang="en-US" altLang="it-IT" sz="2100" dirty="0" err="1">
                <a:solidFill>
                  <a:srgbClr val="FFFFFF"/>
                </a:solidFill>
                <a:latin typeface="Arial" charset="0"/>
                <a:cs typeface="DejaVu Sans" pitchFamily="34" charset="0"/>
              </a:rPr>
              <a:t>p,</a:t>
            </a:r>
            <a:r>
              <a:rPr lang="en-US" altLang="it-IT" sz="2100" dirty="0" err="1">
                <a:solidFill>
                  <a:srgbClr val="FFFFFF"/>
                </a:solidFill>
                <a:latin typeface="Symbol" pitchFamily="18" charset="2"/>
                <a:cs typeface="DejaVu Sans" pitchFamily="34" charset="0"/>
              </a:rPr>
              <a:t>g</a:t>
            </a:r>
            <a:r>
              <a:rPr lang="en-US" altLang="it-IT" sz="2100" dirty="0">
                <a:solidFill>
                  <a:srgbClr val="FFFFFF"/>
                </a:solidFill>
                <a:latin typeface="Arial" charset="0"/>
                <a:cs typeface="DejaVu Sans" pitchFamily="34" charset="0"/>
              </a:rPr>
              <a:t>)</a:t>
            </a:r>
          </a:p>
        </p:txBody>
      </p:sp>
      <p:sp>
        <p:nvSpPr>
          <p:cNvPr id="3" name="Rettangolo 2"/>
          <p:cNvSpPr/>
          <p:nvPr/>
        </p:nvSpPr>
        <p:spPr>
          <a:xfrm>
            <a:off x="3863370" y="4349296"/>
            <a:ext cx="712764" cy="435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5" tIns="45718" rIns="91435" bIns="45718">
            <a:spAutoFit/>
          </a:bodyPr>
          <a:lstStyle/>
          <a:p>
            <a:pPr algn="ctr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altLang="it-IT" sz="2400" b="1" baseline="33000" dirty="0">
                <a:solidFill>
                  <a:srgbClr val="0066CC"/>
                </a:solidFill>
                <a:latin typeface="Arial" charset="0"/>
                <a:cs typeface="DejaVu Sans" pitchFamily="34" charset="0"/>
              </a:rPr>
              <a:t>16</a:t>
            </a:r>
            <a:r>
              <a:rPr lang="en-US" altLang="it-IT" sz="2400" b="1" dirty="0">
                <a:solidFill>
                  <a:srgbClr val="0066CC"/>
                </a:solidFill>
                <a:latin typeface="Arial" charset="0"/>
                <a:cs typeface="DejaVu Sans" pitchFamily="34" charset="0"/>
              </a:rPr>
              <a:t>O</a:t>
            </a:r>
          </a:p>
        </p:txBody>
      </p:sp>
      <p:cxnSp>
        <p:nvCxnSpPr>
          <p:cNvPr id="5" name="Connettore 2 4"/>
          <p:cNvCxnSpPr/>
          <p:nvPr/>
        </p:nvCxnSpPr>
        <p:spPr>
          <a:xfrm>
            <a:off x="4013981" y="3954500"/>
            <a:ext cx="585658" cy="949161"/>
          </a:xfrm>
          <a:prstGeom prst="straightConnector1">
            <a:avLst/>
          </a:prstGeom>
          <a:noFill/>
          <a:ln>
            <a:noFil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Rettangolo 3"/>
          <p:cNvSpPr/>
          <p:nvPr/>
        </p:nvSpPr>
        <p:spPr>
          <a:xfrm>
            <a:off x="8158832" y="298071"/>
            <a:ext cx="4621200" cy="1208533"/>
          </a:xfrm>
          <a:prstGeom prst="rect">
            <a:avLst/>
          </a:prstGeom>
        </p:spPr>
        <p:txBody>
          <a:bodyPr wrap="none" lIns="91435" tIns="45718" rIns="91435" bIns="45718">
            <a:spAutoFit/>
          </a:bodyPr>
          <a:lstStyle/>
          <a:p>
            <a:r>
              <a:rPr lang="en-US" altLang="it-IT" sz="2400" dirty="0">
                <a:solidFill>
                  <a:srgbClr val="FFFF99"/>
                </a:solidFill>
                <a:latin typeface="Comic Sans MS" panose="030F0702030302020204" pitchFamily="66" charset="0"/>
                <a:sym typeface="Symbol" pitchFamily="18" charset="2"/>
              </a:rPr>
              <a:t>The bottleneck reaction of</a:t>
            </a:r>
          </a:p>
          <a:p>
            <a:r>
              <a:rPr lang="en-US" altLang="it-IT" sz="2400" dirty="0">
                <a:solidFill>
                  <a:srgbClr val="FFFF99"/>
                </a:solidFill>
                <a:latin typeface="Comic Sans MS" panose="030F0702030302020204" pitchFamily="66" charset="0"/>
                <a:sym typeface="Symbol" pitchFamily="18" charset="2"/>
              </a:rPr>
              <a:t>the CNO cycle already studied</a:t>
            </a:r>
          </a:p>
          <a:p>
            <a:r>
              <a:rPr lang="en-US" altLang="it-IT" sz="2400" dirty="0">
                <a:solidFill>
                  <a:srgbClr val="FFFF99"/>
                </a:solidFill>
                <a:latin typeface="Comic Sans MS" panose="030F0702030302020204" pitchFamily="66" charset="0"/>
                <a:sym typeface="Symbol" pitchFamily="18" charset="2"/>
              </a:rPr>
              <a:t> by LUNA  (2004-11)</a:t>
            </a:r>
            <a:endParaRPr lang="it-IT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38210" y="8398887"/>
            <a:ext cx="7144482" cy="967784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lvl="0"/>
            <a:r>
              <a:rPr lang="en-US" altLang="it-IT" sz="2800" dirty="0">
                <a:solidFill>
                  <a:schemeClr val="bg1"/>
                </a:solidFill>
                <a:latin typeface="Comic Sans MS" panose="030F0702030302020204" pitchFamily="66" charset="0"/>
                <a:sym typeface="Symbol" pitchFamily="18" charset="2"/>
              </a:rPr>
              <a:t>It is mandatory to have a low background measurement over a wide energy region</a:t>
            </a:r>
            <a:endParaRPr lang="it-IT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009" y="1756500"/>
            <a:ext cx="4756038" cy="3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32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board"/>
        <a:ea typeface="Chalkboard"/>
        <a:cs typeface="Chalkboard"/>
      </a:majorFont>
      <a:minorFont>
        <a:latin typeface="Chalkboard"/>
        <a:ea typeface="Chalkboard"/>
        <a:cs typeface="Chalkboard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boar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1827</Words>
  <Application>Microsoft Office PowerPoint</Application>
  <PresentationFormat>Personalizzato</PresentationFormat>
  <Paragraphs>263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Chalkboard</vt:lpstr>
      <vt:lpstr>HDOfficeLightV0</vt:lpstr>
      <vt:lpstr>1_HDOfficeLightV0</vt:lpstr>
      <vt:lpstr>2_HDOfficeLightV0</vt:lpstr>
      <vt:lpstr>1_Chalkboard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accelerator and the neutron shielding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The neutrons for the s-process: nucleosynthesis of half of all elements  heavier than Fe (e.g. W, Pd, La, Nd) 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 e i neutrini solari</dc:title>
  <cp:lastModifiedBy>Carlo Broggini</cp:lastModifiedBy>
  <cp:revision>188</cp:revision>
  <cp:lastPrinted>2015-07-28T13:03:06Z</cp:lastPrinted>
  <dcterms:modified xsi:type="dcterms:W3CDTF">2017-09-13T12:57:23Z</dcterms:modified>
</cp:coreProperties>
</file>