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02" r:id="rId2"/>
    <p:sldId id="442" r:id="rId3"/>
    <p:sldId id="414" r:id="rId4"/>
    <p:sldId id="311" r:id="rId5"/>
    <p:sldId id="443" r:id="rId6"/>
    <p:sldId id="350" r:id="rId7"/>
    <p:sldId id="352" r:id="rId8"/>
    <p:sldId id="316" r:id="rId9"/>
    <p:sldId id="417" r:id="rId10"/>
    <p:sldId id="418" r:id="rId11"/>
    <p:sldId id="448" r:id="rId12"/>
    <p:sldId id="419" r:id="rId13"/>
    <p:sldId id="420" r:id="rId14"/>
    <p:sldId id="428" r:id="rId15"/>
    <p:sldId id="426" r:id="rId16"/>
    <p:sldId id="422" r:id="rId17"/>
    <p:sldId id="425" r:id="rId18"/>
    <p:sldId id="361" r:id="rId19"/>
    <p:sldId id="408" r:id="rId20"/>
    <p:sldId id="438" r:id="rId21"/>
    <p:sldId id="436" r:id="rId22"/>
    <p:sldId id="437" r:id="rId23"/>
    <p:sldId id="445" r:id="rId24"/>
    <p:sldId id="439" r:id="rId25"/>
    <p:sldId id="441" r:id="rId26"/>
    <p:sldId id="431" r:id="rId27"/>
    <p:sldId id="432" r:id="rId28"/>
    <p:sldId id="433" r:id="rId29"/>
    <p:sldId id="435" r:id="rId30"/>
    <p:sldId id="434" r:id="rId31"/>
    <p:sldId id="446" r:id="rId32"/>
    <p:sldId id="447" r:id="rId33"/>
    <p:sldId id="336" r:id="rId34"/>
  </p:sldIdLst>
  <p:sldSz cx="9144000" cy="6858000" type="screen4x3"/>
  <p:notesSz cx="6858000" cy="9144000"/>
  <p:embeddedFontLst>
    <p:embeddedFont>
      <p:font typeface="Gill Sans MT" panose="020B0502020104020203"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F8E6"/>
    <a:srgbClr val="F2F6C2"/>
    <a:srgbClr val="E94D23"/>
    <a:srgbClr val="F1F61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3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89DBA-17A5-4294-8DA8-36460DC503E4}" type="datetimeFigureOut">
              <a:rPr lang="en-US" smtClean="0"/>
              <a:t>9/17/2017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1A9E1-124B-41D7-83A3-50C3E464BEFA}" type="slidenum">
              <a:rPr lang="en-US" smtClean="0"/>
              <a:t>‹#›</a:t>
            </a:fld>
            <a:endParaRPr lang="en-US"/>
          </a:p>
        </p:txBody>
      </p:sp>
    </p:spTree>
    <p:extLst>
      <p:ext uri="{BB962C8B-B14F-4D97-AF65-F5344CB8AC3E}">
        <p14:creationId xmlns:p14="http://schemas.microsoft.com/office/powerpoint/2010/main" val="181717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57B3C-BFA5-4770-A163-8D7E2F917B18}"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57B3C-BFA5-4770-A163-8D7E2F917B18}"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57B3C-BFA5-4770-A163-8D7E2F917B18}" type="datetimeFigureOut">
              <a:rPr lang="en-US" smtClean="0"/>
              <a:pPr/>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57B3C-BFA5-4770-A163-8D7E2F917B18}" type="datetimeFigureOut">
              <a:rPr lang="en-US" smtClean="0"/>
              <a:pPr/>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57B3C-BFA5-4770-A163-8D7E2F917B18}" type="datetimeFigureOut">
              <a:rPr lang="en-US" smtClean="0"/>
              <a:pPr/>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57B3C-BFA5-4770-A163-8D7E2F917B18}"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57B3C-BFA5-4770-A163-8D7E2F917B18}"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bg1">
                <a:alpha val="51000"/>
              </a:schemeClr>
            </a:gs>
            <a:gs pos="0">
              <a:schemeClr val="bg1">
                <a:lumMod val="75000"/>
              </a:schemeClr>
            </a:gs>
            <a:gs pos="100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57B3C-BFA5-4770-A163-8D7E2F917B18}" type="datetimeFigureOut">
              <a:rPr lang="en-US" smtClean="0"/>
              <a:pPr/>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14070-F734-4955-9724-7C7DA76BFA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csullivan/weakrates"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6.png"/><Relationship Id="rId2" Type="http://schemas.openxmlformats.org/officeDocument/2006/relationships/image" Target="../media/image23.gif"/><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30.png"/><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ctrTitle"/>
          </p:nvPr>
        </p:nvSpPr>
        <p:spPr>
          <a:xfrm>
            <a:off x="717751" y="1715217"/>
            <a:ext cx="7772400" cy="2590800"/>
          </a:xfrm>
        </p:spPr>
        <p:txBody>
          <a:bodyPr>
            <a:noAutofit/>
          </a:bodyPr>
          <a:lstStyle/>
          <a:p>
            <a:r>
              <a:rPr lang="en-US" sz="2800" dirty="0"/>
              <a:t>Charge-exchange reactions as a tool for probing weak interactions of relevance for astrophysics and double beta decay</a:t>
            </a:r>
            <a:br>
              <a:rPr lang="en-US" sz="2800" dirty="0"/>
            </a:br>
            <a:r>
              <a:rPr lang="en-US" sz="2800" dirty="0"/>
              <a:t/>
            </a:r>
            <a:br>
              <a:rPr lang="en-US" sz="2800" dirty="0"/>
            </a:br>
            <a:endParaRPr lang="en-US" sz="2800" dirty="0"/>
          </a:p>
        </p:txBody>
      </p:sp>
      <p:sp>
        <p:nvSpPr>
          <p:cNvPr id="26" name="Subtitle 25"/>
          <p:cNvSpPr>
            <a:spLocks noGrp="1"/>
          </p:cNvSpPr>
          <p:nvPr>
            <p:ph type="subTitle" idx="1"/>
          </p:nvPr>
        </p:nvSpPr>
        <p:spPr>
          <a:xfrm>
            <a:off x="1403551" y="3149194"/>
            <a:ext cx="6400800" cy="1752600"/>
          </a:xfrm>
        </p:spPr>
        <p:txBody>
          <a:bodyPr/>
          <a:lstStyle/>
          <a:p>
            <a:r>
              <a:rPr lang="en-US" dirty="0" err="1" smtClean="0"/>
              <a:t>Remco</a:t>
            </a:r>
            <a:r>
              <a:rPr lang="en-US" dirty="0" smtClean="0"/>
              <a:t> G.T. </a:t>
            </a:r>
            <a:r>
              <a:rPr lang="en-US" dirty="0" err="1" smtClean="0"/>
              <a:t>Zegers</a:t>
            </a:r>
            <a:endParaRPr lang="en-US" dirty="0"/>
          </a:p>
        </p:txBody>
      </p:sp>
      <p:pic>
        <p:nvPicPr>
          <p:cNvPr id="9" name="Picture 5"/>
          <p:cNvPicPr>
            <a:picLocks noChangeAspect="1" noChangeArrowheads="1"/>
          </p:cNvPicPr>
          <p:nvPr/>
        </p:nvPicPr>
        <p:blipFill>
          <a:blip r:embed="rId2" cstate="print"/>
          <a:srcRect/>
          <a:stretch>
            <a:fillRect/>
          </a:stretch>
        </p:blipFill>
        <p:spPr bwMode="auto">
          <a:xfrm>
            <a:off x="6483475" y="228600"/>
            <a:ext cx="1703040" cy="1703040"/>
          </a:xfrm>
          <a:prstGeom prst="rect">
            <a:avLst/>
          </a:prstGeom>
          <a:noFill/>
          <a:ln w="9525">
            <a:noFill/>
            <a:miter lim="800000"/>
            <a:headEnd/>
            <a:tailEnd/>
          </a:ln>
          <a:effectLst/>
        </p:spPr>
      </p:pic>
      <p:pic>
        <p:nvPicPr>
          <p:cNvPr id="10" name="Picture 2052"/>
          <p:cNvPicPr>
            <a:picLocks noChangeAspect="1" noChangeArrowheads="1"/>
          </p:cNvPicPr>
          <p:nvPr/>
        </p:nvPicPr>
        <p:blipFill>
          <a:blip r:embed="rId3" cstate="print"/>
          <a:srcRect/>
          <a:stretch>
            <a:fillRect/>
          </a:stretch>
        </p:blipFill>
        <p:spPr bwMode="auto">
          <a:xfrm>
            <a:off x="838200" y="228600"/>
            <a:ext cx="1720552" cy="1720552"/>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638400" y="228600"/>
            <a:ext cx="1224136" cy="1713791"/>
          </a:xfrm>
          <a:prstGeom prst="rect">
            <a:avLst/>
          </a:prstGeom>
          <a:noFill/>
          <a:ln w="9525">
            <a:noFill/>
            <a:miter lim="800000"/>
            <a:headEnd/>
            <a:tailEnd/>
          </a:ln>
          <a:effectLst/>
        </p:spPr>
      </p:pic>
      <p:pic>
        <p:nvPicPr>
          <p:cNvPr id="16" name="Picture 5" descr="\\intranet.nscl.msu.edu\files\user\zegers\My Documents\presentations\IMG_0264.JPG"/>
          <p:cNvPicPr>
            <a:picLocks noChangeAspect="1" noChangeArrowheads="1"/>
          </p:cNvPicPr>
          <p:nvPr/>
        </p:nvPicPr>
        <p:blipFill>
          <a:blip r:embed="rId5" cstate="print"/>
          <a:srcRect/>
          <a:stretch>
            <a:fillRect/>
          </a:stretch>
        </p:blipFill>
        <p:spPr bwMode="auto">
          <a:xfrm>
            <a:off x="3934544" y="228600"/>
            <a:ext cx="1255214" cy="1699667"/>
          </a:xfrm>
          <a:prstGeom prst="rect">
            <a:avLst/>
          </a:prstGeom>
          <a:noFill/>
          <a:ln w="9525">
            <a:noFill/>
            <a:miter lim="800000"/>
            <a:headEnd/>
            <a:tailEnd/>
          </a:ln>
        </p:spPr>
      </p:pic>
      <p:sp>
        <p:nvSpPr>
          <p:cNvPr id="2" name="TextBox 1"/>
          <p:cNvSpPr txBox="1"/>
          <p:nvPr/>
        </p:nvSpPr>
        <p:spPr>
          <a:xfrm>
            <a:off x="1846074" y="3656162"/>
            <a:ext cx="5550302" cy="369332"/>
          </a:xfrm>
          <a:prstGeom prst="rect">
            <a:avLst/>
          </a:prstGeom>
          <a:noFill/>
        </p:spPr>
        <p:txBody>
          <a:bodyPr wrap="none" rtlCol="0">
            <a:spAutoFit/>
          </a:bodyPr>
          <a:lstStyle/>
          <a:p>
            <a:r>
              <a:rPr lang="en-US" dirty="0" smtClean="0"/>
              <a:t>For the NSCL Charge-Exchange group and Collaborators</a:t>
            </a:r>
            <a:endParaRPr lang="en-US" dirty="0"/>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773" y="228600"/>
            <a:ext cx="1138215" cy="16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867" y="5588754"/>
            <a:ext cx="1039138" cy="108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435" y="5640472"/>
            <a:ext cx="865000" cy="1083412"/>
          </a:xfrm>
          <a:prstGeom prst="rect">
            <a:avLst/>
          </a:prstGeom>
        </p:spPr>
      </p:pic>
      <p:pic>
        <p:nvPicPr>
          <p:cNvPr id="13" name="Picture 2" descr="jina-ce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958" y="5607350"/>
            <a:ext cx="1083410" cy="10834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435" y="4823692"/>
            <a:ext cx="3016848" cy="639441"/>
          </a:xfrm>
          <a:prstGeom prst="rect">
            <a:avLst/>
          </a:prstGeom>
        </p:spPr>
      </p:pic>
      <p:pic>
        <p:nvPicPr>
          <p:cNvPr id="17" name="Picture 4" descr="http://www.nscl.msu.edu/_files/images/2014-FRIB-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8068" y="5607351"/>
            <a:ext cx="1043284" cy="10834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www.nsf.gov/images/logos/nsf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3233" y="5631596"/>
            <a:ext cx="1040569" cy="10405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ict2011.its.org/ict2011.its.org/system/files/images/office_of_science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3808" y="5638800"/>
            <a:ext cx="2770588" cy="986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72171" y="3997548"/>
            <a:ext cx="5313936" cy="1477328"/>
          </a:xfrm>
          <a:prstGeom prst="rect">
            <a:avLst/>
          </a:prstGeom>
        </p:spPr>
        <p:txBody>
          <a:bodyPr wrap="square">
            <a:spAutoFit/>
          </a:bodyPr>
          <a:lstStyle/>
          <a:p>
            <a:r>
              <a:rPr lang="en-US" dirty="0"/>
              <a:t>INTERNATIONAL SCHOOL OF NUCLEAR PHYSICS</a:t>
            </a:r>
            <a:br>
              <a:rPr lang="en-US" dirty="0"/>
            </a:br>
            <a:r>
              <a:rPr lang="en-US" dirty="0"/>
              <a:t>39th Course</a:t>
            </a:r>
            <a:br>
              <a:rPr lang="en-US" dirty="0"/>
            </a:br>
            <a:r>
              <a:rPr lang="en-US" dirty="0"/>
              <a:t>Neutrinos in Cosmology, </a:t>
            </a:r>
            <a:br>
              <a:rPr lang="en-US" dirty="0"/>
            </a:br>
            <a:r>
              <a:rPr lang="en-US" dirty="0"/>
              <a:t>in Astro-, Particle- and Nuclear Physics</a:t>
            </a:r>
            <a:br>
              <a:rPr lang="en-US" dirty="0"/>
            </a:br>
            <a:r>
              <a:rPr lang="en-US" dirty="0" err="1"/>
              <a:t>Erice</a:t>
            </a:r>
            <a:r>
              <a:rPr lang="en-US" dirty="0"/>
              <a:t>-Sicily: September 16-24,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138" y="1267756"/>
            <a:ext cx="4211862" cy="3415024"/>
          </a:xfrm>
          <a:prstGeom prst="rect">
            <a:avLst/>
          </a:prstGeom>
        </p:spPr>
      </p:pic>
      <p:grpSp>
        <p:nvGrpSpPr>
          <p:cNvPr id="6" name="Group 5"/>
          <p:cNvGrpSpPr>
            <a:grpSpLocks noChangeAspect="1"/>
          </p:cNvGrpSpPr>
          <p:nvPr/>
        </p:nvGrpSpPr>
        <p:grpSpPr>
          <a:xfrm>
            <a:off x="133055" y="990600"/>
            <a:ext cx="4896145" cy="3564334"/>
            <a:chOff x="0" y="2133600"/>
            <a:chExt cx="4800601" cy="3102128"/>
          </a:xfrm>
        </p:grpSpPr>
        <p:sp>
          <p:nvSpPr>
            <p:cNvPr id="5" name="Rectangle 4"/>
            <p:cNvSpPr/>
            <p:nvPr/>
          </p:nvSpPr>
          <p:spPr>
            <a:xfrm>
              <a:off x="0" y="2133600"/>
              <a:ext cx="4800601" cy="310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632"/>
            <a:stretch/>
          </p:blipFill>
          <p:spPr>
            <a:xfrm>
              <a:off x="76201" y="2254208"/>
              <a:ext cx="4724400" cy="2981520"/>
            </a:xfrm>
            <a:prstGeom prst="rect">
              <a:avLst/>
            </a:prstGeom>
          </p:spPr>
        </p:pic>
      </p:grpSp>
      <p:sp>
        <p:nvSpPr>
          <p:cNvPr id="4" name="Rectangle 3"/>
          <p:cNvSpPr/>
          <p:nvPr/>
        </p:nvSpPr>
        <p:spPr>
          <a:xfrm>
            <a:off x="838200" y="3276600"/>
            <a:ext cx="1295400" cy="3133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834" y="4682780"/>
            <a:ext cx="8915399" cy="1723549"/>
          </a:xfrm>
          <a:prstGeom prst="rect">
            <a:avLst/>
          </a:prstGeom>
          <a:noFill/>
        </p:spPr>
        <p:txBody>
          <a:bodyPr wrap="square" rtlCol="0">
            <a:spAutoFit/>
          </a:bodyPr>
          <a:lstStyle/>
          <a:p>
            <a:r>
              <a:rPr lang="en-US" sz="2400" dirty="0" smtClean="0"/>
              <a:t>Large differences between theory and data are observed for </a:t>
            </a:r>
            <a:r>
              <a:rPr lang="en-US" sz="2400" baseline="30000" dirty="0" smtClean="0"/>
              <a:t>46</a:t>
            </a:r>
            <a:r>
              <a:rPr lang="en-US" sz="2400" dirty="0" smtClean="0"/>
              <a:t>Ti</a:t>
            </a:r>
          </a:p>
          <a:p>
            <a:r>
              <a:rPr lang="en-US" sz="2400" dirty="0" smtClean="0"/>
              <a:t>How to identify important, but weak low-lying states?</a:t>
            </a:r>
          </a:p>
          <a:p>
            <a:endParaRPr lang="en-US" sz="1600" dirty="0"/>
          </a:p>
          <a:p>
            <a:r>
              <a:rPr lang="en-US" sz="1600" dirty="0"/>
              <a:t>S. Noji et al., Phys. Rev. C </a:t>
            </a:r>
            <a:r>
              <a:rPr lang="en-US" sz="1600" b="1" dirty="0"/>
              <a:t>92</a:t>
            </a:r>
            <a:r>
              <a:rPr lang="en-US" sz="1600" dirty="0"/>
              <a:t>, 024312 (2015), Phys. Rev. Lett. </a:t>
            </a:r>
            <a:r>
              <a:rPr lang="en-US" sz="1600" b="1" dirty="0"/>
              <a:t>112</a:t>
            </a:r>
            <a:r>
              <a:rPr lang="en-US" sz="1600" dirty="0"/>
              <a:t>, 252501 (2014) </a:t>
            </a:r>
          </a:p>
          <a:p>
            <a:endParaRPr lang="en-US" sz="2400" dirty="0"/>
          </a:p>
        </p:txBody>
      </p:sp>
      <p:sp>
        <p:nvSpPr>
          <p:cNvPr id="15" name="Rectangle 14"/>
          <p:cNvSpPr/>
          <p:nvPr/>
        </p:nvSpPr>
        <p:spPr>
          <a:xfrm>
            <a:off x="129834" y="344269"/>
            <a:ext cx="2119929" cy="646331"/>
          </a:xfrm>
          <a:prstGeom prst="rect">
            <a:avLst/>
          </a:prstGeom>
        </p:spPr>
        <p:txBody>
          <a:bodyPr wrap="square">
            <a:spAutoFit/>
          </a:bodyPr>
          <a:lstStyle/>
          <a:p>
            <a:r>
              <a:rPr lang="en-US" sz="3600" baseline="30000" dirty="0" smtClean="0"/>
              <a:t>46</a:t>
            </a:r>
            <a:r>
              <a:rPr lang="en-US" sz="3600" dirty="0" smtClean="0"/>
              <a:t>Ti(t,</a:t>
            </a:r>
            <a:r>
              <a:rPr lang="en-US" sz="3600" baseline="30000" dirty="0" smtClean="0"/>
              <a:t>3</a:t>
            </a:r>
            <a:r>
              <a:rPr lang="en-US" sz="3600" dirty="0" smtClean="0"/>
              <a:t>He</a:t>
            </a:r>
            <a:r>
              <a:rPr lang="en-US" sz="3600" dirty="0"/>
              <a:t>)</a:t>
            </a:r>
          </a:p>
        </p:txBody>
      </p:sp>
      <p:sp>
        <p:nvSpPr>
          <p:cNvPr id="2" name="TextBox 1"/>
          <p:cNvSpPr txBox="1"/>
          <p:nvPr/>
        </p:nvSpPr>
        <p:spPr>
          <a:xfrm>
            <a:off x="5486400" y="482847"/>
            <a:ext cx="3657600" cy="707886"/>
          </a:xfrm>
          <a:prstGeom prst="rect">
            <a:avLst/>
          </a:prstGeom>
          <a:noFill/>
        </p:spPr>
        <p:txBody>
          <a:bodyPr wrap="square" rtlCol="0">
            <a:spAutoFit/>
          </a:bodyPr>
          <a:lstStyle/>
          <a:p>
            <a:r>
              <a:rPr lang="en-US" sz="2000" dirty="0" smtClean="0"/>
              <a:t>Contribution of excited states (at Q&gt;0) to electron-capture rate</a:t>
            </a:r>
            <a:endParaRPr lang="en-US" sz="2000" dirty="0"/>
          </a:p>
        </p:txBody>
      </p:sp>
    </p:spTree>
    <p:extLst>
      <p:ext uri="{BB962C8B-B14F-4D97-AF65-F5344CB8AC3E}">
        <p14:creationId xmlns:p14="http://schemas.microsoft.com/office/powerpoint/2010/main" val="1261222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182"/>
            <a:ext cx="9144000" cy="594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Line 4"/>
          <p:cNvSpPr>
            <a:spLocks noChangeShapeType="1"/>
          </p:cNvSpPr>
          <p:nvPr/>
        </p:nvSpPr>
        <p:spPr bwMode="auto">
          <a:xfrm flipH="1">
            <a:off x="6540500" y="1765300"/>
            <a:ext cx="334963" cy="268288"/>
          </a:xfrm>
          <a:prstGeom prst="line">
            <a:avLst/>
          </a:prstGeom>
          <a:noFill/>
          <a:ln w="38100">
            <a:solidFill>
              <a:srgbClr val="008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 name="Line 5"/>
          <p:cNvSpPr>
            <a:spLocks noChangeShapeType="1"/>
          </p:cNvSpPr>
          <p:nvPr/>
        </p:nvSpPr>
        <p:spPr bwMode="auto">
          <a:xfrm flipH="1">
            <a:off x="6997700" y="1930400"/>
            <a:ext cx="334963" cy="268288"/>
          </a:xfrm>
          <a:prstGeom prst="line">
            <a:avLst/>
          </a:prstGeom>
          <a:noFill/>
          <a:ln w="38100">
            <a:solidFill>
              <a:srgbClr val="008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7"/>
          <p:cNvSpPr>
            <a:spLocks noChangeShapeType="1"/>
          </p:cNvSpPr>
          <p:nvPr/>
        </p:nvSpPr>
        <p:spPr bwMode="auto">
          <a:xfrm flipH="1">
            <a:off x="5892800" y="1570038"/>
            <a:ext cx="334963" cy="268287"/>
          </a:xfrm>
          <a:prstGeom prst="line">
            <a:avLst/>
          </a:prstGeom>
          <a:noFill/>
          <a:ln w="38100">
            <a:solidFill>
              <a:srgbClr val="00804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Freeform 9"/>
          <p:cNvSpPr>
            <a:spLocks/>
          </p:cNvSpPr>
          <p:nvPr/>
        </p:nvSpPr>
        <p:spPr bwMode="auto">
          <a:xfrm>
            <a:off x="4191000" y="1447800"/>
            <a:ext cx="2708275" cy="3625850"/>
          </a:xfrm>
          <a:custGeom>
            <a:avLst/>
            <a:gdLst>
              <a:gd name="T0" fmla="*/ 2147483646 w 17196"/>
              <a:gd name="T1" fmla="*/ 2147483646 h 21600"/>
              <a:gd name="T2" fmla="*/ 2147483646 w 17196"/>
              <a:gd name="T3" fmla="*/ 2147483646 h 21600"/>
              <a:gd name="T4" fmla="*/ 2147483646 w 17196"/>
              <a:gd name="T5" fmla="*/ 2147483646 h 21600"/>
              <a:gd name="T6" fmla="*/ 0 w 1719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96" h="21600">
                <a:moveTo>
                  <a:pt x="2639" y="21600"/>
                </a:moveTo>
                <a:cubicBezTo>
                  <a:pt x="2639" y="21600"/>
                  <a:pt x="-390" y="21573"/>
                  <a:pt x="8462" y="21573"/>
                </a:cubicBezTo>
                <a:cubicBezTo>
                  <a:pt x="17314" y="21573"/>
                  <a:pt x="21210" y="6367"/>
                  <a:pt x="11588" y="3263"/>
                </a:cubicBezTo>
                <a:lnTo>
                  <a:pt x="0" y="0"/>
                </a:lnTo>
              </a:path>
            </a:pathLst>
          </a:custGeom>
          <a:noFill/>
          <a:ln w="63500" cap="flat">
            <a:solidFill>
              <a:srgbClr val="0000FF"/>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Line 11"/>
          <p:cNvSpPr>
            <a:spLocks noChangeShapeType="1"/>
          </p:cNvSpPr>
          <p:nvPr/>
        </p:nvSpPr>
        <p:spPr bwMode="auto">
          <a:xfrm rot="10800000">
            <a:off x="1481138" y="5105400"/>
            <a:ext cx="2786062" cy="0"/>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00"/>
          </a:p>
        </p:txBody>
      </p:sp>
      <p:sp>
        <p:nvSpPr>
          <p:cNvPr id="27" name="TextBox 26"/>
          <p:cNvSpPr txBox="1"/>
          <p:nvPr/>
        </p:nvSpPr>
        <p:spPr>
          <a:xfrm>
            <a:off x="874017" y="5215219"/>
            <a:ext cx="2076209" cy="923330"/>
          </a:xfrm>
          <a:prstGeom prst="rect">
            <a:avLst/>
          </a:prstGeom>
          <a:solidFill>
            <a:schemeClr val="bg1"/>
          </a:solidFill>
        </p:spPr>
        <p:txBody>
          <a:bodyPr wrap="none" rtlCol="0">
            <a:spAutoFit/>
          </a:bodyPr>
          <a:lstStyle/>
          <a:p>
            <a:r>
              <a:rPr lang="en-US" baseline="30000" dirty="0">
                <a:solidFill>
                  <a:srgbClr val="FF0000"/>
                </a:solidFill>
              </a:rPr>
              <a:t>3</a:t>
            </a:r>
            <a:r>
              <a:rPr lang="en-US" dirty="0" smtClean="0">
                <a:solidFill>
                  <a:srgbClr val="FF0000"/>
                </a:solidFill>
              </a:rPr>
              <a:t>H (100 MeV/u)</a:t>
            </a:r>
          </a:p>
          <a:p>
            <a:r>
              <a:rPr lang="en-US" dirty="0" smtClean="0">
                <a:solidFill>
                  <a:srgbClr val="FF0000"/>
                </a:solidFill>
              </a:rPr>
              <a:t>~10M </a:t>
            </a:r>
            <a:r>
              <a:rPr lang="en-US" dirty="0" err="1" smtClean="0">
                <a:solidFill>
                  <a:srgbClr val="FF0000"/>
                </a:solidFill>
              </a:rPr>
              <a:t>pps</a:t>
            </a:r>
            <a:endParaRPr lang="en-US" dirty="0" smtClean="0">
              <a:solidFill>
                <a:srgbClr val="FF0000"/>
              </a:solidFill>
            </a:endParaRPr>
          </a:p>
          <a:p>
            <a:r>
              <a:rPr lang="en-US" dirty="0" smtClean="0">
                <a:solidFill>
                  <a:srgbClr val="FF0000"/>
                </a:solidFill>
              </a:rPr>
              <a:t>target (~10 mg/cm</a:t>
            </a:r>
            <a:r>
              <a:rPr lang="en-US" baseline="30000" dirty="0" smtClean="0">
                <a:solidFill>
                  <a:srgbClr val="FF0000"/>
                </a:solidFill>
              </a:rPr>
              <a:t>2</a:t>
            </a:r>
            <a:r>
              <a:rPr lang="en-US" dirty="0" smtClean="0">
                <a:solidFill>
                  <a:srgbClr val="FF0000"/>
                </a:solidFill>
              </a:rPr>
              <a:t>)</a:t>
            </a:r>
            <a:endParaRPr lang="en-US" dirty="0">
              <a:solidFill>
                <a:srgbClr val="FF0000"/>
              </a:solidFill>
            </a:endParaRPr>
          </a:p>
        </p:txBody>
      </p:sp>
      <p:sp>
        <p:nvSpPr>
          <p:cNvPr id="28" name="TextBox 27"/>
          <p:cNvSpPr txBox="1"/>
          <p:nvPr/>
        </p:nvSpPr>
        <p:spPr>
          <a:xfrm>
            <a:off x="6448634" y="4568888"/>
            <a:ext cx="1356462" cy="646331"/>
          </a:xfrm>
          <a:prstGeom prst="rect">
            <a:avLst/>
          </a:prstGeom>
          <a:solidFill>
            <a:schemeClr val="bg1"/>
          </a:solidFill>
        </p:spPr>
        <p:txBody>
          <a:bodyPr wrap="none" rtlCol="0">
            <a:spAutoFit/>
          </a:bodyPr>
          <a:lstStyle/>
          <a:p>
            <a:r>
              <a:rPr lang="en-US" baseline="30000" dirty="0" smtClean="0">
                <a:solidFill>
                  <a:srgbClr val="0000FF"/>
                </a:solidFill>
              </a:rPr>
              <a:t>3</a:t>
            </a:r>
            <a:r>
              <a:rPr lang="en-US" dirty="0" smtClean="0">
                <a:solidFill>
                  <a:srgbClr val="0000FF"/>
                </a:solidFill>
              </a:rPr>
              <a:t>He </a:t>
            </a:r>
            <a:r>
              <a:rPr lang="en-US" dirty="0" err="1" smtClean="0">
                <a:solidFill>
                  <a:srgbClr val="0000FF"/>
                </a:solidFill>
              </a:rPr>
              <a:t>ejectiles</a:t>
            </a:r>
            <a:endParaRPr lang="en-US" dirty="0" smtClean="0">
              <a:solidFill>
                <a:srgbClr val="0000FF"/>
              </a:solidFill>
            </a:endParaRPr>
          </a:p>
          <a:p>
            <a:r>
              <a:rPr lang="en-US" dirty="0" smtClean="0">
                <a:solidFill>
                  <a:srgbClr val="0000FF"/>
                </a:solidFill>
              </a:rPr>
              <a:t>S800</a:t>
            </a:r>
            <a:endParaRPr lang="en-US" dirty="0">
              <a:solidFill>
                <a:srgbClr val="0000FF"/>
              </a:solidFill>
            </a:endParaRPr>
          </a:p>
        </p:txBody>
      </p:sp>
      <p:sp>
        <p:nvSpPr>
          <p:cNvPr id="30" name="TextBox 29"/>
          <p:cNvSpPr txBox="1"/>
          <p:nvPr/>
        </p:nvSpPr>
        <p:spPr>
          <a:xfrm>
            <a:off x="3073238" y="2968587"/>
            <a:ext cx="1594957" cy="646331"/>
          </a:xfrm>
          <a:prstGeom prst="rect">
            <a:avLst/>
          </a:prstGeom>
          <a:solidFill>
            <a:schemeClr val="bg1"/>
          </a:solidFill>
        </p:spPr>
        <p:txBody>
          <a:bodyPr wrap="square" rtlCol="0">
            <a:spAutoFit/>
          </a:bodyPr>
          <a:lstStyle/>
          <a:p>
            <a:pPr algn="ctr"/>
            <a:r>
              <a:rPr lang="en-US" b="1" dirty="0" err="1"/>
              <a:t>Gretina</a:t>
            </a:r>
            <a:endParaRPr lang="en-US" b="1" dirty="0"/>
          </a:p>
          <a:p>
            <a:pPr algn="ctr"/>
            <a:r>
              <a:rPr lang="en-US" b="1" dirty="0">
                <a:sym typeface="Symbol" panose="05050102010706020507" pitchFamily="18" charset="2"/>
              </a:rPr>
              <a:t>-</a:t>
            </a:r>
            <a:r>
              <a:rPr lang="en-US" b="1" dirty="0" smtClean="0">
                <a:sym typeface="Symbol" panose="05050102010706020507" pitchFamily="18" charset="2"/>
              </a:rPr>
              <a:t>detection</a:t>
            </a:r>
            <a:endParaRPr lang="en-US" b="1" dirty="0"/>
          </a:p>
        </p:txBody>
      </p:sp>
      <p:sp>
        <p:nvSpPr>
          <p:cNvPr id="31" name="Title 30"/>
          <p:cNvSpPr>
            <a:spLocks noGrp="1"/>
          </p:cNvSpPr>
          <p:nvPr>
            <p:ph type="title"/>
          </p:nvPr>
        </p:nvSpPr>
        <p:spPr>
          <a:xfrm>
            <a:off x="838200" y="56210"/>
            <a:ext cx="8229600" cy="933251"/>
          </a:xfrm>
        </p:spPr>
        <p:txBody>
          <a:bodyPr>
            <a:noAutofit/>
          </a:bodyPr>
          <a:lstStyle/>
          <a:p>
            <a:pPr algn="r"/>
            <a:r>
              <a:rPr lang="en-US" sz="2400" dirty="0"/>
              <a:t>(</a:t>
            </a:r>
            <a:r>
              <a:rPr lang="en-US" sz="2400" dirty="0" smtClean="0"/>
              <a:t>t,</a:t>
            </a:r>
            <a:r>
              <a:rPr lang="en-US" sz="2400" baseline="30000" dirty="0" smtClean="0"/>
              <a:t>3</a:t>
            </a:r>
            <a:r>
              <a:rPr lang="en-US" sz="2400" dirty="0" smtClean="0"/>
              <a:t>He) &amp; (t,</a:t>
            </a:r>
            <a:r>
              <a:rPr lang="en-US" sz="2400" baseline="30000" dirty="0" smtClean="0"/>
              <a:t>3</a:t>
            </a:r>
            <a:r>
              <a:rPr lang="en-US" sz="2400" dirty="0" smtClean="0"/>
              <a:t>He+</a:t>
            </a:r>
            <a:r>
              <a:rPr lang="en-US" sz="2400" dirty="0" smtClean="0">
                <a:sym typeface="Symbol" panose="05050102010706020507" pitchFamily="18" charset="2"/>
              </a:rPr>
              <a:t></a:t>
            </a:r>
            <a:r>
              <a:rPr lang="en-US" sz="2400" dirty="0" smtClean="0"/>
              <a:t>) S800 Spectrograph (+</a:t>
            </a:r>
            <a:r>
              <a:rPr lang="en-US" sz="2400" dirty="0" err="1" smtClean="0"/>
              <a:t>Gretina</a:t>
            </a:r>
            <a:r>
              <a:rPr lang="en-US" sz="2400" dirty="0" smtClean="0"/>
              <a:t>)</a:t>
            </a:r>
            <a:endParaRPr lang="en-US" sz="2400" dirty="0"/>
          </a:p>
        </p:txBody>
      </p:sp>
      <p:cxnSp>
        <p:nvCxnSpPr>
          <p:cNvPr id="3" name="Straight Connector 2"/>
          <p:cNvCxnSpPr>
            <a:stCxn id="30" idx="2"/>
          </p:cNvCxnSpPr>
          <p:nvPr/>
        </p:nvCxnSpPr>
        <p:spPr>
          <a:xfrm>
            <a:off x="3870717" y="3614918"/>
            <a:ext cx="396483" cy="11514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p:nvGrpSpPr>
        <p:grpSpPr>
          <a:xfrm>
            <a:off x="99084" y="418757"/>
            <a:ext cx="2383931" cy="3559861"/>
            <a:chOff x="7332663" y="1295400"/>
            <a:chExt cx="5664200" cy="845820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63" y="1295400"/>
              <a:ext cx="566420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 name="Line 5"/>
            <p:cNvSpPr>
              <a:spLocks noChangeShapeType="1"/>
            </p:cNvSpPr>
            <p:nvPr/>
          </p:nvSpPr>
          <p:spPr bwMode="auto">
            <a:xfrm rot="10800000">
              <a:off x="7332663" y="4633913"/>
              <a:ext cx="3241675" cy="1189037"/>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200" y="4711700"/>
              <a:ext cx="83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Rectangle 1"/>
          <p:cNvSpPr/>
          <p:nvPr/>
        </p:nvSpPr>
        <p:spPr>
          <a:xfrm>
            <a:off x="29310" y="4024406"/>
            <a:ext cx="2868239" cy="646331"/>
          </a:xfrm>
          <a:prstGeom prst="rect">
            <a:avLst/>
          </a:prstGeom>
          <a:solidFill>
            <a:schemeClr val="bg1"/>
          </a:solidFill>
        </p:spPr>
        <p:txBody>
          <a:bodyPr wrap="square">
            <a:spAutoFit/>
          </a:bodyPr>
          <a:lstStyle/>
          <a:p>
            <a:r>
              <a:rPr lang="en-US" dirty="0">
                <a:solidFill>
                  <a:srgbClr val="FF0000"/>
                </a:solidFill>
              </a:rPr>
              <a:t>G</a:t>
            </a:r>
            <a:r>
              <a:rPr lang="en-US" dirty="0"/>
              <a:t>amma-</a:t>
            </a:r>
            <a:r>
              <a:rPr lang="en-US" dirty="0">
                <a:solidFill>
                  <a:srgbClr val="FF0000"/>
                </a:solidFill>
              </a:rPr>
              <a:t>R</a:t>
            </a:r>
            <a:r>
              <a:rPr lang="en-US" dirty="0"/>
              <a:t>ay </a:t>
            </a:r>
            <a:r>
              <a:rPr lang="en-US" dirty="0">
                <a:solidFill>
                  <a:srgbClr val="FF0000"/>
                </a:solidFill>
              </a:rPr>
              <a:t>E</a:t>
            </a:r>
            <a:r>
              <a:rPr lang="en-US" dirty="0"/>
              <a:t>nergy </a:t>
            </a:r>
            <a:r>
              <a:rPr lang="en-US" dirty="0">
                <a:solidFill>
                  <a:srgbClr val="FF0000"/>
                </a:solidFill>
              </a:rPr>
              <a:t>T</a:t>
            </a:r>
            <a:r>
              <a:rPr lang="en-US" dirty="0"/>
              <a:t>racking </a:t>
            </a:r>
            <a:br>
              <a:rPr lang="en-US" dirty="0"/>
            </a:br>
            <a:r>
              <a:rPr lang="en-US" dirty="0">
                <a:solidFill>
                  <a:srgbClr val="FF0000"/>
                </a:solidFill>
              </a:rPr>
              <a:t>I</a:t>
            </a:r>
            <a:r>
              <a:rPr lang="en-US" dirty="0"/>
              <a:t>n-beam </a:t>
            </a:r>
            <a:r>
              <a:rPr lang="en-US" dirty="0">
                <a:solidFill>
                  <a:srgbClr val="FF0000"/>
                </a:solidFill>
              </a:rPr>
              <a:t>N</a:t>
            </a:r>
            <a:r>
              <a:rPr lang="en-US" dirty="0"/>
              <a:t>uclear </a:t>
            </a:r>
            <a:r>
              <a:rPr lang="en-US" dirty="0" smtClean="0">
                <a:solidFill>
                  <a:srgbClr val="FF0000"/>
                </a:solidFill>
              </a:rPr>
              <a:t>A</a:t>
            </a:r>
            <a:r>
              <a:rPr lang="en-US" dirty="0" smtClean="0"/>
              <a:t>rray</a:t>
            </a:r>
            <a:endParaRPr lang="en-US" dirty="0"/>
          </a:p>
        </p:txBody>
      </p:sp>
    </p:spTree>
    <p:extLst>
      <p:ext uri="{BB962C8B-B14F-4D97-AF65-F5344CB8AC3E}">
        <p14:creationId xmlns:p14="http://schemas.microsoft.com/office/powerpoint/2010/main" val="3050886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840682" y="1055594"/>
            <a:ext cx="7286352" cy="4126006"/>
            <a:chOff x="0" y="685800"/>
            <a:chExt cx="6324600" cy="3581400"/>
          </a:xfrm>
        </p:grpSpPr>
        <p:sp>
          <p:nvSpPr>
            <p:cNvPr id="3" name="Rectangle 2"/>
            <p:cNvSpPr/>
            <p:nvPr/>
          </p:nvSpPr>
          <p:spPr>
            <a:xfrm>
              <a:off x="0" y="685800"/>
              <a:ext cx="63246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762000"/>
              <a:ext cx="6146042" cy="345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Title 1"/>
          <p:cNvSpPr>
            <a:spLocks noGrp="1"/>
          </p:cNvSpPr>
          <p:nvPr>
            <p:ph type="title"/>
          </p:nvPr>
        </p:nvSpPr>
        <p:spPr>
          <a:xfrm>
            <a:off x="369058" y="228600"/>
            <a:ext cx="8229600" cy="914400"/>
          </a:xfrm>
        </p:spPr>
        <p:txBody>
          <a:bodyPr>
            <a:normAutofit/>
          </a:bodyPr>
          <a:lstStyle/>
          <a:p>
            <a:r>
              <a:rPr lang="en-US" sz="3600" dirty="0" smtClean="0"/>
              <a:t>Low-lying GT strength: </a:t>
            </a:r>
            <a:r>
              <a:rPr lang="en-US" sz="3600" baseline="30000" dirty="0" smtClean="0"/>
              <a:t>46</a:t>
            </a:r>
            <a:r>
              <a:rPr lang="en-US" sz="3600" dirty="0" smtClean="0"/>
              <a:t>Ti(t,</a:t>
            </a:r>
            <a:r>
              <a:rPr lang="en-US" sz="3600" baseline="30000" dirty="0" smtClean="0"/>
              <a:t>3</a:t>
            </a:r>
            <a:r>
              <a:rPr lang="en-US" sz="3600" dirty="0" smtClean="0"/>
              <a:t>He+</a:t>
            </a:r>
            <a:r>
              <a:rPr lang="en-US" sz="3600" dirty="0" smtClean="0">
                <a:sym typeface="Symbol" panose="05050102010706020507" pitchFamily="18" charset="2"/>
              </a:rPr>
              <a:t></a:t>
            </a:r>
            <a:r>
              <a:rPr lang="en-US" sz="3600" dirty="0" smtClean="0"/>
              <a:t>)</a:t>
            </a:r>
            <a:endParaRPr lang="en-US" sz="3600" dirty="0"/>
          </a:p>
        </p:txBody>
      </p:sp>
      <p:sp>
        <p:nvSpPr>
          <p:cNvPr id="6" name="TextBox 5"/>
          <p:cNvSpPr txBox="1"/>
          <p:nvPr/>
        </p:nvSpPr>
        <p:spPr>
          <a:xfrm>
            <a:off x="0" y="5216826"/>
            <a:ext cx="8967716" cy="1200329"/>
          </a:xfrm>
          <a:prstGeom prst="rect">
            <a:avLst/>
          </a:prstGeom>
          <a:noFill/>
        </p:spPr>
        <p:txBody>
          <a:bodyPr wrap="square" rtlCol="0">
            <a:spAutoFit/>
          </a:bodyPr>
          <a:lstStyle/>
          <a:p>
            <a:r>
              <a:rPr lang="en-US" sz="2400" dirty="0" smtClean="0"/>
              <a:t>For </a:t>
            </a:r>
            <a:r>
              <a:rPr lang="en-US" sz="2400" baseline="30000" dirty="0" smtClean="0"/>
              <a:t>46</a:t>
            </a:r>
            <a:r>
              <a:rPr lang="en-US" sz="2400" dirty="0" smtClean="0"/>
              <a:t>Ti: weak low-lying GT transition is observed in </a:t>
            </a:r>
            <a:r>
              <a:rPr lang="en-US" sz="2400" dirty="0" smtClean="0">
                <a:sym typeface="Symbol" panose="05050102010706020507" pitchFamily="18" charset="2"/>
              </a:rPr>
              <a:t>-</a:t>
            </a:r>
            <a:r>
              <a:rPr lang="en-US" sz="2400" dirty="0" smtClean="0"/>
              <a:t>coincident data:</a:t>
            </a:r>
          </a:p>
          <a:p>
            <a:r>
              <a:rPr lang="en-US" sz="2400" dirty="0" smtClean="0"/>
              <a:t>B(GT)</a:t>
            </a:r>
            <a:r>
              <a:rPr lang="en-US" sz="2400" baseline="-25000" dirty="0" smtClean="0"/>
              <a:t>0.991</a:t>
            </a:r>
            <a:r>
              <a:rPr lang="en-US" sz="2400" dirty="0" smtClean="0"/>
              <a:t>=0.009 </a:t>
            </a:r>
            <a:r>
              <a:rPr lang="en-US" sz="2400" dirty="0" smtClean="0">
                <a:sym typeface="Symbol" panose="05050102010706020507" pitchFamily="18" charset="2"/>
              </a:rPr>
              <a:t> 0.005(</a:t>
            </a:r>
            <a:r>
              <a:rPr lang="en-US" sz="2400" dirty="0" err="1" smtClean="0">
                <a:sym typeface="Symbol" panose="05050102010706020507" pitchFamily="18" charset="2"/>
              </a:rPr>
              <a:t>exp</a:t>
            </a:r>
            <a:r>
              <a:rPr lang="en-US" sz="2400" dirty="0" smtClean="0">
                <a:sym typeface="Symbol" panose="05050102010706020507" pitchFamily="18" charset="2"/>
              </a:rPr>
              <a:t>)  0.003 (sys)</a:t>
            </a:r>
          </a:p>
          <a:p>
            <a:r>
              <a:rPr lang="en-US" sz="2400" dirty="0" smtClean="0"/>
              <a:t>Not Separable in singles data.</a:t>
            </a:r>
            <a:endParaRPr lang="en-US" sz="2400" dirty="0"/>
          </a:p>
        </p:txBody>
      </p:sp>
    </p:spTree>
    <p:extLst>
      <p:ext uri="{BB962C8B-B14F-4D97-AF65-F5344CB8AC3E}">
        <p14:creationId xmlns:p14="http://schemas.microsoft.com/office/powerpoint/2010/main" val="21134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Electron-capture rates in pre-supernovae star</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9261"/>
          <a:stretch/>
        </p:blipFill>
        <p:spPr>
          <a:xfrm>
            <a:off x="1447800" y="990600"/>
            <a:ext cx="6573644" cy="4263795"/>
          </a:xfrm>
          <a:prstGeom prst="rect">
            <a:avLst/>
          </a:prstGeom>
          <a:solidFill>
            <a:schemeClr val="bg1"/>
          </a:solidFill>
        </p:spPr>
      </p:pic>
      <p:sp>
        <p:nvSpPr>
          <p:cNvPr id="5" name="TextBox 4"/>
          <p:cNvSpPr txBox="1"/>
          <p:nvPr/>
        </p:nvSpPr>
        <p:spPr>
          <a:xfrm>
            <a:off x="0" y="5216826"/>
            <a:ext cx="8967716" cy="830997"/>
          </a:xfrm>
          <a:prstGeom prst="rect">
            <a:avLst/>
          </a:prstGeom>
          <a:noFill/>
        </p:spPr>
        <p:txBody>
          <a:bodyPr wrap="square" rtlCol="0">
            <a:spAutoFit/>
          </a:bodyPr>
          <a:lstStyle/>
          <a:p>
            <a:r>
              <a:rPr lang="en-US" sz="2400" dirty="0" smtClean="0"/>
              <a:t>This low-lying transition is important for estimating an accurate electron-capture rate in pre-supernovae stars. </a:t>
            </a:r>
            <a:endParaRPr lang="en-US" sz="2400" dirty="0"/>
          </a:p>
        </p:txBody>
      </p:sp>
    </p:spTree>
    <p:extLst>
      <p:ext uri="{BB962C8B-B14F-4D97-AF65-F5344CB8AC3E}">
        <p14:creationId xmlns:p14="http://schemas.microsoft.com/office/powerpoint/2010/main" val="2893556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600" dirty="0" smtClean="0"/>
              <a:t>(</a:t>
            </a:r>
            <a:r>
              <a:rPr lang="en-US" sz="3600" dirty="0" err="1" smtClean="0"/>
              <a:t>p,n</a:t>
            </a:r>
            <a:r>
              <a:rPr lang="en-US" sz="3600" dirty="0" smtClean="0"/>
              <a:t>) in inverse kinematics</a:t>
            </a:r>
            <a:endParaRPr lang="en-US" sz="3600" baseline="30000" dirty="0"/>
          </a:p>
        </p:txBody>
      </p:sp>
      <p:sp>
        <p:nvSpPr>
          <p:cNvPr id="3" name="Slide Number Placeholder 3"/>
          <p:cNvSpPr>
            <a:spLocks noGrp="1"/>
          </p:cNvSpPr>
          <p:nvPr>
            <p:ph type="sldNum" sz="quarter" idx="12"/>
          </p:nvPr>
        </p:nvSpPr>
        <p:spPr>
          <a:xfrm>
            <a:off x="8100392" y="6553150"/>
            <a:ext cx="1008112" cy="304850"/>
          </a:xfrm>
        </p:spPr>
        <p:txBody>
          <a:bodyPr/>
          <a:lstStyle/>
          <a:p>
            <a:fld id="{86C1C870-8437-44D6-94BD-CCEB603C72CC}" type="slidenum">
              <a:rPr lang="es-ES" smtClean="0"/>
              <a:pPr/>
              <a:t>14</a:t>
            </a:fld>
            <a:endParaRPr lang="es-ES" dirty="0"/>
          </a:p>
        </p:txBody>
      </p:sp>
      <p:grpSp>
        <p:nvGrpSpPr>
          <p:cNvPr id="4" name="Group 3"/>
          <p:cNvGrpSpPr/>
          <p:nvPr/>
        </p:nvGrpSpPr>
        <p:grpSpPr>
          <a:xfrm>
            <a:off x="2590800" y="2438400"/>
            <a:ext cx="3566779" cy="2438400"/>
            <a:chOff x="2438400" y="1295400"/>
            <a:chExt cx="3566779" cy="2438400"/>
          </a:xfrm>
        </p:grpSpPr>
        <p:pic>
          <p:nvPicPr>
            <p:cNvPr id="5" name="Picture 32" descr="iso1"/>
            <p:cNvPicPr>
              <a:picLocks noChangeAspect="1" noChangeArrowheads="1"/>
            </p:cNvPicPr>
            <p:nvPr/>
          </p:nvPicPr>
          <p:blipFill>
            <a:blip r:embed="rId2" cstate="print"/>
            <a:srcRect/>
            <a:stretch>
              <a:fillRect/>
            </a:stretch>
          </p:blipFill>
          <p:spPr bwMode="auto">
            <a:xfrm>
              <a:off x="2438400" y="1295400"/>
              <a:ext cx="3566779" cy="2438400"/>
            </a:xfrm>
            <a:prstGeom prst="rect">
              <a:avLst/>
            </a:prstGeom>
            <a:noFill/>
            <a:ln w="9525">
              <a:noFill/>
              <a:miter lim="800000"/>
              <a:headEnd/>
              <a:tailEnd/>
            </a:ln>
          </p:spPr>
        </p:pic>
        <p:cxnSp>
          <p:nvCxnSpPr>
            <p:cNvPr id="6" name="Straight Arrow Connector 5"/>
            <p:cNvCxnSpPr/>
            <p:nvPr/>
          </p:nvCxnSpPr>
          <p:spPr>
            <a:xfrm rot="10800000">
              <a:off x="4495800" y="2438400"/>
              <a:ext cx="1219200" cy="8382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a:off x="3581400" y="2438400"/>
              <a:ext cx="914400" cy="1588"/>
            </a:xfrm>
            <a:prstGeom prst="straightConnector1">
              <a:avLst/>
            </a:prstGeom>
            <a:ln w="381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a:off x="3733800" y="1981200"/>
              <a:ext cx="762000" cy="45720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362200"/>
              <a:ext cx="312906" cy="369332"/>
            </a:xfrm>
            <a:prstGeom prst="rect">
              <a:avLst/>
            </a:prstGeom>
            <a:noFill/>
          </p:spPr>
          <p:txBody>
            <a:bodyPr wrap="none" rtlCol="0">
              <a:spAutoFit/>
            </a:bodyPr>
            <a:lstStyle/>
            <a:p>
              <a:r>
                <a:rPr lang="en-US" sz="1800" dirty="0" smtClean="0">
                  <a:solidFill>
                    <a:schemeClr val="accent1">
                      <a:lumMod val="20000"/>
                      <a:lumOff val="80000"/>
                    </a:schemeClr>
                  </a:solidFill>
                </a:rPr>
                <a:t>n</a:t>
              </a:r>
              <a:endParaRPr lang="en-US" sz="1800" dirty="0">
                <a:solidFill>
                  <a:schemeClr val="accent1">
                    <a:lumMod val="20000"/>
                    <a:lumOff val="80000"/>
                  </a:schemeClr>
                </a:solidFill>
              </a:endParaRPr>
            </a:p>
          </p:txBody>
        </p:sp>
        <p:sp>
          <p:nvSpPr>
            <p:cNvPr id="10" name="TextBox 9"/>
            <p:cNvSpPr txBox="1"/>
            <p:nvPr/>
          </p:nvSpPr>
          <p:spPr>
            <a:xfrm>
              <a:off x="4495800" y="3048000"/>
              <a:ext cx="960519" cy="338554"/>
            </a:xfrm>
            <a:prstGeom prst="rect">
              <a:avLst/>
            </a:prstGeom>
            <a:noFill/>
          </p:spPr>
          <p:txBody>
            <a:bodyPr wrap="none" rtlCol="0">
              <a:spAutoFit/>
            </a:bodyPr>
            <a:lstStyle/>
            <a:p>
              <a:r>
                <a:rPr lang="en-US" sz="1600" dirty="0" smtClean="0">
                  <a:solidFill>
                    <a:schemeClr val="bg1"/>
                  </a:solidFill>
                </a:rPr>
                <a:t>RI beam</a:t>
              </a:r>
              <a:endParaRPr lang="en-US" sz="1600" dirty="0">
                <a:solidFill>
                  <a:schemeClr val="bg1"/>
                </a:solidFill>
              </a:endParaRPr>
            </a:p>
          </p:txBody>
        </p:sp>
      </p:grpSp>
      <p:pic>
        <p:nvPicPr>
          <p:cNvPr id="11" name="Picture 5" descr="\\intranet.nscl.msu.edu\files\user\zegers\My Documents\presentations\IMG_0264.JPG"/>
          <p:cNvPicPr>
            <a:picLocks noChangeAspect="1" noChangeArrowheads="1"/>
          </p:cNvPicPr>
          <p:nvPr/>
        </p:nvPicPr>
        <p:blipFill>
          <a:blip r:embed="rId3" cstate="print"/>
          <a:srcRect/>
          <a:stretch>
            <a:fillRect/>
          </a:stretch>
        </p:blipFill>
        <p:spPr bwMode="auto">
          <a:xfrm>
            <a:off x="6248400" y="620688"/>
            <a:ext cx="1752600" cy="237317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152400" y="990600"/>
            <a:ext cx="1904999" cy="2667000"/>
          </a:xfrm>
          <a:prstGeom prst="rect">
            <a:avLst/>
          </a:prstGeom>
          <a:noFill/>
          <a:ln w="9525">
            <a:noFill/>
            <a:miter lim="800000"/>
            <a:headEnd/>
            <a:tailEnd/>
          </a:ln>
          <a:effectLst/>
        </p:spPr>
      </p:pic>
      <p:sp>
        <p:nvSpPr>
          <p:cNvPr id="13" name="TextBox 12"/>
          <p:cNvSpPr txBox="1"/>
          <p:nvPr/>
        </p:nvSpPr>
        <p:spPr>
          <a:xfrm>
            <a:off x="1981200" y="685800"/>
            <a:ext cx="2590774" cy="1354217"/>
          </a:xfrm>
          <a:prstGeom prst="rect">
            <a:avLst/>
          </a:prstGeom>
          <a:noFill/>
        </p:spPr>
        <p:txBody>
          <a:bodyPr wrap="none" rtlCol="0">
            <a:spAutoFit/>
          </a:bodyPr>
          <a:lstStyle/>
          <a:p>
            <a:r>
              <a:rPr lang="en-US" sz="1600" b="1" dirty="0" smtClean="0">
                <a:latin typeface="+mn-lt"/>
              </a:rPr>
              <a:t>S800 spectrometer</a:t>
            </a:r>
          </a:p>
          <a:p>
            <a:r>
              <a:rPr lang="en-US" sz="1600" b="1" dirty="0" smtClean="0">
                <a:solidFill>
                  <a:srgbClr val="FF0000"/>
                </a:solidFill>
                <a:latin typeface="+mn-lt"/>
              </a:rPr>
              <a:t>Heavy residue collection</a:t>
            </a:r>
          </a:p>
          <a:p>
            <a:r>
              <a:rPr lang="en-US" sz="1600" dirty="0" smtClean="0">
                <a:latin typeface="+mn-lt"/>
              </a:rPr>
              <a:t>B</a:t>
            </a:r>
            <a:r>
              <a:rPr lang="en-US" sz="1600" dirty="0" smtClean="0">
                <a:latin typeface="+mn-lt"/>
                <a:sym typeface="Symbol"/>
              </a:rPr>
              <a:t>&lt; 4 Tm /130</a:t>
            </a:r>
            <a:r>
              <a:rPr lang="en-US" sz="1600" baseline="30000" dirty="0" smtClean="0">
                <a:latin typeface="+mn-lt"/>
                <a:sym typeface="Symbol"/>
              </a:rPr>
              <a:t>o</a:t>
            </a:r>
            <a:r>
              <a:rPr lang="en-US" sz="1600" dirty="0" smtClean="0">
                <a:latin typeface="+mn-lt"/>
                <a:sym typeface="Symbol"/>
              </a:rPr>
              <a:t> bend</a:t>
            </a:r>
          </a:p>
          <a:p>
            <a:r>
              <a:rPr lang="en-US" sz="1600" dirty="0" smtClean="0">
                <a:latin typeface="+mn-lt"/>
                <a:sym typeface="Symbol"/>
              </a:rPr>
              <a:t>Particle identification</a:t>
            </a:r>
          </a:p>
          <a:p>
            <a:endParaRPr lang="en-US" sz="1600" dirty="0">
              <a:latin typeface="+mn-lt"/>
            </a:endParaRPr>
          </a:p>
        </p:txBody>
      </p:sp>
      <p:sp>
        <p:nvSpPr>
          <p:cNvPr id="14" name="TextBox 13"/>
          <p:cNvSpPr txBox="1"/>
          <p:nvPr/>
        </p:nvSpPr>
        <p:spPr>
          <a:xfrm>
            <a:off x="6172200" y="2951073"/>
            <a:ext cx="2971800" cy="2062103"/>
          </a:xfrm>
          <a:prstGeom prst="rect">
            <a:avLst/>
          </a:prstGeom>
          <a:noFill/>
        </p:spPr>
        <p:txBody>
          <a:bodyPr wrap="square" rtlCol="0">
            <a:spAutoFit/>
          </a:bodyPr>
          <a:lstStyle/>
          <a:p>
            <a:r>
              <a:rPr lang="en-US" sz="1600" b="1" dirty="0" smtClean="0">
                <a:latin typeface="+mn-lt"/>
              </a:rPr>
              <a:t>Low Energy Neutron </a:t>
            </a:r>
          </a:p>
          <a:p>
            <a:r>
              <a:rPr lang="en-US" sz="1600" b="1" dirty="0" smtClean="0">
                <a:latin typeface="+mn-lt"/>
              </a:rPr>
              <a:t>Detector Array (LENDA)</a:t>
            </a:r>
          </a:p>
          <a:p>
            <a:r>
              <a:rPr lang="en-US" sz="1600" b="1" dirty="0" smtClean="0">
                <a:solidFill>
                  <a:srgbClr val="FF0000"/>
                </a:solidFill>
                <a:latin typeface="+mn-lt"/>
              </a:rPr>
              <a:t>neutron detection</a:t>
            </a:r>
          </a:p>
          <a:p>
            <a:r>
              <a:rPr lang="en-US" sz="1600" dirty="0" smtClean="0">
                <a:latin typeface="+mn-lt"/>
              </a:rPr>
              <a:t>Plastic </a:t>
            </a:r>
            <a:r>
              <a:rPr lang="en-US" sz="1600" dirty="0" err="1" smtClean="0">
                <a:latin typeface="+mn-lt"/>
              </a:rPr>
              <a:t>scintillator</a:t>
            </a:r>
            <a:endParaRPr lang="en-US" sz="1600" dirty="0" smtClean="0">
              <a:latin typeface="+mn-lt"/>
            </a:endParaRPr>
          </a:p>
          <a:p>
            <a:r>
              <a:rPr lang="en-US" sz="1600" dirty="0" smtClean="0">
                <a:latin typeface="+mn-lt"/>
              </a:rPr>
              <a:t>24 bars 2.5x4.5x30cm</a:t>
            </a:r>
          </a:p>
          <a:p>
            <a:r>
              <a:rPr lang="en-US" sz="1600" dirty="0" smtClean="0">
                <a:latin typeface="+mn-lt"/>
              </a:rPr>
              <a:t>150 </a:t>
            </a:r>
            <a:r>
              <a:rPr lang="en-US" sz="1600" dirty="0" err="1" smtClean="0">
                <a:latin typeface="+mn-lt"/>
              </a:rPr>
              <a:t>keV</a:t>
            </a:r>
            <a:r>
              <a:rPr lang="en-US" sz="1600" dirty="0" smtClean="0">
                <a:latin typeface="+mn-lt"/>
              </a:rPr>
              <a:t> &lt;  E</a:t>
            </a:r>
            <a:r>
              <a:rPr lang="en-US" sz="1600" baseline="-25000" dirty="0" smtClean="0">
                <a:latin typeface="+mn-lt"/>
              </a:rPr>
              <a:t>n</a:t>
            </a:r>
            <a:r>
              <a:rPr lang="en-US" sz="1600" dirty="0" smtClean="0">
                <a:latin typeface="+mn-lt"/>
              </a:rPr>
              <a:t> &lt; 10 </a:t>
            </a:r>
            <a:r>
              <a:rPr lang="en-US" sz="1600" dirty="0" err="1" smtClean="0">
                <a:latin typeface="+mn-lt"/>
              </a:rPr>
              <a:t>MeV</a:t>
            </a:r>
            <a:endParaRPr lang="en-US" sz="1600" dirty="0" smtClean="0">
              <a:latin typeface="+mn-lt"/>
            </a:endParaRPr>
          </a:p>
          <a:p>
            <a:r>
              <a:rPr lang="en-US" sz="1600" dirty="0" smtClean="0">
                <a:latin typeface="+mn-lt"/>
                <a:sym typeface="Symbol"/>
              </a:rPr>
              <a:t>E</a:t>
            </a:r>
            <a:r>
              <a:rPr lang="en-US" sz="1600" baseline="-25000" dirty="0" smtClean="0">
                <a:latin typeface="+mn-lt"/>
                <a:sym typeface="Symbol"/>
              </a:rPr>
              <a:t>n</a:t>
            </a:r>
            <a:r>
              <a:rPr lang="en-US" sz="1600" dirty="0" smtClean="0">
                <a:latin typeface="+mn-lt"/>
                <a:sym typeface="Symbol"/>
              </a:rPr>
              <a:t> ~ 5%    </a:t>
            </a:r>
            <a:r>
              <a:rPr lang="en-US" sz="1600" baseline="-25000" dirty="0" smtClean="0">
                <a:latin typeface="+mn-lt"/>
                <a:sym typeface="Symbol"/>
              </a:rPr>
              <a:t>n</a:t>
            </a:r>
            <a:r>
              <a:rPr lang="en-US" sz="1600" dirty="0" smtClean="0">
                <a:latin typeface="+mn-lt"/>
                <a:sym typeface="Symbol"/>
              </a:rPr>
              <a:t> &lt; 2</a:t>
            </a:r>
            <a:r>
              <a:rPr lang="en-US" sz="1600" baseline="30000" dirty="0" smtClean="0">
                <a:latin typeface="+mn-lt"/>
                <a:sym typeface="Symbol"/>
              </a:rPr>
              <a:t>o</a:t>
            </a:r>
          </a:p>
          <a:p>
            <a:r>
              <a:rPr lang="en-US" sz="1600" baseline="30000" dirty="0" smtClean="0">
                <a:latin typeface="+mn-lt"/>
                <a:sym typeface="Symbol"/>
              </a:rPr>
              <a:t> </a:t>
            </a:r>
            <a:r>
              <a:rPr lang="en-US" sz="1600" dirty="0" smtClean="0">
                <a:latin typeface="+mn-lt"/>
                <a:sym typeface="Symbol"/>
              </a:rPr>
              <a:t>efficiency 15-40%</a:t>
            </a:r>
            <a:endParaRPr lang="en-US" sz="1600" dirty="0">
              <a:latin typeface="+mn-lt"/>
            </a:endParaRPr>
          </a:p>
        </p:txBody>
      </p:sp>
      <p:sp>
        <p:nvSpPr>
          <p:cNvPr id="15" name="TextBox 14"/>
          <p:cNvSpPr txBox="1"/>
          <p:nvPr/>
        </p:nvSpPr>
        <p:spPr>
          <a:xfrm>
            <a:off x="8198537" y="1564382"/>
            <a:ext cx="1174063" cy="338554"/>
          </a:xfrm>
          <a:prstGeom prst="rect">
            <a:avLst/>
          </a:prstGeom>
          <a:noFill/>
        </p:spPr>
        <p:txBody>
          <a:bodyPr wrap="square" rtlCol="0">
            <a:spAutoFit/>
          </a:bodyPr>
          <a:lstStyle/>
          <a:p>
            <a:r>
              <a:rPr lang="en-US" sz="1600" b="1" dirty="0" smtClean="0">
                <a:latin typeface="+mn-lt"/>
              </a:rPr>
              <a:t>30 cm</a:t>
            </a:r>
            <a:endParaRPr lang="en-US" sz="1600" b="1" dirty="0">
              <a:latin typeface="+mn-lt"/>
            </a:endParaRPr>
          </a:p>
        </p:txBody>
      </p:sp>
      <p:cxnSp>
        <p:nvCxnSpPr>
          <p:cNvPr id="16" name="Straight Arrow Connector 15"/>
          <p:cNvCxnSpPr/>
          <p:nvPr/>
        </p:nvCxnSpPr>
        <p:spPr>
          <a:xfrm>
            <a:off x="8153400" y="1412776"/>
            <a:ext cx="0" cy="5334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descr="100_2692.png"/>
          <p:cNvPicPr>
            <a:picLocks noChangeAspect="1"/>
          </p:cNvPicPr>
          <p:nvPr/>
        </p:nvPicPr>
        <p:blipFill>
          <a:blip r:embed="rId5" cstate="print"/>
          <a:stretch>
            <a:fillRect/>
          </a:stretch>
        </p:blipFill>
        <p:spPr>
          <a:xfrm>
            <a:off x="6248400" y="5105400"/>
            <a:ext cx="2133600" cy="1600200"/>
          </a:xfrm>
          <a:prstGeom prst="rect">
            <a:avLst/>
          </a:prstGeom>
        </p:spPr>
      </p:pic>
      <p:sp>
        <p:nvSpPr>
          <p:cNvPr id="18" name="TextBox 17"/>
          <p:cNvSpPr txBox="1"/>
          <p:nvPr/>
        </p:nvSpPr>
        <p:spPr>
          <a:xfrm>
            <a:off x="3733800" y="5153561"/>
            <a:ext cx="2441694" cy="1323439"/>
          </a:xfrm>
          <a:prstGeom prst="rect">
            <a:avLst/>
          </a:prstGeom>
          <a:noFill/>
        </p:spPr>
        <p:txBody>
          <a:bodyPr wrap="none" rtlCol="0">
            <a:spAutoFit/>
          </a:bodyPr>
          <a:lstStyle/>
          <a:p>
            <a:r>
              <a:rPr lang="en-US" sz="1600" b="1" dirty="0" smtClean="0">
                <a:latin typeface="+mn-lt"/>
              </a:rPr>
              <a:t>Liquid Hydrogen target</a:t>
            </a:r>
          </a:p>
          <a:p>
            <a:r>
              <a:rPr lang="en-US" sz="1600" b="1" dirty="0" smtClean="0">
                <a:solidFill>
                  <a:srgbClr val="FF0000"/>
                </a:solidFill>
                <a:latin typeface="+mn-lt"/>
              </a:rPr>
              <a:t>“proton” target</a:t>
            </a:r>
          </a:p>
          <a:p>
            <a:r>
              <a:rPr lang="en-US" sz="1600" dirty="0" smtClean="0">
                <a:latin typeface="+mn-lt"/>
              </a:rPr>
              <a:t>65 mg/cm</a:t>
            </a:r>
            <a:r>
              <a:rPr lang="en-US" sz="1600" baseline="30000" dirty="0" smtClean="0">
                <a:latin typeface="+mn-lt"/>
              </a:rPr>
              <a:t>2</a:t>
            </a:r>
            <a:r>
              <a:rPr lang="en-US" sz="1600" dirty="0" smtClean="0">
                <a:latin typeface="+mn-lt"/>
              </a:rPr>
              <a:t> (~7 mm)</a:t>
            </a:r>
          </a:p>
          <a:p>
            <a:r>
              <a:rPr lang="en-US" sz="1600" dirty="0" smtClean="0">
                <a:latin typeface="+mn-lt"/>
              </a:rPr>
              <a:t>~3.5 cm diameter</a:t>
            </a:r>
          </a:p>
          <a:p>
            <a:r>
              <a:rPr lang="en-US" sz="1600" dirty="0" smtClean="0">
                <a:latin typeface="+mn-lt"/>
              </a:rPr>
              <a:t>T=20 K  ~1 </a:t>
            </a:r>
            <a:r>
              <a:rPr lang="en-US" sz="1600" dirty="0" err="1" smtClean="0">
                <a:latin typeface="+mn-lt"/>
              </a:rPr>
              <a:t>atm</a:t>
            </a:r>
            <a:endParaRPr lang="en-US" sz="1600" dirty="0">
              <a:latin typeface="+mn-lt"/>
            </a:endParaRPr>
          </a:p>
        </p:txBody>
      </p:sp>
      <p:pic>
        <p:nvPicPr>
          <p:cNvPr id="19" name="Picture 1"/>
          <p:cNvPicPr>
            <a:picLocks noChangeAspect="1" noChangeArrowheads="1"/>
          </p:cNvPicPr>
          <p:nvPr/>
        </p:nvPicPr>
        <p:blipFill>
          <a:blip r:embed="rId6" cstate="print"/>
          <a:srcRect/>
          <a:stretch>
            <a:fillRect/>
          </a:stretch>
        </p:blipFill>
        <p:spPr bwMode="auto">
          <a:xfrm>
            <a:off x="76200" y="3420894"/>
            <a:ext cx="3437106" cy="3437106"/>
          </a:xfrm>
          <a:prstGeom prst="rect">
            <a:avLst/>
          </a:prstGeom>
          <a:noFill/>
          <a:ln w="9525">
            <a:noFill/>
            <a:miter lim="800000"/>
            <a:headEnd/>
            <a:tailEnd/>
          </a:ln>
        </p:spPr>
      </p:pic>
      <p:pic>
        <p:nvPicPr>
          <p:cNvPr id="2050" name="Picture 2" descr="http://farm3.staticflickr.com/2083/2512212862_845912f660.jpg"/>
          <p:cNvPicPr>
            <a:picLocks noChangeAspect="1" noChangeArrowheads="1"/>
          </p:cNvPicPr>
          <p:nvPr/>
        </p:nvPicPr>
        <p:blipFill>
          <a:blip r:embed="rId7" cstate="print"/>
          <a:srcRect l="24000" t="9036" r="24000" b="9036"/>
          <a:stretch>
            <a:fillRect/>
          </a:stretch>
        </p:blipFill>
        <p:spPr bwMode="auto">
          <a:xfrm>
            <a:off x="4800600" y="609600"/>
            <a:ext cx="1283007" cy="1342217"/>
          </a:xfrm>
          <a:prstGeom prst="rect">
            <a:avLst/>
          </a:prstGeom>
          <a:noFill/>
        </p:spPr>
      </p:pic>
      <p:sp>
        <p:nvSpPr>
          <p:cNvPr id="21" name="TextBox 20"/>
          <p:cNvSpPr txBox="1"/>
          <p:nvPr/>
        </p:nvSpPr>
        <p:spPr>
          <a:xfrm>
            <a:off x="2958619" y="1625025"/>
            <a:ext cx="2222981" cy="584775"/>
          </a:xfrm>
          <a:prstGeom prst="rect">
            <a:avLst/>
          </a:prstGeom>
          <a:noFill/>
        </p:spPr>
        <p:txBody>
          <a:bodyPr wrap="none" rtlCol="0">
            <a:spAutoFit/>
          </a:bodyPr>
          <a:lstStyle/>
          <a:p>
            <a:r>
              <a:rPr lang="en-US" sz="1600" b="1" dirty="0" smtClean="0">
                <a:latin typeface="+mn-lt"/>
              </a:rPr>
              <a:t>Diamond detector</a:t>
            </a:r>
          </a:p>
          <a:p>
            <a:r>
              <a:rPr lang="en-US" sz="1600" b="1" dirty="0" smtClean="0">
                <a:solidFill>
                  <a:srgbClr val="FF0000"/>
                </a:solidFill>
                <a:latin typeface="+mn-lt"/>
              </a:rPr>
              <a:t>Beam particle timing</a:t>
            </a:r>
            <a:endParaRPr lang="en-US" sz="1600" b="1" dirty="0">
              <a:solidFill>
                <a:srgbClr val="FF0000"/>
              </a:solidFill>
              <a:latin typeface="+mn-lt"/>
            </a:endParaRPr>
          </a:p>
        </p:txBody>
      </p:sp>
    </p:spTree>
    <p:extLst>
      <p:ext uri="{BB962C8B-B14F-4D97-AF65-F5344CB8AC3E}">
        <p14:creationId xmlns:p14="http://schemas.microsoft.com/office/powerpoint/2010/main" val="1424208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smtClean="0"/>
              <a:t>Experiment on key nuclei can reveal and clarify specific differences between theoretical models</a:t>
            </a:r>
            <a:endParaRPr lang="en-US" sz="3200" dirty="0"/>
          </a:p>
        </p:txBody>
      </p:sp>
      <p:pic>
        <p:nvPicPr>
          <p:cNvPr id="3" name="Picture 2" descr="fig16-01.png"/>
          <p:cNvPicPr>
            <a:picLocks noChangeAspect="1"/>
          </p:cNvPicPr>
          <p:nvPr/>
        </p:nvPicPr>
        <p:blipFill>
          <a:blip r:embed="rId2" cstate="print"/>
          <a:stretch>
            <a:fillRect/>
          </a:stretch>
        </p:blipFill>
        <p:spPr>
          <a:xfrm>
            <a:off x="228600" y="1600200"/>
            <a:ext cx="4985792" cy="4953443"/>
          </a:xfrm>
          <a:prstGeom prst="rect">
            <a:avLst/>
          </a:prstGeom>
        </p:spPr>
      </p:pic>
      <p:sp>
        <p:nvSpPr>
          <p:cNvPr id="4" name="TextBox 3"/>
          <p:cNvSpPr txBox="1"/>
          <p:nvPr/>
        </p:nvSpPr>
        <p:spPr>
          <a:xfrm>
            <a:off x="5138193" y="1752600"/>
            <a:ext cx="4082007" cy="2144177"/>
          </a:xfrm>
          <a:prstGeom prst="rect">
            <a:avLst/>
          </a:prstGeom>
          <a:noFill/>
        </p:spPr>
        <p:txBody>
          <a:bodyPr wrap="square" rtlCol="0">
            <a:spAutoFit/>
          </a:bodyPr>
          <a:lstStyle/>
          <a:p>
            <a:r>
              <a:rPr lang="en-US" sz="2000" baseline="30000" dirty="0" smtClean="0"/>
              <a:t>56</a:t>
            </a:r>
            <a:r>
              <a:rPr lang="en-US" sz="2000" dirty="0" smtClean="0"/>
              <a:t>Ni(</a:t>
            </a:r>
            <a:r>
              <a:rPr lang="en-US" sz="2000" dirty="0" err="1" smtClean="0"/>
              <a:t>p,n</a:t>
            </a:r>
            <a:r>
              <a:rPr lang="en-US" sz="2000" dirty="0" smtClean="0"/>
              <a:t>) in inverse kinematics provided key input for understanding the difference between leading shell-model calculations</a:t>
            </a:r>
          </a:p>
          <a:p>
            <a:endParaRPr lang="en-US" sz="2000" baseline="30000" dirty="0"/>
          </a:p>
          <a:p>
            <a:r>
              <a:rPr lang="en-US" sz="2000" dirty="0" smtClean="0"/>
              <a:t>Experiment provided information on important nucleus for astrophysics</a:t>
            </a:r>
            <a:endParaRPr lang="en-US" sz="2000" dirty="0"/>
          </a:p>
        </p:txBody>
      </p:sp>
      <p:sp>
        <p:nvSpPr>
          <p:cNvPr id="5" name="Rectangle 4"/>
          <p:cNvSpPr/>
          <p:nvPr/>
        </p:nvSpPr>
        <p:spPr>
          <a:xfrm>
            <a:off x="5214392" y="4277777"/>
            <a:ext cx="3929608" cy="923330"/>
          </a:xfrm>
          <a:prstGeom prst="rect">
            <a:avLst/>
          </a:prstGeom>
        </p:spPr>
        <p:txBody>
          <a:bodyPr wrap="square">
            <a:spAutoFit/>
          </a:bodyPr>
          <a:lstStyle/>
          <a:p>
            <a:r>
              <a:rPr lang="en-US" dirty="0"/>
              <a:t>M. Sasano et al., Phys. Rev. C </a:t>
            </a:r>
            <a:r>
              <a:rPr lang="en-US" b="1" dirty="0"/>
              <a:t>86</a:t>
            </a:r>
            <a:r>
              <a:rPr lang="en-US" dirty="0"/>
              <a:t>, 034324 (2012), Phys. Rev. Lett. </a:t>
            </a:r>
            <a:r>
              <a:rPr lang="en-US" b="1" dirty="0"/>
              <a:t>107</a:t>
            </a:r>
            <a:r>
              <a:rPr lang="en-US" dirty="0"/>
              <a:t>, 202501 (2011)</a:t>
            </a:r>
          </a:p>
        </p:txBody>
      </p:sp>
    </p:spTree>
    <p:extLst>
      <p:ext uri="{BB962C8B-B14F-4D97-AF65-F5344CB8AC3E}">
        <p14:creationId xmlns:p14="http://schemas.microsoft.com/office/powerpoint/2010/main" val="288996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51" y="76200"/>
            <a:ext cx="8229600" cy="533400"/>
          </a:xfrm>
        </p:spPr>
        <p:txBody>
          <a:bodyPr>
            <a:normAutofit fontScale="90000"/>
          </a:bodyPr>
          <a:lstStyle/>
          <a:p>
            <a:r>
              <a:rPr lang="en-US" sz="3600" dirty="0"/>
              <a:t>Systematic </a:t>
            </a:r>
            <a:r>
              <a:rPr lang="en-US" sz="3600" dirty="0" smtClean="0"/>
              <a:t>EC rate comparisons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3" y="609600"/>
            <a:ext cx="4336406" cy="5432192"/>
          </a:xfrm>
          <a:prstGeom prst="rect">
            <a:avLst/>
          </a:prstGeom>
        </p:spPr>
      </p:pic>
      <p:sp>
        <p:nvSpPr>
          <p:cNvPr id="4" name="Rectangle 3"/>
          <p:cNvSpPr/>
          <p:nvPr/>
        </p:nvSpPr>
        <p:spPr>
          <a:xfrm>
            <a:off x="75590" y="6053598"/>
            <a:ext cx="3734410" cy="338554"/>
          </a:xfrm>
          <a:prstGeom prst="rect">
            <a:avLst/>
          </a:prstGeom>
        </p:spPr>
        <p:txBody>
          <a:bodyPr wrap="square">
            <a:spAutoFit/>
          </a:bodyPr>
          <a:lstStyle/>
          <a:p>
            <a:r>
              <a:rPr lang="en-US" sz="1600" dirty="0"/>
              <a:t>A.L. Cole et al., PRC 86, 015809 (2012)</a:t>
            </a:r>
          </a:p>
        </p:txBody>
      </p:sp>
      <p:sp>
        <p:nvSpPr>
          <p:cNvPr id="5" name="TextBox 4"/>
          <p:cNvSpPr txBox="1"/>
          <p:nvPr/>
        </p:nvSpPr>
        <p:spPr>
          <a:xfrm>
            <a:off x="4580586" y="609600"/>
            <a:ext cx="4320344" cy="6001643"/>
          </a:xfrm>
          <a:prstGeom prst="rect">
            <a:avLst/>
          </a:prstGeom>
          <a:noFill/>
        </p:spPr>
        <p:txBody>
          <a:bodyPr wrap="square" rtlCol="0">
            <a:spAutoFit/>
          </a:bodyPr>
          <a:lstStyle/>
          <a:p>
            <a:r>
              <a:rPr lang="en-US" sz="2400" dirty="0" smtClean="0"/>
              <a:t>Systemic comparison of EC rates calculated from theory and derived from data provide framework for error estimation of theoretical rates </a:t>
            </a:r>
          </a:p>
          <a:p>
            <a:endParaRPr lang="en-US" sz="2400" dirty="0"/>
          </a:p>
          <a:p>
            <a:r>
              <a:rPr lang="en-US" sz="2400" dirty="0" smtClean="0"/>
              <a:t>Systematic studies provide a way to benchmark and improve theoretical calculations</a:t>
            </a:r>
          </a:p>
          <a:p>
            <a:endParaRPr lang="en-US" sz="2400" dirty="0"/>
          </a:p>
          <a:p>
            <a:r>
              <a:rPr lang="en-US" sz="2400" dirty="0" smtClean="0"/>
              <a:t>Experimental results from different facilities and probes are combined to perform comprehensive comparisons</a:t>
            </a:r>
          </a:p>
          <a:p>
            <a:endParaRPr lang="en-US" sz="2400" dirty="0"/>
          </a:p>
          <a:p>
            <a:endParaRPr lang="en-US" sz="2400" dirty="0"/>
          </a:p>
        </p:txBody>
      </p:sp>
    </p:spTree>
    <p:extLst>
      <p:ext uri="{BB962C8B-B14F-4D97-AF65-F5344CB8AC3E}">
        <p14:creationId xmlns:p14="http://schemas.microsoft.com/office/powerpoint/2010/main" val="4097237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1" y="2438400"/>
            <a:ext cx="6796248" cy="4383110"/>
          </a:xfrm>
          <a:prstGeom prst="rect">
            <a:avLst/>
          </a:prstGeom>
        </p:spPr>
      </p:pic>
      <p:sp>
        <p:nvSpPr>
          <p:cNvPr id="2" name="Title 1"/>
          <p:cNvSpPr>
            <a:spLocks noGrp="1"/>
          </p:cNvSpPr>
          <p:nvPr>
            <p:ph type="title"/>
          </p:nvPr>
        </p:nvSpPr>
        <p:spPr>
          <a:xfrm>
            <a:off x="-82640" y="119244"/>
            <a:ext cx="9122535" cy="797417"/>
          </a:xfrm>
        </p:spPr>
        <p:txBody>
          <a:bodyPr>
            <a:normAutofit fontScale="90000"/>
          </a:bodyPr>
          <a:lstStyle/>
          <a:p>
            <a:r>
              <a:rPr lang="en-US" dirty="0" smtClean="0"/>
              <a:t>New weak </a:t>
            </a:r>
            <a:r>
              <a:rPr lang="en-US" dirty="0"/>
              <a:t>rate library</a:t>
            </a:r>
            <a:br>
              <a:rPr lang="en-US" dirty="0"/>
            </a:br>
            <a:r>
              <a:rPr lang="en-US" sz="2200" dirty="0"/>
              <a:t>C. Sullivan et al., </a:t>
            </a:r>
            <a:r>
              <a:rPr lang="de-DE" sz="2200" dirty="0"/>
              <a:t>Ap. J., 816, 44 (2015</a:t>
            </a:r>
            <a:r>
              <a:rPr lang="de-DE" sz="2200" dirty="0" smtClean="0"/>
              <a:t>)</a:t>
            </a:r>
            <a:r>
              <a:rPr lang="en-US" sz="2200" dirty="0"/>
              <a:t> </a:t>
            </a:r>
            <a:r>
              <a:rPr lang="en-US" sz="2200" dirty="0">
                <a:hlinkClick r:id="rId3"/>
              </a:rPr>
              <a:t>https://github.com/csullivan/weakrates</a:t>
            </a:r>
            <a:r>
              <a:rPr lang="en-US" sz="2200" dirty="0"/>
              <a:t> </a:t>
            </a:r>
            <a:endParaRPr lang="en-US" dirty="0"/>
          </a:p>
        </p:txBody>
      </p:sp>
      <p:sp>
        <p:nvSpPr>
          <p:cNvPr id="3" name="Content Placeholder 2"/>
          <p:cNvSpPr>
            <a:spLocks noGrp="1"/>
          </p:cNvSpPr>
          <p:nvPr>
            <p:ph idx="1"/>
          </p:nvPr>
        </p:nvSpPr>
        <p:spPr>
          <a:xfrm>
            <a:off x="-17173" y="990600"/>
            <a:ext cx="8991600" cy="4547428"/>
          </a:xfrm>
        </p:spPr>
        <p:txBody>
          <a:bodyPr>
            <a:normAutofit/>
          </a:bodyPr>
          <a:lstStyle/>
          <a:p>
            <a:r>
              <a:rPr lang="en-US" sz="2000" dirty="0"/>
              <a:t>O</a:t>
            </a:r>
            <a:r>
              <a:rPr lang="en-US" sz="2000" dirty="0" smtClean="0"/>
              <a:t>pen source library aims to standardize </a:t>
            </a:r>
            <a:r>
              <a:rPr lang="en-US" sz="2000" dirty="0"/>
              <a:t>the incorporation of weak rates in astrophysical simulations </a:t>
            </a:r>
            <a:endParaRPr lang="en-US" sz="2000" dirty="0" smtClean="0"/>
          </a:p>
          <a:p>
            <a:r>
              <a:rPr lang="en-US" sz="2000" dirty="0" smtClean="0"/>
              <a:t>Library is implemented into neutrino-interaction library </a:t>
            </a:r>
            <a:r>
              <a:rPr lang="en-US" sz="2000" dirty="0" err="1" smtClean="0"/>
              <a:t>NuLib</a:t>
            </a:r>
            <a:r>
              <a:rPr lang="en-US" sz="2000" dirty="0"/>
              <a:t> (http://www.nulib.org</a:t>
            </a:r>
            <a:r>
              <a:rPr lang="en-US" sz="2000" dirty="0" smtClean="0"/>
              <a:t>/; E. O’Connor); plain rate table with recommended rates will soon be available as well.</a:t>
            </a:r>
          </a:p>
        </p:txBody>
      </p:sp>
    </p:spTree>
    <p:extLst>
      <p:ext uri="{BB962C8B-B14F-4D97-AF65-F5344CB8AC3E}">
        <p14:creationId xmlns:p14="http://schemas.microsoft.com/office/powerpoint/2010/main" val="190655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146" y="245983"/>
            <a:ext cx="8583214" cy="1354217"/>
          </a:xfrm>
          <a:prstGeom prst="rect">
            <a:avLst/>
          </a:prstGeom>
          <a:noFill/>
        </p:spPr>
        <p:txBody>
          <a:bodyPr wrap="square" rtlCol="0">
            <a:spAutoFit/>
          </a:bodyPr>
          <a:lstStyle/>
          <a:p>
            <a:pPr algn="ctr"/>
            <a:r>
              <a:rPr lang="en-US" sz="3200" dirty="0" smtClean="0"/>
              <a:t>Sensitivity Study of Core Collapse Supernovae</a:t>
            </a:r>
          </a:p>
          <a:p>
            <a:pPr algn="ctr"/>
            <a:r>
              <a:rPr lang="en-US" dirty="0"/>
              <a:t>C. Sullivan et al., </a:t>
            </a:r>
            <a:r>
              <a:rPr lang="de-DE" dirty="0"/>
              <a:t>Ap. J., 816, 44 (2015)</a:t>
            </a:r>
            <a:r>
              <a:rPr lang="en-US" sz="3200" dirty="0"/>
              <a:t/>
            </a:r>
            <a:br>
              <a:rPr lang="en-US" sz="3200" dirty="0"/>
            </a:br>
            <a:endParaRPr lang="en-US" sz="3200" dirty="0"/>
          </a:p>
        </p:txBody>
      </p:sp>
      <p:sp>
        <p:nvSpPr>
          <p:cNvPr id="7" name="TextBox 6"/>
          <p:cNvSpPr txBox="1"/>
          <p:nvPr/>
        </p:nvSpPr>
        <p:spPr>
          <a:xfrm>
            <a:off x="34834" y="1052783"/>
            <a:ext cx="913923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GR1D simulation with modern weak rate estimates up to 100 </a:t>
            </a:r>
            <a:r>
              <a:rPr lang="en-US" sz="2000" dirty="0" err="1" smtClean="0"/>
              <a:t>ms</a:t>
            </a:r>
            <a:r>
              <a:rPr lang="en-US" sz="2000" dirty="0" smtClean="0"/>
              <a:t> after bounce </a:t>
            </a:r>
            <a:endParaRPr lang="en-US" sz="2000" dirty="0"/>
          </a:p>
          <a:p>
            <a:pPr marL="342900" indent="-342900">
              <a:buFont typeface="Arial" panose="020B0604020202020204" pitchFamily="34" charset="0"/>
              <a:buChar char="•"/>
            </a:pPr>
            <a:r>
              <a:rPr lang="en-US" sz="2000" dirty="0" smtClean="0"/>
              <a:t>Calculations guide experimental and theoretical efforts, building on previous work focused on EC rates by e.g. </a:t>
            </a:r>
            <a:r>
              <a:rPr lang="en-US" sz="2000" dirty="0" err="1" smtClean="0"/>
              <a:t>Mart</a:t>
            </a:r>
            <a:r>
              <a:rPr lang="en-US" sz="2000" dirty="0" err="1"/>
              <a:t>í</a:t>
            </a:r>
            <a:r>
              <a:rPr lang="en-US" sz="2000" dirty="0" err="1" smtClean="0"/>
              <a:t>nez-Pinedo</a:t>
            </a:r>
            <a:r>
              <a:rPr lang="en-US" sz="2000" dirty="0" smtClean="0"/>
              <a:t>, Langanke, Hix, </a:t>
            </a:r>
            <a:r>
              <a:rPr lang="en-US" sz="2000" dirty="0" err="1" smtClean="0"/>
              <a:t>Heger</a:t>
            </a:r>
            <a:r>
              <a:rPr lang="en-US" sz="2000" dirty="0" smtClean="0"/>
              <a:t>…</a:t>
            </a:r>
          </a:p>
          <a:p>
            <a:pPr marL="342900" indent="-342900">
              <a:buFont typeface="Arial" panose="020B0604020202020204" pitchFamily="34" charset="0"/>
              <a:buChar char="•"/>
            </a:pPr>
            <a:r>
              <a:rPr lang="en-US" sz="2000" dirty="0"/>
              <a:t>Which nuclei contribute most to </a:t>
            </a:r>
            <a:r>
              <a:rPr lang="en-US" sz="2000" dirty="0" err="1"/>
              <a:t>deleptonization</a:t>
            </a:r>
            <a:r>
              <a:rPr lang="en-US" sz="2000" dirty="0"/>
              <a:t> of central zone? </a:t>
            </a:r>
          </a:p>
        </p:txBody>
      </p:sp>
      <p:pic>
        <p:nvPicPr>
          <p:cNvPr id="17" name="Picture 16"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7152"/>
            <a:ext cx="5371073" cy="323784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372" y="2419878"/>
            <a:ext cx="3716628" cy="4087339"/>
          </a:xfrm>
          <a:prstGeom prst="rect">
            <a:avLst/>
          </a:prstGeom>
        </p:spPr>
      </p:pic>
      <p:sp>
        <p:nvSpPr>
          <p:cNvPr id="2" name="Flowchart: Decision 1"/>
          <p:cNvSpPr/>
          <p:nvPr/>
        </p:nvSpPr>
        <p:spPr>
          <a:xfrm>
            <a:off x="2057400" y="3657600"/>
            <a:ext cx="762000" cy="762000"/>
          </a:xfrm>
          <a:prstGeom prst="flowChartDecision">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2685536" y="4267200"/>
            <a:ext cx="5086864" cy="1295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22089" y="6199786"/>
            <a:ext cx="2905283" cy="369332"/>
          </a:xfrm>
          <a:prstGeom prst="rect">
            <a:avLst/>
          </a:prstGeom>
          <a:noFill/>
        </p:spPr>
        <p:txBody>
          <a:bodyPr wrap="none" rtlCol="0">
            <a:spAutoFit/>
          </a:bodyPr>
          <a:lstStyle/>
          <a:p>
            <a:r>
              <a:rPr lang="en-US" dirty="0" smtClean="0"/>
              <a:t>R. Titus et al., to be published</a:t>
            </a:r>
            <a:endParaRPr lang="en-US" dirty="0"/>
          </a:p>
        </p:txBody>
      </p:sp>
    </p:spTree>
    <p:extLst>
      <p:ext uri="{BB962C8B-B14F-4D97-AF65-F5344CB8AC3E}">
        <p14:creationId xmlns:p14="http://schemas.microsoft.com/office/powerpoint/2010/main" val="232015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6" y="6851"/>
            <a:ext cx="8229600" cy="1143000"/>
          </a:xfrm>
        </p:spPr>
        <p:txBody>
          <a:bodyPr>
            <a:normAutofit/>
          </a:bodyPr>
          <a:lstStyle/>
          <a:p>
            <a:r>
              <a:rPr lang="en-US" sz="3200" dirty="0"/>
              <a:t> </a:t>
            </a:r>
            <a:r>
              <a:rPr lang="en-US" sz="3200" dirty="0" smtClean="0"/>
              <a:t>Sensitivity study of key parameters of CCSN</a:t>
            </a:r>
            <a:endParaRPr lang="en-US" sz="3200" dirty="0"/>
          </a:p>
        </p:txBody>
      </p:sp>
      <p:sp>
        <p:nvSpPr>
          <p:cNvPr id="5" name="Slide Number Placeholder 4"/>
          <p:cNvSpPr>
            <a:spLocks noGrp="1"/>
          </p:cNvSpPr>
          <p:nvPr>
            <p:ph type="sldNum" sz="quarter" idx="12"/>
          </p:nvPr>
        </p:nvSpPr>
        <p:spPr/>
        <p:txBody>
          <a:bodyPr/>
          <a:lstStyle/>
          <a:p>
            <a:fld id="{C096B4DE-0D32-4AAB-8754-316C6749373A}" type="slidenum">
              <a:rPr lang="en-US" smtClean="0"/>
              <a:t>19</a:t>
            </a:fld>
            <a:endParaRPr lang="en-US"/>
          </a:p>
        </p:txBody>
      </p:sp>
      <p:grpSp>
        <p:nvGrpSpPr>
          <p:cNvPr id="4" name="Group 3"/>
          <p:cNvGrpSpPr/>
          <p:nvPr/>
        </p:nvGrpSpPr>
        <p:grpSpPr>
          <a:xfrm>
            <a:off x="76200" y="2305899"/>
            <a:ext cx="3232151" cy="4180791"/>
            <a:chOff x="53975" y="1000125"/>
            <a:chExt cx="3232151" cy="4180791"/>
          </a:xfrm>
        </p:grpSpPr>
        <p:pic>
          <p:nvPicPr>
            <p:cNvPr id="10" name="Picture 9" descr="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1118368"/>
              <a:ext cx="3089275" cy="3714750"/>
            </a:xfrm>
            <a:prstGeom prst="rect">
              <a:avLst/>
            </a:prstGeom>
          </p:spPr>
        </p:pic>
        <p:pic>
          <p:nvPicPr>
            <p:cNvPr id="11" name="Picture 10"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125" y="1714500"/>
              <a:ext cx="1215001" cy="571500"/>
            </a:xfrm>
            <a:prstGeom prst="rect">
              <a:avLst/>
            </a:prstGeom>
          </p:spPr>
        </p:pic>
        <p:sp>
          <p:nvSpPr>
            <p:cNvPr id="7" name="TextBox 6"/>
            <p:cNvSpPr txBox="1"/>
            <p:nvPr/>
          </p:nvSpPr>
          <p:spPr>
            <a:xfrm>
              <a:off x="1468893" y="4857751"/>
              <a:ext cx="982961" cy="323165"/>
            </a:xfrm>
            <a:prstGeom prst="rect">
              <a:avLst/>
            </a:prstGeom>
            <a:noFill/>
          </p:spPr>
          <p:txBody>
            <a:bodyPr wrap="none" rtlCol="0">
              <a:spAutoFit/>
            </a:bodyPr>
            <a:lstStyle/>
            <a:p>
              <a:r>
                <a:rPr lang="en-US" sz="1500" dirty="0"/>
                <a:t>Time (</a:t>
              </a:r>
              <a:r>
                <a:rPr lang="en-US" sz="1500" dirty="0" err="1"/>
                <a:t>ms</a:t>
              </a:r>
              <a:r>
                <a:rPr lang="en-US" sz="1500" dirty="0"/>
                <a:t>)</a:t>
              </a:r>
            </a:p>
          </p:txBody>
        </p:sp>
        <p:sp>
          <p:nvSpPr>
            <p:cNvPr id="13" name="TextBox 12"/>
            <p:cNvSpPr txBox="1"/>
            <p:nvPr/>
          </p:nvSpPr>
          <p:spPr>
            <a:xfrm>
              <a:off x="142875" y="1000125"/>
              <a:ext cx="1634807" cy="611834"/>
            </a:xfrm>
            <a:prstGeom prst="rect">
              <a:avLst/>
            </a:prstGeom>
            <a:solidFill>
              <a:schemeClr val="bg1"/>
            </a:solidFill>
          </p:spPr>
          <p:txBody>
            <a:bodyPr wrap="none" rtlCol="0">
              <a:spAutoFit/>
            </a:bodyPr>
            <a:lstStyle/>
            <a:p>
              <a:r>
                <a:rPr lang="en-US" sz="1688" b="1" dirty="0">
                  <a:solidFill>
                    <a:srgbClr val="000000"/>
                  </a:solidFill>
                </a:rPr>
                <a:t>Strong impact</a:t>
              </a:r>
              <a:br>
                <a:rPr lang="en-US" sz="1688" b="1" dirty="0">
                  <a:solidFill>
                    <a:srgbClr val="000000"/>
                  </a:solidFill>
                </a:rPr>
              </a:br>
              <a:r>
                <a:rPr lang="en-US" sz="1688" b="1" dirty="0">
                  <a:solidFill>
                    <a:srgbClr val="000000"/>
                  </a:solidFill>
                </a:rPr>
                <a:t>on </a:t>
              </a:r>
              <a:r>
                <a:rPr lang="en-US" sz="1688" b="1" dirty="0">
                  <a:solidFill>
                    <a:srgbClr val="000000"/>
                  </a:solidFill>
                  <a:latin typeface="Symbol" charset="2"/>
                  <a:cs typeface="Symbol" charset="2"/>
                </a:rPr>
                <a:t>n </a:t>
              </a:r>
              <a:r>
                <a:rPr lang="en-US" sz="1688" b="1" dirty="0">
                  <a:solidFill>
                    <a:srgbClr val="000000"/>
                  </a:solidFill>
                </a:rPr>
                <a:t>spectra:</a:t>
              </a:r>
            </a:p>
          </p:txBody>
        </p:sp>
        <p:sp>
          <p:nvSpPr>
            <p:cNvPr id="14" name="TextBox 13"/>
            <p:cNvSpPr txBox="1"/>
            <p:nvPr/>
          </p:nvSpPr>
          <p:spPr>
            <a:xfrm>
              <a:off x="2033320" y="1478357"/>
              <a:ext cx="1086195" cy="294376"/>
            </a:xfrm>
            <a:prstGeom prst="rect">
              <a:avLst/>
            </a:prstGeom>
            <a:noFill/>
          </p:spPr>
          <p:txBody>
            <a:bodyPr wrap="none" rtlCol="0">
              <a:spAutoFit/>
            </a:bodyPr>
            <a:lstStyle/>
            <a:p>
              <a:r>
                <a:rPr lang="en-US" sz="1313" dirty="0"/>
                <a:t>EC Variation: </a:t>
              </a:r>
            </a:p>
          </p:txBody>
        </p:sp>
      </p:grpSp>
      <p:pic>
        <p:nvPicPr>
          <p:cNvPr id="23"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718184"/>
            <a:ext cx="5619830" cy="3425329"/>
          </a:xfrm>
          <a:prstGeom prst="rect">
            <a:avLst/>
          </a:prstGeom>
        </p:spPr>
      </p:pic>
      <p:sp>
        <p:nvSpPr>
          <p:cNvPr id="16" name="TextBox 15"/>
          <p:cNvSpPr txBox="1"/>
          <p:nvPr/>
        </p:nvSpPr>
        <p:spPr>
          <a:xfrm>
            <a:off x="-5172" y="827211"/>
            <a:ext cx="9104812" cy="1323439"/>
          </a:xfrm>
          <a:prstGeom prst="rect">
            <a:avLst/>
          </a:prstGeom>
          <a:noFill/>
        </p:spPr>
        <p:txBody>
          <a:bodyPr wrap="square" rtlCol="0">
            <a:spAutoFit/>
          </a:bodyPr>
          <a:lstStyle/>
          <a:p>
            <a:r>
              <a:rPr lang="en-US" sz="2000" dirty="0" smtClean="0"/>
              <a:t>By varying the EC rate within uncertainties of theoretical rates models determined by benchmarking against experiments, the sensitivity of the core-collapse simulations to input weak rates can be compared with other uncertainties, such as in progenitor and equation-of-state models</a:t>
            </a:r>
            <a:endParaRPr lang="en-US" sz="2000" dirty="0"/>
          </a:p>
        </p:txBody>
      </p:sp>
    </p:spTree>
    <p:extLst>
      <p:ext uri="{BB962C8B-B14F-4D97-AF65-F5344CB8AC3E}">
        <p14:creationId xmlns:p14="http://schemas.microsoft.com/office/powerpoint/2010/main" val="320133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basic questions</a:t>
            </a:r>
            <a:endParaRPr lang="en-US" dirty="0"/>
          </a:p>
        </p:txBody>
      </p:sp>
      <p:sp>
        <p:nvSpPr>
          <p:cNvPr id="3" name="Content Placeholder 2"/>
          <p:cNvSpPr>
            <a:spLocks noGrp="1"/>
          </p:cNvSpPr>
          <p:nvPr>
            <p:ph idx="1"/>
          </p:nvPr>
        </p:nvSpPr>
        <p:spPr>
          <a:xfrm>
            <a:off x="0" y="1295400"/>
            <a:ext cx="9144000" cy="5029200"/>
          </a:xfrm>
        </p:spPr>
        <p:txBody>
          <a:bodyPr/>
          <a:lstStyle/>
          <a:p>
            <a:pPr marL="571500" indent="-571500">
              <a:buFont typeface="+mj-lt"/>
              <a:buAutoNum type="romanUcPeriod"/>
            </a:pPr>
            <a:r>
              <a:rPr lang="en-US" dirty="0" smtClean="0"/>
              <a:t>How can one test and improve weak reaction rates that are used in simulations of explosive astrophysical phenomena and help us understand their evolution and contribution to galactic chemical evolution and nucleosynthesis?</a:t>
            </a:r>
          </a:p>
          <a:p>
            <a:pPr marL="571500" indent="-571500">
              <a:buFont typeface="+mj-lt"/>
              <a:buAutoNum type="romanUcPeriod"/>
            </a:pPr>
            <a:r>
              <a:rPr lang="en-US" dirty="0" smtClean="0"/>
              <a:t>How can we constrain and improve the matrix elements that enter calculations for (</a:t>
            </a:r>
            <a:r>
              <a:rPr lang="en-US" dirty="0" err="1" smtClean="0"/>
              <a:t>neutrinoless</a:t>
            </a:r>
            <a:r>
              <a:rPr lang="en-US" dirty="0" smtClean="0"/>
              <a:t>) double beta decay?</a:t>
            </a:r>
            <a:endParaRPr lang="en-US" dirty="0"/>
          </a:p>
        </p:txBody>
      </p:sp>
    </p:spTree>
    <p:extLst>
      <p:ext uri="{BB962C8B-B14F-4D97-AF65-F5344CB8AC3E}">
        <p14:creationId xmlns:p14="http://schemas.microsoft.com/office/powerpoint/2010/main" val="319993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96B4DE-0D32-4AAB-8754-316C6749373A}" type="slidenum">
              <a:rPr lang="en-US" smtClean="0"/>
              <a:t>20</a:t>
            </a:fld>
            <a:endParaRPr lang="en-US"/>
          </a:p>
        </p:txBody>
      </p:sp>
      <p:sp>
        <p:nvSpPr>
          <p:cNvPr id="23" name="TextBox 22"/>
          <p:cNvSpPr txBox="1"/>
          <p:nvPr/>
        </p:nvSpPr>
        <p:spPr>
          <a:xfrm>
            <a:off x="97702" y="158819"/>
            <a:ext cx="8948596" cy="830997"/>
          </a:xfrm>
          <a:prstGeom prst="rect">
            <a:avLst/>
          </a:prstGeom>
          <a:noFill/>
        </p:spPr>
        <p:txBody>
          <a:bodyPr wrap="square" rtlCol="0">
            <a:spAutoFit/>
          </a:bodyPr>
          <a:lstStyle/>
          <a:p>
            <a:pPr algn="ctr"/>
            <a:r>
              <a:rPr lang="en-US" sz="2400" dirty="0" smtClean="0"/>
              <a:t>Library </a:t>
            </a:r>
            <a:r>
              <a:rPr lang="en-US" sz="2400" dirty="0"/>
              <a:t>is already used in GR1D (1D), </a:t>
            </a:r>
            <a:r>
              <a:rPr lang="en-US" sz="2400" dirty="0" err="1"/>
              <a:t>CoCoNuT</a:t>
            </a:r>
            <a:r>
              <a:rPr lang="en-US" sz="2400" dirty="0"/>
              <a:t> (2D), FLASH (3D) core-collapse simulation codes </a:t>
            </a:r>
          </a:p>
        </p:txBody>
      </p:sp>
      <p:sp>
        <p:nvSpPr>
          <p:cNvPr id="11" name="Rectangle 10"/>
          <p:cNvSpPr/>
          <p:nvPr/>
        </p:nvSpPr>
        <p:spPr>
          <a:xfrm>
            <a:off x="2642234" y="3169313"/>
            <a:ext cx="1107996" cy="352084"/>
          </a:xfrm>
          <a:prstGeom prst="rect">
            <a:avLst/>
          </a:prstGeom>
        </p:spPr>
        <p:txBody>
          <a:bodyPr wrap="none">
            <a:spAutoFit/>
          </a:bodyPr>
          <a:lstStyle/>
          <a:p>
            <a:r>
              <a:rPr lang="en-US" sz="1688" dirty="0"/>
              <a:t> 	</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85" y="1054950"/>
            <a:ext cx="5920686" cy="4355250"/>
          </a:xfrm>
          <a:prstGeom prst="rect">
            <a:avLst/>
          </a:prstGeom>
        </p:spPr>
      </p:pic>
      <p:sp>
        <p:nvSpPr>
          <p:cNvPr id="21" name="TextBox 20"/>
          <p:cNvSpPr txBox="1"/>
          <p:nvPr/>
        </p:nvSpPr>
        <p:spPr>
          <a:xfrm>
            <a:off x="6553200" y="1054950"/>
            <a:ext cx="2342550" cy="584775"/>
          </a:xfrm>
          <a:prstGeom prst="rect">
            <a:avLst/>
          </a:prstGeom>
          <a:noFill/>
        </p:spPr>
        <p:txBody>
          <a:bodyPr wrap="square" rtlCol="0">
            <a:spAutoFit/>
          </a:bodyPr>
          <a:lstStyle/>
          <a:p>
            <a:r>
              <a:rPr lang="en-US" sz="1600" dirty="0"/>
              <a:t>S. </a:t>
            </a:r>
            <a:r>
              <a:rPr lang="en-US" sz="1600" dirty="0" err="1"/>
              <a:t>Richters</a:t>
            </a:r>
            <a:r>
              <a:rPr lang="en-US" sz="1600" dirty="0"/>
              <a:t> et al</a:t>
            </a:r>
            <a:r>
              <a:rPr lang="en-US" sz="1600" dirty="0" smtClean="0"/>
              <a:t>., Phys. Rev. D 95, 063019 (2017)</a:t>
            </a:r>
            <a:endParaRPr lang="en-US" sz="1600" dirty="0"/>
          </a:p>
        </p:txBody>
      </p:sp>
      <p:sp>
        <p:nvSpPr>
          <p:cNvPr id="3" name="Rectangle 2"/>
          <p:cNvSpPr/>
          <p:nvPr/>
        </p:nvSpPr>
        <p:spPr>
          <a:xfrm>
            <a:off x="116484" y="5525353"/>
            <a:ext cx="8911032" cy="830997"/>
          </a:xfrm>
          <a:prstGeom prst="rect">
            <a:avLst/>
          </a:prstGeom>
        </p:spPr>
        <p:txBody>
          <a:bodyPr wrap="square">
            <a:spAutoFit/>
          </a:bodyPr>
          <a:lstStyle/>
          <a:p>
            <a:r>
              <a:rPr lang="en-US" sz="2400" dirty="0"/>
              <a:t>Uncertainties in frequency of gravitational waves from </a:t>
            </a:r>
            <a:r>
              <a:rPr lang="en-US" sz="2400" dirty="0" err="1"/>
              <a:t>CCSNe</a:t>
            </a:r>
            <a:r>
              <a:rPr lang="en-US" sz="2400" dirty="0"/>
              <a:t> due to uncertainties in EC rates is comparable to the uncertainties in </a:t>
            </a:r>
            <a:r>
              <a:rPr lang="en-US" sz="2400" dirty="0" err="1"/>
              <a:t>EoS</a:t>
            </a:r>
            <a:endParaRPr lang="en-US" sz="2400" dirty="0"/>
          </a:p>
        </p:txBody>
      </p:sp>
    </p:spTree>
    <p:extLst>
      <p:ext uri="{BB962C8B-B14F-4D97-AF65-F5344CB8AC3E}">
        <p14:creationId xmlns:p14="http://schemas.microsoft.com/office/powerpoint/2010/main" val="174983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928"/>
            <a:ext cx="8229600" cy="1143000"/>
          </a:xfrm>
        </p:spPr>
        <p:txBody>
          <a:bodyPr/>
          <a:lstStyle/>
          <a:p>
            <a:r>
              <a:rPr lang="en-US" dirty="0" smtClean="0"/>
              <a:t>GT+ strengths along N=50</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678" y="1026333"/>
            <a:ext cx="3927987" cy="23174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6" y="3581400"/>
            <a:ext cx="4153980" cy="31235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919" y="3369605"/>
            <a:ext cx="4210832" cy="3406877"/>
          </a:xfrm>
          <a:prstGeom prst="rect">
            <a:avLst/>
          </a:prstGeom>
        </p:spPr>
      </p:pic>
      <p:pic>
        <p:nvPicPr>
          <p:cNvPr id="7" name="Picture 6" descr="\\intranet.nscl.msu.edu\files\user\zegers\My Documents\presentations\ai\86K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1026333"/>
            <a:ext cx="4491871" cy="2343272"/>
          </a:xfrm>
          <a:prstGeom prst="rect">
            <a:avLst/>
          </a:prstGeom>
          <a:noFill/>
          <a:ln>
            <a:noFill/>
          </a:ln>
        </p:spPr>
      </p:pic>
      <p:sp>
        <p:nvSpPr>
          <p:cNvPr id="9" name="TextBox 8"/>
          <p:cNvSpPr txBox="1"/>
          <p:nvPr/>
        </p:nvSpPr>
        <p:spPr>
          <a:xfrm>
            <a:off x="5410200" y="1834906"/>
            <a:ext cx="415498" cy="276999"/>
          </a:xfrm>
          <a:prstGeom prst="rect">
            <a:avLst/>
          </a:prstGeom>
          <a:solidFill>
            <a:schemeClr val="accent6">
              <a:lumMod val="60000"/>
              <a:lumOff val="40000"/>
            </a:schemeClr>
          </a:solidFill>
        </p:spPr>
        <p:txBody>
          <a:bodyPr wrap="none" rtlCol="0">
            <a:spAutoFit/>
          </a:bodyPr>
          <a:lstStyle/>
          <a:p>
            <a:r>
              <a:rPr lang="en-US" sz="1200" dirty="0" smtClean="0"/>
              <a:t>10p</a:t>
            </a:r>
            <a:endParaRPr lang="en-US" sz="1200" dirty="0"/>
          </a:p>
        </p:txBody>
      </p:sp>
      <p:sp>
        <p:nvSpPr>
          <p:cNvPr id="3" name="TextBox 2"/>
          <p:cNvSpPr txBox="1"/>
          <p:nvPr/>
        </p:nvSpPr>
        <p:spPr>
          <a:xfrm>
            <a:off x="76200" y="3276600"/>
            <a:ext cx="2905283" cy="369332"/>
          </a:xfrm>
          <a:prstGeom prst="rect">
            <a:avLst/>
          </a:prstGeom>
          <a:noFill/>
        </p:spPr>
        <p:txBody>
          <a:bodyPr wrap="none" rtlCol="0">
            <a:spAutoFit/>
          </a:bodyPr>
          <a:lstStyle/>
          <a:p>
            <a:r>
              <a:rPr lang="en-US" dirty="0" smtClean="0"/>
              <a:t>R. Titus et al., to be published</a:t>
            </a:r>
            <a:endParaRPr lang="en-US" dirty="0"/>
          </a:p>
        </p:txBody>
      </p:sp>
    </p:spTree>
    <p:extLst>
      <p:ext uri="{BB962C8B-B14F-4D97-AF65-F5344CB8AC3E}">
        <p14:creationId xmlns:p14="http://schemas.microsoft.com/office/powerpoint/2010/main" val="97797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374"/>
            <a:ext cx="8229600" cy="1143000"/>
          </a:xfrm>
        </p:spPr>
        <p:txBody>
          <a:bodyPr>
            <a:normAutofit/>
          </a:bodyPr>
          <a:lstStyle/>
          <a:p>
            <a:pPr algn="l"/>
            <a:r>
              <a:rPr lang="en-US" sz="4000" baseline="30000" dirty="0" smtClean="0"/>
              <a:t>88</a:t>
            </a:r>
            <a:r>
              <a:rPr lang="en-US" sz="4000" dirty="0" smtClean="0"/>
              <a:t>Sr(t,</a:t>
            </a:r>
            <a:r>
              <a:rPr lang="en-US" sz="4000" baseline="30000" dirty="0" smtClean="0"/>
              <a:t>3</a:t>
            </a:r>
            <a:r>
              <a:rPr lang="en-US" sz="4000" dirty="0" smtClean="0"/>
              <a:t>He+</a:t>
            </a:r>
            <a:r>
              <a:rPr lang="en-US" sz="4000" dirty="0" smtClean="0">
                <a:sym typeface="Symbol" panose="05050102010706020507" pitchFamily="18" charset="2"/>
              </a:rPr>
              <a:t></a:t>
            </a:r>
            <a:r>
              <a:rPr lang="en-US" sz="4000" dirty="0" smtClean="0"/>
              <a:t>) – very preliminary</a:t>
            </a:r>
            <a:endParaRPr lang="en-US" sz="4000" baseline="30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0" y="1212745"/>
            <a:ext cx="5181600" cy="3518737"/>
          </a:xfrm>
        </p:spPr>
      </p:pic>
      <p:sp>
        <p:nvSpPr>
          <p:cNvPr id="5" name="TextBox 4"/>
          <p:cNvSpPr txBox="1"/>
          <p:nvPr/>
        </p:nvSpPr>
        <p:spPr>
          <a:xfrm>
            <a:off x="5334000" y="2542011"/>
            <a:ext cx="3733800" cy="3139321"/>
          </a:xfrm>
          <a:prstGeom prst="rect">
            <a:avLst/>
          </a:prstGeom>
          <a:noFill/>
        </p:spPr>
        <p:txBody>
          <a:bodyPr wrap="square" rtlCol="0">
            <a:spAutoFit/>
          </a:bodyPr>
          <a:lstStyle/>
          <a:p>
            <a:r>
              <a:rPr lang="en-US" dirty="0" smtClean="0"/>
              <a:t>There appears to be very little GT+ strength at low excitation energy</a:t>
            </a:r>
          </a:p>
          <a:p>
            <a:endParaRPr lang="en-US" dirty="0" smtClean="0"/>
          </a:p>
          <a:p>
            <a:r>
              <a:rPr lang="en-US" dirty="0" smtClean="0">
                <a:sym typeface="Symbol" panose="05050102010706020507" pitchFamily="18" charset="2"/>
              </a:rPr>
              <a:t> coincidence data is being analyzed – online analysis also indicated that known 1</a:t>
            </a:r>
            <a:r>
              <a:rPr lang="en-US" baseline="30000" dirty="0" smtClean="0">
                <a:sym typeface="Symbol" panose="05050102010706020507" pitchFamily="18" charset="2"/>
              </a:rPr>
              <a:t>+</a:t>
            </a:r>
            <a:r>
              <a:rPr lang="en-US" dirty="0" smtClean="0">
                <a:sym typeface="Symbol" panose="05050102010706020507" pitchFamily="18" charset="2"/>
              </a:rPr>
              <a:t> states were not (or very weakly) populated</a:t>
            </a:r>
          </a:p>
          <a:p>
            <a:r>
              <a:rPr lang="en-US" dirty="0" smtClean="0">
                <a:sym typeface="Symbol" panose="05050102010706020507" pitchFamily="18" charset="2"/>
              </a:rPr>
              <a:t> </a:t>
            </a:r>
            <a:endParaRPr lang="en-US" dirty="0"/>
          </a:p>
          <a:p>
            <a:r>
              <a:rPr lang="en-US" dirty="0" smtClean="0"/>
              <a:t>Also investigating </a:t>
            </a:r>
            <a:r>
              <a:rPr lang="en-US" baseline="30000" dirty="0" smtClean="0"/>
              <a:t>86</a:t>
            </a:r>
            <a:r>
              <a:rPr lang="en-US" dirty="0" smtClean="0"/>
              <a:t>Kr and </a:t>
            </a:r>
            <a:r>
              <a:rPr lang="en-US" baseline="30000" dirty="0" smtClean="0"/>
              <a:t>93</a:t>
            </a:r>
            <a:r>
              <a:rPr lang="en-US" dirty="0" smtClean="0"/>
              <a:t>Nb data</a:t>
            </a:r>
          </a:p>
          <a:p>
            <a:endParaRPr lang="en-US" dirty="0"/>
          </a:p>
          <a:p>
            <a:endParaRPr lang="en-US" dirty="0"/>
          </a:p>
        </p:txBody>
      </p:sp>
      <p:sp>
        <p:nvSpPr>
          <p:cNvPr id="6" name="TextBox 5"/>
          <p:cNvSpPr txBox="1"/>
          <p:nvPr/>
        </p:nvSpPr>
        <p:spPr>
          <a:xfrm>
            <a:off x="3599286" y="4594782"/>
            <a:ext cx="679994" cy="338554"/>
          </a:xfrm>
          <a:prstGeom prst="rect">
            <a:avLst/>
          </a:prstGeom>
          <a:solidFill>
            <a:schemeClr val="bg1"/>
          </a:solidFill>
        </p:spPr>
        <p:txBody>
          <a:bodyPr wrap="none" rtlCol="0">
            <a:spAutoFit/>
          </a:bodyPr>
          <a:lstStyle/>
          <a:p>
            <a:r>
              <a:rPr lang="en-US" sz="1600" dirty="0" smtClean="0"/>
              <a:t>(</a:t>
            </a:r>
            <a:r>
              <a:rPr lang="en-US" sz="1600" baseline="30000" dirty="0" smtClean="0"/>
              <a:t>88</a:t>
            </a:r>
            <a:r>
              <a:rPr lang="en-US" sz="1600" dirty="0" smtClean="0"/>
              <a:t>Rb)</a:t>
            </a:r>
            <a:endParaRPr lang="en-US" sz="1600" baseline="30000" dirty="0"/>
          </a:p>
        </p:txBody>
      </p:sp>
      <p:sp>
        <p:nvSpPr>
          <p:cNvPr id="3" name="TextBox 2"/>
          <p:cNvSpPr txBox="1"/>
          <p:nvPr/>
        </p:nvSpPr>
        <p:spPr>
          <a:xfrm>
            <a:off x="36490" y="4731482"/>
            <a:ext cx="3061607" cy="369332"/>
          </a:xfrm>
          <a:prstGeom prst="rect">
            <a:avLst/>
          </a:prstGeom>
          <a:noFill/>
        </p:spPr>
        <p:txBody>
          <a:bodyPr wrap="none" rtlCol="0">
            <a:spAutoFit/>
          </a:bodyPr>
          <a:lstStyle/>
          <a:p>
            <a:r>
              <a:rPr lang="en-US" dirty="0" smtClean="0"/>
              <a:t>J. Zamora, B. Gao, R. Titus et al.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95797"/>
            <a:ext cx="1288332" cy="1976418"/>
          </a:xfrm>
          <a:prstGeom prst="rect">
            <a:avLst/>
          </a:prstGeom>
        </p:spPr>
      </p:pic>
      <p:sp>
        <p:nvSpPr>
          <p:cNvPr id="8" name="TextBox 7"/>
          <p:cNvSpPr txBox="1"/>
          <p:nvPr/>
        </p:nvSpPr>
        <p:spPr>
          <a:xfrm>
            <a:off x="154373" y="5334000"/>
            <a:ext cx="891342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Pauli-blocking along N=50 appears stronger than expected from theoretical </a:t>
            </a:r>
            <a:r>
              <a:rPr lang="en-US" dirty="0" smtClean="0"/>
              <a:t>estimates</a:t>
            </a:r>
          </a:p>
          <a:p>
            <a:pPr marL="285750" indent="-285750">
              <a:buFont typeface="Arial" panose="020B0604020202020204" pitchFamily="34" charset="0"/>
              <a:buChar char="•"/>
            </a:pPr>
            <a:r>
              <a:rPr lang="en-US" dirty="0" smtClean="0"/>
              <a:t>In high-temperature stellar environments, thermal Pauli unblocking can be strong. To accurately describe this temperature-dependent Pauli unblocking, the T=0 system must be well described and tested by experiment. </a:t>
            </a:r>
            <a:endParaRPr lang="en-US" dirty="0"/>
          </a:p>
          <a:p>
            <a:endParaRPr lang="en-US" dirty="0"/>
          </a:p>
        </p:txBody>
      </p:sp>
    </p:spTree>
    <p:extLst>
      <p:ext uri="{BB962C8B-B14F-4D97-AF65-F5344CB8AC3E}">
        <p14:creationId xmlns:p14="http://schemas.microsoft.com/office/powerpoint/2010/main" val="109529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t>100</a:t>
            </a:r>
            <a:r>
              <a:rPr lang="en-US" dirty="0" smtClean="0"/>
              <a:t>Mo(</a:t>
            </a:r>
            <a:r>
              <a:rPr lang="en-US" baseline="30000" dirty="0" smtClean="0"/>
              <a:t>3</a:t>
            </a:r>
            <a:r>
              <a:rPr lang="en-US" dirty="0" smtClean="0"/>
              <a:t>He,t) – RCNP Osaka</a:t>
            </a:r>
            <a:br>
              <a:rPr lang="en-US" dirty="0" smtClean="0"/>
            </a:br>
            <a:r>
              <a:rPr lang="en-US" sz="2700" dirty="0" smtClean="0"/>
              <a:t>J. Thies et al</a:t>
            </a:r>
            <a:r>
              <a:rPr lang="en-US" sz="2700" dirty="0"/>
              <a:t>., Phys. Rev. C 86, </a:t>
            </a:r>
            <a:r>
              <a:rPr lang="en-US" sz="2700" dirty="0" smtClean="0"/>
              <a:t>044309 (2012)</a:t>
            </a:r>
            <a:endParaRPr lang="en-US" sz="2700" baseline="30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3592"/>
            <a:ext cx="6960577" cy="4343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209" y="1676400"/>
            <a:ext cx="2334619" cy="2334619"/>
          </a:xfrm>
          <a:prstGeom prst="rect">
            <a:avLst/>
          </a:prstGeom>
        </p:spPr>
      </p:pic>
    </p:spTree>
    <p:extLst>
      <p:ext uri="{BB962C8B-B14F-4D97-AF65-F5344CB8AC3E}">
        <p14:creationId xmlns:p14="http://schemas.microsoft.com/office/powerpoint/2010/main" val="162364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7937" y="733015"/>
            <a:ext cx="1288332" cy="1976418"/>
          </a:xfrm>
          <a:prstGeom prst="rect">
            <a:avLst/>
          </a:prstGeom>
        </p:spPr>
      </p:pic>
      <p:sp>
        <p:nvSpPr>
          <p:cNvPr id="2" name="Title 1"/>
          <p:cNvSpPr>
            <a:spLocks noGrp="1"/>
          </p:cNvSpPr>
          <p:nvPr>
            <p:ph type="title"/>
          </p:nvPr>
        </p:nvSpPr>
        <p:spPr>
          <a:xfrm>
            <a:off x="381868" y="0"/>
            <a:ext cx="8229600" cy="1143000"/>
          </a:xfrm>
        </p:spPr>
        <p:txBody>
          <a:bodyPr>
            <a:normAutofit/>
          </a:bodyPr>
          <a:lstStyle/>
          <a:p>
            <a:r>
              <a:rPr lang="en-US" sz="3600" dirty="0"/>
              <a:t>Gamow-Teller strengths near N=50</a:t>
            </a:r>
          </a:p>
        </p:txBody>
      </p:sp>
      <p:sp>
        <p:nvSpPr>
          <p:cNvPr id="5" name="Slide Number Placeholder 4"/>
          <p:cNvSpPr>
            <a:spLocks noGrp="1"/>
          </p:cNvSpPr>
          <p:nvPr>
            <p:ph type="sldNum" sz="quarter" idx="12"/>
          </p:nvPr>
        </p:nvSpPr>
        <p:spPr/>
        <p:txBody>
          <a:bodyPr/>
          <a:lstStyle/>
          <a:p>
            <a:fld id="{C096B4DE-0D32-4AAB-8754-316C6749373A}" type="slidenum">
              <a:rPr lang="en-US" smtClean="0"/>
              <a:t>24</a:t>
            </a:fld>
            <a:endParaRPr lang="en-US"/>
          </a:p>
        </p:txBody>
      </p:sp>
      <p:sp>
        <p:nvSpPr>
          <p:cNvPr id="10" name="TextBox 9"/>
          <p:cNvSpPr txBox="1"/>
          <p:nvPr/>
        </p:nvSpPr>
        <p:spPr>
          <a:xfrm>
            <a:off x="113399" y="5749424"/>
            <a:ext cx="8560013"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Gamow-Teller strengths extracted </a:t>
            </a:r>
            <a:r>
              <a:rPr lang="en-US" sz="2000" dirty="0" smtClean="0"/>
              <a:t>from </a:t>
            </a:r>
            <a:r>
              <a:rPr lang="en-US" sz="2000" baseline="30000" dirty="0" smtClean="0"/>
              <a:t>100</a:t>
            </a:r>
            <a:r>
              <a:rPr lang="en-US" sz="2000" dirty="0" smtClean="0"/>
              <a:t>Mo(t,</a:t>
            </a:r>
            <a:r>
              <a:rPr lang="en-US" sz="2000" baseline="30000" dirty="0" smtClean="0"/>
              <a:t>3</a:t>
            </a:r>
            <a:r>
              <a:rPr lang="en-US" sz="2000" dirty="0" smtClean="0"/>
              <a:t>He</a:t>
            </a:r>
            <a:r>
              <a:rPr lang="en-US" sz="2000" dirty="0"/>
              <a:t>) experiment at NSCL indicate that the inclusion of deformation is necessary, but not sufficient, for making accurate predictions and thus calculate reliable EC rates. </a:t>
            </a:r>
            <a:endParaRPr lang="en-US" sz="2000" baseline="30000" dirty="0"/>
          </a:p>
        </p:txBody>
      </p:sp>
      <p:sp>
        <p:nvSpPr>
          <p:cNvPr id="3" name="TextBox 2"/>
          <p:cNvSpPr txBox="1"/>
          <p:nvPr/>
        </p:nvSpPr>
        <p:spPr>
          <a:xfrm>
            <a:off x="102667" y="1122294"/>
            <a:ext cx="8054000" cy="707886"/>
          </a:xfrm>
          <a:prstGeom prst="rect">
            <a:avLst/>
          </a:prstGeom>
          <a:noFill/>
        </p:spPr>
        <p:txBody>
          <a:bodyPr wrap="none" rtlCol="0">
            <a:spAutoFit/>
          </a:bodyPr>
          <a:lstStyle/>
          <a:p>
            <a:pPr marL="321469" indent="-321469">
              <a:buFont typeface="Arial" panose="020B0604020202020204" pitchFamily="34" charset="0"/>
              <a:buChar char="•"/>
            </a:pPr>
            <a:r>
              <a:rPr lang="en-US" sz="2000" dirty="0"/>
              <a:t>Gamow-Teller strengths for medium-heavy nuclei are poorly constrained</a:t>
            </a:r>
          </a:p>
          <a:p>
            <a:pPr marL="321469" indent="-321469">
              <a:buFont typeface="Arial" panose="020B0604020202020204" pitchFamily="34" charset="0"/>
              <a:buChar char="•"/>
            </a:pPr>
            <a:r>
              <a:rPr lang="en-US" sz="2000" dirty="0"/>
              <a:t>Pauli-blocking effects lead to strong reduction in transition strength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76" y="1997024"/>
            <a:ext cx="7455557" cy="3413176"/>
          </a:xfrm>
          <a:prstGeom prst="rect">
            <a:avLst/>
          </a:prstGeom>
        </p:spPr>
      </p:pic>
      <p:sp>
        <p:nvSpPr>
          <p:cNvPr id="13" name="Rectangle 12"/>
          <p:cNvSpPr/>
          <p:nvPr/>
        </p:nvSpPr>
        <p:spPr>
          <a:xfrm>
            <a:off x="5594806" y="5392378"/>
            <a:ext cx="3471463" cy="369332"/>
          </a:xfrm>
          <a:prstGeom prst="rect">
            <a:avLst/>
          </a:prstGeom>
        </p:spPr>
        <p:txBody>
          <a:bodyPr wrap="none">
            <a:spAutoFit/>
          </a:bodyPr>
          <a:lstStyle/>
          <a:p>
            <a:r>
              <a:rPr lang="en-US" dirty="0"/>
              <a:t>K. </a:t>
            </a:r>
            <a:r>
              <a:rPr lang="en-US" dirty="0" smtClean="0"/>
              <a:t>Miki et al.,  </a:t>
            </a:r>
            <a:r>
              <a:rPr lang="fr-FR" dirty="0"/>
              <a:t>PLB 769,  339, (2017)</a:t>
            </a:r>
            <a:endParaRPr lang="en-US" dirty="0"/>
          </a:p>
        </p:txBody>
      </p:sp>
    </p:spTree>
    <p:extLst>
      <p:ext uri="{BB962C8B-B14F-4D97-AF65-F5344CB8AC3E}">
        <p14:creationId xmlns:p14="http://schemas.microsoft.com/office/powerpoint/2010/main" val="3008941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II - Double beta decay</a:t>
            </a:r>
            <a:endParaRPr lang="en-US" dirty="0"/>
          </a:p>
        </p:txBody>
      </p:sp>
      <p:sp>
        <p:nvSpPr>
          <p:cNvPr id="3" name="Content Placeholder 2"/>
          <p:cNvSpPr>
            <a:spLocks noGrp="1"/>
          </p:cNvSpPr>
          <p:nvPr>
            <p:ph idx="1"/>
          </p:nvPr>
        </p:nvSpPr>
        <p:spPr>
          <a:xfrm>
            <a:off x="152400" y="1219200"/>
            <a:ext cx="8991600" cy="4906963"/>
          </a:xfrm>
        </p:spPr>
        <p:txBody>
          <a:bodyPr>
            <a:normAutofit/>
          </a:bodyPr>
          <a:lstStyle/>
          <a:p>
            <a:r>
              <a:rPr lang="en-US" sz="2000" dirty="0" smtClean="0"/>
              <a:t>Can one derive 2</a:t>
            </a:r>
            <a:r>
              <a:rPr lang="en-US" sz="2000" dirty="0" smtClean="0">
                <a:sym typeface="Symbol" panose="05050102010706020507" pitchFamily="18" charset="2"/>
              </a:rPr>
              <a:t> half-lives from GT Matrix elements?</a:t>
            </a:r>
          </a:p>
          <a:p>
            <a:endParaRPr lang="en-US" sz="2000" dirty="0">
              <a:sym typeface="Symbol" panose="05050102010706020507" pitchFamily="18" charset="2"/>
            </a:endParaRPr>
          </a:p>
          <a:p>
            <a:endParaRPr lang="en-US" sz="2000" dirty="0" smtClean="0">
              <a:sym typeface="Symbol" panose="05050102010706020507" pitchFamily="18" charset="2"/>
            </a:endParaRPr>
          </a:p>
          <a:p>
            <a:endParaRPr lang="en-US" sz="2000" dirty="0">
              <a:sym typeface="Symbol" panose="05050102010706020507" pitchFamily="18" charset="2"/>
            </a:endParaRPr>
          </a:p>
          <a:p>
            <a:endParaRPr lang="en-US" sz="2000" dirty="0" smtClean="0">
              <a:sym typeface="Symbol" panose="05050102010706020507" pitchFamily="18" charset="2"/>
            </a:endParaRPr>
          </a:p>
          <a:p>
            <a:pPr marL="0" indent="0">
              <a:buNone/>
            </a:pPr>
            <a:endParaRPr lang="en-US" sz="2000" dirty="0" smtClean="0">
              <a:sym typeface="Symbol" panose="05050102010706020507" pitchFamily="18" charset="2"/>
            </a:endParaRPr>
          </a:p>
          <a:p>
            <a:r>
              <a:rPr lang="en-US" sz="2000" dirty="0" smtClean="0">
                <a:sym typeface="Symbol" panose="05050102010706020507" pitchFamily="18" charset="2"/>
              </a:rPr>
              <a:t>Can we constrain the theoretical models used for estimating matrix elements for and half-lives for 0? If </a:t>
            </a:r>
            <a:r>
              <a:rPr lang="en-US" sz="2000" dirty="0">
                <a:sym typeface="Symbol" panose="05050102010706020507" pitchFamily="18" charset="2"/>
              </a:rPr>
              <a:t>0</a:t>
            </a:r>
            <a:r>
              <a:rPr lang="en-US" sz="2000" dirty="0" smtClean="0">
                <a:sym typeface="Symbol" panose="05050102010706020507" pitchFamily="18" charset="2"/>
              </a:rPr>
              <a:t> were to be discovered, can we have calculate matrix elements that are sufficiently accurate to learn something about the neutrino masses?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285020"/>
            <a:ext cx="1944303" cy="1014831"/>
          </a:xfrm>
          <a:prstGeom prst="rect">
            <a:avLst/>
          </a:prstGeom>
        </p:spPr>
      </p:pic>
      <p:pic>
        <p:nvPicPr>
          <p:cNvPr id="5" name="Picture 4"/>
          <p:cNvPicPr>
            <a:picLocks noChangeAspect="1"/>
          </p:cNvPicPr>
          <p:nvPr/>
        </p:nvPicPr>
        <p:blipFill>
          <a:blip r:embed="rId3"/>
          <a:stretch>
            <a:fillRect/>
          </a:stretch>
        </p:blipFill>
        <p:spPr>
          <a:xfrm>
            <a:off x="152400" y="1646238"/>
            <a:ext cx="4038600" cy="490601"/>
          </a:xfrm>
          <a:prstGeom prst="rect">
            <a:avLst/>
          </a:prstGeom>
        </p:spPr>
      </p:pic>
      <p:pic>
        <p:nvPicPr>
          <p:cNvPr id="6" name="Picture 5"/>
          <p:cNvPicPr>
            <a:picLocks noChangeAspect="1"/>
          </p:cNvPicPr>
          <p:nvPr/>
        </p:nvPicPr>
        <p:blipFill>
          <a:blip r:embed="rId4"/>
          <a:stretch>
            <a:fillRect/>
          </a:stretch>
        </p:blipFill>
        <p:spPr>
          <a:xfrm>
            <a:off x="139698" y="2221065"/>
            <a:ext cx="5461001" cy="864679"/>
          </a:xfrm>
          <a:prstGeom prst="rect">
            <a:avLst/>
          </a:prstGeom>
        </p:spPr>
      </p:pic>
      <p:pic>
        <p:nvPicPr>
          <p:cNvPr id="7" name="Picture 6"/>
          <p:cNvPicPr>
            <a:picLocks noChangeAspect="1"/>
          </p:cNvPicPr>
          <p:nvPr/>
        </p:nvPicPr>
        <p:blipFill>
          <a:blip r:embed="rId5"/>
          <a:stretch>
            <a:fillRect/>
          </a:stretch>
        </p:blipFill>
        <p:spPr>
          <a:xfrm>
            <a:off x="5791200" y="1583065"/>
            <a:ext cx="2628900" cy="553774"/>
          </a:xfrm>
          <a:prstGeom prst="rect">
            <a:avLst/>
          </a:prstGeom>
        </p:spPr>
      </p:pic>
      <p:pic>
        <p:nvPicPr>
          <p:cNvPr id="8" name="Picture 7"/>
          <p:cNvPicPr>
            <a:picLocks noChangeAspect="1"/>
          </p:cNvPicPr>
          <p:nvPr/>
        </p:nvPicPr>
        <p:blipFill>
          <a:blip r:embed="rId6"/>
          <a:stretch>
            <a:fillRect/>
          </a:stretch>
        </p:blipFill>
        <p:spPr>
          <a:xfrm>
            <a:off x="3657600" y="4380035"/>
            <a:ext cx="5181600" cy="665943"/>
          </a:xfrm>
          <a:prstGeom prst="rect">
            <a:avLst/>
          </a:prstGeom>
        </p:spPr>
      </p:pic>
      <p:sp>
        <p:nvSpPr>
          <p:cNvPr id="9" name="Oval 8"/>
          <p:cNvSpPr/>
          <p:nvPr/>
        </p:nvSpPr>
        <p:spPr>
          <a:xfrm>
            <a:off x="1143000" y="2792436"/>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524000" y="3021036"/>
            <a:ext cx="6096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76018" y="3081401"/>
            <a:ext cx="877163" cy="369332"/>
          </a:xfrm>
          <a:prstGeom prst="rect">
            <a:avLst/>
          </a:prstGeom>
          <a:noFill/>
        </p:spPr>
        <p:txBody>
          <a:bodyPr wrap="none" rtlCol="0">
            <a:spAutoFit/>
          </a:bodyPr>
          <a:lstStyle/>
          <a:p>
            <a:r>
              <a:rPr lang="en-US" dirty="0" smtClean="0"/>
              <a:t>Phases?</a:t>
            </a:r>
            <a:endParaRPr lang="en-US" dirty="0"/>
          </a:p>
        </p:txBody>
      </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b="12804"/>
          <a:stretch/>
        </p:blipFill>
        <p:spPr>
          <a:xfrm>
            <a:off x="152400" y="4715402"/>
            <a:ext cx="3363324" cy="2066397"/>
          </a:xfrm>
          <a:prstGeom prst="rect">
            <a:avLst/>
          </a:prstGeom>
        </p:spPr>
      </p:pic>
    </p:spTree>
    <p:extLst>
      <p:ext uri="{BB962C8B-B14F-4D97-AF65-F5344CB8AC3E}">
        <p14:creationId xmlns:p14="http://schemas.microsoft.com/office/powerpoint/2010/main" val="2681779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Double beta decay: the case of </a:t>
            </a:r>
            <a:r>
              <a:rPr lang="en-US" baseline="30000" dirty="0" smtClean="0"/>
              <a:t>150</a:t>
            </a:r>
            <a:r>
              <a:rPr lang="en-US" dirty="0" smtClean="0"/>
              <a:t>Nd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4566835" cy="3217862"/>
          </a:xfrm>
          <a:prstGeom prst="rect">
            <a:avLst/>
          </a:prstGeom>
        </p:spPr>
      </p:pic>
      <p:sp>
        <p:nvSpPr>
          <p:cNvPr id="4" name="TextBox 3"/>
          <p:cNvSpPr txBox="1"/>
          <p:nvPr/>
        </p:nvSpPr>
        <p:spPr>
          <a:xfrm>
            <a:off x="4897655" y="1295400"/>
            <a:ext cx="4038600" cy="3046988"/>
          </a:xfrm>
          <a:prstGeom prst="rect">
            <a:avLst/>
          </a:prstGeom>
          <a:noFill/>
        </p:spPr>
        <p:txBody>
          <a:bodyPr wrap="square" rtlCol="0">
            <a:spAutoFit/>
          </a:bodyPr>
          <a:lstStyle/>
          <a:p>
            <a:r>
              <a:rPr lang="en-US" sz="2400" dirty="0" smtClean="0"/>
              <a:t>Most 0/2</a:t>
            </a:r>
            <a:r>
              <a:rPr lang="en-US" sz="2400" dirty="0" smtClean="0">
                <a:sym typeface="Symbol" panose="05050102010706020507" pitchFamily="18" charset="2"/>
              </a:rPr>
              <a:t> partners have over the past decade been investigated through charge-exchange reactions:</a:t>
            </a:r>
          </a:p>
          <a:p>
            <a:pPr marL="342900" indent="-342900">
              <a:buFont typeface="Arial" panose="020B0604020202020204" pitchFamily="34" charset="0"/>
              <a:buChar char="•"/>
            </a:pPr>
            <a:r>
              <a:rPr lang="en-US" sz="2400" dirty="0" smtClean="0">
                <a:sym typeface="Symbol" panose="05050102010706020507" pitchFamily="18" charset="2"/>
              </a:rPr>
              <a:t>(</a:t>
            </a:r>
            <a:r>
              <a:rPr lang="en-US" sz="2400" baseline="30000" dirty="0" smtClean="0">
                <a:sym typeface="Symbol" panose="05050102010706020507" pitchFamily="18" charset="2"/>
              </a:rPr>
              <a:t>3</a:t>
            </a:r>
            <a:r>
              <a:rPr lang="en-US" sz="2400" dirty="0" smtClean="0">
                <a:sym typeface="Symbol" panose="05050102010706020507" pitchFamily="18" charset="2"/>
              </a:rPr>
              <a:t>He,t) – RCNP</a:t>
            </a:r>
          </a:p>
          <a:p>
            <a:pPr marL="342900" indent="-342900">
              <a:buFont typeface="Arial" panose="020B0604020202020204" pitchFamily="34" charset="0"/>
              <a:buChar char="•"/>
            </a:pPr>
            <a:r>
              <a:rPr lang="en-US" sz="2400" dirty="0" smtClean="0">
                <a:sym typeface="Symbol" panose="05050102010706020507" pitchFamily="18" charset="2"/>
              </a:rPr>
              <a:t>(d,</a:t>
            </a:r>
            <a:r>
              <a:rPr lang="en-US" sz="2400" baseline="30000" dirty="0" smtClean="0">
                <a:sym typeface="Symbol" panose="05050102010706020507" pitchFamily="18" charset="2"/>
              </a:rPr>
              <a:t>2</a:t>
            </a:r>
            <a:r>
              <a:rPr lang="en-US" sz="2400" dirty="0" smtClean="0">
                <a:sym typeface="Symbol" panose="05050102010706020507" pitchFamily="18" charset="2"/>
              </a:rPr>
              <a:t>He) – KVI</a:t>
            </a:r>
          </a:p>
          <a:p>
            <a:pPr marL="342900" indent="-342900">
              <a:buFont typeface="Arial" panose="020B0604020202020204" pitchFamily="34" charset="0"/>
              <a:buChar char="•"/>
            </a:pPr>
            <a:r>
              <a:rPr lang="en-US" sz="2400" dirty="0" smtClean="0">
                <a:sym typeface="Symbol" panose="05050102010706020507" pitchFamily="18" charset="2"/>
              </a:rPr>
              <a:t>(</a:t>
            </a:r>
            <a:r>
              <a:rPr lang="en-US" sz="2400" dirty="0" err="1" smtClean="0">
                <a:sym typeface="Symbol" panose="05050102010706020507" pitchFamily="18" charset="2"/>
              </a:rPr>
              <a:t>p,n</a:t>
            </a:r>
            <a:r>
              <a:rPr lang="en-US" sz="2400" dirty="0" smtClean="0">
                <a:sym typeface="Symbol" panose="05050102010706020507" pitchFamily="18" charset="2"/>
              </a:rPr>
              <a:t>)/(</a:t>
            </a:r>
            <a:r>
              <a:rPr lang="en-US" sz="2400" dirty="0" err="1" smtClean="0">
                <a:sym typeface="Symbol" panose="05050102010706020507" pitchFamily="18" charset="2"/>
              </a:rPr>
              <a:t>n,p</a:t>
            </a:r>
            <a:r>
              <a:rPr lang="en-US" sz="2400" dirty="0" smtClean="0">
                <a:sym typeface="Symbol" panose="05050102010706020507" pitchFamily="18" charset="2"/>
              </a:rPr>
              <a:t>) – RCNP</a:t>
            </a:r>
          </a:p>
          <a:p>
            <a:pPr marL="342900" indent="-342900">
              <a:buFont typeface="Arial" panose="020B0604020202020204" pitchFamily="34" charset="0"/>
              <a:buChar char="•"/>
            </a:pPr>
            <a:r>
              <a:rPr lang="en-US" sz="2400" dirty="0" smtClean="0">
                <a:sym typeface="Symbol" panose="05050102010706020507" pitchFamily="18" charset="2"/>
              </a:rPr>
              <a:t>(t,</a:t>
            </a:r>
            <a:r>
              <a:rPr lang="en-US" sz="2400" baseline="30000" dirty="0" smtClean="0">
                <a:sym typeface="Symbol" panose="05050102010706020507" pitchFamily="18" charset="2"/>
              </a:rPr>
              <a:t>3</a:t>
            </a:r>
            <a:r>
              <a:rPr lang="en-US" sz="2400" dirty="0" smtClean="0">
                <a:sym typeface="Symbol" panose="05050102010706020507" pitchFamily="18" charset="2"/>
              </a:rPr>
              <a:t>He) – NSCL</a:t>
            </a:r>
            <a:endParaRPr lang="en-US" sz="2400" dirty="0"/>
          </a:p>
        </p:txBody>
      </p:sp>
      <p:sp>
        <p:nvSpPr>
          <p:cNvPr id="5" name="TextBox 4"/>
          <p:cNvSpPr txBox="1"/>
          <p:nvPr/>
        </p:nvSpPr>
        <p:spPr>
          <a:xfrm>
            <a:off x="1143000" y="4678342"/>
            <a:ext cx="1042914" cy="646331"/>
          </a:xfrm>
          <a:prstGeom prst="rect">
            <a:avLst/>
          </a:prstGeom>
          <a:noFill/>
        </p:spPr>
        <p:txBody>
          <a:bodyPr wrap="none" rtlCol="0">
            <a:spAutoFit/>
          </a:bodyPr>
          <a:lstStyle/>
          <a:p>
            <a:r>
              <a:rPr lang="en-US" dirty="0" smtClean="0"/>
              <a:t>RCNP</a:t>
            </a:r>
          </a:p>
          <a:p>
            <a:r>
              <a:rPr lang="en-US" dirty="0" smtClean="0"/>
              <a:t>Osaka U.</a:t>
            </a:r>
            <a:endParaRPr lang="en-US" dirty="0"/>
          </a:p>
        </p:txBody>
      </p:sp>
      <p:sp>
        <p:nvSpPr>
          <p:cNvPr id="6" name="TextBox 5"/>
          <p:cNvSpPr txBox="1"/>
          <p:nvPr/>
        </p:nvSpPr>
        <p:spPr>
          <a:xfrm>
            <a:off x="2971800" y="4678342"/>
            <a:ext cx="769763" cy="646331"/>
          </a:xfrm>
          <a:prstGeom prst="rect">
            <a:avLst/>
          </a:prstGeom>
          <a:noFill/>
        </p:spPr>
        <p:txBody>
          <a:bodyPr wrap="none" rtlCol="0">
            <a:spAutoFit/>
          </a:bodyPr>
          <a:lstStyle/>
          <a:p>
            <a:r>
              <a:rPr lang="en-US" dirty="0" smtClean="0"/>
              <a:t>NSCL</a:t>
            </a:r>
          </a:p>
          <a:p>
            <a:r>
              <a:rPr lang="en-US" dirty="0" smtClean="0"/>
              <a:t>MSU</a:t>
            </a:r>
            <a:endParaRPr lang="en-US" dirty="0"/>
          </a:p>
        </p:txBody>
      </p:sp>
      <p:sp>
        <p:nvSpPr>
          <p:cNvPr id="7" name="TextBox 6"/>
          <p:cNvSpPr txBox="1"/>
          <p:nvPr/>
        </p:nvSpPr>
        <p:spPr>
          <a:xfrm>
            <a:off x="76200" y="5380796"/>
            <a:ext cx="9067800" cy="1015663"/>
          </a:xfrm>
          <a:prstGeom prst="rect">
            <a:avLst/>
          </a:prstGeom>
          <a:noFill/>
        </p:spPr>
        <p:txBody>
          <a:bodyPr wrap="square" rtlCol="0">
            <a:spAutoFit/>
          </a:bodyPr>
          <a:lstStyle/>
          <a:p>
            <a:r>
              <a:rPr lang="en-US" sz="2000" dirty="0" smtClean="0"/>
              <a:t>Goal: test the theoretical models used to estimate double beta decay half lives under the premises that models that aim to accurately estimate matrix elements for double beta decay must be able to accurately estimate matrix elements for single beta decay </a:t>
            </a:r>
            <a:endParaRPr lang="en-US" sz="2000" dirty="0"/>
          </a:p>
        </p:txBody>
      </p:sp>
    </p:spTree>
    <p:extLst>
      <p:ext uri="{BB962C8B-B14F-4D97-AF65-F5344CB8AC3E}">
        <p14:creationId xmlns:p14="http://schemas.microsoft.com/office/powerpoint/2010/main" val="4075532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
            <a:ext cx="8229600" cy="1143000"/>
          </a:xfrm>
        </p:spPr>
        <p:txBody>
          <a:bodyPr>
            <a:normAutofit/>
          </a:bodyPr>
          <a:lstStyle/>
          <a:p>
            <a:r>
              <a:rPr lang="en-US" sz="4000" baseline="30000" dirty="0" smtClean="0"/>
              <a:t>150</a:t>
            </a:r>
            <a:r>
              <a:rPr lang="en-US" sz="4000" dirty="0" smtClean="0"/>
              <a:t>Nd(</a:t>
            </a:r>
            <a:r>
              <a:rPr lang="en-US" sz="4000" baseline="30000" dirty="0" smtClean="0"/>
              <a:t>3</a:t>
            </a:r>
            <a:r>
              <a:rPr lang="en-US" sz="4000" dirty="0" smtClean="0"/>
              <a:t>He,t) and </a:t>
            </a:r>
            <a:r>
              <a:rPr lang="en-US" sz="4000" baseline="30000" dirty="0" smtClean="0"/>
              <a:t>150</a:t>
            </a:r>
            <a:r>
              <a:rPr lang="en-US" sz="4000" dirty="0" smtClean="0"/>
              <a:t>Sm(t,</a:t>
            </a:r>
            <a:r>
              <a:rPr lang="en-US" sz="4000" baseline="30000" dirty="0" smtClean="0"/>
              <a:t>3</a:t>
            </a:r>
            <a:r>
              <a:rPr lang="en-US" sz="4000" dirty="0" smtClean="0"/>
              <a:t>He) data</a:t>
            </a:r>
            <a:endParaRPr lang="en-US" sz="4000" baseline="30000" dirty="0"/>
          </a:p>
        </p:txBody>
      </p:sp>
      <p:pic>
        <p:nvPicPr>
          <p:cNvPr id="3" name="Picture 2"/>
          <p:cNvPicPr>
            <a:picLocks noChangeAspect="1"/>
          </p:cNvPicPr>
          <p:nvPr/>
        </p:nvPicPr>
        <p:blipFill>
          <a:blip r:embed="rId2"/>
          <a:stretch>
            <a:fillRect/>
          </a:stretch>
        </p:blipFill>
        <p:spPr>
          <a:xfrm>
            <a:off x="690874" y="990600"/>
            <a:ext cx="2959819" cy="5108692"/>
          </a:xfrm>
          <a:prstGeom prst="rect">
            <a:avLst/>
          </a:prstGeom>
        </p:spPr>
      </p:pic>
      <p:pic>
        <p:nvPicPr>
          <p:cNvPr id="4" name="Picture 3"/>
          <p:cNvPicPr>
            <a:picLocks noChangeAspect="1"/>
          </p:cNvPicPr>
          <p:nvPr/>
        </p:nvPicPr>
        <p:blipFill>
          <a:blip r:embed="rId3"/>
          <a:stretch>
            <a:fillRect/>
          </a:stretch>
        </p:blipFill>
        <p:spPr>
          <a:xfrm>
            <a:off x="4419600" y="1251466"/>
            <a:ext cx="3886200" cy="3497580"/>
          </a:xfrm>
          <a:prstGeom prst="rect">
            <a:avLst/>
          </a:prstGeom>
        </p:spPr>
      </p:pic>
      <p:sp>
        <p:nvSpPr>
          <p:cNvPr id="5" name="TextBox 4"/>
          <p:cNvSpPr txBox="1"/>
          <p:nvPr/>
        </p:nvSpPr>
        <p:spPr>
          <a:xfrm>
            <a:off x="609600" y="6099292"/>
            <a:ext cx="3438185" cy="461665"/>
          </a:xfrm>
          <a:prstGeom prst="rect">
            <a:avLst/>
          </a:prstGeom>
          <a:noFill/>
        </p:spPr>
        <p:txBody>
          <a:bodyPr wrap="none" rtlCol="0">
            <a:spAutoFit/>
          </a:bodyPr>
          <a:lstStyle/>
          <a:p>
            <a:r>
              <a:rPr lang="en-US" sz="2400" baseline="30000" dirty="0" smtClean="0"/>
              <a:t>150</a:t>
            </a:r>
            <a:r>
              <a:rPr lang="en-US" sz="2400" dirty="0" smtClean="0"/>
              <a:t>Nd(</a:t>
            </a:r>
            <a:r>
              <a:rPr lang="en-US" sz="2400" baseline="30000" dirty="0" smtClean="0"/>
              <a:t>3</a:t>
            </a:r>
            <a:r>
              <a:rPr lang="en-US" sz="2400" dirty="0" smtClean="0"/>
              <a:t>He,t) at 140 </a:t>
            </a:r>
            <a:r>
              <a:rPr lang="en-US" sz="2400" dirty="0" err="1" smtClean="0"/>
              <a:t>AMeV</a:t>
            </a:r>
            <a:endParaRPr lang="en-US" sz="2400" dirty="0"/>
          </a:p>
        </p:txBody>
      </p:sp>
      <p:sp>
        <p:nvSpPr>
          <p:cNvPr id="6" name="TextBox 5"/>
          <p:cNvSpPr txBox="1"/>
          <p:nvPr/>
        </p:nvSpPr>
        <p:spPr>
          <a:xfrm>
            <a:off x="4800600" y="4749046"/>
            <a:ext cx="3412794" cy="461665"/>
          </a:xfrm>
          <a:prstGeom prst="rect">
            <a:avLst/>
          </a:prstGeom>
          <a:noFill/>
        </p:spPr>
        <p:txBody>
          <a:bodyPr wrap="none" rtlCol="0">
            <a:spAutoFit/>
          </a:bodyPr>
          <a:lstStyle/>
          <a:p>
            <a:r>
              <a:rPr lang="en-US" sz="2400" baseline="30000" dirty="0" smtClean="0"/>
              <a:t>150</a:t>
            </a:r>
            <a:r>
              <a:rPr lang="en-US" sz="2400" dirty="0" smtClean="0"/>
              <a:t>Sm(t,</a:t>
            </a:r>
            <a:r>
              <a:rPr lang="en-US" sz="2400" baseline="30000" dirty="0" smtClean="0"/>
              <a:t>3</a:t>
            </a:r>
            <a:r>
              <a:rPr lang="en-US" sz="2400" dirty="0" smtClean="0"/>
              <a:t>He) at 115 </a:t>
            </a:r>
            <a:r>
              <a:rPr lang="en-US" sz="2400" dirty="0" err="1" smtClean="0"/>
              <a:t>AMeV</a:t>
            </a:r>
            <a:endParaRPr lang="en-US" sz="2400" dirty="0"/>
          </a:p>
        </p:txBody>
      </p:sp>
      <p:sp>
        <p:nvSpPr>
          <p:cNvPr id="7" name="Rectangle 6"/>
          <p:cNvSpPr/>
          <p:nvPr/>
        </p:nvSpPr>
        <p:spPr>
          <a:xfrm>
            <a:off x="4572000" y="882134"/>
            <a:ext cx="4502707" cy="369332"/>
          </a:xfrm>
          <a:prstGeom prst="rect">
            <a:avLst/>
          </a:prstGeom>
        </p:spPr>
        <p:txBody>
          <a:bodyPr wrap="none">
            <a:spAutoFit/>
          </a:bodyPr>
          <a:lstStyle/>
          <a:p>
            <a:r>
              <a:rPr lang="en-US" dirty="0"/>
              <a:t>C. Guess et al., Phys. Rev. C </a:t>
            </a:r>
            <a:r>
              <a:rPr lang="en-US" b="1" dirty="0"/>
              <a:t>83</a:t>
            </a:r>
            <a:r>
              <a:rPr lang="en-US" dirty="0"/>
              <a:t>, 064318 (2011)</a:t>
            </a:r>
          </a:p>
        </p:txBody>
      </p:sp>
    </p:spTree>
    <p:extLst>
      <p:ext uri="{BB962C8B-B14F-4D97-AF65-F5344CB8AC3E}">
        <p14:creationId xmlns:p14="http://schemas.microsoft.com/office/powerpoint/2010/main" val="1677623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
            <a:ext cx="8229600" cy="1143000"/>
          </a:xfrm>
        </p:spPr>
        <p:txBody>
          <a:bodyPr>
            <a:normAutofit/>
          </a:bodyPr>
          <a:lstStyle/>
          <a:p>
            <a:r>
              <a:rPr lang="en-US" sz="3200" dirty="0" smtClean="0"/>
              <a:t>Multipole Decomposition Analysis</a:t>
            </a:r>
            <a:endParaRPr lang="en-US" sz="3200" dirty="0"/>
          </a:p>
        </p:txBody>
      </p:sp>
      <p:pic>
        <p:nvPicPr>
          <p:cNvPr id="3" name="Picture 2"/>
          <p:cNvPicPr>
            <a:picLocks noChangeAspect="1"/>
          </p:cNvPicPr>
          <p:nvPr/>
        </p:nvPicPr>
        <p:blipFill>
          <a:blip r:embed="rId2"/>
          <a:stretch>
            <a:fillRect/>
          </a:stretch>
        </p:blipFill>
        <p:spPr>
          <a:xfrm>
            <a:off x="296598" y="838199"/>
            <a:ext cx="3742002" cy="5888321"/>
          </a:xfrm>
          <a:prstGeom prst="rect">
            <a:avLst/>
          </a:prstGeom>
        </p:spPr>
      </p:pic>
      <p:pic>
        <p:nvPicPr>
          <p:cNvPr id="4" name="Picture 3"/>
          <p:cNvPicPr>
            <a:picLocks noChangeAspect="1"/>
          </p:cNvPicPr>
          <p:nvPr/>
        </p:nvPicPr>
        <p:blipFill>
          <a:blip r:embed="rId3"/>
          <a:stretch>
            <a:fillRect/>
          </a:stretch>
        </p:blipFill>
        <p:spPr>
          <a:xfrm>
            <a:off x="5356161" y="971810"/>
            <a:ext cx="3586575" cy="5791200"/>
          </a:xfrm>
          <a:prstGeom prst="rect">
            <a:avLst/>
          </a:prstGeom>
        </p:spPr>
      </p:pic>
      <p:sp>
        <p:nvSpPr>
          <p:cNvPr id="5" name="TextBox 4"/>
          <p:cNvSpPr txBox="1"/>
          <p:nvPr/>
        </p:nvSpPr>
        <p:spPr>
          <a:xfrm>
            <a:off x="992037" y="3821006"/>
            <a:ext cx="1174489" cy="523220"/>
          </a:xfrm>
          <a:prstGeom prst="rect">
            <a:avLst/>
          </a:prstGeom>
          <a:noFill/>
        </p:spPr>
        <p:txBody>
          <a:bodyPr wrap="none" rtlCol="0">
            <a:spAutoFit/>
          </a:bodyPr>
          <a:lstStyle/>
          <a:p>
            <a:r>
              <a:rPr lang="en-US" sz="2800" dirty="0" smtClean="0"/>
              <a:t>(</a:t>
            </a:r>
            <a:r>
              <a:rPr lang="en-US" sz="2800" baseline="30000" dirty="0" smtClean="0"/>
              <a:t>3</a:t>
            </a:r>
            <a:r>
              <a:rPr lang="en-US" sz="2800" dirty="0" smtClean="0"/>
              <a:t>He,t)</a:t>
            </a:r>
            <a:endParaRPr lang="en-US" sz="2800" dirty="0"/>
          </a:p>
        </p:txBody>
      </p:sp>
      <p:sp>
        <p:nvSpPr>
          <p:cNvPr id="6" name="TextBox 5"/>
          <p:cNvSpPr txBox="1"/>
          <p:nvPr/>
        </p:nvSpPr>
        <p:spPr>
          <a:xfrm>
            <a:off x="6557107" y="3821006"/>
            <a:ext cx="1167307" cy="523220"/>
          </a:xfrm>
          <a:prstGeom prst="rect">
            <a:avLst/>
          </a:prstGeom>
          <a:noFill/>
        </p:spPr>
        <p:txBody>
          <a:bodyPr wrap="none" rtlCol="0">
            <a:spAutoFit/>
          </a:bodyPr>
          <a:lstStyle/>
          <a:p>
            <a:r>
              <a:rPr lang="en-US" sz="2800" dirty="0" smtClean="0"/>
              <a:t>(t,</a:t>
            </a:r>
            <a:r>
              <a:rPr lang="en-US" sz="2800" baseline="30000" dirty="0" smtClean="0"/>
              <a:t>3</a:t>
            </a:r>
            <a:r>
              <a:rPr lang="en-US" sz="2800" dirty="0" smtClean="0"/>
              <a:t>He)</a:t>
            </a:r>
            <a:endParaRPr lang="en-US" sz="2800" dirty="0"/>
          </a:p>
        </p:txBody>
      </p:sp>
      <p:sp>
        <p:nvSpPr>
          <p:cNvPr id="7" name="TextBox 6"/>
          <p:cNvSpPr txBox="1"/>
          <p:nvPr/>
        </p:nvSpPr>
        <p:spPr>
          <a:xfrm>
            <a:off x="2765373" y="2127683"/>
            <a:ext cx="2587568" cy="369332"/>
          </a:xfrm>
          <a:prstGeom prst="rect">
            <a:avLst/>
          </a:prstGeom>
          <a:noFill/>
        </p:spPr>
        <p:txBody>
          <a:bodyPr wrap="none" rtlCol="0">
            <a:spAutoFit/>
          </a:bodyPr>
          <a:lstStyle/>
          <a:p>
            <a:r>
              <a:rPr lang="en-US" dirty="0" smtClean="0"/>
              <a:t>Gamow-Teller Resonance</a:t>
            </a:r>
            <a:endParaRPr lang="en-US" dirty="0"/>
          </a:p>
        </p:txBody>
      </p:sp>
      <p:cxnSp>
        <p:nvCxnSpPr>
          <p:cNvPr id="9" name="Straight Connector 8"/>
          <p:cNvCxnSpPr/>
          <p:nvPr/>
        </p:nvCxnSpPr>
        <p:spPr>
          <a:xfrm flipH="1">
            <a:off x="2793241" y="2497015"/>
            <a:ext cx="711959" cy="7099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50441" y="3945917"/>
            <a:ext cx="2236703" cy="369332"/>
          </a:xfrm>
          <a:prstGeom prst="rect">
            <a:avLst/>
          </a:prstGeom>
          <a:noFill/>
        </p:spPr>
        <p:txBody>
          <a:bodyPr wrap="none" rtlCol="0">
            <a:spAutoFit/>
          </a:bodyPr>
          <a:lstStyle/>
          <a:p>
            <a:r>
              <a:rPr lang="en-US" dirty="0" smtClean="0"/>
              <a:t>Spin-dipole resonance</a:t>
            </a:r>
            <a:endParaRPr lang="en-US" dirty="0"/>
          </a:p>
        </p:txBody>
      </p:sp>
      <p:cxnSp>
        <p:nvCxnSpPr>
          <p:cNvPr id="12" name="Straight Connector 11"/>
          <p:cNvCxnSpPr/>
          <p:nvPr/>
        </p:nvCxnSpPr>
        <p:spPr>
          <a:xfrm flipH="1">
            <a:off x="3097180" y="4545448"/>
            <a:ext cx="1066800" cy="68213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208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with QRPA calculations</a:t>
            </a:r>
            <a:endParaRPr lang="en-US" dirty="0"/>
          </a:p>
        </p:txBody>
      </p:sp>
      <p:pic>
        <p:nvPicPr>
          <p:cNvPr id="4" name="Picture 3"/>
          <p:cNvPicPr>
            <a:picLocks noChangeAspect="1"/>
          </p:cNvPicPr>
          <p:nvPr/>
        </p:nvPicPr>
        <p:blipFill>
          <a:blip r:embed="rId2"/>
          <a:stretch>
            <a:fillRect/>
          </a:stretch>
        </p:blipFill>
        <p:spPr>
          <a:xfrm>
            <a:off x="228600" y="1676401"/>
            <a:ext cx="3937819" cy="3810000"/>
          </a:xfrm>
          <a:prstGeom prst="rect">
            <a:avLst/>
          </a:prstGeom>
        </p:spPr>
      </p:pic>
      <p:pic>
        <p:nvPicPr>
          <p:cNvPr id="5" name="Picture 4"/>
          <p:cNvPicPr>
            <a:picLocks noChangeAspect="1"/>
          </p:cNvPicPr>
          <p:nvPr/>
        </p:nvPicPr>
        <p:blipFill>
          <a:blip r:embed="rId3"/>
          <a:stretch>
            <a:fillRect/>
          </a:stretch>
        </p:blipFill>
        <p:spPr>
          <a:xfrm>
            <a:off x="4546601" y="1676401"/>
            <a:ext cx="4293633" cy="3809999"/>
          </a:xfrm>
          <a:prstGeom prst="rect">
            <a:avLst/>
          </a:prstGeom>
        </p:spPr>
      </p:pic>
      <p:sp>
        <p:nvSpPr>
          <p:cNvPr id="6" name="TextBox 5"/>
          <p:cNvSpPr txBox="1"/>
          <p:nvPr/>
        </p:nvSpPr>
        <p:spPr>
          <a:xfrm>
            <a:off x="152399" y="5732330"/>
            <a:ext cx="4394201" cy="461665"/>
          </a:xfrm>
          <a:prstGeom prst="rect">
            <a:avLst/>
          </a:prstGeom>
          <a:noFill/>
        </p:spPr>
        <p:txBody>
          <a:bodyPr wrap="square" rtlCol="0">
            <a:spAutoFit/>
          </a:bodyPr>
          <a:lstStyle/>
          <a:p>
            <a:r>
              <a:rPr lang="en-US" sz="2400" dirty="0" smtClean="0"/>
              <a:t>Calculations by Fang, Rodin et al.</a:t>
            </a:r>
            <a:endParaRPr lang="en-US" sz="2400" dirty="0"/>
          </a:p>
        </p:txBody>
      </p:sp>
      <p:sp>
        <p:nvSpPr>
          <p:cNvPr id="3" name="TextBox 2"/>
          <p:cNvSpPr txBox="1"/>
          <p:nvPr/>
        </p:nvSpPr>
        <p:spPr>
          <a:xfrm>
            <a:off x="4546601" y="1232972"/>
            <a:ext cx="4172489" cy="369332"/>
          </a:xfrm>
          <a:prstGeom prst="rect">
            <a:avLst/>
          </a:prstGeom>
          <a:noFill/>
        </p:spPr>
        <p:txBody>
          <a:bodyPr wrap="none" rtlCol="0">
            <a:spAutoFit/>
          </a:bodyPr>
          <a:lstStyle/>
          <a:p>
            <a:r>
              <a:rPr lang="en-US" dirty="0" err="1" smtClean="0"/>
              <a:t>Isovector</a:t>
            </a:r>
            <a:r>
              <a:rPr lang="en-US" dirty="0" smtClean="0"/>
              <a:t> Spin Giant Monopole Resonance</a:t>
            </a:r>
            <a:endParaRPr lang="en-US" dirty="0"/>
          </a:p>
        </p:txBody>
      </p:sp>
      <p:cxnSp>
        <p:nvCxnSpPr>
          <p:cNvPr id="9" name="Straight Connector 8"/>
          <p:cNvCxnSpPr/>
          <p:nvPr/>
        </p:nvCxnSpPr>
        <p:spPr>
          <a:xfrm>
            <a:off x="6400800" y="1600200"/>
            <a:ext cx="457200" cy="2362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7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 y="143029"/>
            <a:ext cx="8229600" cy="1143000"/>
          </a:xfrm>
        </p:spPr>
        <p:txBody>
          <a:bodyPr>
            <a:normAutofit/>
          </a:bodyPr>
          <a:lstStyle/>
          <a:p>
            <a:r>
              <a:rPr lang="en-US" sz="3600" dirty="0" smtClean="0"/>
              <a:t>Question I – weak rates in astrophysics</a:t>
            </a:r>
            <a:endParaRPr lang="en-US" sz="3600" dirty="0"/>
          </a:p>
        </p:txBody>
      </p:sp>
      <p:sp>
        <p:nvSpPr>
          <p:cNvPr id="4" name="Content Placeholder 3"/>
          <p:cNvSpPr txBox="1">
            <a:spLocks noGrp="1"/>
          </p:cNvSpPr>
          <p:nvPr>
            <p:ph idx="1"/>
          </p:nvPr>
        </p:nvSpPr>
        <p:spPr>
          <a:xfrm>
            <a:off x="152400" y="1289851"/>
            <a:ext cx="8915400" cy="1384995"/>
          </a:xfrm>
          <a:prstGeom prst="rect">
            <a:avLst/>
          </a:prstGeom>
          <a:noFill/>
        </p:spPr>
        <p:txBody>
          <a:bodyPr wrap="square" rtlCol="0">
            <a:spAutoFit/>
          </a:bodyPr>
          <a:lstStyle/>
          <a:p>
            <a:pPr marL="0" indent="0" algn="just">
              <a:buNone/>
            </a:pPr>
            <a:r>
              <a:rPr lang="en-US" sz="2000" dirty="0" smtClean="0"/>
              <a:t>“Despite </a:t>
            </a:r>
            <a:r>
              <a:rPr lang="en-US" sz="2000" dirty="0"/>
              <a:t>experimental and theoretical progress, lack </a:t>
            </a:r>
            <a:r>
              <a:rPr lang="en-US" sz="2000" dirty="0" smtClean="0"/>
              <a:t>of knowledge </a:t>
            </a:r>
            <a:r>
              <a:rPr lang="en-US" sz="2000" dirty="0"/>
              <a:t>of relevant or accurate weak-interaction </a:t>
            </a:r>
            <a:r>
              <a:rPr lang="en-US" sz="2000" dirty="0" smtClean="0"/>
              <a:t>data still </a:t>
            </a:r>
            <a:r>
              <a:rPr lang="en-US" sz="2000" dirty="0"/>
              <a:t>constitutes a major obstacle in the simulation </a:t>
            </a:r>
            <a:r>
              <a:rPr lang="en-US" sz="2000" dirty="0" smtClean="0"/>
              <a:t>of some </a:t>
            </a:r>
            <a:r>
              <a:rPr lang="en-US" sz="2000" dirty="0"/>
              <a:t>astrophysical scenarios </a:t>
            </a:r>
            <a:r>
              <a:rPr lang="en-US" sz="2000" dirty="0" smtClean="0"/>
              <a:t>today (2003).”</a:t>
            </a:r>
          </a:p>
          <a:p>
            <a:pPr marL="0" indent="0" algn="just">
              <a:buNone/>
            </a:pPr>
            <a:endParaRPr lang="en-US" sz="2000" dirty="0" smtClean="0"/>
          </a:p>
        </p:txBody>
      </p:sp>
      <p:sp>
        <p:nvSpPr>
          <p:cNvPr id="5" name="Rectangle 4"/>
          <p:cNvSpPr/>
          <p:nvPr/>
        </p:nvSpPr>
        <p:spPr>
          <a:xfrm>
            <a:off x="457200" y="2294351"/>
            <a:ext cx="4572000" cy="276999"/>
          </a:xfrm>
          <a:prstGeom prst="rect">
            <a:avLst/>
          </a:prstGeom>
        </p:spPr>
        <p:txBody>
          <a:bodyPr>
            <a:spAutoFit/>
          </a:bodyPr>
          <a:lstStyle/>
          <a:p>
            <a:r>
              <a:rPr lang="en-US" sz="1200" dirty="0">
                <a:latin typeface="CMR9"/>
              </a:rPr>
              <a:t>K. Langanke and G. </a:t>
            </a:r>
            <a:r>
              <a:rPr lang="en-US" sz="1200" dirty="0" smtClean="0">
                <a:latin typeface="CMR9"/>
              </a:rPr>
              <a:t>Martinez-</a:t>
            </a:r>
            <a:r>
              <a:rPr lang="en-US" sz="1200" dirty="0" err="1" smtClean="0">
                <a:latin typeface="CMR9"/>
              </a:rPr>
              <a:t>Pinedo</a:t>
            </a:r>
            <a:r>
              <a:rPr lang="en-US" sz="1200" dirty="0">
                <a:latin typeface="CMR9"/>
              </a:rPr>
              <a:t>, </a:t>
            </a:r>
            <a:r>
              <a:rPr lang="en-US" sz="1200" dirty="0" smtClean="0">
                <a:latin typeface="CMR9"/>
              </a:rPr>
              <a:t>RMP </a:t>
            </a:r>
            <a:r>
              <a:rPr lang="en-US" sz="1200" dirty="0" smtClean="0">
                <a:latin typeface="CMBX9"/>
              </a:rPr>
              <a:t>75</a:t>
            </a:r>
            <a:r>
              <a:rPr lang="en-US" sz="1200" dirty="0">
                <a:latin typeface="CMR9"/>
              </a:rPr>
              <a:t>, 819 (2003).</a:t>
            </a:r>
            <a:endParaRPr lang="en-US" sz="1200" dirty="0"/>
          </a:p>
        </p:txBody>
      </p:sp>
      <p:pic>
        <p:nvPicPr>
          <p:cNvPr id="2050" name="Picture 2" descr="http://www.anl.gov/sites/anl.gov/files/Couch_superno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0"/>
            <a:ext cx="2362200" cy="20102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3718" y="4851240"/>
            <a:ext cx="1047082" cy="261610"/>
          </a:xfrm>
          <a:prstGeom prst="rect">
            <a:avLst/>
          </a:prstGeom>
        </p:spPr>
        <p:txBody>
          <a:bodyPr wrap="none">
            <a:spAutoFit/>
          </a:bodyPr>
          <a:lstStyle/>
          <a:p>
            <a:r>
              <a:rPr lang="en-US" sz="1100" dirty="0"/>
              <a:t>Sean M. Couch</a:t>
            </a:r>
          </a:p>
        </p:txBody>
      </p:sp>
      <p:sp>
        <p:nvSpPr>
          <p:cNvPr id="7" name="TextBox 6"/>
          <p:cNvSpPr txBox="1"/>
          <p:nvPr/>
        </p:nvSpPr>
        <p:spPr>
          <a:xfrm>
            <a:off x="57337" y="2674846"/>
            <a:ext cx="2685863" cy="369332"/>
          </a:xfrm>
          <a:prstGeom prst="rect">
            <a:avLst/>
          </a:prstGeom>
          <a:noFill/>
        </p:spPr>
        <p:txBody>
          <a:bodyPr wrap="none" rtlCol="0">
            <a:spAutoFit/>
          </a:bodyPr>
          <a:lstStyle/>
          <a:p>
            <a:r>
              <a:rPr lang="en-US" dirty="0" smtClean="0"/>
              <a:t>Core-collapse supernovae</a:t>
            </a:r>
            <a:endParaRPr lang="en-US" dirty="0"/>
          </a:p>
        </p:txBody>
      </p:sp>
      <p:pic>
        <p:nvPicPr>
          <p:cNvPr id="2052" name="Picture 4" descr="http://www.space.com/images/i/000/039/454/original/supernova-galaxy-ugc-9379.jpg?interpolation=lanczos-none&amp;fit=inside%7C*:1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038251"/>
            <a:ext cx="2590800" cy="19437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1588" y="2678668"/>
            <a:ext cx="2761012" cy="369332"/>
          </a:xfrm>
          <a:prstGeom prst="rect">
            <a:avLst/>
          </a:prstGeom>
          <a:noFill/>
        </p:spPr>
        <p:txBody>
          <a:bodyPr wrap="none" rtlCol="0">
            <a:spAutoFit/>
          </a:bodyPr>
          <a:lstStyle/>
          <a:p>
            <a:r>
              <a:rPr lang="en-US" dirty="0" smtClean="0"/>
              <a:t>Thermonuclear supernovae</a:t>
            </a:r>
            <a:endParaRPr lang="en-US" dirty="0"/>
          </a:p>
        </p:txBody>
      </p:sp>
      <p:pic>
        <p:nvPicPr>
          <p:cNvPr id="2054" name="Picture 6" descr="http://www3.nd.edu/%7Ezmeisel/images/UrcaExamp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989716"/>
            <a:ext cx="3429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632444" y="2362200"/>
            <a:ext cx="3487388" cy="646331"/>
          </a:xfrm>
          <a:prstGeom prst="rect">
            <a:avLst/>
          </a:prstGeom>
          <a:noFill/>
        </p:spPr>
        <p:txBody>
          <a:bodyPr wrap="square" rtlCol="0">
            <a:spAutoFit/>
          </a:bodyPr>
          <a:lstStyle/>
          <a:p>
            <a:pPr algn="ctr"/>
            <a:r>
              <a:rPr lang="en-US" dirty="0" smtClean="0"/>
              <a:t>Cooling &amp; heating in accreting neutron star crusts</a:t>
            </a:r>
            <a:endParaRPr lang="en-US" dirty="0"/>
          </a:p>
        </p:txBody>
      </p:sp>
      <p:sp>
        <p:nvSpPr>
          <p:cNvPr id="13" name="Rectangle 12"/>
          <p:cNvSpPr/>
          <p:nvPr/>
        </p:nvSpPr>
        <p:spPr>
          <a:xfrm>
            <a:off x="80772" y="5406699"/>
            <a:ext cx="8915400" cy="1015663"/>
          </a:xfrm>
          <a:prstGeom prst="rect">
            <a:avLst/>
          </a:prstGeom>
        </p:spPr>
        <p:txBody>
          <a:bodyPr wrap="square">
            <a:spAutoFit/>
          </a:bodyPr>
          <a:lstStyle/>
          <a:p>
            <a:pPr algn="just"/>
            <a:r>
              <a:rPr lang="en-US" sz="2000" dirty="0" smtClean="0"/>
              <a:t>Electron capture, </a:t>
            </a:r>
            <a:r>
              <a:rPr lang="en-US" sz="2000" dirty="0" smtClean="0">
                <a:sym typeface="Symbol" panose="05050102010706020507" pitchFamily="18" charset="2"/>
              </a:rPr>
              <a:t>-decay, and neutrino interactions</a:t>
            </a:r>
            <a:r>
              <a:rPr lang="en-US" sz="2000" dirty="0">
                <a:sym typeface="Symbol" panose="05050102010706020507" pitchFamily="18" charset="2"/>
              </a:rPr>
              <a:t> </a:t>
            </a:r>
            <a:r>
              <a:rPr lang="en-US" sz="2000" dirty="0" smtClean="0">
                <a:sym typeface="Symbol" panose="05050102010706020507" pitchFamily="18" charset="2"/>
              </a:rPr>
              <a:t>play important role in many </a:t>
            </a:r>
          </a:p>
          <a:p>
            <a:pPr algn="just"/>
            <a:r>
              <a:rPr lang="en-US" sz="2000" dirty="0" smtClean="0">
                <a:sym typeface="Symbol" panose="05050102010706020507" pitchFamily="18" charset="2"/>
              </a:rPr>
              <a:t>astrophysical phenomena and processes, yet the relevant rates are poorly constrained</a:t>
            </a:r>
          </a:p>
        </p:txBody>
      </p:sp>
      <p:sp>
        <p:nvSpPr>
          <p:cNvPr id="3" name="TextBox 2"/>
          <p:cNvSpPr txBox="1"/>
          <p:nvPr/>
        </p:nvSpPr>
        <p:spPr>
          <a:xfrm>
            <a:off x="5586768" y="4835601"/>
            <a:ext cx="947695" cy="246221"/>
          </a:xfrm>
          <a:prstGeom prst="rect">
            <a:avLst/>
          </a:prstGeom>
          <a:noFill/>
        </p:spPr>
        <p:txBody>
          <a:bodyPr wrap="none" rtlCol="0">
            <a:spAutoFit/>
          </a:bodyPr>
          <a:lstStyle/>
          <a:p>
            <a:r>
              <a:rPr lang="en-US" sz="1000" dirty="0" smtClean="0"/>
              <a:t>Z. Meisel et al.</a:t>
            </a:r>
            <a:endParaRPr lang="en-US" sz="1000" dirty="0"/>
          </a:p>
        </p:txBody>
      </p:sp>
    </p:spTree>
    <p:extLst>
      <p:ext uri="{BB962C8B-B14F-4D97-AF65-F5344CB8AC3E}">
        <p14:creationId xmlns:p14="http://schemas.microsoft.com/office/powerpoint/2010/main" val="342399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71" y="76200"/>
            <a:ext cx="8737527" cy="685800"/>
          </a:xfrm>
        </p:spPr>
        <p:txBody>
          <a:bodyPr>
            <a:noAutofit/>
          </a:bodyPr>
          <a:lstStyle/>
          <a:p>
            <a:r>
              <a:rPr lang="en-US" sz="2800" dirty="0" smtClean="0"/>
              <a:t>Gamow-Teller strengths &amp; 2</a:t>
            </a:r>
            <a:r>
              <a:rPr lang="en-US" sz="2800" dirty="0" smtClean="0">
                <a:sym typeface="Symbol" panose="05050102010706020507" pitchFamily="18" charset="2"/>
              </a:rPr>
              <a:t> matrix elements</a:t>
            </a:r>
            <a:endParaRPr lang="en-US" sz="2800" dirty="0"/>
          </a:p>
        </p:txBody>
      </p:sp>
      <p:pic>
        <p:nvPicPr>
          <p:cNvPr id="3" name="Picture 2"/>
          <p:cNvPicPr>
            <a:picLocks noChangeAspect="1"/>
          </p:cNvPicPr>
          <p:nvPr/>
        </p:nvPicPr>
        <p:blipFill>
          <a:blip r:embed="rId2"/>
          <a:stretch>
            <a:fillRect/>
          </a:stretch>
        </p:blipFill>
        <p:spPr>
          <a:xfrm>
            <a:off x="5334000" y="838200"/>
            <a:ext cx="3651208" cy="5976240"/>
          </a:xfrm>
          <a:prstGeom prst="rect">
            <a:avLst/>
          </a:prstGeom>
        </p:spPr>
      </p:pic>
      <p:pic>
        <p:nvPicPr>
          <p:cNvPr id="4" name="Picture 3"/>
          <p:cNvPicPr>
            <a:picLocks noChangeAspect="1"/>
          </p:cNvPicPr>
          <p:nvPr/>
        </p:nvPicPr>
        <p:blipFill>
          <a:blip r:embed="rId3"/>
          <a:stretch>
            <a:fillRect/>
          </a:stretch>
        </p:blipFill>
        <p:spPr>
          <a:xfrm>
            <a:off x="117878" y="2624986"/>
            <a:ext cx="4835121" cy="4114274"/>
          </a:xfrm>
          <a:prstGeom prst="rect">
            <a:avLst/>
          </a:prstGeom>
        </p:spPr>
      </p:pic>
      <p:pic>
        <p:nvPicPr>
          <p:cNvPr id="5" name="Picture 4"/>
          <p:cNvPicPr>
            <a:picLocks noChangeAspect="1"/>
          </p:cNvPicPr>
          <p:nvPr/>
        </p:nvPicPr>
        <p:blipFill>
          <a:blip r:embed="rId4"/>
          <a:stretch>
            <a:fillRect/>
          </a:stretch>
        </p:blipFill>
        <p:spPr>
          <a:xfrm>
            <a:off x="88902" y="838200"/>
            <a:ext cx="4038600" cy="490601"/>
          </a:xfrm>
          <a:prstGeom prst="rect">
            <a:avLst/>
          </a:prstGeom>
        </p:spPr>
      </p:pic>
      <p:pic>
        <p:nvPicPr>
          <p:cNvPr id="6" name="Picture 5"/>
          <p:cNvPicPr>
            <a:picLocks noChangeAspect="1"/>
          </p:cNvPicPr>
          <p:nvPr/>
        </p:nvPicPr>
        <p:blipFill>
          <a:blip r:embed="rId5"/>
          <a:stretch>
            <a:fillRect/>
          </a:stretch>
        </p:blipFill>
        <p:spPr>
          <a:xfrm>
            <a:off x="76201" y="1413027"/>
            <a:ext cx="5257800" cy="832505"/>
          </a:xfrm>
          <a:prstGeom prst="rect">
            <a:avLst/>
          </a:prstGeom>
        </p:spPr>
      </p:pic>
      <p:sp>
        <p:nvSpPr>
          <p:cNvPr id="7" name="Oval 6"/>
          <p:cNvSpPr/>
          <p:nvPr/>
        </p:nvSpPr>
        <p:spPr>
          <a:xfrm>
            <a:off x="1079502" y="1984398"/>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460502" y="2212998"/>
            <a:ext cx="6096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12520" y="2273363"/>
            <a:ext cx="877163" cy="369332"/>
          </a:xfrm>
          <a:prstGeom prst="rect">
            <a:avLst/>
          </a:prstGeom>
          <a:noFill/>
        </p:spPr>
        <p:txBody>
          <a:bodyPr wrap="none" rtlCol="0">
            <a:spAutoFit/>
          </a:bodyPr>
          <a:lstStyle/>
          <a:p>
            <a:r>
              <a:rPr lang="en-US" dirty="0" smtClean="0"/>
              <a:t>Phases?</a:t>
            </a:r>
            <a:endParaRPr lang="en-US" dirty="0"/>
          </a:p>
        </p:txBody>
      </p:sp>
    </p:spTree>
    <p:extLst>
      <p:ext uri="{BB962C8B-B14F-4D97-AF65-F5344CB8AC3E}">
        <p14:creationId xmlns:p14="http://schemas.microsoft.com/office/powerpoint/2010/main" val="29340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Outlook</a:t>
            </a:r>
            <a:endParaRPr lang="en-US" dirty="0"/>
          </a:p>
        </p:txBody>
      </p:sp>
      <p:sp>
        <p:nvSpPr>
          <p:cNvPr id="3" name="Content Placeholder 2"/>
          <p:cNvSpPr>
            <a:spLocks noGrp="1"/>
          </p:cNvSpPr>
          <p:nvPr>
            <p:ph idx="1"/>
          </p:nvPr>
        </p:nvSpPr>
        <p:spPr>
          <a:xfrm>
            <a:off x="228600" y="1295400"/>
            <a:ext cx="8458200" cy="5181600"/>
          </a:xfrm>
        </p:spPr>
        <p:txBody>
          <a:bodyPr>
            <a:normAutofit/>
          </a:bodyPr>
          <a:lstStyle/>
          <a:p>
            <a:r>
              <a:rPr lang="en-US" sz="2400" dirty="0" smtClean="0"/>
              <a:t>Charge-exchange experiments are useful tools for studying Gamow-Teller strength distributions in nuclei and are key to the development of accurate theoretical models with applications in astrophysics and neutrino physics</a:t>
            </a:r>
          </a:p>
          <a:p>
            <a:r>
              <a:rPr lang="en-US" sz="2400" dirty="0" smtClean="0"/>
              <a:t>Extension to forbidden transitions? Applicability of proportional relationship between CE cross section and strength less clear and extraction becomes less model independent</a:t>
            </a:r>
          </a:p>
          <a:p>
            <a:r>
              <a:rPr lang="en-US" sz="2400" dirty="0" smtClean="0"/>
              <a:t>First CE experiments in inverse kinematics with rare isotopes have been successfully performed – probes used are (</a:t>
            </a:r>
            <a:r>
              <a:rPr lang="en-US" sz="2400" dirty="0" err="1" smtClean="0"/>
              <a:t>p,n</a:t>
            </a:r>
            <a:r>
              <a:rPr lang="en-US" sz="2400" dirty="0" smtClean="0"/>
              <a:t>) and (</a:t>
            </a:r>
            <a:r>
              <a:rPr lang="en-US" sz="2400" baseline="30000" dirty="0" smtClean="0"/>
              <a:t>7</a:t>
            </a:r>
            <a:r>
              <a:rPr lang="en-US" sz="2400" dirty="0" smtClean="0"/>
              <a:t>Li,</a:t>
            </a:r>
            <a:r>
              <a:rPr lang="en-US" sz="2400" baseline="30000" dirty="0" smtClean="0"/>
              <a:t>7</a:t>
            </a:r>
            <a:r>
              <a:rPr lang="en-US" sz="2400" dirty="0" smtClean="0"/>
              <a:t>Be) in inverse kinematics. (d,</a:t>
            </a:r>
            <a:r>
              <a:rPr lang="en-US" sz="2400" baseline="30000" dirty="0" smtClean="0"/>
              <a:t>2</a:t>
            </a:r>
            <a:r>
              <a:rPr lang="en-US" sz="2400" dirty="0" smtClean="0"/>
              <a:t>He) in inverse kinematics is in development</a:t>
            </a:r>
          </a:p>
          <a:p>
            <a:r>
              <a:rPr lang="en-US" sz="2400" dirty="0" smtClean="0"/>
              <a:t>Ability to study CE reaction far from stability at next generation rare-isotope beam facilities – RIBF, FAIR, FRIB</a:t>
            </a:r>
          </a:p>
        </p:txBody>
      </p:sp>
    </p:spTree>
    <p:extLst>
      <p:ext uri="{BB962C8B-B14F-4D97-AF65-F5344CB8AC3E}">
        <p14:creationId xmlns:p14="http://schemas.microsoft.com/office/powerpoint/2010/main" val="352366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High-Rigidity Spectrometer at FRIB</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57400"/>
            <a:ext cx="8229600" cy="3951828"/>
          </a:xfrm>
        </p:spPr>
      </p:pic>
      <p:sp>
        <p:nvSpPr>
          <p:cNvPr id="5" name="TextBox 4"/>
          <p:cNvSpPr txBox="1"/>
          <p:nvPr/>
        </p:nvSpPr>
        <p:spPr>
          <a:xfrm>
            <a:off x="457200" y="1284211"/>
            <a:ext cx="5664884" cy="461665"/>
          </a:xfrm>
          <a:prstGeom prst="rect">
            <a:avLst/>
          </a:prstGeom>
          <a:noFill/>
        </p:spPr>
        <p:txBody>
          <a:bodyPr wrap="none" rtlCol="0">
            <a:spAutoFit/>
          </a:bodyPr>
          <a:lstStyle/>
          <a:p>
            <a:r>
              <a:rPr lang="en-US" sz="2400" dirty="0" smtClean="0">
                <a:solidFill>
                  <a:srgbClr val="FF0000"/>
                </a:solidFill>
              </a:rPr>
              <a:t>(Status of FRIB: See talk by Alexandra Gade)</a:t>
            </a:r>
            <a:endParaRPr lang="en-US" sz="2400" dirty="0">
              <a:solidFill>
                <a:srgbClr val="FF0000"/>
              </a:solidFill>
            </a:endParaRPr>
          </a:p>
        </p:txBody>
      </p:sp>
    </p:spTree>
    <p:extLst>
      <p:ext uri="{BB962C8B-B14F-4D97-AF65-F5344CB8AC3E}">
        <p14:creationId xmlns:p14="http://schemas.microsoft.com/office/powerpoint/2010/main" val="188374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1576" y="940297"/>
            <a:ext cx="1866217" cy="830997"/>
          </a:xfrm>
          <a:prstGeom prst="rect">
            <a:avLst/>
          </a:prstGeom>
          <a:noFill/>
        </p:spPr>
        <p:txBody>
          <a:bodyPr wrap="none" rtlCol="0">
            <a:spAutoFit/>
          </a:bodyPr>
          <a:lstStyle/>
          <a:p>
            <a:r>
              <a:rPr lang="en-US" sz="1600" b="1" dirty="0" err="1" smtClean="0"/>
              <a:t>Postdocs</a:t>
            </a:r>
            <a:endParaRPr lang="en-US" sz="1600" b="1" dirty="0" smtClean="0"/>
          </a:p>
          <a:p>
            <a:r>
              <a:rPr lang="en-US" sz="1600" dirty="0" smtClean="0">
                <a:solidFill>
                  <a:srgbClr val="FF0000"/>
                </a:solidFill>
              </a:rPr>
              <a:t>Juan Zamora (</a:t>
            </a:r>
            <a:r>
              <a:rPr lang="en-US" sz="1600" baseline="30000" dirty="0" smtClean="0">
                <a:solidFill>
                  <a:srgbClr val="FF0000"/>
                </a:solidFill>
              </a:rPr>
              <a:t>88</a:t>
            </a:r>
            <a:r>
              <a:rPr lang="en-US" sz="1600" dirty="0" smtClean="0">
                <a:solidFill>
                  <a:srgbClr val="FF0000"/>
                </a:solidFill>
              </a:rPr>
              <a:t>Sr)</a:t>
            </a:r>
          </a:p>
          <a:p>
            <a:r>
              <a:rPr lang="en-US" sz="1600" dirty="0" smtClean="0">
                <a:solidFill>
                  <a:srgbClr val="FF0000"/>
                </a:solidFill>
              </a:rPr>
              <a:t>Bingshui Gao (</a:t>
            </a:r>
            <a:r>
              <a:rPr lang="en-US" sz="1600" baseline="30000" dirty="0" smtClean="0">
                <a:solidFill>
                  <a:srgbClr val="FF0000"/>
                </a:solidFill>
              </a:rPr>
              <a:t>93</a:t>
            </a:r>
            <a:r>
              <a:rPr lang="en-US" sz="1600" dirty="0" smtClean="0">
                <a:solidFill>
                  <a:srgbClr val="FF0000"/>
                </a:solidFill>
              </a:rPr>
              <a:t>Nb)</a:t>
            </a:r>
          </a:p>
        </p:txBody>
      </p:sp>
      <p:sp>
        <p:nvSpPr>
          <p:cNvPr id="5" name="TextBox 4"/>
          <p:cNvSpPr txBox="1"/>
          <p:nvPr/>
        </p:nvSpPr>
        <p:spPr>
          <a:xfrm>
            <a:off x="6477000" y="940297"/>
            <a:ext cx="2046842" cy="1323439"/>
          </a:xfrm>
          <a:prstGeom prst="rect">
            <a:avLst/>
          </a:prstGeom>
          <a:noFill/>
        </p:spPr>
        <p:txBody>
          <a:bodyPr wrap="none" rtlCol="0">
            <a:spAutoFit/>
          </a:bodyPr>
          <a:lstStyle/>
          <a:p>
            <a:r>
              <a:rPr lang="en-US" sz="1600" b="1" dirty="0" smtClean="0"/>
              <a:t>And…</a:t>
            </a:r>
          </a:p>
          <a:p>
            <a:r>
              <a:rPr lang="en-US" sz="1600" i="1" dirty="0" smtClean="0"/>
              <a:t>Sam Austin</a:t>
            </a:r>
          </a:p>
          <a:p>
            <a:r>
              <a:rPr lang="en-US" sz="1600" i="1" dirty="0" smtClean="0"/>
              <a:t>Daniel Bazin</a:t>
            </a:r>
          </a:p>
          <a:p>
            <a:r>
              <a:rPr lang="en-US" sz="1600" i="1" dirty="0" smtClean="0"/>
              <a:t>Jorge Pereira</a:t>
            </a:r>
          </a:p>
          <a:p>
            <a:r>
              <a:rPr lang="en-US" sz="1600" i="1" dirty="0" smtClean="0">
                <a:solidFill>
                  <a:srgbClr val="FF0000"/>
                </a:solidFill>
              </a:rPr>
              <a:t>Shumpei Noji (</a:t>
            </a:r>
            <a:r>
              <a:rPr lang="en-US" sz="1600" i="1" baseline="30000" dirty="0" smtClean="0">
                <a:solidFill>
                  <a:srgbClr val="FF0000"/>
                </a:solidFill>
              </a:rPr>
              <a:t>45</a:t>
            </a:r>
            <a:r>
              <a:rPr lang="en-US" sz="1600" i="1" dirty="0" smtClean="0">
                <a:solidFill>
                  <a:srgbClr val="FF0000"/>
                </a:solidFill>
              </a:rPr>
              <a:t>Sc,</a:t>
            </a:r>
            <a:r>
              <a:rPr lang="en-US" sz="1600" i="1" baseline="30000" dirty="0" smtClean="0">
                <a:solidFill>
                  <a:srgbClr val="FF0000"/>
                </a:solidFill>
              </a:rPr>
              <a:t>46</a:t>
            </a:r>
            <a:r>
              <a:rPr lang="en-US" sz="1600" i="1" dirty="0" smtClean="0">
                <a:solidFill>
                  <a:srgbClr val="FF0000"/>
                </a:solidFill>
              </a:rPr>
              <a:t>Ti)</a:t>
            </a:r>
            <a:endParaRPr lang="en-US" sz="1600" i="1" dirty="0">
              <a:solidFill>
                <a:srgbClr val="FF0000"/>
              </a:solidFill>
            </a:endParaRPr>
          </a:p>
        </p:txBody>
      </p:sp>
      <p:sp>
        <p:nvSpPr>
          <p:cNvPr id="6" name="TextBox 5"/>
          <p:cNvSpPr txBox="1"/>
          <p:nvPr/>
        </p:nvSpPr>
        <p:spPr>
          <a:xfrm>
            <a:off x="2114676" y="391180"/>
            <a:ext cx="4819524" cy="523220"/>
          </a:xfrm>
          <a:prstGeom prst="rect">
            <a:avLst/>
          </a:prstGeom>
          <a:noFill/>
        </p:spPr>
        <p:txBody>
          <a:bodyPr wrap="none" rtlCol="0">
            <a:spAutoFit/>
          </a:bodyPr>
          <a:lstStyle/>
          <a:p>
            <a:r>
              <a:rPr lang="en-US" sz="2800" dirty="0" smtClean="0"/>
              <a:t>EC rates in nuclear astrophysics</a:t>
            </a:r>
            <a:endParaRPr lang="en-US" sz="2800" dirty="0"/>
          </a:p>
        </p:txBody>
      </p:sp>
      <p:sp>
        <p:nvSpPr>
          <p:cNvPr id="13" name="TextBox 12"/>
          <p:cNvSpPr txBox="1"/>
          <p:nvPr/>
        </p:nvSpPr>
        <p:spPr>
          <a:xfrm>
            <a:off x="365078" y="3520082"/>
            <a:ext cx="8610600" cy="2308324"/>
          </a:xfrm>
          <a:prstGeom prst="rect">
            <a:avLst/>
          </a:prstGeom>
          <a:noFill/>
        </p:spPr>
        <p:txBody>
          <a:bodyPr wrap="square" rtlCol="0">
            <a:spAutoFit/>
          </a:bodyPr>
          <a:lstStyle/>
          <a:p>
            <a:r>
              <a:rPr lang="en-US" sz="1600" dirty="0" smtClean="0"/>
              <a:t>…and our local and outside collaborators, in particular Alex Brown, the NSCL gamma group (Alexandra Gade, Dirk Weisshaar), H. Schatz, Ed Brown, Sean Couch, Sean Liddick, Artemis Spyrou, Andreas Stolz, Evan O’Connor (NCSU), Yoshi Fujita (Osaka U.), Muhsin Harakeh (KVI), Dieter Frekers (U. Muenster), Sanjib Gupta (IITR), Hide Sakai (RIKEN),  Tomohiro </a:t>
            </a:r>
            <a:r>
              <a:rPr lang="en-US" sz="1600" dirty="0" err="1" smtClean="0"/>
              <a:t>Uesaka</a:t>
            </a:r>
            <a:r>
              <a:rPr lang="en-US" sz="1600" dirty="0" smtClean="0"/>
              <a:t> (RIBF), Elena Litvinova, Caroline Robin (WMU), Karlheinz Langanke (GSI), Gabriel </a:t>
            </a:r>
            <a:r>
              <a:rPr lang="en-US" sz="1600" dirty="0" err="1"/>
              <a:t>Martínez-Pinedo</a:t>
            </a:r>
            <a:r>
              <a:rPr lang="en-US" sz="1600" dirty="0"/>
              <a:t> </a:t>
            </a:r>
            <a:r>
              <a:rPr lang="en-US" sz="1600" dirty="0" smtClean="0"/>
              <a:t>(TU Darmstadt), Lew Riley (</a:t>
            </a:r>
            <a:r>
              <a:rPr lang="en-US" sz="1600" dirty="0" err="1" smtClean="0"/>
              <a:t>Ursinus</a:t>
            </a:r>
            <a:r>
              <a:rPr lang="en-US" sz="1600" dirty="0" smtClean="0"/>
              <a:t>), B. Rubio (</a:t>
            </a:r>
            <a:r>
              <a:rPr lang="en-US" sz="1600" dirty="0" err="1" smtClean="0"/>
              <a:t>IFIC,Valencia</a:t>
            </a:r>
            <a:r>
              <a:rPr lang="en-US" sz="1600" dirty="0" smtClean="0"/>
              <a:t>)</a:t>
            </a:r>
            <a:r>
              <a:rPr lang="en-US" sz="1600" dirty="0" err="1" smtClean="0"/>
              <a:t>Gianluca</a:t>
            </a:r>
            <a:r>
              <a:rPr lang="en-US" sz="1600" dirty="0" smtClean="0"/>
              <a:t> </a:t>
            </a:r>
            <a:r>
              <a:rPr lang="en-US" sz="1600" dirty="0" err="1" smtClean="0"/>
              <a:t>Colò</a:t>
            </a:r>
            <a:r>
              <a:rPr lang="en-US" sz="1600" dirty="0" smtClean="0"/>
              <a:t> (Milano), </a:t>
            </a:r>
            <a:r>
              <a:rPr lang="en-US" sz="1600" dirty="0" err="1" smtClean="0"/>
              <a:t>Gretina</a:t>
            </a:r>
            <a:r>
              <a:rPr lang="en-US" sz="1600" dirty="0" smtClean="0"/>
              <a:t> collaboration, A1900 and CCF staff, and many others!</a:t>
            </a:r>
          </a:p>
          <a:p>
            <a:endParaRPr lang="en-US" sz="1600" dirty="0"/>
          </a:p>
          <a:p>
            <a:endParaRPr lang="en-US" sz="1600" dirty="0"/>
          </a:p>
        </p:txBody>
      </p:sp>
      <p:sp>
        <p:nvSpPr>
          <p:cNvPr id="7" name="Rectangle 6"/>
          <p:cNvSpPr/>
          <p:nvPr/>
        </p:nvSpPr>
        <p:spPr>
          <a:xfrm>
            <a:off x="365078" y="5391980"/>
            <a:ext cx="8534400" cy="1200329"/>
          </a:xfrm>
          <a:prstGeom prst="rect">
            <a:avLst/>
          </a:prstGeom>
        </p:spPr>
        <p:txBody>
          <a:bodyPr wrap="square">
            <a:spAutoFit/>
          </a:bodyPr>
          <a:lstStyle/>
          <a:p>
            <a:r>
              <a:rPr lang="en-US" i="1" dirty="0" smtClean="0"/>
              <a:t>This </a:t>
            </a:r>
            <a:r>
              <a:rPr lang="en-US" i="1" dirty="0"/>
              <a:t>work was supported by </a:t>
            </a:r>
            <a:r>
              <a:rPr lang="en-US" i="1" dirty="0" smtClean="0"/>
              <a:t>the US </a:t>
            </a:r>
            <a:r>
              <a:rPr lang="en-US" i="1" dirty="0"/>
              <a:t>NSF grant PHY-1430152</a:t>
            </a:r>
            <a:r>
              <a:rPr lang="en-US" i="1" dirty="0" smtClean="0"/>
              <a:t> </a:t>
            </a:r>
            <a:r>
              <a:rPr lang="en-US" i="1" dirty="0"/>
              <a:t>(Joint Institute for </a:t>
            </a:r>
            <a:r>
              <a:rPr lang="en-US" i="1" dirty="0" smtClean="0"/>
              <a:t>Nuclear Astrophysics – Center for the Evolution of Elements). </a:t>
            </a:r>
            <a:r>
              <a:rPr lang="en-US" i="1" dirty="0"/>
              <a:t>GRETINA was funded by </a:t>
            </a:r>
            <a:r>
              <a:rPr lang="en-US" i="1" dirty="0" smtClean="0"/>
              <a:t>the US </a:t>
            </a:r>
            <a:r>
              <a:rPr lang="en-US" i="1" dirty="0"/>
              <a:t>DOE Office of Science. Operation of the array </a:t>
            </a:r>
            <a:r>
              <a:rPr lang="en-US" i="1" dirty="0" smtClean="0"/>
              <a:t>at NSCL </a:t>
            </a:r>
            <a:r>
              <a:rPr lang="en-US" i="1" dirty="0"/>
              <a:t>is supported by NSF under Cooperative </a:t>
            </a:r>
            <a:r>
              <a:rPr lang="en-US" i="1" dirty="0" smtClean="0"/>
              <a:t>Agreement </a:t>
            </a:r>
            <a:r>
              <a:rPr lang="en-US" i="1" dirty="0"/>
              <a:t>PHY-1565546</a:t>
            </a:r>
            <a:r>
              <a:rPr lang="en-US" i="1" dirty="0" smtClean="0"/>
              <a:t> </a:t>
            </a:r>
            <a:r>
              <a:rPr lang="en-US" i="1" dirty="0"/>
              <a:t>(NSCL) and DOE under grant </a:t>
            </a:r>
            <a:r>
              <a:rPr lang="en-US" i="1" dirty="0" smtClean="0"/>
              <a:t>DE-AC02-05CH11231 </a:t>
            </a:r>
            <a:r>
              <a:rPr lang="en-US" i="1" dirty="0"/>
              <a:t>(LBNL)</a:t>
            </a:r>
          </a:p>
        </p:txBody>
      </p:sp>
      <p:sp>
        <p:nvSpPr>
          <p:cNvPr id="9" name="TextBox 8"/>
          <p:cNvSpPr txBox="1"/>
          <p:nvPr/>
        </p:nvSpPr>
        <p:spPr>
          <a:xfrm>
            <a:off x="533400" y="940297"/>
            <a:ext cx="3058851" cy="1569660"/>
          </a:xfrm>
          <a:prstGeom prst="rect">
            <a:avLst/>
          </a:prstGeom>
          <a:noFill/>
        </p:spPr>
        <p:txBody>
          <a:bodyPr wrap="none" rtlCol="0">
            <a:spAutoFit/>
          </a:bodyPr>
          <a:lstStyle/>
          <a:p>
            <a:r>
              <a:rPr lang="en-US" sz="1600" b="1" dirty="0" smtClean="0"/>
              <a:t>Graduate students</a:t>
            </a:r>
            <a:endParaRPr lang="en-US" sz="1600" dirty="0" smtClean="0"/>
          </a:p>
          <a:p>
            <a:r>
              <a:rPr lang="en-US" sz="1600" dirty="0" smtClean="0"/>
              <a:t>Sam Lipschutz</a:t>
            </a:r>
          </a:p>
          <a:p>
            <a:r>
              <a:rPr lang="en-US" sz="1600" dirty="0" smtClean="0">
                <a:solidFill>
                  <a:srgbClr val="FF0000"/>
                </a:solidFill>
              </a:rPr>
              <a:t>Chris Sullivan (CCSN calculations)</a:t>
            </a:r>
          </a:p>
          <a:p>
            <a:r>
              <a:rPr lang="en-US" sz="1600" dirty="0" smtClean="0">
                <a:solidFill>
                  <a:srgbClr val="FF0000"/>
                </a:solidFill>
              </a:rPr>
              <a:t>Rachel Titus (</a:t>
            </a:r>
            <a:r>
              <a:rPr lang="en-US" sz="1600" baseline="30000" dirty="0" smtClean="0">
                <a:solidFill>
                  <a:srgbClr val="FF0000"/>
                </a:solidFill>
              </a:rPr>
              <a:t>86</a:t>
            </a:r>
            <a:r>
              <a:rPr lang="en-US" sz="1600" dirty="0" smtClean="0">
                <a:solidFill>
                  <a:srgbClr val="FF0000"/>
                </a:solidFill>
              </a:rPr>
              <a:t>Kr)</a:t>
            </a:r>
          </a:p>
          <a:p>
            <a:r>
              <a:rPr lang="en-US" sz="1600" dirty="0" smtClean="0"/>
              <a:t>Jaclyn Schmitt</a:t>
            </a:r>
          </a:p>
          <a:p>
            <a:endParaRPr lang="en-US" sz="1600" dirty="0"/>
          </a:p>
        </p:txBody>
      </p:sp>
      <p:sp>
        <p:nvSpPr>
          <p:cNvPr id="2" name="TextBox 1"/>
          <p:cNvSpPr txBox="1"/>
          <p:nvPr/>
        </p:nvSpPr>
        <p:spPr>
          <a:xfrm>
            <a:off x="533400" y="2243825"/>
            <a:ext cx="5614807" cy="1077218"/>
          </a:xfrm>
          <a:prstGeom prst="rect">
            <a:avLst/>
          </a:prstGeom>
          <a:noFill/>
        </p:spPr>
        <p:txBody>
          <a:bodyPr wrap="none" rtlCol="0">
            <a:spAutoFit/>
          </a:bodyPr>
          <a:lstStyle/>
          <a:p>
            <a:r>
              <a:rPr lang="en-US" sz="1600" dirty="0" smtClean="0"/>
              <a:t>Previous members who analyzed data shown in this presentation:</a:t>
            </a:r>
          </a:p>
          <a:p>
            <a:r>
              <a:rPr lang="en-US" sz="1600" dirty="0" smtClean="0">
                <a:solidFill>
                  <a:srgbClr val="FF0000"/>
                </a:solidFill>
              </a:rPr>
              <a:t>Carol Guess (A=150)		</a:t>
            </a:r>
            <a:r>
              <a:rPr lang="en-US" sz="1600" dirty="0">
                <a:solidFill>
                  <a:srgbClr val="FF0000"/>
                </a:solidFill>
              </a:rPr>
              <a:t>M. Scott, Y. Shimbara (</a:t>
            </a:r>
            <a:r>
              <a:rPr lang="en-US" sz="1600" baseline="30000" dirty="0">
                <a:solidFill>
                  <a:srgbClr val="FF0000"/>
                </a:solidFill>
              </a:rPr>
              <a:t>56</a:t>
            </a:r>
            <a:r>
              <a:rPr lang="en-US" sz="1600" dirty="0">
                <a:solidFill>
                  <a:srgbClr val="FF0000"/>
                </a:solidFill>
              </a:rPr>
              <a:t>Fe</a:t>
            </a:r>
            <a:r>
              <a:rPr lang="en-US" sz="1600" dirty="0" smtClean="0">
                <a:solidFill>
                  <a:srgbClr val="FF0000"/>
                </a:solidFill>
              </a:rPr>
              <a:t>)</a:t>
            </a:r>
          </a:p>
          <a:p>
            <a:r>
              <a:rPr lang="en-US" sz="1600" dirty="0" smtClean="0">
                <a:solidFill>
                  <a:srgbClr val="FF0000"/>
                </a:solidFill>
              </a:rPr>
              <a:t>Masaki Sasano (</a:t>
            </a:r>
            <a:r>
              <a:rPr lang="en-US" sz="1600" baseline="30000" dirty="0" smtClean="0">
                <a:solidFill>
                  <a:srgbClr val="FF0000"/>
                </a:solidFill>
              </a:rPr>
              <a:t>56</a:t>
            </a:r>
            <a:r>
              <a:rPr lang="en-US" sz="1600" dirty="0" smtClean="0">
                <a:solidFill>
                  <a:srgbClr val="FF0000"/>
                </a:solidFill>
              </a:rPr>
              <a:t>Ni)		A.L. Cole</a:t>
            </a:r>
          </a:p>
          <a:p>
            <a:r>
              <a:rPr lang="en-US" sz="1600" dirty="0" smtClean="0">
                <a:solidFill>
                  <a:srgbClr val="FF0000"/>
                </a:solidFill>
              </a:rPr>
              <a:t>Kenjiro Miki (</a:t>
            </a:r>
            <a:r>
              <a:rPr lang="en-US" sz="1600" baseline="30000" dirty="0" smtClean="0">
                <a:solidFill>
                  <a:srgbClr val="FF0000"/>
                </a:solidFill>
              </a:rPr>
              <a:t>100</a:t>
            </a:r>
            <a:r>
              <a:rPr lang="en-US" sz="1600" dirty="0" smtClean="0">
                <a:solidFill>
                  <a:srgbClr val="FF0000"/>
                </a:solidFill>
              </a:rPr>
              <a:t>Mo)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6435"/>
            <a:ext cx="6248400" cy="780365"/>
          </a:xfrm>
        </p:spPr>
        <p:txBody>
          <a:bodyPr>
            <a:normAutofit/>
          </a:bodyPr>
          <a:lstStyle/>
          <a:p>
            <a:pPr algn="l"/>
            <a:r>
              <a:rPr lang="en-US" sz="3600" dirty="0" smtClean="0"/>
              <a:t>electron capture rates on nuclei  </a:t>
            </a:r>
            <a:endParaRPr lang="en-US" sz="3600" dirty="0"/>
          </a:p>
        </p:txBody>
      </p:sp>
      <p:cxnSp>
        <p:nvCxnSpPr>
          <p:cNvPr id="5" name="Straight Connector 4"/>
          <p:cNvCxnSpPr/>
          <p:nvPr/>
        </p:nvCxnSpPr>
        <p:spPr>
          <a:xfrm>
            <a:off x="537865" y="5281136"/>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95265" y="59552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5465" y="3376136"/>
            <a:ext cx="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5465" y="5281136"/>
            <a:ext cx="0" cy="762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4138136"/>
            <a:ext cx="461665" cy="323165"/>
          </a:xfrm>
          <a:prstGeom prst="rect">
            <a:avLst/>
          </a:prstGeom>
          <a:noFill/>
        </p:spPr>
        <p:txBody>
          <a:bodyPr vert="vert270" wrap="none" rtlCol="0">
            <a:spAutoFit/>
          </a:bodyPr>
          <a:lstStyle/>
          <a:p>
            <a:r>
              <a:rPr lang="en-US" dirty="0" smtClean="0"/>
              <a:t>E</a:t>
            </a:r>
            <a:r>
              <a:rPr lang="en-US" baseline="-25000" dirty="0" smtClean="0"/>
              <a:t>x</a:t>
            </a:r>
            <a:endParaRPr lang="en-US" dirty="0"/>
          </a:p>
        </p:txBody>
      </p:sp>
      <p:sp>
        <p:nvSpPr>
          <p:cNvPr id="13" name="TextBox 12"/>
          <p:cNvSpPr txBox="1"/>
          <p:nvPr/>
        </p:nvSpPr>
        <p:spPr>
          <a:xfrm>
            <a:off x="-76200" y="5037709"/>
            <a:ext cx="461665" cy="820096"/>
          </a:xfrm>
          <a:prstGeom prst="rect">
            <a:avLst/>
          </a:prstGeom>
          <a:noFill/>
        </p:spPr>
        <p:txBody>
          <a:bodyPr vert="vert270" wrap="none" rtlCol="0">
            <a:spAutoFit/>
          </a:bodyPr>
          <a:lstStyle/>
          <a:p>
            <a:r>
              <a:rPr lang="en-US" dirty="0" smtClean="0"/>
              <a:t>Q</a:t>
            </a:r>
            <a:r>
              <a:rPr lang="en-US" baseline="-25000" dirty="0" smtClean="0"/>
              <a:t>g.s.</a:t>
            </a:r>
            <a:r>
              <a:rPr lang="en-US" baseline="-25000" dirty="0" smtClean="0">
                <a:sym typeface="Symbol" panose="05050102010706020507" pitchFamily="18" charset="2"/>
              </a:rPr>
              <a:t></a:t>
            </a:r>
            <a:r>
              <a:rPr lang="en-US" baseline="-25000" dirty="0" err="1" smtClean="0">
                <a:sym typeface="Symbol" panose="05050102010706020507" pitchFamily="18" charset="2"/>
              </a:rPr>
              <a:t>g.s</a:t>
            </a:r>
            <a:r>
              <a:rPr lang="en-US" baseline="-25000" dirty="0" smtClean="0">
                <a:sym typeface="Symbol" panose="05050102010706020507" pitchFamily="18" charset="2"/>
              </a:rPr>
              <a:t>.</a:t>
            </a:r>
            <a:endParaRPr lang="en-US" dirty="0"/>
          </a:p>
        </p:txBody>
      </p:sp>
      <p:sp>
        <p:nvSpPr>
          <p:cNvPr id="14" name="TextBox 13"/>
          <p:cNvSpPr txBox="1"/>
          <p:nvPr/>
        </p:nvSpPr>
        <p:spPr>
          <a:xfrm>
            <a:off x="381000" y="6336268"/>
            <a:ext cx="1710725" cy="369332"/>
          </a:xfrm>
          <a:prstGeom prst="rect">
            <a:avLst/>
          </a:prstGeom>
          <a:noFill/>
        </p:spPr>
        <p:txBody>
          <a:bodyPr wrap="none" rtlCol="0">
            <a:spAutoFit/>
          </a:bodyPr>
          <a:lstStyle/>
          <a:p>
            <a:r>
              <a:rPr lang="en-US" dirty="0" smtClean="0"/>
              <a:t>Daughter (Z,A)</a:t>
            </a:r>
            <a:endParaRPr lang="en-US" dirty="0"/>
          </a:p>
        </p:txBody>
      </p:sp>
      <p:sp>
        <p:nvSpPr>
          <p:cNvPr id="15" name="TextBox 14"/>
          <p:cNvSpPr txBox="1"/>
          <p:nvPr/>
        </p:nvSpPr>
        <p:spPr>
          <a:xfrm>
            <a:off x="2372015" y="6336268"/>
            <a:ext cx="1742785" cy="369332"/>
          </a:xfrm>
          <a:prstGeom prst="rect">
            <a:avLst/>
          </a:prstGeom>
          <a:noFill/>
        </p:spPr>
        <p:txBody>
          <a:bodyPr wrap="none" rtlCol="0">
            <a:spAutoFit/>
          </a:bodyPr>
          <a:lstStyle/>
          <a:p>
            <a:r>
              <a:rPr lang="en-US" dirty="0" smtClean="0"/>
              <a:t>Mother (Z+1,A)</a:t>
            </a:r>
            <a:endParaRPr lang="en-US" dirty="0"/>
          </a:p>
        </p:txBody>
      </p:sp>
      <p:cxnSp>
        <p:nvCxnSpPr>
          <p:cNvPr id="17" name="Straight Arrow Connector 16"/>
          <p:cNvCxnSpPr/>
          <p:nvPr/>
        </p:nvCxnSpPr>
        <p:spPr>
          <a:xfrm flipH="1" flipV="1">
            <a:off x="1905000" y="5269468"/>
            <a:ext cx="690265" cy="697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78627" y="5955268"/>
            <a:ext cx="1402948" cy="369332"/>
          </a:xfrm>
          <a:prstGeom prst="rect">
            <a:avLst/>
          </a:prstGeom>
          <a:noFill/>
        </p:spPr>
        <p:txBody>
          <a:bodyPr wrap="none" rtlCol="0">
            <a:spAutoFit/>
          </a:bodyPr>
          <a:lstStyle/>
          <a:p>
            <a:r>
              <a:rPr lang="en-US" dirty="0" err="1" smtClean="0"/>
              <a:t>groundstate</a:t>
            </a:r>
            <a:endParaRPr lang="en-US" dirty="0"/>
          </a:p>
        </p:txBody>
      </p:sp>
      <p:sp>
        <p:nvSpPr>
          <p:cNvPr id="20" name="TextBox 19"/>
          <p:cNvSpPr txBox="1"/>
          <p:nvPr/>
        </p:nvSpPr>
        <p:spPr>
          <a:xfrm>
            <a:off x="537865" y="5269468"/>
            <a:ext cx="1402948" cy="369332"/>
          </a:xfrm>
          <a:prstGeom prst="rect">
            <a:avLst/>
          </a:prstGeom>
          <a:noFill/>
        </p:spPr>
        <p:txBody>
          <a:bodyPr wrap="none" rtlCol="0">
            <a:spAutoFit/>
          </a:bodyPr>
          <a:lstStyle/>
          <a:p>
            <a:r>
              <a:rPr lang="en-US" dirty="0" err="1" smtClean="0"/>
              <a:t>groundstate</a:t>
            </a:r>
            <a:endParaRPr lang="en-US" dirty="0"/>
          </a:p>
        </p:txBody>
      </p:sp>
      <p:cxnSp>
        <p:nvCxnSpPr>
          <p:cNvPr id="23" name="Straight Connector 22"/>
          <p:cNvCxnSpPr/>
          <p:nvPr/>
        </p:nvCxnSpPr>
        <p:spPr>
          <a:xfrm>
            <a:off x="1295400" y="1916668"/>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685800" y="1764268"/>
            <a:ext cx="5334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76200" y="1916668"/>
            <a:ext cx="612668" cy="461665"/>
          </a:xfrm>
          <a:prstGeom prst="rect">
            <a:avLst/>
          </a:prstGeom>
          <a:noFill/>
        </p:spPr>
        <p:txBody>
          <a:bodyPr wrap="none" rtlCol="0">
            <a:spAutoFit/>
          </a:bodyPr>
          <a:lstStyle/>
          <a:p>
            <a:r>
              <a:rPr lang="en-US" sz="2400" b="1" dirty="0" smtClean="0"/>
              <a:t>EC</a:t>
            </a:r>
            <a:endParaRPr lang="en-US" sz="2400" b="1" dirty="0"/>
          </a:p>
        </p:txBody>
      </p:sp>
      <p:sp>
        <p:nvSpPr>
          <p:cNvPr id="27" name="TextBox 26"/>
          <p:cNvSpPr txBox="1"/>
          <p:nvPr/>
        </p:nvSpPr>
        <p:spPr>
          <a:xfrm>
            <a:off x="1905000" y="1730216"/>
            <a:ext cx="1787669" cy="369332"/>
          </a:xfrm>
          <a:prstGeom prst="rect">
            <a:avLst/>
          </a:prstGeom>
          <a:noFill/>
        </p:spPr>
        <p:txBody>
          <a:bodyPr wrap="none" rtlCol="0">
            <a:spAutoFit/>
          </a:bodyPr>
          <a:lstStyle/>
          <a:p>
            <a:r>
              <a:rPr lang="en-US" dirty="0" smtClean="0"/>
              <a:t>on </a:t>
            </a:r>
            <a:r>
              <a:rPr lang="en-US" dirty="0" err="1" smtClean="0"/>
              <a:t>groundstate</a:t>
            </a:r>
            <a:endParaRPr lang="en-US" dirty="0"/>
          </a:p>
        </p:txBody>
      </p:sp>
      <p:sp>
        <p:nvSpPr>
          <p:cNvPr id="34" name="TextBox 33"/>
          <p:cNvSpPr txBox="1"/>
          <p:nvPr/>
        </p:nvSpPr>
        <p:spPr>
          <a:xfrm>
            <a:off x="3587028" y="1685479"/>
            <a:ext cx="5633171" cy="1200329"/>
          </a:xfrm>
          <a:prstGeom prst="rect">
            <a:avLst/>
          </a:prstGeom>
          <a:noFill/>
        </p:spPr>
        <p:txBody>
          <a:bodyPr wrap="square" rtlCol="0">
            <a:spAutoFit/>
          </a:bodyPr>
          <a:lstStyle/>
          <a:p>
            <a:r>
              <a:rPr lang="en-US" dirty="0" smtClean="0"/>
              <a:t>Dominated by </a:t>
            </a:r>
            <a:r>
              <a:rPr lang="en-US" dirty="0" smtClean="0">
                <a:solidFill>
                  <a:srgbClr val="FF0000"/>
                </a:solidFill>
              </a:rPr>
              <a:t>allowed (Gamow-Teller </a:t>
            </a:r>
            <a:r>
              <a:rPr lang="en-US" dirty="0" smtClean="0">
                <a:solidFill>
                  <a:srgbClr val="FF0000"/>
                </a:solidFill>
                <a:sym typeface="Symbol" panose="05050102010706020507" pitchFamily="18" charset="2"/>
              </a:rPr>
              <a:t>L=0, S=1, T=1</a:t>
            </a:r>
            <a:r>
              <a:rPr lang="en-US" dirty="0" smtClean="0">
                <a:solidFill>
                  <a:srgbClr val="FF0000"/>
                </a:solidFill>
              </a:rPr>
              <a:t>)</a:t>
            </a:r>
            <a:r>
              <a:rPr lang="en-US" dirty="0" smtClean="0"/>
              <a:t> weak transitions between states in the initial and final nucleus. Each transitions is characterized by a Q-value and a strength, B(GT).</a:t>
            </a:r>
          </a:p>
        </p:txBody>
      </p:sp>
      <p:cxnSp>
        <p:nvCxnSpPr>
          <p:cNvPr id="35" name="Straight Connector 34"/>
          <p:cNvCxnSpPr/>
          <p:nvPr/>
        </p:nvCxnSpPr>
        <p:spPr>
          <a:xfrm>
            <a:off x="533400" y="49646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3400" y="47360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3400" y="46598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 y="44312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 y="43550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3400" y="42026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33400" y="3135868"/>
            <a:ext cx="1447800" cy="914400"/>
          </a:xfrm>
          <a:prstGeom prst="rect">
            <a:avLst/>
          </a:prstGeom>
          <a:gradFill>
            <a:gsLst>
              <a:gs pos="0">
                <a:schemeClr val="tx1"/>
              </a:gs>
              <a:gs pos="100000">
                <a:schemeClr val="bg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H="1" flipV="1">
            <a:off x="1981200" y="4736068"/>
            <a:ext cx="6096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2057400" y="4355068"/>
            <a:ext cx="5334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1" idx="3"/>
          </p:cNvCxnSpPr>
          <p:nvPr/>
        </p:nvCxnSpPr>
        <p:spPr>
          <a:xfrm flipH="1" flipV="1">
            <a:off x="1981200" y="3593068"/>
            <a:ext cx="609600" cy="2362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3400" y="36692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3400" y="35930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3400" y="37454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3400" y="38978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 y="35930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400" y="35168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3400" y="33644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3400" y="32882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3400" y="32120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85665" y="5421868"/>
            <a:ext cx="533400" cy="609600"/>
          </a:xfrm>
          <a:prstGeom prst="straightConnector1">
            <a:avLst/>
          </a:prstGeom>
          <a:ln w="3810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9332" y="2598003"/>
            <a:ext cx="352982" cy="461665"/>
          </a:xfrm>
          <a:prstGeom prst="rect">
            <a:avLst/>
          </a:prstGeom>
          <a:noFill/>
        </p:spPr>
        <p:txBody>
          <a:bodyPr wrap="none" rtlCol="0">
            <a:spAutoFit/>
          </a:bodyPr>
          <a:lstStyle/>
          <a:p>
            <a:r>
              <a:rPr lang="en-US" sz="2400" b="1" dirty="0" smtClean="0">
                <a:sym typeface="Symbol"/>
              </a:rPr>
              <a:t></a:t>
            </a:r>
            <a:endParaRPr lang="en-US" sz="2400" b="1" dirty="0"/>
          </a:p>
        </p:txBody>
      </p:sp>
      <p:cxnSp>
        <p:nvCxnSpPr>
          <p:cNvPr id="32" name="Straight Connector 31"/>
          <p:cNvCxnSpPr/>
          <p:nvPr/>
        </p:nvCxnSpPr>
        <p:spPr>
          <a:xfrm>
            <a:off x="609600" y="2831068"/>
            <a:ext cx="609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95400" y="2614136"/>
            <a:ext cx="1928733" cy="369332"/>
          </a:xfrm>
          <a:prstGeom prst="rect">
            <a:avLst/>
          </a:prstGeom>
          <a:noFill/>
        </p:spPr>
        <p:txBody>
          <a:bodyPr wrap="none" rtlCol="0">
            <a:spAutoFit/>
          </a:bodyPr>
          <a:lstStyle/>
          <a:p>
            <a:r>
              <a:rPr lang="en-US" dirty="0" smtClean="0"/>
              <a:t>from </a:t>
            </a:r>
            <a:r>
              <a:rPr lang="en-US" dirty="0" err="1" smtClean="0"/>
              <a:t>groundstate</a:t>
            </a:r>
            <a:endParaRPr lang="en-US" dirty="0"/>
          </a:p>
        </p:txBody>
      </p:sp>
      <p:sp>
        <p:nvSpPr>
          <p:cNvPr id="64" name="Rectangle 63"/>
          <p:cNvSpPr/>
          <p:nvPr/>
        </p:nvSpPr>
        <p:spPr>
          <a:xfrm>
            <a:off x="3587028" y="4018032"/>
            <a:ext cx="5181600" cy="1200329"/>
          </a:xfrm>
          <a:prstGeom prst="rect">
            <a:avLst/>
          </a:prstGeom>
        </p:spPr>
        <p:txBody>
          <a:bodyPr wrap="square">
            <a:spAutoFit/>
          </a:bodyPr>
          <a:lstStyle/>
          <a:p>
            <a:r>
              <a:rPr lang="en-US" dirty="0" smtClean="0">
                <a:sym typeface="Symbol"/>
              </a:rPr>
              <a:t>Direct empirical information on </a:t>
            </a:r>
            <a:r>
              <a:rPr lang="en-US" dirty="0" smtClean="0">
                <a:solidFill>
                  <a:srgbClr val="FF0000"/>
                </a:solidFill>
                <a:sym typeface="Symbol"/>
              </a:rPr>
              <a:t>strength of transitions [B(GT)]</a:t>
            </a:r>
            <a:r>
              <a:rPr lang="en-US" dirty="0" smtClean="0">
                <a:sym typeface="Symbol"/>
              </a:rPr>
              <a:t> is limited to low-lying excited states </a:t>
            </a:r>
            <a:r>
              <a:rPr lang="en-US" dirty="0" smtClean="0">
                <a:solidFill>
                  <a:srgbClr val="0000FF"/>
                </a:solidFill>
                <a:sym typeface="Symbol"/>
              </a:rPr>
              <a:t>e.g. from the inverse (</a:t>
            </a:r>
            <a:r>
              <a:rPr lang="el-GR" dirty="0" smtClean="0">
                <a:solidFill>
                  <a:srgbClr val="0000FF"/>
                </a:solidFill>
                <a:sym typeface="Symbol"/>
              </a:rPr>
              <a:t>β</a:t>
            </a:r>
            <a:r>
              <a:rPr lang="en-US" dirty="0" smtClean="0">
                <a:solidFill>
                  <a:srgbClr val="0000FF"/>
                </a:solidFill>
                <a:sym typeface="Symbol"/>
              </a:rPr>
              <a:t>-decay) transitions, </a:t>
            </a:r>
            <a:r>
              <a:rPr lang="en-US" dirty="0" smtClean="0">
                <a:sym typeface="Symbol"/>
              </a:rPr>
              <a:t>if at all</a:t>
            </a:r>
            <a:r>
              <a:rPr lang="en-US" dirty="0" smtClean="0">
                <a:solidFill>
                  <a:srgbClr val="0000FF"/>
                </a:solidFill>
                <a:sym typeface="Symbol"/>
              </a:rPr>
              <a:t> </a:t>
            </a:r>
          </a:p>
        </p:txBody>
      </p:sp>
      <p:cxnSp>
        <p:nvCxnSpPr>
          <p:cNvPr id="24" name="Straight Connector 23"/>
          <p:cNvCxnSpPr/>
          <p:nvPr/>
        </p:nvCxnSpPr>
        <p:spPr>
          <a:xfrm>
            <a:off x="1295400" y="2373868"/>
            <a:ext cx="609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5000" y="2156936"/>
            <a:ext cx="1685077" cy="369332"/>
          </a:xfrm>
          <a:prstGeom prst="rect">
            <a:avLst/>
          </a:prstGeom>
          <a:noFill/>
        </p:spPr>
        <p:txBody>
          <a:bodyPr wrap="none" rtlCol="0">
            <a:spAutoFit/>
          </a:bodyPr>
          <a:lstStyle/>
          <a:p>
            <a:r>
              <a:rPr lang="en-US" dirty="0" smtClean="0"/>
              <a:t>on exited state</a:t>
            </a:r>
            <a:endParaRPr lang="en-US" dirty="0"/>
          </a:p>
        </p:txBody>
      </p:sp>
      <p:sp>
        <p:nvSpPr>
          <p:cNvPr id="63" name="TextBox 62"/>
          <p:cNvSpPr txBox="1"/>
          <p:nvPr/>
        </p:nvSpPr>
        <p:spPr>
          <a:xfrm>
            <a:off x="3587028" y="2983468"/>
            <a:ext cx="5257800" cy="923330"/>
          </a:xfrm>
          <a:prstGeom prst="rect">
            <a:avLst/>
          </a:prstGeom>
          <a:noFill/>
        </p:spPr>
        <p:txBody>
          <a:bodyPr wrap="square" rtlCol="0">
            <a:spAutoFit/>
          </a:bodyPr>
          <a:lstStyle/>
          <a:p>
            <a:r>
              <a:rPr lang="en-US" dirty="0" smtClean="0"/>
              <a:t>Due to finite temperature in stars, Gamow-Teller transitions </a:t>
            </a:r>
            <a:r>
              <a:rPr lang="en-US" dirty="0" smtClean="0">
                <a:solidFill>
                  <a:srgbClr val="00B050"/>
                </a:solidFill>
              </a:rPr>
              <a:t>from excited states in the mother nucleus</a:t>
            </a:r>
            <a:r>
              <a:rPr lang="en-US" dirty="0" smtClean="0"/>
              <a:t> can occur</a:t>
            </a:r>
            <a:endParaRPr lang="en-US" dirty="0"/>
          </a:p>
        </p:txBody>
      </p:sp>
      <p:cxnSp>
        <p:nvCxnSpPr>
          <p:cNvPr id="65" name="Straight Connector 64"/>
          <p:cNvCxnSpPr/>
          <p:nvPr/>
        </p:nvCxnSpPr>
        <p:spPr>
          <a:xfrm>
            <a:off x="2590800" y="5802868"/>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981200" y="4964668"/>
            <a:ext cx="614066" cy="838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981200" y="4659868"/>
            <a:ext cx="609600" cy="1143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981200" y="3897868"/>
            <a:ext cx="609600" cy="1905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2" descr="https://latex.codecogs.com/png.latex?%5CLARGE%20%5Clambda_%7BEC%7D%3Dln2%5Csum_%7Bij%7D%20f_%7Bij%7D%28T%2C%5Crho%2CU_%7BF%7D%29B%28GT%29_%7Bij%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79" y="990600"/>
            <a:ext cx="4754841" cy="744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5921" y="5943600"/>
            <a:ext cx="486030" cy="369332"/>
          </a:xfrm>
          <a:prstGeom prst="rect">
            <a:avLst/>
          </a:prstGeom>
          <a:noFill/>
        </p:spPr>
        <p:txBody>
          <a:bodyPr wrap="none" rtlCol="0">
            <a:spAutoFit/>
          </a:bodyPr>
          <a:lstStyle/>
          <a:p>
            <a:r>
              <a:rPr lang="en-US" dirty="0" err="1" smtClean="0"/>
              <a:t>i</a:t>
            </a:r>
            <a:r>
              <a:rPr lang="en-US" dirty="0" smtClean="0"/>
              <a:t>=1</a:t>
            </a:r>
            <a:endParaRPr lang="en-US" dirty="0"/>
          </a:p>
        </p:txBody>
      </p:sp>
      <p:sp>
        <p:nvSpPr>
          <p:cNvPr id="53" name="TextBox 52"/>
          <p:cNvSpPr txBox="1"/>
          <p:nvPr/>
        </p:nvSpPr>
        <p:spPr>
          <a:xfrm>
            <a:off x="3597044" y="5456159"/>
            <a:ext cx="486030" cy="369332"/>
          </a:xfrm>
          <a:prstGeom prst="rect">
            <a:avLst/>
          </a:prstGeom>
          <a:noFill/>
        </p:spPr>
        <p:txBody>
          <a:bodyPr wrap="none" rtlCol="0">
            <a:spAutoFit/>
          </a:bodyPr>
          <a:lstStyle/>
          <a:p>
            <a:r>
              <a:rPr lang="en-US" dirty="0" err="1" smtClean="0"/>
              <a:t>i</a:t>
            </a:r>
            <a:r>
              <a:rPr lang="en-US" dirty="0" smtClean="0"/>
              <a:t>=2</a:t>
            </a:r>
            <a:endParaRPr lang="en-US" dirty="0"/>
          </a:p>
        </p:txBody>
      </p:sp>
      <p:sp>
        <p:nvSpPr>
          <p:cNvPr id="66" name="TextBox 65"/>
          <p:cNvSpPr txBox="1"/>
          <p:nvPr/>
        </p:nvSpPr>
        <p:spPr>
          <a:xfrm>
            <a:off x="2491397" y="5161002"/>
            <a:ext cx="486030" cy="369332"/>
          </a:xfrm>
          <a:prstGeom prst="rect">
            <a:avLst/>
          </a:prstGeom>
          <a:noFill/>
        </p:spPr>
        <p:txBody>
          <a:bodyPr wrap="none" rtlCol="0">
            <a:spAutoFit/>
          </a:bodyPr>
          <a:lstStyle/>
          <a:p>
            <a:r>
              <a:rPr lang="en-US" dirty="0"/>
              <a:t>j</a:t>
            </a:r>
            <a:r>
              <a:rPr lang="en-US" dirty="0" smtClean="0"/>
              <a:t>=1</a:t>
            </a:r>
            <a:endParaRPr lang="en-US" dirty="0"/>
          </a:p>
        </p:txBody>
      </p:sp>
      <p:sp>
        <p:nvSpPr>
          <p:cNvPr id="68" name="TextBox 67"/>
          <p:cNvSpPr txBox="1"/>
          <p:nvPr/>
        </p:nvSpPr>
        <p:spPr>
          <a:xfrm>
            <a:off x="2486932" y="4751877"/>
            <a:ext cx="486030" cy="369332"/>
          </a:xfrm>
          <a:prstGeom prst="rect">
            <a:avLst/>
          </a:prstGeom>
          <a:noFill/>
        </p:spPr>
        <p:txBody>
          <a:bodyPr wrap="none" rtlCol="0">
            <a:spAutoFit/>
          </a:bodyPr>
          <a:lstStyle/>
          <a:p>
            <a:r>
              <a:rPr lang="en-US" dirty="0" smtClean="0"/>
              <a:t>j=2</a:t>
            </a:r>
            <a:endParaRPr lang="en-US" dirty="0"/>
          </a:p>
        </p:txBody>
      </p:sp>
      <p:sp>
        <p:nvSpPr>
          <p:cNvPr id="70" name="TextBox 69"/>
          <p:cNvSpPr txBox="1"/>
          <p:nvPr/>
        </p:nvSpPr>
        <p:spPr>
          <a:xfrm>
            <a:off x="2479648" y="4557236"/>
            <a:ext cx="486030" cy="369332"/>
          </a:xfrm>
          <a:prstGeom prst="rect">
            <a:avLst/>
          </a:prstGeom>
          <a:noFill/>
        </p:spPr>
        <p:txBody>
          <a:bodyPr wrap="none" rtlCol="0">
            <a:spAutoFit/>
          </a:bodyPr>
          <a:lstStyle/>
          <a:p>
            <a:r>
              <a:rPr lang="en-US" dirty="0" smtClean="0"/>
              <a:t>j=3</a:t>
            </a:r>
            <a:endParaRPr lang="en-US" dirty="0"/>
          </a:p>
        </p:txBody>
      </p:sp>
      <p:sp>
        <p:nvSpPr>
          <p:cNvPr id="72" name="TextBox 71"/>
          <p:cNvSpPr txBox="1"/>
          <p:nvPr/>
        </p:nvSpPr>
        <p:spPr>
          <a:xfrm>
            <a:off x="2479648" y="3059668"/>
            <a:ext cx="601447" cy="369332"/>
          </a:xfrm>
          <a:prstGeom prst="rect">
            <a:avLst/>
          </a:prstGeom>
          <a:noFill/>
        </p:spPr>
        <p:txBody>
          <a:bodyPr wrap="none" rtlCol="0">
            <a:spAutoFit/>
          </a:bodyPr>
          <a:lstStyle/>
          <a:p>
            <a:r>
              <a:rPr lang="en-US" dirty="0" smtClean="0"/>
              <a:t>j=…</a:t>
            </a:r>
            <a:endParaRPr lang="en-US" dirty="0"/>
          </a:p>
        </p:txBody>
      </p:sp>
      <p:sp>
        <p:nvSpPr>
          <p:cNvPr id="4" name="Rectangle 3"/>
          <p:cNvSpPr/>
          <p:nvPr/>
        </p:nvSpPr>
        <p:spPr>
          <a:xfrm>
            <a:off x="5486400" y="914400"/>
            <a:ext cx="1295400" cy="664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5464" y="5218361"/>
            <a:ext cx="4877065" cy="1200329"/>
          </a:xfrm>
          <a:prstGeom prst="rect">
            <a:avLst/>
          </a:prstGeom>
          <a:noFill/>
          <a:ln w="57150">
            <a:solidFill>
              <a:srgbClr val="FF0000"/>
            </a:solidFill>
          </a:ln>
        </p:spPr>
        <p:txBody>
          <a:bodyPr wrap="square" rtlCol="0">
            <a:spAutoFit/>
          </a:bodyPr>
          <a:lstStyle/>
          <a:p>
            <a:r>
              <a:rPr lang="en-US" dirty="0" smtClean="0"/>
              <a:t>EC rates on many (unstable) nuclei are important. Only fraction of transitions can be measured. </a:t>
            </a:r>
          </a:p>
          <a:p>
            <a:r>
              <a:rPr lang="en-US" dirty="0" smtClean="0"/>
              <a:t>Must rely on theoretical models benchmarked by experiments.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II - Double beta decay</a:t>
            </a:r>
            <a:endParaRPr lang="en-US" dirty="0"/>
          </a:p>
        </p:txBody>
      </p:sp>
      <p:sp>
        <p:nvSpPr>
          <p:cNvPr id="3" name="Content Placeholder 2"/>
          <p:cNvSpPr>
            <a:spLocks noGrp="1"/>
          </p:cNvSpPr>
          <p:nvPr>
            <p:ph idx="1"/>
          </p:nvPr>
        </p:nvSpPr>
        <p:spPr>
          <a:xfrm>
            <a:off x="152400" y="1219200"/>
            <a:ext cx="8991600" cy="4906963"/>
          </a:xfrm>
        </p:spPr>
        <p:txBody>
          <a:bodyPr>
            <a:normAutofit/>
          </a:bodyPr>
          <a:lstStyle/>
          <a:p>
            <a:r>
              <a:rPr lang="en-US" sz="2000" dirty="0" smtClean="0"/>
              <a:t>Can one derive 2</a:t>
            </a:r>
            <a:r>
              <a:rPr lang="en-US" sz="2000" dirty="0" smtClean="0">
                <a:sym typeface="Symbol" panose="05050102010706020507" pitchFamily="18" charset="2"/>
              </a:rPr>
              <a:t> half-lives from GT Matrix elements?</a:t>
            </a:r>
          </a:p>
          <a:p>
            <a:endParaRPr lang="en-US" sz="2000" dirty="0">
              <a:sym typeface="Symbol" panose="05050102010706020507" pitchFamily="18" charset="2"/>
            </a:endParaRPr>
          </a:p>
          <a:p>
            <a:endParaRPr lang="en-US" sz="2000" dirty="0" smtClean="0">
              <a:sym typeface="Symbol" panose="05050102010706020507" pitchFamily="18" charset="2"/>
            </a:endParaRPr>
          </a:p>
          <a:p>
            <a:endParaRPr lang="en-US" sz="2000" dirty="0">
              <a:sym typeface="Symbol" panose="05050102010706020507" pitchFamily="18" charset="2"/>
            </a:endParaRPr>
          </a:p>
          <a:p>
            <a:endParaRPr lang="en-US" sz="2000" dirty="0" smtClean="0">
              <a:sym typeface="Symbol" panose="05050102010706020507" pitchFamily="18" charset="2"/>
            </a:endParaRPr>
          </a:p>
          <a:p>
            <a:pPr marL="0" indent="0">
              <a:buNone/>
            </a:pPr>
            <a:endParaRPr lang="en-US" sz="2000" dirty="0" smtClean="0">
              <a:sym typeface="Symbol" panose="05050102010706020507" pitchFamily="18" charset="2"/>
            </a:endParaRPr>
          </a:p>
          <a:p>
            <a:r>
              <a:rPr lang="en-US" sz="2000" dirty="0" smtClean="0">
                <a:sym typeface="Symbol" panose="05050102010706020507" pitchFamily="18" charset="2"/>
              </a:rPr>
              <a:t>Can we constrain the theoretical models used for estimating matrix elements for and half-lives for 0? If </a:t>
            </a:r>
            <a:r>
              <a:rPr lang="en-US" sz="2000" dirty="0">
                <a:sym typeface="Symbol" panose="05050102010706020507" pitchFamily="18" charset="2"/>
              </a:rPr>
              <a:t>0</a:t>
            </a:r>
            <a:r>
              <a:rPr lang="en-US" sz="2000" dirty="0" smtClean="0">
                <a:sym typeface="Symbol" panose="05050102010706020507" pitchFamily="18" charset="2"/>
              </a:rPr>
              <a:t> were to be discovered, can we have calculate matrix elements that are sufficiently accurate to learn something about the neutrino masses?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285020"/>
            <a:ext cx="1944303" cy="1014831"/>
          </a:xfrm>
          <a:prstGeom prst="rect">
            <a:avLst/>
          </a:prstGeom>
        </p:spPr>
      </p:pic>
      <p:pic>
        <p:nvPicPr>
          <p:cNvPr id="5" name="Picture 4"/>
          <p:cNvPicPr>
            <a:picLocks noChangeAspect="1"/>
          </p:cNvPicPr>
          <p:nvPr/>
        </p:nvPicPr>
        <p:blipFill>
          <a:blip r:embed="rId3"/>
          <a:stretch>
            <a:fillRect/>
          </a:stretch>
        </p:blipFill>
        <p:spPr>
          <a:xfrm>
            <a:off x="152400" y="1646238"/>
            <a:ext cx="4038600" cy="490601"/>
          </a:xfrm>
          <a:prstGeom prst="rect">
            <a:avLst/>
          </a:prstGeom>
        </p:spPr>
      </p:pic>
      <p:pic>
        <p:nvPicPr>
          <p:cNvPr id="6" name="Picture 5"/>
          <p:cNvPicPr>
            <a:picLocks noChangeAspect="1"/>
          </p:cNvPicPr>
          <p:nvPr/>
        </p:nvPicPr>
        <p:blipFill>
          <a:blip r:embed="rId4"/>
          <a:stretch>
            <a:fillRect/>
          </a:stretch>
        </p:blipFill>
        <p:spPr>
          <a:xfrm>
            <a:off x="139698" y="2221065"/>
            <a:ext cx="5461001" cy="864679"/>
          </a:xfrm>
          <a:prstGeom prst="rect">
            <a:avLst/>
          </a:prstGeom>
        </p:spPr>
      </p:pic>
      <p:pic>
        <p:nvPicPr>
          <p:cNvPr id="7" name="Picture 6"/>
          <p:cNvPicPr>
            <a:picLocks noChangeAspect="1"/>
          </p:cNvPicPr>
          <p:nvPr/>
        </p:nvPicPr>
        <p:blipFill>
          <a:blip r:embed="rId5"/>
          <a:stretch>
            <a:fillRect/>
          </a:stretch>
        </p:blipFill>
        <p:spPr>
          <a:xfrm>
            <a:off x="5791200" y="1583065"/>
            <a:ext cx="2628900" cy="553774"/>
          </a:xfrm>
          <a:prstGeom prst="rect">
            <a:avLst/>
          </a:prstGeom>
        </p:spPr>
      </p:pic>
      <p:pic>
        <p:nvPicPr>
          <p:cNvPr id="8" name="Picture 7"/>
          <p:cNvPicPr>
            <a:picLocks noChangeAspect="1"/>
          </p:cNvPicPr>
          <p:nvPr/>
        </p:nvPicPr>
        <p:blipFill>
          <a:blip r:embed="rId6"/>
          <a:stretch>
            <a:fillRect/>
          </a:stretch>
        </p:blipFill>
        <p:spPr>
          <a:xfrm>
            <a:off x="3657600" y="4380035"/>
            <a:ext cx="5181600" cy="665943"/>
          </a:xfrm>
          <a:prstGeom prst="rect">
            <a:avLst/>
          </a:prstGeom>
        </p:spPr>
      </p:pic>
      <p:sp>
        <p:nvSpPr>
          <p:cNvPr id="9" name="Oval 8"/>
          <p:cNvSpPr/>
          <p:nvPr/>
        </p:nvSpPr>
        <p:spPr>
          <a:xfrm>
            <a:off x="1143000" y="2792436"/>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524000" y="3021036"/>
            <a:ext cx="6096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76018" y="3081401"/>
            <a:ext cx="877163" cy="369332"/>
          </a:xfrm>
          <a:prstGeom prst="rect">
            <a:avLst/>
          </a:prstGeom>
          <a:noFill/>
        </p:spPr>
        <p:txBody>
          <a:bodyPr wrap="none" rtlCol="0">
            <a:spAutoFit/>
          </a:bodyPr>
          <a:lstStyle/>
          <a:p>
            <a:r>
              <a:rPr lang="en-US" dirty="0" smtClean="0"/>
              <a:t>Phases?</a:t>
            </a:r>
            <a:endParaRPr lang="en-US" dirty="0"/>
          </a:p>
        </p:txBody>
      </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b="12804"/>
          <a:stretch/>
        </p:blipFill>
        <p:spPr>
          <a:xfrm>
            <a:off x="152400" y="4715402"/>
            <a:ext cx="3363324" cy="2066397"/>
          </a:xfrm>
          <a:prstGeom prst="rect">
            <a:avLst/>
          </a:prstGeom>
        </p:spPr>
      </p:pic>
    </p:spTree>
    <p:extLst>
      <p:ext uri="{BB962C8B-B14F-4D97-AF65-F5344CB8AC3E}">
        <p14:creationId xmlns:p14="http://schemas.microsoft.com/office/powerpoint/2010/main" val="415561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Charge-exchange reactions &amp; </a:t>
            </a:r>
            <a:r>
              <a:rPr lang="en-US" sz="3200" dirty="0" smtClean="0">
                <a:sym typeface="Symbol" panose="05050102010706020507" pitchFamily="18" charset="2"/>
              </a:rPr>
              <a:t>/EC-decay</a:t>
            </a:r>
            <a:endParaRPr lang="en-US" sz="3200" dirty="0"/>
          </a:p>
        </p:txBody>
      </p:sp>
      <p:pic>
        <p:nvPicPr>
          <p:cNvPr id="5" name="Picture 6" descr="Illustration of the strong force: the atom neucleas being held together by a rubber-band"/>
          <p:cNvPicPr>
            <a:picLocks noChangeAspect="1" noChangeArrowheads="1"/>
          </p:cNvPicPr>
          <p:nvPr/>
        </p:nvPicPr>
        <p:blipFill>
          <a:blip r:embed="rId2" cstate="print"/>
          <a:srcRect/>
          <a:stretch>
            <a:fillRect/>
          </a:stretch>
        </p:blipFill>
        <p:spPr bwMode="auto">
          <a:xfrm>
            <a:off x="205431" y="762000"/>
            <a:ext cx="981326" cy="981327"/>
          </a:xfrm>
          <a:prstGeom prst="rect">
            <a:avLst/>
          </a:prstGeom>
          <a:noFill/>
        </p:spPr>
      </p:pic>
      <p:pic>
        <p:nvPicPr>
          <p:cNvPr id="6" name="Picture 4" descr="Illustration of the weak force: a group of quarks being eroded by rays"/>
          <p:cNvPicPr>
            <a:picLocks noChangeAspect="1" noChangeArrowheads="1"/>
          </p:cNvPicPr>
          <p:nvPr/>
        </p:nvPicPr>
        <p:blipFill>
          <a:blip r:embed="rId3" cstate="print"/>
          <a:srcRect/>
          <a:stretch>
            <a:fillRect/>
          </a:stretch>
        </p:blipFill>
        <p:spPr bwMode="auto">
          <a:xfrm>
            <a:off x="150250" y="5718501"/>
            <a:ext cx="981326" cy="981327"/>
          </a:xfrm>
          <a:prstGeom prst="rect">
            <a:avLst/>
          </a:prstGeom>
          <a:noFill/>
        </p:spPr>
      </p:pic>
      <mc:AlternateContent xmlns:mc="http://schemas.openxmlformats.org/markup-compatibility/2006" xmlns:a14="http://schemas.microsoft.com/office/drawing/2010/main">
        <mc:Choice Requires="a14">
          <p:sp>
            <p:nvSpPr>
              <p:cNvPr id="7" name="TextBox 6"/>
              <p:cNvSpPr txBox="1"/>
              <p:nvPr/>
            </p:nvSpPr>
            <p:spPr>
              <a:xfrm>
                <a:off x="1253004" y="838200"/>
                <a:ext cx="2709396" cy="9205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d>
                            <m:dPr>
                              <m:ctrlPr>
                                <a:rPr lang="en-US" sz="2400" i="1">
                                  <a:solidFill>
                                    <a:srgbClr val="FF0000"/>
                                  </a:solidFill>
                                  <a:latin typeface="Cambria Math" panose="02040503050406030204" pitchFamily="18" charset="0"/>
                                </a:rPr>
                              </m:ctrlPr>
                            </m:dP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𝑑</m:t>
                                  </m:r>
                                  <m:r>
                                    <a:rPr lang="en-US" sz="2400" i="1">
                                      <a:solidFill>
                                        <a:srgbClr val="FF0000"/>
                                      </a:solidFill>
                                      <a:latin typeface="Cambria Math" panose="02040503050406030204" pitchFamily="18" charset="0"/>
                                      <a:ea typeface="Cambria Math" panose="02040503050406030204" pitchFamily="18" charset="0"/>
                                    </a:rPr>
                                    <m:t>𝜎</m:t>
                                  </m:r>
                                </m:num>
                                <m:den>
                                  <m:r>
                                    <a:rPr lang="en-US" sz="2400" i="1">
                                      <a:solidFill>
                                        <a:srgbClr val="FF0000"/>
                                      </a:solidFill>
                                      <a:latin typeface="Cambria Math" panose="02040503050406030204" pitchFamily="18" charset="0"/>
                                    </a:rPr>
                                    <m:t>𝑑</m:t>
                                  </m:r>
                                  <m:r>
                                    <m:rPr>
                                      <m:sty m:val="p"/>
                                    </m:rPr>
                                    <a:rPr lang="el-GR" sz="2400" i="1">
                                      <a:solidFill>
                                        <a:srgbClr val="FF0000"/>
                                      </a:solidFill>
                                      <a:latin typeface="Cambria Math" panose="02040503050406030204" pitchFamily="18" charset="0"/>
                                      <a:ea typeface="Cambria Math" panose="02040503050406030204" pitchFamily="18" charset="0"/>
                                    </a:rPr>
                                    <m:t>Ω</m:t>
                                  </m:r>
                                </m:den>
                              </m:f>
                            </m:e>
                          </m:d>
                        </m:e>
                        <m:sub>
                          <m:r>
                            <a:rPr lang="en-US" sz="2400" b="0" i="1" smtClean="0">
                              <a:solidFill>
                                <a:srgbClr val="FF0000"/>
                              </a:solidFill>
                              <a:latin typeface="Cambria Math" panose="02040503050406030204" pitchFamily="18" charset="0"/>
                            </a:rPr>
                            <m:t>𝑞</m:t>
                          </m:r>
                          <m:r>
                            <a:rPr lang="en-US" sz="2400" b="0" i="1" smtClean="0">
                              <a:solidFill>
                                <a:srgbClr val="FF0000"/>
                              </a:solidFill>
                              <a:latin typeface="Cambria Math" panose="02040503050406030204" pitchFamily="18" charset="0"/>
                            </a:rPr>
                            <m:t>=0</m:t>
                          </m:r>
                        </m:sub>
                      </m:sSub>
                      <m:r>
                        <a:rPr lang="en-US" sz="2400" i="1" smtClean="0">
                          <a:solidFill>
                            <a:schemeClr val="tx1"/>
                          </a:solidFill>
                          <a:latin typeface="Cambria Math" panose="02040503050406030204" pitchFamily="18" charset="0"/>
                        </a:rPr>
                        <m:t>=</m:t>
                      </m:r>
                      <m:acc>
                        <m:accPr>
                          <m:chr m:val="̂"/>
                          <m:ctrlPr>
                            <a:rPr lang="en-US" sz="2400" i="1" smtClean="0">
                              <a:latin typeface="Cambria Math" panose="02040503050406030204" pitchFamily="18" charset="0"/>
                            </a:rPr>
                          </m:ctrlPr>
                        </m:accPr>
                        <m:e>
                          <m:r>
                            <a:rPr lang="en-US" sz="2400" i="1" smtClean="0">
                              <a:solidFill>
                                <a:schemeClr val="tx1"/>
                              </a:solidFill>
                              <a:latin typeface="Cambria Math" panose="02040503050406030204" pitchFamily="18" charset="0"/>
                              <a:ea typeface="Cambria Math" panose="02040503050406030204" pitchFamily="18" charset="0"/>
                            </a:rPr>
                            <m:t>𝜎</m:t>
                          </m:r>
                        </m:e>
                      </m:acc>
                      <m:r>
                        <a:rPr lang="en-US" sz="2400" b="0" i="1" smtClean="0">
                          <a:solidFill>
                            <a:srgbClr val="0000FF"/>
                          </a:solidFill>
                          <a:latin typeface="Cambria Math" panose="02040503050406030204" pitchFamily="18" charset="0"/>
                        </a:rPr>
                        <m:t>𝐵</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𝐺𝑇</m:t>
                      </m:r>
                      <m:r>
                        <a:rPr lang="en-US" sz="2400" b="0" i="1" smtClean="0">
                          <a:solidFill>
                            <a:srgbClr val="0000FF"/>
                          </a:solidFill>
                          <a:latin typeface="Cambria Math" panose="02040503050406030204" pitchFamily="18" charset="0"/>
                        </a:rPr>
                        <m:t>)</m:t>
                      </m:r>
                    </m:oMath>
                  </m:oMathPara>
                </a14:m>
                <a:endParaRPr lang="en-US" sz="24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53004" y="838200"/>
                <a:ext cx="2709396" cy="92050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72396" y="5703120"/>
                <a:ext cx="2590004" cy="902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𝐾</m:t>
                          </m:r>
                        </m:num>
                        <m:den>
                          <m:r>
                            <a:rPr lang="en-US" sz="2400" b="0" i="1" smtClean="0">
                              <a:latin typeface="Cambria Math" panose="02040503050406030204" pitchFamily="18" charset="0"/>
                            </a:rPr>
                            <m:t>𝑓</m:t>
                          </m:r>
                          <m:r>
                            <a:rPr lang="en-US" sz="2400" b="0" i="1" smtClean="0">
                              <a:solidFill>
                                <a:srgbClr val="FF0000"/>
                              </a:solidFill>
                              <a:latin typeface="Cambria Math" panose="02040503050406030204" pitchFamily="18" charset="0"/>
                            </a:rPr>
                            <m:t>𝑡</m:t>
                          </m:r>
                        </m:den>
                      </m:f>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𝐴</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𝑣</m:t>
                                      </m:r>
                                    </m:sub>
                                  </m:sSub>
                                </m:den>
                              </m:f>
                            </m:e>
                          </m:d>
                        </m:e>
                        <m:sup>
                          <m:r>
                            <a:rPr lang="en-US" sz="2400" b="0" i="1" smtClean="0">
                              <a:latin typeface="Cambria Math" panose="02040503050406030204" pitchFamily="18" charset="0"/>
                            </a:rPr>
                            <m:t>2</m:t>
                          </m:r>
                        </m:sup>
                      </m:sSup>
                      <m:r>
                        <a:rPr lang="en-US" sz="2400" b="0" i="1" smtClean="0">
                          <a:solidFill>
                            <a:srgbClr val="0000FF"/>
                          </a:solidFill>
                          <a:latin typeface="Cambria Math" panose="02040503050406030204" pitchFamily="18" charset="0"/>
                        </a:rPr>
                        <m:t>𝐵</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𝐺𝑇</m:t>
                      </m:r>
                      <m:r>
                        <a:rPr lang="en-US" sz="2400" b="0" i="1" smtClean="0">
                          <a:solidFill>
                            <a:srgbClr val="0000FF"/>
                          </a:solidFill>
                          <a:latin typeface="Cambria Math" panose="02040503050406030204" pitchFamily="18" charset="0"/>
                        </a:rPr>
                        <m:t>)</m:t>
                      </m:r>
                    </m:oMath>
                  </m:oMathPara>
                </a14:m>
                <a:endParaRPr lang="en-US" sz="2400"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72396" y="5703120"/>
                <a:ext cx="2590004" cy="902811"/>
              </a:xfrm>
              <a:prstGeom prst="rect">
                <a:avLst/>
              </a:prstGeom>
              <a:blipFill rotWithShape="0">
                <a:blip r:embed="rId5"/>
                <a:stretch>
                  <a:fillRect/>
                </a:stretch>
              </a:blipFill>
            </p:spPr>
            <p:txBody>
              <a:bodyPr/>
              <a:lstStyle/>
              <a:p>
                <a:r>
                  <a:rPr lang="en-US">
                    <a:noFill/>
                  </a:rPr>
                  <a:t> </a:t>
                </a:r>
              </a:p>
            </p:txBody>
          </p:sp>
        </mc:Fallback>
      </mc:AlternateContent>
      <p:sp>
        <p:nvSpPr>
          <p:cNvPr id="8" name="TextBox 7"/>
          <p:cNvSpPr txBox="1"/>
          <p:nvPr/>
        </p:nvSpPr>
        <p:spPr>
          <a:xfrm>
            <a:off x="4572000" y="5703120"/>
            <a:ext cx="4595949" cy="1200329"/>
          </a:xfrm>
          <a:prstGeom prst="rect">
            <a:avLst/>
          </a:prstGeom>
          <a:noFill/>
        </p:spPr>
        <p:txBody>
          <a:bodyPr wrap="square" rtlCol="0">
            <a:spAutoFit/>
          </a:bodyPr>
          <a:lstStyle/>
          <a:p>
            <a:r>
              <a:rPr lang="en-US" sz="2400" dirty="0" smtClean="0"/>
              <a:t>The unit cross section is calibrated against transitions for which </a:t>
            </a:r>
            <a:r>
              <a:rPr lang="en-US" sz="2400" dirty="0" smtClean="0">
                <a:sym typeface="Symbol" panose="05050102010706020507" pitchFamily="18" charset="2"/>
              </a:rPr>
              <a:t>-decay data are available</a:t>
            </a:r>
            <a:endParaRPr lang="en-US" sz="2400" dirty="0"/>
          </a:p>
        </p:txBody>
      </p:sp>
      <p:pic>
        <p:nvPicPr>
          <p:cNvPr id="21" name="Picture 3" descr="\\intranet.nscl.msu.edu\files\user\zegers\My Documents\presentations\t3he.jpg"/>
          <p:cNvPicPr>
            <a:picLocks noChangeAspect="1" noChangeArrowheads="1"/>
          </p:cNvPicPr>
          <p:nvPr/>
        </p:nvPicPr>
        <p:blipFill>
          <a:blip r:embed="rId6" cstate="print"/>
          <a:srcRect/>
          <a:stretch>
            <a:fillRect/>
          </a:stretch>
        </p:blipFill>
        <p:spPr bwMode="auto">
          <a:xfrm>
            <a:off x="150250" y="1880642"/>
            <a:ext cx="4538544" cy="3700544"/>
          </a:xfrm>
          <a:prstGeom prst="rect">
            <a:avLst/>
          </a:prstGeom>
          <a:noFill/>
        </p:spPr>
      </p:pic>
      <p:pic>
        <p:nvPicPr>
          <p:cNvPr id="10" name="Picture 9" descr="fig5.png"/>
          <p:cNvPicPr>
            <a:picLocks noChangeAspect="1"/>
          </p:cNvPicPr>
          <p:nvPr/>
        </p:nvPicPr>
        <p:blipFill>
          <a:blip r:embed="rId7" cstate="print"/>
          <a:stretch>
            <a:fillRect/>
          </a:stretch>
        </p:blipFill>
        <p:spPr>
          <a:xfrm>
            <a:off x="4876801" y="1883458"/>
            <a:ext cx="3657600" cy="3711616"/>
          </a:xfrm>
          <a:prstGeom prst="rect">
            <a:avLst/>
          </a:prstGeom>
        </p:spPr>
      </p:pic>
      <p:sp>
        <p:nvSpPr>
          <p:cNvPr id="3" name="TextBox 2"/>
          <p:cNvSpPr txBox="1"/>
          <p:nvPr/>
        </p:nvSpPr>
        <p:spPr>
          <a:xfrm>
            <a:off x="4179446" y="1052608"/>
            <a:ext cx="4759123" cy="400110"/>
          </a:xfrm>
          <a:prstGeom prst="rect">
            <a:avLst/>
          </a:prstGeom>
          <a:noFill/>
        </p:spPr>
        <p:txBody>
          <a:bodyPr wrap="none" rtlCol="0">
            <a:spAutoFit/>
          </a:bodyPr>
          <a:lstStyle/>
          <a:p>
            <a:r>
              <a:rPr lang="en-US" sz="2000" dirty="0" smtClean="0">
                <a:solidFill>
                  <a:srgbClr val="FF0000"/>
                </a:solidFill>
              </a:rPr>
              <a:t>Perform experiments ~ 100 </a:t>
            </a:r>
            <a:r>
              <a:rPr lang="en-US" sz="2000" dirty="0" err="1" smtClean="0">
                <a:solidFill>
                  <a:srgbClr val="FF0000"/>
                </a:solidFill>
              </a:rPr>
              <a:t>AMeV</a:t>
            </a:r>
            <a:r>
              <a:rPr lang="en-US" sz="2000" dirty="0" smtClean="0">
                <a:solidFill>
                  <a:srgbClr val="FF0000"/>
                </a:solidFill>
              </a:rPr>
              <a:t> or above</a:t>
            </a:r>
            <a:endParaRPr lang="en-US" sz="2000" dirty="0">
              <a:solidFill>
                <a:srgbClr val="FF0000"/>
              </a:solidFill>
            </a:endParaRPr>
          </a:p>
        </p:txBody>
      </p:sp>
    </p:spTree>
    <p:extLst>
      <p:ext uri="{BB962C8B-B14F-4D97-AF65-F5344CB8AC3E}">
        <p14:creationId xmlns:p14="http://schemas.microsoft.com/office/powerpoint/2010/main" val="393309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63FEFD9-86F6-4FED-9E2D-D68ACF99DA70}" type="slidenum">
              <a:rPr lang="en-US"/>
              <a:pPr/>
              <a:t>7</a:t>
            </a:fld>
            <a:endParaRPr lang="en-US"/>
          </a:p>
        </p:txBody>
      </p:sp>
      <p:sp>
        <p:nvSpPr>
          <p:cNvPr id="26628" name="Rectangle 4"/>
          <p:cNvSpPr>
            <a:spLocks noGrp="1" noChangeArrowheads="1"/>
          </p:cNvSpPr>
          <p:nvPr>
            <p:ph type="title"/>
          </p:nvPr>
        </p:nvSpPr>
        <p:spPr>
          <a:xfrm>
            <a:off x="304800" y="381000"/>
            <a:ext cx="8610600" cy="533400"/>
          </a:xfrm>
          <a:noFill/>
          <a:ln/>
        </p:spPr>
        <p:txBody>
          <a:bodyPr anchor="b">
            <a:noAutofit/>
          </a:bodyPr>
          <a:lstStyle/>
          <a:p>
            <a:r>
              <a:rPr lang="en-US" sz="3200" dirty="0" smtClean="0"/>
              <a:t>Producing a triton beam for (t,</a:t>
            </a:r>
            <a:r>
              <a:rPr lang="en-US" sz="3200" baseline="30000" dirty="0" smtClean="0"/>
              <a:t>3</a:t>
            </a:r>
            <a:r>
              <a:rPr lang="en-US" sz="3200" dirty="0" smtClean="0"/>
              <a:t>He) experiments</a:t>
            </a:r>
            <a:endParaRPr lang="en-US" sz="3200" dirty="0"/>
          </a:p>
        </p:txBody>
      </p:sp>
      <p:pic>
        <p:nvPicPr>
          <p:cNvPr id="26629" name="Picture 5" descr="\\intranet.nscl.msu.edu\files\user\zegers\My Documents\presentations\K5_S8_web.png"/>
          <p:cNvPicPr>
            <a:picLocks noChangeAspect="1" noChangeArrowheads="1"/>
          </p:cNvPicPr>
          <p:nvPr/>
        </p:nvPicPr>
        <p:blipFill>
          <a:blip r:embed="rId2" cstate="print"/>
          <a:srcRect/>
          <a:stretch>
            <a:fillRect/>
          </a:stretch>
        </p:blipFill>
        <p:spPr bwMode="auto">
          <a:xfrm>
            <a:off x="571500" y="1143000"/>
            <a:ext cx="8001000" cy="4572000"/>
          </a:xfrm>
          <a:prstGeom prst="rect">
            <a:avLst/>
          </a:prstGeom>
          <a:noFill/>
        </p:spPr>
      </p:pic>
      <p:sp>
        <p:nvSpPr>
          <p:cNvPr id="26632" name="Text Box 8"/>
          <p:cNvSpPr txBox="1">
            <a:spLocks noChangeArrowheads="1"/>
          </p:cNvSpPr>
          <p:nvPr/>
        </p:nvSpPr>
        <p:spPr bwMode="auto">
          <a:xfrm>
            <a:off x="5257800" y="4191000"/>
            <a:ext cx="1443038" cy="304800"/>
          </a:xfrm>
          <a:prstGeom prst="rect">
            <a:avLst/>
          </a:prstGeom>
          <a:noFill/>
          <a:ln w="9525">
            <a:noFill/>
            <a:miter lim="800000"/>
            <a:headEnd/>
            <a:tailEnd/>
          </a:ln>
          <a:effectLst/>
        </p:spPr>
        <p:txBody>
          <a:bodyPr wrap="none">
            <a:spAutoFit/>
          </a:bodyPr>
          <a:lstStyle/>
          <a:p>
            <a:r>
              <a:rPr lang="en-US" sz="1400" b="1">
                <a:solidFill>
                  <a:srgbClr val="5F5F5F"/>
                </a:solidFill>
                <a:latin typeface="Arial" charset="0"/>
              </a:rPr>
              <a:t>Without wedge</a:t>
            </a:r>
          </a:p>
        </p:txBody>
      </p:sp>
      <p:sp>
        <p:nvSpPr>
          <p:cNvPr id="26633" name="Text Box 9"/>
          <p:cNvSpPr txBox="1">
            <a:spLocks noChangeArrowheads="1"/>
          </p:cNvSpPr>
          <p:nvPr/>
        </p:nvSpPr>
        <p:spPr bwMode="auto">
          <a:xfrm>
            <a:off x="284163" y="5703888"/>
            <a:ext cx="4391025" cy="641350"/>
          </a:xfrm>
          <a:prstGeom prst="rect">
            <a:avLst/>
          </a:prstGeom>
          <a:noFill/>
          <a:ln w="9525">
            <a:noFill/>
            <a:miter lim="800000"/>
            <a:headEnd/>
            <a:tailEnd/>
          </a:ln>
          <a:effectLst/>
        </p:spPr>
        <p:txBody>
          <a:bodyPr wrap="none">
            <a:spAutoFit/>
          </a:bodyPr>
          <a:lstStyle/>
          <a:p>
            <a:r>
              <a:rPr lang="en-US" sz="1800"/>
              <a:t>Thin wedge is needed to remove </a:t>
            </a:r>
            <a:r>
              <a:rPr lang="en-US" sz="1800" baseline="30000"/>
              <a:t>6</a:t>
            </a:r>
            <a:r>
              <a:rPr lang="en-US" sz="1800"/>
              <a:t>He (</a:t>
            </a:r>
            <a:r>
              <a:rPr lang="en-US" sz="1800" baseline="30000"/>
              <a:t>9</a:t>
            </a:r>
            <a:r>
              <a:rPr lang="en-US" sz="1800"/>
              <a:t>Li)</a:t>
            </a:r>
          </a:p>
          <a:p>
            <a:r>
              <a:rPr lang="en-US" sz="1800"/>
              <a:t>Background channel </a:t>
            </a:r>
            <a:r>
              <a:rPr lang="en-US" sz="1800" baseline="30000"/>
              <a:t>6</a:t>
            </a:r>
            <a:r>
              <a:rPr lang="en-US" sz="1800"/>
              <a:t>He-&gt;</a:t>
            </a:r>
            <a:r>
              <a:rPr lang="en-US" sz="1800" baseline="30000"/>
              <a:t>3</a:t>
            </a:r>
            <a:r>
              <a:rPr lang="en-US" sz="1800"/>
              <a:t>He + 3n</a:t>
            </a:r>
          </a:p>
        </p:txBody>
      </p:sp>
      <p:sp>
        <p:nvSpPr>
          <p:cNvPr id="26634" name="Text Box 10"/>
          <p:cNvSpPr txBox="1">
            <a:spLocks noChangeArrowheads="1"/>
          </p:cNvSpPr>
          <p:nvPr/>
        </p:nvSpPr>
        <p:spPr bwMode="auto">
          <a:xfrm>
            <a:off x="557213" y="1139825"/>
            <a:ext cx="5462587" cy="1190625"/>
          </a:xfrm>
          <a:prstGeom prst="rect">
            <a:avLst/>
          </a:prstGeom>
          <a:noFill/>
          <a:ln w="9525">
            <a:noFill/>
            <a:miter lim="800000"/>
            <a:headEnd/>
            <a:tailEnd/>
          </a:ln>
          <a:effectLst/>
        </p:spPr>
        <p:txBody>
          <a:bodyPr>
            <a:spAutoFit/>
          </a:bodyPr>
          <a:lstStyle/>
          <a:p>
            <a:r>
              <a:rPr lang="en-US" sz="1800" dirty="0">
                <a:sym typeface="Symbol" pitchFamily="18" charset="2"/>
              </a:rPr>
              <a:t>Primary </a:t>
            </a:r>
            <a:r>
              <a:rPr lang="en-US" sz="1800" baseline="30000" dirty="0">
                <a:sym typeface="Symbol" pitchFamily="18" charset="2"/>
              </a:rPr>
              <a:t>16</a:t>
            </a:r>
            <a:r>
              <a:rPr lang="en-US" sz="1800" dirty="0">
                <a:sym typeface="Symbol" pitchFamily="18" charset="2"/>
              </a:rPr>
              <a:t>O beam 150 </a:t>
            </a:r>
            <a:r>
              <a:rPr lang="en-US" sz="1800" dirty="0" err="1">
                <a:sym typeface="Symbol" pitchFamily="18" charset="2"/>
              </a:rPr>
              <a:t>MeV</a:t>
            </a:r>
            <a:r>
              <a:rPr lang="en-US" sz="1800" dirty="0">
                <a:sym typeface="Symbol" pitchFamily="18" charset="2"/>
              </a:rPr>
              <a:t>/n</a:t>
            </a:r>
          </a:p>
          <a:p>
            <a:pPr marL="230188" lvl="1">
              <a:buFontTx/>
              <a:buChar char="•"/>
            </a:pPr>
            <a:r>
              <a:rPr lang="en-US" sz="1800" dirty="0"/>
              <a:t>rate @ A1900 FP 1.2x10</a:t>
            </a:r>
            <a:r>
              <a:rPr lang="en-US" sz="1800" baseline="30000" dirty="0"/>
              <a:t>7</a:t>
            </a:r>
            <a:r>
              <a:rPr lang="en-US" sz="1800" dirty="0"/>
              <a:t>pps @ 130 </a:t>
            </a:r>
            <a:r>
              <a:rPr lang="en-US" sz="1800" dirty="0" err="1"/>
              <a:t>pnA</a:t>
            </a:r>
            <a:r>
              <a:rPr lang="en-US" sz="1800" dirty="0"/>
              <a:t> </a:t>
            </a:r>
            <a:r>
              <a:rPr lang="en-US" sz="1800" baseline="30000" dirty="0"/>
              <a:t>16</a:t>
            </a:r>
            <a:r>
              <a:rPr lang="en-US" sz="1800" dirty="0"/>
              <a:t>O</a:t>
            </a:r>
          </a:p>
          <a:p>
            <a:pPr marL="230188" lvl="1">
              <a:buFontTx/>
              <a:buChar char="•"/>
            </a:pPr>
            <a:r>
              <a:rPr lang="en-US" sz="1800" dirty="0"/>
              <a:t>transmission to S800 spectrometer </a:t>
            </a:r>
            <a:r>
              <a:rPr lang="en-US" sz="1800" dirty="0" smtClean="0"/>
              <a:t>~</a:t>
            </a:r>
            <a:r>
              <a:rPr lang="en-US" dirty="0" smtClean="0"/>
              <a:t>70</a:t>
            </a:r>
            <a:r>
              <a:rPr lang="en-US" sz="1800" dirty="0" smtClean="0"/>
              <a:t>%</a:t>
            </a:r>
            <a:endParaRPr lang="en-US" sz="1800" dirty="0"/>
          </a:p>
          <a:p>
            <a:pPr marL="230188" lvl="1">
              <a:buFontTx/>
              <a:buChar char="•"/>
            </a:pPr>
            <a:r>
              <a:rPr lang="en-US" sz="1800" baseline="30000" dirty="0">
                <a:solidFill>
                  <a:srgbClr val="FF0000"/>
                </a:solidFill>
              </a:rPr>
              <a:t>3</a:t>
            </a:r>
            <a:r>
              <a:rPr lang="en-US" sz="1800" dirty="0">
                <a:solidFill>
                  <a:srgbClr val="FF0000"/>
                </a:solidFill>
              </a:rPr>
              <a:t>H rate at S800: </a:t>
            </a:r>
            <a:r>
              <a:rPr lang="en-US" sz="1800" dirty="0" smtClean="0">
                <a:solidFill>
                  <a:srgbClr val="FF0000"/>
                </a:solidFill>
              </a:rPr>
              <a:t> up to 2x10</a:t>
            </a:r>
            <a:r>
              <a:rPr lang="en-US" sz="1800" baseline="30000" dirty="0" smtClean="0">
                <a:solidFill>
                  <a:srgbClr val="FF0000"/>
                </a:solidFill>
              </a:rPr>
              <a:t>7</a:t>
            </a:r>
            <a:r>
              <a:rPr lang="en-US" sz="1800" dirty="0" smtClean="0">
                <a:solidFill>
                  <a:srgbClr val="FF0000"/>
                </a:solidFill>
              </a:rPr>
              <a:t> </a:t>
            </a:r>
            <a:r>
              <a:rPr lang="en-US" sz="1800" dirty="0" err="1">
                <a:solidFill>
                  <a:srgbClr val="FF0000"/>
                </a:solidFill>
              </a:rPr>
              <a:t>pps</a:t>
            </a:r>
            <a:endParaRPr lang="en-US" sz="1800" baseline="30000" dirty="0">
              <a:solidFill>
                <a:srgbClr val="FF0000"/>
              </a:solidFill>
            </a:endParaRPr>
          </a:p>
        </p:txBody>
      </p:sp>
      <p:sp>
        <p:nvSpPr>
          <p:cNvPr id="26635" name="Rectangle 11"/>
          <p:cNvSpPr>
            <a:spLocks noChangeArrowheads="1"/>
          </p:cNvSpPr>
          <p:nvPr/>
        </p:nvSpPr>
        <p:spPr bwMode="auto">
          <a:xfrm>
            <a:off x="0" y="6521450"/>
            <a:ext cx="5410200" cy="246221"/>
          </a:xfrm>
          <a:prstGeom prst="rect">
            <a:avLst/>
          </a:prstGeom>
          <a:noFill/>
          <a:ln w="9525">
            <a:noFill/>
            <a:miter lim="800000"/>
            <a:headEnd/>
            <a:tailEnd/>
          </a:ln>
          <a:effectLst/>
        </p:spPr>
        <p:txBody>
          <a:bodyPr>
            <a:spAutoFit/>
          </a:bodyPr>
          <a:lstStyle/>
          <a:p>
            <a:r>
              <a:rPr lang="en-US" sz="1000" dirty="0">
                <a:cs typeface="Times New Roman" charset="0"/>
              </a:rPr>
              <a:t>G.W. Hitt </a:t>
            </a:r>
            <a:r>
              <a:rPr lang="en-US" sz="1000" dirty="0" err="1">
                <a:cs typeface="Times New Roman" charset="0"/>
              </a:rPr>
              <a:t>Nucl</a:t>
            </a:r>
            <a:r>
              <a:rPr lang="en-US" sz="1000" dirty="0">
                <a:cs typeface="Times New Roman" charset="0"/>
              </a:rPr>
              <a:t>. Instr. and Meth. A 566 (2006), 264.</a:t>
            </a:r>
            <a:r>
              <a:rPr lang="en-US" sz="1000" dirty="0"/>
              <a:t> </a:t>
            </a:r>
          </a:p>
        </p:txBody>
      </p:sp>
      <p:pic>
        <p:nvPicPr>
          <p:cNvPr id="11" name="Picture 2"/>
          <p:cNvPicPr>
            <a:picLocks noChangeAspect="1" noChangeArrowheads="1"/>
          </p:cNvPicPr>
          <p:nvPr/>
        </p:nvPicPr>
        <p:blipFill>
          <a:blip r:embed="rId3" cstate="print"/>
          <a:srcRect/>
          <a:stretch>
            <a:fillRect/>
          </a:stretch>
        </p:blipFill>
        <p:spPr bwMode="auto">
          <a:xfrm>
            <a:off x="4953000" y="3581400"/>
            <a:ext cx="1796142" cy="2514600"/>
          </a:xfrm>
          <a:prstGeom prst="rect">
            <a:avLst/>
          </a:prstGeom>
          <a:noFill/>
          <a:ln w="9525">
            <a:noFill/>
            <a:miter lim="800000"/>
            <a:headEnd/>
            <a:tailEnd/>
          </a:ln>
          <a:effectLst/>
        </p:spPr>
      </p:pic>
      <p:sp>
        <p:nvSpPr>
          <p:cNvPr id="12" name="TextBox 11"/>
          <p:cNvSpPr txBox="1"/>
          <p:nvPr/>
        </p:nvSpPr>
        <p:spPr>
          <a:xfrm>
            <a:off x="6705600" y="3733800"/>
            <a:ext cx="2514600" cy="2308324"/>
          </a:xfrm>
          <a:prstGeom prst="rect">
            <a:avLst/>
          </a:prstGeom>
          <a:noFill/>
        </p:spPr>
        <p:txBody>
          <a:bodyPr wrap="square" rtlCol="0">
            <a:spAutoFit/>
          </a:bodyPr>
          <a:lstStyle/>
          <a:p>
            <a:r>
              <a:rPr lang="en-US" u="sng" dirty="0" smtClean="0"/>
              <a:t>S800 spectrometer</a:t>
            </a:r>
          </a:p>
          <a:p>
            <a:r>
              <a:rPr lang="en-US" dirty="0" smtClean="0"/>
              <a:t>Reconstruct momentum</a:t>
            </a:r>
          </a:p>
          <a:p>
            <a:r>
              <a:rPr lang="en-US" dirty="0" smtClean="0"/>
              <a:t>and angle of </a:t>
            </a:r>
            <a:r>
              <a:rPr lang="en-US" baseline="30000" dirty="0" smtClean="0"/>
              <a:t>3</a:t>
            </a:r>
            <a:r>
              <a:rPr lang="en-US" dirty="0" smtClean="0"/>
              <a:t>He particle</a:t>
            </a:r>
          </a:p>
          <a:p>
            <a:pPr>
              <a:buFont typeface="Symbol"/>
              <a:buChar char="®"/>
            </a:pPr>
            <a:r>
              <a:rPr lang="en-US" dirty="0" smtClean="0">
                <a:sym typeface="Symbol"/>
              </a:rPr>
              <a:t>Extract excitation-energy and center-of-mass scattering angle from two-body kinematics</a:t>
            </a:r>
            <a:endParaRPr lang="en-US" dirty="0"/>
          </a:p>
        </p:txBody>
      </p:sp>
    </p:spTree>
    <p:extLst>
      <p:ext uri="{BB962C8B-B14F-4D97-AF65-F5344CB8AC3E}">
        <p14:creationId xmlns:p14="http://schemas.microsoft.com/office/powerpoint/2010/main" val="7414558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09600"/>
            <a:ext cx="82296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descr="\\intranet.nscl.msu.edu\files\user\zegers\My Documents\presentations\13c_poster.png"/>
          <p:cNvPicPr>
            <a:picLocks noChangeAspect="1" noChangeArrowheads="1"/>
          </p:cNvPicPr>
          <p:nvPr/>
        </p:nvPicPr>
        <p:blipFill>
          <a:blip r:embed="rId2" cstate="print"/>
          <a:srcRect/>
          <a:stretch>
            <a:fillRect/>
          </a:stretch>
        </p:blipFill>
        <p:spPr bwMode="auto">
          <a:xfrm>
            <a:off x="2466602" y="675530"/>
            <a:ext cx="6065838" cy="6065838"/>
          </a:xfrm>
          <a:prstGeom prst="rect">
            <a:avLst/>
          </a:prstGeom>
          <a:noFill/>
        </p:spPr>
      </p:pic>
      <p:pic>
        <p:nvPicPr>
          <p:cNvPr id="4" name="Picture 8" descr="\\intranet.nscl.msu.edu\files\user\zegers\My Documents\13bpaper\fig2.png"/>
          <p:cNvPicPr>
            <a:picLocks noChangeAspect="1" noChangeArrowheads="1"/>
          </p:cNvPicPr>
          <p:nvPr/>
        </p:nvPicPr>
        <p:blipFill>
          <a:blip r:embed="rId3" cstate="print"/>
          <a:srcRect b="73545"/>
          <a:stretch>
            <a:fillRect/>
          </a:stretch>
        </p:blipFill>
        <p:spPr bwMode="auto">
          <a:xfrm>
            <a:off x="531440" y="768858"/>
            <a:ext cx="4876800" cy="3229310"/>
          </a:xfrm>
          <a:prstGeom prst="rect">
            <a:avLst/>
          </a:prstGeom>
          <a:noFill/>
          <a:ln w="9525">
            <a:noFill/>
            <a:miter lim="800000"/>
            <a:headEnd/>
            <a:tailEnd/>
          </a:ln>
        </p:spPr>
      </p:pic>
      <p:sp>
        <p:nvSpPr>
          <p:cNvPr id="5" name="TextBox 4"/>
          <p:cNvSpPr txBox="1"/>
          <p:nvPr/>
        </p:nvSpPr>
        <p:spPr>
          <a:xfrm>
            <a:off x="5714930" y="6172200"/>
            <a:ext cx="2313454" cy="307777"/>
          </a:xfrm>
          <a:prstGeom prst="rect">
            <a:avLst/>
          </a:prstGeom>
          <a:noFill/>
        </p:spPr>
        <p:txBody>
          <a:bodyPr wrap="none" rtlCol="0">
            <a:spAutoFit/>
          </a:bodyPr>
          <a:lstStyle/>
          <a:p>
            <a:r>
              <a:rPr lang="en-US" sz="1400" dirty="0" smtClean="0"/>
              <a:t>0      1       2      3      4       5</a:t>
            </a:r>
            <a:endParaRPr lang="en-US" sz="1400" dirty="0"/>
          </a:p>
        </p:txBody>
      </p:sp>
      <p:sp>
        <p:nvSpPr>
          <p:cNvPr id="7" name="Right Arrow 6"/>
          <p:cNvSpPr/>
          <p:nvPr/>
        </p:nvSpPr>
        <p:spPr>
          <a:xfrm>
            <a:off x="4646240" y="2245568"/>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63688" y="119675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Rectangle 14"/>
          <p:cNvSpPr/>
          <p:nvPr/>
        </p:nvSpPr>
        <p:spPr>
          <a:xfrm>
            <a:off x="914400" y="38100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7704" y="263691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2" name="Oval 11"/>
          <p:cNvSpPr/>
          <p:nvPr/>
        </p:nvSpPr>
        <p:spPr>
          <a:xfrm>
            <a:off x="2339752" y="2420888"/>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3" name="TextBox 12"/>
          <p:cNvSpPr txBox="1"/>
          <p:nvPr/>
        </p:nvSpPr>
        <p:spPr>
          <a:xfrm>
            <a:off x="3752876" y="1847146"/>
            <a:ext cx="1653017" cy="830997"/>
          </a:xfrm>
          <a:prstGeom prst="rect">
            <a:avLst/>
          </a:prstGeom>
          <a:noFill/>
        </p:spPr>
        <p:txBody>
          <a:bodyPr wrap="none" rtlCol="0">
            <a:spAutoFit/>
          </a:bodyPr>
          <a:lstStyle/>
          <a:p>
            <a:r>
              <a:rPr lang="en-US" sz="1600" b="1" dirty="0" err="1" smtClean="0"/>
              <a:t>Multipole</a:t>
            </a:r>
            <a:endParaRPr lang="en-US" sz="1600" b="1" dirty="0" smtClean="0"/>
          </a:p>
          <a:p>
            <a:r>
              <a:rPr lang="en-US" sz="1600" b="1" dirty="0" smtClean="0"/>
              <a:t>Decomposition</a:t>
            </a:r>
          </a:p>
          <a:p>
            <a:r>
              <a:rPr lang="en-US" sz="1600" b="1" dirty="0" smtClean="0"/>
              <a:t>Analysis</a:t>
            </a:r>
            <a:endParaRPr lang="en-US" sz="1600" b="1" dirty="0"/>
          </a:p>
        </p:txBody>
      </p:sp>
      <p:pic>
        <p:nvPicPr>
          <p:cNvPr id="6" name="Picture 3" descr="\\intranet.nscl.msu.edu\files\user\zegers\My Documents\13b\gt.png"/>
          <p:cNvPicPr>
            <a:picLocks noChangeAspect="1" noChangeArrowheads="1"/>
          </p:cNvPicPr>
          <p:nvPr/>
        </p:nvPicPr>
        <p:blipFill>
          <a:blip r:embed="rId4" cstate="print"/>
          <a:srcRect/>
          <a:stretch>
            <a:fillRect/>
          </a:stretch>
        </p:blipFill>
        <p:spPr bwMode="auto">
          <a:xfrm>
            <a:off x="457200" y="3962400"/>
            <a:ext cx="4953000" cy="2591748"/>
          </a:xfrm>
          <a:prstGeom prst="rect">
            <a:avLst/>
          </a:prstGeom>
          <a:noFill/>
        </p:spPr>
      </p:pic>
      <p:sp>
        <p:nvSpPr>
          <p:cNvPr id="8" name="Left Arrow 7"/>
          <p:cNvSpPr/>
          <p:nvPr/>
        </p:nvSpPr>
        <p:spPr>
          <a:xfrm>
            <a:off x="2893640" y="4607768"/>
            <a:ext cx="2667000" cy="1371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quation.render.png"/>
          <p:cNvPicPr>
            <a:picLocks noChangeAspect="1"/>
          </p:cNvPicPr>
          <p:nvPr/>
        </p:nvPicPr>
        <p:blipFill>
          <a:blip r:embed="rId5" cstate="print"/>
          <a:stretch>
            <a:fillRect/>
          </a:stretch>
        </p:blipFill>
        <p:spPr>
          <a:xfrm>
            <a:off x="3195263" y="5031630"/>
            <a:ext cx="2289177" cy="490538"/>
          </a:xfrm>
          <a:prstGeom prst="rect">
            <a:avLst/>
          </a:prstGeom>
          <a:solidFill>
            <a:srgbClr val="FFFF00"/>
          </a:solidFill>
        </p:spPr>
      </p:pic>
      <p:sp>
        <p:nvSpPr>
          <p:cNvPr id="16" name="Rectangle 15"/>
          <p:cNvSpPr/>
          <p:nvPr/>
        </p:nvSpPr>
        <p:spPr>
          <a:xfrm>
            <a:off x="-12941" y="6629400"/>
            <a:ext cx="3137141" cy="276999"/>
          </a:xfrm>
          <a:prstGeom prst="rect">
            <a:avLst/>
          </a:prstGeom>
        </p:spPr>
        <p:txBody>
          <a:bodyPr wrap="none">
            <a:spAutoFit/>
          </a:bodyPr>
          <a:lstStyle/>
          <a:p>
            <a:r>
              <a:rPr lang="en-US" sz="1200" dirty="0" smtClean="0"/>
              <a:t>C. Guess et al.,  Phys. Rev. C 80, 024305 (2009) </a:t>
            </a:r>
            <a:endParaRPr lang="en-US" sz="1200" dirty="0"/>
          </a:p>
        </p:txBody>
      </p:sp>
      <p:sp>
        <p:nvSpPr>
          <p:cNvPr id="2" name="Title 1"/>
          <p:cNvSpPr>
            <a:spLocks noGrp="1"/>
          </p:cNvSpPr>
          <p:nvPr>
            <p:ph type="title"/>
          </p:nvPr>
        </p:nvSpPr>
        <p:spPr>
          <a:xfrm>
            <a:off x="302840" y="-87505"/>
            <a:ext cx="8229600" cy="762000"/>
          </a:xfrm>
        </p:spPr>
        <p:txBody>
          <a:bodyPr>
            <a:normAutofit/>
          </a:bodyPr>
          <a:lstStyle/>
          <a:p>
            <a:r>
              <a:rPr lang="en-US" sz="3600" dirty="0" err="1" smtClean="0"/>
              <a:t>Multipole</a:t>
            </a:r>
            <a:r>
              <a:rPr lang="en-US" sz="3600" dirty="0" smtClean="0"/>
              <a:t> decomposition</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l"/>
            <a:r>
              <a:rPr lang="en-US" sz="3200" baseline="30000" dirty="0" smtClean="0"/>
              <a:t>56</a:t>
            </a:r>
            <a:r>
              <a:rPr lang="en-US" sz="3200" dirty="0" smtClean="0"/>
              <a:t>Fe(t,</a:t>
            </a:r>
            <a:r>
              <a:rPr lang="en-US" sz="3200" baseline="30000" dirty="0" smtClean="0"/>
              <a:t>3</a:t>
            </a:r>
            <a:r>
              <a:rPr lang="en-US" sz="3200" dirty="0" smtClean="0"/>
              <a:t>He)</a:t>
            </a: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5428"/>
          <a:stretch/>
        </p:blipFill>
        <p:spPr>
          <a:xfrm>
            <a:off x="76200" y="972408"/>
            <a:ext cx="4675184" cy="2761392"/>
          </a:xfrm>
          <a:prstGeom prst="rect">
            <a:avLst/>
          </a:prstGeom>
        </p:spPr>
      </p:pic>
      <p:sp>
        <p:nvSpPr>
          <p:cNvPr id="4" name="TextBox 3"/>
          <p:cNvSpPr txBox="1"/>
          <p:nvPr/>
        </p:nvSpPr>
        <p:spPr>
          <a:xfrm>
            <a:off x="160130" y="3657600"/>
            <a:ext cx="4507324" cy="369332"/>
          </a:xfrm>
          <a:prstGeom prst="rect">
            <a:avLst/>
          </a:prstGeom>
          <a:noFill/>
        </p:spPr>
        <p:txBody>
          <a:bodyPr wrap="none" rtlCol="0">
            <a:spAutoFit/>
          </a:bodyPr>
          <a:lstStyle/>
          <a:p>
            <a:r>
              <a:rPr lang="en-US" dirty="0" smtClean="0"/>
              <a:t>Result from </a:t>
            </a:r>
            <a:r>
              <a:rPr lang="en-US" dirty="0" err="1" smtClean="0"/>
              <a:t>multipole</a:t>
            </a:r>
            <a:r>
              <a:rPr lang="en-US" dirty="0" smtClean="0"/>
              <a:t> decompositions analysis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181"/>
          <a:stretch/>
        </p:blipFill>
        <p:spPr>
          <a:xfrm>
            <a:off x="5029200" y="457200"/>
            <a:ext cx="4115211" cy="6400800"/>
          </a:xfrm>
          <a:prstGeom prst="rect">
            <a:avLst/>
          </a:prstGeom>
        </p:spPr>
      </p:pic>
      <p:sp>
        <p:nvSpPr>
          <p:cNvPr id="6" name="TextBox 5"/>
          <p:cNvSpPr txBox="1"/>
          <p:nvPr/>
        </p:nvSpPr>
        <p:spPr>
          <a:xfrm>
            <a:off x="37563" y="4038600"/>
            <a:ext cx="5144037" cy="2862322"/>
          </a:xfrm>
          <a:prstGeom prst="rect">
            <a:avLst/>
          </a:prstGeom>
          <a:noFill/>
        </p:spPr>
        <p:txBody>
          <a:bodyPr wrap="none" rtlCol="0">
            <a:spAutoFit/>
          </a:bodyPr>
          <a:lstStyle/>
          <a:p>
            <a:r>
              <a:rPr lang="en-US" dirty="0" smtClean="0"/>
              <a:t>Experiment</a:t>
            </a:r>
          </a:p>
          <a:p>
            <a:r>
              <a:rPr lang="en-US" baseline="30000" dirty="0" smtClean="0"/>
              <a:t>56</a:t>
            </a:r>
            <a:r>
              <a:rPr lang="en-US" dirty="0" smtClean="0"/>
              <a:t>Fe(t,</a:t>
            </a:r>
            <a:r>
              <a:rPr lang="en-US" baseline="30000" dirty="0" smtClean="0"/>
              <a:t>3</a:t>
            </a:r>
            <a:r>
              <a:rPr lang="en-US" dirty="0" smtClean="0"/>
              <a:t>He) - M. </a:t>
            </a:r>
            <a:r>
              <a:rPr lang="en-US" dirty="0"/>
              <a:t>Scott et al., PRC </a:t>
            </a:r>
            <a:r>
              <a:rPr lang="en-US" dirty="0" smtClean="0"/>
              <a:t>90</a:t>
            </a:r>
            <a:r>
              <a:rPr lang="en-US" dirty="0"/>
              <a:t>, 025801 (2014</a:t>
            </a:r>
            <a:r>
              <a:rPr lang="en-US" dirty="0" smtClean="0"/>
              <a:t>)</a:t>
            </a:r>
          </a:p>
          <a:p>
            <a:r>
              <a:rPr lang="en-US" baseline="30000" dirty="0" smtClean="0"/>
              <a:t>56</a:t>
            </a:r>
            <a:r>
              <a:rPr lang="en-US" dirty="0" smtClean="0"/>
              <a:t>Fe(</a:t>
            </a:r>
            <a:r>
              <a:rPr lang="en-US" dirty="0" err="1" smtClean="0"/>
              <a:t>n,p</a:t>
            </a:r>
            <a:r>
              <a:rPr lang="en-US" dirty="0" smtClean="0"/>
              <a:t>) - </a:t>
            </a:r>
            <a:r>
              <a:rPr lang="da-DK" dirty="0" smtClean="0"/>
              <a:t>S</a:t>
            </a:r>
            <a:r>
              <a:rPr lang="da-DK" dirty="0"/>
              <a:t>. El-Kateb et al., </a:t>
            </a:r>
            <a:r>
              <a:rPr lang="da-DK" dirty="0" smtClean="0"/>
              <a:t>PRC </a:t>
            </a:r>
            <a:r>
              <a:rPr lang="da-DK" dirty="0"/>
              <a:t>49, 3128 (1994</a:t>
            </a:r>
            <a:r>
              <a:rPr lang="da-DK" dirty="0" smtClean="0"/>
              <a:t>)</a:t>
            </a:r>
          </a:p>
          <a:p>
            <a:r>
              <a:rPr lang="da-DK" baseline="30000" dirty="0" smtClean="0"/>
              <a:t>56</a:t>
            </a:r>
            <a:r>
              <a:rPr lang="da-DK" dirty="0" smtClean="0"/>
              <a:t>Fe(d,</a:t>
            </a:r>
            <a:r>
              <a:rPr lang="da-DK" baseline="30000" dirty="0" smtClean="0"/>
              <a:t>2</a:t>
            </a:r>
            <a:r>
              <a:rPr lang="da-DK" dirty="0" smtClean="0"/>
              <a:t>He) – D. Frekers et al. – in analysis</a:t>
            </a:r>
            <a:endParaRPr lang="en-US" dirty="0" smtClean="0"/>
          </a:p>
          <a:p>
            <a:r>
              <a:rPr lang="en-US" dirty="0" smtClean="0"/>
              <a:t>Theory – Shell model</a:t>
            </a:r>
          </a:p>
          <a:p>
            <a:r>
              <a:rPr lang="en-US" dirty="0" smtClean="0"/>
              <a:t>KB3G - </a:t>
            </a:r>
            <a:r>
              <a:rPr lang="en-US" dirty="0"/>
              <a:t>A. </a:t>
            </a:r>
            <a:r>
              <a:rPr lang="en-US" dirty="0" err="1"/>
              <a:t>Poves</a:t>
            </a:r>
            <a:r>
              <a:rPr lang="en-US" dirty="0"/>
              <a:t> et al</a:t>
            </a:r>
            <a:r>
              <a:rPr lang="en-US" dirty="0" smtClean="0"/>
              <a:t>., NPA694</a:t>
            </a:r>
            <a:r>
              <a:rPr lang="en-US" dirty="0"/>
              <a:t>, 157 (2001</a:t>
            </a:r>
            <a:r>
              <a:rPr lang="en-US" dirty="0" smtClean="0"/>
              <a:t>)</a:t>
            </a:r>
          </a:p>
          <a:p>
            <a:r>
              <a:rPr lang="en-US" dirty="0" smtClean="0"/>
              <a:t>GXPF1a - </a:t>
            </a:r>
            <a:r>
              <a:rPr lang="en-US" dirty="0"/>
              <a:t>M. </a:t>
            </a:r>
            <a:r>
              <a:rPr lang="en-US" dirty="0" err="1"/>
              <a:t>Honma</a:t>
            </a:r>
            <a:r>
              <a:rPr lang="en-US" dirty="0"/>
              <a:t> et </a:t>
            </a:r>
            <a:r>
              <a:rPr lang="en-US" dirty="0" smtClean="0"/>
              <a:t>al. </a:t>
            </a:r>
            <a:r>
              <a:rPr lang="pt-BR" dirty="0" smtClean="0"/>
              <a:t>PRC </a:t>
            </a:r>
            <a:r>
              <a:rPr lang="pt-BR" dirty="0"/>
              <a:t>65, 061301(R) (2002</a:t>
            </a:r>
            <a:r>
              <a:rPr lang="pt-BR" dirty="0" smtClean="0"/>
              <a:t>)</a:t>
            </a:r>
          </a:p>
          <a:p>
            <a:endParaRPr lang="pt-BR" dirty="0"/>
          </a:p>
          <a:p>
            <a:r>
              <a:rPr lang="pt-BR" dirty="0" smtClean="0"/>
              <a:t>Theory – QRPA</a:t>
            </a:r>
          </a:p>
          <a:p>
            <a:r>
              <a:rPr lang="en-US" dirty="0"/>
              <a:t>P. Moller and J. </a:t>
            </a:r>
            <a:r>
              <a:rPr lang="en-US" dirty="0" err="1"/>
              <a:t>Randrup</a:t>
            </a:r>
            <a:r>
              <a:rPr lang="en-US" dirty="0"/>
              <a:t>, </a:t>
            </a:r>
            <a:r>
              <a:rPr lang="en-US" dirty="0" smtClean="0"/>
              <a:t> NPA514</a:t>
            </a:r>
            <a:r>
              <a:rPr lang="en-US" dirty="0"/>
              <a:t>, 1 (1990</a:t>
            </a:r>
            <a:r>
              <a:rPr lang="en-US" dirty="0" smtClean="0"/>
              <a:t>); S. Gupta </a:t>
            </a:r>
            <a:endParaRPr lang="en-US" baseline="30000" dirty="0"/>
          </a:p>
        </p:txBody>
      </p:sp>
      <p:sp>
        <p:nvSpPr>
          <p:cNvPr id="7" name="Rounded Rectangle 6"/>
          <p:cNvSpPr/>
          <p:nvPr/>
        </p:nvSpPr>
        <p:spPr>
          <a:xfrm>
            <a:off x="76200" y="5486400"/>
            <a:ext cx="5029200" cy="5128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 y="6553200"/>
            <a:ext cx="4876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94740" y="6183868"/>
            <a:ext cx="3110660" cy="369332"/>
          </a:xfrm>
          <a:prstGeom prst="rect">
            <a:avLst/>
          </a:prstGeom>
          <a:noFill/>
        </p:spPr>
        <p:txBody>
          <a:bodyPr wrap="none" rtlCol="0">
            <a:spAutoFit/>
          </a:bodyPr>
          <a:lstStyle/>
          <a:p>
            <a:r>
              <a:rPr lang="en-US" dirty="0" smtClean="0">
                <a:solidFill>
                  <a:srgbClr val="FF0000"/>
                </a:solidFill>
              </a:rPr>
              <a:t>Used in astrophysical modelling</a:t>
            </a:r>
            <a:endParaRPr lang="en-US" dirty="0">
              <a:solidFill>
                <a:srgbClr val="FF0000"/>
              </a:solidFill>
            </a:endParaRPr>
          </a:p>
        </p:txBody>
      </p:sp>
      <p:cxnSp>
        <p:nvCxnSpPr>
          <p:cNvPr id="13" name="Straight Connector 12"/>
          <p:cNvCxnSpPr/>
          <p:nvPr/>
        </p:nvCxnSpPr>
        <p:spPr>
          <a:xfrm flipH="1">
            <a:off x="4343400" y="5715000"/>
            <a:ext cx="76200" cy="653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883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13221</TotalTime>
  <Words>2090</Words>
  <Application>Microsoft Office PowerPoint</Application>
  <PresentationFormat>On-screen Show (4:3)</PresentationFormat>
  <Paragraphs>248</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Times New Roman</vt:lpstr>
      <vt:lpstr>Gill Sans MT</vt:lpstr>
      <vt:lpstr>Arial</vt:lpstr>
      <vt:lpstr>Corbel</vt:lpstr>
      <vt:lpstr>CMR9</vt:lpstr>
      <vt:lpstr>Symbol</vt:lpstr>
      <vt:lpstr>Calibri</vt:lpstr>
      <vt:lpstr>Cambria Math</vt:lpstr>
      <vt:lpstr>CMBX9</vt:lpstr>
      <vt:lpstr>Office Theme</vt:lpstr>
      <vt:lpstr>Charge-exchange reactions as a tool for probing weak interactions of relevance for astrophysics and double beta decay  </vt:lpstr>
      <vt:lpstr>2 basic questions</vt:lpstr>
      <vt:lpstr>Question I – weak rates in astrophysics</vt:lpstr>
      <vt:lpstr>electron capture rates on nuclei  </vt:lpstr>
      <vt:lpstr>Question II - Double beta decay</vt:lpstr>
      <vt:lpstr>Charge-exchange reactions &amp; /EC-decay</vt:lpstr>
      <vt:lpstr>Producing a triton beam for (t,3He) experiments</vt:lpstr>
      <vt:lpstr>Multipole decomposition</vt:lpstr>
      <vt:lpstr>56Fe(t,3He)</vt:lpstr>
      <vt:lpstr>PowerPoint Presentation</vt:lpstr>
      <vt:lpstr>(t,3He) &amp; (t,3He+) S800 Spectrograph (+Gretina)</vt:lpstr>
      <vt:lpstr>Low-lying GT strength: 46Ti(t,3He+)</vt:lpstr>
      <vt:lpstr>Electron-capture rates in pre-supernovae star</vt:lpstr>
      <vt:lpstr>(p,n) in inverse kinematics</vt:lpstr>
      <vt:lpstr>Experiment on key nuclei can reveal and clarify specific differences between theoretical models</vt:lpstr>
      <vt:lpstr>Systematic EC rate comparisons</vt:lpstr>
      <vt:lpstr>New weak rate library C. Sullivan et al., Ap. J., 816, 44 (2015) https://github.com/csullivan/weakrates </vt:lpstr>
      <vt:lpstr>PowerPoint Presentation</vt:lpstr>
      <vt:lpstr> Sensitivity study of key parameters of CCSN</vt:lpstr>
      <vt:lpstr>PowerPoint Presentation</vt:lpstr>
      <vt:lpstr>GT+ strengths along N=50</vt:lpstr>
      <vt:lpstr>88Sr(t,3He+) – very preliminary</vt:lpstr>
      <vt:lpstr>100Mo(3He,t) – RCNP Osaka J. Thies et al., Phys. Rev. C 86, 044309 (2012)</vt:lpstr>
      <vt:lpstr>Gamow-Teller strengths near N=50</vt:lpstr>
      <vt:lpstr>Question II - Double beta decay</vt:lpstr>
      <vt:lpstr>Double beta decay: the case of 150Nd</vt:lpstr>
      <vt:lpstr>150Nd(3He,t) and 150Sm(t,3He) data</vt:lpstr>
      <vt:lpstr>Multipole Decomposition Analysis</vt:lpstr>
      <vt:lpstr>Comparison with QRPA calculations</vt:lpstr>
      <vt:lpstr>Gamow-Teller strengths &amp; 2 matrix elements</vt:lpstr>
      <vt:lpstr>Conclusions &amp; Outlook</vt:lpstr>
      <vt:lpstr>High-Rigidity Spectrometer at FRIB</vt:lpstr>
      <vt:lpstr>PowerPoint Presentation</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34P(7Li,7Be+g) reaction in inverse kinematics</dc:title>
  <dc:creator>zegers</dc:creator>
  <cp:lastModifiedBy>Zegers, Remco</cp:lastModifiedBy>
  <cp:revision>726</cp:revision>
  <dcterms:created xsi:type="dcterms:W3CDTF">2009-09-12T20:40:24Z</dcterms:created>
  <dcterms:modified xsi:type="dcterms:W3CDTF">2017-09-18T01:53:15Z</dcterms:modified>
</cp:coreProperties>
</file>