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7.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8"/>
  </p:notesMasterIdLst>
  <p:sldIdLst>
    <p:sldId id="256" r:id="rId2"/>
    <p:sldId id="257" r:id="rId3"/>
    <p:sldId id="261" r:id="rId4"/>
    <p:sldId id="262" r:id="rId5"/>
    <p:sldId id="264" r:id="rId6"/>
    <p:sldId id="265" r:id="rId7"/>
    <p:sldId id="270" r:id="rId8"/>
    <p:sldId id="266" r:id="rId9"/>
    <p:sldId id="267" r:id="rId10"/>
    <p:sldId id="268" r:id="rId11"/>
    <p:sldId id="273" r:id="rId12"/>
    <p:sldId id="274" r:id="rId13"/>
    <p:sldId id="275" r:id="rId14"/>
    <p:sldId id="276" r:id="rId15"/>
    <p:sldId id="293" r:id="rId16"/>
    <p:sldId id="296" r:id="rId17"/>
    <p:sldId id="280" r:id="rId18"/>
    <p:sldId id="281" r:id="rId19"/>
    <p:sldId id="282" r:id="rId20"/>
    <p:sldId id="283" r:id="rId21"/>
    <p:sldId id="285" r:id="rId22"/>
    <p:sldId id="291" r:id="rId23"/>
    <p:sldId id="286" r:id="rId24"/>
    <p:sldId id="288" r:id="rId25"/>
    <p:sldId id="289" r:id="rId26"/>
    <p:sldId id="308" r:id="rId27"/>
    <p:sldId id="271" r:id="rId28"/>
    <p:sldId id="315" r:id="rId29"/>
    <p:sldId id="294" r:id="rId30"/>
    <p:sldId id="299" r:id="rId31"/>
    <p:sldId id="301" r:id="rId32"/>
    <p:sldId id="302" r:id="rId33"/>
    <p:sldId id="303" r:id="rId34"/>
    <p:sldId id="304" r:id="rId35"/>
    <p:sldId id="269" r:id="rId36"/>
    <p:sldId id="307" r:id="rId37"/>
    <p:sldId id="311" r:id="rId38"/>
    <p:sldId id="309" r:id="rId39"/>
    <p:sldId id="312" r:id="rId40"/>
    <p:sldId id="313" r:id="rId41"/>
    <p:sldId id="317" r:id="rId42"/>
    <p:sldId id="310" r:id="rId43"/>
    <p:sldId id="306" r:id="rId44"/>
    <p:sldId id="298" r:id="rId45"/>
    <p:sldId id="328" r:id="rId46"/>
    <p:sldId id="332"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0000FF"/>
    <a:srgbClr val="33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23" autoAdjust="0"/>
    <p:restoredTop sz="91667" autoAdjust="0"/>
  </p:normalViewPr>
  <p:slideViewPr>
    <p:cSldViewPr snapToGrid="0" showGuides="1">
      <p:cViewPr varScale="1">
        <p:scale>
          <a:sx n="64" d="100"/>
          <a:sy n="64" d="100"/>
        </p:scale>
        <p:origin x="744" y="58"/>
      </p:cViewPr>
      <p:guideLst>
        <p:guide orient="horz" pos="2184"/>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400" baseline="30000"/>
              <a:t>136</a:t>
            </a:r>
            <a:r>
              <a:rPr lang="en-US" sz="1400"/>
              <a:t>Xe matrix</a:t>
            </a:r>
            <a:r>
              <a:rPr lang="en-US" sz="1400" baseline="0"/>
              <a:t> element frequency dist.</a:t>
            </a:r>
            <a:endParaRPr lang="en-US" sz="1400"/>
          </a:p>
        </c:rich>
      </c:tx>
      <c:layout/>
      <c:overlay val="0"/>
    </c:title>
    <c:autoTitleDeleted val="0"/>
    <c:plotArea>
      <c:layout/>
      <c:barChart>
        <c:barDir val="col"/>
        <c:grouping val="clustered"/>
        <c:varyColors val="0"/>
        <c:ser>
          <c:idx val="0"/>
          <c:order val="0"/>
          <c:tx>
            <c:v>Frequency</c:v>
          </c:tx>
          <c:invertIfNegative val="0"/>
          <c:cat>
            <c:strRef>
              <c:f>Sheet1!$J$3:$J$12</c:f>
              <c:strCache>
                <c:ptCount val="10"/>
                <c:pt idx="0">
                  <c:v>1.0</c:v>
                </c:pt>
                <c:pt idx="1">
                  <c:v>1.5</c:v>
                </c:pt>
                <c:pt idx="2">
                  <c:v>2.0</c:v>
                </c:pt>
                <c:pt idx="3">
                  <c:v>2.5</c:v>
                </c:pt>
                <c:pt idx="4">
                  <c:v>3.0</c:v>
                </c:pt>
                <c:pt idx="5">
                  <c:v>3.5</c:v>
                </c:pt>
                <c:pt idx="6">
                  <c:v>4.0</c:v>
                </c:pt>
                <c:pt idx="7">
                  <c:v>4.5</c:v>
                </c:pt>
                <c:pt idx="8">
                  <c:v>5.0</c:v>
                </c:pt>
                <c:pt idx="9">
                  <c:v>More</c:v>
                </c:pt>
              </c:strCache>
            </c:strRef>
          </c:cat>
          <c:val>
            <c:numRef>
              <c:f>Sheet1!$K$3:$K$12</c:f>
              <c:numCache>
                <c:formatCode>General</c:formatCode>
                <c:ptCount val="10"/>
                <c:pt idx="0">
                  <c:v>0</c:v>
                </c:pt>
                <c:pt idx="1">
                  <c:v>0</c:v>
                </c:pt>
                <c:pt idx="2">
                  <c:v>2</c:v>
                </c:pt>
                <c:pt idx="3">
                  <c:v>4</c:v>
                </c:pt>
                <c:pt idx="4">
                  <c:v>1</c:v>
                </c:pt>
                <c:pt idx="5">
                  <c:v>3</c:v>
                </c:pt>
                <c:pt idx="6">
                  <c:v>1</c:v>
                </c:pt>
                <c:pt idx="7">
                  <c:v>1</c:v>
                </c:pt>
                <c:pt idx="8">
                  <c:v>0</c:v>
                </c:pt>
                <c:pt idx="9">
                  <c:v>0</c:v>
                </c:pt>
              </c:numCache>
            </c:numRef>
          </c:val>
        </c:ser>
        <c:dLbls>
          <c:showLegendKey val="0"/>
          <c:showVal val="0"/>
          <c:showCatName val="0"/>
          <c:showSerName val="0"/>
          <c:showPercent val="0"/>
          <c:showBubbleSize val="0"/>
        </c:dLbls>
        <c:gapWidth val="150"/>
        <c:axId val="238258544"/>
        <c:axId val="238259104"/>
      </c:barChart>
      <c:catAx>
        <c:axId val="238258544"/>
        <c:scaling>
          <c:orientation val="minMax"/>
        </c:scaling>
        <c:delete val="0"/>
        <c:axPos val="b"/>
        <c:title>
          <c:tx>
            <c:rich>
              <a:bodyPr/>
              <a:lstStyle/>
              <a:p>
                <a:pPr>
                  <a:defRPr/>
                </a:pPr>
                <a:r>
                  <a:rPr lang="en-US"/>
                  <a:t>Matrix</a:t>
                </a:r>
                <a:r>
                  <a:rPr lang="en-US" baseline="0"/>
                  <a:t> element</a:t>
                </a:r>
                <a:endParaRPr lang="en-US"/>
              </a:p>
            </c:rich>
          </c:tx>
          <c:layout/>
          <c:overlay val="0"/>
        </c:title>
        <c:numFmt formatCode="General" sourceLinked="1"/>
        <c:majorTickMark val="out"/>
        <c:minorTickMark val="none"/>
        <c:tickLblPos val="nextTo"/>
        <c:crossAx val="238259104"/>
        <c:crosses val="autoZero"/>
        <c:auto val="1"/>
        <c:lblAlgn val="ctr"/>
        <c:lblOffset val="100"/>
        <c:noMultiLvlLbl val="0"/>
      </c:catAx>
      <c:valAx>
        <c:axId val="238259104"/>
        <c:scaling>
          <c:orientation val="minMax"/>
        </c:scaling>
        <c:delete val="0"/>
        <c:axPos val="l"/>
        <c:title>
          <c:tx>
            <c:rich>
              <a:bodyPr/>
              <a:lstStyle/>
              <a:p>
                <a:pPr>
                  <a:defRPr/>
                </a:pPr>
                <a:r>
                  <a:rPr lang="en-US"/>
                  <a:t>Frequency</a:t>
                </a:r>
              </a:p>
            </c:rich>
          </c:tx>
          <c:layout/>
          <c:overlay val="0"/>
        </c:title>
        <c:numFmt formatCode="General" sourceLinked="1"/>
        <c:majorTickMark val="out"/>
        <c:minorTickMark val="none"/>
        <c:tickLblPos val="nextTo"/>
        <c:crossAx val="238258544"/>
        <c:crosses val="autoZero"/>
        <c:crossBetween val="between"/>
      </c:valAx>
    </c:plotArea>
    <c:plotVisOnly val="1"/>
    <c:dispBlanksAs val="gap"/>
    <c:showDLblsOverMax val="0"/>
  </c:chart>
  <c:spPr>
    <a:ln>
      <a:solidFill>
        <a:srgbClr val="0000FF"/>
      </a:solid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400" baseline="30000"/>
              <a:t>82</a:t>
            </a:r>
            <a:r>
              <a:rPr lang="en-US" sz="1400"/>
              <a:t>Se matrix element</a:t>
            </a:r>
            <a:r>
              <a:rPr lang="en-US" sz="1400" baseline="0"/>
              <a:t> frequency dist.</a:t>
            </a:r>
            <a:endParaRPr lang="en-US" sz="1400"/>
          </a:p>
        </c:rich>
      </c:tx>
      <c:layout/>
      <c:overlay val="0"/>
    </c:title>
    <c:autoTitleDeleted val="0"/>
    <c:plotArea>
      <c:layout/>
      <c:barChart>
        <c:barDir val="col"/>
        <c:grouping val="clustered"/>
        <c:varyColors val="0"/>
        <c:ser>
          <c:idx val="0"/>
          <c:order val="0"/>
          <c:tx>
            <c:v>Frequency</c:v>
          </c:tx>
          <c:invertIfNegative val="0"/>
          <c:cat>
            <c:strRef>
              <c:f>Sheet1!$J$107:$J$115</c:f>
              <c:strCache>
                <c:ptCount val="9"/>
                <c:pt idx="0">
                  <c:v>2.0</c:v>
                </c:pt>
                <c:pt idx="1">
                  <c:v>2.5</c:v>
                </c:pt>
                <c:pt idx="2">
                  <c:v>3.0</c:v>
                </c:pt>
                <c:pt idx="3">
                  <c:v>3.5</c:v>
                </c:pt>
                <c:pt idx="4">
                  <c:v>4.0</c:v>
                </c:pt>
                <c:pt idx="5">
                  <c:v>4.5</c:v>
                </c:pt>
                <c:pt idx="6">
                  <c:v>5.0</c:v>
                </c:pt>
                <c:pt idx="7">
                  <c:v>5.5</c:v>
                </c:pt>
                <c:pt idx="8">
                  <c:v>More</c:v>
                </c:pt>
              </c:strCache>
            </c:strRef>
          </c:cat>
          <c:val>
            <c:numRef>
              <c:f>Sheet1!$K$107:$K$115</c:f>
              <c:numCache>
                <c:formatCode>General</c:formatCode>
                <c:ptCount val="9"/>
                <c:pt idx="0">
                  <c:v>0</c:v>
                </c:pt>
                <c:pt idx="1">
                  <c:v>1</c:v>
                </c:pt>
                <c:pt idx="2">
                  <c:v>0</c:v>
                </c:pt>
                <c:pt idx="3">
                  <c:v>1</c:v>
                </c:pt>
                <c:pt idx="4">
                  <c:v>1</c:v>
                </c:pt>
                <c:pt idx="5">
                  <c:v>5</c:v>
                </c:pt>
                <c:pt idx="6">
                  <c:v>2</c:v>
                </c:pt>
                <c:pt idx="7">
                  <c:v>1</c:v>
                </c:pt>
                <c:pt idx="8">
                  <c:v>0</c:v>
                </c:pt>
              </c:numCache>
            </c:numRef>
          </c:val>
        </c:ser>
        <c:dLbls>
          <c:showLegendKey val="0"/>
          <c:showVal val="0"/>
          <c:showCatName val="0"/>
          <c:showSerName val="0"/>
          <c:showPercent val="0"/>
          <c:showBubbleSize val="0"/>
        </c:dLbls>
        <c:gapWidth val="150"/>
        <c:axId val="238261344"/>
        <c:axId val="238261904"/>
      </c:barChart>
      <c:catAx>
        <c:axId val="238261344"/>
        <c:scaling>
          <c:orientation val="minMax"/>
        </c:scaling>
        <c:delete val="0"/>
        <c:axPos val="b"/>
        <c:title>
          <c:tx>
            <c:rich>
              <a:bodyPr/>
              <a:lstStyle/>
              <a:p>
                <a:pPr>
                  <a:defRPr/>
                </a:pPr>
                <a:r>
                  <a:rPr lang="en-US"/>
                  <a:t>Matrix element</a:t>
                </a:r>
              </a:p>
            </c:rich>
          </c:tx>
          <c:layout/>
          <c:overlay val="0"/>
        </c:title>
        <c:numFmt formatCode="General" sourceLinked="1"/>
        <c:majorTickMark val="out"/>
        <c:minorTickMark val="none"/>
        <c:tickLblPos val="nextTo"/>
        <c:crossAx val="238261904"/>
        <c:crosses val="autoZero"/>
        <c:auto val="1"/>
        <c:lblAlgn val="ctr"/>
        <c:lblOffset val="100"/>
        <c:noMultiLvlLbl val="0"/>
      </c:catAx>
      <c:valAx>
        <c:axId val="238261904"/>
        <c:scaling>
          <c:orientation val="minMax"/>
        </c:scaling>
        <c:delete val="0"/>
        <c:axPos val="l"/>
        <c:title>
          <c:tx>
            <c:rich>
              <a:bodyPr/>
              <a:lstStyle/>
              <a:p>
                <a:pPr>
                  <a:defRPr/>
                </a:pPr>
                <a:r>
                  <a:rPr lang="en-US"/>
                  <a:t>Frequency</a:t>
                </a:r>
              </a:p>
            </c:rich>
          </c:tx>
          <c:layout/>
          <c:overlay val="0"/>
        </c:title>
        <c:numFmt formatCode="General" sourceLinked="1"/>
        <c:majorTickMark val="out"/>
        <c:minorTickMark val="none"/>
        <c:tickLblPos val="nextTo"/>
        <c:crossAx val="238261344"/>
        <c:crosses val="autoZero"/>
        <c:crossBetween val="between"/>
      </c:valAx>
    </c:plotArea>
    <c:plotVisOnly val="1"/>
    <c:dispBlanksAs val="gap"/>
    <c:showDLblsOverMax val="0"/>
  </c:chart>
  <c:spPr>
    <a:ln>
      <a:solidFill>
        <a:schemeClr val="tx1"/>
      </a:solid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400" baseline="30000"/>
              <a:t>76</a:t>
            </a:r>
            <a:r>
              <a:rPr lang="en-US" sz="1400"/>
              <a:t>Ge matrix element frequency dist.</a:t>
            </a:r>
          </a:p>
        </c:rich>
      </c:tx>
      <c:layout/>
      <c:overlay val="0"/>
    </c:title>
    <c:autoTitleDeleted val="0"/>
    <c:plotArea>
      <c:layout/>
      <c:barChart>
        <c:barDir val="col"/>
        <c:grouping val="clustered"/>
        <c:varyColors val="0"/>
        <c:ser>
          <c:idx val="0"/>
          <c:order val="0"/>
          <c:tx>
            <c:v>Frequency</c:v>
          </c:tx>
          <c:invertIfNegative val="0"/>
          <c:cat>
            <c:strRef>
              <c:f>Sheet1!$J$30:$J$39</c:f>
              <c:strCache>
                <c:ptCount val="10"/>
                <c:pt idx="0">
                  <c:v>2.0</c:v>
                </c:pt>
                <c:pt idx="1">
                  <c:v>2.5</c:v>
                </c:pt>
                <c:pt idx="2">
                  <c:v>3.0</c:v>
                </c:pt>
                <c:pt idx="3">
                  <c:v>3.5</c:v>
                </c:pt>
                <c:pt idx="4">
                  <c:v>4.0</c:v>
                </c:pt>
                <c:pt idx="5">
                  <c:v>4.5</c:v>
                </c:pt>
                <c:pt idx="6">
                  <c:v>5.0</c:v>
                </c:pt>
                <c:pt idx="7">
                  <c:v>5.5</c:v>
                </c:pt>
                <c:pt idx="8">
                  <c:v>6.0</c:v>
                </c:pt>
                <c:pt idx="9">
                  <c:v>More</c:v>
                </c:pt>
              </c:strCache>
            </c:strRef>
          </c:cat>
          <c:val>
            <c:numRef>
              <c:f>Sheet1!$K$30:$K$39</c:f>
              <c:numCache>
                <c:formatCode>General</c:formatCode>
                <c:ptCount val="10"/>
                <c:pt idx="0">
                  <c:v>0</c:v>
                </c:pt>
                <c:pt idx="1">
                  <c:v>1</c:v>
                </c:pt>
                <c:pt idx="2">
                  <c:v>0</c:v>
                </c:pt>
                <c:pt idx="3">
                  <c:v>0</c:v>
                </c:pt>
                <c:pt idx="4">
                  <c:v>0</c:v>
                </c:pt>
                <c:pt idx="5">
                  <c:v>1</c:v>
                </c:pt>
                <c:pt idx="6">
                  <c:v>4</c:v>
                </c:pt>
                <c:pt idx="7">
                  <c:v>4</c:v>
                </c:pt>
                <c:pt idx="8">
                  <c:v>2</c:v>
                </c:pt>
                <c:pt idx="9">
                  <c:v>0</c:v>
                </c:pt>
              </c:numCache>
            </c:numRef>
          </c:val>
        </c:ser>
        <c:dLbls>
          <c:showLegendKey val="0"/>
          <c:showVal val="0"/>
          <c:showCatName val="0"/>
          <c:showSerName val="0"/>
          <c:showPercent val="0"/>
          <c:showBubbleSize val="0"/>
        </c:dLbls>
        <c:gapWidth val="150"/>
        <c:axId val="238264144"/>
        <c:axId val="238264704"/>
      </c:barChart>
      <c:catAx>
        <c:axId val="238264144"/>
        <c:scaling>
          <c:orientation val="minMax"/>
        </c:scaling>
        <c:delete val="0"/>
        <c:axPos val="b"/>
        <c:title>
          <c:tx>
            <c:rich>
              <a:bodyPr/>
              <a:lstStyle/>
              <a:p>
                <a:pPr>
                  <a:defRPr/>
                </a:pPr>
                <a:r>
                  <a:rPr lang="en-US"/>
                  <a:t>Matrix element</a:t>
                </a:r>
              </a:p>
            </c:rich>
          </c:tx>
          <c:layout/>
          <c:overlay val="0"/>
        </c:title>
        <c:numFmt formatCode="General" sourceLinked="1"/>
        <c:majorTickMark val="out"/>
        <c:minorTickMark val="none"/>
        <c:tickLblPos val="nextTo"/>
        <c:crossAx val="238264704"/>
        <c:crosses val="autoZero"/>
        <c:auto val="1"/>
        <c:lblAlgn val="ctr"/>
        <c:lblOffset val="100"/>
        <c:noMultiLvlLbl val="0"/>
      </c:catAx>
      <c:valAx>
        <c:axId val="238264704"/>
        <c:scaling>
          <c:orientation val="minMax"/>
        </c:scaling>
        <c:delete val="0"/>
        <c:axPos val="l"/>
        <c:title>
          <c:tx>
            <c:rich>
              <a:bodyPr/>
              <a:lstStyle/>
              <a:p>
                <a:pPr>
                  <a:defRPr/>
                </a:pPr>
                <a:r>
                  <a:rPr lang="en-US"/>
                  <a:t>Frequency</a:t>
                </a:r>
              </a:p>
            </c:rich>
          </c:tx>
          <c:layout/>
          <c:overlay val="0"/>
        </c:title>
        <c:numFmt formatCode="General" sourceLinked="1"/>
        <c:majorTickMark val="out"/>
        <c:minorTickMark val="none"/>
        <c:tickLblPos val="nextTo"/>
        <c:crossAx val="238264144"/>
        <c:crosses val="autoZero"/>
        <c:crossBetween val="between"/>
      </c:valAx>
    </c:plotArea>
    <c:plotVisOnly val="1"/>
    <c:dispBlanksAs val="gap"/>
    <c:showDLblsOverMax val="0"/>
  </c:chart>
  <c:spPr>
    <a:ln>
      <a:solidFill>
        <a:schemeClr val="tx1"/>
      </a:solid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n-US" sz="1400" baseline="30000"/>
              <a:t>100</a:t>
            </a:r>
            <a:r>
              <a:rPr lang="en-US" sz="1400"/>
              <a:t>Mo matrix element frequency dist.</a:t>
            </a:r>
          </a:p>
        </c:rich>
      </c:tx>
      <c:layout/>
      <c:overlay val="0"/>
    </c:title>
    <c:autoTitleDeleted val="0"/>
    <c:plotArea>
      <c:layout/>
      <c:barChart>
        <c:barDir val="col"/>
        <c:grouping val="clustered"/>
        <c:varyColors val="0"/>
        <c:ser>
          <c:idx val="0"/>
          <c:order val="0"/>
          <c:tx>
            <c:v>Frequency</c:v>
          </c:tx>
          <c:invertIfNegative val="0"/>
          <c:cat>
            <c:strRef>
              <c:f>Sheet1!$J$60:$J$67</c:f>
              <c:strCache>
                <c:ptCount val="8"/>
                <c:pt idx="0">
                  <c:v>3.0</c:v>
                </c:pt>
                <c:pt idx="1">
                  <c:v>3.5</c:v>
                </c:pt>
                <c:pt idx="2">
                  <c:v>4.0</c:v>
                </c:pt>
                <c:pt idx="3">
                  <c:v>4.5</c:v>
                </c:pt>
                <c:pt idx="4">
                  <c:v>5.0</c:v>
                </c:pt>
                <c:pt idx="5">
                  <c:v>5.5</c:v>
                </c:pt>
                <c:pt idx="6">
                  <c:v>6.0</c:v>
                </c:pt>
                <c:pt idx="7">
                  <c:v>More</c:v>
                </c:pt>
              </c:strCache>
            </c:strRef>
          </c:cat>
          <c:val>
            <c:numRef>
              <c:f>Sheet1!$K$60:$K$67</c:f>
              <c:numCache>
                <c:formatCode>General</c:formatCode>
                <c:ptCount val="8"/>
                <c:pt idx="0">
                  <c:v>0</c:v>
                </c:pt>
                <c:pt idx="1">
                  <c:v>2</c:v>
                </c:pt>
                <c:pt idx="2">
                  <c:v>2</c:v>
                </c:pt>
                <c:pt idx="3">
                  <c:v>3</c:v>
                </c:pt>
                <c:pt idx="4">
                  <c:v>0</c:v>
                </c:pt>
                <c:pt idx="5">
                  <c:v>2</c:v>
                </c:pt>
                <c:pt idx="6">
                  <c:v>1</c:v>
                </c:pt>
                <c:pt idx="7">
                  <c:v>0</c:v>
                </c:pt>
              </c:numCache>
            </c:numRef>
          </c:val>
        </c:ser>
        <c:dLbls>
          <c:showLegendKey val="0"/>
          <c:showVal val="0"/>
          <c:showCatName val="0"/>
          <c:showSerName val="0"/>
          <c:showPercent val="0"/>
          <c:showBubbleSize val="0"/>
        </c:dLbls>
        <c:gapWidth val="150"/>
        <c:axId val="237530768"/>
        <c:axId val="237531328"/>
      </c:barChart>
      <c:catAx>
        <c:axId val="237530768"/>
        <c:scaling>
          <c:orientation val="minMax"/>
        </c:scaling>
        <c:delete val="0"/>
        <c:axPos val="b"/>
        <c:title>
          <c:tx>
            <c:rich>
              <a:bodyPr/>
              <a:lstStyle/>
              <a:p>
                <a:pPr>
                  <a:defRPr/>
                </a:pPr>
                <a:r>
                  <a:rPr lang="en-US"/>
                  <a:t>Matrix element</a:t>
                </a:r>
              </a:p>
            </c:rich>
          </c:tx>
          <c:layout/>
          <c:overlay val="0"/>
        </c:title>
        <c:numFmt formatCode="General" sourceLinked="1"/>
        <c:majorTickMark val="out"/>
        <c:minorTickMark val="none"/>
        <c:tickLblPos val="nextTo"/>
        <c:crossAx val="237531328"/>
        <c:crosses val="autoZero"/>
        <c:auto val="1"/>
        <c:lblAlgn val="ctr"/>
        <c:lblOffset val="100"/>
        <c:noMultiLvlLbl val="0"/>
      </c:catAx>
      <c:valAx>
        <c:axId val="237531328"/>
        <c:scaling>
          <c:orientation val="minMax"/>
        </c:scaling>
        <c:delete val="0"/>
        <c:axPos val="l"/>
        <c:title>
          <c:tx>
            <c:rich>
              <a:bodyPr/>
              <a:lstStyle/>
              <a:p>
                <a:pPr>
                  <a:defRPr/>
                </a:pPr>
                <a:r>
                  <a:rPr lang="en-US"/>
                  <a:t>Frequency</a:t>
                </a:r>
              </a:p>
            </c:rich>
          </c:tx>
          <c:layout/>
          <c:overlay val="0"/>
        </c:title>
        <c:numFmt formatCode="General" sourceLinked="1"/>
        <c:majorTickMark val="out"/>
        <c:minorTickMark val="none"/>
        <c:tickLblPos val="nextTo"/>
        <c:crossAx val="237530768"/>
        <c:crosses val="autoZero"/>
        <c:crossBetween val="between"/>
      </c:valAx>
    </c:plotArea>
    <c:plotVisOnly val="1"/>
    <c:dispBlanksAs val="gap"/>
    <c:showDLblsOverMax val="0"/>
  </c:chart>
  <c:spPr>
    <a:ln>
      <a:solidFill>
        <a:schemeClr val="tx1"/>
      </a:solid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n-US" sz="1400" baseline="30000"/>
              <a:t>130</a:t>
            </a:r>
            <a:r>
              <a:rPr lang="en-US" sz="1400"/>
              <a:t>Te matrix element frequency dist.</a:t>
            </a:r>
          </a:p>
        </c:rich>
      </c:tx>
      <c:layout/>
      <c:overlay val="0"/>
    </c:title>
    <c:autoTitleDeleted val="0"/>
    <c:plotArea>
      <c:layout/>
      <c:barChart>
        <c:barDir val="col"/>
        <c:grouping val="clustered"/>
        <c:varyColors val="0"/>
        <c:ser>
          <c:idx val="0"/>
          <c:order val="0"/>
          <c:tx>
            <c:v>Frequency</c:v>
          </c:tx>
          <c:invertIfNegative val="0"/>
          <c:cat>
            <c:strRef>
              <c:f>Sheet1!$J$84:$J$94</c:f>
              <c:strCache>
                <c:ptCount val="11"/>
                <c:pt idx="0">
                  <c:v>1.0</c:v>
                </c:pt>
                <c:pt idx="1">
                  <c:v>1.5</c:v>
                </c:pt>
                <c:pt idx="2">
                  <c:v>2.0</c:v>
                </c:pt>
                <c:pt idx="3">
                  <c:v>2.5</c:v>
                </c:pt>
                <c:pt idx="4">
                  <c:v>3.0</c:v>
                </c:pt>
                <c:pt idx="5">
                  <c:v>3.5</c:v>
                </c:pt>
                <c:pt idx="6">
                  <c:v>4.0</c:v>
                </c:pt>
                <c:pt idx="7">
                  <c:v>4.5</c:v>
                </c:pt>
                <c:pt idx="8">
                  <c:v>5.0</c:v>
                </c:pt>
                <c:pt idx="9">
                  <c:v>5.5</c:v>
                </c:pt>
                <c:pt idx="10">
                  <c:v>More</c:v>
                </c:pt>
              </c:strCache>
            </c:strRef>
          </c:cat>
          <c:val>
            <c:numRef>
              <c:f>Sheet1!$K$84:$K$94</c:f>
              <c:numCache>
                <c:formatCode>General</c:formatCode>
                <c:ptCount val="11"/>
                <c:pt idx="0">
                  <c:v>0</c:v>
                </c:pt>
                <c:pt idx="1">
                  <c:v>1</c:v>
                </c:pt>
                <c:pt idx="2">
                  <c:v>0</c:v>
                </c:pt>
                <c:pt idx="3">
                  <c:v>1</c:v>
                </c:pt>
                <c:pt idx="4">
                  <c:v>0</c:v>
                </c:pt>
                <c:pt idx="5">
                  <c:v>1</c:v>
                </c:pt>
                <c:pt idx="6">
                  <c:v>3</c:v>
                </c:pt>
                <c:pt idx="7">
                  <c:v>5</c:v>
                </c:pt>
                <c:pt idx="8">
                  <c:v>0</c:v>
                </c:pt>
                <c:pt idx="9">
                  <c:v>1</c:v>
                </c:pt>
                <c:pt idx="10">
                  <c:v>0</c:v>
                </c:pt>
              </c:numCache>
            </c:numRef>
          </c:val>
        </c:ser>
        <c:dLbls>
          <c:showLegendKey val="0"/>
          <c:showVal val="0"/>
          <c:showCatName val="0"/>
          <c:showSerName val="0"/>
          <c:showPercent val="0"/>
          <c:showBubbleSize val="0"/>
        </c:dLbls>
        <c:gapWidth val="150"/>
        <c:axId val="237533568"/>
        <c:axId val="237534128"/>
      </c:barChart>
      <c:catAx>
        <c:axId val="237533568"/>
        <c:scaling>
          <c:orientation val="minMax"/>
        </c:scaling>
        <c:delete val="0"/>
        <c:axPos val="b"/>
        <c:title>
          <c:tx>
            <c:rich>
              <a:bodyPr/>
              <a:lstStyle/>
              <a:p>
                <a:pPr>
                  <a:defRPr/>
                </a:pPr>
                <a:r>
                  <a:rPr lang="en-US"/>
                  <a:t>Matrix</a:t>
                </a:r>
                <a:r>
                  <a:rPr lang="en-US" baseline="0"/>
                  <a:t> element</a:t>
                </a:r>
                <a:endParaRPr lang="en-US"/>
              </a:p>
            </c:rich>
          </c:tx>
          <c:layout/>
          <c:overlay val="0"/>
        </c:title>
        <c:numFmt formatCode="General" sourceLinked="1"/>
        <c:majorTickMark val="out"/>
        <c:minorTickMark val="none"/>
        <c:tickLblPos val="nextTo"/>
        <c:crossAx val="237534128"/>
        <c:crosses val="autoZero"/>
        <c:auto val="1"/>
        <c:lblAlgn val="ctr"/>
        <c:lblOffset val="100"/>
        <c:noMultiLvlLbl val="0"/>
      </c:catAx>
      <c:valAx>
        <c:axId val="237534128"/>
        <c:scaling>
          <c:orientation val="minMax"/>
        </c:scaling>
        <c:delete val="0"/>
        <c:axPos val="l"/>
        <c:title>
          <c:tx>
            <c:rich>
              <a:bodyPr/>
              <a:lstStyle/>
              <a:p>
                <a:pPr>
                  <a:defRPr/>
                </a:pPr>
                <a:r>
                  <a:rPr lang="en-US"/>
                  <a:t>Frequency</a:t>
                </a:r>
              </a:p>
            </c:rich>
          </c:tx>
          <c:layout/>
          <c:overlay val="0"/>
        </c:title>
        <c:numFmt formatCode="General" sourceLinked="1"/>
        <c:majorTickMark val="out"/>
        <c:minorTickMark val="none"/>
        <c:tickLblPos val="nextTo"/>
        <c:crossAx val="237533568"/>
        <c:crosses val="autoZero"/>
        <c:crossBetween val="between"/>
      </c:valAx>
    </c:plotArea>
    <c:plotVisOnly val="1"/>
    <c:dispBlanksAs val="gap"/>
    <c:showDLblsOverMax val="0"/>
  </c:chart>
  <c:spPr>
    <a:ln>
      <a:solidFill>
        <a:schemeClr val="tx1"/>
      </a:solidFill>
    </a:ln>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400" baseline="30000"/>
              <a:t>136</a:t>
            </a:r>
            <a:r>
              <a:rPr lang="en-US" sz="1400"/>
              <a:t>Xe matrix</a:t>
            </a:r>
            <a:r>
              <a:rPr lang="en-US" sz="1400" baseline="0"/>
              <a:t> element frequency dist.</a:t>
            </a:r>
            <a:endParaRPr lang="en-US" sz="1400"/>
          </a:p>
        </c:rich>
      </c:tx>
      <c:layout/>
      <c:overlay val="0"/>
    </c:title>
    <c:autoTitleDeleted val="0"/>
    <c:plotArea>
      <c:layout/>
      <c:barChart>
        <c:barDir val="col"/>
        <c:grouping val="clustered"/>
        <c:varyColors val="0"/>
        <c:ser>
          <c:idx val="0"/>
          <c:order val="0"/>
          <c:tx>
            <c:v>Frequency</c:v>
          </c:tx>
          <c:invertIfNegative val="0"/>
          <c:cat>
            <c:strRef>
              <c:f>Sheet1!$J$19:$J$24</c:f>
              <c:strCache>
                <c:ptCount val="6"/>
                <c:pt idx="0">
                  <c:v>1.0</c:v>
                </c:pt>
                <c:pt idx="1">
                  <c:v>2.0</c:v>
                </c:pt>
                <c:pt idx="2">
                  <c:v>3.0</c:v>
                </c:pt>
                <c:pt idx="3">
                  <c:v>4.0</c:v>
                </c:pt>
                <c:pt idx="4">
                  <c:v>5.0</c:v>
                </c:pt>
                <c:pt idx="5">
                  <c:v>More</c:v>
                </c:pt>
              </c:strCache>
            </c:strRef>
          </c:cat>
          <c:val>
            <c:numRef>
              <c:f>Sheet1!$K$19:$K$24</c:f>
              <c:numCache>
                <c:formatCode>General</c:formatCode>
                <c:ptCount val="6"/>
                <c:pt idx="0">
                  <c:v>0</c:v>
                </c:pt>
                <c:pt idx="1">
                  <c:v>3</c:v>
                </c:pt>
                <c:pt idx="2">
                  <c:v>4</c:v>
                </c:pt>
                <c:pt idx="3">
                  <c:v>4</c:v>
                </c:pt>
                <c:pt idx="4">
                  <c:v>1</c:v>
                </c:pt>
                <c:pt idx="5">
                  <c:v>0</c:v>
                </c:pt>
              </c:numCache>
            </c:numRef>
          </c:val>
        </c:ser>
        <c:dLbls>
          <c:showLegendKey val="0"/>
          <c:showVal val="0"/>
          <c:showCatName val="0"/>
          <c:showSerName val="0"/>
          <c:showPercent val="0"/>
          <c:showBubbleSize val="0"/>
        </c:dLbls>
        <c:gapWidth val="150"/>
        <c:axId val="237536368"/>
        <c:axId val="238096096"/>
      </c:barChart>
      <c:catAx>
        <c:axId val="237536368"/>
        <c:scaling>
          <c:orientation val="minMax"/>
        </c:scaling>
        <c:delete val="0"/>
        <c:axPos val="b"/>
        <c:title>
          <c:tx>
            <c:rich>
              <a:bodyPr/>
              <a:lstStyle/>
              <a:p>
                <a:pPr>
                  <a:defRPr/>
                </a:pPr>
                <a:r>
                  <a:rPr lang="en-US"/>
                  <a:t>Matrix</a:t>
                </a:r>
                <a:r>
                  <a:rPr lang="en-US" baseline="0"/>
                  <a:t> element</a:t>
                </a:r>
                <a:endParaRPr lang="en-US"/>
              </a:p>
            </c:rich>
          </c:tx>
          <c:layout/>
          <c:overlay val="0"/>
        </c:title>
        <c:numFmt formatCode="General" sourceLinked="1"/>
        <c:majorTickMark val="out"/>
        <c:minorTickMark val="none"/>
        <c:tickLblPos val="nextTo"/>
        <c:crossAx val="238096096"/>
        <c:crosses val="autoZero"/>
        <c:auto val="1"/>
        <c:lblAlgn val="ctr"/>
        <c:lblOffset val="100"/>
        <c:noMultiLvlLbl val="0"/>
      </c:catAx>
      <c:valAx>
        <c:axId val="238096096"/>
        <c:scaling>
          <c:orientation val="minMax"/>
        </c:scaling>
        <c:delete val="0"/>
        <c:axPos val="l"/>
        <c:title>
          <c:tx>
            <c:rich>
              <a:bodyPr/>
              <a:lstStyle/>
              <a:p>
                <a:pPr>
                  <a:defRPr/>
                </a:pPr>
                <a:r>
                  <a:rPr lang="en-US"/>
                  <a:t>Frequency</a:t>
                </a:r>
              </a:p>
            </c:rich>
          </c:tx>
          <c:layout/>
          <c:overlay val="0"/>
        </c:title>
        <c:numFmt formatCode="General" sourceLinked="1"/>
        <c:majorTickMark val="out"/>
        <c:minorTickMark val="none"/>
        <c:tickLblPos val="nextTo"/>
        <c:crossAx val="237536368"/>
        <c:crosses val="autoZero"/>
        <c:crossBetween val="between"/>
      </c:valAx>
    </c:plotArea>
    <c:plotVisOnly val="1"/>
    <c:dispBlanksAs val="gap"/>
    <c:showDLblsOverMax val="0"/>
  </c:chart>
  <c:spPr>
    <a:ln>
      <a:solidFill>
        <a:srgbClr val="0000FF"/>
      </a:solidFill>
    </a:ln>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dPt>
          <c:dPt>
            <c:idx val="1"/>
            <c:bubble3D val="0"/>
            <c:spPr>
              <a:solidFill>
                <a:schemeClr val="accent2"/>
              </a:solidFill>
              <a:ln>
                <a:noFill/>
              </a:ln>
              <a:effectLst>
                <a:outerShdw blurRad="63500" sx="102000" sy="102000" algn="ctr" rotWithShape="0">
                  <a:prstClr val="black">
                    <a:alpha val="20000"/>
                  </a:prstClr>
                </a:outerShdw>
              </a:effectLst>
            </c:spPr>
          </c:dPt>
          <c:dPt>
            <c:idx val="2"/>
            <c:bubble3D val="0"/>
            <c:spPr>
              <a:solidFill>
                <a:schemeClr val="accent3"/>
              </a:solidFill>
              <a:ln>
                <a:noFill/>
              </a:ln>
              <a:effectLst>
                <a:outerShdw blurRad="63500" sx="102000" sy="102000" algn="ctr" rotWithShape="0">
                  <a:prstClr val="black">
                    <a:alpha val="20000"/>
                  </a:prstClr>
                </a:outerShdw>
              </a:effectLst>
            </c:spPr>
          </c:dPt>
          <c:dPt>
            <c:idx val="3"/>
            <c:bubble3D val="0"/>
            <c:spPr>
              <a:solidFill>
                <a:schemeClr val="accent4"/>
              </a:solidFill>
              <a:ln>
                <a:noFill/>
              </a:ln>
              <a:effectLst>
                <a:outerShdw blurRad="63500" sx="102000" sy="102000" algn="ctr" rotWithShape="0">
                  <a:prstClr val="black">
                    <a:alpha val="20000"/>
                  </a:prstClr>
                </a:outerShdw>
              </a:effectLst>
            </c:spPr>
          </c:dPt>
          <c:dPt>
            <c:idx val="4"/>
            <c:bubble3D val="0"/>
            <c:spPr>
              <a:solidFill>
                <a:schemeClr val="accent5"/>
              </a:solidFill>
              <a:ln>
                <a:noFill/>
              </a:ln>
              <a:effectLst>
                <a:outerShdw blurRad="63500" sx="102000" sy="102000" algn="ctr" rotWithShape="0">
                  <a:prstClr val="black">
                    <a:alpha val="20000"/>
                  </a:prstClr>
                </a:outerShdw>
              </a:effectLst>
            </c:spPr>
          </c:dPt>
          <c:dPt>
            <c:idx val="5"/>
            <c:bubble3D val="0"/>
            <c:spPr>
              <a:solidFill>
                <a:schemeClr val="accent6"/>
              </a:solidFill>
              <a:ln>
                <a:noFill/>
              </a:ln>
              <a:effectLst>
                <a:outerShdw blurRad="63500" sx="102000" sy="102000" algn="ctr" rotWithShape="0">
                  <a:prstClr val="black">
                    <a:alpha val="20000"/>
                  </a:prstClr>
                </a:outerShdw>
              </a:effectLst>
            </c:spPr>
          </c:dPt>
          <c:dPt>
            <c:idx val="6"/>
            <c:bubble3D val="0"/>
            <c:spPr>
              <a:solidFill>
                <a:schemeClr val="accent1">
                  <a:lumMod val="60000"/>
                </a:schemeClr>
              </a:solidFill>
              <a:ln>
                <a:noFill/>
              </a:ln>
              <a:effectLst>
                <a:outerShdw blurRad="63500" sx="102000" sy="102000" algn="ctr" rotWithShape="0">
                  <a:prstClr val="black">
                    <a:alpha val="20000"/>
                  </a:prstClr>
                </a:outerShdw>
              </a:effectLst>
            </c:spPr>
          </c:dPt>
          <c:dPt>
            <c:idx val="7"/>
            <c:bubble3D val="0"/>
            <c:spPr>
              <a:solidFill>
                <a:schemeClr val="accent2">
                  <a:lumMod val="60000"/>
                </a:schemeClr>
              </a:solidFill>
              <a:ln>
                <a:noFill/>
              </a:ln>
              <a:effectLst>
                <a:outerShdw blurRad="63500" sx="102000" sy="102000" algn="ctr" rotWithShape="0">
                  <a:prstClr val="black">
                    <a:alpha val="20000"/>
                  </a:prstClr>
                </a:outerShdw>
              </a:effectLst>
            </c:spPr>
          </c:dPt>
          <c:dPt>
            <c:idx val="8"/>
            <c:bubble3D val="0"/>
            <c:spPr>
              <a:solidFill>
                <a:schemeClr val="accent3">
                  <a:lumMod val="60000"/>
                </a:schemeClr>
              </a:solidFill>
              <a:ln>
                <a:noFill/>
              </a:ln>
              <a:effectLst>
                <a:outerShdw blurRad="63500" sx="102000" sy="102000" algn="ctr" rotWithShape="0">
                  <a:prstClr val="black">
                    <a:alpha val="20000"/>
                  </a:prstClr>
                </a:outerShdw>
              </a:effectLst>
            </c:spPr>
          </c:dPt>
          <c:dPt>
            <c:idx val="9"/>
            <c:bubble3D val="0"/>
            <c:spPr>
              <a:solidFill>
                <a:schemeClr val="accent4">
                  <a:lumMod val="60000"/>
                </a:schemeClr>
              </a:solidFill>
              <a:ln>
                <a:noFill/>
              </a:ln>
              <a:effectLst>
                <a:outerShdw blurRad="63500" sx="102000" sy="102000" algn="ctr" rotWithShape="0">
                  <a:prstClr val="black">
                    <a:alpha val="20000"/>
                  </a:prstClr>
                </a:outerShdw>
              </a:effectLst>
            </c:spPr>
          </c:dPt>
          <c:dPt>
            <c:idx val="10"/>
            <c:bubble3D val="0"/>
            <c:spPr>
              <a:solidFill>
                <a:schemeClr val="accent5">
                  <a:lumMod val="60000"/>
                </a:schemeClr>
              </a:solidFill>
              <a:ln>
                <a:noFill/>
              </a:ln>
              <a:effectLst>
                <a:outerShdw blurRad="63500" sx="102000" sy="102000" algn="ctr" rotWithShape="0">
                  <a:prstClr val="black">
                    <a:alpha val="20000"/>
                  </a:prstClr>
                </a:outerShdw>
              </a:effectLst>
            </c:spPr>
          </c:dPt>
          <c:dPt>
            <c:idx val="11"/>
            <c:bubble3D val="0"/>
            <c:spPr>
              <a:solidFill>
                <a:schemeClr val="accent6">
                  <a:lumMod val="60000"/>
                </a:schemeClr>
              </a:solidFill>
              <a:ln>
                <a:noFill/>
              </a:ln>
              <a:effectLst>
                <a:outerShdw blurRad="63500" sx="102000" sy="102000" algn="ctr" rotWithShape="0">
                  <a:prstClr val="black">
                    <a:alpha val="20000"/>
                  </a:prstClr>
                </a:outerShdw>
              </a:effectLst>
            </c:spPr>
          </c:dPt>
          <c:dPt>
            <c:idx val="12"/>
            <c:bubble3D val="0"/>
            <c:spPr>
              <a:solidFill>
                <a:schemeClr val="accent1">
                  <a:lumMod val="80000"/>
                  <a:lumOff val="20000"/>
                </a:schemeClr>
              </a:solidFill>
              <a:ln>
                <a:noFill/>
              </a:ln>
              <a:effectLst>
                <a:outerShdw blurRad="63500" sx="102000" sy="102000" algn="ctr" rotWithShape="0">
                  <a:prstClr val="black">
                    <a:alpha val="20000"/>
                  </a:prstClr>
                </a:outerShdw>
              </a:effectLst>
            </c:spPr>
          </c:dPt>
          <c:dPt>
            <c:idx val="13"/>
            <c:bubble3D val="0"/>
            <c:spPr>
              <a:solidFill>
                <a:schemeClr val="accent2">
                  <a:lumMod val="80000"/>
                  <a:lumOff val="20000"/>
                </a:schemeClr>
              </a:solidFill>
              <a:ln>
                <a:noFill/>
              </a:ln>
              <a:effectLst>
                <a:outerShdw blurRad="63500" sx="102000" sy="102000" algn="ctr" rotWithShape="0">
                  <a:prstClr val="black">
                    <a:alpha val="20000"/>
                  </a:prstClr>
                </a:outerShdw>
              </a:effectLst>
            </c:spPr>
          </c:dPt>
          <c:dPt>
            <c:idx val="14"/>
            <c:bubble3D val="0"/>
            <c:spPr>
              <a:solidFill>
                <a:schemeClr val="accent3">
                  <a:lumMod val="80000"/>
                  <a:lumOff val="20000"/>
                </a:schemeClr>
              </a:solidFill>
              <a:ln>
                <a:noFill/>
              </a:ln>
              <a:effectLst>
                <a:outerShdw blurRad="63500" sx="102000" sy="102000" algn="ctr" rotWithShape="0">
                  <a:prstClr val="black">
                    <a:alpha val="20000"/>
                  </a:prstClr>
                </a:outerShdw>
              </a:effectLst>
            </c:spPr>
          </c:dPt>
          <c:dPt>
            <c:idx val="15"/>
            <c:bubble3D val="0"/>
            <c:spPr>
              <a:solidFill>
                <a:schemeClr val="accent4">
                  <a:lumMod val="80000"/>
                  <a:lumOff val="20000"/>
                </a:schemeClr>
              </a:solidFill>
              <a:ln>
                <a:noFill/>
              </a:ln>
              <a:effectLst>
                <a:outerShdw blurRad="63500" sx="102000" sy="102000" algn="ctr" rotWithShape="0">
                  <a:prstClr val="black">
                    <a:alpha val="20000"/>
                  </a:prstClr>
                </a:outerShdw>
              </a:effectLst>
            </c:spPr>
          </c:dPt>
          <c:dLbls>
            <c:dLbl>
              <c:idx val="0"/>
              <c:layout>
                <c:manualLayout>
                  <c:x val="7.4395536267824011E-2"/>
                  <c:y val="-2.4968789013732846E-2"/>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24104153750774954"/>
                      <c:h val="4.8096129837702874E-2"/>
                    </c:manualLayout>
                  </c15:layout>
                </c:ext>
              </c:extLst>
            </c:dLbl>
            <c:dLbl>
              <c:idx val="1"/>
              <c:layout>
                <c:manualLayout>
                  <c:x val="4.959702417854929E-2"/>
                  <c:y val="-1.2484394506866416E-2"/>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24930770820417442"/>
                      <c:h val="4.4975031210986269E-2"/>
                    </c:manualLayout>
                  </c15:layout>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0"/>
              <c:showBubbleSize val="0"/>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0"/>
              <c:showBubbleSize val="0"/>
            </c:dLbl>
            <c:dLbl>
              <c:idx val="4"/>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en-US"/>
                </a:p>
              </c:txPr>
              <c:dLblPos val="outEnd"/>
              <c:showLegendKey val="0"/>
              <c:showVal val="0"/>
              <c:showCatName val="1"/>
              <c:showSerName val="0"/>
              <c:showPercent val="0"/>
              <c:showBubbleSize val="0"/>
            </c:dLbl>
            <c:dLbl>
              <c:idx val="5"/>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0"/>
              <c:showBubbleSize val="0"/>
            </c:dLbl>
            <c:dLbl>
              <c:idx val="6"/>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lumMod val="60000"/>
                        </a:schemeClr>
                      </a:solidFill>
                      <a:latin typeface="+mn-lt"/>
                      <a:ea typeface="+mn-ea"/>
                      <a:cs typeface="+mn-cs"/>
                    </a:defRPr>
                  </a:pPr>
                  <a:endParaRPr lang="en-US"/>
                </a:p>
              </c:txPr>
              <c:dLblPos val="outEnd"/>
              <c:showLegendKey val="0"/>
              <c:showVal val="0"/>
              <c:showCatName val="1"/>
              <c:showSerName val="0"/>
              <c:showPercent val="0"/>
              <c:showBubbleSize val="0"/>
            </c:dLbl>
            <c:dLbl>
              <c:idx val="7"/>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lumMod val="60000"/>
                        </a:schemeClr>
                      </a:solidFill>
                      <a:latin typeface="+mn-lt"/>
                      <a:ea typeface="+mn-ea"/>
                      <a:cs typeface="+mn-cs"/>
                    </a:defRPr>
                  </a:pPr>
                  <a:endParaRPr lang="en-US"/>
                </a:p>
              </c:txPr>
              <c:dLblPos val="outEnd"/>
              <c:showLegendKey val="0"/>
              <c:showVal val="0"/>
              <c:showCatName val="1"/>
              <c:showSerName val="0"/>
              <c:showPercent val="0"/>
              <c:showBubbleSize val="0"/>
            </c:dLbl>
            <c:dLbl>
              <c:idx val="8"/>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lumMod val="60000"/>
                        </a:schemeClr>
                      </a:solidFill>
                      <a:latin typeface="+mn-lt"/>
                      <a:ea typeface="+mn-ea"/>
                      <a:cs typeface="+mn-cs"/>
                    </a:defRPr>
                  </a:pPr>
                  <a:endParaRPr lang="en-US"/>
                </a:p>
              </c:txPr>
              <c:dLblPos val="outEnd"/>
              <c:showLegendKey val="0"/>
              <c:showVal val="0"/>
              <c:showCatName val="1"/>
              <c:showSerName val="0"/>
              <c:showPercent val="0"/>
              <c:showBubbleSize val="0"/>
            </c:dLbl>
            <c:dLbl>
              <c:idx val="9"/>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lumMod val="60000"/>
                        </a:schemeClr>
                      </a:solidFill>
                      <a:latin typeface="+mn-lt"/>
                      <a:ea typeface="+mn-ea"/>
                      <a:cs typeface="+mn-cs"/>
                    </a:defRPr>
                  </a:pPr>
                  <a:endParaRPr lang="en-US"/>
                </a:p>
              </c:txPr>
              <c:dLblPos val="outEnd"/>
              <c:showLegendKey val="0"/>
              <c:showVal val="0"/>
              <c:showCatName val="1"/>
              <c:showSerName val="0"/>
              <c:showPercent val="0"/>
              <c:showBubbleSize val="0"/>
            </c:dLbl>
            <c:dLbl>
              <c:idx val="10"/>
              <c:layout>
                <c:manualLayout>
                  <c:x val="-6.819590824550531E-2"/>
                  <c:y val="9.3632958801498131E-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lumMod val="60000"/>
                        </a:schemeClr>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ext>
              </c:extLst>
            </c:dLbl>
            <c:dLbl>
              <c:idx val="11"/>
              <c:layout>
                <c:manualLayout>
                  <c:x val="-0.13845835916511678"/>
                  <c:y val="-9.3632958801498269E-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lumMod val="60000"/>
                        </a:schemeClr>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ext>
              </c:extLst>
            </c:dLbl>
            <c:dLbl>
              <c:idx val="12"/>
              <c:layout>
                <c:manualLayout>
                  <c:x val="-0.15085761520975408"/>
                  <c:y val="4.0574282147315871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lumMod val="80000"/>
                          <a:lumOff val="20000"/>
                        </a:schemeClr>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ext>
              </c:extLst>
            </c:dLbl>
            <c:dLbl>
              <c:idx val="13"/>
              <c:layout>
                <c:manualLayout>
                  <c:x val="-0.17358958462492249"/>
                  <c:y val="-5.305867665418227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lumMod val="80000"/>
                          <a:lumOff val="20000"/>
                        </a:schemeClr>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ext>
              </c:extLst>
            </c:dLbl>
            <c:dLbl>
              <c:idx val="14"/>
              <c:layout>
                <c:manualLayout>
                  <c:x val="-1.8598884066955982E-2"/>
                  <c:y val="-3.4332084893882647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lumMod val="80000"/>
                          <a:lumOff val="20000"/>
                        </a:schemeClr>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ext>
              </c:extLst>
            </c:dLbl>
            <c:dLbl>
              <c:idx val="15"/>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lumMod val="80000"/>
                          <a:lumOff val="20000"/>
                        </a:schemeClr>
                      </a:solidFill>
                      <a:latin typeface="+mn-lt"/>
                      <a:ea typeface="+mn-ea"/>
                      <a:cs typeface="+mn-cs"/>
                    </a:defRPr>
                  </a:pPr>
                  <a:endParaRPr lang="en-US"/>
                </a:p>
              </c:txPr>
              <c:dLblPos val="outEnd"/>
              <c:showLegendKey val="0"/>
              <c:showVal val="0"/>
              <c:showCatName val="1"/>
              <c:showSerName val="0"/>
              <c:showPercent val="0"/>
              <c:showBubbleSize val="0"/>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SS_ExpectedCounts!$X$104:$X$119</c:f>
              <c:strCache>
                <c:ptCount val="16"/>
                <c:pt idx="0">
                  <c:v>Carbon Composite (Fiber)</c:v>
                </c:pt>
                <c:pt idx="1">
                  <c:v>Carbon Composite (Resin)</c:v>
                </c:pt>
                <c:pt idx="2">
                  <c:v>Copper</c:v>
                </c:pt>
                <c:pt idx="3">
                  <c:v>Quartz</c:v>
                </c:pt>
                <c:pt idx="4">
                  <c:v>Sapphire</c:v>
                </c:pt>
                <c:pt idx="5">
                  <c:v>Kapton</c:v>
                </c:pt>
                <c:pt idx="6">
                  <c:v>Rn active Xe</c:v>
                </c:pt>
                <c:pt idx="7">
                  <c:v>Rn inactive Xe</c:v>
                </c:pt>
                <c:pt idx="8">
                  <c:v>Cathode (Radon)</c:v>
                </c:pt>
                <c:pt idx="9">
                  <c:v>SiPM</c:v>
                </c:pt>
                <c:pt idx="10">
                  <c:v>Silicon</c:v>
                </c:pt>
                <c:pt idx="11">
                  <c:v>Silicone</c:v>
                </c:pt>
                <c:pt idx="12">
                  <c:v>Teflon</c:v>
                </c:pt>
                <c:pt idx="13">
                  <c:v>HDPE</c:v>
                </c:pt>
                <c:pt idx="14">
                  <c:v>Titanium</c:v>
                </c:pt>
                <c:pt idx="15">
                  <c:v>HFE-7000</c:v>
                </c:pt>
              </c:strCache>
            </c:strRef>
          </c:cat>
          <c:val>
            <c:numRef>
              <c:f>SS_ExpectedCounts!$Z$104:$Z$119</c:f>
              <c:numCache>
                <c:formatCode>0.000E+0</c:formatCode>
                <c:ptCount val="16"/>
                <c:pt idx="0">
                  <c:v>0.10864150321244678</c:v>
                </c:pt>
                <c:pt idx="1">
                  <c:v>1.2995945047346517E-2</c:v>
                </c:pt>
                <c:pt idx="2">
                  <c:v>0.32270749747383853</c:v>
                </c:pt>
                <c:pt idx="3">
                  <c:v>3.0642173759975088E-2</c:v>
                </c:pt>
                <c:pt idx="4">
                  <c:v>9.6162008565752882E-2</c:v>
                </c:pt>
                <c:pt idx="5">
                  <c:v>4.0350397399653612E-2</c:v>
                </c:pt>
                <c:pt idx="6">
                  <c:v>5.9407493612426603E-3</c:v>
                </c:pt>
                <c:pt idx="7">
                  <c:v>7.659417164030026E-2</c:v>
                </c:pt>
                <c:pt idx="8">
                  <c:v>0.11805947829413231</c:v>
                </c:pt>
                <c:pt idx="9">
                  <c:v>4.553952220341175E-3</c:v>
                </c:pt>
                <c:pt idx="10">
                  <c:v>0.10603125960246036</c:v>
                </c:pt>
                <c:pt idx="11">
                  <c:v>0</c:v>
                </c:pt>
                <c:pt idx="12">
                  <c:v>4.2612892918716646E-5</c:v>
                </c:pt>
                <c:pt idx="13">
                  <c:v>2.0032536769036866E-2</c:v>
                </c:pt>
                <c:pt idx="14">
                  <c:v>2.7421975322605263E-2</c:v>
                </c:pt>
                <c:pt idx="15">
                  <c:v>2.982373843794877E-2</c:v>
                </c:pt>
              </c:numCache>
            </c:numRef>
          </c:val>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968002-F6F9-478A-9BDF-5DE259444273}" type="datetimeFigureOut">
              <a:rPr lang="en-US" smtClean="0"/>
              <a:t>9/18/2017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3B532A-2CBA-4D84-9D52-3EBCB945168B}" type="slidenum">
              <a:rPr lang="en-US" smtClean="0"/>
              <a:t>‹#›</a:t>
            </a:fld>
            <a:endParaRPr lang="en-US"/>
          </a:p>
        </p:txBody>
      </p:sp>
    </p:spTree>
    <p:extLst>
      <p:ext uri="{BB962C8B-B14F-4D97-AF65-F5344CB8AC3E}">
        <p14:creationId xmlns:p14="http://schemas.microsoft.com/office/powerpoint/2010/main" val="1406923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3B532A-2CBA-4D84-9D52-3EBCB945168B}" type="slidenum">
              <a:rPr lang="en-US" smtClean="0"/>
              <a:t>1</a:t>
            </a:fld>
            <a:endParaRPr lang="en-US"/>
          </a:p>
        </p:txBody>
      </p:sp>
    </p:spTree>
    <p:extLst>
      <p:ext uri="{BB962C8B-B14F-4D97-AF65-F5344CB8AC3E}">
        <p14:creationId xmlns:p14="http://schemas.microsoft.com/office/powerpoint/2010/main" val="1496279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66788">
              <a:defRPr sz="2400">
                <a:solidFill>
                  <a:schemeClr val="tx1"/>
                </a:solidFill>
                <a:latin typeface="Comic Sans MS" charset="0"/>
              </a:defRPr>
            </a:lvl1pPr>
            <a:lvl2pPr marL="742950" indent="-285750" defTabSz="966788">
              <a:defRPr sz="2400">
                <a:solidFill>
                  <a:schemeClr val="tx1"/>
                </a:solidFill>
                <a:latin typeface="Comic Sans MS" charset="0"/>
              </a:defRPr>
            </a:lvl2pPr>
            <a:lvl3pPr marL="1143000" indent="-228600" defTabSz="966788">
              <a:defRPr sz="2400">
                <a:solidFill>
                  <a:schemeClr val="tx1"/>
                </a:solidFill>
                <a:latin typeface="Comic Sans MS" charset="0"/>
              </a:defRPr>
            </a:lvl3pPr>
            <a:lvl4pPr marL="1600200" indent="-228600" defTabSz="966788">
              <a:defRPr sz="2400">
                <a:solidFill>
                  <a:schemeClr val="tx1"/>
                </a:solidFill>
                <a:latin typeface="Comic Sans MS" charset="0"/>
              </a:defRPr>
            </a:lvl4pPr>
            <a:lvl5pPr marL="2057400" indent="-228600" defTabSz="966788">
              <a:defRPr sz="2400">
                <a:solidFill>
                  <a:schemeClr val="tx1"/>
                </a:solidFill>
                <a:latin typeface="Comic Sans MS" charset="0"/>
              </a:defRPr>
            </a:lvl5pPr>
            <a:lvl6pPr marL="2514600" indent="-228600" defTabSz="966788" eaLnBrk="0" fontAlgn="base" hangingPunct="0">
              <a:spcBef>
                <a:spcPct val="0"/>
              </a:spcBef>
              <a:spcAft>
                <a:spcPct val="0"/>
              </a:spcAft>
              <a:defRPr sz="2400">
                <a:solidFill>
                  <a:schemeClr val="tx1"/>
                </a:solidFill>
                <a:latin typeface="Comic Sans MS" charset="0"/>
              </a:defRPr>
            </a:lvl6pPr>
            <a:lvl7pPr marL="2971800" indent="-228600" defTabSz="966788" eaLnBrk="0" fontAlgn="base" hangingPunct="0">
              <a:spcBef>
                <a:spcPct val="0"/>
              </a:spcBef>
              <a:spcAft>
                <a:spcPct val="0"/>
              </a:spcAft>
              <a:defRPr sz="2400">
                <a:solidFill>
                  <a:schemeClr val="tx1"/>
                </a:solidFill>
                <a:latin typeface="Comic Sans MS" charset="0"/>
              </a:defRPr>
            </a:lvl7pPr>
            <a:lvl8pPr marL="3429000" indent="-228600" defTabSz="966788" eaLnBrk="0" fontAlgn="base" hangingPunct="0">
              <a:spcBef>
                <a:spcPct val="0"/>
              </a:spcBef>
              <a:spcAft>
                <a:spcPct val="0"/>
              </a:spcAft>
              <a:defRPr sz="2400">
                <a:solidFill>
                  <a:schemeClr val="tx1"/>
                </a:solidFill>
                <a:latin typeface="Comic Sans MS" charset="0"/>
              </a:defRPr>
            </a:lvl8pPr>
            <a:lvl9pPr marL="3886200" indent="-228600" defTabSz="966788" eaLnBrk="0" fontAlgn="base" hangingPunct="0">
              <a:spcBef>
                <a:spcPct val="0"/>
              </a:spcBef>
              <a:spcAft>
                <a:spcPct val="0"/>
              </a:spcAft>
              <a:defRPr sz="2400">
                <a:solidFill>
                  <a:schemeClr val="tx1"/>
                </a:solidFill>
                <a:latin typeface="Comic Sans MS" charset="0"/>
              </a:defRPr>
            </a:lvl9pPr>
          </a:lstStyle>
          <a:p>
            <a:pPr>
              <a:defRPr/>
            </a:pPr>
            <a:fld id="{7F40AB8E-4A92-4EA0-BFB5-4CFA7F1280AD}" type="slidenum">
              <a:rPr lang="en-US" altLang="en-US" sz="1300">
                <a:latin typeface="Arial" charset="0"/>
              </a:rPr>
              <a:pPr>
                <a:defRPr/>
              </a:pPr>
              <a:t>12</a:t>
            </a:fld>
            <a:endParaRPr lang="en-US" altLang="en-US" sz="1300">
              <a:latin typeface="Arial" charset="0"/>
            </a:endParaRPr>
          </a:p>
        </p:txBody>
      </p:sp>
      <p:sp>
        <p:nvSpPr>
          <p:cNvPr id="19459" name="Rectangle 4"/>
          <p:cNvSpPr txBox="1">
            <a:spLocks noGrp="1" noChangeArrowheads="1"/>
          </p:cNvSpPr>
          <p:nvPr/>
        </p:nvSpPr>
        <p:spPr bwMode="auto">
          <a:xfrm>
            <a:off x="4143375" y="0"/>
            <a:ext cx="316706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5139" tIns="49472" rIns="95139" bIns="49472"/>
          <a:lstStyle>
            <a:lvl1pPr defTabSz="482600">
              <a:spcBef>
                <a:spcPct val="30000"/>
              </a:spcBef>
              <a:tabLst>
                <a:tab pos="765175" algn="l"/>
                <a:tab pos="1530350" algn="l"/>
                <a:tab pos="2295525" algn="l"/>
                <a:tab pos="3060700" algn="l"/>
              </a:tabLst>
              <a:defRPr sz="1200">
                <a:solidFill>
                  <a:schemeClr val="tx1"/>
                </a:solidFill>
                <a:latin typeface="Arial" panose="020B0604020202020204" pitchFamily="34" charset="0"/>
              </a:defRPr>
            </a:lvl1pPr>
            <a:lvl2pPr marL="785813" indent="-303213" defTabSz="482600">
              <a:spcBef>
                <a:spcPct val="30000"/>
              </a:spcBef>
              <a:tabLst>
                <a:tab pos="765175" algn="l"/>
                <a:tab pos="1530350" algn="l"/>
                <a:tab pos="2295525" algn="l"/>
                <a:tab pos="3060700" algn="l"/>
              </a:tabLst>
              <a:defRPr sz="1200">
                <a:solidFill>
                  <a:schemeClr val="tx1"/>
                </a:solidFill>
                <a:latin typeface="Arial" panose="020B0604020202020204" pitchFamily="34" charset="0"/>
              </a:defRPr>
            </a:lvl2pPr>
            <a:lvl3pPr marL="1208088" indent="-241300" defTabSz="482600">
              <a:spcBef>
                <a:spcPct val="30000"/>
              </a:spcBef>
              <a:tabLst>
                <a:tab pos="765175" algn="l"/>
                <a:tab pos="1530350" algn="l"/>
                <a:tab pos="2295525" algn="l"/>
                <a:tab pos="3060700" algn="l"/>
              </a:tabLst>
              <a:defRPr sz="1200">
                <a:solidFill>
                  <a:schemeClr val="tx1"/>
                </a:solidFill>
                <a:latin typeface="Arial" panose="020B0604020202020204" pitchFamily="34" charset="0"/>
              </a:defRPr>
            </a:lvl3pPr>
            <a:lvl4pPr marL="1692275" indent="-242888" defTabSz="482600">
              <a:spcBef>
                <a:spcPct val="30000"/>
              </a:spcBef>
              <a:tabLst>
                <a:tab pos="765175" algn="l"/>
                <a:tab pos="1530350" algn="l"/>
                <a:tab pos="2295525" algn="l"/>
                <a:tab pos="3060700" algn="l"/>
              </a:tabLst>
              <a:defRPr sz="1200">
                <a:solidFill>
                  <a:schemeClr val="tx1"/>
                </a:solidFill>
                <a:latin typeface="Arial" panose="020B0604020202020204" pitchFamily="34" charset="0"/>
              </a:defRPr>
            </a:lvl4pPr>
            <a:lvl5pPr marL="2174875" indent="-241300" defTabSz="482600">
              <a:spcBef>
                <a:spcPct val="30000"/>
              </a:spcBef>
              <a:tabLst>
                <a:tab pos="765175" algn="l"/>
                <a:tab pos="1530350" algn="l"/>
                <a:tab pos="2295525" algn="l"/>
                <a:tab pos="3060700" algn="l"/>
              </a:tabLst>
              <a:defRPr sz="1200">
                <a:solidFill>
                  <a:schemeClr val="tx1"/>
                </a:solidFill>
                <a:latin typeface="Arial" panose="020B0604020202020204" pitchFamily="34" charset="0"/>
              </a:defRPr>
            </a:lvl5pPr>
            <a:lvl6pPr marL="2632075" indent="-241300" defTabSz="482600" eaLnBrk="0" fontAlgn="base" hangingPunct="0">
              <a:spcBef>
                <a:spcPct val="30000"/>
              </a:spcBef>
              <a:spcAft>
                <a:spcPct val="0"/>
              </a:spcAft>
              <a:tabLst>
                <a:tab pos="765175" algn="l"/>
                <a:tab pos="1530350" algn="l"/>
                <a:tab pos="2295525" algn="l"/>
                <a:tab pos="3060700" algn="l"/>
              </a:tabLst>
              <a:defRPr sz="1200">
                <a:solidFill>
                  <a:schemeClr val="tx1"/>
                </a:solidFill>
                <a:latin typeface="Arial" panose="020B0604020202020204" pitchFamily="34" charset="0"/>
              </a:defRPr>
            </a:lvl6pPr>
            <a:lvl7pPr marL="3089275" indent="-241300" defTabSz="482600" eaLnBrk="0" fontAlgn="base" hangingPunct="0">
              <a:spcBef>
                <a:spcPct val="30000"/>
              </a:spcBef>
              <a:spcAft>
                <a:spcPct val="0"/>
              </a:spcAft>
              <a:tabLst>
                <a:tab pos="765175" algn="l"/>
                <a:tab pos="1530350" algn="l"/>
                <a:tab pos="2295525" algn="l"/>
                <a:tab pos="3060700" algn="l"/>
              </a:tabLst>
              <a:defRPr sz="1200">
                <a:solidFill>
                  <a:schemeClr val="tx1"/>
                </a:solidFill>
                <a:latin typeface="Arial" panose="020B0604020202020204" pitchFamily="34" charset="0"/>
              </a:defRPr>
            </a:lvl7pPr>
            <a:lvl8pPr marL="3546475" indent="-241300" defTabSz="482600" eaLnBrk="0" fontAlgn="base" hangingPunct="0">
              <a:spcBef>
                <a:spcPct val="30000"/>
              </a:spcBef>
              <a:spcAft>
                <a:spcPct val="0"/>
              </a:spcAft>
              <a:tabLst>
                <a:tab pos="765175" algn="l"/>
                <a:tab pos="1530350" algn="l"/>
                <a:tab pos="2295525" algn="l"/>
                <a:tab pos="3060700" algn="l"/>
              </a:tabLst>
              <a:defRPr sz="1200">
                <a:solidFill>
                  <a:schemeClr val="tx1"/>
                </a:solidFill>
                <a:latin typeface="Arial" panose="020B0604020202020204" pitchFamily="34" charset="0"/>
              </a:defRPr>
            </a:lvl8pPr>
            <a:lvl9pPr marL="4003675" indent="-241300" defTabSz="482600" eaLnBrk="0" fontAlgn="base" hangingPunct="0">
              <a:spcBef>
                <a:spcPct val="30000"/>
              </a:spcBef>
              <a:spcAft>
                <a:spcPct val="0"/>
              </a:spcAft>
              <a:tabLst>
                <a:tab pos="765175" algn="l"/>
                <a:tab pos="1530350" algn="l"/>
                <a:tab pos="2295525" algn="l"/>
                <a:tab pos="3060700" algn="l"/>
              </a:tabLst>
              <a:defRPr sz="1200">
                <a:solidFill>
                  <a:schemeClr val="tx1"/>
                </a:solidFill>
                <a:latin typeface="Arial" panose="020B0604020202020204" pitchFamily="34" charset="0"/>
              </a:defRPr>
            </a:lvl9pPr>
          </a:lstStyle>
          <a:p>
            <a:pPr algn="r" eaLnBrk="1" hangingPunct="1">
              <a:spcBef>
                <a:spcPct val="0"/>
              </a:spcBef>
              <a:buClr>
                <a:srgbClr val="000000"/>
              </a:buClr>
              <a:buFont typeface="Times New Roman" panose="02020603050405020304" pitchFamily="18" charset="0"/>
              <a:buNone/>
            </a:pPr>
            <a:r>
              <a:rPr lang="en-US" altLang="en-US" sz="1300">
                <a:solidFill>
                  <a:srgbClr val="000000"/>
                </a:solidFill>
                <a:latin typeface="Calibri" panose="020F0502020204030204" pitchFamily="34" charset="0"/>
                <a:ea typeface="ＭＳ Ｐゴシック" panose="020B0600070205080204" pitchFamily="34" charset="-128"/>
                <a:cs typeface="Lucida Sans Unicode" panose="020B0602030504020204" pitchFamily="34" charset="0"/>
              </a:rPr>
              <a:t>07/01/09</a:t>
            </a:r>
          </a:p>
        </p:txBody>
      </p:sp>
      <p:sp>
        <p:nvSpPr>
          <p:cNvPr id="19460" name="Rectangle 8"/>
          <p:cNvSpPr txBox="1">
            <a:spLocks noGrp="1" noChangeArrowheads="1"/>
          </p:cNvSpPr>
          <p:nvPr/>
        </p:nvSpPr>
        <p:spPr bwMode="auto">
          <a:xfrm>
            <a:off x="4143375" y="9120188"/>
            <a:ext cx="316706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5139" tIns="49472" rIns="95139" bIns="49472" anchor="b"/>
          <a:lstStyle>
            <a:lvl1pPr defTabSz="482600">
              <a:spcBef>
                <a:spcPct val="30000"/>
              </a:spcBef>
              <a:tabLst>
                <a:tab pos="765175" algn="l"/>
                <a:tab pos="1530350" algn="l"/>
                <a:tab pos="2295525" algn="l"/>
                <a:tab pos="3060700" algn="l"/>
              </a:tabLst>
              <a:defRPr sz="1200">
                <a:solidFill>
                  <a:schemeClr val="tx1"/>
                </a:solidFill>
                <a:latin typeface="Arial" panose="020B0604020202020204" pitchFamily="34" charset="0"/>
              </a:defRPr>
            </a:lvl1pPr>
            <a:lvl2pPr marL="785813" indent="-303213" defTabSz="482600">
              <a:spcBef>
                <a:spcPct val="30000"/>
              </a:spcBef>
              <a:tabLst>
                <a:tab pos="765175" algn="l"/>
                <a:tab pos="1530350" algn="l"/>
                <a:tab pos="2295525" algn="l"/>
                <a:tab pos="3060700" algn="l"/>
              </a:tabLst>
              <a:defRPr sz="1200">
                <a:solidFill>
                  <a:schemeClr val="tx1"/>
                </a:solidFill>
                <a:latin typeface="Arial" panose="020B0604020202020204" pitchFamily="34" charset="0"/>
              </a:defRPr>
            </a:lvl2pPr>
            <a:lvl3pPr marL="1208088" indent="-241300" defTabSz="482600">
              <a:spcBef>
                <a:spcPct val="30000"/>
              </a:spcBef>
              <a:tabLst>
                <a:tab pos="765175" algn="l"/>
                <a:tab pos="1530350" algn="l"/>
                <a:tab pos="2295525" algn="l"/>
                <a:tab pos="3060700" algn="l"/>
              </a:tabLst>
              <a:defRPr sz="1200">
                <a:solidFill>
                  <a:schemeClr val="tx1"/>
                </a:solidFill>
                <a:latin typeface="Arial" panose="020B0604020202020204" pitchFamily="34" charset="0"/>
              </a:defRPr>
            </a:lvl3pPr>
            <a:lvl4pPr marL="1692275" indent="-242888" defTabSz="482600">
              <a:spcBef>
                <a:spcPct val="30000"/>
              </a:spcBef>
              <a:tabLst>
                <a:tab pos="765175" algn="l"/>
                <a:tab pos="1530350" algn="l"/>
                <a:tab pos="2295525" algn="l"/>
                <a:tab pos="3060700" algn="l"/>
              </a:tabLst>
              <a:defRPr sz="1200">
                <a:solidFill>
                  <a:schemeClr val="tx1"/>
                </a:solidFill>
                <a:latin typeface="Arial" panose="020B0604020202020204" pitchFamily="34" charset="0"/>
              </a:defRPr>
            </a:lvl4pPr>
            <a:lvl5pPr marL="2174875" indent="-241300" defTabSz="482600">
              <a:spcBef>
                <a:spcPct val="30000"/>
              </a:spcBef>
              <a:tabLst>
                <a:tab pos="765175" algn="l"/>
                <a:tab pos="1530350" algn="l"/>
                <a:tab pos="2295525" algn="l"/>
                <a:tab pos="3060700" algn="l"/>
              </a:tabLst>
              <a:defRPr sz="1200">
                <a:solidFill>
                  <a:schemeClr val="tx1"/>
                </a:solidFill>
                <a:latin typeface="Arial" panose="020B0604020202020204" pitchFamily="34" charset="0"/>
              </a:defRPr>
            </a:lvl5pPr>
            <a:lvl6pPr marL="2632075" indent="-241300" defTabSz="482600" eaLnBrk="0" fontAlgn="base" hangingPunct="0">
              <a:spcBef>
                <a:spcPct val="30000"/>
              </a:spcBef>
              <a:spcAft>
                <a:spcPct val="0"/>
              </a:spcAft>
              <a:tabLst>
                <a:tab pos="765175" algn="l"/>
                <a:tab pos="1530350" algn="l"/>
                <a:tab pos="2295525" algn="l"/>
                <a:tab pos="3060700" algn="l"/>
              </a:tabLst>
              <a:defRPr sz="1200">
                <a:solidFill>
                  <a:schemeClr val="tx1"/>
                </a:solidFill>
                <a:latin typeface="Arial" panose="020B0604020202020204" pitchFamily="34" charset="0"/>
              </a:defRPr>
            </a:lvl6pPr>
            <a:lvl7pPr marL="3089275" indent="-241300" defTabSz="482600" eaLnBrk="0" fontAlgn="base" hangingPunct="0">
              <a:spcBef>
                <a:spcPct val="30000"/>
              </a:spcBef>
              <a:spcAft>
                <a:spcPct val="0"/>
              </a:spcAft>
              <a:tabLst>
                <a:tab pos="765175" algn="l"/>
                <a:tab pos="1530350" algn="l"/>
                <a:tab pos="2295525" algn="l"/>
                <a:tab pos="3060700" algn="l"/>
              </a:tabLst>
              <a:defRPr sz="1200">
                <a:solidFill>
                  <a:schemeClr val="tx1"/>
                </a:solidFill>
                <a:latin typeface="Arial" panose="020B0604020202020204" pitchFamily="34" charset="0"/>
              </a:defRPr>
            </a:lvl7pPr>
            <a:lvl8pPr marL="3546475" indent="-241300" defTabSz="482600" eaLnBrk="0" fontAlgn="base" hangingPunct="0">
              <a:spcBef>
                <a:spcPct val="30000"/>
              </a:spcBef>
              <a:spcAft>
                <a:spcPct val="0"/>
              </a:spcAft>
              <a:tabLst>
                <a:tab pos="765175" algn="l"/>
                <a:tab pos="1530350" algn="l"/>
                <a:tab pos="2295525" algn="l"/>
                <a:tab pos="3060700" algn="l"/>
              </a:tabLst>
              <a:defRPr sz="1200">
                <a:solidFill>
                  <a:schemeClr val="tx1"/>
                </a:solidFill>
                <a:latin typeface="Arial" panose="020B0604020202020204" pitchFamily="34" charset="0"/>
              </a:defRPr>
            </a:lvl8pPr>
            <a:lvl9pPr marL="4003675" indent="-241300" defTabSz="482600" eaLnBrk="0" fontAlgn="base" hangingPunct="0">
              <a:spcBef>
                <a:spcPct val="30000"/>
              </a:spcBef>
              <a:spcAft>
                <a:spcPct val="0"/>
              </a:spcAft>
              <a:tabLst>
                <a:tab pos="765175" algn="l"/>
                <a:tab pos="1530350" algn="l"/>
                <a:tab pos="2295525" algn="l"/>
                <a:tab pos="3060700" algn="l"/>
              </a:tabLst>
              <a:defRPr sz="1200">
                <a:solidFill>
                  <a:schemeClr val="tx1"/>
                </a:solidFill>
                <a:latin typeface="Arial" panose="020B0604020202020204" pitchFamily="34" charset="0"/>
              </a:defRPr>
            </a:lvl9pPr>
          </a:lstStyle>
          <a:p>
            <a:pPr algn="r" eaLnBrk="1" hangingPunct="1">
              <a:spcBef>
                <a:spcPct val="0"/>
              </a:spcBef>
              <a:buClr>
                <a:srgbClr val="000000"/>
              </a:buClr>
              <a:buFont typeface="Times New Roman" panose="02020603050405020304" pitchFamily="18" charset="0"/>
              <a:buNone/>
            </a:pPr>
            <a:fld id="{D927B6DE-92B3-42F4-8D6F-401D3737EA89}" type="slidenum">
              <a:rPr lang="en-US" altLang="en-US" sz="1300">
                <a:solidFill>
                  <a:srgbClr val="000000"/>
                </a:solidFill>
                <a:latin typeface="Calibri" panose="020F0502020204030204" pitchFamily="34" charset="0"/>
                <a:ea typeface="ＭＳ Ｐゴシック" panose="020B0600070205080204" pitchFamily="34" charset="-128"/>
                <a:cs typeface="Lucida Sans Unicode" panose="020B0602030504020204" pitchFamily="34" charset="0"/>
              </a:rPr>
              <a:pPr algn="r" eaLnBrk="1" hangingPunct="1">
                <a:spcBef>
                  <a:spcPct val="0"/>
                </a:spcBef>
                <a:buClr>
                  <a:srgbClr val="000000"/>
                </a:buClr>
                <a:buFont typeface="Times New Roman" panose="02020603050405020304" pitchFamily="18" charset="0"/>
                <a:buNone/>
              </a:pPr>
              <a:t>12</a:t>
            </a:fld>
            <a:endParaRPr lang="en-US" altLang="en-US" sz="1300">
              <a:solidFill>
                <a:srgbClr val="000000"/>
              </a:solidFill>
              <a:latin typeface="Calibri" panose="020F0502020204030204" pitchFamily="34" charset="0"/>
              <a:ea typeface="ＭＳ Ｐゴシック" panose="020B0600070205080204" pitchFamily="34" charset="-128"/>
              <a:cs typeface="Lucida Sans Unicode" panose="020B0602030504020204" pitchFamily="34" charset="0"/>
            </a:endParaRPr>
          </a:p>
        </p:txBody>
      </p:sp>
      <p:sp>
        <p:nvSpPr>
          <p:cNvPr id="19461" name="Text Box 1"/>
          <p:cNvSpPr txBox="1">
            <a:spLocks noChangeArrowheads="1"/>
          </p:cNvSpPr>
          <p:nvPr/>
        </p:nvSpPr>
        <p:spPr bwMode="auto">
          <a:xfrm>
            <a:off x="1219200" y="720725"/>
            <a:ext cx="4876800" cy="3600450"/>
          </a:xfrm>
          <a:prstGeom prst="rect">
            <a:avLst/>
          </a:prstGeom>
          <a:solidFill>
            <a:srgbClr val="FFFFFF"/>
          </a:solidFill>
          <a:ln w="9360">
            <a:solidFill>
              <a:srgbClr val="000000"/>
            </a:solidFill>
            <a:miter lim="800000"/>
            <a:headEnd/>
            <a:tailEnd/>
          </a:ln>
        </p:spPr>
        <p:txBody>
          <a:bodyPr wrap="none" lIns="96661" tIns="48331" rIns="96661" bIns="48331" anchor="ct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buClr>
                <a:srgbClr val="000000"/>
              </a:buClr>
              <a:buFont typeface="Times New Roman" panose="02020603050405020304" pitchFamily="18" charset="0"/>
              <a:buNone/>
            </a:pPr>
            <a:endParaRPr lang="en-US" altLang="en-US" sz="2500">
              <a:solidFill>
                <a:schemeClr val="bg1"/>
              </a:solidFill>
              <a:ea typeface="ＭＳ Ｐゴシック" panose="020B0600070205080204" pitchFamily="34" charset="-128"/>
            </a:endParaRPr>
          </a:p>
        </p:txBody>
      </p:sp>
      <p:sp>
        <p:nvSpPr>
          <p:cNvPr id="10246" name="Text Box 2"/>
          <p:cNvSpPr>
            <a:spLocks noGrp="1" noChangeArrowheads="1"/>
          </p:cNvSpPr>
          <p:nvPr>
            <p:ph type="body"/>
          </p:nvPr>
        </p:nvSpPr>
        <p:spPr>
          <a:xfrm>
            <a:off x="731838" y="4560888"/>
            <a:ext cx="5849937" cy="4319587"/>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95139" tIns="49472" rIns="95139" bIns="49472" anchor="ctr"/>
          <a:lstStyle/>
          <a:p>
            <a:pPr defTabSz="457200" eaLnBrk="1" hangingPunct="1"/>
            <a:r>
              <a:rPr lang="en-US" altLang="en-US" dirty="0" smtClean="0"/>
              <a:t>Average</a:t>
            </a:r>
            <a:r>
              <a:rPr lang="en-US" altLang="en-US" baseline="0" dirty="0" smtClean="0"/>
              <a:t> earth crust specific activities: U 33 </a:t>
            </a:r>
            <a:r>
              <a:rPr lang="en-US" altLang="en-US" baseline="0" dirty="0" err="1" smtClean="0"/>
              <a:t>Bq</a:t>
            </a:r>
            <a:r>
              <a:rPr lang="en-US" altLang="en-US" baseline="0" dirty="0" smtClean="0"/>
              <a:t>/kg and Th 45 </a:t>
            </a:r>
            <a:r>
              <a:rPr lang="en-US" altLang="en-US" baseline="0" dirty="0" err="1" smtClean="0"/>
              <a:t>Bq</a:t>
            </a:r>
            <a:r>
              <a:rPr lang="en-US" altLang="en-US" baseline="0" dirty="0" smtClean="0"/>
              <a:t>/kg</a:t>
            </a:r>
            <a:endParaRPr lang="en-US" altLang="en-US" dirty="0" smtClean="0"/>
          </a:p>
        </p:txBody>
      </p:sp>
    </p:spTree>
    <p:extLst>
      <p:ext uri="{BB962C8B-B14F-4D97-AF65-F5344CB8AC3E}">
        <p14:creationId xmlns:p14="http://schemas.microsoft.com/office/powerpoint/2010/main" val="1415191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
          <p:cNvSpPr>
            <a:spLocks noGrp="1" noRot="1" noChangeAspect="1" noChangeArrowheads="1" noTextEdit="1"/>
          </p:cNvSpPr>
          <p:nvPr>
            <p:ph type="sldImg"/>
          </p:nvPr>
        </p:nvSpPr>
        <p:spPr>
          <a:solidFill>
            <a:srgbClr val="FFFFFF"/>
          </a:solidFill>
          <a:ln/>
        </p:spPr>
      </p:sp>
      <p:sp>
        <p:nvSpPr>
          <p:cNvPr id="21506" name="Rectangle 2"/>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altLang="en-US" sz="2300" smtClean="0">
                <a:latin typeface="Lucida Grande"/>
                <a:ea typeface="Lucida Grande"/>
                <a:cs typeface="Lucida Grande"/>
                <a:sym typeface="Lucida Grande"/>
              </a:rPr>
              <a:t>Signal identification based mostly on energy + multiplicity</a:t>
            </a:r>
          </a:p>
          <a:p>
            <a:r>
              <a:rPr lang="en-US" altLang="en-US" sz="2300" smtClean="0">
                <a:latin typeface="Lucida Grande"/>
                <a:ea typeface="Lucida Grande"/>
                <a:cs typeface="Lucida Grande"/>
                <a:sym typeface="Lucida Grande"/>
              </a:rPr>
              <a:t>Compton scatters for gammas</a:t>
            </a:r>
          </a:p>
          <a:p>
            <a:r>
              <a:rPr lang="en-US" altLang="en-US" sz="2300" smtClean="0">
                <a:latin typeface="Lucida Grande"/>
                <a:ea typeface="Lucida Grande"/>
                <a:cs typeface="Lucida Grande"/>
                <a:sym typeface="Lucida Grande"/>
              </a:rPr>
              <a:t>Find our actual position resolution</a:t>
            </a:r>
          </a:p>
        </p:txBody>
      </p:sp>
    </p:spTree>
    <p:extLst>
      <p:ext uri="{BB962C8B-B14F-4D97-AF65-F5344CB8AC3E}">
        <p14:creationId xmlns:p14="http://schemas.microsoft.com/office/powerpoint/2010/main" val="2968524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3B532A-2CBA-4D84-9D52-3EBCB945168B}" type="slidenum">
              <a:rPr lang="en-US" smtClean="0"/>
              <a:t>16</a:t>
            </a:fld>
            <a:endParaRPr lang="en-US"/>
          </a:p>
        </p:txBody>
      </p:sp>
    </p:spTree>
    <p:extLst>
      <p:ext uri="{BB962C8B-B14F-4D97-AF65-F5344CB8AC3E}">
        <p14:creationId xmlns:p14="http://schemas.microsoft.com/office/powerpoint/2010/main" val="341559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smtClean="0"/>
          </a:p>
        </p:txBody>
      </p:sp>
      <p:sp>
        <p:nvSpPr>
          <p:cNvPr id="17412"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66788">
              <a:defRPr sz="2400">
                <a:solidFill>
                  <a:schemeClr val="tx1"/>
                </a:solidFill>
                <a:latin typeface="Comic Sans MS" charset="0"/>
              </a:defRPr>
            </a:lvl1pPr>
            <a:lvl2pPr marL="742950" indent="-285750" defTabSz="966788">
              <a:defRPr sz="2400">
                <a:solidFill>
                  <a:schemeClr val="tx1"/>
                </a:solidFill>
                <a:latin typeface="Comic Sans MS" charset="0"/>
              </a:defRPr>
            </a:lvl2pPr>
            <a:lvl3pPr marL="1143000" indent="-228600" defTabSz="966788">
              <a:defRPr sz="2400">
                <a:solidFill>
                  <a:schemeClr val="tx1"/>
                </a:solidFill>
                <a:latin typeface="Comic Sans MS" charset="0"/>
              </a:defRPr>
            </a:lvl3pPr>
            <a:lvl4pPr marL="1600200" indent="-228600" defTabSz="966788">
              <a:defRPr sz="2400">
                <a:solidFill>
                  <a:schemeClr val="tx1"/>
                </a:solidFill>
                <a:latin typeface="Comic Sans MS" charset="0"/>
              </a:defRPr>
            </a:lvl4pPr>
            <a:lvl5pPr marL="2057400" indent="-228600" defTabSz="966788">
              <a:defRPr sz="2400">
                <a:solidFill>
                  <a:schemeClr val="tx1"/>
                </a:solidFill>
                <a:latin typeface="Comic Sans MS" charset="0"/>
              </a:defRPr>
            </a:lvl5pPr>
            <a:lvl6pPr marL="2514600" indent="-228600" defTabSz="966788" eaLnBrk="0" fontAlgn="base" hangingPunct="0">
              <a:spcBef>
                <a:spcPct val="0"/>
              </a:spcBef>
              <a:spcAft>
                <a:spcPct val="0"/>
              </a:spcAft>
              <a:defRPr sz="2400">
                <a:solidFill>
                  <a:schemeClr val="tx1"/>
                </a:solidFill>
                <a:latin typeface="Comic Sans MS" charset="0"/>
              </a:defRPr>
            </a:lvl6pPr>
            <a:lvl7pPr marL="2971800" indent="-228600" defTabSz="966788" eaLnBrk="0" fontAlgn="base" hangingPunct="0">
              <a:spcBef>
                <a:spcPct val="0"/>
              </a:spcBef>
              <a:spcAft>
                <a:spcPct val="0"/>
              </a:spcAft>
              <a:defRPr sz="2400">
                <a:solidFill>
                  <a:schemeClr val="tx1"/>
                </a:solidFill>
                <a:latin typeface="Comic Sans MS" charset="0"/>
              </a:defRPr>
            </a:lvl7pPr>
            <a:lvl8pPr marL="3429000" indent="-228600" defTabSz="966788" eaLnBrk="0" fontAlgn="base" hangingPunct="0">
              <a:spcBef>
                <a:spcPct val="0"/>
              </a:spcBef>
              <a:spcAft>
                <a:spcPct val="0"/>
              </a:spcAft>
              <a:defRPr sz="2400">
                <a:solidFill>
                  <a:schemeClr val="tx1"/>
                </a:solidFill>
                <a:latin typeface="Comic Sans MS" charset="0"/>
              </a:defRPr>
            </a:lvl8pPr>
            <a:lvl9pPr marL="3886200" indent="-228600" defTabSz="966788" eaLnBrk="0" fontAlgn="base" hangingPunct="0">
              <a:spcBef>
                <a:spcPct val="0"/>
              </a:spcBef>
              <a:spcAft>
                <a:spcPct val="0"/>
              </a:spcAft>
              <a:defRPr sz="2400">
                <a:solidFill>
                  <a:schemeClr val="tx1"/>
                </a:solidFill>
                <a:latin typeface="Comic Sans MS" charset="0"/>
              </a:defRPr>
            </a:lvl9pPr>
          </a:lstStyle>
          <a:p>
            <a:pPr>
              <a:defRPr/>
            </a:pPr>
            <a:fld id="{584037EA-EF92-4619-9F83-249CC97687A0}" type="slidenum">
              <a:rPr lang="en-US" altLang="en-US" sz="1300">
                <a:latin typeface="Arial" charset="0"/>
              </a:rPr>
              <a:pPr>
                <a:defRPr/>
              </a:pPr>
              <a:t>20</a:t>
            </a:fld>
            <a:endParaRPr lang="en-US" altLang="en-US" sz="1300">
              <a:latin typeface="Arial" charset="0"/>
            </a:endParaRPr>
          </a:p>
        </p:txBody>
      </p:sp>
    </p:spTree>
    <p:extLst>
      <p:ext uri="{BB962C8B-B14F-4D97-AF65-F5344CB8AC3E}">
        <p14:creationId xmlns:p14="http://schemas.microsoft.com/office/powerpoint/2010/main" val="2026705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smtClean="0"/>
          </a:p>
        </p:txBody>
      </p:sp>
      <p:sp>
        <p:nvSpPr>
          <p:cNvPr id="21508"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66788">
              <a:defRPr sz="2400">
                <a:solidFill>
                  <a:schemeClr val="tx1"/>
                </a:solidFill>
                <a:latin typeface="Comic Sans MS" charset="0"/>
              </a:defRPr>
            </a:lvl1pPr>
            <a:lvl2pPr marL="742950" indent="-285750" defTabSz="966788">
              <a:defRPr sz="2400">
                <a:solidFill>
                  <a:schemeClr val="tx1"/>
                </a:solidFill>
                <a:latin typeface="Comic Sans MS" charset="0"/>
              </a:defRPr>
            </a:lvl2pPr>
            <a:lvl3pPr marL="1143000" indent="-228600" defTabSz="966788">
              <a:defRPr sz="2400">
                <a:solidFill>
                  <a:schemeClr val="tx1"/>
                </a:solidFill>
                <a:latin typeface="Comic Sans MS" charset="0"/>
              </a:defRPr>
            </a:lvl3pPr>
            <a:lvl4pPr marL="1600200" indent="-228600" defTabSz="966788">
              <a:defRPr sz="2400">
                <a:solidFill>
                  <a:schemeClr val="tx1"/>
                </a:solidFill>
                <a:latin typeface="Comic Sans MS" charset="0"/>
              </a:defRPr>
            </a:lvl4pPr>
            <a:lvl5pPr marL="2057400" indent="-228600" defTabSz="966788">
              <a:defRPr sz="2400">
                <a:solidFill>
                  <a:schemeClr val="tx1"/>
                </a:solidFill>
                <a:latin typeface="Comic Sans MS" charset="0"/>
              </a:defRPr>
            </a:lvl5pPr>
            <a:lvl6pPr marL="2514600" indent="-228600" defTabSz="966788" eaLnBrk="0" fontAlgn="base" hangingPunct="0">
              <a:spcBef>
                <a:spcPct val="0"/>
              </a:spcBef>
              <a:spcAft>
                <a:spcPct val="0"/>
              </a:spcAft>
              <a:defRPr sz="2400">
                <a:solidFill>
                  <a:schemeClr val="tx1"/>
                </a:solidFill>
                <a:latin typeface="Comic Sans MS" charset="0"/>
              </a:defRPr>
            </a:lvl6pPr>
            <a:lvl7pPr marL="2971800" indent="-228600" defTabSz="966788" eaLnBrk="0" fontAlgn="base" hangingPunct="0">
              <a:spcBef>
                <a:spcPct val="0"/>
              </a:spcBef>
              <a:spcAft>
                <a:spcPct val="0"/>
              </a:spcAft>
              <a:defRPr sz="2400">
                <a:solidFill>
                  <a:schemeClr val="tx1"/>
                </a:solidFill>
                <a:latin typeface="Comic Sans MS" charset="0"/>
              </a:defRPr>
            </a:lvl7pPr>
            <a:lvl8pPr marL="3429000" indent="-228600" defTabSz="966788" eaLnBrk="0" fontAlgn="base" hangingPunct="0">
              <a:spcBef>
                <a:spcPct val="0"/>
              </a:spcBef>
              <a:spcAft>
                <a:spcPct val="0"/>
              </a:spcAft>
              <a:defRPr sz="2400">
                <a:solidFill>
                  <a:schemeClr val="tx1"/>
                </a:solidFill>
                <a:latin typeface="Comic Sans MS" charset="0"/>
              </a:defRPr>
            </a:lvl8pPr>
            <a:lvl9pPr marL="3886200" indent="-228600" defTabSz="966788" eaLnBrk="0" fontAlgn="base" hangingPunct="0">
              <a:spcBef>
                <a:spcPct val="0"/>
              </a:spcBef>
              <a:spcAft>
                <a:spcPct val="0"/>
              </a:spcAft>
              <a:defRPr sz="2400">
                <a:solidFill>
                  <a:schemeClr val="tx1"/>
                </a:solidFill>
                <a:latin typeface="Comic Sans MS" charset="0"/>
              </a:defRPr>
            </a:lvl9pPr>
          </a:lstStyle>
          <a:p>
            <a:pPr>
              <a:defRPr/>
            </a:pPr>
            <a:fld id="{26BDF91F-3A49-46E3-8E9B-6FB020F43B81}" type="slidenum">
              <a:rPr lang="en-US" altLang="en-US" sz="1300">
                <a:latin typeface="Arial" charset="0"/>
              </a:rPr>
              <a:pPr>
                <a:defRPr/>
              </a:pPr>
              <a:t>21</a:t>
            </a:fld>
            <a:endParaRPr lang="en-US" altLang="en-US" sz="1300">
              <a:latin typeface="Arial" charset="0"/>
            </a:endParaRPr>
          </a:p>
        </p:txBody>
      </p:sp>
    </p:spTree>
    <p:extLst>
      <p:ext uri="{BB962C8B-B14F-4D97-AF65-F5344CB8AC3E}">
        <p14:creationId xmlns:p14="http://schemas.microsoft.com/office/powerpoint/2010/main" val="29075111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CUORE: combined results of CUORICINO + CUORE-0 + CUORE has 145 </a:t>
            </a:r>
            <a:r>
              <a:rPr lang="en-US" dirty="0" err="1" smtClean="0"/>
              <a:t>mol</a:t>
            </a:r>
            <a:r>
              <a:rPr lang="en-US" dirty="0" smtClean="0"/>
              <a:t>*y and T</a:t>
            </a:r>
            <a:r>
              <a:rPr lang="en-US" baseline="-25000" dirty="0" smtClean="0"/>
              <a:t>1/2</a:t>
            </a:r>
            <a:r>
              <a:rPr lang="en-US" dirty="0" smtClean="0"/>
              <a:t> &gt; 6.6e24 </a:t>
            </a:r>
            <a:r>
              <a:rPr lang="en-US" dirty="0" err="1" smtClean="0"/>
              <a:t>yr</a:t>
            </a:r>
            <a:endParaRPr lang="en-US" dirty="0" smtClean="0"/>
          </a:p>
        </p:txBody>
      </p:sp>
      <p:sp>
        <p:nvSpPr>
          <p:cNvPr id="4" name="Slide Number Placeholder 3"/>
          <p:cNvSpPr>
            <a:spLocks noGrp="1"/>
          </p:cNvSpPr>
          <p:nvPr>
            <p:ph type="sldNum" sz="quarter" idx="10"/>
          </p:nvPr>
        </p:nvSpPr>
        <p:spPr/>
        <p:txBody>
          <a:bodyPr/>
          <a:lstStyle/>
          <a:p>
            <a:fld id="{1B3B532A-2CBA-4D84-9D52-3EBCB945168B}" type="slidenum">
              <a:rPr lang="en-US" smtClean="0"/>
              <a:t>25</a:t>
            </a:fld>
            <a:endParaRPr lang="en-US"/>
          </a:p>
        </p:txBody>
      </p:sp>
    </p:spTree>
    <p:extLst>
      <p:ext uri="{BB962C8B-B14F-4D97-AF65-F5344CB8AC3E}">
        <p14:creationId xmlns:p14="http://schemas.microsoft.com/office/powerpoint/2010/main" val="153686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 Albert et al., PRC 92 (2015) 015503</a:t>
            </a:r>
            <a:endParaRPr lang="en-US" dirty="0"/>
          </a:p>
        </p:txBody>
      </p:sp>
      <p:sp>
        <p:nvSpPr>
          <p:cNvPr id="4" name="Slide Number Placeholder 3"/>
          <p:cNvSpPr>
            <a:spLocks noGrp="1"/>
          </p:cNvSpPr>
          <p:nvPr>
            <p:ph type="sldNum" sz="quarter" idx="10"/>
          </p:nvPr>
        </p:nvSpPr>
        <p:spPr/>
        <p:txBody>
          <a:bodyPr/>
          <a:lstStyle/>
          <a:p>
            <a:fld id="{1B3B532A-2CBA-4D84-9D52-3EBCB945168B}" type="slidenum">
              <a:rPr lang="en-US" smtClean="0"/>
              <a:t>26</a:t>
            </a:fld>
            <a:endParaRPr lang="en-US"/>
          </a:p>
        </p:txBody>
      </p:sp>
    </p:spTree>
    <p:extLst>
      <p:ext uri="{BB962C8B-B14F-4D97-AF65-F5344CB8AC3E}">
        <p14:creationId xmlns:p14="http://schemas.microsoft.com/office/powerpoint/2010/main" val="33876701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smtClean="0"/>
          </a:p>
        </p:txBody>
      </p:sp>
      <p:sp>
        <p:nvSpPr>
          <p:cNvPr id="3379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66788">
              <a:defRPr sz="2400">
                <a:solidFill>
                  <a:schemeClr val="tx1"/>
                </a:solidFill>
                <a:latin typeface="Comic Sans MS" charset="0"/>
              </a:defRPr>
            </a:lvl1pPr>
            <a:lvl2pPr marL="742950" indent="-285750" defTabSz="966788">
              <a:defRPr sz="2400">
                <a:solidFill>
                  <a:schemeClr val="tx1"/>
                </a:solidFill>
                <a:latin typeface="Comic Sans MS" charset="0"/>
              </a:defRPr>
            </a:lvl2pPr>
            <a:lvl3pPr marL="1143000" indent="-228600" defTabSz="966788">
              <a:defRPr sz="2400">
                <a:solidFill>
                  <a:schemeClr val="tx1"/>
                </a:solidFill>
                <a:latin typeface="Comic Sans MS" charset="0"/>
              </a:defRPr>
            </a:lvl3pPr>
            <a:lvl4pPr marL="1600200" indent="-228600" defTabSz="966788">
              <a:defRPr sz="2400">
                <a:solidFill>
                  <a:schemeClr val="tx1"/>
                </a:solidFill>
                <a:latin typeface="Comic Sans MS" charset="0"/>
              </a:defRPr>
            </a:lvl4pPr>
            <a:lvl5pPr marL="2057400" indent="-228600" defTabSz="966788">
              <a:defRPr sz="2400">
                <a:solidFill>
                  <a:schemeClr val="tx1"/>
                </a:solidFill>
                <a:latin typeface="Comic Sans MS" charset="0"/>
              </a:defRPr>
            </a:lvl5pPr>
            <a:lvl6pPr marL="2514600" indent="-228600" defTabSz="966788" eaLnBrk="0" fontAlgn="base" hangingPunct="0">
              <a:spcBef>
                <a:spcPct val="0"/>
              </a:spcBef>
              <a:spcAft>
                <a:spcPct val="0"/>
              </a:spcAft>
              <a:defRPr sz="2400">
                <a:solidFill>
                  <a:schemeClr val="tx1"/>
                </a:solidFill>
                <a:latin typeface="Comic Sans MS" charset="0"/>
              </a:defRPr>
            </a:lvl6pPr>
            <a:lvl7pPr marL="2971800" indent="-228600" defTabSz="966788" eaLnBrk="0" fontAlgn="base" hangingPunct="0">
              <a:spcBef>
                <a:spcPct val="0"/>
              </a:spcBef>
              <a:spcAft>
                <a:spcPct val="0"/>
              </a:spcAft>
              <a:defRPr sz="2400">
                <a:solidFill>
                  <a:schemeClr val="tx1"/>
                </a:solidFill>
                <a:latin typeface="Comic Sans MS" charset="0"/>
              </a:defRPr>
            </a:lvl7pPr>
            <a:lvl8pPr marL="3429000" indent="-228600" defTabSz="966788" eaLnBrk="0" fontAlgn="base" hangingPunct="0">
              <a:spcBef>
                <a:spcPct val="0"/>
              </a:spcBef>
              <a:spcAft>
                <a:spcPct val="0"/>
              </a:spcAft>
              <a:defRPr sz="2400">
                <a:solidFill>
                  <a:schemeClr val="tx1"/>
                </a:solidFill>
                <a:latin typeface="Comic Sans MS" charset="0"/>
              </a:defRPr>
            </a:lvl8pPr>
            <a:lvl9pPr marL="3886200" indent="-228600" defTabSz="966788" eaLnBrk="0" fontAlgn="base" hangingPunct="0">
              <a:spcBef>
                <a:spcPct val="0"/>
              </a:spcBef>
              <a:spcAft>
                <a:spcPct val="0"/>
              </a:spcAft>
              <a:defRPr sz="2400">
                <a:solidFill>
                  <a:schemeClr val="tx1"/>
                </a:solidFill>
                <a:latin typeface="Comic Sans MS" charset="0"/>
              </a:defRPr>
            </a:lvl9pPr>
          </a:lstStyle>
          <a:p>
            <a:pPr>
              <a:defRPr/>
            </a:pPr>
            <a:fld id="{4140E441-6653-4AE3-BF07-28E8173C18BB}" type="slidenum">
              <a:rPr lang="en-US" altLang="en-US" sz="1300">
                <a:latin typeface="Arial" charset="0"/>
              </a:rPr>
              <a:pPr>
                <a:defRPr/>
              </a:pPr>
              <a:t>30</a:t>
            </a:fld>
            <a:endParaRPr lang="en-US" altLang="en-US" sz="1300">
              <a:latin typeface="Arial" charset="0"/>
            </a:endParaRPr>
          </a:p>
        </p:txBody>
      </p:sp>
    </p:spTree>
    <p:extLst>
      <p:ext uri="{BB962C8B-B14F-4D97-AF65-F5344CB8AC3E}">
        <p14:creationId xmlns:p14="http://schemas.microsoft.com/office/powerpoint/2010/main" val="34419954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smtClean="0"/>
          </a:p>
        </p:txBody>
      </p:sp>
      <p:sp>
        <p:nvSpPr>
          <p:cNvPr id="36868"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66788">
              <a:defRPr sz="2400">
                <a:solidFill>
                  <a:schemeClr val="tx1"/>
                </a:solidFill>
                <a:latin typeface="Comic Sans MS" charset="0"/>
              </a:defRPr>
            </a:lvl1pPr>
            <a:lvl2pPr marL="742950" indent="-285750" defTabSz="966788">
              <a:defRPr sz="2400">
                <a:solidFill>
                  <a:schemeClr val="tx1"/>
                </a:solidFill>
                <a:latin typeface="Comic Sans MS" charset="0"/>
              </a:defRPr>
            </a:lvl2pPr>
            <a:lvl3pPr marL="1143000" indent="-228600" defTabSz="966788">
              <a:defRPr sz="2400">
                <a:solidFill>
                  <a:schemeClr val="tx1"/>
                </a:solidFill>
                <a:latin typeface="Comic Sans MS" charset="0"/>
              </a:defRPr>
            </a:lvl3pPr>
            <a:lvl4pPr marL="1600200" indent="-228600" defTabSz="966788">
              <a:defRPr sz="2400">
                <a:solidFill>
                  <a:schemeClr val="tx1"/>
                </a:solidFill>
                <a:latin typeface="Comic Sans MS" charset="0"/>
              </a:defRPr>
            </a:lvl4pPr>
            <a:lvl5pPr marL="2057400" indent="-228600" defTabSz="966788">
              <a:defRPr sz="2400">
                <a:solidFill>
                  <a:schemeClr val="tx1"/>
                </a:solidFill>
                <a:latin typeface="Comic Sans MS" charset="0"/>
              </a:defRPr>
            </a:lvl5pPr>
            <a:lvl6pPr marL="2514600" indent="-228600" defTabSz="966788" eaLnBrk="0" fontAlgn="base" hangingPunct="0">
              <a:spcBef>
                <a:spcPct val="0"/>
              </a:spcBef>
              <a:spcAft>
                <a:spcPct val="0"/>
              </a:spcAft>
              <a:defRPr sz="2400">
                <a:solidFill>
                  <a:schemeClr val="tx1"/>
                </a:solidFill>
                <a:latin typeface="Comic Sans MS" charset="0"/>
              </a:defRPr>
            </a:lvl6pPr>
            <a:lvl7pPr marL="2971800" indent="-228600" defTabSz="966788" eaLnBrk="0" fontAlgn="base" hangingPunct="0">
              <a:spcBef>
                <a:spcPct val="0"/>
              </a:spcBef>
              <a:spcAft>
                <a:spcPct val="0"/>
              </a:spcAft>
              <a:defRPr sz="2400">
                <a:solidFill>
                  <a:schemeClr val="tx1"/>
                </a:solidFill>
                <a:latin typeface="Comic Sans MS" charset="0"/>
              </a:defRPr>
            </a:lvl7pPr>
            <a:lvl8pPr marL="3429000" indent="-228600" defTabSz="966788" eaLnBrk="0" fontAlgn="base" hangingPunct="0">
              <a:spcBef>
                <a:spcPct val="0"/>
              </a:spcBef>
              <a:spcAft>
                <a:spcPct val="0"/>
              </a:spcAft>
              <a:defRPr sz="2400">
                <a:solidFill>
                  <a:schemeClr val="tx1"/>
                </a:solidFill>
                <a:latin typeface="Comic Sans MS" charset="0"/>
              </a:defRPr>
            </a:lvl8pPr>
            <a:lvl9pPr marL="3886200" indent="-228600" defTabSz="966788" eaLnBrk="0" fontAlgn="base" hangingPunct="0">
              <a:spcBef>
                <a:spcPct val="0"/>
              </a:spcBef>
              <a:spcAft>
                <a:spcPct val="0"/>
              </a:spcAft>
              <a:defRPr sz="2400">
                <a:solidFill>
                  <a:schemeClr val="tx1"/>
                </a:solidFill>
                <a:latin typeface="Comic Sans MS" charset="0"/>
              </a:defRPr>
            </a:lvl9pPr>
          </a:lstStyle>
          <a:p>
            <a:pPr>
              <a:defRPr/>
            </a:pPr>
            <a:fld id="{E2B90654-453F-487C-9CD6-40E43934F735}" type="slidenum">
              <a:rPr lang="en-US" altLang="en-US" sz="1300">
                <a:latin typeface="Arial" charset="0"/>
              </a:rPr>
              <a:pPr>
                <a:defRPr/>
              </a:pPr>
              <a:t>31</a:t>
            </a:fld>
            <a:endParaRPr lang="en-US" altLang="en-US" sz="1300">
              <a:latin typeface="Arial" charset="0"/>
            </a:endParaRPr>
          </a:p>
        </p:txBody>
      </p:sp>
    </p:spTree>
    <p:extLst>
      <p:ext uri="{BB962C8B-B14F-4D97-AF65-F5344CB8AC3E}">
        <p14:creationId xmlns:p14="http://schemas.microsoft.com/office/powerpoint/2010/main" val="3147187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smtClean="0"/>
          </a:p>
        </p:txBody>
      </p:sp>
      <p:sp>
        <p:nvSpPr>
          <p:cNvPr id="3891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66788">
              <a:defRPr sz="2400">
                <a:solidFill>
                  <a:schemeClr val="tx1"/>
                </a:solidFill>
                <a:latin typeface="Comic Sans MS" charset="0"/>
              </a:defRPr>
            </a:lvl1pPr>
            <a:lvl2pPr marL="742950" indent="-285750" defTabSz="966788">
              <a:defRPr sz="2400">
                <a:solidFill>
                  <a:schemeClr val="tx1"/>
                </a:solidFill>
                <a:latin typeface="Comic Sans MS" charset="0"/>
              </a:defRPr>
            </a:lvl2pPr>
            <a:lvl3pPr marL="1143000" indent="-228600" defTabSz="966788">
              <a:defRPr sz="2400">
                <a:solidFill>
                  <a:schemeClr val="tx1"/>
                </a:solidFill>
                <a:latin typeface="Comic Sans MS" charset="0"/>
              </a:defRPr>
            </a:lvl3pPr>
            <a:lvl4pPr marL="1600200" indent="-228600" defTabSz="966788">
              <a:defRPr sz="2400">
                <a:solidFill>
                  <a:schemeClr val="tx1"/>
                </a:solidFill>
                <a:latin typeface="Comic Sans MS" charset="0"/>
              </a:defRPr>
            </a:lvl4pPr>
            <a:lvl5pPr marL="2057400" indent="-228600" defTabSz="966788">
              <a:defRPr sz="2400">
                <a:solidFill>
                  <a:schemeClr val="tx1"/>
                </a:solidFill>
                <a:latin typeface="Comic Sans MS" charset="0"/>
              </a:defRPr>
            </a:lvl5pPr>
            <a:lvl6pPr marL="2514600" indent="-228600" defTabSz="966788" eaLnBrk="0" fontAlgn="base" hangingPunct="0">
              <a:spcBef>
                <a:spcPct val="0"/>
              </a:spcBef>
              <a:spcAft>
                <a:spcPct val="0"/>
              </a:spcAft>
              <a:defRPr sz="2400">
                <a:solidFill>
                  <a:schemeClr val="tx1"/>
                </a:solidFill>
                <a:latin typeface="Comic Sans MS" charset="0"/>
              </a:defRPr>
            </a:lvl6pPr>
            <a:lvl7pPr marL="2971800" indent="-228600" defTabSz="966788" eaLnBrk="0" fontAlgn="base" hangingPunct="0">
              <a:spcBef>
                <a:spcPct val="0"/>
              </a:spcBef>
              <a:spcAft>
                <a:spcPct val="0"/>
              </a:spcAft>
              <a:defRPr sz="2400">
                <a:solidFill>
                  <a:schemeClr val="tx1"/>
                </a:solidFill>
                <a:latin typeface="Comic Sans MS" charset="0"/>
              </a:defRPr>
            </a:lvl7pPr>
            <a:lvl8pPr marL="3429000" indent="-228600" defTabSz="966788" eaLnBrk="0" fontAlgn="base" hangingPunct="0">
              <a:spcBef>
                <a:spcPct val="0"/>
              </a:spcBef>
              <a:spcAft>
                <a:spcPct val="0"/>
              </a:spcAft>
              <a:defRPr sz="2400">
                <a:solidFill>
                  <a:schemeClr val="tx1"/>
                </a:solidFill>
                <a:latin typeface="Comic Sans MS" charset="0"/>
              </a:defRPr>
            </a:lvl8pPr>
            <a:lvl9pPr marL="3886200" indent="-228600" defTabSz="966788" eaLnBrk="0" fontAlgn="base" hangingPunct="0">
              <a:spcBef>
                <a:spcPct val="0"/>
              </a:spcBef>
              <a:spcAft>
                <a:spcPct val="0"/>
              </a:spcAft>
              <a:defRPr sz="2400">
                <a:solidFill>
                  <a:schemeClr val="tx1"/>
                </a:solidFill>
                <a:latin typeface="Comic Sans MS" charset="0"/>
              </a:defRPr>
            </a:lvl9pPr>
          </a:lstStyle>
          <a:p>
            <a:pPr>
              <a:defRPr/>
            </a:pPr>
            <a:fld id="{65D75F0F-A93E-4D68-91CC-6398CC9561B5}" type="slidenum">
              <a:rPr lang="en-US" altLang="en-US" sz="1300">
                <a:latin typeface="Arial" charset="0"/>
              </a:rPr>
              <a:pPr>
                <a:defRPr/>
              </a:pPr>
              <a:t>32</a:t>
            </a:fld>
            <a:endParaRPr lang="en-US" altLang="en-US" sz="1300">
              <a:latin typeface="Arial" charset="0"/>
            </a:endParaRPr>
          </a:p>
        </p:txBody>
      </p:sp>
    </p:spTree>
    <p:extLst>
      <p:ext uri="{BB962C8B-B14F-4D97-AF65-F5344CB8AC3E}">
        <p14:creationId xmlns:p14="http://schemas.microsoft.com/office/powerpoint/2010/main" val="623383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3B532A-2CBA-4D84-9D52-3EBCB945168B}" type="slidenum">
              <a:rPr lang="en-US" smtClean="0"/>
              <a:t>2</a:t>
            </a:fld>
            <a:endParaRPr lang="en-US"/>
          </a:p>
        </p:txBody>
      </p:sp>
    </p:spTree>
    <p:extLst>
      <p:ext uri="{BB962C8B-B14F-4D97-AF65-F5344CB8AC3E}">
        <p14:creationId xmlns:p14="http://schemas.microsoft.com/office/powerpoint/2010/main" val="1572812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smtClean="0"/>
          </a:p>
        </p:txBody>
      </p:sp>
      <p:sp>
        <p:nvSpPr>
          <p:cNvPr id="4403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66788">
              <a:defRPr sz="2400">
                <a:solidFill>
                  <a:schemeClr val="tx1"/>
                </a:solidFill>
                <a:latin typeface="Comic Sans MS" charset="0"/>
              </a:defRPr>
            </a:lvl1pPr>
            <a:lvl2pPr marL="742950" indent="-285750" defTabSz="966788">
              <a:defRPr sz="2400">
                <a:solidFill>
                  <a:schemeClr val="tx1"/>
                </a:solidFill>
                <a:latin typeface="Comic Sans MS" charset="0"/>
              </a:defRPr>
            </a:lvl2pPr>
            <a:lvl3pPr marL="1143000" indent="-228600" defTabSz="966788">
              <a:defRPr sz="2400">
                <a:solidFill>
                  <a:schemeClr val="tx1"/>
                </a:solidFill>
                <a:latin typeface="Comic Sans MS" charset="0"/>
              </a:defRPr>
            </a:lvl3pPr>
            <a:lvl4pPr marL="1600200" indent="-228600" defTabSz="966788">
              <a:defRPr sz="2400">
                <a:solidFill>
                  <a:schemeClr val="tx1"/>
                </a:solidFill>
                <a:latin typeface="Comic Sans MS" charset="0"/>
              </a:defRPr>
            </a:lvl4pPr>
            <a:lvl5pPr marL="2057400" indent="-228600" defTabSz="966788">
              <a:defRPr sz="2400">
                <a:solidFill>
                  <a:schemeClr val="tx1"/>
                </a:solidFill>
                <a:latin typeface="Comic Sans MS" charset="0"/>
              </a:defRPr>
            </a:lvl5pPr>
            <a:lvl6pPr marL="2514600" indent="-228600" defTabSz="966788" eaLnBrk="0" fontAlgn="base" hangingPunct="0">
              <a:spcBef>
                <a:spcPct val="0"/>
              </a:spcBef>
              <a:spcAft>
                <a:spcPct val="0"/>
              </a:spcAft>
              <a:defRPr sz="2400">
                <a:solidFill>
                  <a:schemeClr val="tx1"/>
                </a:solidFill>
                <a:latin typeface="Comic Sans MS" charset="0"/>
              </a:defRPr>
            </a:lvl6pPr>
            <a:lvl7pPr marL="2971800" indent="-228600" defTabSz="966788" eaLnBrk="0" fontAlgn="base" hangingPunct="0">
              <a:spcBef>
                <a:spcPct val="0"/>
              </a:spcBef>
              <a:spcAft>
                <a:spcPct val="0"/>
              </a:spcAft>
              <a:defRPr sz="2400">
                <a:solidFill>
                  <a:schemeClr val="tx1"/>
                </a:solidFill>
                <a:latin typeface="Comic Sans MS" charset="0"/>
              </a:defRPr>
            </a:lvl7pPr>
            <a:lvl8pPr marL="3429000" indent="-228600" defTabSz="966788" eaLnBrk="0" fontAlgn="base" hangingPunct="0">
              <a:spcBef>
                <a:spcPct val="0"/>
              </a:spcBef>
              <a:spcAft>
                <a:spcPct val="0"/>
              </a:spcAft>
              <a:defRPr sz="2400">
                <a:solidFill>
                  <a:schemeClr val="tx1"/>
                </a:solidFill>
                <a:latin typeface="Comic Sans MS" charset="0"/>
              </a:defRPr>
            </a:lvl8pPr>
            <a:lvl9pPr marL="3886200" indent="-228600" defTabSz="966788" eaLnBrk="0" fontAlgn="base" hangingPunct="0">
              <a:spcBef>
                <a:spcPct val="0"/>
              </a:spcBef>
              <a:spcAft>
                <a:spcPct val="0"/>
              </a:spcAft>
              <a:defRPr sz="2400">
                <a:solidFill>
                  <a:schemeClr val="tx1"/>
                </a:solidFill>
                <a:latin typeface="Comic Sans MS" charset="0"/>
              </a:defRPr>
            </a:lvl9pPr>
          </a:lstStyle>
          <a:p>
            <a:pPr>
              <a:defRPr/>
            </a:pPr>
            <a:fld id="{FEBF802E-E817-40BB-84F2-BBDE71BFD69C}" type="slidenum">
              <a:rPr lang="en-US" altLang="en-US" sz="1300">
                <a:latin typeface="Arial" charset="0"/>
              </a:rPr>
              <a:pPr>
                <a:defRPr/>
              </a:pPr>
              <a:t>34</a:t>
            </a:fld>
            <a:endParaRPr lang="en-US" altLang="en-US" sz="1300">
              <a:latin typeface="Arial" charset="0"/>
            </a:endParaRPr>
          </a:p>
        </p:txBody>
      </p:sp>
    </p:spTree>
    <p:extLst>
      <p:ext uri="{BB962C8B-B14F-4D97-AF65-F5344CB8AC3E}">
        <p14:creationId xmlns:p14="http://schemas.microsoft.com/office/powerpoint/2010/main" val="14414173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Error band</a:t>
            </a:r>
            <a:r>
              <a:rPr lang="en-US" baseline="0" dirty="0" smtClean="0"/>
              <a:t> from </a:t>
            </a:r>
            <a:r>
              <a:rPr lang="en-US" baseline="0" dirty="0" err="1" smtClean="0"/>
              <a:t>radioassay</a:t>
            </a:r>
            <a:r>
              <a:rPr lang="en-US" baseline="0" dirty="0" smtClean="0"/>
              <a:t> errors (correlations accounted for through sampling), MC error. It corresponds to 95% CL.</a:t>
            </a:r>
            <a:endParaRPr lang="en-US" dirty="0"/>
          </a:p>
        </p:txBody>
      </p:sp>
      <p:sp>
        <p:nvSpPr>
          <p:cNvPr id="4" name="Slide Number Placeholder 3"/>
          <p:cNvSpPr>
            <a:spLocks noGrp="1"/>
          </p:cNvSpPr>
          <p:nvPr>
            <p:ph type="sldNum" sz="quarter" idx="10"/>
          </p:nvPr>
        </p:nvSpPr>
        <p:spPr/>
        <p:txBody>
          <a:bodyPr/>
          <a:lstStyle/>
          <a:p>
            <a:fld id="{1B3B532A-2CBA-4D84-9D52-3EBCB945168B}" type="slidenum">
              <a:rPr lang="en-US" smtClean="0"/>
              <a:t>36</a:t>
            </a:fld>
            <a:endParaRPr lang="en-US"/>
          </a:p>
        </p:txBody>
      </p:sp>
    </p:spTree>
    <p:extLst>
      <p:ext uri="{BB962C8B-B14F-4D97-AF65-F5344CB8AC3E}">
        <p14:creationId xmlns:p14="http://schemas.microsoft.com/office/powerpoint/2010/main" val="37457284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smtClean="0"/>
          </a:p>
        </p:txBody>
      </p:sp>
      <p:sp>
        <p:nvSpPr>
          <p:cNvPr id="50180"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66788">
              <a:defRPr sz="2400">
                <a:solidFill>
                  <a:schemeClr val="tx1"/>
                </a:solidFill>
                <a:latin typeface="Comic Sans MS" charset="0"/>
              </a:defRPr>
            </a:lvl1pPr>
            <a:lvl2pPr marL="742950" indent="-285750" defTabSz="966788">
              <a:defRPr sz="2400">
                <a:solidFill>
                  <a:schemeClr val="tx1"/>
                </a:solidFill>
                <a:latin typeface="Comic Sans MS" charset="0"/>
              </a:defRPr>
            </a:lvl2pPr>
            <a:lvl3pPr marL="1143000" indent="-228600" defTabSz="966788">
              <a:defRPr sz="2400">
                <a:solidFill>
                  <a:schemeClr val="tx1"/>
                </a:solidFill>
                <a:latin typeface="Comic Sans MS" charset="0"/>
              </a:defRPr>
            </a:lvl3pPr>
            <a:lvl4pPr marL="1600200" indent="-228600" defTabSz="966788">
              <a:defRPr sz="2400">
                <a:solidFill>
                  <a:schemeClr val="tx1"/>
                </a:solidFill>
                <a:latin typeface="Comic Sans MS" charset="0"/>
              </a:defRPr>
            </a:lvl4pPr>
            <a:lvl5pPr marL="2057400" indent="-228600" defTabSz="966788">
              <a:defRPr sz="2400">
                <a:solidFill>
                  <a:schemeClr val="tx1"/>
                </a:solidFill>
                <a:latin typeface="Comic Sans MS" charset="0"/>
              </a:defRPr>
            </a:lvl5pPr>
            <a:lvl6pPr marL="2514600" indent="-228600" defTabSz="966788" eaLnBrk="0" fontAlgn="base" hangingPunct="0">
              <a:spcBef>
                <a:spcPct val="0"/>
              </a:spcBef>
              <a:spcAft>
                <a:spcPct val="0"/>
              </a:spcAft>
              <a:defRPr sz="2400">
                <a:solidFill>
                  <a:schemeClr val="tx1"/>
                </a:solidFill>
                <a:latin typeface="Comic Sans MS" charset="0"/>
              </a:defRPr>
            </a:lvl6pPr>
            <a:lvl7pPr marL="2971800" indent="-228600" defTabSz="966788" eaLnBrk="0" fontAlgn="base" hangingPunct="0">
              <a:spcBef>
                <a:spcPct val="0"/>
              </a:spcBef>
              <a:spcAft>
                <a:spcPct val="0"/>
              </a:spcAft>
              <a:defRPr sz="2400">
                <a:solidFill>
                  <a:schemeClr val="tx1"/>
                </a:solidFill>
                <a:latin typeface="Comic Sans MS" charset="0"/>
              </a:defRPr>
            </a:lvl7pPr>
            <a:lvl8pPr marL="3429000" indent="-228600" defTabSz="966788" eaLnBrk="0" fontAlgn="base" hangingPunct="0">
              <a:spcBef>
                <a:spcPct val="0"/>
              </a:spcBef>
              <a:spcAft>
                <a:spcPct val="0"/>
              </a:spcAft>
              <a:defRPr sz="2400">
                <a:solidFill>
                  <a:schemeClr val="tx1"/>
                </a:solidFill>
                <a:latin typeface="Comic Sans MS" charset="0"/>
              </a:defRPr>
            </a:lvl8pPr>
            <a:lvl9pPr marL="3886200" indent="-228600" defTabSz="966788" eaLnBrk="0" fontAlgn="base" hangingPunct="0">
              <a:spcBef>
                <a:spcPct val="0"/>
              </a:spcBef>
              <a:spcAft>
                <a:spcPct val="0"/>
              </a:spcAft>
              <a:defRPr sz="2400">
                <a:solidFill>
                  <a:schemeClr val="tx1"/>
                </a:solidFill>
                <a:latin typeface="Comic Sans MS" charset="0"/>
              </a:defRPr>
            </a:lvl9pPr>
          </a:lstStyle>
          <a:p>
            <a:pPr>
              <a:defRPr/>
            </a:pPr>
            <a:fld id="{EB13E551-1EB8-4163-A0A7-A602481ED9FD}" type="slidenum">
              <a:rPr lang="en-US" altLang="en-US" sz="1300">
                <a:latin typeface="Arial" charset="0"/>
              </a:rPr>
              <a:pPr>
                <a:defRPr/>
              </a:pPr>
              <a:t>43</a:t>
            </a:fld>
            <a:endParaRPr lang="en-US" altLang="en-US" sz="1300">
              <a:latin typeface="Arial" charset="0"/>
            </a:endParaRPr>
          </a:p>
        </p:txBody>
      </p:sp>
    </p:spTree>
    <p:extLst>
      <p:ext uri="{BB962C8B-B14F-4D97-AF65-F5344CB8AC3E}">
        <p14:creationId xmlns:p14="http://schemas.microsoft.com/office/powerpoint/2010/main" val="1772745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3B532A-2CBA-4D84-9D52-3EBCB945168B}" type="slidenum">
              <a:rPr lang="en-US" smtClean="0"/>
              <a:t>4</a:t>
            </a:fld>
            <a:endParaRPr lang="en-US"/>
          </a:p>
        </p:txBody>
      </p:sp>
    </p:spTree>
    <p:extLst>
      <p:ext uri="{BB962C8B-B14F-4D97-AF65-F5344CB8AC3E}">
        <p14:creationId xmlns:p14="http://schemas.microsoft.com/office/powerpoint/2010/main" val="2293850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3B532A-2CBA-4D84-9D52-3EBCB945168B}" type="slidenum">
              <a:rPr lang="en-US" smtClean="0"/>
              <a:t>5</a:t>
            </a:fld>
            <a:endParaRPr lang="en-US"/>
          </a:p>
        </p:txBody>
      </p:sp>
    </p:spTree>
    <p:extLst>
      <p:ext uri="{BB962C8B-B14F-4D97-AF65-F5344CB8AC3E}">
        <p14:creationId xmlns:p14="http://schemas.microsoft.com/office/powerpoint/2010/main" val="928719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Phase space factors taken from: </a:t>
            </a:r>
            <a:r>
              <a:rPr lang="en-US" dirty="0" err="1" smtClean="0"/>
              <a:t>Kotila</a:t>
            </a:r>
            <a:r>
              <a:rPr lang="en-US" dirty="0" smtClean="0"/>
              <a:t> &amp; </a:t>
            </a:r>
            <a:r>
              <a:rPr lang="en-US" dirty="0" err="1" smtClean="0"/>
              <a:t>Iachello</a:t>
            </a:r>
            <a:r>
              <a:rPr lang="en-US" dirty="0" smtClean="0"/>
              <a:t>, PRC 85 (2012) 034316</a:t>
            </a:r>
            <a:endParaRPr lang="en-US" dirty="0"/>
          </a:p>
        </p:txBody>
      </p:sp>
      <p:sp>
        <p:nvSpPr>
          <p:cNvPr id="4" name="Slide Number Placeholder 3"/>
          <p:cNvSpPr>
            <a:spLocks noGrp="1"/>
          </p:cNvSpPr>
          <p:nvPr>
            <p:ph type="sldNum" sz="quarter" idx="10"/>
          </p:nvPr>
        </p:nvSpPr>
        <p:spPr/>
        <p:txBody>
          <a:bodyPr/>
          <a:lstStyle/>
          <a:p>
            <a:fld id="{1B3B532A-2CBA-4D84-9D52-3EBCB945168B}" type="slidenum">
              <a:rPr lang="en-US" smtClean="0"/>
              <a:t>6</a:t>
            </a:fld>
            <a:endParaRPr lang="en-US"/>
          </a:p>
        </p:txBody>
      </p:sp>
    </p:spTree>
    <p:extLst>
      <p:ext uri="{BB962C8B-B14F-4D97-AF65-F5344CB8AC3E}">
        <p14:creationId xmlns:p14="http://schemas.microsoft.com/office/powerpoint/2010/main" val="4279416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 uses limited valence space but all configurations of valence nucleons are included</a:t>
            </a:r>
          </a:p>
          <a:p>
            <a:r>
              <a:rPr lang="en-US" dirty="0" smtClean="0"/>
              <a:t>QRPA:</a:t>
            </a:r>
            <a:r>
              <a:rPr lang="en-US" baseline="0" dirty="0" smtClean="0"/>
              <a:t> uses large valence space but only a particular class of configurations </a:t>
            </a:r>
            <a:r>
              <a:rPr lang="en-US" baseline="0" smtClean="0"/>
              <a:t>is included</a:t>
            </a:r>
            <a:endParaRPr lang="en-US"/>
          </a:p>
        </p:txBody>
      </p:sp>
      <p:sp>
        <p:nvSpPr>
          <p:cNvPr id="4" name="Slide Number Placeholder 3"/>
          <p:cNvSpPr>
            <a:spLocks noGrp="1"/>
          </p:cNvSpPr>
          <p:nvPr>
            <p:ph type="sldNum" sz="quarter" idx="10"/>
          </p:nvPr>
        </p:nvSpPr>
        <p:spPr/>
        <p:txBody>
          <a:bodyPr/>
          <a:lstStyle/>
          <a:p>
            <a:fld id="{1B3B532A-2CBA-4D84-9D52-3EBCB945168B}" type="slidenum">
              <a:rPr lang="en-US" smtClean="0"/>
              <a:t>7</a:t>
            </a:fld>
            <a:endParaRPr lang="en-US"/>
          </a:p>
        </p:txBody>
      </p:sp>
    </p:spTree>
    <p:extLst>
      <p:ext uri="{BB962C8B-B14F-4D97-AF65-F5344CB8AC3E}">
        <p14:creationId xmlns:p14="http://schemas.microsoft.com/office/powerpoint/2010/main" val="515159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3B532A-2CBA-4D84-9D52-3EBCB945168B}" type="slidenum">
              <a:rPr lang="en-US" smtClean="0"/>
              <a:t>8</a:t>
            </a:fld>
            <a:endParaRPr lang="en-US"/>
          </a:p>
        </p:txBody>
      </p:sp>
    </p:spTree>
    <p:extLst>
      <p:ext uri="{BB962C8B-B14F-4D97-AF65-F5344CB8AC3E}">
        <p14:creationId xmlns:p14="http://schemas.microsoft.com/office/powerpoint/2010/main" val="277632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3B532A-2CBA-4D84-9D52-3EBCB945168B}" type="slidenum">
              <a:rPr lang="en-US" smtClean="0"/>
              <a:t>9</a:t>
            </a:fld>
            <a:endParaRPr lang="en-US"/>
          </a:p>
        </p:txBody>
      </p:sp>
    </p:spTree>
    <p:extLst>
      <p:ext uri="{BB962C8B-B14F-4D97-AF65-F5344CB8AC3E}">
        <p14:creationId xmlns:p14="http://schemas.microsoft.com/office/powerpoint/2010/main" val="2390566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66788">
              <a:defRPr sz="2400">
                <a:solidFill>
                  <a:schemeClr val="tx1"/>
                </a:solidFill>
                <a:latin typeface="Comic Sans MS" charset="0"/>
              </a:defRPr>
            </a:lvl1pPr>
            <a:lvl2pPr marL="742950" indent="-285750" defTabSz="966788">
              <a:defRPr sz="2400">
                <a:solidFill>
                  <a:schemeClr val="tx1"/>
                </a:solidFill>
                <a:latin typeface="Comic Sans MS" charset="0"/>
              </a:defRPr>
            </a:lvl2pPr>
            <a:lvl3pPr marL="1143000" indent="-228600" defTabSz="966788">
              <a:defRPr sz="2400">
                <a:solidFill>
                  <a:schemeClr val="tx1"/>
                </a:solidFill>
                <a:latin typeface="Comic Sans MS" charset="0"/>
              </a:defRPr>
            </a:lvl3pPr>
            <a:lvl4pPr marL="1600200" indent="-228600" defTabSz="966788">
              <a:defRPr sz="2400">
                <a:solidFill>
                  <a:schemeClr val="tx1"/>
                </a:solidFill>
                <a:latin typeface="Comic Sans MS" charset="0"/>
              </a:defRPr>
            </a:lvl4pPr>
            <a:lvl5pPr marL="2057400" indent="-228600" defTabSz="966788">
              <a:defRPr sz="2400">
                <a:solidFill>
                  <a:schemeClr val="tx1"/>
                </a:solidFill>
                <a:latin typeface="Comic Sans MS" charset="0"/>
              </a:defRPr>
            </a:lvl5pPr>
            <a:lvl6pPr marL="2514600" indent="-228600" defTabSz="966788" eaLnBrk="0" fontAlgn="base" hangingPunct="0">
              <a:spcBef>
                <a:spcPct val="0"/>
              </a:spcBef>
              <a:spcAft>
                <a:spcPct val="0"/>
              </a:spcAft>
              <a:defRPr sz="2400">
                <a:solidFill>
                  <a:schemeClr val="tx1"/>
                </a:solidFill>
                <a:latin typeface="Comic Sans MS" charset="0"/>
              </a:defRPr>
            </a:lvl6pPr>
            <a:lvl7pPr marL="2971800" indent="-228600" defTabSz="966788" eaLnBrk="0" fontAlgn="base" hangingPunct="0">
              <a:spcBef>
                <a:spcPct val="0"/>
              </a:spcBef>
              <a:spcAft>
                <a:spcPct val="0"/>
              </a:spcAft>
              <a:defRPr sz="2400">
                <a:solidFill>
                  <a:schemeClr val="tx1"/>
                </a:solidFill>
                <a:latin typeface="Comic Sans MS" charset="0"/>
              </a:defRPr>
            </a:lvl7pPr>
            <a:lvl8pPr marL="3429000" indent="-228600" defTabSz="966788" eaLnBrk="0" fontAlgn="base" hangingPunct="0">
              <a:spcBef>
                <a:spcPct val="0"/>
              </a:spcBef>
              <a:spcAft>
                <a:spcPct val="0"/>
              </a:spcAft>
              <a:defRPr sz="2400">
                <a:solidFill>
                  <a:schemeClr val="tx1"/>
                </a:solidFill>
                <a:latin typeface="Comic Sans MS" charset="0"/>
              </a:defRPr>
            </a:lvl8pPr>
            <a:lvl9pPr marL="3886200" indent="-228600" defTabSz="966788" eaLnBrk="0" fontAlgn="base" hangingPunct="0">
              <a:spcBef>
                <a:spcPct val="0"/>
              </a:spcBef>
              <a:spcAft>
                <a:spcPct val="0"/>
              </a:spcAft>
              <a:defRPr sz="2400">
                <a:solidFill>
                  <a:schemeClr val="tx1"/>
                </a:solidFill>
                <a:latin typeface="Comic Sans MS" charset="0"/>
              </a:defRPr>
            </a:lvl9pPr>
          </a:lstStyle>
          <a:p>
            <a:pPr>
              <a:defRPr/>
            </a:pPr>
            <a:fld id="{D7BD50BD-22F1-4678-81F4-5B0B6FA1B775}" type="slidenum">
              <a:rPr lang="en-US" altLang="en-US" sz="1300">
                <a:latin typeface="Arial" charset="0"/>
              </a:rPr>
              <a:pPr>
                <a:defRPr/>
              </a:pPr>
              <a:t>11</a:t>
            </a:fld>
            <a:endParaRPr lang="en-US" altLang="en-US" sz="1300">
              <a:latin typeface="Arial" charset="0"/>
            </a:endParaRPr>
          </a:p>
        </p:txBody>
      </p:sp>
      <p:sp>
        <p:nvSpPr>
          <p:cNvPr id="17411" name="Rectangle 4"/>
          <p:cNvSpPr txBox="1">
            <a:spLocks noGrp="1" noChangeArrowheads="1"/>
          </p:cNvSpPr>
          <p:nvPr/>
        </p:nvSpPr>
        <p:spPr bwMode="auto">
          <a:xfrm>
            <a:off x="4143375" y="0"/>
            <a:ext cx="316706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5139" tIns="49472" rIns="95139" bIns="49472"/>
          <a:lstStyle>
            <a:lvl1pPr defTabSz="482600">
              <a:spcBef>
                <a:spcPct val="30000"/>
              </a:spcBef>
              <a:tabLst>
                <a:tab pos="765175" algn="l"/>
                <a:tab pos="1530350" algn="l"/>
                <a:tab pos="2295525" algn="l"/>
                <a:tab pos="3060700" algn="l"/>
              </a:tabLst>
              <a:defRPr sz="1200">
                <a:solidFill>
                  <a:schemeClr val="tx1"/>
                </a:solidFill>
                <a:latin typeface="Arial" panose="020B0604020202020204" pitchFamily="34" charset="0"/>
              </a:defRPr>
            </a:lvl1pPr>
            <a:lvl2pPr marL="785813" indent="-303213" defTabSz="482600">
              <a:spcBef>
                <a:spcPct val="30000"/>
              </a:spcBef>
              <a:tabLst>
                <a:tab pos="765175" algn="l"/>
                <a:tab pos="1530350" algn="l"/>
                <a:tab pos="2295525" algn="l"/>
                <a:tab pos="3060700" algn="l"/>
              </a:tabLst>
              <a:defRPr sz="1200">
                <a:solidFill>
                  <a:schemeClr val="tx1"/>
                </a:solidFill>
                <a:latin typeface="Arial" panose="020B0604020202020204" pitchFamily="34" charset="0"/>
              </a:defRPr>
            </a:lvl2pPr>
            <a:lvl3pPr marL="1208088" indent="-241300" defTabSz="482600">
              <a:spcBef>
                <a:spcPct val="30000"/>
              </a:spcBef>
              <a:tabLst>
                <a:tab pos="765175" algn="l"/>
                <a:tab pos="1530350" algn="l"/>
                <a:tab pos="2295525" algn="l"/>
                <a:tab pos="3060700" algn="l"/>
              </a:tabLst>
              <a:defRPr sz="1200">
                <a:solidFill>
                  <a:schemeClr val="tx1"/>
                </a:solidFill>
                <a:latin typeface="Arial" panose="020B0604020202020204" pitchFamily="34" charset="0"/>
              </a:defRPr>
            </a:lvl3pPr>
            <a:lvl4pPr marL="1692275" indent="-242888" defTabSz="482600">
              <a:spcBef>
                <a:spcPct val="30000"/>
              </a:spcBef>
              <a:tabLst>
                <a:tab pos="765175" algn="l"/>
                <a:tab pos="1530350" algn="l"/>
                <a:tab pos="2295525" algn="l"/>
                <a:tab pos="3060700" algn="l"/>
              </a:tabLst>
              <a:defRPr sz="1200">
                <a:solidFill>
                  <a:schemeClr val="tx1"/>
                </a:solidFill>
                <a:latin typeface="Arial" panose="020B0604020202020204" pitchFamily="34" charset="0"/>
              </a:defRPr>
            </a:lvl4pPr>
            <a:lvl5pPr marL="2174875" indent="-241300" defTabSz="482600">
              <a:spcBef>
                <a:spcPct val="30000"/>
              </a:spcBef>
              <a:tabLst>
                <a:tab pos="765175" algn="l"/>
                <a:tab pos="1530350" algn="l"/>
                <a:tab pos="2295525" algn="l"/>
                <a:tab pos="3060700" algn="l"/>
              </a:tabLst>
              <a:defRPr sz="1200">
                <a:solidFill>
                  <a:schemeClr val="tx1"/>
                </a:solidFill>
                <a:latin typeface="Arial" panose="020B0604020202020204" pitchFamily="34" charset="0"/>
              </a:defRPr>
            </a:lvl5pPr>
            <a:lvl6pPr marL="2632075" indent="-241300" defTabSz="482600" eaLnBrk="0" fontAlgn="base" hangingPunct="0">
              <a:spcBef>
                <a:spcPct val="30000"/>
              </a:spcBef>
              <a:spcAft>
                <a:spcPct val="0"/>
              </a:spcAft>
              <a:tabLst>
                <a:tab pos="765175" algn="l"/>
                <a:tab pos="1530350" algn="l"/>
                <a:tab pos="2295525" algn="l"/>
                <a:tab pos="3060700" algn="l"/>
              </a:tabLst>
              <a:defRPr sz="1200">
                <a:solidFill>
                  <a:schemeClr val="tx1"/>
                </a:solidFill>
                <a:latin typeface="Arial" panose="020B0604020202020204" pitchFamily="34" charset="0"/>
              </a:defRPr>
            </a:lvl6pPr>
            <a:lvl7pPr marL="3089275" indent="-241300" defTabSz="482600" eaLnBrk="0" fontAlgn="base" hangingPunct="0">
              <a:spcBef>
                <a:spcPct val="30000"/>
              </a:spcBef>
              <a:spcAft>
                <a:spcPct val="0"/>
              </a:spcAft>
              <a:tabLst>
                <a:tab pos="765175" algn="l"/>
                <a:tab pos="1530350" algn="l"/>
                <a:tab pos="2295525" algn="l"/>
                <a:tab pos="3060700" algn="l"/>
              </a:tabLst>
              <a:defRPr sz="1200">
                <a:solidFill>
                  <a:schemeClr val="tx1"/>
                </a:solidFill>
                <a:latin typeface="Arial" panose="020B0604020202020204" pitchFamily="34" charset="0"/>
              </a:defRPr>
            </a:lvl7pPr>
            <a:lvl8pPr marL="3546475" indent="-241300" defTabSz="482600" eaLnBrk="0" fontAlgn="base" hangingPunct="0">
              <a:spcBef>
                <a:spcPct val="30000"/>
              </a:spcBef>
              <a:spcAft>
                <a:spcPct val="0"/>
              </a:spcAft>
              <a:tabLst>
                <a:tab pos="765175" algn="l"/>
                <a:tab pos="1530350" algn="l"/>
                <a:tab pos="2295525" algn="l"/>
                <a:tab pos="3060700" algn="l"/>
              </a:tabLst>
              <a:defRPr sz="1200">
                <a:solidFill>
                  <a:schemeClr val="tx1"/>
                </a:solidFill>
                <a:latin typeface="Arial" panose="020B0604020202020204" pitchFamily="34" charset="0"/>
              </a:defRPr>
            </a:lvl8pPr>
            <a:lvl9pPr marL="4003675" indent="-241300" defTabSz="482600" eaLnBrk="0" fontAlgn="base" hangingPunct="0">
              <a:spcBef>
                <a:spcPct val="30000"/>
              </a:spcBef>
              <a:spcAft>
                <a:spcPct val="0"/>
              </a:spcAft>
              <a:tabLst>
                <a:tab pos="765175" algn="l"/>
                <a:tab pos="1530350" algn="l"/>
                <a:tab pos="2295525" algn="l"/>
                <a:tab pos="3060700" algn="l"/>
              </a:tabLst>
              <a:defRPr sz="1200">
                <a:solidFill>
                  <a:schemeClr val="tx1"/>
                </a:solidFill>
                <a:latin typeface="Arial" panose="020B0604020202020204" pitchFamily="34" charset="0"/>
              </a:defRPr>
            </a:lvl9pPr>
          </a:lstStyle>
          <a:p>
            <a:pPr algn="r" eaLnBrk="1" hangingPunct="1">
              <a:spcBef>
                <a:spcPct val="0"/>
              </a:spcBef>
              <a:buClr>
                <a:srgbClr val="000000"/>
              </a:buClr>
              <a:buFont typeface="Times New Roman" panose="02020603050405020304" pitchFamily="18" charset="0"/>
              <a:buNone/>
            </a:pPr>
            <a:r>
              <a:rPr lang="en-US" altLang="en-US" sz="1300">
                <a:solidFill>
                  <a:srgbClr val="000000"/>
                </a:solidFill>
                <a:latin typeface="Calibri" panose="020F0502020204030204" pitchFamily="34" charset="0"/>
                <a:ea typeface="ＭＳ Ｐゴシック" panose="020B0600070205080204" pitchFamily="34" charset="-128"/>
                <a:cs typeface="Lucida Sans Unicode" panose="020B0602030504020204" pitchFamily="34" charset="0"/>
              </a:rPr>
              <a:t>07/01/09</a:t>
            </a:r>
          </a:p>
        </p:txBody>
      </p:sp>
      <p:sp>
        <p:nvSpPr>
          <p:cNvPr id="17412" name="Rectangle 8"/>
          <p:cNvSpPr txBox="1">
            <a:spLocks noGrp="1" noChangeArrowheads="1"/>
          </p:cNvSpPr>
          <p:nvPr/>
        </p:nvSpPr>
        <p:spPr bwMode="auto">
          <a:xfrm>
            <a:off x="4143375" y="9120188"/>
            <a:ext cx="316706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5139" tIns="49472" rIns="95139" bIns="49472" anchor="b"/>
          <a:lstStyle>
            <a:lvl1pPr defTabSz="482600">
              <a:spcBef>
                <a:spcPct val="30000"/>
              </a:spcBef>
              <a:tabLst>
                <a:tab pos="765175" algn="l"/>
                <a:tab pos="1530350" algn="l"/>
                <a:tab pos="2295525" algn="l"/>
                <a:tab pos="3060700" algn="l"/>
              </a:tabLst>
              <a:defRPr sz="1200">
                <a:solidFill>
                  <a:schemeClr val="tx1"/>
                </a:solidFill>
                <a:latin typeface="Arial" panose="020B0604020202020204" pitchFamily="34" charset="0"/>
              </a:defRPr>
            </a:lvl1pPr>
            <a:lvl2pPr marL="785813" indent="-303213" defTabSz="482600">
              <a:spcBef>
                <a:spcPct val="30000"/>
              </a:spcBef>
              <a:tabLst>
                <a:tab pos="765175" algn="l"/>
                <a:tab pos="1530350" algn="l"/>
                <a:tab pos="2295525" algn="l"/>
                <a:tab pos="3060700" algn="l"/>
              </a:tabLst>
              <a:defRPr sz="1200">
                <a:solidFill>
                  <a:schemeClr val="tx1"/>
                </a:solidFill>
                <a:latin typeface="Arial" panose="020B0604020202020204" pitchFamily="34" charset="0"/>
              </a:defRPr>
            </a:lvl2pPr>
            <a:lvl3pPr marL="1208088" indent="-241300" defTabSz="482600">
              <a:spcBef>
                <a:spcPct val="30000"/>
              </a:spcBef>
              <a:tabLst>
                <a:tab pos="765175" algn="l"/>
                <a:tab pos="1530350" algn="l"/>
                <a:tab pos="2295525" algn="l"/>
                <a:tab pos="3060700" algn="l"/>
              </a:tabLst>
              <a:defRPr sz="1200">
                <a:solidFill>
                  <a:schemeClr val="tx1"/>
                </a:solidFill>
                <a:latin typeface="Arial" panose="020B0604020202020204" pitchFamily="34" charset="0"/>
              </a:defRPr>
            </a:lvl3pPr>
            <a:lvl4pPr marL="1692275" indent="-242888" defTabSz="482600">
              <a:spcBef>
                <a:spcPct val="30000"/>
              </a:spcBef>
              <a:tabLst>
                <a:tab pos="765175" algn="l"/>
                <a:tab pos="1530350" algn="l"/>
                <a:tab pos="2295525" algn="l"/>
                <a:tab pos="3060700" algn="l"/>
              </a:tabLst>
              <a:defRPr sz="1200">
                <a:solidFill>
                  <a:schemeClr val="tx1"/>
                </a:solidFill>
                <a:latin typeface="Arial" panose="020B0604020202020204" pitchFamily="34" charset="0"/>
              </a:defRPr>
            </a:lvl4pPr>
            <a:lvl5pPr marL="2174875" indent="-241300" defTabSz="482600">
              <a:spcBef>
                <a:spcPct val="30000"/>
              </a:spcBef>
              <a:tabLst>
                <a:tab pos="765175" algn="l"/>
                <a:tab pos="1530350" algn="l"/>
                <a:tab pos="2295525" algn="l"/>
                <a:tab pos="3060700" algn="l"/>
              </a:tabLst>
              <a:defRPr sz="1200">
                <a:solidFill>
                  <a:schemeClr val="tx1"/>
                </a:solidFill>
                <a:latin typeface="Arial" panose="020B0604020202020204" pitchFamily="34" charset="0"/>
              </a:defRPr>
            </a:lvl5pPr>
            <a:lvl6pPr marL="2632075" indent="-241300" defTabSz="482600" eaLnBrk="0" fontAlgn="base" hangingPunct="0">
              <a:spcBef>
                <a:spcPct val="30000"/>
              </a:spcBef>
              <a:spcAft>
                <a:spcPct val="0"/>
              </a:spcAft>
              <a:tabLst>
                <a:tab pos="765175" algn="l"/>
                <a:tab pos="1530350" algn="l"/>
                <a:tab pos="2295525" algn="l"/>
                <a:tab pos="3060700" algn="l"/>
              </a:tabLst>
              <a:defRPr sz="1200">
                <a:solidFill>
                  <a:schemeClr val="tx1"/>
                </a:solidFill>
                <a:latin typeface="Arial" panose="020B0604020202020204" pitchFamily="34" charset="0"/>
              </a:defRPr>
            </a:lvl6pPr>
            <a:lvl7pPr marL="3089275" indent="-241300" defTabSz="482600" eaLnBrk="0" fontAlgn="base" hangingPunct="0">
              <a:spcBef>
                <a:spcPct val="30000"/>
              </a:spcBef>
              <a:spcAft>
                <a:spcPct val="0"/>
              </a:spcAft>
              <a:tabLst>
                <a:tab pos="765175" algn="l"/>
                <a:tab pos="1530350" algn="l"/>
                <a:tab pos="2295525" algn="l"/>
                <a:tab pos="3060700" algn="l"/>
              </a:tabLst>
              <a:defRPr sz="1200">
                <a:solidFill>
                  <a:schemeClr val="tx1"/>
                </a:solidFill>
                <a:latin typeface="Arial" panose="020B0604020202020204" pitchFamily="34" charset="0"/>
              </a:defRPr>
            </a:lvl7pPr>
            <a:lvl8pPr marL="3546475" indent="-241300" defTabSz="482600" eaLnBrk="0" fontAlgn="base" hangingPunct="0">
              <a:spcBef>
                <a:spcPct val="30000"/>
              </a:spcBef>
              <a:spcAft>
                <a:spcPct val="0"/>
              </a:spcAft>
              <a:tabLst>
                <a:tab pos="765175" algn="l"/>
                <a:tab pos="1530350" algn="l"/>
                <a:tab pos="2295525" algn="l"/>
                <a:tab pos="3060700" algn="l"/>
              </a:tabLst>
              <a:defRPr sz="1200">
                <a:solidFill>
                  <a:schemeClr val="tx1"/>
                </a:solidFill>
                <a:latin typeface="Arial" panose="020B0604020202020204" pitchFamily="34" charset="0"/>
              </a:defRPr>
            </a:lvl8pPr>
            <a:lvl9pPr marL="4003675" indent="-241300" defTabSz="482600" eaLnBrk="0" fontAlgn="base" hangingPunct="0">
              <a:spcBef>
                <a:spcPct val="30000"/>
              </a:spcBef>
              <a:spcAft>
                <a:spcPct val="0"/>
              </a:spcAft>
              <a:tabLst>
                <a:tab pos="765175" algn="l"/>
                <a:tab pos="1530350" algn="l"/>
                <a:tab pos="2295525" algn="l"/>
                <a:tab pos="3060700" algn="l"/>
              </a:tabLst>
              <a:defRPr sz="1200">
                <a:solidFill>
                  <a:schemeClr val="tx1"/>
                </a:solidFill>
                <a:latin typeface="Arial" panose="020B0604020202020204" pitchFamily="34" charset="0"/>
              </a:defRPr>
            </a:lvl9pPr>
          </a:lstStyle>
          <a:p>
            <a:pPr algn="r" eaLnBrk="1" hangingPunct="1">
              <a:spcBef>
                <a:spcPct val="0"/>
              </a:spcBef>
              <a:buClr>
                <a:srgbClr val="000000"/>
              </a:buClr>
              <a:buFont typeface="Times New Roman" panose="02020603050405020304" pitchFamily="18" charset="0"/>
              <a:buNone/>
            </a:pPr>
            <a:fld id="{96C6C234-46B5-429C-95C1-61AE8379F37A}" type="slidenum">
              <a:rPr lang="en-US" altLang="en-US" sz="1300">
                <a:solidFill>
                  <a:srgbClr val="000000"/>
                </a:solidFill>
                <a:latin typeface="Calibri" panose="020F0502020204030204" pitchFamily="34" charset="0"/>
                <a:ea typeface="ＭＳ Ｐゴシック" panose="020B0600070205080204" pitchFamily="34" charset="-128"/>
                <a:cs typeface="Lucida Sans Unicode" panose="020B0602030504020204" pitchFamily="34" charset="0"/>
              </a:rPr>
              <a:pPr algn="r" eaLnBrk="1" hangingPunct="1">
                <a:spcBef>
                  <a:spcPct val="0"/>
                </a:spcBef>
                <a:buClr>
                  <a:srgbClr val="000000"/>
                </a:buClr>
                <a:buFont typeface="Times New Roman" panose="02020603050405020304" pitchFamily="18" charset="0"/>
                <a:buNone/>
              </a:pPr>
              <a:t>11</a:t>
            </a:fld>
            <a:endParaRPr lang="en-US" altLang="en-US" sz="1300">
              <a:solidFill>
                <a:srgbClr val="000000"/>
              </a:solidFill>
              <a:latin typeface="Calibri" panose="020F0502020204030204" pitchFamily="34" charset="0"/>
              <a:ea typeface="ＭＳ Ｐゴシック" panose="020B0600070205080204" pitchFamily="34" charset="-128"/>
              <a:cs typeface="Lucida Sans Unicode" panose="020B0602030504020204" pitchFamily="34" charset="0"/>
            </a:endParaRPr>
          </a:p>
        </p:txBody>
      </p:sp>
      <p:sp>
        <p:nvSpPr>
          <p:cNvPr id="17413" name="Text Box 1"/>
          <p:cNvSpPr txBox="1">
            <a:spLocks noChangeArrowheads="1"/>
          </p:cNvSpPr>
          <p:nvPr/>
        </p:nvSpPr>
        <p:spPr bwMode="auto">
          <a:xfrm>
            <a:off x="1219200" y="720725"/>
            <a:ext cx="4876800" cy="3600450"/>
          </a:xfrm>
          <a:prstGeom prst="rect">
            <a:avLst/>
          </a:prstGeom>
          <a:solidFill>
            <a:srgbClr val="FFFFFF"/>
          </a:solidFill>
          <a:ln w="9360">
            <a:solidFill>
              <a:srgbClr val="000000"/>
            </a:solidFill>
            <a:miter lim="800000"/>
            <a:headEnd/>
            <a:tailEnd/>
          </a:ln>
        </p:spPr>
        <p:txBody>
          <a:bodyPr wrap="none" lIns="96661" tIns="48331" rIns="96661" bIns="48331" anchor="ct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buClr>
                <a:srgbClr val="000000"/>
              </a:buClr>
              <a:buFont typeface="Times New Roman" panose="02020603050405020304" pitchFamily="18" charset="0"/>
              <a:buNone/>
            </a:pPr>
            <a:endParaRPr lang="en-US" altLang="en-US" sz="2500">
              <a:solidFill>
                <a:schemeClr val="bg1"/>
              </a:solidFill>
              <a:ea typeface="ＭＳ Ｐゴシック" panose="020B0600070205080204" pitchFamily="34" charset="-128"/>
            </a:endParaRPr>
          </a:p>
        </p:txBody>
      </p:sp>
      <p:sp>
        <p:nvSpPr>
          <p:cNvPr id="8198" name="Text Box 2"/>
          <p:cNvSpPr>
            <a:spLocks noGrp="1" noChangeArrowheads="1"/>
          </p:cNvSpPr>
          <p:nvPr>
            <p:ph type="body"/>
          </p:nvPr>
        </p:nvSpPr>
        <p:spPr>
          <a:xfrm>
            <a:off x="731838" y="4560888"/>
            <a:ext cx="5849937" cy="4319587"/>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95139" tIns="49472" rIns="95139" bIns="49472" anchor="ctr"/>
          <a:lstStyle/>
          <a:p>
            <a:pPr defTabSz="457200" eaLnBrk="1" hangingPunct="1"/>
            <a:endParaRPr lang="en-US" altLang="en-US" smtClean="0"/>
          </a:p>
        </p:txBody>
      </p:sp>
    </p:spTree>
    <p:extLst>
      <p:ext uri="{BB962C8B-B14F-4D97-AF65-F5344CB8AC3E}">
        <p14:creationId xmlns:p14="http://schemas.microsoft.com/office/powerpoint/2010/main" val="4892533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September 2017</a:t>
            </a:r>
            <a:endParaRPr lang="en-US"/>
          </a:p>
        </p:txBody>
      </p:sp>
      <p:sp>
        <p:nvSpPr>
          <p:cNvPr id="5" name="Footer Placeholder 4"/>
          <p:cNvSpPr>
            <a:spLocks noGrp="1"/>
          </p:cNvSpPr>
          <p:nvPr>
            <p:ph type="ftr" sz="quarter" idx="11"/>
          </p:nvPr>
        </p:nvSpPr>
        <p:spPr/>
        <p:txBody>
          <a:bodyPr/>
          <a:lstStyle/>
          <a:p>
            <a:r>
              <a:rPr lang="en-US" smtClean="0"/>
              <a:t>Erice</a:t>
            </a:r>
            <a:endParaRPr lang="en-US"/>
          </a:p>
        </p:txBody>
      </p:sp>
      <p:sp>
        <p:nvSpPr>
          <p:cNvPr id="6" name="Slide Number Placeholder 5"/>
          <p:cNvSpPr>
            <a:spLocks noGrp="1"/>
          </p:cNvSpPr>
          <p:nvPr>
            <p:ph type="sldNum" sz="quarter" idx="12"/>
          </p:nvPr>
        </p:nvSpPr>
        <p:spPr/>
        <p:txBody>
          <a:bodyPr/>
          <a:lstStyle/>
          <a:p>
            <a:fld id="{AFF47089-F15D-4192-A260-81621E8F456C}" type="slidenum">
              <a:rPr lang="en-US" smtClean="0"/>
              <a:t>‹#›</a:t>
            </a:fld>
            <a:endParaRPr lang="en-US"/>
          </a:p>
        </p:txBody>
      </p:sp>
    </p:spTree>
    <p:extLst>
      <p:ext uri="{BB962C8B-B14F-4D97-AF65-F5344CB8AC3E}">
        <p14:creationId xmlns:p14="http://schemas.microsoft.com/office/powerpoint/2010/main" val="936116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September 2017</a:t>
            </a:r>
            <a:endParaRPr lang="en-US"/>
          </a:p>
        </p:txBody>
      </p:sp>
      <p:sp>
        <p:nvSpPr>
          <p:cNvPr id="5" name="Footer Placeholder 4"/>
          <p:cNvSpPr>
            <a:spLocks noGrp="1"/>
          </p:cNvSpPr>
          <p:nvPr>
            <p:ph type="ftr" sz="quarter" idx="11"/>
          </p:nvPr>
        </p:nvSpPr>
        <p:spPr/>
        <p:txBody>
          <a:bodyPr/>
          <a:lstStyle/>
          <a:p>
            <a:r>
              <a:rPr lang="en-US" smtClean="0"/>
              <a:t>Erice</a:t>
            </a:r>
            <a:endParaRPr lang="en-US"/>
          </a:p>
        </p:txBody>
      </p:sp>
      <p:sp>
        <p:nvSpPr>
          <p:cNvPr id="6" name="Slide Number Placeholder 5"/>
          <p:cNvSpPr>
            <a:spLocks noGrp="1"/>
          </p:cNvSpPr>
          <p:nvPr>
            <p:ph type="sldNum" sz="quarter" idx="12"/>
          </p:nvPr>
        </p:nvSpPr>
        <p:spPr/>
        <p:txBody>
          <a:bodyPr/>
          <a:lstStyle/>
          <a:p>
            <a:fld id="{AFF47089-F15D-4192-A260-81621E8F456C}" type="slidenum">
              <a:rPr lang="en-US" smtClean="0"/>
              <a:t>‹#›</a:t>
            </a:fld>
            <a:endParaRPr lang="en-US"/>
          </a:p>
        </p:txBody>
      </p:sp>
    </p:spTree>
    <p:extLst>
      <p:ext uri="{BB962C8B-B14F-4D97-AF65-F5344CB8AC3E}">
        <p14:creationId xmlns:p14="http://schemas.microsoft.com/office/powerpoint/2010/main" val="4146168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September 2017</a:t>
            </a:r>
            <a:endParaRPr lang="en-US"/>
          </a:p>
        </p:txBody>
      </p:sp>
      <p:sp>
        <p:nvSpPr>
          <p:cNvPr id="5" name="Footer Placeholder 4"/>
          <p:cNvSpPr>
            <a:spLocks noGrp="1"/>
          </p:cNvSpPr>
          <p:nvPr>
            <p:ph type="ftr" sz="quarter" idx="11"/>
          </p:nvPr>
        </p:nvSpPr>
        <p:spPr/>
        <p:txBody>
          <a:bodyPr/>
          <a:lstStyle/>
          <a:p>
            <a:r>
              <a:rPr lang="en-US" smtClean="0"/>
              <a:t>Erice</a:t>
            </a:r>
            <a:endParaRPr lang="en-US"/>
          </a:p>
        </p:txBody>
      </p:sp>
      <p:sp>
        <p:nvSpPr>
          <p:cNvPr id="6" name="Slide Number Placeholder 5"/>
          <p:cNvSpPr>
            <a:spLocks noGrp="1"/>
          </p:cNvSpPr>
          <p:nvPr>
            <p:ph type="sldNum" sz="quarter" idx="12"/>
          </p:nvPr>
        </p:nvSpPr>
        <p:spPr/>
        <p:txBody>
          <a:bodyPr/>
          <a:lstStyle/>
          <a:p>
            <a:fld id="{AFF47089-F15D-4192-A260-81621E8F456C}" type="slidenum">
              <a:rPr lang="en-US" smtClean="0"/>
              <a:t>‹#›</a:t>
            </a:fld>
            <a:endParaRPr lang="en-US"/>
          </a:p>
        </p:txBody>
      </p:sp>
    </p:spTree>
    <p:extLst>
      <p:ext uri="{BB962C8B-B14F-4D97-AF65-F5344CB8AC3E}">
        <p14:creationId xmlns:p14="http://schemas.microsoft.com/office/powerpoint/2010/main" val="481332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981200"/>
            <a:ext cx="103632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SNOlab, Aug 2017</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nEXO   -   Gratta</a:t>
            </a:r>
          </a:p>
        </p:txBody>
      </p:sp>
      <p:sp>
        <p:nvSpPr>
          <p:cNvPr id="6" name="Rectangle 6"/>
          <p:cNvSpPr>
            <a:spLocks noGrp="1" noChangeArrowheads="1"/>
          </p:cNvSpPr>
          <p:nvPr>
            <p:ph type="sldNum" sz="quarter" idx="12"/>
          </p:nvPr>
        </p:nvSpPr>
        <p:spPr>
          <a:ln/>
        </p:spPr>
        <p:txBody>
          <a:bodyPr/>
          <a:lstStyle>
            <a:lvl1pPr>
              <a:defRPr/>
            </a:lvl1pPr>
          </a:lstStyle>
          <a:p>
            <a:fld id="{9D07BD5C-C75C-46C5-B7FA-62E927E4B193}" type="slidenum">
              <a:rPr lang="en-US" altLang="en-US"/>
              <a:pPr/>
              <a:t>‹#›</a:t>
            </a:fld>
            <a:endParaRPr lang="en-US" altLang="en-US"/>
          </a:p>
        </p:txBody>
      </p:sp>
    </p:spTree>
    <p:extLst>
      <p:ext uri="{BB962C8B-B14F-4D97-AF65-F5344CB8AC3E}">
        <p14:creationId xmlns:p14="http://schemas.microsoft.com/office/powerpoint/2010/main" val="3917480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September 2017</a:t>
            </a:r>
            <a:endParaRPr lang="en-US"/>
          </a:p>
        </p:txBody>
      </p:sp>
      <p:sp>
        <p:nvSpPr>
          <p:cNvPr id="5" name="Footer Placeholder 4"/>
          <p:cNvSpPr>
            <a:spLocks noGrp="1"/>
          </p:cNvSpPr>
          <p:nvPr>
            <p:ph type="ftr" sz="quarter" idx="11"/>
          </p:nvPr>
        </p:nvSpPr>
        <p:spPr/>
        <p:txBody>
          <a:bodyPr/>
          <a:lstStyle/>
          <a:p>
            <a:r>
              <a:rPr lang="en-US" smtClean="0"/>
              <a:t>Erice</a:t>
            </a:r>
            <a:endParaRPr lang="en-US"/>
          </a:p>
        </p:txBody>
      </p:sp>
      <p:sp>
        <p:nvSpPr>
          <p:cNvPr id="6" name="Slide Number Placeholder 5"/>
          <p:cNvSpPr>
            <a:spLocks noGrp="1"/>
          </p:cNvSpPr>
          <p:nvPr>
            <p:ph type="sldNum" sz="quarter" idx="12"/>
          </p:nvPr>
        </p:nvSpPr>
        <p:spPr/>
        <p:txBody>
          <a:bodyPr/>
          <a:lstStyle/>
          <a:p>
            <a:fld id="{AFF47089-F15D-4192-A260-81621E8F456C}" type="slidenum">
              <a:rPr lang="en-US" smtClean="0"/>
              <a:t>‹#›</a:t>
            </a:fld>
            <a:endParaRPr lang="en-US"/>
          </a:p>
        </p:txBody>
      </p:sp>
    </p:spTree>
    <p:extLst>
      <p:ext uri="{BB962C8B-B14F-4D97-AF65-F5344CB8AC3E}">
        <p14:creationId xmlns:p14="http://schemas.microsoft.com/office/powerpoint/2010/main" val="276294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September 2017</a:t>
            </a:r>
            <a:endParaRPr lang="en-US"/>
          </a:p>
        </p:txBody>
      </p:sp>
      <p:sp>
        <p:nvSpPr>
          <p:cNvPr id="5" name="Footer Placeholder 4"/>
          <p:cNvSpPr>
            <a:spLocks noGrp="1"/>
          </p:cNvSpPr>
          <p:nvPr>
            <p:ph type="ftr" sz="quarter" idx="11"/>
          </p:nvPr>
        </p:nvSpPr>
        <p:spPr/>
        <p:txBody>
          <a:bodyPr/>
          <a:lstStyle/>
          <a:p>
            <a:r>
              <a:rPr lang="en-US" smtClean="0"/>
              <a:t>Erice</a:t>
            </a:r>
            <a:endParaRPr lang="en-US"/>
          </a:p>
        </p:txBody>
      </p:sp>
      <p:sp>
        <p:nvSpPr>
          <p:cNvPr id="6" name="Slide Number Placeholder 5"/>
          <p:cNvSpPr>
            <a:spLocks noGrp="1"/>
          </p:cNvSpPr>
          <p:nvPr>
            <p:ph type="sldNum" sz="quarter" idx="12"/>
          </p:nvPr>
        </p:nvSpPr>
        <p:spPr/>
        <p:txBody>
          <a:bodyPr/>
          <a:lstStyle/>
          <a:p>
            <a:fld id="{AFF47089-F15D-4192-A260-81621E8F456C}" type="slidenum">
              <a:rPr lang="en-US" smtClean="0"/>
              <a:t>‹#›</a:t>
            </a:fld>
            <a:endParaRPr lang="en-US"/>
          </a:p>
        </p:txBody>
      </p:sp>
    </p:spTree>
    <p:extLst>
      <p:ext uri="{BB962C8B-B14F-4D97-AF65-F5344CB8AC3E}">
        <p14:creationId xmlns:p14="http://schemas.microsoft.com/office/powerpoint/2010/main" val="4112060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September 2017</a:t>
            </a:r>
            <a:endParaRPr lang="en-US"/>
          </a:p>
        </p:txBody>
      </p:sp>
      <p:sp>
        <p:nvSpPr>
          <p:cNvPr id="6" name="Footer Placeholder 5"/>
          <p:cNvSpPr>
            <a:spLocks noGrp="1"/>
          </p:cNvSpPr>
          <p:nvPr>
            <p:ph type="ftr" sz="quarter" idx="11"/>
          </p:nvPr>
        </p:nvSpPr>
        <p:spPr/>
        <p:txBody>
          <a:bodyPr/>
          <a:lstStyle/>
          <a:p>
            <a:r>
              <a:rPr lang="en-US" smtClean="0"/>
              <a:t>Erice</a:t>
            </a:r>
            <a:endParaRPr lang="en-US"/>
          </a:p>
        </p:txBody>
      </p:sp>
      <p:sp>
        <p:nvSpPr>
          <p:cNvPr id="7" name="Slide Number Placeholder 6"/>
          <p:cNvSpPr>
            <a:spLocks noGrp="1"/>
          </p:cNvSpPr>
          <p:nvPr>
            <p:ph type="sldNum" sz="quarter" idx="12"/>
          </p:nvPr>
        </p:nvSpPr>
        <p:spPr/>
        <p:txBody>
          <a:bodyPr/>
          <a:lstStyle/>
          <a:p>
            <a:fld id="{AFF47089-F15D-4192-A260-81621E8F456C}" type="slidenum">
              <a:rPr lang="en-US" smtClean="0"/>
              <a:t>‹#›</a:t>
            </a:fld>
            <a:endParaRPr lang="en-US"/>
          </a:p>
        </p:txBody>
      </p:sp>
    </p:spTree>
    <p:extLst>
      <p:ext uri="{BB962C8B-B14F-4D97-AF65-F5344CB8AC3E}">
        <p14:creationId xmlns:p14="http://schemas.microsoft.com/office/powerpoint/2010/main" val="3989071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September 2017</a:t>
            </a:r>
            <a:endParaRPr lang="en-US"/>
          </a:p>
        </p:txBody>
      </p:sp>
      <p:sp>
        <p:nvSpPr>
          <p:cNvPr id="8" name="Footer Placeholder 7"/>
          <p:cNvSpPr>
            <a:spLocks noGrp="1"/>
          </p:cNvSpPr>
          <p:nvPr>
            <p:ph type="ftr" sz="quarter" idx="11"/>
          </p:nvPr>
        </p:nvSpPr>
        <p:spPr/>
        <p:txBody>
          <a:bodyPr/>
          <a:lstStyle/>
          <a:p>
            <a:r>
              <a:rPr lang="en-US" smtClean="0"/>
              <a:t>Erice</a:t>
            </a:r>
            <a:endParaRPr lang="en-US"/>
          </a:p>
        </p:txBody>
      </p:sp>
      <p:sp>
        <p:nvSpPr>
          <p:cNvPr id="9" name="Slide Number Placeholder 8"/>
          <p:cNvSpPr>
            <a:spLocks noGrp="1"/>
          </p:cNvSpPr>
          <p:nvPr>
            <p:ph type="sldNum" sz="quarter" idx="12"/>
          </p:nvPr>
        </p:nvSpPr>
        <p:spPr/>
        <p:txBody>
          <a:bodyPr/>
          <a:lstStyle/>
          <a:p>
            <a:fld id="{AFF47089-F15D-4192-A260-81621E8F456C}" type="slidenum">
              <a:rPr lang="en-US" smtClean="0"/>
              <a:t>‹#›</a:t>
            </a:fld>
            <a:endParaRPr lang="en-US"/>
          </a:p>
        </p:txBody>
      </p:sp>
    </p:spTree>
    <p:extLst>
      <p:ext uri="{BB962C8B-B14F-4D97-AF65-F5344CB8AC3E}">
        <p14:creationId xmlns:p14="http://schemas.microsoft.com/office/powerpoint/2010/main" val="247029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September 2017</a:t>
            </a:r>
            <a:endParaRPr lang="en-US"/>
          </a:p>
        </p:txBody>
      </p:sp>
      <p:sp>
        <p:nvSpPr>
          <p:cNvPr id="4" name="Footer Placeholder 3"/>
          <p:cNvSpPr>
            <a:spLocks noGrp="1"/>
          </p:cNvSpPr>
          <p:nvPr>
            <p:ph type="ftr" sz="quarter" idx="11"/>
          </p:nvPr>
        </p:nvSpPr>
        <p:spPr/>
        <p:txBody>
          <a:bodyPr/>
          <a:lstStyle/>
          <a:p>
            <a:r>
              <a:rPr lang="en-US" smtClean="0"/>
              <a:t>Erice</a:t>
            </a:r>
            <a:endParaRPr lang="en-US"/>
          </a:p>
        </p:txBody>
      </p:sp>
      <p:sp>
        <p:nvSpPr>
          <p:cNvPr id="5" name="Slide Number Placeholder 4"/>
          <p:cNvSpPr>
            <a:spLocks noGrp="1"/>
          </p:cNvSpPr>
          <p:nvPr>
            <p:ph type="sldNum" sz="quarter" idx="12"/>
          </p:nvPr>
        </p:nvSpPr>
        <p:spPr/>
        <p:txBody>
          <a:bodyPr/>
          <a:lstStyle/>
          <a:p>
            <a:fld id="{AFF47089-F15D-4192-A260-81621E8F456C}" type="slidenum">
              <a:rPr lang="en-US" smtClean="0"/>
              <a:t>‹#›</a:t>
            </a:fld>
            <a:endParaRPr lang="en-US"/>
          </a:p>
        </p:txBody>
      </p:sp>
    </p:spTree>
    <p:extLst>
      <p:ext uri="{BB962C8B-B14F-4D97-AF65-F5344CB8AC3E}">
        <p14:creationId xmlns:p14="http://schemas.microsoft.com/office/powerpoint/2010/main" val="4254555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September 2017</a:t>
            </a:r>
            <a:endParaRPr lang="en-US"/>
          </a:p>
        </p:txBody>
      </p:sp>
      <p:sp>
        <p:nvSpPr>
          <p:cNvPr id="3" name="Footer Placeholder 2"/>
          <p:cNvSpPr>
            <a:spLocks noGrp="1"/>
          </p:cNvSpPr>
          <p:nvPr>
            <p:ph type="ftr" sz="quarter" idx="11"/>
          </p:nvPr>
        </p:nvSpPr>
        <p:spPr/>
        <p:txBody>
          <a:bodyPr/>
          <a:lstStyle/>
          <a:p>
            <a:r>
              <a:rPr lang="en-US" smtClean="0"/>
              <a:t>Erice</a:t>
            </a:r>
            <a:endParaRPr lang="en-US"/>
          </a:p>
        </p:txBody>
      </p:sp>
      <p:sp>
        <p:nvSpPr>
          <p:cNvPr id="4" name="Slide Number Placeholder 3"/>
          <p:cNvSpPr>
            <a:spLocks noGrp="1"/>
          </p:cNvSpPr>
          <p:nvPr>
            <p:ph type="sldNum" sz="quarter" idx="12"/>
          </p:nvPr>
        </p:nvSpPr>
        <p:spPr/>
        <p:txBody>
          <a:bodyPr/>
          <a:lstStyle/>
          <a:p>
            <a:fld id="{AFF47089-F15D-4192-A260-81621E8F456C}" type="slidenum">
              <a:rPr lang="en-US" smtClean="0"/>
              <a:t>‹#›</a:t>
            </a:fld>
            <a:endParaRPr lang="en-US"/>
          </a:p>
        </p:txBody>
      </p:sp>
    </p:spTree>
    <p:extLst>
      <p:ext uri="{BB962C8B-B14F-4D97-AF65-F5344CB8AC3E}">
        <p14:creationId xmlns:p14="http://schemas.microsoft.com/office/powerpoint/2010/main" val="752151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September 2017</a:t>
            </a:r>
            <a:endParaRPr lang="en-US"/>
          </a:p>
        </p:txBody>
      </p:sp>
      <p:sp>
        <p:nvSpPr>
          <p:cNvPr id="6" name="Footer Placeholder 5"/>
          <p:cNvSpPr>
            <a:spLocks noGrp="1"/>
          </p:cNvSpPr>
          <p:nvPr>
            <p:ph type="ftr" sz="quarter" idx="11"/>
          </p:nvPr>
        </p:nvSpPr>
        <p:spPr/>
        <p:txBody>
          <a:bodyPr/>
          <a:lstStyle/>
          <a:p>
            <a:r>
              <a:rPr lang="en-US" smtClean="0"/>
              <a:t>Erice</a:t>
            </a:r>
            <a:endParaRPr lang="en-US"/>
          </a:p>
        </p:txBody>
      </p:sp>
      <p:sp>
        <p:nvSpPr>
          <p:cNvPr id="7" name="Slide Number Placeholder 6"/>
          <p:cNvSpPr>
            <a:spLocks noGrp="1"/>
          </p:cNvSpPr>
          <p:nvPr>
            <p:ph type="sldNum" sz="quarter" idx="12"/>
          </p:nvPr>
        </p:nvSpPr>
        <p:spPr/>
        <p:txBody>
          <a:bodyPr/>
          <a:lstStyle/>
          <a:p>
            <a:fld id="{AFF47089-F15D-4192-A260-81621E8F456C}" type="slidenum">
              <a:rPr lang="en-US" smtClean="0"/>
              <a:t>‹#›</a:t>
            </a:fld>
            <a:endParaRPr lang="en-US"/>
          </a:p>
        </p:txBody>
      </p:sp>
    </p:spTree>
    <p:extLst>
      <p:ext uri="{BB962C8B-B14F-4D97-AF65-F5344CB8AC3E}">
        <p14:creationId xmlns:p14="http://schemas.microsoft.com/office/powerpoint/2010/main" val="377942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September 2017</a:t>
            </a:r>
            <a:endParaRPr lang="en-US"/>
          </a:p>
        </p:txBody>
      </p:sp>
      <p:sp>
        <p:nvSpPr>
          <p:cNvPr id="6" name="Footer Placeholder 5"/>
          <p:cNvSpPr>
            <a:spLocks noGrp="1"/>
          </p:cNvSpPr>
          <p:nvPr>
            <p:ph type="ftr" sz="quarter" idx="11"/>
          </p:nvPr>
        </p:nvSpPr>
        <p:spPr/>
        <p:txBody>
          <a:bodyPr/>
          <a:lstStyle/>
          <a:p>
            <a:r>
              <a:rPr lang="en-US" smtClean="0"/>
              <a:t>Erice</a:t>
            </a:r>
            <a:endParaRPr lang="en-US"/>
          </a:p>
        </p:txBody>
      </p:sp>
      <p:sp>
        <p:nvSpPr>
          <p:cNvPr id="7" name="Slide Number Placeholder 6"/>
          <p:cNvSpPr>
            <a:spLocks noGrp="1"/>
          </p:cNvSpPr>
          <p:nvPr>
            <p:ph type="sldNum" sz="quarter" idx="12"/>
          </p:nvPr>
        </p:nvSpPr>
        <p:spPr/>
        <p:txBody>
          <a:bodyPr/>
          <a:lstStyle/>
          <a:p>
            <a:fld id="{AFF47089-F15D-4192-A260-81621E8F456C}" type="slidenum">
              <a:rPr lang="en-US" smtClean="0"/>
              <a:t>‹#›</a:t>
            </a:fld>
            <a:endParaRPr lang="en-US"/>
          </a:p>
        </p:txBody>
      </p:sp>
    </p:spTree>
    <p:extLst>
      <p:ext uri="{BB962C8B-B14F-4D97-AF65-F5344CB8AC3E}">
        <p14:creationId xmlns:p14="http://schemas.microsoft.com/office/powerpoint/2010/main" val="3743136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September 2017</a:t>
            </a: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Erice</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F47089-F15D-4192-A260-81621E8F456C}" type="slidenum">
              <a:rPr lang="en-US" smtClean="0"/>
              <a:t>‹#›</a:t>
            </a:fld>
            <a:endParaRPr lang="en-US"/>
          </a:p>
        </p:txBody>
      </p:sp>
    </p:spTree>
    <p:extLst>
      <p:ext uri="{BB962C8B-B14F-4D97-AF65-F5344CB8AC3E}">
        <p14:creationId xmlns:p14="http://schemas.microsoft.com/office/powerpoint/2010/main" val="36805911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24.emf"/><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3.png"/><Relationship Id="rId7" Type="http://schemas.openxmlformats.org/officeDocument/2006/relationships/image" Target="../media/image44.png"/><Relationship Id="rId2" Type="http://schemas.openxmlformats.org/officeDocument/2006/relationships/image" Target="../media/image40.jp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3.jpeg"/></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 Target="slide4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0" y="717114"/>
            <a:ext cx="9144000" cy="2387600"/>
          </a:xfrm>
        </p:spPr>
        <p:txBody>
          <a:bodyPr/>
          <a:lstStyle/>
          <a:p>
            <a:r>
              <a:rPr lang="en-US" dirty="0" smtClean="0"/>
              <a:t>EXO-200 and nEXO: present and future</a:t>
            </a:r>
            <a:endParaRPr lang="en-US" dirty="0"/>
          </a:p>
        </p:txBody>
      </p:sp>
      <p:sp>
        <p:nvSpPr>
          <p:cNvPr id="5" name="Subtitle 4"/>
          <p:cNvSpPr>
            <a:spLocks noGrp="1"/>
          </p:cNvSpPr>
          <p:nvPr>
            <p:ph type="subTitle" idx="1"/>
          </p:nvPr>
        </p:nvSpPr>
        <p:spPr>
          <a:xfrm>
            <a:off x="1524000" y="4173543"/>
            <a:ext cx="9144000" cy="1655762"/>
          </a:xfrm>
        </p:spPr>
        <p:txBody>
          <a:bodyPr>
            <a:normAutofit lnSpcReduction="10000"/>
          </a:bodyPr>
          <a:lstStyle/>
          <a:p>
            <a:r>
              <a:rPr lang="en-US" dirty="0" smtClean="0"/>
              <a:t>Andreas Piepke</a:t>
            </a:r>
          </a:p>
          <a:p>
            <a:r>
              <a:rPr lang="en-US" dirty="0" smtClean="0"/>
              <a:t>For the EXO-200 and nEXO collaborations</a:t>
            </a:r>
          </a:p>
          <a:p>
            <a:endParaRPr lang="en-US" dirty="0" smtClean="0"/>
          </a:p>
          <a:p>
            <a:r>
              <a:rPr lang="en-US" dirty="0" smtClean="0"/>
              <a:t>University of Alabama</a:t>
            </a:r>
            <a:endParaRPr lang="en-US" dirty="0"/>
          </a:p>
        </p:txBody>
      </p:sp>
    </p:spTree>
    <p:extLst>
      <p:ext uri="{BB962C8B-B14F-4D97-AF65-F5344CB8AC3E}">
        <p14:creationId xmlns:p14="http://schemas.microsoft.com/office/powerpoint/2010/main" val="38277224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47963" y="3211286"/>
            <a:ext cx="6496074" cy="523220"/>
          </a:xfrm>
          <a:prstGeom prst="rect">
            <a:avLst/>
          </a:prstGeom>
          <a:noFill/>
        </p:spPr>
        <p:txBody>
          <a:bodyPr wrap="none" rtlCol="0">
            <a:spAutoFit/>
          </a:bodyPr>
          <a:lstStyle/>
          <a:p>
            <a:r>
              <a:rPr lang="en-US" sz="2800" dirty="0" smtClean="0"/>
              <a:t>0</a:t>
            </a:r>
            <a:r>
              <a:rPr lang="el-GR" sz="2800" dirty="0" smtClean="0">
                <a:latin typeface="Calibri" panose="020F0502020204030204" pitchFamily="34" charset="0"/>
              </a:rPr>
              <a:t>νββ</a:t>
            </a:r>
            <a:r>
              <a:rPr lang="en-US" sz="2800" dirty="0" smtClean="0">
                <a:latin typeface="Calibri" panose="020F0502020204030204" pitchFamily="34" charset="0"/>
              </a:rPr>
              <a:t>-decay with </a:t>
            </a:r>
            <a:r>
              <a:rPr lang="en-US" sz="2800" baseline="30000" dirty="0" smtClean="0">
                <a:latin typeface="Calibri" panose="020F0502020204030204" pitchFamily="34" charset="0"/>
              </a:rPr>
              <a:t>136</a:t>
            </a:r>
            <a:r>
              <a:rPr lang="en-US" sz="2800" dirty="0" smtClean="0">
                <a:latin typeface="Calibri" panose="020F0502020204030204" pitchFamily="34" charset="0"/>
              </a:rPr>
              <a:t>Xe: EXO-200 and nEXO</a:t>
            </a:r>
            <a:endParaRPr lang="en-US" sz="2800" dirty="0"/>
          </a:p>
        </p:txBody>
      </p:sp>
      <p:sp>
        <p:nvSpPr>
          <p:cNvPr id="3" name="Date Placeholder 2"/>
          <p:cNvSpPr>
            <a:spLocks noGrp="1"/>
          </p:cNvSpPr>
          <p:nvPr>
            <p:ph type="dt" sz="half" idx="10"/>
          </p:nvPr>
        </p:nvSpPr>
        <p:spPr/>
        <p:txBody>
          <a:bodyPr/>
          <a:lstStyle/>
          <a:p>
            <a:r>
              <a:rPr lang="en-US" smtClean="0"/>
              <a:t>September 2017</a:t>
            </a:r>
            <a:endParaRPr lang="en-US"/>
          </a:p>
        </p:txBody>
      </p:sp>
      <p:sp>
        <p:nvSpPr>
          <p:cNvPr id="4" name="Footer Placeholder 3"/>
          <p:cNvSpPr>
            <a:spLocks noGrp="1"/>
          </p:cNvSpPr>
          <p:nvPr>
            <p:ph type="ftr" sz="quarter" idx="11"/>
          </p:nvPr>
        </p:nvSpPr>
        <p:spPr/>
        <p:txBody>
          <a:bodyPr/>
          <a:lstStyle/>
          <a:p>
            <a:r>
              <a:rPr lang="en-US" smtClean="0"/>
              <a:t>Erice</a:t>
            </a:r>
            <a:endParaRPr lang="en-US"/>
          </a:p>
        </p:txBody>
      </p:sp>
      <p:sp>
        <p:nvSpPr>
          <p:cNvPr id="5" name="Slide Number Placeholder 4"/>
          <p:cNvSpPr>
            <a:spLocks noGrp="1"/>
          </p:cNvSpPr>
          <p:nvPr>
            <p:ph type="sldNum" sz="quarter" idx="12"/>
          </p:nvPr>
        </p:nvSpPr>
        <p:spPr/>
        <p:txBody>
          <a:bodyPr/>
          <a:lstStyle/>
          <a:p>
            <a:fld id="{AFF47089-F15D-4192-A260-81621E8F456C}" type="slidenum">
              <a:rPr lang="en-US" smtClean="0"/>
              <a:t>10</a:t>
            </a:fld>
            <a:endParaRPr lang="en-US"/>
          </a:p>
        </p:txBody>
      </p:sp>
    </p:spTree>
    <p:extLst>
      <p:ext uri="{BB962C8B-B14F-4D97-AF65-F5344CB8AC3E}">
        <p14:creationId xmlns:p14="http://schemas.microsoft.com/office/powerpoint/2010/main" val="7777610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0" name="TextBox 11"/>
          <p:cNvSpPr txBox="1">
            <a:spLocks noChangeArrowheads="1"/>
          </p:cNvSpPr>
          <p:nvPr/>
        </p:nvSpPr>
        <p:spPr bwMode="auto">
          <a:xfrm>
            <a:off x="195942" y="194582"/>
            <a:ext cx="8001000"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
                <a:srgbClr val="000000"/>
              </a:buClr>
              <a:buFontTx/>
              <a:buNone/>
              <a:defRPr/>
            </a:pPr>
            <a:r>
              <a:rPr lang="en-US" altLang="en-US" sz="2000" b="1" dirty="0">
                <a:solidFill>
                  <a:srgbClr val="FF0000"/>
                </a:solidFill>
                <a:latin typeface="Comic Sans MS" pitchFamily="66" charset="0"/>
                <a:ea typeface="ＭＳ Ｐゴシック" pitchFamily="34" charset="-128"/>
              </a:rPr>
              <a:t>	</a:t>
            </a:r>
            <a:r>
              <a:rPr lang="en-US" altLang="en-US" sz="2400" dirty="0">
                <a:solidFill>
                  <a:srgbClr val="336600"/>
                </a:solidFill>
                <a:latin typeface="+mn-lt"/>
                <a:ea typeface="ＭＳ Ｐゴシック" pitchFamily="34" charset="-128"/>
              </a:rPr>
              <a:t>Four </a:t>
            </a:r>
            <a:r>
              <a:rPr lang="en-US" altLang="en-US" sz="2400" dirty="0" smtClean="0">
                <a:solidFill>
                  <a:srgbClr val="336600"/>
                </a:solidFill>
                <a:latin typeface="+mn-lt"/>
                <a:ea typeface="ＭＳ Ｐゴシック" pitchFamily="34" charset="-128"/>
              </a:rPr>
              <a:t>requirements for </a:t>
            </a:r>
            <a:r>
              <a:rPr lang="en-US" altLang="en-US" sz="2400" dirty="0">
                <a:solidFill>
                  <a:srgbClr val="336600"/>
                </a:solidFill>
                <a:latin typeface="+mn-lt"/>
                <a:ea typeface="ＭＳ Ｐゴシック" pitchFamily="34" charset="-128"/>
              </a:rPr>
              <a:t>modern experiments:</a:t>
            </a:r>
          </a:p>
          <a:p>
            <a:pPr eaLnBrk="1" hangingPunct="1">
              <a:spcBef>
                <a:spcPct val="0"/>
              </a:spcBef>
              <a:buClr>
                <a:srgbClr val="000000"/>
              </a:buClr>
              <a:buFontTx/>
              <a:buNone/>
              <a:defRPr/>
            </a:pPr>
            <a:endParaRPr lang="en-US" altLang="en-US" sz="2400" dirty="0">
              <a:solidFill>
                <a:srgbClr val="0033CC"/>
              </a:solidFill>
              <a:latin typeface="+mn-lt"/>
              <a:ea typeface="ＭＳ Ｐゴシック" pitchFamily="34" charset="-128"/>
            </a:endParaRPr>
          </a:p>
          <a:p>
            <a:pPr eaLnBrk="1" hangingPunct="1">
              <a:spcBef>
                <a:spcPct val="0"/>
              </a:spcBef>
              <a:buClr>
                <a:srgbClr val="000000"/>
              </a:buClr>
              <a:buFontTx/>
              <a:buNone/>
              <a:defRPr/>
            </a:pPr>
            <a:r>
              <a:rPr lang="en-US" altLang="en-US" sz="2400" dirty="0">
                <a:latin typeface="+mn-lt"/>
                <a:ea typeface="ＭＳ Ｐゴシック" pitchFamily="34" charset="-128"/>
              </a:rPr>
              <a:t>1) Isotopic enrichment of the source material</a:t>
            </a:r>
          </a:p>
          <a:p>
            <a:pPr eaLnBrk="1" hangingPunct="1">
              <a:spcBef>
                <a:spcPct val="0"/>
              </a:spcBef>
              <a:buClr>
                <a:srgbClr val="000000"/>
              </a:buClr>
              <a:buFontTx/>
              <a:buNone/>
              <a:defRPr/>
            </a:pPr>
            <a:r>
              <a:rPr lang="en-US" altLang="en-US" sz="2400" dirty="0">
                <a:latin typeface="+mn-lt"/>
                <a:ea typeface="ＭＳ Ｐゴシック" pitchFamily="34" charset="-128"/>
              </a:rPr>
              <a:t>	(that is generally also the detector)</a:t>
            </a:r>
          </a:p>
          <a:p>
            <a:pPr eaLnBrk="1" hangingPunct="1">
              <a:spcBef>
                <a:spcPct val="0"/>
              </a:spcBef>
              <a:buClr>
                <a:srgbClr val="000000"/>
              </a:buClr>
              <a:buFontTx/>
              <a:buNone/>
              <a:defRPr/>
            </a:pPr>
            <a:r>
              <a:rPr lang="en-US" altLang="en-US" sz="2400" dirty="0">
                <a:latin typeface="+mn-lt"/>
                <a:ea typeface="ＭＳ Ｐゴシック" pitchFamily="34" charset="-128"/>
              </a:rPr>
              <a:t>	</a:t>
            </a:r>
          </a:p>
          <a:p>
            <a:pPr eaLnBrk="1" hangingPunct="1">
              <a:spcBef>
                <a:spcPct val="0"/>
              </a:spcBef>
              <a:buClr>
                <a:srgbClr val="000000"/>
              </a:buClr>
              <a:buFontTx/>
              <a:buNone/>
              <a:defRPr/>
            </a:pPr>
            <a:r>
              <a:rPr lang="en-US" altLang="en-US" sz="2400" i="1" dirty="0">
                <a:solidFill>
                  <a:srgbClr val="006600"/>
                </a:solidFill>
                <a:latin typeface="+mn-lt"/>
                <a:ea typeface="ＭＳ Ｐゴシック" pitchFamily="34" charset="-128"/>
              </a:rPr>
              <a:t>	</a:t>
            </a:r>
            <a:r>
              <a:rPr lang="en-US" altLang="en-US" sz="2400" i="1" dirty="0" smtClean="0">
                <a:solidFill>
                  <a:srgbClr val="006600"/>
                </a:solidFill>
                <a:latin typeface="+mn-lt"/>
                <a:ea typeface="ＭＳ Ｐゴシック" pitchFamily="34" charset="-128"/>
              </a:rPr>
              <a:t>100 kg </a:t>
            </a:r>
            <a:r>
              <a:rPr lang="en-US" altLang="en-US" sz="2400" i="1" dirty="0">
                <a:solidFill>
                  <a:srgbClr val="006600"/>
                </a:solidFill>
                <a:latin typeface="+mn-lt"/>
                <a:ea typeface="ＭＳ Ｐゴシック" pitchFamily="34" charset="-128"/>
              </a:rPr>
              <a:t>– class </a:t>
            </a:r>
            <a:r>
              <a:rPr lang="en-US" altLang="en-US" sz="2400" i="1" dirty="0" smtClean="0">
                <a:solidFill>
                  <a:srgbClr val="006600"/>
                </a:solidFill>
                <a:latin typeface="+mn-lt"/>
                <a:ea typeface="ＭＳ Ｐゴシック" pitchFamily="34" charset="-128"/>
              </a:rPr>
              <a:t>experiments </a:t>
            </a:r>
            <a:r>
              <a:rPr lang="en-US" altLang="en-US" sz="2400" i="1" dirty="0">
                <a:solidFill>
                  <a:srgbClr val="006600"/>
                </a:solidFill>
                <a:latin typeface="+mn-lt"/>
                <a:ea typeface="ＭＳ Ｐゴシック" pitchFamily="34" charset="-128"/>
              </a:rPr>
              <a:t>running or</a:t>
            </a:r>
          </a:p>
          <a:p>
            <a:pPr eaLnBrk="1" hangingPunct="1">
              <a:spcBef>
                <a:spcPct val="0"/>
              </a:spcBef>
              <a:buClr>
                <a:srgbClr val="000000"/>
              </a:buClr>
              <a:buFontTx/>
              <a:buNone/>
              <a:defRPr/>
            </a:pPr>
            <a:r>
              <a:rPr lang="en-US" altLang="en-US" sz="2400" i="1" dirty="0">
                <a:solidFill>
                  <a:srgbClr val="006600"/>
                </a:solidFill>
                <a:latin typeface="+mn-lt"/>
                <a:ea typeface="ＭＳ Ｐゴシック" pitchFamily="34" charset="-128"/>
              </a:rPr>
              <a:t>	completed.    </a:t>
            </a:r>
          </a:p>
          <a:p>
            <a:pPr eaLnBrk="1" hangingPunct="1">
              <a:spcBef>
                <a:spcPct val="0"/>
              </a:spcBef>
              <a:buClr>
                <a:srgbClr val="000000"/>
              </a:buClr>
              <a:buFontTx/>
              <a:buNone/>
              <a:defRPr/>
            </a:pPr>
            <a:r>
              <a:rPr lang="en-US" altLang="en-US" sz="2400" i="1" dirty="0">
                <a:solidFill>
                  <a:srgbClr val="006600"/>
                </a:solidFill>
                <a:latin typeface="+mn-lt"/>
                <a:ea typeface="ＭＳ Ｐゴシック" pitchFamily="34" charset="-128"/>
              </a:rPr>
              <a:t>	</a:t>
            </a:r>
            <a:r>
              <a:rPr lang="en-US" altLang="en-US" sz="2400" i="1" dirty="0">
                <a:solidFill>
                  <a:srgbClr val="663300"/>
                </a:solidFill>
                <a:latin typeface="+mn-lt"/>
                <a:ea typeface="ＭＳ Ｐゴシック" pitchFamily="34" charset="-128"/>
              </a:rPr>
              <a:t>Ton – class experiments under planning.</a:t>
            </a:r>
            <a:endParaRPr lang="en-US" altLang="en-US" sz="2400" dirty="0">
              <a:solidFill>
                <a:srgbClr val="663300"/>
              </a:solidFill>
              <a:latin typeface="+mn-lt"/>
              <a:ea typeface="ＭＳ Ｐゴシック" pitchFamily="34" charset="-128"/>
            </a:endParaRPr>
          </a:p>
          <a:p>
            <a:pPr eaLnBrk="1" hangingPunct="1">
              <a:spcBef>
                <a:spcPct val="0"/>
              </a:spcBef>
              <a:buClr>
                <a:srgbClr val="000000"/>
              </a:buClr>
              <a:buFontTx/>
              <a:buNone/>
              <a:defRPr/>
            </a:pPr>
            <a:endParaRPr lang="en-US" altLang="en-US" sz="2400" dirty="0">
              <a:solidFill>
                <a:srgbClr val="0033CC"/>
              </a:solidFill>
              <a:latin typeface="+mn-lt"/>
              <a:ea typeface="ＭＳ Ｐゴシック" pitchFamily="34" charset="-128"/>
            </a:endParaRPr>
          </a:p>
          <a:p>
            <a:pPr eaLnBrk="1" hangingPunct="1">
              <a:spcBef>
                <a:spcPct val="0"/>
              </a:spcBef>
              <a:buClr>
                <a:srgbClr val="000000"/>
              </a:buClr>
              <a:buFontTx/>
              <a:buNone/>
              <a:defRPr/>
            </a:pPr>
            <a:endParaRPr lang="en-US" altLang="en-US" sz="2400" dirty="0">
              <a:solidFill>
                <a:srgbClr val="0033CC"/>
              </a:solidFill>
              <a:latin typeface="+mn-lt"/>
              <a:ea typeface="ＭＳ Ｐゴシック" pitchFamily="34" charset="-128"/>
            </a:endParaRPr>
          </a:p>
          <a:p>
            <a:pPr eaLnBrk="1" hangingPunct="1">
              <a:spcBef>
                <a:spcPct val="0"/>
              </a:spcBef>
              <a:buClr>
                <a:srgbClr val="000000"/>
              </a:buClr>
              <a:buFontTx/>
              <a:buNone/>
              <a:defRPr/>
            </a:pPr>
            <a:r>
              <a:rPr lang="en-US" altLang="en-US" sz="2400" dirty="0">
                <a:solidFill>
                  <a:srgbClr val="0033CC"/>
                </a:solidFill>
                <a:latin typeface="+mn-lt"/>
                <a:ea typeface="ＭＳ Ｐゴシック" pitchFamily="34" charset="-128"/>
              </a:rPr>
              <a:t>2) Underground location to shield </a:t>
            </a:r>
          </a:p>
          <a:p>
            <a:pPr eaLnBrk="1" hangingPunct="1">
              <a:spcBef>
                <a:spcPct val="0"/>
              </a:spcBef>
              <a:buClr>
                <a:srgbClr val="000000"/>
              </a:buClr>
              <a:buFontTx/>
              <a:buNone/>
              <a:defRPr/>
            </a:pPr>
            <a:r>
              <a:rPr lang="en-US" altLang="en-US" sz="2400" dirty="0">
                <a:solidFill>
                  <a:srgbClr val="0033CC"/>
                </a:solidFill>
                <a:latin typeface="+mn-lt"/>
                <a:ea typeface="ＭＳ Ｐゴシック" pitchFamily="34" charset="-128"/>
              </a:rPr>
              <a:t>	cosmic-ray induced background</a:t>
            </a:r>
          </a:p>
          <a:p>
            <a:pPr eaLnBrk="1" hangingPunct="1">
              <a:spcBef>
                <a:spcPct val="0"/>
              </a:spcBef>
              <a:buClr>
                <a:srgbClr val="000000"/>
              </a:buClr>
              <a:buFontTx/>
              <a:buNone/>
              <a:defRPr/>
            </a:pPr>
            <a:endParaRPr lang="en-US" altLang="en-US" sz="2400" dirty="0">
              <a:solidFill>
                <a:srgbClr val="006600"/>
              </a:solidFill>
              <a:latin typeface="+mn-lt"/>
              <a:ea typeface="ＭＳ Ｐゴシック" pitchFamily="34" charset="-128"/>
            </a:endParaRPr>
          </a:p>
          <a:p>
            <a:pPr eaLnBrk="1" hangingPunct="1">
              <a:spcBef>
                <a:spcPct val="0"/>
              </a:spcBef>
              <a:buClr>
                <a:srgbClr val="000000"/>
              </a:buClr>
              <a:buFontTx/>
              <a:buNone/>
              <a:defRPr/>
            </a:pPr>
            <a:r>
              <a:rPr lang="en-US" altLang="en-US" sz="2400" dirty="0">
                <a:solidFill>
                  <a:srgbClr val="006600"/>
                </a:solidFill>
                <a:latin typeface="+mn-lt"/>
                <a:ea typeface="ＭＳ Ｐゴシック" pitchFamily="34" charset="-128"/>
              </a:rPr>
              <a:t>	</a:t>
            </a:r>
            <a:r>
              <a:rPr lang="en-US" altLang="en-US" sz="2400" i="1" dirty="0">
                <a:solidFill>
                  <a:srgbClr val="006600"/>
                </a:solidFill>
                <a:latin typeface="+mn-lt"/>
                <a:ea typeface="ＭＳ Ｐゴシック" pitchFamily="34" charset="-128"/>
              </a:rPr>
              <a:t>Several underground labs </a:t>
            </a:r>
          </a:p>
          <a:p>
            <a:pPr eaLnBrk="1" hangingPunct="1">
              <a:spcBef>
                <a:spcPct val="0"/>
              </a:spcBef>
              <a:buClr>
                <a:srgbClr val="000000"/>
              </a:buClr>
              <a:buFontTx/>
              <a:buNone/>
              <a:defRPr/>
            </a:pPr>
            <a:r>
              <a:rPr lang="en-US" altLang="en-US" sz="2400" i="1" dirty="0">
                <a:solidFill>
                  <a:srgbClr val="006600"/>
                </a:solidFill>
                <a:latin typeface="+mn-lt"/>
                <a:ea typeface="ＭＳ Ｐゴシック" pitchFamily="34" charset="-128"/>
              </a:rPr>
              <a:t>	around the world, </a:t>
            </a:r>
          </a:p>
          <a:p>
            <a:pPr eaLnBrk="1" hangingPunct="1">
              <a:spcBef>
                <a:spcPct val="0"/>
              </a:spcBef>
              <a:buClr>
                <a:srgbClr val="000000"/>
              </a:buClr>
              <a:buFontTx/>
              <a:buNone/>
              <a:defRPr/>
            </a:pPr>
            <a:r>
              <a:rPr lang="en-US" altLang="en-US" sz="2400" i="1" dirty="0">
                <a:solidFill>
                  <a:srgbClr val="006600"/>
                </a:solidFill>
                <a:latin typeface="+mn-lt"/>
                <a:ea typeface="ＭＳ Ｐゴシック" pitchFamily="34" charset="-128"/>
              </a:rPr>
              <a:t>	</a:t>
            </a:r>
            <a:r>
              <a:rPr lang="en-US" altLang="en-US" sz="2400" i="1" dirty="0">
                <a:solidFill>
                  <a:srgbClr val="663300"/>
                </a:solidFill>
                <a:latin typeface="+mn-lt"/>
                <a:ea typeface="ＭＳ Ｐゴシック" pitchFamily="34" charset="-128"/>
              </a:rPr>
              <a:t>next round of </a:t>
            </a:r>
            <a:r>
              <a:rPr lang="en-US" altLang="en-US" sz="2400" i="1" dirty="0" smtClean="0">
                <a:solidFill>
                  <a:srgbClr val="663300"/>
                </a:solidFill>
                <a:latin typeface="+mn-lt"/>
                <a:ea typeface="ＭＳ Ｐゴシック" pitchFamily="34" charset="-128"/>
              </a:rPr>
              <a:t>experiments 1-2 </a:t>
            </a:r>
            <a:r>
              <a:rPr lang="en-US" altLang="en-US" sz="2400" i="1" dirty="0">
                <a:solidFill>
                  <a:srgbClr val="663300"/>
                </a:solidFill>
                <a:latin typeface="+mn-lt"/>
                <a:ea typeface="ＭＳ Ｐゴシック" pitchFamily="34" charset="-128"/>
              </a:rPr>
              <a:t>km deep.</a:t>
            </a:r>
            <a:endParaRPr lang="en-US" altLang="en-US" sz="2400" dirty="0">
              <a:solidFill>
                <a:srgbClr val="663300"/>
              </a:solidFill>
              <a:latin typeface="+mn-lt"/>
              <a:ea typeface="ＭＳ Ｐゴシック" pitchFamily="34" charset="-128"/>
            </a:endParaRPr>
          </a:p>
        </p:txBody>
      </p:sp>
      <p:sp>
        <p:nvSpPr>
          <p:cNvPr id="7171" name="Slide Number Placeholder 1"/>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fld id="{2648136B-2E3A-40DB-9D52-DCA0EBB67403}" type="slidenum">
              <a:rPr lang="en-US" altLang="en-US" sz="1000"/>
              <a:pPr>
                <a:spcBef>
                  <a:spcPct val="0"/>
                </a:spcBef>
                <a:buFontTx/>
                <a:buNone/>
                <a:defRPr/>
              </a:pPr>
              <a:t>11</a:t>
            </a:fld>
            <a:endParaRPr lang="en-US" altLang="en-US" sz="1000"/>
          </a:p>
        </p:txBody>
      </p:sp>
      <p:sp>
        <p:nvSpPr>
          <p:cNvPr id="3" name="Date Placeholder 2"/>
          <p:cNvSpPr>
            <a:spLocks noGrp="1"/>
          </p:cNvSpPr>
          <p:nvPr>
            <p:ph type="dt" sz="quarter" idx="10"/>
          </p:nvPr>
        </p:nvSpPr>
        <p:spPr>
          <a:noFill/>
        </p:spPr>
        <p:txBody>
          <a:bodyPr/>
          <a:lstStyle/>
          <a:p>
            <a:pPr>
              <a:defRPr/>
            </a:pPr>
            <a:r>
              <a:rPr lang="en-US" smtClean="0"/>
              <a:t>September 2017</a:t>
            </a:r>
            <a:endParaRPr lang="en-US"/>
          </a:p>
        </p:txBody>
      </p:sp>
      <p:sp>
        <p:nvSpPr>
          <p:cNvPr id="4" name="Footer Placeholder 3"/>
          <p:cNvSpPr>
            <a:spLocks noGrp="1"/>
          </p:cNvSpPr>
          <p:nvPr>
            <p:ph type="ftr" sz="quarter" idx="11"/>
          </p:nvPr>
        </p:nvSpPr>
        <p:spPr>
          <a:noFill/>
        </p:spPr>
        <p:txBody>
          <a:bodyPr/>
          <a:lstStyle/>
          <a:p>
            <a:pPr>
              <a:defRPr/>
            </a:pPr>
            <a:r>
              <a:rPr lang="en-US" smtClean="0"/>
              <a:t>Erice</a:t>
            </a:r>
            <a:endParaRPr lang="en-US"/>
          </a:p>
        </p:txBody>
      </p:sp>
      <p:pic>
        <p:nvPicPr>
          <p:cNvPr id="16389" name="Picture 6" descr="centrifuge_pla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8900" y="188914"/>
            <a:ext cx="2806700" cy="308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6780030" y="3679372"/>
            <a:ext cx="4017147" cy="2686737"/>
            <a:chOff x="6780030" y="3679372"/>
            <a:chExt cx="4017147" cy="2686737"/>
          </a:xfrm>
        </p:grpSpPr>
        <p:pic>
          <p:nvPicPr>
            <p:cNvPr id="8" name="Picture 7" descr="WIPP_crossection.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0030" y="3679372"/>
              <a:ext cx="4017147" cy="2686737"/>
            </a:xfrm>
            <a:prstGeom prst="rect">
              <a:avLst/>
            </a:prstGeom>
          </p:spPr>
        </p:pic>
        <p:sp>
          <p:nvSpPr>
            <p:cNvPr id="5" name="TextBox 4"/>
            <p:cNvSpPr txBox="1"/>
            <p:nvPr/>
          </p:nvSpPr>
          <p:spPr>
            <a:xfrm>
              <a:off x="9493956" y="6062133"/>
              <a:ext cx="1233030" cy="246221"/>
            </a:xfrm>
            <a:prstGeom prst="rect">
              <a:avLst/>
            </a:prstGeom>
            <a:noFill/>
          </p:spPr>
          <p:txBody>
            <a:bodyPr wrap="none" rtlCol="0">
              <a:spAutoFit/>
            </a:bodyPr>
            <a:lstStyle/>
            <a:p>
              <a:r>
                <a:rPr lang="en-US" sz="1000" dirty="0" smtClean="0"/>
                <a:t>655 m (1624 </a:t>
              </a:r>
              <a:r>
                <a:rPr lang="en-US" sz="1000" dirty="0" err="1" smtClean="0"/>
                <a:t>mw.e</a:t>
              </a:r>
              <a:r>
                <a:rPr lang="en-US" sz="1000" dirty="0" smtClean="0"/>
                <a:t>.)</a:t>
              </a:r>
              <a:endParaRPr lang="en-US" sz="1000" dirty="0"/>
            </a:p>
          </p:txBody>
        </p:sp>
      </p:grpSp>
      <p:pic>
        <p:nvPicPr>
          <p:cNvPr id="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70247" y="3467100"/>
            <a:ext cx="3794125"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92589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8433" name="TextBox 11"/>
              <p:cNvSpPr txBox="1">
                <a:spLocks noChangeArrowheads="1"/>
              </p:cNvSpPr>
              <p:nvPr/>
            </p:nvSpPr>
            <p:spPr bwMode="auto">
              <a:xfrm>
                <a:off x="380999" y="348340"/>
                <a:ext cx="6879771" cy="563231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
                    <a:srgbClr val="000000"/>
                  </a:buClr>
                  <a:buFontTx/>
                  <a:buNone/>
                </a:pPr>
                <a:r>
                  <a:rPr lang="en-US" altLang="en-US" sz="2400" dirty="0" smtClean="0">
                    <a:solidFill>
                      <a:srgbClr val="336600"/>
                    </a:solidFill>
                    <a:latin typeface="+mn-lt"/>
                    <a:ea typeface="ＭＳ Ｐゴシック" panose="020B0600070205080204" pitchFamily="34" charset="-128"/>
                  </a:rPr>
                  <a:t>Four requirements for </a:t>
                </a:r>
                <a:r>
                  <a:rPr lang="en-US" altLang="en-US" sz="2400" dirty="0">
                    <a:solidFill>
                      <a:srgbClr val="336600"/>
                    </a:solidFill>
                    <a:latin typeface="+mn-lt"/>
                    <a:ea typeface="ＭＳ Ｐゴシック" panose="020B0600070205080204" pitchFamily="34" charset="-128"/>
                  </a:rPr>
                  <a:t>modern experiments:</a:t>
                </a:r>
              </a:p>
              <a:p>
                <a:pPr eaLnBrk="1" hangingPunct="1">
                  <a:spcBef>
                    <a:spcPct val="0"/>
                  </a:spcBef>
                  <a:buClr>
                    <a:srgbClr val="000000"/>
                  </a:buClr>
                  <a:buFontTx/>
                  <a:buNone/>
                </a:pPr>
                <a:endParaRPr lang="en-US" altLang="en-US" sz="2400" dirty="0">
                  <a:solidFill>
                    <a:srgbClr val="0033CC"/>
                  </a:solidFill>
                  <a:latin typeface="+mn-lt"/>
                  <a:ea typeface="ＭＳ Ｐゴシック" panose="020B0600070205080204" pitchFamily="34" charset="-128"/>
                </a:endParaRPr>
              </a:p>
              <a:p>
                <a:pPr eaLnBrk="1" hangingPunct="1">
                  <a:spcBef>
                    <a:spcPct val="0"/>
                  </a:spcBef>
                  <a:buClr>
                    <a:srgbClr val="000000"/>
                  </a:buClr>
                  <a:buFontTx/>
                  <a:buNone/>
                </a:pPr>
                <a:r>
                  <a:rPr lang="en-US" altLang="en-US" sz="2400" dirty="0">
                    <a:solidFill>
                      <a:srgbClr val="7030A0"/>
                    </a:solidFill>
                    <a:latin typeface="+mn-lt"/>
                    <a:ea typeface="ＭＳ Ｐゴシック" panose="020B0600070205080204" pitchFamily="34" charset="-128"/>
                  </a:rPr>
                  <a:t>3) Ultra-low radioactive contamination for </a:t>
                </a:r>
              </a:p>
              <a:p>
                <a:pPr eaLnBrk="1" hangingPunct="1">
                  <a:spcBef>
                    <a:spcPct val="0"/>
                  </a:spcBef>
                  <a:buClr>
                    <a:srgbClr val="000000"/>
                  </a:buClr>
                  <a:buFontTx/>
                  <a:buNone/>
                </a:pPr>
                <a:r>
                  <a:rPr lang="en-US" altLang="en-US" sz="2400" dirty="0">
                    <a:solidFill>
                      <a:srgbClr val="7030A0"/>
                    </a:solidFill>
                    <a:latin typeface="+mn-lt"/>
                    <a:ea typeface="ＭＳ Ｐゴシック" panose="020B0600070205080204" pitchFamily="34" charset="-128"/>
                  </a:rPr>
                  <a:t>	detector construction components</a:t>
                </a:r>
              </a:p>
              <a:p>
                <a:pPr eaLnBrk="1" hangingPunct="1">
                  <a:spcBef>
                    <a:spcPct val="0"/>
                  </a:spcBef>
                  <a:buClr>
                    <a:srgbClr val="000000"/>
                  </a:buClr>
                  <a:buFontTx/>
                  <a:buNone/>
                </a:pPr>
                <a:endParaRPr lang="en-US" altLang="en-US" sz="2400" dirty="0">
                  <a:solidFill>
                    <a:srgbClr val="7030A0"/>
                  </a:solidFill>
                  <a:latin typeface="+mn-lt"/>
                  <a:ea typeface="ＭＳ Ｐゴシック" panose="020B0600070205080204" pitchFamily="34" charset="-128"/>
                </a:endParaRPr>
              </a:p>
              <a:p>
                <a:pPr eaLnBrk="1" hangingPunct="1">
                  <a:spcBef>
                    <a:spcPct val="0"/>
                  </a:spcBef>
                  <a:buClr>
                    <a:srgbClr val="000000"/>
                  </a:buClr>
                  <a:buFontTx/>
                  <a:buNone/>
                </a:pPr>
                <a:r>
                  <a:rPr lang="en-US" altLang="en-US" sz="2400" dirty="0">
                    <a:solidFill>
                      <a:srgbClr val="0033CC"/>
                    </a:solidFill>
                    <a:latin typeface="+mn-lt"/>
                    <a:ea typeface="ＭＳ Ｐゴシック" panose="020B0600070205080204" pitchFamily="34" charset="-128"/>
                  </a:rPr>
                  <a:t>	</a:t>
                </a:r>
                <a:r>
                  <a:rPr lang="en-US" altLang="en-US" sz="2400" i="1" dirty="0">
                    <a:solidFill>
                      <a:srgbClr val="006600"/>
                    </a:solidFill>
                    <a:latin typeface="+mn-lt"/>
                    <a:ea typeface="ＭＳ Ｐゴシック" panose="020B0600070205080204" pitchFamily="34" charset="-128"/>
                  </a:rPr>
                  <a:t>Some materials used </a:t>
                </a:r>
                <a:r>
                  <a:rPr lang="en-US" altLang="en-US" sz="2400" i="1" dirty="0" smtClean="0">
                    <a:solidFill>
                      <a:srgbClr val="006600"/>
                    </a:solidFill>
                    <a:latin typeface="+mn-lt"/>
                    <a:ea typeface="ＭＳ Ｐゴシック" panose="020B0600070205080204" pitchFamily="34" charset="-128"/>
                  </a:rPr>
                  <a:t>&lt;10</a:t>
                </a:r>
                <a:r>
                  <a:rPr lang="en-US" altLang="en-US" sz="2400" i="1" baseline="30000" dirty="0" smtClean="0">
                    <a:solidFill>
                      <a:srgbClr val="006600"/>
                    </a:solidFill>
                    <a:latin typeface="+mn-lt"/>
                    <a:ea typeface="ＭＳ Ｐゴシック" panose="020B0600070205080204" pitchFamily="34" charset="-128"/>
                  </a:rPr>
                  <a:t>-14</a:t>
                </a:r>
                <a:r>
                  <a:rPr lang="en-US" altLang="en-US" sz="2400" i="1" dirty="0" smtClean="0">
                    <a:solidFill>
                      <a:srgbClr val="006600"/>
                    </a:solidFill>
                    <a:latin typeface="+mn-lt"/>
                    <a:ea typeface="ＭＳ Ｐゴシック" panose="020B0600070205080204" pitchFamily="34" charset="-128"/>
                  </a:rPr>
                  <a:t> g/g in </a:t>
                </a:r>
                <a:r>
                  <a:rPr lang="en-US" altLang="en-US" sz="2400" i="1" dirty="0">
                    <a:solidFill>
                      <a:srgbClr val="006600"/>
                    </a:solidFill>
                    <a:latin typeface="+mn-lt"/>
                    <a:ea typeface="ＭＳ Ｐゴシック" panose="020B0600070205080204" pitchFamily="34" charset="-128"/>
                  </a:rPr>
                  <a:t>U, Th</a:t>
                </a:r>
              </a:p>
              <a:p>
                <a:pPr eaLnBrk="1" hangingPunct="1">
                  <a:spcBef>
                    <a:spcPct val="0"/>
                  </a:spcBef>
                  <a:buClr>
                    <a:srgbClr val="000000"/>
                  </a:buClr>
                  <a:buFontTx/>
                  <a:buNone/>
                </a:pPr>
                <a:r>
                  <a:rPr lang="en-US" altLang="en-US" sz="2400" i="1" dirty="0">
                    <a:solidFill>
                      <a:srgbClr val="006600"/>
                    </a:solidFill>
                    <a:latin typeface="+mn-lt"/>
                    <a:ea typeface="ＭＳ Ｐゴシック" panose="020B0600070205080204" pitchFamily="34" charset="-128"/>
                  </a:rPr>
                  <a:t>	(U, Th in the earth crust </a:t>
                </a:r>
                <a14:m>
                  <m:oMath xmlns:m="http://schemas.openxmlformats.org/officeDocument/2006/math">
                    <m:r>
                      <a:rPr lang="en-US" altLang="en-US" sz="2400" i="1" smtClean="0">
                        <a:solidFill>
                          <a:srgbClr val="006600"/>
                        </a:solidFill>
                        <a:latin typeface="Cambria Math" panose="02040503050406030204" pitchFamily="18" charset="0"/>
                        <a:ea typeface="Cambria Math" panose="02040503050406030204" pitchFamily="18" charset="0"/>
                      </a:rPr>
                      <m:t>∼</m:t>
                    </m:r>
                  </m:oMath>
                </a14:m>
                <a:r>
                  <a:rPr lang="en-US" altLang="en-US" sz="2400" i="1" dirty="0" smtClean="0">
                    <a:solidFill>
                      <a:srgbClr val="006600"/>
                    </a:solidFill>
                    <a:latin typeface="+mn-lt"/>
                    <a:ea typeface="ＭＳ Ｐゴシック" panose="020B0600070205080204" pitchFamily="34" charset="-128"/>
                  </a:rPr>
                  <a:t>3 and 11 ppm</a:t>
                </a:r>
                <a:r>
                  <a:rPr lang="en-US" altLang="en-US" sz="2400" i="1" dirty="0">
                    <a:solidFill>
                      <a:srgbClr val="006600"/>
                    </a:solidFill>
                    <a:latin typeface="+mn-lt"/>
                    <a:ea typeface="ＭＳ Ｐゴシック" panose="020B0600070205080204" pitchFamily="34" charset="-128"/>
                  </a:rPr>
                  <a:t>)</a:t>
                </a:r>
                <a:endParaRPr lang="en-US" altLang="en-US" sz="2400" dirty="0">
                  <a:solidFill>
                    <a:srgbClr val="006600"/>
                  </a:solidFill>
                  <a:latin typeface="+mn-lt"/>
                  <a:ea typeface="ＭＳ Ｐゴシック" panose="020B0600070205080204" pitchFamily="34" charset="-128"/>
                </a:endParaRPr>
              </a:p>
              <a:p>
                <a:pPr eaLnBrk="1" hangingPunct="1">
                  <a:spcBef>
                    <a:spcPct val="0"/>
                  </a:spcBef>
                  <a:buClr>
                    <a:srgbClr val="000000"/>
                  </a:buClr>
                  <a:buFontTx/>
                  <a:buNone/>
                </a:pPr>
                <a:endParaRPr lang="en-US" altLang="en-US" sz="2400" dirty="0">
                  <a:solidFill>
                    <a:srgbClr val="0033CC"/>
                  </a:solidFill>
                  <a:latin typeface="+mn-lt"/>
                  <a:ea typeface="ＭＳ Ｐゴシック" panose="020B0600070205080204" pitchFamily="34" charset="-128"/>
                </a:endParaRPr>
              </a:p>
              <a:p>
                <a:pPr eaLnBrk="1" hangingPunct="1">
                  <a:spcBef>
                    <a:spcPct val="0"/>
                  </a:spcBef>
                  <a:buClr>
                    <a:srgbClr val="000000"/>
                  </a:buClr>
                  <a:buFontTx/>
                  <a:buNone/>
                </a:pPr>
                <a:endParaRPr lang="en-US" altLang="en-US" sz="2400" dirty="0">
                  <a:solidFill>
                    <a:srgbClr val="0033CC"/>
                  </a:solidFill>
                  <a:latin typeface="+mn-lt"/>
                  <a:ea typeface="ＭＳ Ｐゴシック" panose="020B0600070205080204" pitchFamily="34" charset="-128"/>
                </a:endParaRPr>
              </a:p>
              <a:p>
                <a:pPr eaLnBrk="1" hangingPunct="1">
                  <a:spcBef>
                    <a:spcPct val="0"/>
                  </a:spcBef>
                  <a:buClr>
                    <a:srgbClr val="000000"/>
                  </a:buClr>
                  <a:buFontTx/>
                  <a:buNone/>
                </a:pPr>
                <a:r>
                  <a:rPr lang="en-US" altLang="en-US" sz="2400" dirty="0">
                    <a:latin typeface="+mn-lt"/>
                    <a:ea typeface="ＭＳ Ｐゴシック" panose="020B0600070205080204" pitchFamily="34" charset="-128"/>
                  </a:rPr>
                  <a:t>4) New techniques to discriminate signal </a:t>
                </a:r>
              </a:p>
              <a:p>
                <a:pPr eaLnBrk="1" hangingPunct="1">
                  <a:spcBef>
                    <a:spcPct val="0"/>
                  </a:spcBef>
                  <a:buClr>
                    <a:srgbClr val="000000"/>
                  </a:buClr>
                  <a:buFontTx/>
                  <a:buNone/>
                </a:pPr>
                <a:r>
                  <a:rPr lang="en-US" altLang="en-US" sz="2400" dirty="0">
                    <a:latin typeface="+mn-lt"/>
                    <a:ea typeface="ＭＳ Ｐゴシック" panose="020B0600070205080204" pitchFamily="34" charset="-128"/>
                  </a:rPr>
                  <a:t>        from background</a:t>
                </a:r>
              </a:p>
              <a:p>
                <a:pPr eaLnBrk="1" hangingPunct="1">
                  <a:spcBef>
                    <a:spcPct val="0"/>
                  </a:spcBef>
                  <a:buClr>
                    <a:srgbClr val="000000"/>
                  </a:buClr>
                  <a:buFontTx/>
                  <a:buNone/>
                </a:pPr>
                <a:endParaRPr lang="en-US" altLang="en-US" sz="2400" dirty="0">
                  <a:latin typeface="+mn-lt"/>
                  <a:ea typeface="ＭＳ Ｐゴシック" panose="020B0600070205080204" pitchFamily="34" charset="-128"/>
                </a:endParaRPr>
              </a:p>
              <a:p>
                <a:pPr eaLnBrk="1" hangingPunct="1">
                  <a:spcBef>
                    <a:spcPct val="0"/>
                  </a:spcBef>
                  <a:buClr>
                    <a:srgbClr val="000000"/>
                  </a:buClr>
                  <a:buFontTx/>
                  <a:buNone/>
                </a:pPr>
                <a:r>
                  <a:rPr lang="en-US" altLang="en-US" sz="2400" dirty="0">
                    <a:solidFill>
                      <a:srgbClr val="0033CC"/>
                    </a:solidFill>
                    <a:latin typeface="+mn-lt"/>
                    <a:ea typeface="ＭＳ Ｐゴシック" panose="020B0600070205080204" pitchFamily="34" charset="-128"/>
                  </a:rPr>
                  <a:t>        </a:t>
                </a:r>
                <a:r>
                  <a:rPr lang="en-US" altLang="en-US" sz="2400" i="1" dirty="0">
                    <a:solidFill>
                      <a:srgbClr val="006600"/>
                    </a:solidFill>
                    <a:latin typeface="+mn-lt"/>
                    <a:ea typeface="ＭＳ Ｐゴシック" panose="020B0600070205080204" pitchFamily="34" charset="-128"/>
                  </a:rPr>
                  <a:t>Non trivial for </a:t>
                </a:r>
                <a:r>
                  <a:rPr lang="en-US" altLang="en-US" sz="2400" i="1" dirty="0" smtClean="0">
                    <a:solidFill>
                      <a:srgbClr val="006600"/>
                    </a:solidFill>
                    <a:latin typeface="+mn-lt"/>
                    <a:ea typeface="ＭＳ Ｐゴシック" panose="020B0600070205080204" pitchFamily="34" charset="-128"/>
                  </a:rPr>
                  <a:t>E </a:t>
                </a:r>
                <a14:m>
                  <m:oMath xmlns:m="http://schemas.openxmlformats.org/officeDocument/2006/math">
                    <m:r>
                      <a:rPr lang="en-US" altLang="en-US" sz="2400" i="1" smtClean="0">
                        <a:solidFill>
                          <a:srgbClr val="006600"/>
                        </a:solidFill>
                        <a:latin typeface="Cambria Math" panose="02040503050406030204" pitchFamily="18" charset="0"/>
                        <a:ea typeface="Cambria Math" panose="02040503050406030204" pitchFamily="18" charset="0"/>
                      </a:rPr>
                      <m:t>∼</m:t>
                    </m:r>
                  </m:oMath>
                </a14:m>
                <a:r>
                  <a:rPr lang="en-US" altLang="en-US" sz="2400" i="1" dirty="0" smtClean="0">
                    <a:solidFill>
                      <a:srgbClr val="006600"/>
                    </a:solidFill>
                    <a:latin typeface="+mn-lt"/>
                    <a:ea typeface="ＭＳ Ｐゴシック" panose="020B0600070205080204" pitchFamily="34" charset="-128"/>
                  </a:rPr>
                  <a:t>1 MeV</a:t>
                </a:r>
                <a:endParaRPr lang="en-US" altLang="en-US" sz="2400" i="1" dirty="0">
                  <a:solidFill>
                    <a:srgbClr val="006600"/>
                  </a:solidFill>
                  <a:latin typeface="+mn-lt"/>
                  <a:ea typeface="ＭＳ Ｐゴシック" panose="020B0600070205080204" pitchFamily="34" charset="-128"/>
                </a:endParaRPr>
              </a:p>
              <a:p>
                <a:pPr eaLnBrk="1" hangingPunct="1">
                  <a:spcBef>
                    <a:spcPct val="0"/>
                  </a:spcBef>
                  <a:buClr>
                    <a:srgbClr val="000000"/>
                  </a:buClr>
                  <a:buFontTx/>
                  <a:buNone/>
                </a:pPr>
                <a:endParaRPr lang="en-US" altLang="en-US" sz="2400" i="1" dirty="0">
                  <a:solidFill>
                    <a:srgbClr val="006600"/>
                  </a:solidFill>
                  <a:latin typeface="+mn-lt"/>
                  <a:ea typeface="ＭＳ Ｐゴシック" panose="020B0600070205080204" pitchFamily="34" charset="-128"/>
                </a:endParaRPr>
              </a:p>
              <a:p>
                <a:pPr eaLnBrk="1" hangingPunct="1">
                  <a:spcBef>
                    <a:spcPct val="0"/>
                  </a:spcBef>
                  <a:buClr>
                    <a:srgbClr val="000000"/>
                  </a:buClr>
                  <a:buFontTx/>
                  <a:buNone/>
                </a:pPr>
                <a:r>
                  <a:rPr lang="en-US" altLang="en-US" sz="2400" i="1" dirty="0">
                    <a:solidFill>
                      <a:srgbClr val="006600"/>
                    </a:solidFill>
                    <a:latin typeface="+mn-lt"/>
                    <a:ea typeface="ＭＳ Ｐゴシック" panose="020B0600070205080204" pitchFamily="34" charset="-128"/>
                  </a:rPr>
                  <a:t>        T</a:t>
                </a:r>
                <a:r>
                  <a:rPr lang="en-US" altLang="en-US" sz="2400" i="1" dirty="0" smtClean="0">
                    <a:solidFill>
                      <a:srgbClr val="006600"/>
                    </a:solidFill>
                    <a:latin typeface="+mn-lt"/>
                    <a:ea typeface="ＭＳ Ｐゴシック" panose="020B0600070205080204" pitchFamily="34" charset="-128"/>
                  </a:rPr>
                  <a:t>his </a:t>
                </a:r>
                <a:r>
                  <a:rPr lang="en-US" altLang="en-US" sz="2400" i="1" dirty="0">
                    <a:solidFill>
                      <a:srgbClr val="006600"/>
                    </a:solidFill>
                    <a:latin typeface="+mn-lt"/>
                    <a:ea typeface="ＭＳ Ｐゴシック" panose="020B0600070205080204" pitchFamily="34" charset="-128"/>
                  </a:rPr>
                  <a:t>gets easier </a:t>
                </a:r>
                <a:r>
                  <a:rPr lang="en-US" altLang="en-US" sz="2400" i="1" dirty="0" smtClean="0">
                    <a:solidFill>
                      <a:srgbClr val="006600"/>
                    </a:solidFill>
                    <a:latin typeface="+mn-lt"/>
                    <a:ea typeface="ＭＳ Ｐゴシック" panose="020B0600070205080204" pitchFamily="34" charset="-128"/>
                  </a:rPr>
                  <a:t>in larger </a:t>
                </a:r>
                <a:r>
                  <a:rPr lang="en-US" altLang="en-US" sz="2400" i="1" dirty="0">
                    <a:solidFill>
                      <a:srgbClr val="006600"/>
                    </a:solidFill>
                    <a:latin typeface="+mn-lt"/>
                    <a:ea typeface="ＭＳ Ｐゴシック" panose="020B0600070205080204" pitchFamily="34" charset="-128"/>
                  </a:rPr>
                  <a:t>detectors.</a:t>
                </a:r>
              </a:p>
            </p:txBody>
          </p:sp>
        </mc:Choice>
        <mc:Fallback xmlns="">
          <p:sp>
            <p:nvSpPr>
              <p:cNvPr id="18433" name="TextBox 11"/>
              <p:cNvSpPr txBox="1">
                <a:spLocks noRot="1" noChangeAspect="1" noMove="1" noResize="1" noEditPoints="1" noAdjustHandles="1" noChangeArrowheads="1" noChangeShapeType="1" noTextEdit="1"/>
              </p:cNvSpPr>
              <p:nvPr/>
            </p:nvSpPr>
            <p:spPr bwMode="auto">
              <a:xfrm>
                <a:off x="380999" y="348340"/>
                <a:ext cx="6879771" cy="5632311"/>
              </a:xfrm>
              <a:prstGeom prst="rect">
                <a:avLst/>
              </a:prstGeom>
              <a:blipFill rotWithShape="0">
                <a:blip r:embed="rId3"/>
                <a:stretch>
                  <a:fillRect l="-1329" t="-866" b="-151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9219" name="Slide Number Placeholder 1"/>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fld id="{2016DF10-F10F-4F0B-8232-AFF7857E5EA3}" type="slidenum">
              <a:rPr lang="en-US" altLang="en-US" sz="1000"/>
              <a:pPr>
                <a:spcBef>
                  <a:spcPct val="0"/>
                </a:spcBef>
                <a:buFontTx/>
                <a:buNone/>
                <a:defRPr/>
              </a:pPr>
              <a:t>12</a:t>
            </a:fld>
            <a:endParaRPr lang="en-US" altLang="en-US" sz="1000"/>
          </a:p>
        </p:txBody>
      </p:sp>
      <p:sp>
        <p:nvSpPr>
          <p:cNvPr id="3" name="Date Placeholder 2"/>
          <p:cNvSpPr>
            <a:spLocks noGrp="1"/>
          </p:cNvSpPr>
          <p:nvPr>
            <p:ph type="dt" sz="quarter" idx="10"/>
          </p:nvPr>
        </p:nvSpPr>
        <p:spPr>
          <a:noFill/>
        </p:spPr>
        <p:txBody>
          <a:bodyPr/>
          <a:lstStyle/>
          <a:p>
            <a:pPr>
              <a:defRPr/>
            </a:pPr>
            <a:r>
              <a:rPr lang="en-US" smtClean="0"/>
              <a:t>September 2017</a:t>
            </a:r>
            <a:endParaRPr lang="en-US"/>
          </a:p>
        </p:txBody>
      </p:sp>
      <p:sp>
        <p:nvSpPr>
          <p:cNvPr id="4" name="Footer Placeholder 3"/>
          <p:cNvSpPr>
            <a:spLocks noGrp="1"/>
          </p:cNvSpPr>
          <p:nvPr>
            <p:ph type="ftr" sz="quarter" idx="11"/>
          </p:nvPr>
        </p:nvSpPr>
        <p:spPr>
          <a:noFill/>
        </p:spPr>
        <p:txBody>
          <a:bodyPr/>
          <a:lstStyle/>
          <a:p>
            <a:pPr>
              <a:defRPr/>
            </a:pPr>
            <a:r>
              <a:rPr lang="en-US" smtClean="0"/>
              <a:t>Erice</a:t>
            </a:r>
            <a:endParaRPr lang="en-US"/>
          </a:p>
        </p:txBody>
      </p:sp>
      <p:pic>
        <p:nvPicPr>
          <p:cNvPr id="18437" name="Picture 3" descr="event_858_119571"/>
          <p:cNvPicPr>
            <a:picLocks noChangeAspect="1" noChangeArrowheads="1"/>
          </p:cNvPicPr>
          <p:nvPr/>
        </p:nvPicPr>
        <p:blipFill>
          <a:blip r:embed="rId4">
            <a:extLst>
              <a:ext uri="{28A0092B-C50C-407E-A947-70E740481C1C}">
                <a14:useLocalDpi xmlns:a14="http://schemas.microsoft.com/office/drawing/2010/main" val="0"/>
              </a:ext>
            </a:extLst>
          </a:blip>
          <a:srcRect t="2777"/>
          <a:stretch>
            <a:fillRect/>
          </a:stretch>
        </p:blipFill>
        <p:spPr bwMode="auto">
          <a:xfrm>
            <a:off x="5627007" y="4017963"/>
            <a:ext cx="514985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5" descr="P1000275"/>
          <p:cNvPicPr>
            <a:picLocks noChangeAspect="1" noChangeArrowheads="1"/>
          </p:cNvPicPr>
          <p:nvPr/>
        </p:nvPicPr>
        <p:blipFill>
          <a:blip r:embed="rId5">
            <a:extLst>
              <a:ext uri="{28A0092B-C50C-407E-A947-70E740481C1C}">
                <a14:useLocalDpi xmlns:a14="http://schemas.microsoft.com/office/drawing/2010/main" val="0"/>
              </a:ext>
            </a:extLst>
          </a:blip>
          <a:srcRect l="33736"/>
          <a:stretch>
            <a:fillRect/>
          </a:stretch>
        </p:blipFill>
        <p:spPr bwMode="auto">
          <a:xfrm>
            <a:off x="7229476" y="122238"/>
            <a:ext cx="3057525" cy="345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318214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Text Box 3"/>
              <p:cNvSpPr txBox="1">
                <a:spLocks noChangeArrowheads="1"/>
              </p:cNvSpPr>
              <p:nvPr/>
            </p:nvSpPr>
            <p:spPr bwMode="auto">
              <a:xfrm>
                <a:off x="404259" y="393474"/>
                <a:ext cx="11383482" cy="4893647"/>
              </a:xfrm>
              <a:prstGeom prst="rect">
                <a:avLst/>
              </a:prstGeom>
              <a:solidFill>
                <a:schemeClr val="bg1"/>
              </a:solidFill>
              <a:ln>
                <a:noFill/>
              </a:ln>
              <a:effectLst/>
              <a:extLs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r>
                  <a:rPr lang="en-US" altLang="en-US" i="1" dirty="0">
                    <a:solidFill>
                      <a:srgbClr val="CC0099"/>
                    </a:solidFill>
                    <a:latin typeface="+mn-lt"/>
                  </a:rPr>
                  <a:t>The last point deserves more discussion, </a:t>
                </a:r>
                <a:r>
                  <a:rPr lang="en-US" altLang="en-US" i="1" dirty="0" smtClean="0">
                    <a:solidFill>
                      <a:srgbClr val="CC0099"/>
                    </a:solidFill>
                    <a:latin typeface="+mn-lt"/>
                  </a:rPr>
                  <a:t>particularly </a:t>
                </a:r>
                <a:r>
                  <a:rPr lang="en-US" altLang="en-US" i="1" dirty="0">
                    <a:solidFill>
                      <a:srgbClr val="CC0099"/>
                    </a:solidFill>
                    <a:latin typeface="+mn-lt"/>
                  </a:rPr>
                  <a:t>as the size of detectors grows…</a:t>
                </a:r>
                <a:endParaRPr lang="en-US" altLang="en-US" dirty="0">
                  <a:solidFill>
                    <a:srgbClr val="008000"/>
                  </a:solidFill>
                  <a:latin typeface="+mn-lt"/>
                </a:endParaRPr>
              </a:p>
              <a:p>
                <a:endParaRPr lang="en-US" altLang="en-US" dirty="0">
                  <a:solidFill>
                    <a:srgbClr val="CC0099"/>
                  </a:solidFill>
                  <a:latin typeface="+mn-lt"/>
                </a:endParaRPr>
              </a:p>
              <a:p>
                <a:r>
                  <a:rPr lang="en-US" altLang="en-US" dirty="0">
                    <a:latin typeface="+mn-lt"/>
                  </a:rPr>
                  <a:t>The signal/background discrimination </a:t>
                </a:r>
                <a:r>
                  <a:rPr lang="en-US" altLang="en-US" dirty="0" smtClean="0">
                    <a:latin typeface="+mn-lt"/>
                  </a:rPr>
                  <a:t>can be </a:t>
                </a:r>
                <a:r>
                  <a:rPr lang="en-US" altLang="en-US" dirty="0">
                    <a:latin typeface="+mn-lt"/>
                  </a:rPr>
                  <a:t>based on </a:t>
                </a:r>
                <a:r>
                  <a:rPr lang="en-US" altLang="en-US" dirty="0" smtClean="0">
                    <a:latin typeface="+mn-lt"/>
                  </a:rPr>
                  <a:t> 4 observables:</a:t>
                </a:r>
                <a:endParaRPr lang="en-US" altLang="en-US" dirty="0">
                  <a:latin typeface="+mn-lt"/>
                </a:endParaRPr>
              </a:p>
              <a:p>
                <a:endParaRPr lang="en-US" altLang="en-US" dirty="0">
                  <a:solidFill>
                    <a:srgbClr val="FF0000"/>
                  </a:solidFill>
                  <a:latin typeface="+mn-lt"/>
                </a:endParaRPr>
              </a:p>
              <a:p>
                <a:pPr marL="282575" indent="-282575">
                  <a:buFont typeface="Arial" panose="020B0604020202020204" pitchFamily="34" charset="0"/>
                  <a:buAutoNum type="arabicPeriod"/>
                </a:pPr>
                <a:r>
                  <a:rPr lang="en-US" altLang="en-US" dirty="0" smtClean="0">
                    <a:solidFill>
                      <a:srgbClr val="FF0000"/>
                    </a:solidFill>
                    <a:latin typeface="+mn-lt"/>
                  </a:rPr>
                  <a:t>Energy </a:t>
                </a:r>
                <a:r>
                  <a:rPr lang="en-US" altLang="en-US" dirty="0">
                    <a:solidFill>
                      <a:srgbClr val="FF0000"/>
                    </a:solidFill>
                    <a:latin typeface="+mn-lt"/>
                  </a:rPr>
                  <a:t>measurement (for small detectors this is </a:t>
                </a:r>
                <a14:m>
                  <m:oMath xmlns:m="http://schemas.openxmlformats.org/officeDocument/2006/math">
                    <m:r>
                      <a:rPr lang="en-US" altLang="en-US" i="1" smtClean="0">
                        <a:solidFill>
                          <a:srgbClr val="FF0000"/>
                        </a:solidFill>
                        <a:latin typeface="Cambria Math" panose="02040503050406030204" pitchFamily="18" charset="0"/>
                        <a:ea typeface="Cambria Math" panose="02040503050406030204" pitchFamily="18" charset="0"/>
                      </a:rPr>
                      <m:t>∼</m:t>
                    </m:r>
                  </m:oMath>
                </a14:m>
                <a:r>
                  <a:rPr lang="en-US" altLang="en-US" dirty="0" smtClean="0">
                    <a:solidFill>
                      <a:srgbClr val="FF0000"/>
                    </a:solidFill>
                    <a:latin typeface="+mn-lt"/>
                  </a:rPr>
                  <a:t>all </a:t>
                </a:r>
                <a:r>
                  <a:rPr lang="en-US" altLang="en-US" dirty="0">
                    <a:solidFill>
                      <a:srgbClr val="FF0000"/>
                    </a:solidFill>
                    <a:latin typeface="+mn-lt"/>
                  </a:rPr>
                  <a:t>there is).</a:t>
                </a:r>
              </a:p>
              <a:p>
                <a:pPr marL="282575" indent="-282575">
                  <a:buFont typeface="Arial" panose="020B0604020202020204" pitchFamily="34" charset="0"/>
                  <a:buAutoNum type="arabicPeriod"/>
                </a:pPr>
                <a:r>
                  <a:rPr lang="en-US" altLang="en-US" dirty="0" smtClean="0">
                    <a:solidFill>
                      <a:srgbClr val="0000FF"/>
                    </a:solidFill>
                    <a:latin typeface="+mn-lt"/>
                  </a:rPr>
                  <a:t>Event </a:t>
                </a:r>
                <a:r>
                  <a:rPr lang="en-US" altLang="en-US" dirty="0">
                    <a:solidFill>
                      <a:srgbClr val="0000FF"/>
                    </a:solidFill>
                    <a:latin typeface="+mn-lt"/>
                  </a:rPr>
                  <a:t>multiplicity (</a:t>
                </a:r>
                <a:r>
                  <a:rPr lang="en-US" altLang="en-US" dirty="0" err="1">
                    <a:solidFill>
                      <a:srgbClr val="0000FF"/>
                    </a:solidFill>
                    <a:latin typeface="+mn-lt"/>
                  </a:rPr>
                  <a:t>γ’s</a:t>
                </a:r>
                <a:r>
                  <a:rPr lang="en-US" altLang="en-US" dirty="0">
                    <a:solidFill>
                      <a:srgbClr val="0000FF"/>
                    </a:solidFill>
                    <a:latin typeface="+mn-lt"/>
                  </a:rPr>
                  <a:t> Compton scatter depositing energy in </a:t>
                </a:r>
                <a:r>
                  <a:rPr lang="en-US" altLang="en-US" dirty="0" smtClean="0">
                    <a:solidFill>
                      <a:srgbClr val="0000FF"/>
                    </a:solidFill>
                    <a:latin typeface="+mn-lt"/>
                  </a:rPr>
                  <a:t>more </a:t>
                </a:r>
                <a:r>
                  <a:rPr lang="en-US" altLang="en-US" dirty="0">
                    <a:solidFill>
                      <a:srgbClr val="0000FF"/>
                    </a:solidFill>
                    <a:latin typeface="+mn-lt"/>
                  </a:rPr>
                  <a:t>than one site in large detectors).</a:t>
                </a:r>
              </a:p>
              <a:p>
                <a:pPr marL="282575" indent="-282575">
                  <a:buFont typeface="Arial" panose="020B0604020202020204" pitchFamily="34" charset="0"/>
                  <a:buAutoNum type="arabicPeriod" startAt="3"/>
                </a:pPr>
                <a:r>
                  <a:rPr lang="en-US" altLang="en-US" dirty="0" smtClean="0">
                    <a:solidFill>
                      <a:srgbClr val="663300"/>
                    </a:solidFill>
                    <a:latin typeface="+mn-lt"/>
                  </a:rPr>
                  <a:t>Depth </a:t>
                </a:r>
                <a:r>
                  <a:rPr lang="en-US" altLang="en-US" dirty="0">
                    <a:solidFill>
                      <a:srgbClr val="663300"/>
                    </a:solidFill>
                    <a:latin typeface="+mn-lt"/>
                  </a:rPr>
                  <a:t>in the detector (or distance from the walls) is </a:t>
                </a:r>
                <a:r>
                  <a:rPr lang="en-US" altLang="en-US" dirty="0" smtClean="0">
                    <a:solidFill>
                      <a:srgbClr val="663300"/>
                    </a:solidFill>
                    <a:latin typeface="+mn-lt"/>
                  </a:rPr>
                  <a:t>for </a:t>
                </a:r>
                <a:r>
                  <a:rPr lang="en-US" altLang="en-US" dirty="0">
                    <a:solidFill>
                      <a:srgbClr val="663300"/>
                    </a:solidFill>
                    <a:latin typeface="+mn-lt"/>
                  </a:rPr>
                  <a:t>large monolithic </a:t>
                </a:r>
                <a:r>
                  <a:rPr lang="en-US" altLang="en-US" dirty="0" smtClean="0">
                    <a:solidFill>
                      <a:srgbClr val="663300"/>
                    </a:solidFill>
                    <a:latin typeface="+mn-lt"/>
                  </a:rPr>
                  <a:t>detectors </a:t>
                </a:r>
                <a:r>
                  <a:rPr lang="en-US" altLang="en-US" dirty="0">
                    <a:solidFill>
                      <a:srgbClr val="663300"/>
                    </a:solidFill>
                    <a:latin typeface="+mn-lt"/>
                  </a:rPr>
                  <a:t>a powerful parameter </a:t>
                </a:r>
                <a:r>
                  <a:rPr lang="en-US" altLang="en-US" dirty="0" smtClean="0">
                    <a:solidFill>
                      <a:srgbClr val="663300"/>
                    </a:solidFill>
                    <a:latin typeface="+mn-lt"/>
                  </a:rPr>
                  <a:t>for </a:t>
                </a:r>
                <a:r>
                  <a:rPr lang="en-US" altLang="en-US" dirty="0">
                    <a:solidFill>
                      <a:srgbClr val="663300"/>
                    </a:solidFill>
                    <a:latin typeface="+mn-lt"/>
                  </a:rPr>
                  <a:t>discriminating between signal and (external) backgrounds.  </a:t>
                </a:r>
              </a:p>
              <a:p>
                <a:pPr marL="282575" indent="-282575">
                  <a:buFont typeface="Arial" panose="020B0604020202020204" pitchFamily="34" charset="0"/>
                  <a:buAutoNum type="arabicPeriod" startAt="4"/>
                </a:pPr>
                <a:r>
                  <a:rPr lang="el-GR" altLang="en-US" dirty="0" smtClean="0">
                    <a:solidFill>
                      <a:srgbClr val="7030A0"/>
                    </a:solidFill>
                    <a:latin typeface="+mn-lt"/>
                  </a:rPr>
                  <a:t>α</a:t>
                </a:r>
                <a:r>
                  <a:rPr lang="en-US" altLang="en-US" dirty="0" smtClean="0">
                    <a:solidFill>
                      <a:srgbClr val="7030A0"/>
                    </a:solidFill>
                    <a:latin typeface="+mn-lt"/>
                  </a:rPr>
                  <a:t> </a:t>
                </a:r>
                <a:r>
                  <a:rPr lang="en-US" altLang="en-US" dirty="0">
                    <a:solidFill>
                      <a:srgbClr val="7030A0"/>
                    </a:solidFill>
                    <a:latin typeface="+mn-lt"/>
                  </a:rPr>
                  <a:t>discrimination (from e</a:t>
                </a:r>
                <a:r>
                  <a:rPr lang="en-US" altLang="en-US" baseline="30000" dirty="0">
                    <a:solidFill>
                      <a:srgbClr val="7030A0"/>
                    </a:solidFill>
                    <a:latin typeface="+mn-lt"/>
                  </a:rPr>
                  <a:t>-</a:t>
                </a:r>
                <a:r>
                  <a:rPr lang="en-US" altLang="en-US" dirty="0">
                    <a:solidFill>
                      <a:srgbClr val="7030A0"/>
                    </a:solidFill>
                    <a:latin typeface="+mn-lt"/>
                  </a:rPr>
                  <a:t> / </a:t>
                </a:r>
                <a:r>
                  <a:rPr lang="el-GR" altLang="en-US" dirty="0">
                    <a:solidFill>
                      <a:srgbClr val="7030A0"/>
                    </a:solidFill>
                    <a:latin typeface="+mn-lt"/>
                  </a:rPr>
                  <a:t>γ</a:t>
                </a:r>
                <a:r>
                  <a:rPr lang="en-US" altLang="en-US" dirty="0">
                    <a:solidFill>
                      <a:srgbClr val="7030A0"/>
                    </a:solidFill>
                    <a:latin typeface="+mn-lt"/>
                  </a:rPr>
                  <a:t>), possible in many detectors.</a:t>
                </a:r>
              </a:p>
              <a:p>
                <a:endParaRPr lang="en-US" altLang="en-US" dirty="0">
                  <a:solidFill>
                    <a:srgbClr val="FF0000"/>
                  </a:solidFill>
                  <a:latin typeface="+mn-lt"/>
                </a:endParaRPr>
              </a:p>
              <a:p>
                <a:r>
                  <a:rPr lang="en-US" altLang="en-US" i="1" dirty="0" smtClean="0">
                    <a:latin typeface="+mn-lt"/>
                  </a:rPr>
                  <a:t>Powerful </a:t>
                </a:r>
                <a:r>
                  <a:rPr lang="en-US" altLang="en-US" i="1" dirty="0">
                    <a:latin typeface="+mn-lt"/>
                  </a:rPr>
                  <a:t>detectors use most of (possibly all) these parameters in </a:t>
                </a:r>
                <a:r>
                  <a:rPr lang="en-US" altLang="en-US" i="1" dirty="0" smtClean="0">
                    <a:latin typeface="+mn-lt"/>
                  </a:rPr>
                  <a:t>combination</a:t>
                </a:r>
                <a:r>
                  <a:rPr lang="en-US" altLang="en-US" i="1" dirty="0">
                    <a:latin typeface="+mn-lt"/>
                  </a:rPr>
                  <a:t>, providing the best possible background </a:t>
                </a:r>
                <a:r>
                  <a:rPr lang="en-US" altLang="en-US" i="1" dirty="0" smtClean="0">
                    <a:latin typeface="+mn-lt"/>
                  </a:rPr>
                  <a:t>rejection by </a:t>
                </a:r>
                <a:r>
                  <a:rPr lang="en-US" altLang="en-US" i="1" dirty="0">
                    <a:latin typeface="+mn-lt"/>
                  </a:rPr>
                  <a:t>simultaneously </a:t>
                </a:r>
                <a:r>
                  <a:rPr lang="en-US" altLang="en-US" i="1" dirty="0" smtClean="0">
                    <a:latin typeface="+mn-lt"/>
                  </a:rPr>
                  <a:t>fitting </a:t>
                </a:r>
                <a:r>
                  <a:rPr lang="en-US" altLang="en-US" i="1" dirty="0">
                    <a:latin typeface="+mn-lt"/>
                  </a:rPr>
                  <a:t>signal and background.</a:t>
                </a:r>
              </a:p>
            </p:txBody>
          </p:sp>
        </mc:Choice>
        <mc:Fallback xmlns="">
          <p:sp>
            <p:nvSpPr>
              <p:cNvPr id="16" name="Text Box 3"/>
              <p:cNvSpPr txBox="1">
                <a:spLocks noRot="1" noChangeAspect="1" noMove="1" noResize="1" noEditPoints="1" noAdjustHandles="1" noChangeArrowheads="1" noChangeShapeType="1" noTextEdit="1"/>
              </p:cNvSpPr>
              <p:nvPr/>
            </p:nvSpPr>
            <p:spPr bwMode="auto">
              <a:xfrm>
                <a:off x="404259" y="393474"/>
                <a:ext cx="11383482" cy="4893647"/>
              </a:xfrm>
              <a:prstGeom prst="rect">
                <a:avLst/>
              </a:prstGeom>
              <a:blipFill rotWithShape="0">
                <a:blip r:embed="rId3"/>
                <a:stretch>
                  <a:fillRect l="-857" t="-998" b="-1995"/>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2" name="Date Placeholder 1"/>
          <p:cNvSpPr>
            <a:spLocks noGrp="1"/>
          </p:cNvSpPr>
          <p:nvPr>
            <p:ph type="dt" sz="quarter" idx="10"/>
          </p:nvPr>
        </p:nvSpPr>
        <p:spPr>
          <a:noFill/>
        </p:spPr>
        <p:txBody>
          <a:bodyPr/>
          <a:lstStyle/>
          <a:p>
            <a:pPr>
              <a:defRPr/>
            </a:pPr>
            <a:r>
              <a:rPr lang="en-US" smtClean="0"/>
              <a:t>September 2017</a:t>
            </a:r>
            <a:endParaRPr lang="en-US"/>
          </a:p>
        </p:txBody>
      </p:sp>
      <p:sp>
        <p:nvSpPr>
          <p:cNvPr id="3" name="Footer Placeholder 2"/>
          <p:cNvSpPr>
            <a:spLocks noGrp="1"/>
          </p:cNvSpPr>
          <p:nvPr>
            <p:ph type="ftr" sz="quarter" idx="11"/>
          </p:nvPr>
        </p:nvSpPr>
        <p:spPr>
          <a:noFill/>
        </p:spPr>
        <p:txBody>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r>
              <a:rPr lang="nl-NL" altLang="en-US" sz="1000" smtClean="0">
                <a:latin typeface="Arial" panose="020B0604020202020204" pitchFamily="34" charset="0"/>
              </a:rPr>
              <a:t>Erice</a:t>
            </a:r>
            <a:endParaRPr lang="en-US" altLang="en-US" sz="1000">
              <a:latin typeface="Arial" panose="020B0604020202020204" pitchFamily="34" charset="0"/>
            </a:endParaRPr>
          </a:p>
        </p:txBody>
      </p:sp>
      <p:sp>
        <p:nvSpPr>
          <p:cNvPr id="11269" name="Slide Number Placeholder 4"/>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fld id="{6159AD4E-E7FB-4E39-A004-13C404ACE26F}" type="slidenum">
              <a:rPr lang="en-US" altLang="en-US" sz="1000"/>
              <a:pPr>
                <a:spcBef>
                  <a:spcPct val="0"/>
                </a:spcBef>
                <a:buFontTx/>
                <a:buNone/>
                <a:defRPr/>
              </a:pPr>
              <a:t>13</a:t>
            </a:fld>
            <a:endParaRPr lang="en-US" altLang="en-US" sz="1000"/>
          </a:p>
        </p:txBody>
      </p:sp>
    </p:spTree>
    <p:extLst>
      <p:ext uri="{BB962C8B-B14F-4D97-AF65-F5344CB8AC3E}">
        <p14:creationId xmlns:p14="http://schemas.microsoft.com/office/powerpoint/2010/main" val="1721472509"/>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a:noFill/>
        </p:spPr>
        <p:txBody>
          <a:bodyPr/>
          <a:lstStyle/>
          <a:p>
            <a:pPr>
              <a:defRPr/>
            </a:pPr>
            <a:r>
              <a:rPr lang="en-US" smtClean="0"/>
              <a:t>September 2017</a:t>
            </a:r>
            <a:endParaRPr lang="en-US"/>
          </a:p>
        </p:txBody>
      </p:sp>
      <p:sp>
        <p:nvSpPr>
          <p:cNvPr id="3" name="Footer Placeholder 2"/>
          <p:cNvSpPr>
            <a:spLocks noGrp="1"/>
          </p:cNvSpPr>
          <p:nvPr>
            <p:ph type="ftr" sz="quarter" idx="11"/>
          </p:nvPr>
        </p:nvSpPr>
        <p:spPr>
          <a:noFill/>
        </p:spPr>
        <p:txBody>
          <a:bodyPr/>
          <a:lstStyle/>
          <a:p>
            <a:pPr>
              <a:defRPr/>
            </a:pPr>
            <a:r>
              <a:rPr lang="en-US" smtClean="0"/>
              <a:t>Erice</a:t>
            </a:r>
            <a:endParaRPr lang="en-US"/>
          </a:p>
        </p:txBody>
      </p:sp>
      <p:sp>
        <p:nvSpPr>
          <p:cNvPr id="13316" name="Slide Number Placeholder 3"/>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fld id="{408078D5-0CE8-46B3-B959-032E6884814E}" type="slidenum">
              <a:rPr lang="en-US" altLang="en-US" sz="1000"/>
              <a:pPr>
                <a:spcBef>
                  <a:spcPct val="0"/>
                </a:spcBef>
                <a:buFontTx/>
                <a:buNone/>
                <a:defRPr/>
              </a:pPr>
              <a:t>14</a:t>
            </a:fld>
            <a:endParaRPr lang="en-US" altLang="en-US" sz="1000"/>
          </a:p>
        </p:txBody>
      </p:sp>
      <p:sp>
        <p:nvSpPr>
          <p:cNvPr id="5" name="TextBox 4"/>
          <p:cNvSpPr txBox="1"/>
          <p:nvPr/>
        </p:nvSpPr>
        <p:spPr>
          <a:xfrm>
            <a:off x="321129" y="424543"/>
            <a:ext cx="3488872" cy="523220"/>
          </a:xfrm>
          <a:prstGeom prst="rect">
            <a:avLst/>
          </a:prstGeom>
          <a:noFill/>
        </p:spPr>
        <p:txBody>
          <a:bodyPr wrap="square">
            <a:spAutoFit/>
          </a:bodyPr>
          <a:lstStyle/>
          <a:p>
            <a:pPr>
              <a:defRPr/>
            </a:pPr>
            <a:r>
              <a:rPr lang="en-US" sz="2800" dirty="0" smtClean="0">
                <a:solidFill>
                  <a:srgbClr val="336600"/>
                </a:solidFill>
              </a:rPr>
              <a:t>The </a:t>
            </a:r>
            <a:r>
              <a:rPr lang="en-US" sz="2800" dirty="0">
                <a:solidFill>
                  <a:srgbClr val="336600"/>
                </a:solidFill>
              </a:rPr>
              <a:t>EXO program</a:t>
            </a:r>
          </a:p>
        </p:txBody>
      </p:sp>
      <p:sp>
        <p:nvSpPr>
          <p:cNvPr id="4" name="TextBox 3"/>
          <p:cNvSpPr txBox="1"/>
          <p:nvPr/>
        </p:nvSpPr>
        <p:spPr>
          <a:xfrm>
            <a:off x="433162" y="1262744"/>
            <a:ext cx="11072635" cy="4893647"/>
          </a:xfrm>
          <a:prstGeom prst="rect">
            <a:avLst/>
          </a:prstGeom>
          <a:noFill/>
        </p:spPr>
        <p:txBody>
          <a:bodyPr wrap="square">
            <a:spAutoFit/>
          </a:bodyPr>
          <a:lstStyle/>
          <a:p>
            <a:pPr marL="342900" indent="-342900">
              <a:buFontTx/>
              <a:buChar char="-"/>
              <a:defRPr/>
            </a:pPr>
            <a:r>
              <a:rPr lang="en-US" sz="2400" dirty="0"/>
              <a:t>Use </a:t>
            </a:r>
            <a:r>
              <a:rPr lang="en-US" sz="2400" baseline="30000" dirty="0"/>
              <a:t>136</a:t>
            </a:r>
            <a:r>
              <a:rPr lang="en-US" sz="2400" dirty="0"/>
              <a:t>Xe in liquid phase</a:t>
            </a:r>
          </a:p>
          <a:p>
            <a:pPr>
              <a:defRPr/>
            </a:pPr>
            <a:endParaRPr lang="en-US" sz="2400" dirty="0"/>
          </a:p>
          <a:p>
            <a:pPr marL="342900" indent="-342900">
              <a:buFontTx/>
              <a:buChar char="-"/>
              <a:defRPr/>
            </a:pPr>
            <a:r>
              <a:rPr lang="en-US" sz="2400" dirty="0">
                <a:solidFill>
                  <a:srgbClr val="663300"/>
                </a:solidFill>
              </a:rPr>
              <a:t>Initial R&amp;D on energy resolution using </a:t>
            </a:r>
            <a:r>
              <a:rPr lang="en-US" sz="2400" dirty="0" smtClean="0">
                <a:solidFill>
                  <a:srgbClr val="663300"/>
                </a:solidFill>
              </a:rPr>
              <a:t> scintillation-ionization correlation</a:t>
            </a:r>
          </a:p>
          <a:p>
            <a:pPr marL="342900" indent="-342900">
              <a:buFontTx/>
              <a:buChar char="-"/>
              <a:defRPr/>
            </a:pPr>
            <a:endParaRPr lang="en-US" sz="2400" dirty="0">
              <a:solidFill>
                <a:srgbClr val="0033CC"/>
              </a:solidFill>
            </a:endParaRPr>
          </a:p>
          <a:p>
            <a:pPr marL="342900" indent="-342900">
              <a:buFontTx/>
              <a:buChar char="-"/>
              <a:defRPr/>
            </a:pPr>
            <a:r>
              <a:rPr lang="en-US" sz="2400" dirty="0" smtClean="0">
                <a:solidFill>
                  <a:srgbClr val="0033CC"/>
                </a:solidFill>
              </a:rPr>
              <a:t>Performed extensive radioactivity studies</a:t>
            </a:r>
            <a:endParaRPr lang="en-US" sz="2400" dirty="0">
              <a:solidFill>
                <a:srgbClr val="0033CC"/>
              </a:solidFill>
            </a:endParaRPr>
          </a:p>
          <a:p>
            <a:pPr>
              <a:defRPr/>
            </a:pPr>
            <a:endParaRPr lang="en-US" sz="2400" dirty="0"/>
          </a:p>
          <a:p>
            <a:pPr marL="342900" indent="-342900">
              <a:buFontTx/>
              <a:buChar char="-"/>
              <a:defRPr/>
            </a:pPr>
            <a:r>
              <a:rPr lang="en-US" sz="2400" dirty="0">
                <a:solidFill>
                  <a:srgbClr val="7030A0"/>
                </a:solidFill>
              </a:rPr>
              <a:t>Build EXO-200, first </a:t>
            </a:r>
            <a:r>
              <a:rPr lang="en-US" sz="2400" dirty="0" smtClean="0">
                <a:solidFill>
                  <a:srgbClr val="7030A0"/>
                </a:solidFill>
              </a:rPr>
              <a:t>100 kg-class </a:t>
            </a:r>
            <a:r>
              <a:rPr lang="en-US" sz="2400" dirty="0">
                <a:solidFill>
                  <a:srgbClr val="7030A0"/>
                </a:solidFill>
              </a:rPr>
              <a:t>experiment to </a:t>
            </a:r>
            <a:r>
              <a:rPr lang="en-US" sz="2400" dirty="0" smtClean="0">
                <a:solidFill>
                  <a:srgbClr val="7030A0"/>
                </a:solidFill>
              </a:rPr>
              <a:t>produce </a:t>
            </a:r>
            <a:r>
              <a:rPr lang="en-US" sz="2400" dirty="0">
                <a:solidFill>
                  <a:srgbClr val="7030A0"/>
                </a:solidFill>
              </a:rPr>
              <a:t>results.  Run II in progress.</a:t>
            </a:r>
          </a:p>
          <a:p>
            <a:pPr>
              <a:defRPr/>
            </a:pPr>
            <a:endParaRPr lang="en-US" sz="2400" dirty="0">
              <a:solidFill>
                <a:srgbClr val="663300"/>
              </a:solidFill>
            </a:endParaRPr>
          </a:p>
          <a:p>
            <a:pPr marL="342900" indent="-342900">
              <a:buFontTx/>
              <a:buChar char="-"/>
              <a:defRPr/>
            </a:pPr>
            <a:r>
              <a:rPr lang="en-US" sz="2400" dirty="0"/>
              <a:t>Build a ton-scale detector (nEXO) with </a:t>
            </a:r>
            <a:r>
              <a:rPr lang="en-US" sz="2400" dirty="0" smtClean="0"/>
              <a:t>100 </a:t>
            </a:r>
            <a:r>
              <a:rPr lang="en-US" sz="2400" dirty="0" smtClean="0">
                <a:latin typeface="Calibri" panose="020F0502020204030204" pitchFamily="34" charset="0"/>
              </a:rPr>
              <a:t>×</a:t>
            </a:r>
            <a:r>
              <a:rPr lang="en-US" sz="2400" dirty="0" smtClean="0"/>
              <a:t> </a:t>
            </a:r>
            <a:r>
              <a:rPr lang="en-US" sz="2400" dirty="0"/>
              <a:t>the </a:t>
            </a:r>
            <a:r>
              <a:rPr lang="en-US" sz="2400" dirty="0" smtClean="0"/>
              <a:t> discovery </a:t>
            </a:r>
            <a:r>
              <a:rPr lang="en-US" sz="2400" dirty="0"/>
              <a:t>reach and able to cover </a:t>
            </a:r>
            <a:r>
              <a:rPr lang="en-US" sz="2400" dirty="0" smtClean="0"/>
              <a:t>the inverted </a:t>
            </a:r>
            <a:r>
              <a:rPr lang="en-US" sz="2400" dirty="0"/>
              <a:t>hierarchy (for the standard mechanism)</a:t>
            </a:r>
          </a:p>
          <a:p>
            <a:pPr>
              <a:defRPr/>
            </a:pPr>
            <a:endParaRPr lang="en-US" sz="2400" dirty="0">
              <a:solidFill>
                <a:srgbClr val="7030A0"/>
              </a:solidFill>
            </a:endParaRPr>
          </a:p>
          <a:p>
            <a:pPr marL="342900" indent="-342900">
              <a:buFontTx/>
              <a:buChar char="-"/>
              <a:defRPr/>
            </a:pPr>
            <a:r>
              <a:rPr lang="en-US" sz="2400" dirty="0">
                <a:solidFill>
                  <a:srgbClr val="663300"/>
                </a:solidFill>
              </a:rPr>
              <a:t>Explore the possibility of tagging the final state </a:t>
            </a:r>
            <a:r>
              <a:rPr lang="en-US" sz="2400" dirty="0" smtClean="0">
                <a:solidFill>
                  <a:srgbClr val="663300"/>
                </a:solidFill>
              </a:rPr>
              <a:t>Ba atom </a:t>
            </a:r>
            <a:r>
              <a:rPr lang="en-US" sz="2400" dirty="0">
                <a:solidFill>
                  <a:srgbClr val="663300"/>
                </a:solidFill>
              </a:rPr>
              <a:t>to extend the sensitivity of a </a:t>
            </a:r>
            <a:r>
              <a:rPr lang="en-US" sz="2400" dirty="0" smtClean="0">
                <a:solidFill>
                  <a:srgbClr val="663300"/>
                </a:solidFill>
              </a:rPr>
              <a:t>second phase </a:t>
            </a:r>
            <a:r>
              <a:rPr lang="en-US" sz="2400" dirty="0">
                <a:solidFill>
                  <a:srgbClr val="663300"/>
                </a:solidFill>
              </a:rPr>
              <a:t>nEXO detector</a:t>
            </a:r>
          </a:p>
        </p:txBody>
      </p:sp>
    </p:spTree>
    <p:extLst>
      <p:ext uri="{BB962C8B-B14F-4D97-AF65-F5344CB8AC3E}">
        <p14:creationId xmlns:p14="http://schemas.microsoft.com/office/powerpoint/2010/main" val="3346594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September 2017</a:t>
            </a:r>
            <a:endParaRPr lang="en-US"/>
          </a:p>
        </p:txBody>
      </p:sp>
      <p:sp>
        <p:nvSpPr>
          <p:cNvPr id="3" name="Footer Placeholder 2"/>
          <p:cNvSpPr>
            <a:spLocks noGrp="1"/>
          </p:cNvSpPr>
          <p:nvPr>
            <p:ph type="ftr" sz="quarter" idx="11"/>
          </p:nvPr>
        </p:nvSpPr>
        <p:spPr/>
        <p:txBody>
          <a:bodyPr/>
          <a:lstStyle/>
          <a:p>
            <a:r>
              <a:rPr lang="en-US" smtClean="0"/>
              <a:t>Erice</a:t>
            </a:r>
            <a:endParaRPr lang="en-US"/>
          </a:p>
        </p:txBody>
      </p:sp>
      <p:sp>
        <p:nvSpPr>
          <p:cNvPr id="4" name="Slide Number Placeholder 3"/>
          <p:cNvSpPr>
            <a:spLocks noGrp="1"/>
          </p:cNvSpPr>
          <p:nvPr>
            <p:ph type="sldNum" sz="quarter" idx="12"/>
          </p:nvPr>
        </p:nvSpPr>
        <p:spPr/>
        <p:txBody>
          <a:bodyPr/>
          <a:lstStyle/>
          <a:p>
            <a:fld id="{AFF47089-F15D-4192-A260-81621E8F456C}" type="slidenum">
              <a:rPr lang="en-US" smtClean="0"/>
              <a:t>15</a:t>
            </a:fld>
            <a:endParaRPr lang="en-US"/>
          </a:p>
        </p:txBody>
      </p:sp>
      <p:sp>
        <p:nvSpPr>
          <p:cNvPr id="5" name="TextBox 4"/>
          <p:cNvSpPr txBox="1"/>
          <p:nvPr/>
        </p:nvSpPr>
        <p:spPr>
          <a:xfrm>
            <a:off x="5291228" y="3174712"/>
            <a:ext cx="1609543" cy="584775"/>
          </a:xfrm>
          <a:prstGeom prst="rect">
            <a:avLst/>
          </a:prstGeom>
          <a:noFill/>
        </p:spPr>
        <p:txBody>
          <a:bodyPr wrap="none" rtlCol="0">
            <a:spAutoFit/>
          </a:bodyPr>
          <a:lstStyle/>
          <a:p>
            <a:r>
              <a:rPr lang="en-US" sz="3200" dirty="0" smtClean="0"/>
              <a:t>EXO-200</a:t>
            </a:r>
            <a:endParaRPr lang="en-US" sz="3200" dirty="0"/>
          </a:p>
        </p:txBody>
      </p:sp>
    </p:spTree>
    <p:extLst>
      <p:ext uri="{BB962C8B-B14F-4D97-AF65-F5344CB8AC3E}">
        <p14:creationId xmlns:p14="http://schemas.microsoft.com/office/powerpoint/2010/main" val="1364219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72532" y="1"/>
            <a:ext cx="10295002" cy="6861618"/>
          </a:xfrm>
          <a:prstGeom prst="rect">
            <a:avLst/>
          </a:prstGeom>
        </p:spPr>
      </p:pic>
      <p:sp>
        <p:nvSpPr>
          <p:cNvPr id="5" name="Rectangle 3"/>
          <p:cNvSpPr>
            <a:spLocks/>
          </p:cNvSpPr>
          <p:nvPr/>
        </p:nvSpPr>
        <p:spPr bwMode="auto">
          <a:xfrm>
            <a:off x="1524000" y="2453"/>
            <a:ext cx="9144000" cy="2180982"/>
          </a:xfrm>
          <a:prstGeom prst="rect">
            <a:avLst/>
          </a:prstGeom>
          <a:solidFill>
            <a:schemeClr val="tx1">
              <a:alpha val="30000"/>
            </a:schemeClr>
          </a:solidFill>
          <a:ln>
            <a:noFill/>
          </a:ln>
          <a:extLst/>
        </p:spPr>
        <p:txBody>
          <a:bodyPr wrap="square" lIns="19050" tIns="19050" rIns="19050" bIns="19050" numCol="1" anchor="ctr" anchorCtr="0">
            <a:spAutoFit/>
          </a:bodyPr>
          <a:lstStyle>
            <a:lvl1pPr>
              <a:tabLst>
                <a:tab pos="457200" algn="l"/>
                <a:tab pos="914400" algn="l"/>
              </a:tabLst>
              <a:defRPr sz="1200">
                <a:solidFill>
                  <a:srgbClr val="000000"/>
                </a:solidFill>
                <a:latin typeface="Gill Sans" charset="0"/>
                <a:ea typeface="ヒラギノ角ゴ ProN W3" charset="-128"/>
                <a:sym typeface="Gill Sans" charset="0"/>
              </a:defRPr>
            </a:lvl1pPr>
            <a:lvl2pPr marL="742950" indent="-285750">
              <a:tabLst>
                <a:tab pos="457200" algn="l"/>
                <a:tab pos="914400" algn="l"/>
              </a:tabLst>
              <a:defRPr sz="1200">
                <a:solidFill>
                  <a:srgbClr val="000000"/>
                </a:solidFill>
                <a:latin typeface="Gill Sans" charset="0"/>
                <a:ea typeface="ヒラギノ角ゴ ProN W3" charset="-128"/>
                <a:sym typeface="Gill Sans" charset="0"/>
              </a:defRPr>
            </a:lvl2pPr>
            <a:lvl3pPr marL="1143000" indent="-228600">
              <a:tabLst>
                <a:tab pos="457200" algn="l"/>
                <a:tab pos="914400" algn="l"/>
              </a:tabLst>
              <a:defRPr sz="1200">
                <a:solidFill>
                  <a:srgbClr val="000000"/>
                </a:solidFill>
                <a:latin typeface="Gill Sans" charset="0"/>
                <a:ea typeface="ヒラギノ角ゴ ProN W3" charset="-128"/>
                <a:sym typeface="Gill Sans" charset="0"/>
              </a:defRPr>
            </a:lvl3pPr>
            <a:lvl4pPr marL="1600200" indent="-228600">
              <a:tabLst>
                <a:tab pos="457200" algn="l"/>
                <a:tab pos="914400" algn="l"/>
              </a:tabLst>
              <a:defRPr sz="1200">
                <a:solidFill>
                  <a:srgbClr val="000000"/>
                </a:solidFill>
                <a:latin typeface="Gill Sans" charset="0"/>
                <a:ea typeface="ヒラギノ角ゴ ProN W3" charset="-128"/>
                <a:sym typeface="Gill Sans" charset="0"/>
              </a:defRPr>
            </a:lvl4pPr>
            <a:lvl5pPr marL="2057400" indent="-228600">
              <a:tabLst>
                <a:tab pos="457200" algn="l"/>
                <a:tab pos="914400" algn="l"/>
              </a:tabLst>
              <a:defRPr sz="1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tabLst>
                <a:tab pos="457200" algn="l"/>
                <a:tab pos="914400" algn="l"/>
              </a:tabLst>
              <a:defRPr sz="1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tabLst>
                <a:tab pos="457200" algn="l"/>
                <a:tab pos="914400" algn="l"/>
              </a:tabLst>
              <a:defRPr sz="1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tabLst>
                <a:tab pos="457200" algn="l"/>
                <a:tab pos="914400" algn="l"/>
              </a:tabLst>
              <a:defRPr sz="1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tabLst>
                <a:tab pos="457200" algn="l"/>
                <a:tab pos="914400" algn="l"/>
              </a:tabLst>
              <a:defRPr sz="1200">
                <a:solidFill>
                  <a:srgbClr val="000000"/>
                </a:solidFill>
                <a:latin typeface="Gill Sans" charset="0"/>
                <a:ea typeface="ヒラギノ角ゴ ProN W3" charset="-128"/>
                <a:sym typeface="Gill Sans" charset="0"/>
              </a:defRPr>
            </a:lvl9pPr>
          </a:lstStyle>
          <a:p>
            <a:pPr>
              <a:lnSpc>
                <a:spcPct val="80000"/>
              </a:lnSpc>
              <a:spcBef>
                <a:spcPts val="300"/>
              </a:spcBef>
            </a:pPr>
            <a:r>
              <a:rPr lang="en-US" sz="1050" b="1"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University of Alabama, Tuscaloosa AL, USA</a:t>
            </a:r>
            <a:r>
              <a:rPr 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 M Hughes, I Ostrovskiy, A Piepke, </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AK Soma, V Veeraraghavan</a:t>
            </a:r>
            <a:endParaRPr 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endParaRPr>
          </a:p>
          <a:p>
            <a:pPr>
              <a:lnSpc>
                <a:spcPct val="80000"/>
              </a:lnSpc>
              <a:spcBef>
                <a:spcPts val="300"/>
              </a:spcBef>
            </a:pPr>
            <a:r>
              <a:rPr lang="en-US" sz="1050" b="1"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University of Bern, Switzerland</a:t>
            </a:r>
            <a:r>
              <a:rPr 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 J-L Vuilleumier</a:t>
            </a:r>
          </a:p>
          <a:p>
            <a:pPr>
              <a:lnSpc>
                <a:spcPct val="80000"/>
              </a:lnSpc>
              <a:spcBef>
                <a:spcPts val="300"/>
              </a:spcBef>
            </a:pPr>
            <a:r>
              <a:rPr lang="en-US" sz="1050" b="1"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University of California, Irvine, Irvine CA, USA</a:t>
            </a:r>
            <a:r>
              <a:rPr 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 M Moe</a:t>
            </a:r>
          </a:p>
          <a:p>
            <a:pPr>
              <a:lnSpc>
                <a:spcPct val="80000"/>
              </a:lnSpc>
              <a:spcBef>
                <a:spcPts val="300"/>
              </a:spcBef>
            </a:pPr>
            <a:r>
              <a:rPr lang="en-US" sz="1050" b="1"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California Institute of Technology, Pasadena CA, USA</a:t>
            </a:r>
            <a:r>
              <a:rPr 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 P Vogel</a:t>
            </a:r>
          </a:p>
          <a:p>
            <a:pPr>
              <a:lnSpc>
                <a:spcPct val="80000"/>
              </a:lnSpc>
              <a:spcBef>
                <a:spcPts val="300"/>
              </a:spcBef>
            </a:pPr>
            <a:r>
              <a:rPr lang="en-US" sz="1050" b="1"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Carleton University, Ottawa ON, Canada</a:t>
            </a:r>
            <a:r>
              <a:rPr 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 I Badhrees, W Cree, R Gornea, K Graham, T Koffas, C </a:t>
            </a:r>
            <a:r>
              <a:rPr lang="en-US" sz="1050" dirty="0" err="1">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Licciardi</a:t>
            </a:r>
            <a:r>
              <a:rPr 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D Sinclair</a:t>
            </a:r>
          </a:p>
          <a:p>
            <a:pPr>
              <a:lnSpc>
                <a:spcPct val="80000"/>
              </a:lnSpc>
              <a:spcBef>
                <a:spcPts val="300"/>
              </a:spcBef>
            </a:pPr>
            <a:r>
              <a:rPr lang="en-US" sz="1050" b="1"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Colorado State University, Fort Collins CO, USA</a:t>
            </a:r>
            <a:r>
              <a:rPr 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 C Chambers, A </a:t>
            </a:r>
            <a:r>
              <a:rPr lang="en-US" sz="1050" dirty="0" err="1">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Craycraft</a:t>
            </a:r>
            <a:r>
              <a:rPr 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W Fairbank Jr, D Harris, A Iverson, J Todd, T Walton</a:t>
            </a:r>
          </a:p>
          <a:p>
            <a:pPr>
              <a:lnSpc>
                <a:spcPct val="80000"/>
              </a:lnSpc>
              <a:spcBef>
                <a:spcPts val="300"/>
              </a:spcBef>
            </a:pPr>
            <a:r>
              <a:rPr lang="en-US" sz="1050" b="1"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Drexel University, Philadelphia PA, USA</a:t>
            </a:r>
            <a:r>
              <a:rPr 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 MJ </a:t>
            </a:r>
            <a:r>
              <a:rPr lang="en-US" sz="1050" dirty="0" err="1">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Dolinski</a:t>
            </a:r>
            <a:r>
              <a:rPr 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EV Hansen, YH Lin, Y-R Yen</a:t>
            </a:r>
          </a:p>
          <a:p>
            <a:pPr>
              <a:lnSpc>
                <a:spcPct val="80000"/>
              </a:lnSpc>
              <a:spcBef>
                <a:spcPts val="300"/>
              </a:spcBef>
            </a:pPr>
            <a:r>
              <a:rPr lang="en-US" sz="1050" b="1"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Duke University, Durham NC, USA</a:t>
            </a:r>
            <a:r>
              <a:rPr 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 PS Barbeau</a:t>
            </a:r>
          </a:p>
          <a:p>
            <a:pPr>
              <a:lnSpc>
                <a:spcPct val="80000"/>
              </a:lnSpc>
              <a:spcBef>
                <a:spcPts val="300"/>
              </a:spcBef>
            </a:pPr>
            <a:r>
              <a:rPr lang="en-US" sz="1050" b="1"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Indiana University, Bloomington IN, USA</a:t>
            </a:r>
            <a:r>
              <a:rPr 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 JB Albert, S Daugherty</a:t>
            </a:r>
          </a:p>
          <a:p>
            <a:pPr>
              <a:lnSpc>
                <a:spcPct val="80000"/>
              </a:lnSpc>
              <a:spcBef>
                <a:spcPts val="300"/>
              </a:spcBef>
            </a:pPr>
            <a:r>
              <a:rPr lang="en-US" altLang="en-US" sz="1050" b="1"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Laurentian </a:t>
            </a:r>
            <a:r>
              <a:rPr lang="en-US" altLang="en-US" sz="1050" b="1" dirty="0">
                <a:solidFill>
                  <a:schemeClr val="bg1"/>
                </a:solidFill>
                <a:latin typeface="DejaVu Sans Condensed" panose="020B0606030804020204" pitchFamily="34" charset="0"/>
                <a:ea typeface="DejaVu Sans Condensed" panose="020B0606030804020204" pitchFamily="34" charset="0"/>
                <a:cs typeface="DejaVu Sans Condensed" panose="020B0606030804020204" pitchFamily="34" charset="0"/>
                <a:sym typeface="Calibri" pitchFamily="34" charset="0"/>
              </a:rPr>
              <a:t>University, Sudbury </a:t>
            </a:r>
            <a:r>
              <a:rPr lang="en-US" altLang="en-US" sz="1050" b="1"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ON, Canada</a:t>
            </a:r>
            <a:r>
              <a:rPr 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 </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B Cleveland, A Der </a:t>
            </a:r>
            <a:r>
              <a:rPr lang="en-US" altLang="en-US" sz="1050" dirty="0" err="1">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Mesrobian-Kabakian</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J </a:t>
            </a:r>
            <a:r>
              <a:rPr lang="en-US" altLang="en-US" sz="1050" dirty="0" err="1">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Farine</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A Robinson, U </a:t>
            </a:r>
            <a:r>
              <a:rPr lang="en-US" altLang="en-US" sz="1050" dirty="0" err="1">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Wichoski</a:t>
            </a:r>
            <a:endPar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endParaRPr>
          </a:p>
          <a:p>
            <a:pPr>
              <a:lnSpc>
                <a:spcPct val="80000"/>
              </a:lnSpc>
              <a:spcBef>
                <a:spcPts val="300"/>
              </a:spcBef>
            </a:pPr>
            <a:r>
              <a:rPr lang="en-US" sz="1050" b="1"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University of Maryland, College Park MD, USA</a:t>
            </a:r>
            <a:r>
              <a:rPr 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 C Hall</a:t>
            </a:r>
          </a:p>
          <a:p>
            <a:pPr>
              <a:lnSpc>
                <a:spcPct val="80000"/>
              </a:lnSpc>
              <a:spcBef>
                <a:spcPts val="300"/>
              </a:spcBef>
            </a:pPr>
            <a:r>
              <a:rPr lang="en-US" sz="1050" b="1"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University of Massachusetts, Amherst MA, USA</a:t>
            </a:r>
            <a:r>
              <a:rPr 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 S </a:t>
            </a:r>
            <a:r>
              <a:rPr lang="en-US" sz="1050" dirty="0" err="1">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Feyzbakhsh</a:t>
            </a:r>
            <a:r>
              <a:rPr 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S Johnston, A </a:t>
            </a:r>
            <a:r>
              <a:rPr lang="en-US" sz="1050" dirty="0" err="1">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Pocar</a:t>
            </a:r>
            <a:endParaRPr 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endParaRPr>
          </a:p>
          <a:p>
            <a:pPr>
              <a:lnSpc>
                <a:spcPct val="80000"/>
              </a:lnSpc>
              <a:spcBef>
                <a:spcPts val="300"/>
              </a:spcBef>
            </a:pPr>
            <a:r>
              <a:rPr lang="en-US" sz="1050" b="1"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McGill University, Montreal QC, Canada</a:t>
            </a:r>
            <a:r>
              <a:rPr 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 T Brunner, Y Ito, K Murray</a:t>
            </a:r>
          </a:p>
        </p:txBody>
      </p:sp>
      <p:sp>
        <p:nvSpPr>
          <p:cNvPr id="3" name="Rectangle 3"/>
          <p:cNvSpPr>
            <a:spLocks/>
          </p:cNvSpPr>
          <p:nvPr/>
        </p:nvSpPr>
        <p:spPr bwMode="auto">
          <a:xfrm>
            <a:off x="1516279" y="4433780"/>
            <a:ext cx="9144000" cy="2434513"/>
          </a:xfrm>
          <a:prstGeom prst="rect">
            <a:avLst/>
          </a:prstGeom>
          <a:gradFill>
            <a:gsLst>
              <a:gs pos="94000">
                <a:srgbClr val="EFF8F9">
                  <a:alpha val="90000"/>
                </a:srgbClr>
              </a:gs>
              <a:gs pos="44000">
                <a:schemeClr val="accent1">
                  <a:lumMod val="30000"/>
                  <a:lumOff val="70000"/>
                  <a:alpha val="50000"/>
                </a:schemeClr>
              </a:gs>
            </a:gsLst>
            <a:lin ang="16200000" scaled="1"/>
          </a:gradFill>
          <a:ln>
            <a:noFill/>
          </a:ln>
          <a:effectLst/>
          <a:extLst/>
        </p:spPr>
        <p:txBody>
          <a:bodyPr wrap="square" lIns="19050" tIns="19050" rIns="19050" bIns="19050" numCol="1" anchor="ctr" anchorCtr="0">
            <a:spAutoFit/>
          </a:bodyPr>
          <a:lstStyle>
            <a:lvl1pPr>
              <a:tabLst>
                <a:tab pos="457200" algn="l"/>
                <a:tab pos="914400" algn="l"/>
              </a:tabLst>
              <a:defRPr sz="1200">
                <a:solidFill>
                  <a:srgbClr val="000000"/>
                </a:solidFill>
                <a:latin typeface="Gill Sans" charset="0"/>
                <a:ea typeface="ヒラギノ角ゴ ProN W3" charset="-128"/>
                <a:sym typeface="Gill Sans" charset="0"/>
              </a:defRPr>
            </a:lvl1pPr>
            <a:lvl2pPr marL="742950" indent="-285750">
              <a:tabLst>
                <a:tab pos="457200" algn="l"/>
                <a:tab pos="914400" algn="l"/>
              </a:tabLst>
              <a:defRPr sz="1200">
                <a:solidFill>
                  <a:srgbClr val="000000"/>
                </a:solidFill>
                <a:latin typeface="Gill Sans" charset="0"/>
                <a:ea typeface="ヒラギノ角ゴ ProN W3" charset="-128"/>
                <a:sym typeface="Gill Sans" charset="0"/>
              </a:defRPr>
            </a:lvl2pPr>
            <a:lvl3pPr marL="1143000" indent="-228600">
              <a:tabLst>
                <a:tab pos="457200" algn="l"/>
                <a:tab pos="914400" algn="l"/>
              </a:tabLst>
              <a:defRPr sz="1200">
                <a:solidFill>
                  <a:srgbClr val="000000"/>
                </a:solidFill>
                <a:latin typeface="Gill Sans" charset="0"/>
                <a:ea typeface="ヒラギノ角ゴ ProN W3" charset="-128"/>
                <a:sym typeface="Gill Sans" charset="0"/>
              </a:defRPr>
            </a:lvl3pPr>
            <a:lvl4pPr marL="1600200" indent="-228600">
              <a:tabLst>
                <a:tab pos="457200" algn="l"/>
                <a:tab pos="914400" algn="l"/>
              </a:tabLst>
              <a:defRPr sz="1200">
                <a:solidFill>
                  <a:srgbClr val="000000"/>
                </a:solidFill>
                <a:latin typeface="Gill Sans" charset="0"/>
                <a:ea typeface="ヒラギノ角ゴ ProN W3" charset="-128"/>
                <a:sym typeface="Gill Sans" charset="0"/>
              </a:defRPr>
            </a:lvl4pPr>
            <a:lvl5pPr marL="2057400" indent="-228600">
              <a:tabLst>
                <a:tab pos="457200" algn="l"/>
                <a:tab pos="914400" algn="l"/>
              </a:tabLst>
              <a:defRPr sz="1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tabLst>
                <a:tab pos="457200" algn="l"/>
                <a:tab pos="914400" algn="l"/>
              </a:tabLst>
              <a:defRPr sz="1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tabLst>
                <a:tab pos="457200" algn="l"/>
                <a:tab pos="914400" algn="l"/>
              </a:tabLst>
              <a:defRPr sz="1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tabLst>
                <a:tab pos="457200" algn="l"/>
                <a:tab pos="914400" algn="l"/>
              </a:tabLst>
              <a:defRPr sz="1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tabLst>
                <a:tab pos="457200" algn="l"/>
                <a:tab pos="914400" algn="l"/>
              </a:tabLst>
              <a:defRPr sz="1200">
                <a:solidFill>
                  <a:srgbClr val="000000"/>
                </a:solidFill>
                <a:latin typeface="Gill Sans" charset="0"/>
                <a:ea typeface="ヒラギノ角ゴ ProN W3" charset="-128"/>
                <a:sym typeface="Gill Sans" charset="0"/>
              </a:defRPr>
            </a:lvl9pPr>
          </a:lstStyle>
          <a:p>
            <a:pPr>
              <a:lnSpc>
                <a:spcPct val="80000"/>
              </a:lnSpc>
              <a:spcBef>
                <a:spcPts val="300"/>
              </a:spcBef>
            </a:pPr>
            <a:r>
              <a:rPr lang="en-US" sz="1050" b="1"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SLAC National Accelerator Laboratory, Menlo Park CA, USA</a:t>
            </a:r>
            <a:r>
              <a:rPr lang="en-US" sz="1050"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 M </a:t>
            </a:r>
            <a:r>
              <a:rPr lang="en-US" sz="1050" dirty="0" err="1">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Breidenbach</a:t>
            </a:r>
            <a:r>
              <a:rPr lang="en-US" sz="1050"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R Conley, T Daniels, J Davis,</a:t>
            </a:r>
          </a:p>
          <a:p>
            <a:pPr algn="ctr">
              <a:lnSpc>
                <a:spcPct val="80000"/>
              </a:lnSpc>
              <a:spcBef>
                <a:spcPts val="300"/>
              </a:spcBef>
            </a:pPr>
            <a:r>
              <a:rPr lang="en-US" altLang="en-US" sz="1050"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S Delaquis</a:t>
            </a:r>
            <a:r>
              <a:rPr lang="en-US" sz="1050"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A Johnson, LJ Kaufman, B Mong, A Odian, CY Prescott, PC Rowson, JJ Russell, K Skarpaas, A Waite, M </a:t>
            </a:r>
            <a:r>
              <a:rPr lang="en-US" sz="1050" dirty="0" err="1">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Wittgen</a:t>
            </a:r>
            <a:endParaRPr lang="en-US" sz="1050"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endParaRPr>
          </a:p>
          <a:p>
            <a:pPr>
              <a:lnSpc>
                <a:spcPct val="80000"/>
              </a:lnSpc>
              <a:spcBef>
                <a:spcPts val="300"/>
              </a:spcBef>
            </a:pPr>
            <a:r>
              <a:rPr lang="en-US" sz="1050" b="1"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University of South Dakota, Vermillion SD, USA</a:t>
            </a:r>
            <a:r>
              <a:rPr lang="en-US" sz="1050"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 J Daughhetee, R MacLellan </a:t>
            </a:r>
          </a:p>
          <a:p>
            <a:pPr>
              <a:lnSpc>
                <a:spcPct val="80000"/>
              </a:lnSpc>
              <a:spcBef>
                <a:spcPts val="300"/>
              </a:spcBef>
            </a:pPr>
            <a:r>
              <a:rPr lang="en-US" sz="1050" b="1"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Friedrich-Alexander-University Erlangen, Nuremberg, Germany</a:t>
            </a:r>
          </a:p>
          <a:p>
            <a:pPr algn="ctr">
              <a:lnSpc>
                <a:spcPct val="80000"/>
              </a:lnSpc>
              <a:spcBef>
                <a:spcPts val="300"/>
              </a:spcBef>
            </a:pPr>
            <a:r>
              <a:rPr lang="en-US" sz="1050"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G Anton, R Bayerlein, J Hoessl, P Hufschmidt, A Jamil, T Michel, M Wagenpfeil, G Wrede, T Ziegler</a:t>
            </a:r>
          </a:p>
          <a:p>
            <a:pPr>
              <a:lnSpc>
                <a:spcPct val="80000"/>
              </a:lnSpc>
              <a:spcBef>
                <a:spcPts val="300"/>
              </a:spcBef>
            </a:pPr>
            <a:r>
              <a:rPr lang="en-US" sz="1050" b="1"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IBS Center for Underground Physics, Daejeon, South Korea</a:t>
            </a:r>
            <a:r>
              <a:rPr lang="en-US" sz="1050"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 DS Leonard</a:t>
            </a:r>
          </a:p>
          <a:p>
            <a:pPr>
              <a:lnSpc>
                <a:spcPct val="80000"/>
              </a:lnSpc>
              <a:spcBef>
                <a:spcPts val="300"/>
              </a:spcBef>
            </a:pPr>
            <a:r>
              <a:rPr lang="en-US" sz="1050" b="1"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IHEP Beijing, People</a:t>
            </a:r>
            <a:r>
              <a:rPr lang="ja-JP" altLang="en-US" sz="1050" b="1" dirty="0">
                <a:solidFill>
                  <a:srgbClr val="C00000"/>
                </a:solidFill>
                <a:latin typeface="DejaVu Sans" panose="020B0603030804020204" pitchFamily="34" charset="0"/>
                <a:ea typeface="MS PGothic" panose="020B0600070205080204" pitchFamily="34" charset="-128"/>
                <a:cs typeface="DejaVu Sans" panose="020B0603030804020204" pitchFamily="34" charset="0"/>
                <a:sym typeface="Arial" panose="020B0604020202020204" pitchFamily="34" charset="0"/>
              </a:rPr>
              <a:t>’</a:t>
            </a:r>
            <a:r>
              <a:rPr lang="en-US" altLang="ja-JP" sz="1050" b="1"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s Republic of China</a:t>
            </a:r>
            <a:r>
              <a:rPr lang="en-US" sz="1050"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 </a:t>
            </a:r>
            <a:r>
              <a:rPr lang="en-US" altLang="ja-JP" sz="1050"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G Cao, W Cen, </a:t>
            </a:r>
            <a:r>
              <a:rPr lang="en-US" altLang="en-US" sz="1050"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T Tolba,</a:t>
            </a:r>
            <a:r>
              <a:rPr lang="en-US" altLang="ja-JP" sz="1050"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L Wen, J Zhao</a:t>
            </a:r>
          </a:p>
          <a:p>
            <a:pPr>
              <a:lnSpc>
                <a:spcPct val="80000"/>
              </a:lnSpc>
              <a:spcBef>
                <a:spcPts val="300"/>
              </a:spcBef>
            </a:pPr>
            <a:r>
              <a:rPr lang="en-US" sz="1050" b="1"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ITEP Moscow, Russia </a:t>
            </a:r>
            <a:r>
              <a:rPr lang="en-US" sz="1050"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V </a:t>
            </a:r>
            <a:r>
              <a:rPr lang="en-US" sz="1050" dirty="0" err="1">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Belov</a:t>
            </a:r>
            <a:r>
              <a:rPr lang="en-US" sz="1050"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A Burenkov, M Danilov, A Dolgolenko, A Karelin, A Kuchenkov, V Stekhanov, O Zeldovich</a:t>
            </a:r>
          </a:p>
          <a:p>
            <a:pPr>
              <a:lnSpc>
                <a:spcPct val="80000"/>
              </a:lnSpc>
              <a:spcBef>
                <a:spcPts val="300"/>
              </a:spcBef>
            </a:pPr>
            <a:r>
              <a:rPr lang="en-US" sz="1050" b="1"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University of Illinois, Urbana-Champaign IL, USA</a:t>
            </a:r>
            <a:r>
              <a:rPr lang="en-US" sz="1050"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 D Beck, M Coon, S Li, L Yang</a:t>
            </a:r>
            <a:endParaRPr lang="en-US" altLang="ja-JP" sz="1050"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endParaRPr>
          </a:p>
          <a:p>
            <a:pPr>
              <a:lnSpc>
                <a:spcPct val="80000"/>
              </a:lnSpc>
              <a:spcBef>
                <a:spcPts val="300"/>
              </a:spcBef>
            </a:pPr>
            <a:r>
              <a:rPr lang="en-US" sz="1050" b="1"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Stanford University, Stanford CA, USA </a:t>
            </a:r>
            <a:r>
              <a:rPr lang="en-US" sz="1050"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R DeVoe, D Fudenberg, G Gratta, M Jewell, S Kravitz, G Li, A Schubert, M Weber, S Wu</a:t>
            </a:r>
          </a:p>
          <a:p>
            <a:pPr>
              <a:lnSpc>
                <a:spcPct val="80000"/>
              </a:lnSpc>
              <a:spcBef>
                <a:spcPts val="300"/>
              </a:spcBef>
            </a:pPr>
            <a:r>
              <a:rPr lang="en-US" sz="1050" b="1"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Stony Brook University, SUNY, Stony Brook, NY, USA</a:t>
            </a:r>
            <a:r>
              <a:rPr lang="en-US" sz="1050"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 K Kumar, O </a:t>
            </a:r>
            <a:r>
              <a:rPr lang="en-US" sz="1050" dirty="0" err="1">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Njoya</a:t>
            </a:r>
            <a:r>
              <a:rPr lang="en-US" sz="1050"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M </a:t>
            </a:r>
            <a:r>
              <a:rPr lang="en-US" sz="1050" dirty="0" err="1">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Tarka</a:t>
            </a:r>
            <a:endParaRPr lang="en-US" sz="1050"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endParaRPr>
          </a:p>
          <a:p>
            <a:pPr>
              <a:lnSpc>
                <a:spcPct val="80000"/>
              </a:lnSpc>
              <a:spcBef>
                <a:spcPts val="300"/>
              </a:spcBef>
            </a:pPr>
            <a:r>
              <a:rPr lang="en-US" sz="1050" b="1"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Technical University of Munich, </a:t>
            </a:r>
            <a:r>
              <a:rPr lang="en-US" sz="1050" b="1" dirty="0" err="1">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Garching</a:t>
            </a:r>
            <a:r>
              <a:rPr lang="en-US" sz="1050" b="1"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Germany</a:t>
            </a:r>
            <a:r>
              <a:rPr lang="en-US" sz="1050"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 W </a:t>
            </a:r>
            <a:r>
              <a:rPr lang="en-US" sz="1050" dirty="0" err="1">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Feldmeier</a:t>
            </a:r>
            <a:r>
              <a:rPr lang="en-US" sz="1050"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P </a:t>
            </a:r>
            <a:r>
              <a:rPr lang="en-US" sz="1050" dirty="0" err="1">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Fierlinger</a:t>
            </a:r>
            <a:r>
              <a:rPr lang="en-US" sz="1050"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M Marino</a:t>
            </a:r>
          </a:p>
          <a:p>
            <a:pPr>
              <a:lnSpc>
                <a:spcPct val="80000"/>
              </a:lnSpc>
              <a:spcBef>
                <a:spcPts val="300"/>
              </a:spcBef>
            </a:pPr>
            <a:r>
              <a:rPr lang="en-US" sz="1050" b="1"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TRIUMF, Vancouver BC, Canada</a:t>
            </a:r>
            <a:r>
              <a:rPr lang="en-US" sz="1050"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 J </a:t>
            </a:r>
            <a:r>
              <a:rPr lang="en-US" sz="1050" dirty="0" err="1">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Dilling</a:t>
            </a:r>
            <a:r>
              <a:rPr lang="en-US" sz="1050"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R </a:t>
            </a:r>
            <a:r>
              <a:rPr lang="en-US" sz="1050" dirty="0" err="1">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Krücken</a:t>
            </a:r>
            <a:r>
              <a:rPr lang="en-US" sz="1050"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Y Lan, F </a:t>
            </a:r>
            <a:r>
              <a:rPr lang="en-US" sz="1050" dirty="0" err="1">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Retière</a:t>
            </a:r>
            <a:r>
              <a:rPr lang="en-US" sz="1050"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V Strickland</a:t>
            </a:r>
          </a:p>
          <a:p>
            <a:pPr>
              <a:lnSpc>
                <a:spcPct val="80000"/>
              </a:lnSpc>
              <a:spcBef>
                <a:spcPts val="300"/>
              </a:spcBef>
            </a:pPr>
            <a:r>
              <a:rPr lang="en-US" altLang="en-US" sz="1050" b="1"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Yale University, New Haven CT, USA </a:t>
            </a:r>
            <a:r>
              <a:rPr lang="en-US" altLang="en-US" sz="1050"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a:t>
            </a:r>
            <a:r>
              <a:rPr lang="it-IT" altLang="en-US" sz="1050"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Z Li, D Moore, Q Xia</a:t>
            </a:r>
            <a:endParaRPr lang="en-US" altLang="en-US" sz="1050"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endParaRPr>
          </a:p>
        </p:txBody>
      </p:sp>
      <p:grpSp>
        <p:nvGrpSpPr>
          <p:cNvPr id="8" name="Group 7"/>
          <p:cNvGrpSpPr/>
          <p:nvPr/>
        </p:nvGrpSpPr>
        <p:grpSpPr>
          <a:xfrm>
            <a:off x="3794994" y="2204864"/>
            <a:ext cx="4586571" cy="412832"/>
            <a:chOff x="2855640" y="2191445"/>
            <a:chExt cx="6115428" cy="550442"/>
          </a:xfrm>
        </p:grpSpPr>
        <p:grpSp>
          <p:nvGrpSpPr>
            <p:cNvPr id="9" name="Group 8"/>
            <p:cNvGrpSpPr/>
            <p:nvPr/>
          </p:nvGrpSpPr>
          <p:grpSpPr>
            <a:xfrm rot="5400000">
              <a:off x="3823444" y="1223641"/>
              <a:ext cx="548640" cy="2484248"/>
              <a:chOff x="7296409" y="3754420"/>
              <a:chExt cx="548640" cy="2484248"/>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7012590" y="5406210"/>
                <a:ext cx="1116277" cy="548640"/>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7295636" y="4580782"/>
                <a:ext cx="550185" cy="548640"/>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7157934" y="3892895"/>
                <a:ext cx="825589" cy="548640"/>
              </a:xfrm>
              <a:prstGeom prst="rect">
                <a:avLst/>
              </a:prstGeom>
            </p:spPr>
          </p:pic>
        </p:grpSp>
        <p:grpSp>
          <p:nvGrpSpPr>
            <p:cNvPr id="10" name="Group 9"/>
            <p:cNvGrpSpPr/>
            <p:nvPr/>
          </p:nvGrpSpPr>
          <p:grpSpPr>
            <a:xfrm rot="5400000">
              <a:off x="6879967" y="650786"/>
              <a:ext cx="548641" cy="3633561"/>
              <a:chOff x="7296409" y="120858"/>
              <a:chExt cx="548641" cy="3633561"/>
            </a:xfrm>
          </p:grpSpPr>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7012588" y="2921959"/>
                <a:ext cx="1116281" cy="54864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a:off x="7149388" y="1942477"/>
                <a:ext cx="842683" cy="548640"/>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6200000">
                <a:off x="7150761" y="1101165"/>
                <a:ext cx="839938" cy="548640"/>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6200000">
                <a:off x="7152591" y="264677"/>
                <a:ext cx="836277" cy="548640"/>
              </a:xfrm>
              <a:prstGeom prst="rect">
                <a:avLst/>
              </a:prstGeom>
            </p:spPr>
          </p:pic>
        </p:grpSp>
      </p:grpSp>
      <p:sp>
        <p:nvSpPr>
          <p:cNvPr id="18" name="Rectangle 2"/>
          <p:cNvSpPr>
            <a:spLocks/>
          </p:cNvSpPr>
          <p:nvPr/>
        </p:nvSpPr>
        <p:spPr bwMode="auto">
          <a:xfrm>
            <a:off x="2672296" y="3573017"/>
            <a:ext cx="7916940" cy="754053"/>
          </a:xfrm>
          <a:prstGeom prst="rect">
            <a:avLst/>
          </a:prstGeom>
          <a:solidFill>
            <a:schemeClr val="tx1">
              <a:alpha val="30000"/>
            </a:schemeClr>
          </a:solidFill>
          <a:ln>
            <a:noFill/>
          </a:ln>
          <a:effectLst>
            <a:outerShdw blurRad="50800" dist="38100" dir="5400000" algn="t" rotWithShape="0">
              <a:schemeClr val="accent3">
                <a:alpha val="40000"/>
              </a:schemeClr>
            </a:outerShdw>
            <a:softEdge rad="165100"/>
          </a:effectLst>
          <a:extLst>
            <a:ext uri="{91240B29-F687-4f45-9708-019B960494DF}">
              <a14:hiddenLine xmlns:a14="http://schemas.microsoft.com/office/drawing/2010/main" xmlns="" w="9525" cap="flat">
                <a:solidFill>
                  <a:schemeClr val="tx1"/>
                </a:solidFill>
                <a:round/>
                <a:headEnd type="none" w="med" len="med"/>
                <a:tailEnd type="none" w="med" len="med"/>
              </a14:hiddenLine>
            </a:ext>
          </a:extLst>
        </p:spPr>
        <p:txBody>
          <a:bodyPr wrap="square" lIns="38100" tIns="38100" rIns="38100" bIns="38100" anchor="ctr" anchorCtr="0">
            <a:spAutoFit/>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a:pPr>
            <a:r>
              <a:rPr lang="en-US" sz="4400" dirty="0">
                <a:solidFill>
                  <a:schemeClr val="bg1"/>
                </a:solidFill>
                <a:effectLst>
                  <a:outerShdw blurRad="38100" dist="38100" dir="2700000" algn="tl">
                    <a:srgbClr val="DDDDDD"/>
                  </a:outerShdw>
                </a:effectLst>
                <a:latin typeface="Agency FB" panose="020B0503020202020204" pitchFamily="34" charset="0"/>
                <a:ea typeface="DejaVu Sans" panose="020B0603030804020204" pitchFamily="34" charset="0"/>
                <a:cs typeface="DejaVu Sans" panose="020B0603030804020204" pitchFamily="34" charset="0"/>
                <a:sym typeface="Candara Bold" charset="0"/>
              </a:rPr>
              <a:t>The EXO-200 Collaboration</a:t>
            </a:r>
          </a:p>
        </p:txBody>
      </p:sp>
      <p:sp>
        <p:nvSpPr>
          <p:cNvPr id="19" name="Rectangle 18"/>
          <p:cNvSpPr/>
          <p:nvPr/>
        </p:nvSpPr>
        <p:spPr bwMode="auto">
          <a:xfrm>
            <a:off x="1631504" y="3581635"/>
            <a:ext cx="886632" cy="799888"/>
          </a:xfrm>
          <a:prstGeom prst="rect">
            <a:avLst/>
          </a:prstGeom>
          <a:blipFill dpi="0" rotWithShape="1">
            <a:blip r:embed="rId11">
              <a:alphaModFix amt="84000"/>
            </a:blip>
            <a:srcRect/>
            <a:stretch>
              <a:fillRect/>
            </a:stretch>
          </a:blipFill>
          <a:ln w="25400" cap="flat" cmpd="sng" algn="ctr">
            <a:noFill/>
            <a:prstDash val="solid"/>
            <a:round/>
            <a:headEnd type="none" w="med" len="med"/>
            <a:tailEnd type="none" w="med" len="med"/>
          </a:ln>
          <a:effectLst>
            <a:softEdge rad="25400"/>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200">
              <a:solidFill>
                <a:srgbClr val="000000"/>
              </a:solidFill>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1371517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September 2017</a:t>
            </a:r>
            <a:endParaRPr lang="en-US"/>
          </a:p>
        </p:txBody>
      </p:sp>
      <p:sp>
        <p:nvSpPr>
          <p:cNvPr id="3" name="Footer Placeholder 2"/>
          <p:cNvSpPr>
            <a:spLocks noGrp="1"/>
          </p:cNvSpPr>
          <p:nvPr>
            <p:ph type="ftr" sz="quarter" idx="11"/>
          </p:nvPr>
        </p:nvSpPr>
        <p:spPr/>
        <p:txBody>
          <a:bodyPr/>
          <a:lstStyle/>
          <a:p>
            <a:r>
              <a:rPr lang="en-US" smtClean="0"/>
              <a:t>Erice</a:t>
            </a:r>
            <a:endParaRPr lang="en-US"/>
          </a:p>
        </p:txBody>
      </p:sp>
      <p:sp>
        <p:nvSpPr>
          <p:cNvPr id="4" name="Slide Number Placeholder 3"/>
          <p:cNvSpPr>
            <a:spLocks noGrp="1"/>
          </p:cNvSpPr>
          <p:nvPr>
            <p:ph type="sldNum" sz="quarter" idx="12"/>
          </p:nvPr>
        </p:nvSpPr>
        <p:spPr/>
        <p:txBody>
          <a:bodyPr/>
          <a:lstStyle/>
          <a:p>
            <a:fld id="{AFF47089-F15D-4192-A260-81621E8F456C}" type="slidenum">
              <a:rPr lang="en-US" smtClean="0"/>
              <a:t>17</a:t>
            </a:fld>
            <a:endParaRPr lang="en-US"/>
          </a:p>
        </p:txBody>
      </p:sp>
      <p:sp>
        <p:nvSpPr>
          <p:cNvPr id="5" name="TextBox 4"/>
          <p:cNvSpPr txBox="1"/>
          <p:nvPr/>
        </p:nvSpPr>
        <p:spPr>
          <a:xfrm>
            <a:off x="478970" y="337458"/>
            <a:ext cx="6957097" cy="523220"/>
          </a:xfrm>
          <a:prstGeom prst="rect">
            <a:avLst/>
          </a:prstGeom>
          <a:noFill/>
        </p:spPr>
        <p:txBody>
          <a:bodyPr wrap="none" rtlCol="0">
            <a:spAutoFit/>
          </a:bodyPr>
          <a:lstStyle/>
          <a:p>
            <a:r>
              <a:rPr lang="en-US" sz="2800" dirty="0" smtClean="0">
                <a:solidFill>
                  <a:srgbClr val="336600"/>
                </a:solidFill>
              </a:rPr>
              <a:t>EXO-200 at the Waste Isolation Pilot Plant (US)</a:t>
            </a:r>
            <a:endParaRPr lang="en-US" sz="2800" dirty="0">
              <a:solidFill>
                <a:srgbClr val="336600"/>
              </a:solidFill>
            </a:endParaRPr>
          </a:p>
        </p:txBody>
      </p:sp>
      <p:grpSp>
        <p:nvGrpSpPr>
          <p:cNvPr id="6" name="Group 5"/>
          <p:cNvGrpSpPr/>
          <p:nvPr/>
        </p:nvGrpSpPr>
        <p:grpSpPr>
          <a:xfrm>
            <a:off x="185185" y="1265943"/>
            <a:ext cx="7061340" cy="4402313"/>
            <a:chOff x="114300" y="1095254"/>
            <a:chExt cx="8687669" cy="5359424"/>
          </a:xfrm>
        </p:grpSpPr>
        <p:pic>
          <p:nvPicPr>
            <p:cNvPr id="7" name="Picture 6"/>
            <p:cNvPicPr>
              <a:picLocks noChangeAspect="1"/>
            </p:cNvPicPr>
            <p:nvPr/>
          </p:nvPicPr>
          <p:blipFill rotWithShape="1">
            <a:blip r:embed="rId2"/>
            <a:srcRect t="11985"/>
            <a:stretch/>
          </p:blipFill>
          <p:spPr>
            <a:xfrm>
              <a:off x="114300" y="1095254"/>
              <a:ext cx="7988301" cy="5359424"/>
            </a:xfrm>
            <a:prstGeom prst="rect">
              <a:avLst/>
            </a:prstGeom>
          </p:spPr>
        </p:pic>
        <p:sp>
          <p:nvSpPr>
            <p:cNvPr id="8" name="Rectangle 3"/>
            <p:cNvSpPr>
              <a:spLocks/>
            </p:cNvSpPr>
            <p:nvPr/>
          </p:nvSpPr>
          <p:spPr bwMode="auto">
            <a:xfrm>
              <a:off x="6798068" y="3322183"/>
              <a:ext cx="1221991" cy="262284"/>
            </a:xfrm>
            <a:prstGeom prst="rect">
              <a:avLst/>
            </a:prstGeom>
            <a:noFill/>
            <a:ln w="12700" cap="flat">
              <a:noFill/>
              <a:miter lim="800000"/>
              <a:headEnd type="none" w="med" len="med"/>
              <a:tailEnd type="none" w="med" len="med"/>
            </a:ln>
          </p:spPr>
          <p:txBody>
            <a:bodyPr wrap="none" lIns="0" tIns="0" rIns="57799" bIns="0">
              <a:prstTxWarp prst="textNoShape">
                <a:avLst/>
              </a:prstTxWarp>
              <a:spAutoFit/>
            </a:bodyPr>
            <a:lstStyle/>
            <a:p>
              <a:pPr marL="40182"/>
              <a:r>
                <a:rPr lang="en-US" sz="1400" dirty="0">
                  <a:solidFill>
                    <a:srgbClr val="000000"/>
                  </a:solidFill>
                  <a:ea typeface="Gill Sans" charset="0"/>
                  <a:cs typeface="Gill Sans" charset="0"/>
                </a:rPr>
                <a:t>25 mm each</a:t>
              </a:r>
            </a:p>
          </p:txBody>
        </p:sp>
        <p:sp>
          <p:nvSpPr>
            <p:cNvPr id="9" name="Rectangle 4"/>
            <p:cNvSpPr>
              <a:spLocks/>
            </p:cNvSpPr>
            <p:nvPr/>
          </p:nvSpPr>
          <p:spPr bwMode="auto">
            <a:xfrm>
              <a:off x="7199611" y="1956838"/>
              <a:ext cx="1602358" cy="900966"/>
            </a:xfrm>
            <a:prstGeom prst="rect">
              <a:avLst/>
            </a:prstGeom>
            <a:noFill/>
            <a:ln w="12700" cap="flat">
              <a:noFill/>
              <a:miter lim="800000"/>
              <a:headEnd type="none" w="med" len="med"/>
              <a:tailEnd type="none" w="med" len="med"/>
            </a:ln>
          </p:spPr>
          <p:txBody>
            <a:bodyPr lIns="0" tIns="0" rIns="49994" bIns="0">
              <a:prstTxWarp prst="textNoShape">
                <a:avLst/>
              </a:prstTxWarp>
            </a:bodyPr>
            <a:lstStyle/>
            <a:p>
              <a:pPr marL="34602"/>
              <a:r>
                <a:rPr lang="en-US" sz="1400" dirty="0">
                  <a:solidFill>
                    <a:srgbClr val="000000"/>
                  </a:solidFill>
                  <a:ea typeface="Gill Sans" charset="0"/>
                  <a:cs typeface="Gill Sans" charset="0"/>
                </a:rPr>
                <a:t>High purity </a:t>
              </a:r>
            </a:p>
            <a:p>
              <a:pPr marL="34602"/>
              <a:r>
                <a:rPr lang="en-US" sz="1400" dirty="0">
                  <a:solidFill>
                    <a:srgbClr val="000000"/>
                  </a:solidFill>
                  <a:ea typeface="Gill Sans" charset="0"/>
                  <a:cs typeface="Gill Sans" charset="0"/>
                </a:rPr>
                <a:t>coolant</a:t>
              </a:r>
              <a:br>
                <a:rPr lang="en-US" sz="1400" dirty="0">
                  <a:solidFill>
                    <a:srgbClr val="000000"/>
                  </a:solidFill>
                  <a:ea typeface="Gill Sans" charset="0"/>
                  <a:cs typeface="Gill Sans" charset="0"/>
                </a:rPr>
              </a:br>
              <a:r>
                <a:rPr lang="en-US" sz="1400" dirty="0">
                  <a:solidFill>
                    <a:srgbClr val="000000"/>
                  </a:solidFill>
                  <a:ea typeface="Gill Sans" charset="0"/>
                  <a:cs typeface="Gill Sans" charset="0"/>
                </a:rPr>
                <a:t>HFE 7000 </a:t>
              </a:r>
              <a:br>
                <a:rPr lang="en-US" sz="1400" dirty="0">
                  <a:solidFill>
                    <a:srgbClr val="000000"/>
                  </a:solidFill>
                  <a:ea typeface="Gill Sans" charset="0"/>
                  <a:cs typeface="Gill Sans" charset="0"/>
                </a:rPr>
              </a:br>
              <a:r>
                <a:rPr lang="en-US" sz="1400" dirty="0">
                  <a:solidFill>
                    <a:srgbClr val="000000"/>
                  </a:solidFill>
                  <a:ea typeface="Gill Sans" charset="0"/>
                  <a:cs typeface="Gill Sans" charset="0"/>
                </a:rPr>
                <a:t>&gt; 50 cm</a:t>
              </a:r>
            </a:p>
          </p:txBody>
        </p:sp>
        <p:sp>
          <p:nvSpPr>
            <p:cNvPr id="10" name="Line 5"/>
            <p:cNvSpPr>
              <a:spLocks noChangeShapeType="1"/>
            </p:cNvSpPr>
            <p:nvPr/>
          </p:nvSpPr>
          <p:spPr bwMode="auto">
            <a:xfrm rot="10800000" flipH="1">
              <a:off x="5220640" y="2206384"/>
              <a:ext cx="1924672" cy="1045120"/>
            </a:xfrm>
            <a:prstGeom prst="line">
              <a:avLst/>
            </a:prstGeom>
            <a:noFill/>
            <a:ln w="25400" cap="flat">
              <a:solidFill>
                <a:schemeClr val="tx1"/>
              </a:solidFill>
              <a:prstDash val="solid"/>
              <a:miter lim="800000"/>
              <a:headEnd type="triangle" w="med" len="med"/>
              <a:tailEnd type="none" w="med" len="med"/>
            </a:ln>
          </p:spPr>
          <p:txBody>
            <a:bodyPr lIns="0" tIns="0" rIns="0" bIns="0">
              <a:prstTxWarp prst="textNoShape">
                <a:avLst/>
              </a:prstTxWarp>
            </a:bodyPr>
            <a:lstStyle/>
            <a:p>
              <a:endParaRPr lang="en-US" sz="1600">
                <a:solidFill>
                  <a:srgbClr val="000000"/>
                </a:solidFill>
              </a:endParaRPr>
            </a:p>
          </p:txBody>
        </p:sp>
        <p:sp>
          <p:nvSpPr>
            <p:cNvPr id="11" name="Rectangle 6"/>
            <p:cNvSpPr>
              <a:spLocks/>
            </p:cNvSpPr>
            <p:nvPr/>
          </p:nvSpPr>
          <p:spPr bwMode="auto">
            <a:xfrm>
              <a:off x="6798068" y="4305814"/>
              <a:ext cx="833259" cy="262284"/>
            </a:xfrm>
            <a:prstGeom prst="rect">
              <a:avLst/>
            </a:prstGeom>
            <a:noFill/>
            <a:ln w="12700" cap="flat">
              <a:noFill/>
              <a:miter lim="800000"/>
              <a:headEnd type="none" w="med" len="med"/>
              <a:tailEnd type="none" w="med" len="med"/>
            </a:ln>
          </p:spPr>
          <p:txBody>
            <a:bodyPr wrap="none" lIns="0" tIns="0" rIns="57799" bIns="0">
              <a:prstTxWarp prst="textNoShape">
                <a:avLst/>
              </a:prstTxWarp>
              <a:spAutoFit/>
            </a:bodyPr>
            <a:lstStyle/>
            <a:p>
              <a:pPr marL="40182"/>
              <a:r>
                <a:rPr lang="en-US" sz="1400" dirty="0">
                  <a:solidFill>
                    <a:srgbClr val="000000"/>
                  </a:solidFill>
                  <a:ea typeface="Gill Sans" charset="0"/>
                  <a:cs typeface="Gill Sans" charset="0"/>
                </a:rPr>
                <a:t>at 167K</a:t>
              </a:r>
            </a:p>
          </p:txBody>
        </p:sp>
        <p:sp>
          <p:nvSpPr>
            <p:cNvPr id="12" name="Line 7"/>
            <p:cNvSpPr>
              <a:spLocks noChangeShapeType="1"/>
            </p:cNvSpPr>
            <p:nvPr/>
          </p:nvSpPr>
          <p:spPr bwMode="auto">
            <a:xfrm>
              <a:off x="5217044" y="5289827"/>
              <a:ext cx="1335298" cy="342367"/>
            </a:xfrm>
            <a:prstGeom prst="line">
              <a:avLst/>
            </a:prstGeom>
            <a:noFill/>
            <a:ln w="25400" cap="flat">
              <a:solidFill>
                <a:schemeClr val="tx1"/>
              </a:solidFill>
              <a:prstDash val="solid"/>
              <a:miter lim="800000"/>
              <a:headEnd type="triangle" w="med" len="med"/>
              <a:tailEnd type="none" w="med" len="med"/>
            </a:ln>
          </p:spPr>
          <p:txBody>
            <a:bodyPr lIns="0" tIns="0" rIns="0" bIns="0">
              <a:prstTxWarp prst="textNoShape">
                <a:avLst/>
              </a:prstTxWarp>
            </a:bodyPr>
            <a:lstStyle/>
            <a:p>
              <a:endParaRPr lang="en-US" sz="1600">
                <a:solidFill>
                  <a:srgbClr val="000000"/>
                </a:solidFill>
              </a:endParaRPr>
            </a:p>
          </p:txBody>
        </p:sp>
        <p:sp>
          <p:nvSpPr>
            <p:cNvPr id="13" name="Rectangle 8"/>
            <p:cNvSpPr>
              <a:spLocks/>
            </p:cNvSpPr>
            <p:nvPr/>
          </p:nvSpPr>
          <p:spPr bwMode="auto">
            <a:xfrm>
              <a:off x="6573600" y="5501554"/>
              <a:ext cx="1270836" cy="261280"/>
            </a:xfrm>
            <a:prstGeom prst="rect">
              <a:avLst/>
            </a:prstGeom>
            <a:noFill/>
            <a:ln w="12700" cap="flat">
              <a:noFill/>
              <a:miter lim="800000"/>
              <a:headEnd type="none" w="med" len="med"/>
              <a:tailEnd type="none" w="med" len="med"/>
            </a:ln>
          </p:spPr>
          <p:txBody>
            <a:bodyPr lIns="0" tIns="0" rIns="57799" bIns="0">
              <a:prstTxWarp prst="textNoShape">
                <a:avLst/>
              </a:prstTxWarp>
            </a:bodyPr>
            <a:lstStyle/>
            <a:p>
              <a:pPr marL="40182"/>
              <a:r>
                <a:rPr lang="en-US" sz="1300" dirty="0">
                  <a:solidFill>
                    <a:srgbClr val="000000"/>
                  </a:solidFill>
                  <a:ea typeface="Gill Sans" charset="0"/>
                  <a:cs typeface="Gill Sans" charset="0"/>
                </a:rPr>
                <a:t>VETO PANELS</a:t>
              </a:r>
            </a:p>
          </p:txBody>
        </p:sp>
      </p:grpSp>
      <mc:AlternateContent xmlns:mc="http://schemas.openxmlformats.org/markup-compatibility/2006" xmlns:a14="http://schemas.microsoft.com/office/drawing/2010/main">
        <mc:Choice Requires="a14">
          <p:sp>
            <p:nvSpPr>
              <p:cNvPr id="14" name="Rectangle 13"/>
              <p:cNvSpPr/>
              <p:nvPr/>
            </p:nvSpPr>
            <p:spPr>
              <a:xfrm>
                <a:off x="9595758" y="1976467"/>
                <a:ext cx="2291442" cy="646331"/>
              </a:xfrm>
              <a:prstGeom prst="rect">
                <a:avLst/>
              </a:prstGeom>
            </p:spPr>
            <p:txBody>
              <a:bodyPr wrap="square">
                <a:spAutoFit/>
              </a:bodyPr>
              <a:lstStyle/>
              <a:p>
                <a:pPr algn="r">
                  <a:spcAft>
                    <a:spcPts val="1200"/>
                  </a:spcAft>
                </a:pPr>
                <a:r>
                  <a:rPr lang="en-US" altLang="ja-JP" dirty="0">
                    <a:solidFill>
                      <a:srgbClr val="000000"/>
                    </a:solidFill>
                    <a:latin typeface="Calibri" panose="020F0502020204030204" pitchFamily="34" charset="0"/>
                    <a:cs typeface="Helvetica Neue Light"/>
                  </a:rPr>
                  <a:t>TPC: </a:t>
                </a:r>
                <a14:m>
                  <m:oMath xmlns:m="http://schemas.openxmlformats.org/officeDocument/2006/math">
                    <m:r>
                      <a:rPr lang="en-US" altLang="ja-JP" i="1" smtClean="0">
                        <a:solidFill>
                          <a:srgbClr val="000000"/>
                        </a:solidFill>
                        <a:latin typeface="Cambria Math" panose="02040503050406030204" pitchFamily="18" charset="0"/>
                        <a:ea typeface="Cambria Math" panose="02040503050406030204" pitchFamily="18" charset="0"/>
                        <a:cs typeface="Helvetica Neue Light"/>
                      </a:rPr>
                      <m:t>∼</m:t>
                    </m:r>
                  </m:oMath>
                </a14:m>
                <a:r>
                  <a:rPr lang="en-US" altLang="ja-JP" dirty="0" smtClean="0">
                    <a:solidFill>
                      <a:srgbClr val="000000"/>
                    </a:solidFill>
                    <a:latin typeface="Calibri" panose="020F0502020204030204" pitchFamily="34" charset="0"/>
                    <a:cs typeface="Helvetica Neue Light"/>
                  </a:rPr>
                  <a:t>40 </a:t>
                </a:r>
                <a:r>
                  <a:rPr lang="en-US" altLang="ja-JP" dirty="0">
                    <a:solidFill>
                      <a:srgbClr val="000000"/>
                    </a:solidFill>
                    <a:latin typeface="Calibri" panose="020F0502020204030204" pitchFamily="34" charset="0"/>
                    <a:cs typeface="Helvetica Neue Light"/>
                  </a:rPr>
                  <a:t>cm diameter </a:t>
                </a:r>
                <a:br>
                  <a:rPr lang="en-US" altLang="ja-JP" dirty="0">
                    <a:solidFill>
                      <a:srgbClr val="000000"/>
                    </a:solidFill>
                    <a:latin typeface="Calibri" panose="020F0502020204030204" pitchFamily="34" charset="0"/>
                    <a:cs typeface="Helvetica Neue Light"/>
                  </a:rPr>
                </a:br>
                <a:r>
                  <a:rPr lang="en-US" altLang="ja-JP" dirty="0">
                    <a:solidFill>
                      <a:srgbClr val="000000"/>
                    </a:solidFill>
                    <a:latin typeface="Calibri" panose="020F0502020204030204" pitchFamily="34" charset="0"/>
                    <a:cs typeface="Helvetica Neue Light"/>
                  </a:rPr>
                  <a:t>and </a:t>
                </a:r>
                <a14:m>
                  <m:oMath xmlns:m="http://schemas.openxmlformats.org/officeDocument/2006/math">
                    <m:r>
                      <a:rPr lang="en-US" altLang="ja-JP" i="1" smtClean="0">
                        <a:solidFill>
                          <a:srgbClr val="000000"/>
                        </a:solidFill>
                        <a:latin typeface="Cambria Math" panose="02040503050406030204" pitchFamily="18" charset="0"/>
                        <a:ea typeface="Cambria Math" panose="02040503050406030204" pitchFamily="18" charset="0"/>
                        <a:cs typeface="Helvetica Neue Light"/>
                      </a:rPr>
                      <m:t>∼</m:t>
                    </m:r>
                  </m:oMath>
                </a14:m>
                <a:r>
                  <a:rPr lang="en-US" altLang="ja-JP" dirty="0" smtClean="0">
                    <a:solidFill>
                      <a:srgbClr val="000000"/>
                    </a:solidFill>
                    <a:latin typeface="Calibri" panose="020F0502020204030204" pitchFamily="34" charset="0"/>
                    <a:cs typeface="Helvetica Neue Light"/>
                  </a:rPr>
                  <a:t>44 </a:t>
                </a:r>
                <a:r>
                  <a:rPr lang="en-US" altLang="ja-JP" dirty="0">
                    <a:solidFill>
                      <a:srgbClr val="000000"/>
                    </a:solidFill>
                    <a:latin typeface="Calibri" panose="020F0502020204030204" pitchFamily="34" charset="0"/>
                    <a:cs typeface="Helvetica Neue Light"/>
                  </a:rPr>
                  <a:t>cm length</a:t>
                </a:r>
              </a:p>
            </p:txBody>
          </p:sp>
        </mc:Choice>
        <mc:Fallback xmlns="">
          <p:sp>
            <p:nvSpPr>
              <p:cNvPr id="14" name="Rectangle 13"/>
              <p:cNvSpPr>
                <a:spLocks noRot="1" noChangeAspect="1" noMove="1" noResize="1" noEditPoints="1" noAdjustHandles="1" noChangeArrowheads="1" noChangeShapeType="1" noTextEdit="1"/>
              </p:cNvSpPr>
              <p:nvPr/>
            </p:nvSpPr>
            <p:spPr>
              <a:xfrm>
                <a:off x="9595758" y="1976467"/>
                <a:ext cx="2291442" cy="646331"/>
              </a:xfrm>
              <a:prstGeom prst="rect">
                <a:avLst/>
              </a:prstGeom>
              <a:blipFill rotWithShape="0">
                <a:blip r:embed="rId3"/>
                <a:stretch>
                  <a:fillRect l="-1862" t="-4717" r="-4255" b="-14151"/>
                </a:stretch>
              </a:blipFill>
            </p:spPr>
            <p:txBody>
              <a:bodyPr/>
              <a:lstStyle/>
              <a:p>
                <a:r>
                  <a:rPr lang="en-US">
                    <a:noFill/>
                  </a:rPr>
                  <a:t> </a:t>
                </a:r>
              </a:p>
            </p:txBody>
          </p:sp>
        </mc:Fallback>
      </mc:AlternateContent>
      <p:pic>
        <p:nvPicPr>
          <p:cNvPr id="15" name="Picture 14" descr="P113010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9233" y="2634050"/>
            <a:ext cx="4615937" cy="3461953"/>
          </a:xfrm>
          <a:prstGeom prst="rect">
            <a:avLst/>
          </a:prstGeom>
        </p:spPr>
      </p:pic>
    </p:spTree>
    <p:extLst>
      <p:ext uri="{BB962C8B-B14F-4D97-AF65-F5344CB8AC3E}">
        <p14:creationId xmlns:p14="http://schemas.microsoft.com/office/powerpoint/2010/main" val="10835702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September 2017</a:t>
            </a:r>
            <a:endParaRPr lang="en-US"/>
          </a:p>
        </p:txBody>
      </p:sp>
      <p:sp>
        <p:nvSpPr>
          <p:cNvPr id="3" name="Footer Placeholder 2"/>
          <p:cNvSpPr>
            <a:spLocks noGrp="1"/>
          </p:cNvSpPr>
          <p:nvPr>
            <p:ph type="ftr" sz="quarter" idx="11"/>
          </p:nvPr>
        </p:nvSpPr>
        <p:spPr/>
        <p:txBody>
          <a:bodyPr/>
          <a:lstStyle/>
          <a:p>
            <a:r>
              <a:rPr lang="en-US" smtClean="0"/>
              <a:t>Erice</a:t>
            </a:r>
            <a:endParaRPr lang="en-US"/>
          </a:p>
        </p:txBody>
      </p:sp>
      <p:sp>
        <p:nvSpPr>
          <p:cNvPr id="4" name="Slide Number Placeholder 3"/>
          <p:cNvSpPr>
            <a:spLocks noGrp="1"/>
          </p:cNvSpPr>
          <p:nvPr>
            <p:ph type="sldNum" sz="quarter" idx="12"/>
          </p:nvPr>
        </p:nvSpPr>
        <p:spPr/>
        <p:txBody>
          <a:bodyPr/>
          <a:lstStyle/>
          <a:p>
            <a:fld id="{AFF47089-F15D-4192-A260-81621E8F456C}" type="slidenum">
              <a:rPr lang="en-US" smtClean="0"/>
              <a:t>18</a:t>
            </a:fld>
            <a:endParaRPr lang="en-US"/>
          </a:p>
        </p:txBody>
      </p:sp>
      <p:sp>
        <p:nvSpPr>
          <p:cNvPr id="5" name="TextBox 4"/>
          <p:cNvSpPr txBox="1"/>
          <p:nvPr/>
        </p:nvSpPr>
        <p:spPr>
          <a:xfrm>
            <a:off x="380999" y="217714"/>
            <a:ext cx="5978431" cy="523220"/>
          </a:xfrm>
          <a:prstGeom prst="rect">
            <a:avLst/>
          </a:prstGeom>
          <a:noFill/>
        </p:spPr>
        <p:txBody>
          <a:bodyPr wrap="none" rtlCol="0">
            <a:spAutoFit/>
          </a:bodyPr>
          <a:lstStyle/>
          <a:p>
            <a:r>
              <a:rPr lang="en-US" sz="2800" dirty="0" smtClean="0">
                <a:solidFill>
                  <a:srgbClr val="336600"/>
                </a:solidFill>
              </a:rPr>
              <a:t>The EXO-200 Time Projection Chambers</a:t>
            </a:r>
            <a:endParaRPr lang="en-US" sz="2800" dirty="0">
              <a:solidFill>
                <a:srgbClr val="336600"/>
              </a:solidFill>
            </a:endParaRPr>
          </a:p>
        </p:txBody>
      </p:sp>
      <p:pic>
        <p:nvPicPr>
          <p:cNvPr id="6" name="Picture 5" descr="tpc_schemati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6595" y="1031224"/>
            <a:ext cx="6161668" cy="2950413"/>
          </a:xfrm>
          <a:prstGeom prst="rect">
            <a:avLst/>
          </a:prstGeom>
        </p:spPr>
      </p:pic>
      <p:grpSp>
        <p:nvGrpSpPr>
          <p:cNvPr id="14" name="Group 13"/>
          <p:cNvGrpSpPr/>
          <p:nvPr/>
        </p:nvGrpSpPr>
        <p:grpSpPr>
          <a:xfrm>
            <a:off x="7873996" y="1031223"/>
            <a:ext cx="2222500" cy="2507807"/>
            <a:chOff x="7873996" y="1281594"/>
            <a:chExt cx="2222500" cy="2507807"/>
          </a:xfrm>
        </p:grpSpPr>
        <p:pic>
          <p:nvPicPr>
            <p:cNvPr id="7" name="Picture 6"/>
            <p:cNvPicPr>
              <a:picLocks noChangeAspect="1"/>
            </p:cNvPicPr>
            <p:nvPr/>
          </p:nvPicPr>
          <p:blipFill>
            <a:blip r:embed="rId3"/>
            <a:stretch>
              <a:fillRect/>
            </a:stretch>
          </p:blipFill>
          <p:spPr>
            <a:xfrm rot="16200000">
              <a:off x="8035149" y="1728054"/>
              <a:ext cx="2507566" cy="1615128"/>
            </a:xfrm>
            <a:prstGeom prst="rect">
              <a:avLst/>
            </a:prstGeom>
            <a:ln w="38100" cmpd="sng">
              <a:solidFill>
                <a:srgbClr val="FF6600"/>
              </a:solidFill>
            </a:ln>
          </p:spPr>
        </p:pic>
        <p:cxnSp>
          <p:nvCxnSpPr>
            <p:cNvPr id="8" name="Straight Arrow Connector 7"/>
            <p:cNvCxnSpPr/>
            <p:nvPr/>
          </p:nvCxnSpPr>
          <p:spPr>
            <a:xfrm flipH="1">
              <a:off x="7873996" y="1281594"/>
              <a:ext cx="607372" cy="430212"/>
            </a:xfrm>
            <a:prstGeom prst="straightConnector1">
              <a:avLst/>
            </a:prstGeom>
            <a:ln>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9" name="Group 18"/>
          <p:cNvGrpSpPr/>
          <p:nvPr/>
        </p:nvGrpSpPr>
        <p:grpSpPr>
          <a:xfrm>
            <a:off x="362678" y="2304109"/>
            <a:ext cx="1278810" cy="1217421"/>
            <a:chOff x="362678" y="2304109"/>
            <a:chExt cx="1278810" cy="1217421"/>
          </a:xfrm>
        </p:grpSpPr>
        <p:sp>
          <p:nvSpPr>
            <p:cNvPr id="10" name="TextBox 9"/>
            <p:cNvSpPr txBox="1"/>
            <p:nvPr/>
          </p:nvSpPr>
          <p:spPr>
            <a:xfrm>
              <a:off x="362678" y="3182976"/>
              <a:ext cx="1016625" cy="338554"/>
            </a:xfrm>
            <a:prstGeom prst="rect">
              <a:avLst/>
            </a:prstGeom>
            <a:noFill/>
          </p:spPr>
          <p:txBody>
            <a:bodyPr wrap="none" rtlCol="0">
              <a:spAutoFit/>
            </a:bodyPr>
            <a:lstStyle/>
            <a:p>
              <a:r>
                <a:rPr lang="en-US" sz="1600" dirty="0">
                  <a:latin typeface="Helvetica Neue Light"/>
                  <a:cs typeface="Helvetica Neue Light"/>
                </a:rPr>
                <a:t>Induction</a:t>
              </a:r>
            </a:p>
          </p:txBody>
        </p:sp>
        <p:pic>
          <p:nvPicPr>
            <p:cNvPr id="11" name="Picture 10"/>
            <p:cNvPicPr>
              <a:picLocks noChangeAspect="1"/>
            </p:cNvPicPr>
            <p:nvPr/>
          </p:nvPicPr>
          <p:blipFill rotWithShape="1">
            <a:blip r:embed="rId4"/>
            <a:srcRect t="47970"/>
            <a:stretch/>
          </p:blipFill>
          <p:spPr>
            <a:xfrm>
              <a:off x="472746" y="2304109"/>
              <a:ext cx="1168742" cy="867656"/>
            </a:xfrm>
            <a:prstGeom prst="rect">
              <a:avLst/>
            </a:prstGeom>
            <a:ln>
              <a:solidFill>
                <a:schemeClr val="tx1"/>
              </a:solidFill>
            </a:ln>
          </p:spPr>
        </p:pic>
      </p:grpSp>
      <p:grpSp>
        <p:nvGrpSpPr>
          <p:cNvPr id="18" name="Group 17"/>
          <p:cNvGrpSpPr/>
          <p:nvPr/>
        </p:nvGrpSpPr>
        <p:grpSpPr>
          <a:xfrm>
            <a:off x="393661" y="1008708"/>
            <a:ext cx="1272520" cy="1175974"/>
            <a:chOff x="393661" y="1008708"/>
            <a:chExt cx="1272520" cy="1175974"/>
          </a:xfrm>
        </p:grpSpPr>
        <p:sp>
          <p:nvSpPr>
            <p:cNvPr id="9" name="TextBox 8"/>
            <p:cNvSpPr txBox="1"/>
            <p:nvPr/>
          </p:nvSpPr>
          <p:spPr>
            <a:xfrm>
              <a:off x="393661" y="1846128"/>
              <a:ext cx="1082348" cy="338554"/>
            </a:xfrm>
            <a:prstGeom prst="rect">
              <a:avLst/>
            </a:prstGeom>
            <a:noFill/>
          </p:spPr>
          <p:txBody>
            <a:bodyPr wrap="none" rtlCol="0">
              <a:spAutoFit/>
            </a:bodyPr>
            <a:lstStyle/>
            <a:p>
              <a:r>
                <a:rPr lang="en-US" sz="1600" dirty="0">
                  <a:latin typeface="Helvetica Neue Light"/>
                  <a:cs typeface="Helvetica Neue Light"/>
                </a:rPr>
                <a:t>Collection</a:t>
              </a:r>
            </a:p>
          </p:txBody>
        </p:sp>
        <p:pic>
          <p:nvPicPr>
            <p:cNvPr id="12" name="Picture 11"/>
            <p:cNvPicPr>
              <a:picLocks noChangeAspect="1"/>
            </p:cNvPicPr>
            <p:nvPr/>
          </p:nvPicPr>
          <p:blipFill rotWithShape="1">
            <a:blip r:embed="rId4"/>
            <a:srcRect b="51464"/>
            <a:stretch/>
          </p:blipFill>
          <p:spPr>
            <a:xfrm>
              <a:off x="477152" y="1008708"/>
              <a:ext cx="1189029" cy="823438"/>
            </a:xfrm>
            <a:prstGeom prst="rect">
              <a:avLst/>
            </a:prstGeom>
            <a:ln>
              <a:solidFill>
                <a:srgbClr val="000000"/>
              </a:solidFill>
            </a:ln>
          </p:spPr>
        </p:pic>
      </p:grpSp>
      <p:cxnSp>
        <p:nvCxnSpPr>
          <p:cNvPr id="15" name="Straight Arrow Connector 14"/>
          <p:cNvCxnSpPr/>
          <p:nvPr/>
        </p:nvCxnSpPr>
        <p:spPr>
          <a:xfrm flipV="1">
            <a:off x="1646595" y="2717800"/>
            <a:ext cx="1452205" cy="18146"/>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656442" y="1415143"/>
            <a:ext cx="1162958" cy="5445"/>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71412" y="3968246"/>
            <a:ext cx="11744388"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175 kg </a:t>
            </a:r>
            <a:r>
              <a:rPr lang="en-US" sz="2400" dirty="0" err="1" smtClean="0"/>
              <a:t>LXe</a:t>
            </a:r>
            <a:r>
              <a:rPr lang="en-US" sz="2400" dirty="0" smtClean="0"/>
              <a:t>, 110 kg in active region. Enriched to 80.6% in 136Xe</a:t>
            </a:r>
          </a:p>
          <a:p>
            <a:pPr marL="342900" indent="-342900">
              <a:buFont typeface="Arial" panose="020B0604020202020204" pitchFamily="34" charset="0"/>
              <a:buChar char="•"/>
            </a:pPr>
            <a:r>
              <a:rPr lang="en-US" sz="2400" dirty="0" smtClean="0"/>
              <a:t>More than a calorimeter: besides energy measurement spatial resolution (</a:t>
            </a:r>
            <a:r>
              <a:rPr lang="en-US" sz="2400" dirty="0" err="1" smtClean="0"/>
              <a:t>x,y,z</a:t>
            </a:r>
            <a:r>
              <a:rPr lang="en-US" sz="2400" dirty="0" smtClean="0"/>
              <a:t>) particle ID</a:t>
            </a:r>
          </a:p>
          <a:p>
            <a:pPr marL="800100" lvl="1" indent="-342900">
              <a:buFont typeface="Calibri" panose="020F0502020204030204" pitchFamily="34" charset="0"/>
              <a:buChar char="‒"/>
            </a:pPr>
            <a:r>
              <a:rPr lang="en-US" sz="2400" dirty="0" smtClean="0"/>
              <a:t>Discriminate single site (SS) 0</a:t>
            </a:r>
            <a:r>
              <a:rPr lang="el-GR" sz="2400" dirty="0" smtClean="0">
                <a:latin typeface="Calibri" panose="020F0502020204030204" pitchFamily="34" charset="0"/>
              </a:rPr>
              <a:t>νββ</a:t>
            </a:r>
            <a:r>
              <a:rPr lang="en-US" sz="2400" dirty="0" smtClean="0">
                <a:latin typeface="Calibri" panose="020F0502020204030204" pitchFamily="34" charset="0"/>
              </a:rPr>
              <a:t>-events from multi-site (MS) background</a:t>
            </a:r>
          </a:p>
          <a:p>
            <a:pPr marL="800100" lvl="1" indent="-342900">
              <a:buFont typeface="Calibri" panose="020F0502020204030204" pitchFamily="34" charset="0"/>
              <a:buChar char="‒"/>
            </a:pPr>
            <a:r>
              <a:rPr lang="en-US" sz="2400" dirty="0" smtClean="0">
                <a:latin typeface="Calibri" panose="020F0502020204030204" pitchFamily="34" charset="0"/>
              </a:rPr>
              <a:t>Tag </a:t>
            </a:r>
            <a:r>
              <a:rPr lang="el-GR" sz="2400" dirty="0" smtClean="0">
                <a:latin typeface="Calibri" panose="020F0502020204030204" pitchFamily="34" charset="0"/>
              </a:rPr>
              <a:t>α</a:t>
            </a:r>
            <a:r>
              <a:rPr lang="en-US" sz="2400" dirty="0" smtClean="0">
                <a:latin typeface="Calibri" panose="020F0502020204030204" pitchFamily="34" charset="0"/>
              </a:rPr>
              <a:t>-events via characteristic charge to light ratio</a:t>
            </a:r>
          </a:p>
          <a:p>
            <a:pPr marL="800100" lvl="1" indent="-342900">
              <a:buFont typeface="Calibri" panose="020F0502020204030204" pitchFamily="34" charset="0"/>
              <a:buChar char="‒"/>
            </a:pPr>
            <a:r>
              <a:rPr lang="en-US" sz="2400" dirty="0" smtClean="0">
                <a:latin typeface="Calibri" panose="020F0502020204030204" pitchFamily="34" charset="0"/>
              </a:rPr>
              <a:t>Perform coupled SS/MS fit to measure signal and background simultaneously</a:t>
            </a:r>
          </a:p>
          <a:p>
            <a:pPr marL="800100" lvl="1" indent="-342900">
              <a:buFont typeface="Calibri" panose="020F0502020204030204" pitchFamily="34" charset="0"/>
              <a:buChar char="‒"/>
            </a:pPr>
            <a:r>
              <a:rPr lang="en-US" sz="2400" dirty="0" smtClean="0">
                <a:latin typeface="Calibri" panose="020F0502020204030204" pitchFamily="34" charset="0"/>
              </a:rPr>
              <a:t>Measure spatial event distribution, “resolve” signal both in energy and space</a:t>
            </a:r>
            <a:endParaRPr lang="en-US" sz="2400" dirty="0"/>
          </a:p>
        </p:txBody>
      </p:sp>
    </p:spTree>
    <p:extLst>
      <p:ext uri="{BB962C8B-B14F-4D97-AF65-F5344CB8AC3E}">
        <p14:creationId xmlns:p14="http://schemas.microsoft.com/office/powerpoint/2010/main" val="29339106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September 2017</a:t>
            </a:r>
            <a:endParaRPr lang="en-US"/>
          </a:p>
        </p:txBody>
      </p:sp>
      <p:sp>
        <p:nvSpPr>
          <p:cNvPr id="3" name="Footer Placeholder 2"/>
          <p:cNvSpPr>
            <a:spLocks noGrp="1"/>
          </p:cNvSpPr>
          <p:nvPr>
            <p:ph type="ftr" sz="quarter" idx="11"/>
          </p:nvPr>
        </p:nvSpPr>
        <p:spPr/>
        <p:txBody>
          <a:bodyPr/>
          <a:lstStyle/>
          <a:p>
            <a:r>
              <a:rPr lang="en-US" smtClean="0"/>
              <a:t>Erice</a:t>
            </a:r>
            <a:endParaRPr lang="en-US"/>
          </a:p>
        </p:txBody>
      </p:sp>
      <p:sp>
        <p:nvSpPr>
          <p:cNvPr id="4" name="Slide Number Placeholder 3"/>
          <p:cNvSpPr>
            <a:spLocks noGrp="1"/>
          </p:cNvSpPr>
          <p:nvPr>
            <p:ph type="sldNum" sz="quarter" idx="12"/>
          </p:nvPr>
        </p:nvSpPr>
        <p:spPr/>
        <p:txBody>
          <a:bodyPr/>
          <a:lstStyle/>
          <a:p>
            <a:fld id="{AFF47089-F15D-4192-A260-81621E8F456C}" type="slidenum">
              <a:rPr lang="en-US" smtClean="0"/>
              <a:t>19</a:t>
            </a:fld>
            <a:endParaRPr lang="en-US"/>
          </a:p>
        </p:txBody>
      </p:sp>
      <p:pic>
        <p:nvPicPr>
          <p:cNvPr id="5" name="Picture 4"/>
          <p:cNvPicPr>
            <a:picLocks noChangeAspect="1"/>
          </p:cNvPicPr>
          <p:nvPr/>
        </p:nvPicPr>
        <p:blipFill>
          <a:blip r:embed="rId2"/>
          <a:stretch>
            <a:fillRect/>
          </a:stretch>
        </p:blipFill>
        <p:spPr>
          <a:xfrm>
            <a:off x="1868729" y="711912"/>
            <a:ext cx="8445565" cy="4854342"/>
          </a:xfrm>
          <a:prstGeom prst="rect">
            <a:avLst/>
          </a:prstGeom>
        </p:spPr>
      </p:pic>
    </p:spTree>
    <p:extLst>
      <p:ext uri="{BB962C8B-B14F-4D97-AF65-F5344CB8AC3E}">
        <p14:creationId xmlns:p14="http://schemas.microsoft.com/office/powerpoint/2010/main" val="40974114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02748" y="332508"/>
            <a:ext cx="10515600" cy="509989"/>
          </a:xfrm>
        </p:spPr>
        <p:txBody>
          <a:bodyPr>
            <a:normAutofit fontScale="90000"/>
          </a:bodyPr>
          <a:lstStyle/>
          <a:p>
            <a:r>
              <a:rPr lang="en-US" dirty="0" smtClean="0">
                <a:solidFill>
                  <a:srgbClr val="336600"/>
                </a:solidFill>
              </a:rPr>
              <a:t>Introduction</a:t>
            </a:r>
            <a:endParaRPr lang="en-US" dirty="0">
              <a:solidFill>
                <a:srgbClr val="336600"/>
              </a:solidFill>
            </a:endParaRPr>
          </a:p>
        </p:txBody>
      </p:sp>
      <p:sp>
        <p:nvSpPr>
          <p:cNvPr id="5" name="TextBox 4"/>
          <p:cNvSpPr txBox="1"/>
          <p:nvPr/>
        </p:nvSpPr>
        <p:spPr>
          <a:xfrm>
            <a:off x="423853" y="1083311"/>
            <a:ext cx="10836027" cy="830997"/>
          </a:xfrm>
          <a:prstGeom prst="rect">
            <a:avLst/>
          </a:prstGeom>
          <a:noFill/>
        </p:spPr>
        <p:txBody>
          <a:bodyPr wrap="square" rtlCol="0">
            <a:spAutoFit/>
          </a:bodyPr>
          <a:lstStyle/>
          <a:p>
            <a:r>
              <a:rPr lang="en-US" sz="2400" dirty="0" smtClean="0"/>
              <a:t>I will not give an introduction to what double beta decay is, assuming this has already been done by the previous speakers.</a:t>
            </a:r>
            <a:endParaRPr lang="en-US" sz="2400" dirty="0"/>
          </a:p>
        </p:txBody>
      </p:sp>
      <p:sp>
        <p:nvSpPr>
          <p:cNvPr id="6" name="TextBox 5"/>
          <p:cNvSpPr txBox="1"/>
          <p:nvPr/>
        </p:nvSpPr>
        <p:spPr>
          <a:xfrm>
            <a:off x="435935" y="1956390"/>
            <a:ext cx="11025963" cy="830997"/>
          </a:xfrm>
          <a:prstGeom prst="rect">
            <a:avLst/>
          </a:prstGeom>
          <a:noFill/>
        </p:spPr>
        <p:txBody>
          <a:bodyPr wrap="square" rtlCol="0">
            <a:spAutoFit/>
          </a:bodyPr>
          <a:lstStyle/>
          <a:p>
            <a:r>
              <a:rPr lang="en-US" sz="2400" dirty="0" smtClean="0">
                <a:solidFill>
                  <a:srgbClr val="663300"/>
                </a:solidFill>
              </a:rPr>
              <a:t>Neutrinos carry no electrical charge. Particle and anti-particle can therefore not be distinguished by their charge.</a:t>
            </a:r>
            <a:endParaRPr lang="en-US" sz="2400" dirty="0">
              <a:solidFill>
                <a:srgbClr val="663300"/>
              </a:solidFill>
            </a:endParaRPr>
          </a:p>
        </p:txBody>
      </p:sp>
      <p:sp>
        <p:nvSpPr>
          <p:cNvPr id="7" name="TextBox 6"/>
          <p:cNvSpPr txBox="1"/>
          <p:nvPr/>
        </p:nvSpPr>
        <p:spPr>
          <a:xfrm>
            <a:off x="393404" y="2828259"/>
            <a:ext cx="9500421" cy="461665"/>
          </a:xfrm>
          <a:prstGeom prst="rect">
            <a:avLst/>
          </a:prstGeom>
          <a:noFill/>
        </p:spPr>
        <p:txBody>
          <a:bodyPr wrap="none" rtlCol="0">
            <a:spAutoFit/>
          </a:bodyPr>
          <a:lstStyle/>
          <a:p>
            <a:r>
              <a:rPr lang="en-US" sz="2400" dirty="0" smtClean="0">
                <a:solidFill>
                  <a:srgbClr val="0000FF"/>
                </a:solidFill>
              </a:rPr>
              <a:t>Since the 1930-ies the question therefore has been how to describe them?</a:t>
            </a:r>
            <a:endParaRPr lang="en-US" sz="2400" dirty="0">
              <a:solidFill>
                <a:srgbClr val="0000FF"/>
              </a:solidFill>
            </a:endParaRPr>
          </a:p>
        </p:txBody>
      </p:sp>
      <mc:AlternateContent xmlns:mc="http://schemas.openxmlformats.org/markup-compatibility/2006" xmlns:a14="http://schemas.microsoft.com/office/drawing/2010/main">
        <mc:Choice Requires="a14">
          <p:sp>
            <p:nvSpPr>
              <p:cNvPr id="8" name="TextBox 7"/>
              <p:cNvSpPr txBox="1"/>
              <p:nvPr/>
            </p:nvSpPr>
            <p:spPr>
              <a:xfrm>
                <a:off x="414669" y="4078472"/>
                <a:ext cx="1641795" cy="13796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400" i="1" smtClean="0">
                              <a:latin typeface="Cambria Math" panose="02040503050406030204" pitchFamily="18" charset="0"/>
                            </a:rPr>
                          </m:ctrlPr>
                        </m:sSupPr>
                        <m:e>
                          <m:r>
                            <a:rPr lang="en-US" sz="2400" i="1" smtClean="0">
                              <a:latin typeface="Cambria Math" panose="02040503050406030204" pitchFamily="18" charset="0"/>
                              <a:ea typeface="Cambria Math" panose="02040503050406030204" pitchFamily="18" charset="0"/>
                            </a:rPr>
                            <m:t>𝜈</m:t>
                          </m:r>
                        </m:e>
                        <m:sup>
                          <m:r>
                            <a:rPr lang="en-US" sz="2400" b="0" i="1" smtClean="0">
                              <a:latin typeface="Cambria Math" panose="02040503050406030204" pitchFamily="18" charset="0"/>
                            </a:rPr>
                            <m:t>𝐷</m:t>
                          </m:r>
                        </m:sup>
                      </m:sSup>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m>
                            <m:mPr>
                              <m:mcs>
                                <m:mc>
                                  <m:mcPr>
                                    <m:count m:val="1"/>
                                    <m:mcJc m:val="center"/>
                                  </m:mcPr>
                                </m:mc>
                              </m:mcs>
                              <m:ctrlPr>
                                <a:rPr lang="en-US" sz="2400" b="0" i="1" smtClean="0">
                                  <a:latin typeface="Cambria Math" panose="02040503050406030204" pitchFamily="18" charset="0"/>
                                </a:rPr>
                              </m:ctrlPr>
                            </m:mPr>
                            <m:m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𝜈</m:t>
                                    </m:r>
                                  </m:e>
                                  <m:sub>
                                    <m:r>
                                      <a:rPr lang="en-US" sz="2400" b="0" i="1" smtClean="0">
                                        <a:latin typeface="Cambria Math" panose="02040503050406030204" pitchFamily="18" charset="0"/>
                                      </a:rPr>
                                      <m:t>𝐿</m:t>
                                    </m:r>
                                  </m:sub>
                                </m:sSub>
                              </m:e>
                            </m:mr>
                            <m:mr>
                              <m:e>
                                <m:sSub>
                                  <m:sSubPr>
                                    <m:ctrlPr>
                                      <a:rPr lang="en-US" sz="2400" b="0" i="1" smtClean="0">
                                        <a:latin typeface="Cambria Math" panose="02040503050406030204" pitchFamily="18" charset="0"/>
                                      </a:rPr>
                                    </m:ctrlPr>
                                  </m:sSubPr>
                                  <m:e>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ea typeface="Cambria Math" panose="02040503050406030204" pitchFamily="18" charset="0"/>
                                          </a:rPr>
                                          <m:t>𝜈</m:t>
                                        </m:r>
                                      </m:e>
                                    </m:acc>
                                  </m:e>
                                  <m:sub>
                                    <m:r>
                                      <a:rPr lang="en-US" sz="2400" b="0" i="1" smtClean="0">
                                        <a:latin typeface="Cambria Math" panose="02040503050406030204" pitchFamily="18" charset="0"/>
                                      </a:rPr>
                                      <m:t>𝐿</m:t>
                                    </m:r>
                                  </m:sub>
                                </m:sSub>
                              </m:e>
                            </m:mr>
                            <m:m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𝜈</m:t>
                                    </m:r>
                                  </m:e>
                                  <m:sub>
                                    <m:r>
                                      <a:rPr lang="en-US" sz="2400" b="0" i="1" smtClean="0">
                                        <a:latin typeface="Cambria Math" panose="02040503050406030204" pitchFamily="18" charset="0"/>
                                        <a:ea typeface="Cambria Math" panose="02040503050406030204" pitchFamily="18" charset="0"/>
                                      </a:rPr>
                                      <m:t>𝑅</m:t>
                                    </m:r>
                                  </m:sub>
                                </m:sSub>
                              </m:e>
                            </m:mr>
                            <m:mr>
                              <m:e>
                                <m:sSub>
                                  <m:sSubPr>
                                    <m:ctrlPr>
                                      <a:rPr lang="en-US" sz="2400" b="0" i="1" smtClean="0">
                                        <a:latin typeface="Cambria Math" panose="02040503050406030204" pitchFamily="18" charset="0"/>
                                      </a:rPr>
                                    </m:ctrlPr>
                                  </m:sSubPr>
                                  <m:e>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ea typeface="Cambria Math" panose="02040503050406030204" pitchFamily="18" charset="0"/>
                                          </a:rPr>
                                          <m:t>𝜈</m:t>
                                        </m:r>
                                      </m:e>
                                    </m:acc>
                                  </m:e>
                                  <m:sub>
                                    <m:r>
                                      <a:rPr lang="en-US" sz="2400" b="0" i="1" smtClean="0">
                                        <a:latin typeface="Cambria Math" panose="02040503050406030204" pitchFamily="18" charset="0"/>
                                        <a:ea typeface="Cambria Math" panose="02040503050406030204" pitchFamily="18" charset="0"/>
                                      </a:rPr>
                                      <m:t>𝑅</m:t>
                                    </m:r>
                                  </m:sub>
                                </m:sSub>
                              </m:e>
                            </m:mr>
                          </m:m>
                        </m:e>
                      </m:d>
                    </m:oMath>
                  </m:oMathPara>
                </a14:m>
                <a:endParaRPr lang="en-US" sz="2400" dirty="0"/>
              </a:p>
            </p:txBody>
          </p:sp>
        </mc:Choice>
        <mc:Fallback xmlns="">
          <p:sp>
            <p:nvSpPr>
              <p:cNvPr id="8" name="TextBox 7"/>
              <p:cNvSpPr txBox="1">
                <a:spLocks noRot="1" noChangeAspect="1" noMove="1" noResize="1" noEditPoints="1" noAdjustHandles="1" noChangeArrowheads="1" noChangeShapeType="1" noTextEdit="1"/>
              </p:cNvSpPr>
              <p:nvPr/>
            </p:nvSpPr>
            <p:spPr>
              <a:xfrm>
                <a:off x="414669" y="4078472"/>
                <a:ext cx="1641795" cy="1379608"/>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7090708" y="4451705"/>
                <a:ext cx="1529008" cy="61478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400" i="1" smtClean="0">
                              <a:latin typeface="Cambria Math" panose="02040503050406030204" pitchFamily="18" charset="0"/>
                            </a:rPr>
                          </m:ctrlPr>
                        </m:sSupPr>
                        <m:e>
                          <m:r>
                            <a:rPr lang="en-US" sz="2400" i="1" smtClean="0">
                              <a:latin typeface="Cambria Math" panose="02040503050406030204" pitchFamily="18" charset="0"/>
                              <a:ea typeface="Cambria Math" panose="02040503050406030204" pitchFamily="18" charset="0"/>
                            </a:rPr>
                            <m:t>𝜈</m:t>
                          </m:r>
                        </m:e>
                        <m:sup>
                          <m:r>
                            <a:rPr lang="en-US" sz="2400" b="0" i="1" smtClean="0">
                              <a:latin typeface="Cambria Math" panose="02040503050406030204" pitchFamily="18" charset="0"/>
                            </a:rPr>
                            <m:t>𝑀</m:t>
                          </m:r>
                        </m:sup>
                      </m:sSup>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m>
                            <m:mPr>
                              <m:mcs>
                                <m:mc>
                                  <m:mcPr>
                                    <m:count m:val="1"/>
                                    <m:mcJc m:val="center"/>
                                  </m:mcPr>
                                </m:mc>
                              </m:mcs>
                              <m:ctrlPr>
                                <a:rPr lang="en-US" sz="2400" b="0" i="1" smtClean="0">
                                  <a:latin typeface="Cambria Math" panose="02040503050406030204" pitchFamily="18" charset="0"/>
                                </a:rPr>
                              </m:ctrlPr>
                            </m:mPr>
                            <m:m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𝜈</m:t>
                                    </m:r>
                                  </m:e>
                                  <m:sub>
                                    <m:r>
                                      <a:rPr lang="en-US" sz="2400" b="0" i="1" smtClean="0">
                                        <a:latin typeface="Cambria Math" panose="02040503050406030204" pitchFamily="18" charset="0"/>
                                      </a:rPr>
                                      <m:t>𝐿</m:t>
                                    </m:r>
                                  </m:sub>
                                </m:sSub>
                              </m:e>
                            </m:mr>
                            <m:m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𝜈</m:t>
                                    </m:r>
                                  </m:e>
                                  <m:sub>
                                    <m:r>
                                      <a:rPr lang="en-US" sz="2400" b="0" i="1" smtClean="0">
                                        <a:latin typeface="Cambria Math" panose="02040503050406030204" pitchFamily="18" charset="0"/>
                                      </a:rPr>
                                      <m:t>𝑅</m:t>
                                    </m:r>
                                  </m:sub>
                                </m:sSub>
                              </m:e>
                            </m:mr>
                          </m:m>
                        </m:e>
                      </m:d>
                    </m:oMath>
                  </m:oMathPara>
                </a14:m>
                <a:endParaRPr lang="en-US" sz="2400" dirty="0"/>
              </a:p>
            </p:txBody>
          </p:sp>
        </mc:Choice>
        <mc:Fallback xmlns="">
          <p:sp>
            <p:nvSpPr>
              <p:cNvPr id="9" name="TextBox 8"/>
              <p:cNvSpPr txBox="1">
                <a:spLocks noRot="1" noChangeAspect="1" noMove="1" noResize="1" noEditPoints="1" noAdjustHandles="1" noChangeArrowheads="1" noChangeShapeType="1" noTextEdit="1"/>
              </p:cNvSpPr>
              <p:nvPr/>
            </p:nvSpPr>
            <p:spPr>
              <a:xfrm>
                <a:off x="7090708" y="4451705"/>
                <a:ext cx="1529008" cy="614784"/>
              </a:xfrm>
              <a:prstGeom prst="rect">
                <a:avLst/>
              </a:prstGeom>
              <a:blipFill rotWithShape="0">
                <a:blip r:embed="rId4"/>
                <a:stretch>
                  <a:fillRect/>
                </a:stretch>
              </a:blipFill>
            </p:spPr>
            <p:txBody>
              <a:bodyPr/>
              <a:lstStyle/>
              <a:p>
                <a:r>
                  <a:rPr lang="en-US">
                    <a:noFill/>
                  </a:rPr>
                  <a:t> </a:t>
                </a:r>
              </a:p>
            </p:txBody>
          </p:sp>
        </mc:Fallback>
      </mc:AlternateContent>
      <p:sp>
        <p:nvSpPr>
          <p:cNvPr id="10" name="TextBox 9"/>
          <p:cNvSpPr txBox="1"/>
          <p:nvPr/>
        </p:nvSpPr>
        <p:spPr>
          <a:xfrm>
            <a:off x="414669" y="3429000"/>
            <a:ext cx="2345579" cy="461665"/>
          </a:xfrm>
          <a:prstGeom prst="rect">
            <a:avLst/>
          </a:prstGeom>
          <a:noFill/>
        </p:spPr>
        <p:txBody>
          <a:bodyPr wrap="none" rtlCol="0">
            <a:spAutoFit/>
          </a:bodyPr>
          <a:lstStyle/>
          <a:p>
            <a:r>
              <a:rPr lang="en-US" sz="2400" dirty="0" smtClean="0"/>
              <a:t>Dirac four spinor:</a:t>
            </a:r>
            <a:endParaRPr lang="en-US" sz="2400" dirty="0"/>
          </a:p>
        </p:txBody>
      </p:sp>
      <p:sp>
        <p:nvSpPr>
          <p:cNvPr id="11" name="TextBox 10"/>
          <p:cNvSpPr txBox="1"/>
          <p:nvPr/>
        </p:nvSpPr>
        <p:spPr>
          <a:xfrm>
            <a:off x="7090708" y="3545963"/>
            <a:ext cx="2873351" cy="461665"/>
          </a:xfrm>
          <a:prstGeom prst="rect">
            <a:avLst/>
          </a:prstGeom>
          <a:noFill/>
        </p:spPr>
        <p:txBody>
          <a:bodyPr wrap="none" rtlCol="0">
            <a:spAutoFit/>
          </a:bodyPr>
          <a:lstStyle/>
          <a:p>
            <a:r>
              <a:rPr lang="en-US" sz="2400" dirty="0" smtClean="0"/>
              <a:t>Majorana two spinor:</a:t>
            </a:r>
            <a:endParaRPr lang="en-US" sz="2400" dirty="0"/>
          </a:p>
        </p:txBody>
      </p:sp>
      <p:sp>
        <p:nvSpPr>
          <p:cNvPr id="12" name="TextBox 11"/>
          <p:cNvSpPr txBox="1"/>
          <p:nvPr/>
        </p:nvSpPr>
        <p:spPr>
          <a:xfrm>
            <a:off x="414669" y="5645887"/>
            <a:ext cx="4412513" cy="830997"/>
          </a:xfrm>
          <a:prstGeom prst="rect">
            <a:avLst/>
          </a:prstGeom>
          <a:noFill/>
        </p:spPr>
        <p:txBody>
          <a:bodyPr wrap="square" rtlCol="0">
            <a:spAutoFit/>
          </a:bodyPr>
          <a:lstStyle/>
          <a:p>
            <a:r>
              <a:rPr lang="en-US" sz="2400" dirty="0" smtClean="0"/>
              <a:t>Familiar but, perhaps, containing redundant states.</a:t>
            </a:r>
            <a:endParaRPr lang="en-US" sz="2400" dirty="0"/>
          </a:p>
        </p:txBody>
      </p:sp>
      <p:sp>
        <p:nvSpPr>
          <p:cNvPr id="13" name="TextBox 12"/>
          <p:cNvSpPr txBox="1"/>
          <p:nvPr/>
        </p:nvSpPr>
        <p:spPr>
          <a:xfrm>
            <a:off x="7090708" y="5510565"/>
            <a:ext cx="4253024" cy="830997"/>
          </a:xfrm>
          <a:prstGeom prst="rect">
            <a:avLst/>
          </a:prstGeom>
          <a:noFill/>
        </p:spPr>
        <p:txBody>
          <a:bodyPr wrap="square" rtlCol="0">
            <a:spAutoFit/>
          </a:bodyPr>
          <a:lstStyle/>
          <a:p>
            <a:r>
              <a:rPr lang="en-US" sz="2400" dirty="0" smtClean="0"/>
              <a:t>More efficient but results in Lepton number violation.</a:t>
            </a:r>
            <a:endParaRPr lang="en-US" sz="2400" dirty="0"/>
          </a:p>
        </p:txBody>
      </p:sp>
      <p:pic>
        <p:nvPicPr>
          <p:cNvPr id="14" name="Picture 6" descr="Dira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65056" y="3925593"/>
            <a:ext cx="11461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descr="majoran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72856" y="3948628"/>
            <a:ext cx="110013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t>September 2017</a:t>
            </a:r>
            <a:endParaRPr lang="en-US"/>
          </a:p>
        </p:txBody>
      </p:sp>
      <p:sp>
        <p:nvSpPr>
          <p:cNvPr id="3" name="Footer Placeholder 2"/>
          <p:cNvSpPr>
            <a:spLocks noGrp="1"/>
          </p:cNvSpPr>
          <p:nvPr>
            <p:ph type="ftr" sz="quarter" idx="11"/>
          </p:nvPr>
        </p:nvSpPr>
        <p:spPr/>
        <p:txBody>
          <a:bodyPr/>
          <a:lstStyle/>
          <a:p>
            <a:r>
              <a:rPr lang="en-US" smtClean="0"/>
              <a:t>Erice</a:t>
            </a:r>
            <a:endParaRPr lang="en-US"/>
          </a:p>
        </p:txBody>
      </p:sp>
      <p:sp>
        <p:nvSpPr>
          <p:cNvPr id="16" name="Slide Number Placeholder 15"/>
          <p:cNvSpPr>
            <a:spLocks noGrp="1"/>
          </p:cNvSpPr>
          <p:nvPr>
            <p:ph type="sldNum" sz="quarter" idx="12"/>
          </p:nvPr>
        </p:nvSpPr>
        <p:spPr/>
        <p:txBody>
          <a:bodyPr/>
          <a:lstStyle/>
          <a:p>
            <a:fld id="{AFF47089-F15D-4192-A260-81621E8F456C}" type="slidenum">
              <a:rPr lang="en-US" smtClean="0"/>
              <a:t>2</a:t>
            </a:fld>
            <a:endParaRPr lang="en-US"/>
          </a:p>
        </p:txBody>
      </p:sp>
    </p:spTree>
    <p:extLst>
      <p:ext uri="{BB962C8B-B14F-4D97-AF65-F5344CB8AC3E}">
        <p14:creationId xmlns:p14="http://schemas.microsoft.com/office/powerpoint/2010/main" val="231957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childTnLst>
                          </p:cTn>
                        </p:par>
                        <p:par>
                          <p:cTn id="18" fill="hold">
                            <p:stCondLst>
                              <p:cond delay="500"/>
                            </p:stCondLst>
                            <p:childTnLst>
                              <p:par>
                                <p:cTn id="19" presetID="5" presetClass="entr" presetSubtype="1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heckerboard(across)">
                                      <p:cBhvr>
                                        <p:cTn id="21" dur="500"/>
                                        <p:tgtEl>
                                          <p:spTgt spid="8"/>
                                        </p:tgtEl>
                                      </p:cBhvr>
                                    </p:animEffect>
                                  </p:childTnLst>
                                </p:cTn>
                              </p:par>
                            </p:childTnLst>
                          </p:cTn>
                        </p:par>
                        <p:par>
                          <p:cTn id="22" fill="hold">
                            <p:stCondLst>
                              <p:cond delay="1000"/>
                            </p:stCondLst>
                            <p:childTnLst>
                              <p:par>
                                <p:cTn id="23" presetID="5" presetClass="entr" presetSubtype="1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heckerboard(across)">
                                      <p:cBhvr>
                                        <p:cTn id="25" dur="500"/>
                                        <p:tgtEl>
                                          <p:spTgt spid="14"/>
                                        </p:tgtEl>
                                      </p:cBhvr>
                                    </p:animEffect>
                                  </p:childTnLst>
                                </p:cTn>
                              </p:par>
                            </p:childTnLst>
                          </p:cTn>
                        </p:par>
                        <p:par>
                          <p:cTn id="26" fill="hold">
                            <p:stCondLst>
                              <p:cond delay="1500"/>
                            </p:stCondLst>
                            <p:childTnLst>
                              <p:par>
                                <p:cTn id="27" presetID="5" presetClass="entr" presetSubtype="1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heckerboard(across)">
                                      <p:cBhvr>
                                        <p:cTn id="29" dur="500"/>
                                        <p:tgtEl>
                                          <p:spTgt spid="11"/>
                                        </p:tgtEl>
                                      </p:cBhvr>
                                    </p:animEffect>
                                  </p:childTnLst>
                                </p:cTn>
                              </p:par>
                            </p:childTnLst>
                          </p:cTn>
                        </p:par>
                        <p:par>
                          <p:cTn id="30" fill="hold">
                            <p:stCondLst>
                              <p:cond delay="2000"/>
                            </p:stCondLst>
                            <p:childTnLst>
                              <p:par>
                                <p:cTn id="31" presetID="5" presetClass="entr" presetSubtype="1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checkerboard(across)">
                                      <p:cBhvr>
                                        <p:cTn id="33" dur="500"/>
                                        <p:tgtEl>
                                          <p:spTgt spid="9"/>
                                        </p:tgtEl>
                                      </p:cBhvr>
                                    </p:animEffect>
                                  </p:childTnLst>
                                </p:cTn>
                              </p:par>
                            </p:childTnLst>
                          </p:cTn>
                        </p:par>
                        <p:par>
                          <p:cTn id="34" fill="hold">
                            <p:stCondLst>
                              <p:cond delay="2500"/>
                            </p:stCondLst>
                            <p:childTnLst>
                              <p:par>
                                <p:cTn id="35" presetID="5" presetClass="entr" presetSubtype="1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checkerboard(across)">
                                      <p:cBhvr>
                                        <p:cTn id="37" dur="500"/>
                                        <p:tgtEl>
                                          <p:spTgt spid="15"/>
                                        </p:tgtEl>
                                      </p:cBhvr>
                                    </p:animEffect>
                                  </p:childTnLst>
                                </p:cTn>
                              </p:par>
                            </p:childTnLst>
                          </p:cTn>
                        </p:par>
                        <p:par>
                          <p:cTn id="38" fill="hold">
                            <p:stCondLst>
                              <p:cond delay="3000"/>
                            </p:stCondLst>
                            <p:childTnLst>
                              <p:par>
                                <p:cTn id="39" presetID="5" presetClass="entr" presetSubtype="10"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checkerboard(across)">
                                      <p:cBhvr>
                                        <p:cTn id="41" dur="500"/>
                                        <p:tgtEl>
                                          <p:spTgt spid="12"/>
                                        </p:tgtEl>
                                      </p:cBhvr>
                                    </p:animEffect>
                                  </p:childTnLst>
                                </p:cTn>
                              </p:par>
                            </p:childTnLst>
                          </p:cTn>
                        </p:par>
                        <p:par>
                          <p:cTn id="42" fill="hold">
                            <p:stCondLst>
                              <p:cond delay="3500"/>
                            </p:stCondLst>
                            <p:childTnLst>
                              <p:par>
                                <p:cTn id="43" presetID="5" presetClass="entr" presetSubtype="10"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checkerboard(across)">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2"/>
          <p:cNvSpPr>
            <a:spLocks/>
          </p:cNvSpPr>
          <p:nvPr/>
        </p:nvSpPr>
        <p:spPr bwMode="auto">
          <a:xfrm>
            <a:off x="5836785" y="880155"/>
            <a:ext cx="5995986" cy="1819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6866" bIns="0"/>
          <a:lstStyle>
            <a:lvl1pPr marL="36513" defTabSz="642938" eaLnBrk="0" hangingPunct="0">
              <a:defRPr sz="2400">
                <a:solidFill>
                  <a:schemeClr val="tx1"/>
                </a:solidFill>
                <a:latin typeface="Times New Roman" panose="02020603050405020304" pitchFamily="18" charset="0"/>
              </a:defRPr>
            </a:lvl1pPr>
            <a:lvl2pPr marL="320675" defTabSz="642938" eaLnBrk="0" hangingPunct="0">
              <a:defRPr sz="2400">
                <a:solidFill>
                  <a:schemeClr val="tx1"/>
                </a:solidFill>
                <a:latin typeface="Times New Roman" panose="02020603050405020304" pitchFamily="18" charset="0"/>
              </a:defRPr>
            </a:lvl2pPr>
            <a:lvl3pPr marL="642938" defTabSz="642938" eaLnBrk="0" hangingPunct="0">
              <a:defRPr sz="2400">
                <a:solidFill>
                  <a:schemeClr val="tx1"/>
                </a:solidFill>
                <a:latin typeface="Times New Roman" panose="02020603050405020304" pitchFamily="18" charset="0"/>
              </a:defRPr>
            </a:lvl3pPr>
            <a:lvl4pPr marL="963613" defTabSz="642938" eaLnBrk="0" hangingPunct="0">
              <a:defRPr sz="2400">
                <a:solidFill>
                  <a:schemeClr val="tx1"/>
                </a:solidFill>
                <a:latin typeface="Times New Roman" panose="02020603050405020304" pitchFamily="18" charset="0"/>
              </a:defRPr>
            </a:lvl4pPr>
            <a:lvl5pPr marL="1285875" defTabSz="642938" eaLnBrk="0" hangingPunct="0">
              <a:defRPr sz="2400">
                <a:solidFill>
                  <a:schemeClr val="tx1"/>
                </a:solidFill>
                <a:latin typeface="Times New Roman" panose="02020603050405020304" pitchFamily="18" charset="0"/>
              </a:defRPr>
            </a:lvl5pPr>
            <a:lvl6pPr marL="1743075" defTabSz="642938" eaLnBrk="0" fontAlgn="base" hangingPunct="0">
              <a:spcBef>
                <a:spcPct val="0"/>
              </a:spcBef>
              <a:spcAft>
                <a:spcPct val="0"/>
              </a:spcAft>
              <a:defRPr sz="2400">
                <a:solidFill>
                  <a:schemeClr val="tx1"/>
                </a:solidFill>
                <a:latin typeface="Times New Roman" panose="02020603050405020304" pitchFamily="18" charset="0"/>
              </a:defRPr>
            </a:lvl6pPr>
            <a:lvl7pPr marL="2200275" defTabSz="642938" eaLnBrk="0" fontAlgn="base" hangingPunct="0">
              <a:spcBef>
                <a:spcPct val="0"/>
              </a:spcBef>
              <a:spcAft>
                <a:spcPct val="0"/>
              </a:spcAft>
              <a:defRPr sz="2400">
                <a:solidFill>
                  <a:schemeClr val="tx1"/>
                </a:solidFill>
                <a:latin typeface="Times New Roman" panose="02020603050405020304" pitchFamily="18" charset="0"/>
              </a:defRPr>
            </a:lvl7pPr>
            <a:lvl8pPr marL="2657475" defTabSz="642938" eaLnBrk="0" fontAlgn="base" hangingPunct="0">
              <a:spcBef>
                <a:spcPct val="0"/>
              </a:spcBef>
              <a:spcAft>
                <a:spcPct val="0"/>
              </a:spcAft>
              <a:defRPr sz="2400">
                <a:solidFill>
                  <a:schemeClr val="tx1"/>
                </a:solidFill>
                <a:latin typeface="Times New Roman" panose="02020603050405020304" pitchFamily="18" charset="0"/>
              </a:defRPr>
            </a:lvl8pPr>
            <a:lvl9pPr marL="3114675" defTabSz="642938"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83000"/>
              </a:lnSpc>
              <a:defRPr/>
            </a:pPr>
            <a:r>
              <a:rPr lang="en-US" dirty="0" err="1">
                <a:solidFill>
                  <a:srgbClr val="0000FF"/>
                </a:solidFill>
                <a:latin typeface="+mn-lt"/>
                <a:sym typeface="Gill Sans"/>
              </a:rPr>
              <a:t>Anticorrelation</a:t>
            </a:r>
            <a:r>
              <a:rPr lang="en-US" dirty="0">
                <a:solidFill>
                  <a:srgbClr val="0000FF"/>
                </a:solidFill>
                <a:latin typeface="+mn-lt"/>
                <a:sym typeface="Gill Sans"/>
              </a:rPr>
              <a:t> between scintillation and ionization in </a:t>
            </a:r>
            <a:r>
              <a:rPr lang="en-US" dirty="0" err="1">
                <a:solidFill>
                  <a:srgbClr val="0000FF"/>
                </a:solidFill>
                <a:latin typeface="+mn-lt"/>
                <a:sym typeface="Gill Sans"/>
              </a:rPr>
              <a:t>LXe</a:t>
            </a:r>
            <a:r>
              <a:rPr lang="en-US" dirty="0">
                <a:solidFill>
                  <a:srgbClr val="0000FF"/>
                </a:solidFill>
                <a:latin typeface="+mn-lt"/>
                <a:sym typeface="Gill Sans"/>
              </a:rPr>
              <a:t> known since early EXO R&amp;D</a:t>
            </a:r>
          </a:p>
          <a:p>
            <a:pPr eaLnBrk="1" hangingPunct="1">
              <a:lnSpc>
                <a:spcPct val="83000"/>
              </a:lnSpc>
              <a:defRPr/>
            </a:pPr>
            <a:endParaRPr lang="en-US" i="1" dirty="0">
              <a:solidFill>
                <a:srgbClr val="0000FF"/>
              </a:solidFill>
              <a:latin typeface="+mn-lt"/>
              <a:sym typeface="Gill Sans"/>
            </a:endParaRPr>
          </a:p>
          <a:p>
            <a:pPr eaLnBrk="1" hangingPunct="1">
              <a:lnSpc>
                <a:spcPct val="83000"/>
              </a:lnSpc>
              <a:defRPr/>
            </a:pPr>
            <a:r>
              <a:rPr lang="en-US" i="1" dirty="0" err="1">
                <a:latin typeface="+mn-lt"/>
                <a:sym typeface="Gill Sans"/>
              </a:rPr>
              <a:t>E.Conti</a:t>
            </a:r>
            <a:r>
              <a:rPr lang="en-US" i="1" dirty="0">
                <a:latin typeface="+mn-lt"/>
                <a:sym typeface="Gill Sans"/>
              </a:rPr>
              <a:t> et al. </a:t>
            </a:r>
            <a:r>
              <a:rPr lang="en-US" i="1" dirty="0" smtClean="0">
                <a:latin typeface="+mn-lt"/>
                <a:sym typeface="Gill Sans"/>
              </a:rPr>
              <a:t>Phys </a:t>
            </a:r>
            <a:r>
              <a:rPr lang="en-US" i="1" dirty="0">
                <a:latin typeface="+mn-lt"/>
                <a:sym typeface="Gill Sans"/>
              </a:rPr>
              <a:t>Rev B 68 (2003) 054201</a:t>
            </a:r>
          </a:p>
          <a:p>
            <a:pPr eaLnBrk="1" hangingPunct="1">
              <a:lnSpc>
                <a:spcPct val="83000"/>
              </a:lnSpc>
              <a:defRPr/>
            </a:pPr>
            <a:endParaRPr lang="en-US" i="1" dirty="0">
              <a:latin typeface="+mn-lt"/>
              <a:sym typeface="Gill Sans"/>
            </a:endParaRPr>
          </a:p>
          <a:p>
            <a:pPr eaLnBrk="1" hangingPunct="1">
              <a:lnSpc>
                <a:spcPct val="83000"/>
              </a:lnSpc>
              <a:defRPr/>
            </a:pPr>
            <a:r>
              <a:rPr lang="en-US" i="1" dirty="0">
                <a:latin typeface="+mn-lt"/>
                <a:sym typeface="Gill Sans"/>
              </a:rPr>
              <a:t>By now this is </a:t>
            </a:r>
            <a:r>
              <a:rPr lang="en-US" i="1" dirty="0" smtClean="0">
                <a:latin typeface="+mn-lt"/>
                <a:sym typeface="Gill Sans"/>
              </a:rPr>
              <a:t>a </a:t>
            </a:r>
            <a:r>
              <a:rPr lang="en-US" i="1" dirty="0">
                <a:latin typeface="+mn-lt"/>
                <a:sym typeface="Gill Sans"/>
              </a:rPr>
              <a:t>common technique in </a:t>
            </a:r>
            <a:r>
              <a:rPr lang="en-US" i="1" dirty="0" err="1">
                <a:latin typeface="+mn-lt"/>
                <a:sym typeface="Gill Sans"/>
              </a:rPr>
              <a:t>LXe</a:t>
            </a:r>
            <a:r>
              <a:rPr lang="en-US" i="1" dirty="0">
                <a:latin typeface="+mn-lt"/>
                <a:sym typeface="Gill Sans"/>
              </a:rPr>
              <a:t> </a:t>
            </a:r>
          </a:p>
        </p:txBody>
      </p:sp>
      <p:sp>
        <p:nvSpPr>
          <p:cNvPr id="28" name="Rectangle 6"/>
          <p:cNvSpPr>
            <a:spLocks/>
          </p:cNvSpPr>
          <p:nvPr/>
        </p:nvSpPr>
        <p:spPr bwMode="auto">
          <a:xfrm>
            <a:off x="1854426" y="4740956"/>
            <a:ext cx="1922916" cy="27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txBody>
          <a:bodyPr lIns="0" tIns="0" rIns="0" bIns="0"/>
          <a:lstStyle>
            <a:lvl1pPr marL="392113" indent="-295275" defTabSz="642938" eaLnBrk="0" hangingPunct="0">
              <a:tabLst>
                <a:tab pos="660400" algn="l"/>
                <a:tab pos="1312863" algn="l"/>
                <a:tab pos="1973263" algn="l"/>
                <a:tab pos="2625725" algn="l"/>
                <a:tab pos="3286125" algn="l"/>
                <a:tab pos="3321050" algn="l"/>
                <a:tab pos="660400" algn="l"/>
                <a:tab pos="1312863" algn="l"/>
                <a:tab pos="1973263" algn="l"/>
                <a:tab pos="2625725" algn="l"/>
                <a:tab pos="3286125" algn="l"/>
                <a:tab pos="3321050" algn="l"/>
              </a:tabLst>
              <a:defRPr sz="2400">
                <a:solidFill>
                  <a:schemeClr val="tx1"/>
                </a:solidFill>
                <a:latin typeface="Times New Roman" panose="02020603050405020304" pitchFamily="18" charset="0"/>
              </a:defRPr>
            </a:lvl1pPr>
            <a:lvl2pPr marL="320675" defTabSz="642938" eaLnBrk="0" hangingPunct="0">
              <a:tabLst>
                <a:tab pos="660400" algn="l"/>
                <a:tab pos="1312863" algn="l"/>
                <a:tab pos="1973263" algn="l"/>
                <a:tab pos="2625725" algn="l"/>
                <a:tab pos="3286125" algn="l"/>
                <a:tab pos="3321050" algn="l"/>
                <a:tab pos="660400" algn="l"/>
                <a:tab pos="1312863" algn="l"/>
                <a:tab pos="1973263" algn="l"/>
                <a:tab pos="2625725" algn="l"/>
                <a:tab pos="3286125" algn="l"/>
                <a:tab pos="3321050" algn="l"/>
              </a:tabLst>
              <a:defRPr sz="2400">
                <a:solidFill>
                  <a:schemeClr val="tx1"/>
                </a:solidFill>
                <a:latin typeface="Times New Roman" panose="02020603050405020304" pitchFamily="18" charset="0"/>
              </a:defRPr>
            </a:lvl2pPr>
            <a:lvl3pPr marL="642938" defTabSz="642938" eaLnBrk="0" hangingPunct="0">
              <a:tabLst>
                <a:tab pos="660400" algn="l"/>
                <a:tab pos="1312863" algn="l"/>
                <a:tab pos="1973263" algn="l"/>
                <a:tab pos="2625725" algn="l"/>
                <a:tab pos="3286125" algn="l"/>
                <a:tab pos="3321050" algn="l"/>
                <a:tab pos="660400" algn="l"/>
                <a:tab pos="1312863" algn="l"/>
                <a:tab pos="1973263" algn="l"/>
                <a:tab pos="2625725" algn="l"/>
                <a:tab pos="3286125" algn="l"/>
                <a:tab pos="3321050" algn="l"/>
              </a:tabLst>
              <a:defRPr sz="2400">
                <a:solidFill>
                  <a:schemeClr val="tx1"/>
                </a:solidFill>
                <a:latin typeface="Times New Roman" panose="02020603050405020304" pitchFamily="18" charset="0"/>
              </a:defRPr>
            </a:lvl3pPr>
            <a:lvl4pPr marL="963613" defTabSz="642938" eaLnBrk="0" hangingPunct="0">
              <a:tabLst>
                <a:tab pos="660400" algn="l"/>
                <a:tab pos="1312863" algn="l"/>
                <a:tab pos="1973263" algn="l"/>
                <a:tab pos="2625725" algn="l"/>
                <a:tab pos="3286125" algn="l"/>
                <a:tab pos="3321050" algn="l"/>
                <a:tab pos="660400" algn="l"/>
                <a:tab pos="1312863" algn="l"/>
                <a:tab pos="1973263" algn="l"/>
                <a:tab pos="2625725" algn="l"/>
                <a:tab pos="3286125" algn="l"/>
                <a:tab pos="3321050" algn="l"/>
              </a:tabLst>
              <a:defRPr sz="2400">
                <a:solidFill>
                  <a:schemeClr val="tx1"/>
                </a:solidFill>
                <a:latin typeface="Times New Roman" panose="02020603050405020304" pitchFamily="18" charset="0"/>
              </a:defRPr>
            </a:lvl4pPr>
            <a:lvl5pPr marL="1285875" defTabSz="642938" eaLnBrk="0" hangingPunct="0">
              <a:tabLst>
                <a:tab pos="660400" algn="l"/>
                <a:tab pos="1312863" algn="l"/>
                <a:tab pos="1973263" algn="l"/>
                <a:tab pos="2625725" algn="l"/>
                <a:tab pos="3286125" algn="l"/>
                <a:tab pos="3321050" algn="l"/>
                <a:tab pos="660400" algn="l"/>
                <a:tab pos="1312863" algn="l"/>
                <a:tab pos="1973263" algn="l"/>
                <a:tab pos="2625725" algn="l"/>
                <a:tab pos="3286125" algn="l"/>
                <a:tab pos="3321050" algn="l"/>
              </a:tabLst>
              <a:defRPr sz="2400">
                <a:solidFill>
                  <a:schemeClr val="tx1"/>
                </a:solidFill>
                <a:latin typeface="Times New Roman" panose="02020603050405020304" pitchFamily="18" charset="0"/>
              </a:defRPr>
            </a:lvl5pPr>
            <a:lvl6pPr marL="1743075" defTabSz="642938" eaLnBrk="0" fontAlgn="base" hangingPunct="0">
              <a:spcBef>
                <a:spcPct val="0"/>
              </a:spcBef>
              <a:spcAft>
                <a:spcPct val="0"/>
              </a:spcAft>
              <a:tabLst>
                <a:tab pos="660400" algn="l"/>
                <a:tab pos="1312863" algn="l"/>
                <a:tab pos="1973263" algn="l"/>
                <a:tab pos="2625725" algn="l"/>
                <a:tab pos="3286125" algn="l"/>
                <a:tab pos="3321050" algn="l"/>
                <a:tab pos="660400" algn="l"/>
                <a:tab pos="1312863" algn="l"/>
                <a:tab pos="1973263" algn="l"/>
                <a:tab pos="2625725" algn="l"/>
                <a:tab pos="3286125" algn="l"/>
                <a:tab pos="3321050" algn="l"/>
              </a:tabLst>
              <a:defRPr sz="2400">
                <a:solidFill>
                  <a:schemeClr val="tx1"/>
                </a:solidFill>
                <a:latin typeface="Times New Roman" panose="02020603050405020304" pitchFamily="18" charset="0"/>
              </a:defRPr>
            </a:lvl6pPr>
            <a:lvl7pPr marL="2200275" defTabSz="642938" eaLnBrk="0" fontAlgn="base" hangingPunct="0">
              <a:spcBef>
                <a:spcPct val="0"/>
              </a:spcBef>
              <a:spcAft>
                <a:spcPct val="0"/>
              </a:spcAft>
              <a:tabLst>
                <a:tab pos="660400" algn="l"/>
                <a:tab pos="1312863" algn="l"/>
                <a:tab pos="1973263" algn="l"/>
                <a:tab pos="2625725" algn="l"/>
                <a:tab pos="3286125" algn="l"/>
                <a:tab pos="3321050" algn="l"/>
                <a:tab pos="660400" algn="l"/>
                <a:tab pos="1312863" algn="l"/>
                <a:tab pos="1973263" algn="l"/>
                <a:tab pos="2625725" algn="l"/>
                <a:tab pos="3286125" algn="l"/>
                <a:tab pos="3321050" algn="l"/>
              </a:tabLst>
              <a:defRPr sz="2400">
                <a:solidFill>
                  <a:schemeClr val="tx1"/>
                </a:solidFill>
                <a:latin typeface="Times New Roman" panose="02020603050405020304" pitchFamily="18" charset="0"/>
              </a:defRPr>
            </a:lvl7pPr>
            <a:lvl8pPr marL="2657475" defTabSz="642938" eaLnBrk="0" fontAlgn="base" hangingPunct="0">
              <a:spcBef>
                <a:spcPct val="0"/>
              </a:spcBef>
              <a:spcAft>
                <a:spcPct val="0"/>
              </a:spcAft>
              <a:tabLst>
                <a:tab pos="660400" algn="l"/>
                <a:tab pos="1312863" algn="l"/>
                <a:tab pos="1973263" algn="l"/>
                <a:tab pos="2625725" algn="l"/>
                <a:tab pos="3286125" algn="l"/>
                <a:tab pos="3321050" algn="l"/>
                <a:tab pos="660400" algn="l"/>
                <a:tab pos="1312863" algn="l"/>
                <a:tab pos="1973263" algn="l"/>
                <a:tab pos="2625725" algn="l"/>
                <a:tab pos="3286125" algn="l"/>
                <a:tab pos="3321050" algn="l"/>
              </a:tabLst>
              <a:defRPr sz="2400">
                <a:solidFill>
                  <a:schemeClr val="tx1"/>
                </a:solidFill>
                <a:latin typeface="Times New Roman" panose="02020603050405020304" pitchFamily="18" charset="0"/>
              </a:defRPr>
            </a:lvl8pPr>
            <a:lvl9pPr marL="3114675" defTabSz="642938" eaLnBrk="0" fontAlgn="base" hangingPunct="0">
              <a:spcBef>
                <a:spcPct val="0"/>
              </a:spcBef>
              <a:spcAft>
                <a:spcPct val="0"/>
              </a:spcAft>
              <a:tabLst>
                <a:tab pos="660400" algn="l"/>
                <a:tab pos="1312863" algn="l"/>
                <a:tab pos="1973263" algn="l"/>
                <a:tab pos="2625725" algn="l"/>
                <a:tab pos="3286125" algn="l"/>
                <a:tab pos="3321050" algn="l"/>
                <a:tab pos="660400" algn="l"/>
                <a:tab pos="1312863" algn="l"/>
                <a:tab pos="1973263" algn="l"/>
                <a:tab pos="2625725" algn="l"/>
                <a:tab pos="3286125" algn="l"/>
                <a:tab pos="3321050" algn="l"/>
              </a:tabLst>
              <a:defRPr sz="2400">
                <a:solidFill>
                  <a:schemeClr val="tx1"/>
                </a:solidFill>
                <a:latin typeface="Times New Roman" panose="02020603050405020304" pitchFamily="18" charset="0"/>
              </a:defRPr>
            </a:lvl9pPr>
          </a:lstStyle>
          <a:p>
            <a:pPr eaLnBrk="1" hangingPunct="1">
              <a:lnSpc>
                <a:spcPct val="83000"/>
              </a:lnSpc>
              <a:defRPr/>
            </a:pPr>
            <a:r>
              <a:rPr lang="en-US" sz="2000" baseline="32000" dirty="0">
                <a:latin typeface="+mn-lt"/>
                <a:sym typeface="Gill Sans"/>
              </a:rPr>
              <a:t>228</a:t>
            </a:r>
            <a:r>
              <a:rPr lang="en-US" sz="2000" dirty="0">
                <a:latin typeface="+mn-lt"/>
                <a:sym typeface="Gill Sans"/>
              </a:rPr>
              <a:t>Th source SS</a:t>
            </a:r>
          </a:p>
        </p:txBody>
      </p:sp>
      <p:sp>
        <p:nvSpPr>
          <p:cNvPr id="30" name="Rectangle 2"/>
          <p:cNvSpPr txBox="1">
            <a:spLocks noChangeArrowheads="1"/>
          </p:cNvSpPr>
          <p:nvPr/>
        </p:nvSpPr>
        <p:spPr>
          <a:xfrm>
            <a:off x="522514" y="257403"/>
            <a:ext cx="8001000" cy="466725"/>
          </a:xfrm>
          <a:prstGeom prst="rect">
            <a:avLst/>
          </a:prstGeom>
          <a:ln/>
        </p:spPr>
        <p:txBody>
          <a:bodyPr rIns="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3000"/>
              </a:lnSpc>
              <a:tabLst>
                <a:tab pos="939800" algn="l"/>
                <a:tab pos="1866900" algn="l"/>
                <a:tab pos="2806700" algn="l"/>
                <a:tab pos="3733800" algn="l"/>
                <a:tab pos="4673600" algn="l"/>
                <a:tab pos="5600700" algn="l"/>
                <a:tab pos="6540500" algn="l"/>
                <a:tab pos="7467600" algn="l"/>
                <a:tab pos="8407400" algn="l"/>
                <a:tab pos="9334500" algn="l"/>
                <a:tab pos="10274300" algn="l"/>
                <a:tab pos="11214100" algn="l"/>
                <a:tab pos="12141200" algn="l"/>
                <a:tab pos="12382500" algn="l"/>
              </a:tabLst>
              <a:defRPr/>
            </a:pPr>
            <a:r>
              <a:rPr lang="en-US" sz="2800" dirty="0">
                <a:solidFill>
                  <a:srgbClr val="336600"/>
                </a:solidFill>
                <a:latin typeface="+mn-lt"/>
              </a:rPr>
              <a:t>Combining Ionization and Scintillation</a:t>
            </a:r>
          </a:p>
        </p:txBody>
      </p:sp>
      <p:sp>
        <p:nvSpPr>
          <p:cNvPr id="16394" name="Slide Number Placeholder 1"/>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fld id="{44C0C64A-7CC8-4D8A-ABF4-807D931BC627}" type="slidenum">
              <a:rPr lang="en-US" altLang="en-US" sz="1000"/>
              <a:pPr>
                <a:spcBef>
                  <a:spcPct val="0"/>
                </a:spcBef>
                <a:buFontTx/>
                <a:buNone/>
                <a:defRPr/>
              </a:pPr>
              <a:t>20</a:t>
            </a:fld>
            <a:endParaRPr lang="en-US" altLang="en-US" sz="1000"/>
          </a:p>
        </p:txBody>
      </p:sp>
      <p:sp>
        <p:nvSpPr>
          <p:cNvPr id="7" name="Footer Placeholder 6"/>
          <p:cNvSpPr>
            <a:spLocks noGrp="1"/>
          </p:cNvSpPr>
          <p:nvPr>
            <p:ph type="ftr" sz="quarter" idx="11"/>
          </p:nvPr>
        </p:nvSpPr>
        <p:spPr>
          <a:noFill/>
        </p:spPr>
        <p:txBody>
          <a:bodyPr/>
          <a:lstStyle/>
          <a:p>
            <a:pPr>
              <a:defRPr/>
            </a:pPr>
            <a:r>
              <a:rPr lang="en-US" smtClean="0"/>
              <a:t>Erice</a:t>
            </a:r>
            <a:endParaRPr lang="en-US"/>
          </a:p>
        </p:txBody>
      </p:sp>
      <p:pic>
        <p:nvPicPr>
          <p:cNvPr id="1639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2704" y="3063422"/>
            <a:ext cx="4484687" cy="358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63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685" y="869495"/>
            <a:ext cx="4441371" cy="3554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Date Placeholder 1"/>
          <p:cNvSpPr>
            <a:spLocks noGrp="1"/>
          </p:cNvSpPr>
          <p:nvPr>
            <p:ph type="dt" sz="half" idx="10"/>
          </p:nvPr>
        </p:nvSpPr>
        <p:spPr/>
        <p:txBody>
          <a:bodyPr/>
          <a:lstStyle/>
          <a:p>
            <a:r>
              <a:rPr lang="en-US" smtClean="0"/>
              <a:t>September 2017</a:t>
            </a:r>
            <a:endParaRPr lang="en-US"/>
          </a:p>
        </p:txBody>
      </p:sp>
      <p:grpSp>
        <p:nvGrpSpPr>
          <p:cNvPr id="4" name="Group 3"/>
          <p:cNvGrpSpPr/>
          <p:nvPr/>
        </p:nvGrpSpPr>
        <p:grpSpPr>
          <a:xfrm>
            <a:off x="9006571" y="4904470"/>
            <a:ext cx="442913" cy="1169759"/>
            <a:chOff x="8505826" y="4860926"/>
            <a:chExt cx="442913" cy="1169759"/>
          </a:xfrm>
        </p:grpSpPr>
        <p:sp>
          <p:nvSpPr>
            <p:cNvPr id="25606" name="Line 9"/>
            <p:cNvSpPr>
              <a:spLocks noChangeShapeType="1"/>
            </p:cNvSpPr>
            <p:nvPr/>
          </p:nvSpPr>
          <p:spPr bwMode="auto">
            <a:xfrm rot="10800000">
              <a:off x="8828088" y="5127625"/>
              <a:ext cx="223" cy="903060"/>
            </a:xfrm>
            <a:prstGeom prst="line">
              <a:avLst/>
            </a:prstGeom>
            <a:noFill/>
            <a:ln w="25400">
              <a:solidFill>
                <a:srgbClr val="800040"/>
              </a:solidFill>
              <a:round/>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5607" name="Rectangle 10"/>
            <p:cNvSpPr>
              <a:spLocks/>
            </p:cNvSpPr>
            <p:nvPr/>
          </p:nvSpPr>
          <p:spPr bwMode="auto">
            <a:xfrm>
              <a:off x="8505826" y="4860926"/>
              <a:ext cx="4429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6866" bIns="0"/>
            <a:lstStyle>
              <a:lvl1pPr marL="36513" defTabSz="642938">
                <a:spcBef>
                  <a:spcPct val="20000"/>
                </a:spcBef>
                <a:buChar char="•"/>
                <a:defRPr sz="3200">
                  <a:solidFill>
                    <a:schemeClr val="tx1"/>
                  </a:solidFill>
                  <a:latin typeface="Arial" panose="020B0604020202020204" pitchFamily="34" charset="0"/>
                </a:defRPr>
              </a:lvl1pPr>
              <a:lvl2pPr marL="320675" indent="-285750" defTabSz="642938">
                <a:spcBef>
                  <a:spcPct val="20000"/>
                </a:spcBef>
                <a:buChar char="–"/>
                <a:defRPr sz="2800">
                  <a:solidFill>
                    <a:schemeClr val="tx1"/>
                  </a:solidFill>
                  <a:latin typeface="Arial" panose="020B0604020202020204" pitchFamily="34" charset="0"/>
                </a:defRPr>
              </a:lvl2pPr>
              <a:lvl3pPr marL="642938" indent="-228600" defTabSz="642938">
                <a:spcBef>
                  <a:spcPct val="20000"/>
                </a:spcBef>
                <a:buChar char="•"/>
                <a:defRPr sz="2400">
                  <a:solidFill>
                    <a:schemeClr val="tx1"/>
                  </a:solidFill>
                  <a:latin typeface="Arial" panose="020B0604020202020204" pitchFamily="34" charset="0"/>
                </a:defRPr>
              </a:lvl3pPr>
              <a:lvl4pPr marL="963613" indent="-228600" defTabSz="642938">
                <a:spcBef>
                  <a:spcPct val="20000"/>
                </a:spcBef>
                <a:buChar char="–"/>
                <a:defRPr sz="2000">
                  <a:solidFill>
                    <a:schemeClr val="tx1"/>
                  </a:solidFill>
                  <a:latin typeface="Arial" panose="020B0604020202020204" pitchFamily="34" charset="0"/>
                </a:defRPr>
              </a:lvl4pPr>
              <a:lvl5pPr marL="1285875" indent="-228600" defTabSz="642938">
                <a:spcBef>
                  <a:spcPct val="20000"/>
                </a:spcBef>
                <a:buChar char="»"/>
                <a:defRPr sz="2000">
                  <a:solidFill>
                    <a:schemeClr val="tx1"/>
                  </a:solidFill>
                  <a:latin typeface="Arial" panose="020B0604020202020204" pitchFamily="34" charset="0"/>
                </a:defRPr>
              </a:lvl5pPr>
              <a:lvl6pPr marL="1743075" indent="-228600" defTabSz="642938" eaLnBrk="0" fontAlgn="base" hangingPunct="0">
                <a:spcBef>
                  <a:spcPct val="20000"/>
                </a:spcBef>
                <a:spcAft>
                  <a:spcPct val="0"/>
                </a:spcAft>
                <a:buChar char="»"/>
                <a:defRPr sz="2000">
                  <a:solidFill>
                    <a:schemeClr val="tx1"/>
                  </a:solidFill>
                  <a:latin typeface="Arial" panose="020B0604020202020204" pitchFamily="34" charset="0"/>
                </a:defRPr>
              </a:lvl6pPr>
              <a:lvl7pPr marL="2200275" indent="-228600" defTabSz="642938" eaLnBrk="0" fontAlgn="base" hangingPunct="0">
                <a:spcBef>
                  <a:spcPct val="20000"/>
                </a:spcBef>
                <a:spcAft>
                  <a:spcPct val="0"/>
                </a:spcAft>
                <a:buChar char="»"/>
                <a:defRPr sz="2000">
                  <a:solidFill>
                    <a:schemeClr val="tx1"/>
                  </a:solidFill>
                  <a:latin typeface="Arial" panose="020B0604020202020204" pitchFamily="34" charset="0"/>
                </a:defRPr>
              </a:lvl7pPr>
              <a:lvl8pPr marL="2657475" indent="-228600" defTabSz="642938" eaLnBrk="0" fontAlgn="base" hangingPunct="0">
                <a:spcBef>
                  <a:spcPct val="20000"/>
                </a:spcBef>
                <a:spcAft>
                  <a:spcPct val="0"/>
                </a:spcAft>
                <a:buChar char="»"/>
                <a:defRPr sz="2000">
                  <a:solidFill>
                    <a:schemeClr val="tx1"/>
                  </a:solidFill>
                  <a:latin typeface="Arial" panose="020B0604020202020204" pitchFamily="34" charset="0"/>
                </a:defRPr>
              </a:lvl8pPr>
              <a:lvl9pPr marL="3114675" indent="-228600" defTabSz="642938"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83000"/>
                </a:lnSpc>
                <a:spcBef>
                  <a:spcPct val="0"/>
                </a:spcBef>
                <a:buFontTx/>
                <a:buNone/>
              </a:pPr>
              <a:r>
                <a:rPr lang="en-US" altLang="en-US" sz="1700" dirty="0">
                  <a:solidFill>
                    <a:srgbClr val="800040"/>
                  </a:solidFill>
                  <a:latin typeface="Gill Sans"/>
                  <a:sym typeface="Gill Sans"/>
                </a:rPr>
                <a:t>Q</a:t>
              </a:r>
              <a:r>
                <a:rPr lang="en-US" altLang="en-US" sz="1700" baseline="-6000" dirty="0">
                  <a:solidFill>
                    <a:srgbClr val="800040"/>
                  </a:solidFill>
                  <a:latin typeface="Gill Sans"/>
                  <a:sym typeface="Gill Sans"/>
                </a:rPr>
                <a:t>ββ</a:t>
              </a:r>
            </a:p>
          </p:txBody>
        </p:sp>
      </p:grpSp>
      <p:sp>
        <p:nvSpPr>
          <p:cNvPr id="25608" name="Rectangle 13"/>
          <p:cNvSpPr>
            <a:spLocks/>
          </p:cNvSpPr>
          <p:nvPr/>
        </p:nvSpPr>
        <p:spPr bwMode="auto">
          <a:xfrm>
            <a:off x="7881486" y="4300992"/>
            <a:ext cx="1512885" cy="281894"/>
          </a:xfrm>
          <a:prstGeom prst="rect">
            <a:avLst/>
          </a:prstGeom>
          <a:solidFill>
            <a:schemeClr val="bg1"/>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35560" bIns="0"/>
          <a:lstStyle>
            <a:lvl1pPr marL="34925" defTabSz="642938">
              <a:spcBef>
                <a:spcPct val="20000"/>
              </a:spcBef>
              <a:buChar char="•"/>
              <a:tabLst>
                <a:tab pos="687388" algn="l"/>
                <a:tab pos="1347788" algn="l"/>
                <a:tab pos="2000250" algn="l"/>
                <a:tab pos="2660650" algn="l"/>
                <a:tab pos="2938463" algn="l"/>
              </a:tabLst>
              <a:defRPr sz="3200">
                <a:solidFill>
                  <a:schemeClr val="tx1"/>
                </a:solidFill>
                <a:latin typeface="Arial" panose="020B0604020202020204" pitchFamily="34" charset="0"/>
              </a:defRPr>
            </a:lvl1pPr>
            <a:lvl2pPr marL="320675" indent="-285750" defTabSz="642938">
              <a:spcBef>
                <a:spcPct val="20000"/>
              </a:spcBef>
              <a:buChar char="–"/>
              <a:tabLst>
                <a:tab pos="687388" algn="l"/>
                <a:tab pos="1347788" algn="l"/>
                <a:tab pos="2000250" algn="l"/>
                <a:tab pos="2660650" algn="l"/>
                <a:tab pos="2938463" algn="l"/>
              </a:tabLst>
              <a:defRPr sz="2800">
                <a:solidFill>
                  <a:schemeClr val="tx1"/>
                </a:solidFill>
                <a:latin typeface="Arial" panose="020B0604020202020204" pitchFamily="34" charset="0"/>
              </a:defRPr>
            </a:lvl2pPr>
            <a:lvl3pPr marL="642938" indent="-228600" defTabSz="642938">
              <a:spcBef>
                <a:spcPct val="20000"/>
              </a:spcBef>
              <a:buChar char="•"/>
              <a:tabLst>
                <a:tab pos="687388" algn="l"/>
                <a:tab pos="1347788" algn="l"/>
                <a:tab pos="2000250" algn="l"/>
                <a:tab pos="2660650" algn="l"/>
                <a:tab pos="2938463" algn="l"/>
              </a:tabLst>
              <a:defRPr sz="2400">
                <a:solidFill>
                  <a:schemeClr val="tx1"/>
                </a:solidFill>
                <a:latin typeface="Arial" panose="020B0604020202020204" pitchFamily="34" charset="0"/>
              </a:defRPr>
            </a:lvl3pPr>
            <a:lvl4pPr marL="963613" indent="-228600" defTabSz="642938">
              <a:spcBef>
                <a:spcPct val="20000"/>
              </a:spcBef>
              <a:buChar char="–"/>
              <a:tabLst>
                <a:tab pos="687388" algn="l"/>
                <a:tab pos="1347788" algn="l"/>
                <a:tab pos="2000250" algn="l"/>
                <a:tab pos="2660650" algn="l"/>
                <a:tab pos="2938463" algn="l"/>
              </a:tabLst>
              <a:defRPr sz="2000">
                <a:solidFill>
                  <a:schemeClr val="tx1"/>
                </a:solidFill>
                <a:latin typeface="Arial" panose="020B0604020202020204" pitchFamily="34" charset="0"/>
              </a:defRPr>
            </a:lvl4pPr>
            <a:lvl5pPr marL="1285875" indent="-228600" defTabSz="642938">
              <a:spcBef>
                <a:spcPct val="20000"/>
              </a:spcBef>
              <a:buChar char="»"/>
              <a:tabLst>
                <a:tab pos="687388" algn="l"/>
                <a:tab pos="1347788" algn="l"/>
                <a:tab pos="2000250" algn="l"/>
                <a:tab pos="2660650" algn="l"/>
                <a:tab pos="2938463" algn="l"/>
              </a:tabLst>
              <a:defRPr sz="2000">
                <a:solidFill>
                  <a:schemeClr val="tx1"/>
                </a:solidFill>
                <a:latin typeface="Arial" panose="020B0604020202020204" pitchFamily="34" charset="0"/>
              </a:defRPr>
            </a:lvl5pPr>
            <a:lvl6pPr marL="1743075" indent="-228600" defTabSz="642938" eaLnBrk="0" fontAlgn="base" hangingPunct="0">
              <a:spcBef>
                <a:spcPct val="20000"/>
              </a:spcBef>
              <a:spcAft>
                <a:spcPct val="0"/>
              </a:spcAft>
              <a:buChar char="»"/>
              <a:tabLst>
                <a:tab pos="687388" algn="l"/>
                <a:tab pos="1347788" algn="l"/>
                <a:tab pos="2000250" algn="l"/>
                <a:tab pos="2660650" algn="l"/>
                <a:tab pos="2938463" algn="l"/>
              </a:tabLst>
              <a:defRPr sz="2000">
                <a:solidFill>
                  <a:schemeClr val="tx1"/>
                </a:solidFill>
                <a:latin typeface="Arial" panose="020B0604020202020204" pitchFamily="34" charset="0"/>
              </a:defRPr>
            </a:lvl6pPr>
            <a:lvl7pPr marL="2200275" indent="-228600" defTabSz="642938" eaLnBrk="0" fontAlgn="base" hangingPunct="0">
              <a:spcBef>
                <a:spcPct val="20000"/>
              </a:spcBef>
              <a:spcAft>
                <a:spcPct val="0"/>
              </a:spcAft>
              <a:buChar char="»"/>
              <a:tabLst>
                <a:tab pos="687388" algn="l"/>
                <a:tab pos="1347788" algn="l"/>
                <a:tab pos="2000250" algn="l"/>
                <a:tab pos="2660650" algn="l"/>
                <a:tab pos="2938463" algn="l"/>
              </a:tabLst>
              <a:defRPr sz="2000">
                <a:solidFill>
                  <a:schemeClr val="tx1"/>
                </a:solidFill>
                <a:latin typeface="Arial" panose="020B0604020202020204" pitchFamily="34" charset="0"/>
              </a:defRPr>
            </a:lvl7pPr>
            <a:lvl8pPr marL="2657475" indent="-228600" defTabSz="642938" eaLnBrk="0" fontAlgn="base" hangingPunct="0">
              <a:spcBef>
                <a:spcPct val="20000"/>
              </a:spcBef>
              <a:spcAft>
                <a:spcPct val="0"/>
              </a:spcAft>
              <a:buChar char="»"/>
              <a:tabLst>
                <a:tab pos="687388" algn="l"/>
                <a:tab pos="1347788" algn="l"/>
                <a:tab pos="2000250" algn="l"/>
                <a:tab pos="2660650" algn="l"/>
                <a:tab pos="2938463" algn="l"/>
              </a:tabLst>
              <a:defRPr sz="2000">
                <a:solidFill>
                  <a:schemeClr val="tx1"/>
                </a:solidFill>
                <a:latin typeface="Arial" panose="020B0604020202020204" pitchFamily="34" charset="0"/>
              </a:defRPr>
            </a:lvl8pPr>
            <a:lvl9pPr marL="3114675" indent="-228600" defTabSz="642938" eaLnBrk="0" fontAlgn="base" hangingPunct="0">
              <a:spcBef>
                <a:spcPct val="20000"/>
              </a:spcBef>
              <a:spcAft>
                <a:spcPct val="0"/>
              </a:spcAft>
              <a:buChar char="»"/>
              <a:tabLst>
                <a:tab pos="687388" algn="l"/>
                <a:tab pos="1347788" algn="l"/>
                <a:tab pos="2000250" algn="l"/>
                <a:tab pos="2660650" algn="l"/>
                <a:tab pos="2938463" algn="l"/>
              </a:tabLst>
              <a:defRPr sz="2000">
                <a:solidFill>
                  <a:schemeClr val="tx1"/>
                </a:solidFill>
                <a:latin typeface="Arial" panose="020B0604020202020204" pitchFamily="34" charset="0"/>
              </a:defRPr>
            </a:lvl9pPr>
          </a:lstStyle>
          <a:p>
            <a:pPr eaLnBrk="1" hangingPunct="1">
              <a:lnSpc>
                <a:spcPct val="83000"/>
              </a:lnSpc>
              <a:spcBef>
                <a:spcPct val="0"/>
              </a:spcBef>
              <a:buFontTx/>
              <a:buNone/>
            </a:pPr>
            <a:r>
              <a:rPr lang="en-US" altLang="en-US" sz="1600" dirty="0" smtClean="0">
                <a:latin typeface="Times New Roman" panose="02020603050405020304" pitchFamily="18" charset="0"/>
                <a:cs typeface="Times New Roman" panose="02020603050405020304" pitchFamily="18" charset="0"/>
                <a:sym typeface="Gill Sans"/>
              </a:rPr>
              <a:t>2615 </a:t>
            </a:r>
            <a:r>
              <a:rPr lang="en-US" altLang="en-US" sz="1600" dirty="0">
                <a:latin typeface="Times New Roman" panose="02020603050405020304" pitchFamily="18" charset="0"/>
                <a:cs typeface="Times New Roman" panose="02020603050405020304" pitchFamily="18" charset="0"/>
                <a:sym typeface="Gill Sans"/>
              </a:rPr>
              <a:t>keV </a:t>
            </a:r>
            <a:r>
              <a:rPr lang="el-GR" altLang="en-US" sz="1600" dirty="0">
                <a:latin typeface="Times New Roman" panose="02020603050405020304" pitchFamily="18" charset="0"/>
                <a:cs typeface="Times New Roman" panose="02020603050405020304" pitchFamily="18" charset="0"/>
                <a:sym typeface="Gill Sans"/>
              </a:rPr>
              <a:t>γ</a:t>
            </a:r>
            <a:r>
              <a:rPr lang="en-US" altLang="en-US" sz="1600" dirty="0">
                <a:latin typeface="Times New Roman" panose="02020603050405020304" pitchFamily="18" charset="0"/>
                <a:cs typeface="Times New Roman" panose="02020603050405020304" pitchFamily="18" charset="0"/>
                <a:sym typeface="Gill Sans"/>
              </a:rPr>
              <a:t> </a:t>
            </a:r>
            <a:r>
              <a:rPr lang="en-US" altLang="en-US" sz="1600" dirty="0" smtClean="0">
                <a:latin typeface="Times New Roman" panose="02020603050405020304" pitchFamily="18" charset="0"/>
                <a:cs typeface="Times New Roman" panose="02020603050405020304" pitchFamily="18" charset="0"/>
                <a:sym typeface="Gill Sans"/>
              </a:rPr>
              <a:t>line</a:t>
            </a:r>
            <a:endParaRPr lang="en-US" altLang="en-US" sz="1600" dirty="0">
              <a:latin typeface="Times New Roman" panose="02020603050405020304" pitchFamily="18" charset="0"/>
              <a:cs typeface="Times New Roman" panose="02020603050405020304" pitchFamily="18" charset="0"/>
              <a:sym typeface="Gill Sans"/>
            </a:endParaRPr>
          </a:p>
        </p:txBody>
      </p:sp>
    </p:spTree>
    <p:extLst>
      <p:ext uri="{BB962C8B-B14F-4D97-AF65-F5344CB8AC3E}">
        <p14:creationId xmlns:p14="http://schemas.microsoft.com/office/powerpoint/2010/main" val="663278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 Box 3"/>
          <p:cNvSpPr txBox="1">
            <a:spLocks noChangeArrowheads="1"/>
          </p:cNvSpPr>
          <p:nvPr/>
        </p:nvSpPr>
        <p:spPr bwMode="auto">
          <a:xfrm>
            <a:off x="2309814" y="227014"/>
            <a:ext cx="6696257" cy="5355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20000"/>
              </a:lnSpc>
              <a:spcBef>
                <a:spcPct val="0"/>
              </a:spcBef>
              <a:buFontTx/>
              <a:buNone/>
              <a:defRPr/>
            </a:pPr>
            <a:r>
              <a:rPr lang="en-US" altLang="en-US" sz="2400" dirty="0">
                <a:solidFill>
                  <a:srgbClr val="336600"/>
                </a:solidFill>
                <a:latin typeface="+mn-lt"/>
              </a:rPr>
              <a:t>Using event multiplicity to characterize backgrounds</a:t>
            </a:r>
          </a:p>
        </p:txBody>
      </p:sp>
      <p:sp>
        <p:nvSpPr>
          <p:cNvPr id="34822" name="Text Box 34"/>
          <p:cNvSpPr txBox="1">
            <a:spLocks noChangeArrowheads="1"/>
          </p:cNvSpPr>
          <p:nvPr/>
        </p:nvSpPr>
        <p:spPr bwMode="auto">
          <a:xfrm rot="16200000">
            <a:off x="1152752" y="1774100"/>
            <a:ext cx="19362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2000" b="1" dirty="0">
                <a:solidFill>
                  <a:srgbClr val="FF0000"/>
                </a:solidFill>
                <a:latin typeface="+mn-lt"/>
              </a:rPr>
              <a:t>Low background</a:t>
            </a:r>
          </a:p>
          <a:p>
            <a:pPr algn="ctr">
              <a:spcBef>
                <a:spcPct val="0"/>
              </a:spcBef>
              <a:buFontTx/>
              <a:buNone/>
              <a:defRPr/>
            </a:pPr>
            <a:r>
              <a:rPr lang="en-US" altLang="en-US" sz="2000" b="1" dirty="0">
                <a:solidFill>
                  <a:srgbClr val="FF0000"/>
                </a:solidFill>
                <a:latin typeface="+mn-lt"/>
              </a:rPr>
              <a:t>data</a:t>
            </a:r>
          </a:p>
        </p:txBody>
      </p:sp>
      <p:sp>
        <p:nvSpPr>
          <p:cNvPr id="34823" name="Text Box 35"/>
          <p:cNvSpPr txBox="1">
            <a:spLocks noChangeArrowheads="1"/>
          </p:cNvSpPr>
          <p:nvPr/>
        </p:nvSpPr>
        <p:spPr bwMode="auto">
          <a:xfrm rot="16200000">
            <a:off x="1212536" y="4271060"/>
            <a:ext cx="17262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b="1" baseline="30000" dirty="0">
                <a:solidFill>
                  <a:srgbClr val="FF0000"/>
                </a:solidFill>
                <a:latin typeface="+mn-lt"/>
              </a:rPr>
              <a:t>228</a:t>
            </a:r>
            <a:r>
              <a:rPr lang="en-US" altLang="en-US" sz="1800" b="1" dirty="0">
                <a:solidFill>
                  <a:srgbClr val="FF0000"/>
                </a:solidFill>
                <a:latin typeface="+mn-lt"/>
              </a:rPr>
              <a:t>Th calibration</a:t>
            </a:r>
          </a:p>
          <a:p>
            <a:pPr algn="ctr">
              <a:spcBef>
                <a:spcPct val="0"/>
              </a:spcBef>
              <a:buFontTx/>
              <a:buNone/>
              <a:defRPr/>
            </a:pPr>
            <a:r>
              <a:rPr lang="en-US" altLang="en-US" sz="1800" b="1" dirty="0">
                <a:solidFill>
                  <a:srgbClr val="FF0000"/>
                </a:solidFill>
                <a:latin typeface="+mn-lt"/>
              </a:rPr>
              <a:t>source</a:t>
            </a:r>
          </a:p>
        </p:txBody>
      </p:sp>
      <p:grpSp>
        <p:nvGrpSpPr>
          <p:cNvPr id="6" name="Group 5"/>
          <p:cNvGrpSpPr/>
          <p:nvPr/>
        </p:nvGrpSpPr>
        <p:grpSpPr>
          <a:xfrm>
            <a:off x="2309813" y="3551239"/>
            <a:ext cx="4006850" cy="2536825"/>
            <a:chOff x="2309813" y="3551239"/>
            <a:chExt cx="4006850" cy="2536825"/>
          </a:xfrm>
        </p:grpSpPr>
        <p:pic>
          <p:nvPicPr>
            <p:cNvPr id="29697" name="Picture 1"/>
            <p:cNvPicPr>
              <a:picLocks noChangeAspect="1"/>
            </p:cNvPicPr>
            <p:nvPr/>
          </p:nvPicPr>
          <p:blipFill>
            <a:blip r:embed="rId3">
              <a:extLst>
                <a:ext uri="{28A0092B-C50C-407E-A947-70E740481C1C}">
                  <a14:useLocalDpi xmlns:a14="http://schemas.microsoft.com/office/drawing/2010/main" val="0"/>
                </a:ext>
              </a:extLst>
            </a:blip>
            <a:srcRect t="7510" r="6046" b="-2"/>
            <a:stretch>
              <a:fillRect/>
            </a:stretch>
          </p:blipFill>
          <p:spPr bwMode="auto">
            <a:xfrm>
              <a:off x="2309813" y="3551239"/>
              <a:ext cx="40068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3111501" y="3929063"/>
              <a:ext cx="1523999" cy="919162"/>
              <a:chOff x="3111501" y="3929063"/>
              <a:chExt cx="1523999" cy="919162"/>
            </a:xfrm>
          </p:grpSpPr>
          <p:cxnSp>
            <p:nvCxnSpPr>
              <p:cNvPr id="49" name="Straight Connector 48"/>
              <p:cNvCxnSpPr/>
              <p:nvPr/>
            </p:nvCxnSpPr>
            <p:spPr>
              <a:xfrm>
                <a:off x="3187700" y="4005263"/>
                <a:ext cx="14478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187700" y="4614863"/>
                <a:ext cx="14478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3187700" y="4310063"/>
                <a:ext cx="14478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4406900" y="3929063"/>
                <a:ext cx="0" cy="8382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4025900" y="3929063"/>
                <a:ext cx="0" cy="8382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3644900" y="3929063"/>
                <a:ext cx="0" cy="8382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3263900" y="3929063"/>
                <a:ext cx="0" cy="8382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6" name="Explosion 1 55"/>
              <p:cNvSpPr/>
              <p:nvPr/>
            </p:nvSpPr>
            <p:spPr>
              <a:xfrm>
                <a:off x="3681413" y="4318000"/>
                <a:ext cx="152400" cy="152400"/>
              </a:xfrm>
              <a:prstGeom prst="irregularSeal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 name="Explosion 1 56"/>
              <p:cNvSpPr/>
              <p:nvPr/>
            </p:nvSpPr>
            <p:spPr>
              <a:xfrm>
                <a:off x="3854450" y="4432300"/>
                <a:ext cx="152400" cy="152400"/>
              </a:xfrm>
              <a:prstGeom prst="irregularSeal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8" name="Straight Arrow Connector 57"/>
              <p:cNvCxnSpPr/>
              <p:nvPr/>
            </p:nvCxnSpPr>
            <p:spPr>
              <a:xfrm flipV="1">
                <a:off x="3111501" y="4386264"/>
                <a:ext cx="646113" cy="173037"/>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3762375" y="4395788"/>
                <a:ext cx="173038" cy="114300"/>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9715" name="TextBox 59"/>
              <p:cNvSpPr txBox="1">
                <a:spLocks noChangeArrowheads="1"/>
              </p:cNvSpPr>
              <p:nvPr/>
            </p:nvSpPr>
            <p:spPr bwMode="auto">
              <a:xfrm>
                <a:off x="3340101" y="4386263"/>
                <a:ext cx="3222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l-GR" altLang="en-US" sz="2400" dirty="0">
                    <a:solidFill>
                      <a:schemeClr val="accent2"/>
                    </a:solidFill>
                    <a:latin typeface="Times" panose="02020603050405020304" pitchFamily="18" charset="0"/>
                    <a:cs typeface="Times" panose="02020603050405020304" pitchFamily="18" charset="0"/>
                  </a:rPr>
                  <a:t>γ</a:t>
                </a:r>
                <a:endParaRPr lang="en-US" altLang="en-US" sz="2400" dirty="0">
                  <a:solidFill>
                    <a:schemeClr val="accent2"/>
                  </a:solidFill>
                  <a:latin typeface="Times" panose="02020603050405020304" pitchFamily="18" charset="0"/>
                  <a:cs typeface="Times" panose="02020603050405020304" pitchFamily="18" charset="0"/>
                </a:endParaRPr>
              </a:p>
            </p:txBody>
          </p:sp>
        </p:grpSp>
      </p:grpSp>
      <p:grpSp>
        <p:nvGrpSpPr>
          <p:cNvPr id="10" name="Group 9"/>
          <p:cNvGrpSpPr/>
          <p:nvPr/>
        </p:nvGrpSpPr>
        <p:grpSpPr>
          <a:xfrm>
            <a:off x="6316664" y="3533776"/>
            <a:ext cx="3876675" cy="2557463"/>
            <a:chOff x="6316664" y="3533776"/>
            <a:chExt cx="3876675" cy="2557463"/>
          </a:xfrm>
        </p:grpSpPr>
        <p:pic>
          <p:nvPicPr>
            <p:cNvPr id="29710" name="Picture 2"/>
            <p:cNvPicPr>
              <a:picLocks noChangeAspect="1"/>
            </p:cNvPicPr>
            <p:nvPr/>
          </p:nvPicPr>
          <p:blipFill>
            <a:blip r:embed="rId4">
              <a:extLst>
                <a:ext uri="{28A0092B-C50C-407E-A947-70E740481C1C}">
                  <a14:useLocalDpi xmlns:a14="http://schemas.microsoft.com/office/drawing/2010/main" val="0"/>
                </a:ext>
              </a:extLst>
            </a:blip>
            <a:srcRect t="7503" r="6866"/>
            <a:stretch>
              <a:fillRect/>
            </a:stretch>
          </p:blipFill>
          <p:spPr bwMode="auto">
            <a:xfrm>
              <a:off x="6316664" y="3533776"/>
              <a:ext cx="3876675"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p:nvPr/>
          </p:nvGrpSpPr>
          <p:grpSpPr>
            <a:xfrm>
              <a:off x="6934200" y="3932238"/>
              <a:ext cx="1600200" cy="919162"/>
              <a:chOff x="6934200" y="3932238"/>
              <a:chExt cx="1600200" cy="919162"/>
            </a:xfrm>
          </p:grpSpPr>
          <p:cxnSp>
            <p:nvCxnSpPr>
              <p:cNvPr id="61" name="Straight Connector 60"/>
              <p:cNvCxnSpPr/>
              <p:nvPr/>
            </p:nvCxnSpPr>
            <p:spPr>
              <a:xfrm>
                <a:off x="7086600" y="4008438"/>
                <a:ext cx="14478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7086600" y="4618038"/>
                <a:ext cx="14478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7086600" y="4313238"/>
                <a:ext cx="14478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8305800" y="3932238"/>
                <a:ext cx="0" cy="8382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7924800" y="3932238"/>
                <a:ext cx="0" cy="8382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7543800" y="3932238"/>
                <a:ext cx="0" cy="8382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7162800" y="3932238"/>
                <a:ext cx="0" cy="8382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8" name="Explosion 1 67"/>
              <p:cNvSpPr/>
              <p:nvPr/>
            </p:nvSpPr>
            <p:spPr>
              <a:xfrm>
                <a:off x="7620000" y="4389438"/>
                <a:ext cx="152400" cy="152400"/>
              </a:xfrm>
              <a:prstGeom prst="irregularSeal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 name="Explosion 1 68"/>
              <p:cNvSpPr/>
              <p:nvPr/>
            </p:nvSpPr>
            <p:spPr>
              <a:xfrm>
                <a:off x="8153400" y="4052888"/>
                <a:ext cx="152400" cy="152400"/>
              </a:xfrm>
              <a:prstGeom prst="irregularSeal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70" name="Straight Arrow Connector 69"/>
              <p:cNvCxnSpPr/>
              <p:nvPr/>
            </p:nvCxnSpPr>
            <p:spPr>
              <a:xfrm flipV="1">
                <a:off x="6934200" y="4465639"/>
                <a:ext cx="762000" cy="79375"/>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9726" name="TextBox 70"/>
              <p:cNvSpPr txBox="1">
                <a:spLocks noChangeArrowheads="1"/>
              </p:cNvSpPr>
              <p:nvPr/>
            </p:nvSpPr>
            <p:spPr bwMode="auto">
              <a:xfrm>
                <a:off x="7239001" y="4389438"/>
                <a:ext cx="3206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l-GR" altLang="en-US" sz="2400" dirty="0">
                    <a:solidFill>
                      <a:schemeClr val="accent2"/>
                    </a:solidFill>
                    <a:latin typeface="Times" panose="02020603050405020304" pitchFamily="18" charset="0"/>
                    <a:cs typeface="Times" panose="02020603050405020304" pitchFamily="18" charset="0"/>
                  </a:rPr>
                  <a:t>γ</a:t>
                </a:r>
                <a:endParaRPr lang="en-US" altLang="en-US" sz="2400" dirty="0">
                  <a:solidFill>
                    <a:schemeClr val="accent2"/>
                  </a:solidFill>
                  <a:latin typeface="Times" panose="02020603050405020304" pitchFamily="18" charset="0"/>
                  <a:cs typeface="Times" panose="02020603050405020304" pitchFamily="18" charset="0"/>
                </a:endParaRPr>
              </a:p>
            </p:txBody>
          </p:sp>
          <p:sp>
            <p:nvSpPr>
              <p:cNvPr id="72" name="Explosion 1 71"/>
              <p:cNvSpPr/>
              <p:nvPr/>
            </p:nvSpPr>
            <p:spPr>
              <a:xfrm>
                <a:off x="7964488" y="4084638"/>
                <a:ext cx="152400" cy="152400"/>
              </a:xfrm>
              <a:prstGeom prst="irregularSeal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73" name="Straight Arrow Connector 72"/>
              <p:cNvCxnSpPr/>
              <p:nvPr/>
            </p:nvCxnSpPr>
            <p:spPr>
              <a:xfrm flipV="1">
                <a:off x="7696200" y="4165600"/>
                <a:ext cx="344488" cy="304800"/>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V="1">
                <a:off x="8032750" y="4138614"/>
                <a:ext cx="192088" cy="26987"/>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4" name="Group 3"/>
          <p:cNvGrpSpPr/>
          <p:nvPr/>
        </p:nvGrpSpPr>
        <p:grpSpPr>
          <a:xfrm>
            <a:off x="6400801" y="990600"/>
            <a:ext cx="3789363" cy="2438400"/>
            <a:chOff x="6400801" y="990600"/>
            <a:chExt cx="3789363" cy="2438400"/>
          </a:xfrm>
        </p:grpSpPr>
        <p:pic>
          <p:nvPicPr>
            <p:cNvPr id="29699" name="Picture 4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0801" y="990600"/>
              <a:ext cx="378936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51" name="TextBox 8"/>
            <p:cNvSpPr txBox="1">
              <a:spLocks noChangeArrowheads="1"/>
            </p:cNvSpPr>
            <p:nvPr/>
          </p:nvSpPr>
          <p:spPr bwMode="auto">
            <a:xfrm>
              <a:off x="7543801" y="1295400"/>
              <a:ext cx="1966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en-US" altLang="en-US" sz="1800" b="1" dirty="0">
                  <a:solidFill>
                    <a:srgbClr val="0000FF"/>
                  </a:solidFill>
                  <a:latin typeface="+mn-lt"/>
                </a:rPr>
                <a:t>multiple cluster</a:t>
              </a:r>
            </a:p>
          </p:txBody>
        </p:sp>
      </p:grpSp>
      <p:grpSp>
        <p:nvGrpSpPr>
          <p:cNvPr id="2" name="Group 1"/>
          <p:cNvGrpSpPr/>
          <p:nvPr/>
        </p:nvGrpSpPr>
        <p:grpSpPr>
          <a:xfrm>
            <a:off x="2501900" y="990601"/>
            <a:ext cx="3746500" cy="2411413"/>
            <a:chOff x="2501900" y="990601"/>
            <a:chExt cx="3746500" cy="2411413"/>
          </a:xfrm>
        </p:grpSpPr>
        <p:pic>
          <p:nvPicPr>
            <p:cNvPr id="29700" name="Picture 4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1900" y="990601"/>
              <a:ext cx="3746500"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31" name="Text Box 33"/>
            <p:cNvSpPr txBox="1">
              <a:spLocks noChangeArrowheads="1"/>
            </p:cNvSpPr>
            <p:nvPr/>
          </p:nvSpPr>
          <p:spPr bwMode="auto">
            <a:xfrm>
              <a:off x="2895600" y="2419350"/>
              <a:ext cx="819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dirty="0">
                  <a:solidFill>
                    <a:srgbClr val="FF3300"/>
                  </a:solidFill>
                  <a:latin typeface="Times" panose="02020603050405020304" pitchFamily="18" charset="0"/>
                  <a:cs typeface="Times" panose="02020603050405020304" pitchFamily="18" charset="0"/>
                </a:rPr>
                <a:t>2</a:t>
              </a:r>
              <a:r>
                <a:rPr lang="el-GR" altLang="en-US" sz="2000" b="1" dirty="0">
                  <a:solidFill>
                    <a:srgbClr val="FF3300"/>
                  </a:solidFill>
                  <a:latin typeface="Times" panose="02020603050405020304" pitchFamily="18" charset="0"/>
                  <a:cs typeface="Times" panose="02020603050405020304" pitchFamily="18" charset="0"/>
                </a:rPr>
                <a:t>νββ</a:t>
              </a:r>
            </a:p>
          </p:txBody>
        </p:sp>
        <p:sp>
          <p:nvSpPr>
            <p:cNvPr id="34853" name="TextBox 7"/>
            <p:cNvSpPr txBox="1">
              <a:spLocks noChangeArrowheads="1"/>
            </p:cNvSpPr>
            <p:nvPr/>
          </p:nvSpPr>
          <p:spPr bwMode="auto">
            <a:xfrm>
              <a:off x="3657601" y="1219200"/>
              <a:ext cx="1889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en-US" altLang="en-US" sz="1800" b="1" dirty="0">
                  <a:solidFill>
                    <a:srgbClr val="0000FF"/>
                  </a:solidFill>
                  <a:latin typeface="+mn-lt"/>
                </a:rPr>
                <a:t>single cluster</a:t>
              </a:r>
            </a:p>
          </p:txBody>
        </p:sp>
      </p:grpSp>
      <p:sp>
        <p:nvSpPr>
          <p:cNvPr id="20518" name="Slide Number Placeholder 1"/>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fld id="{3253F760-52F6-4A9D-85DE-C80D33D16280}" type="slidenum">
              <a:rPr lang="en-US" altLang="en-US" sz="1000"/>
              <a:pPr>
                <a:spcBef>
                  <a:spcPct val="0"/>
                </a:spcBef>
                <a:buFontTx/>
                <a:buNone/>
                <a:defRPr/>
              </a:pPr>
              <a:t>21</a:t>
            </a:fld>
            <a:endParaRPr lang="en-US" altLang="en-US" sz="1000"/>
          </a:p>
        </p:txBody>
      </p:sp>
      <p:sp>
        <p:nvSpPr>
          <p:cNvPr id="3" name="Date Placeholder 2"/>
          <p:cNvSpPr>
            <a:spLocks noGrp="1"/>
          </p:cNvSpPr>
          <p:nvPr>
            <p:ph type="dt" sz="quarter" idx="10"/>
          </p:nvPr>
        </p:nvSpPr>
        <p:spPr>
          <a:noFill/>
        </p:spPr>
        <p:txBody>
          <a:bodyPr/>
          <a:lstStyle/>
          <a:p>
            <a:pPr>
              <a:defRPr/>
            </a:pPr>
            <a:r>
              <a:rPr lang="en-US" smtClean="0"/>
              <a:t>September 2017</a:t>
            </a:r>
            <a:endParaRPr lang="en-US"/>
          </a:p>
        </p:txBody>
      </p:sp>
      <p:sp>
        <p:nvSpPr>
          <p:cNvPr id="7" name="Footer Placeholder 6"/>
          <p:cNvSpPr>
            <a:spLocks noGrp="1"/>
          </p:cNvSpPr>
          <p:nvPr>
            <p:ph type="ftr" sz="quarter" idx="11"/>
          </p:nvPr>
        </p:nvSpPr>
        <p:spPr>
          <a:noFill/>
        </p:spPr>
        <p:txBody>
          <a:bodyPr/>
          <a:lstStyle/>
          <a:p>
            <a:pPr>
              <a:defRPr/>
            </a:pPr>
            <a:r>
              <a:rPr lang="en-US" smtClean="0"/>
              <a:t>Erice</a:t>
            </a:r>
            <a:endParaRPr lang="en-US"/>
          </a:p>
        </p:txBody>
      </p:sp>
    </p:spTree>
    <p:extLst>
      <p:ext uri="{BB962C8B-B14F-4D97-AF65-F5344CB8AC3E}">
        <p14:creationId xmlns:p14="http://schemas.microsoft.com/office/powerpoint/2010/main" val="39173033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September 2017</a:t>
            </a:r>
            <a:endParaRPr lang="en-US"/>
          </a:p>
        </p:txBody>
      </p:sp>
      <p:sp>
        <p:nvSpPr>
          <p:cNvPr id="3" name="Footer Placeholder 2"/>
          <p:cNvSpPr>
            <a:spLocks noGrp="1"/>
          </p:cNvSpPr>
          <p:nvPr>
            <p:ph type="ftr" sz="quarter" idx="11"/>
          </p:nvPr>
        </p:nvSpPr>
        <p:spPr/>
        <p:txBody>
          <a:bodyPr/>
          <a:lstStyle/>
          <a:p>
            <a:r>
              <a:rPr lang="en-US" smtClean="0"/>
              <a:t>Erice</a:t>
            </a:r>
            <a:endParaRPr lang="en-US"/>
          </a:p>
        </p:txBody>
      </p:sp>
      <p:sp>
        <p:nvSpPr>
          <p:cNvPr id="4" name="Slide Number Placeholder 3"/>
          <p:cNvSpPr>
            <a:spLocks noGrp="1"/>
          </p:cNvSpPr>
          <p:nvPr>
            <p:ph type="sldNum" sz="quarter" idx="12"/>
          </p:nvPr>
        </p:nvSpPr>
        <p:spPr/>
        <p:txBody>
          <a:bodyPr/>
          <a:lstStyle/>
          <a:p>
            <a:fld id="{AFF47089-F15D-4192-A260-81621E8F456C}" type="slidenum">
              <a:rPr lang="en-US" smtClean="0"/>
              <a:t>22</a:t>
            </a:fld>
            <a:endParaRPr lang="en-US"/>
          </a:p>
        </p:txBody>
      </p:sp>
      <p:sp>
        <p:nvSpPr>
          <p:cNvPr id="5" name="TextBox 4"/>
          <p:cNvSpPr txBox="1"/>
          <p:nvPr/>
        </p:nvSpPr>
        <p:spPr>
          <a:xfrm>
            <a:off x="500743" y="130629"/>
            <a:ext cx="2239716" cy="523220"/>
          </a:xfrm>
          <a:prstGeom prst="rect">
            <a:avLst/>
          </a:prstGeom>
          <a:noFill/>
        </p:spPr>
        <p:txBody>
          <a:bodyPr wrap="none" rtlCol="0">
            <a:spAutoFit/>
          </a:bodyPr>
          <a:lstStyle/>
          <a:p>
            <a:r>
              <a:rPr lang="en-US" sz="2800" dirty="0" smtClean="0">
                <a:solidFill>
                  <a:srgbClr val="336600"/>
                </a:solidFill>
              </a:rPr>
              <a:t>End of phase I</a:t>
            </a:r>
            <a:endParaRPr lang="en-US" sz="2800" dirty="0">
              <a:solidFill>
                <a:srgbClr val="336600"/>
              </a:solidFill>
            </a:endParaRPr>
          </a:p>
        </p:txBody>
      </p:sp>
      <p:sp>
        <p:nvSpPr>
          <p:cNvPr id="6" name="TextBox 5"/>
          <p:cNvSpPr txBox="1"/>
          <p:nvPr/>
        </p:nvSpPr>
        <p:spPr>
          <a:xfrm>
            <a:off x="542471" y="699167"/>
            <a:ext cx="11649529" cy="5693866"/>
          </a:xfrm>
          <a:prstGeom prst="rect">
            <a:avLst/>
          </a:prstGeom>
          <a:noFill/>
        </p:spPr>
        <p:txBody>
          <a:bodyPr wrap="square" rtlCol="0">
            <a:spAutoFit/>
          </a:bodyPr>
          <a:lstStyle/>
          <a:p>
            <a:pPr>
              <a:spcAft>
                <a:spcPts val="1200"/>
              </a:spcAft>
            </a:pPr>
            <a:r>
              <a:rPr lang="en-US" altLang="ja-JP" sz="2400" b="1" dirty="0">
                <a:solidFill>
                  <a:srgbClr val="000000"/>
                </a:solidFill>
                <a:cs typeface="Helvetica Neue Light"/>
              </a:rPr>
              <a:t>WIPP Events:</a:t>
            </a:r>
          </a:p>
          <a:p>
            <a:pPr marL="285750" indent="-285750">
              <a:spcAft>
                <a:spcPts val="1200"/>
              </a:spcAft>
              <a:buFont typeface="Arial"/>
              <a:buChar char="•"/>
            </a:pPr>
            <a:r>
              <a:rPr lang="en-US" altLang="ja-JP" sz="2400" dirty="0">
                <a:solidFill>
                  <a:srgbClr val="000000"/>
                </a:solidFill>
                <a:cs typeface="Helvetica Neue Light"/>
              </a:rPr>
              <a:t> 5 Feb. 2014: Fire in WIPP underground</a:t>
            </a:r>
          </a:p>
          <a:p>
            <a:pPr marL="285750" indent="-285750">
              <a:spcAft>
                <a:spcPts val="1200"/>
              </a:spcAft>
              <a:buFont typeface="Arial"/>
              <a:buChar char="•"/>
            </a:pPr>
            <a:r>
              <a:rPr lang="en-US" altLang="ja-JP" sz="2400" dirty="0">
                <a:solidFill>
                  <a:srgbClr val="000000"/>
                </a:solidFill>
                <a:cs typeface="Helvetica Neue Light"/>
              </a:rPr>
              <a:t>14 Feb. 2014: Unrelated airborne radiological event</a:t>
            </a:r>
          </a:p>
          <a:p>
            <a:pPr marL="285750" indent="-285750">
              <a:spcAft>
                <a:spcPts val="1200"/>
              </a:spcAft>
              <a:buFont typeface="Arial"/>
              <a:buChar char="•"/>
            </a:pPr>
            <a:endParaRPr lang="en-US" altLang="ja-JP" sz="2400" dirty="0">
              <a:solidFill>
                <a:srgbClr val="000000"/>
              </a:solidFill>
              <a:cs typeface="Helvetica Neue Light"/>
            </a:endParaRPr>
          </a:p>
          <a:p>
            <a:pPr>
              <a:spcAft>
                <a:spcPts val="1200"/>
              </a:spcAft>
            </a:pPr>
            <a:r>
              <a:rPr lang="en-US" altLang="ja-JP" sz="2400" b="1" dirty="0">
                <a:solidFill>
                  <a:srgbClr val="000000"/>
                </a:solidFill>
                <a:cs typeface="Helvetica Neue Light"/>
              </a:rPr>
              <a:t>EXO-200:</a:t>
            </a:r>
          </a:p>
          <a:p>
            <a:pPr marL="285750" indent="-285750">
              <a:spcAft>
                <a:spcPts val="1200"/>
              </a:spcAft>
              <a:buFont typeface="Arial"/>
              <a:buChar char="•"/>
            </a:pPr>
            <a:r>
              <a:rPr lang="en-US" altLang="ja-JP" sz="2400" dirty="0">
                <a:solidFill>
                  <a:srgbClr val="000000"/>
                </a:solidFill>
                <a:cs typeface="Helvetica Neue Light"/>
              </a:rPr>
              <a:t>18 Feb. 2014 Remote recovery of xenon </a:t>
            </a:r>
          </a:p>
          <a:p>
            <a:pPr marL="285750" indent="-285750">
              <a:spcAft>
                <a:spcPts val="1200"/>
              </a:spcAft>
              <a:buFont typeface="Arial"/>
              <a:buChar char="•"/>
            </a:pPr>
            <a:r>
              <a:rPr lang="en-US" altLang="ja-JP" sz="2400" dirty="0">
                <a:solidFill>
                  <a:srgbClr val="000000"/>
                </a:solidFill>
                <a:cs typeface="Helvetica Neue Light"/>
              </a:rPr>
              <a:t>Oct. 2015 – Jan. 2016, system cooldown, gas purification and liquid xenon filling </a:t>
            </a:r>
          </a:p>
          <a:p>
            <a:pPr marL="285750" indent="-285750">
              <a:spcAft>
                <a:spcPts val="1200"/>
              </a:spcAft>
              <a:buFont typeface="Arial"/>
              <a:buChar char="•"/>
            </a:pPr>
            <a:r>
              <a:rPr lang="en-US" altLang="ja-JP" sz="2400" dirty="0">
                <a:solidFill>
                  <a:srgbClr val="000000"/>
                </a:solidFill>
                <a:cs typeface="Helvetica Neue Light"/>
              </a:rPr>
              <a:t>Feb. – April 2016:</a:t>
            </a:r>
          </a:p>
          <a:p>
            <a:pPr marL="800100" lvl="1" indent="-342900">
              <a:spcAft>
                <a:spcPts val="1200"/>
              </a:spcAft>
              <a:buFont typeface="Calibri" panose="020F0502020204030204" pitchFamily="34" charset="0"/>
              <a:buChar char="‒"/>
            </a:pPr>
            <a:r>
              <a:rPr lang="en-US" altLang="ja-JP" sz="2400" dirty="0">
                <a:solidFill>
                  <a:srgbClr val="000000"/>
                </a:solidFill>
                <a:cs typeface="Helvetica Neue Light"/>
              </a:rPr>
              <a:t>Electronics upgrade</a:t>
            </a:r>
          </a:p>
          <a:p>
            <a:pPr marL="800100" lvl="1" indent="-342900">
              <a:spcAft>
                <a:spcPts val="1200"/>
              </a:spcAft>
              <a:buFont typeface="Calibri" panose="020F0502020204030204" pitchFamily="34" charset="0"/>
              <a:buChar char="‒"/>
            </a:pPr>
            <a:r>
              <a:rPr lang="en-US" altLang="ja-JP" sz="2400" dirty="0">
                <a:solidFill>
                  <a:srgbClr val="000000"/>
                </a:solidFill>
                <a:cs typeface="Helvetica Neue Light"/>
              </a:rPr>
              <a:t>Installation of “</a:t>
            </a:r>
            <a:r>
              <a:rPr lang="en-US" altLang="ja-JP" sz="2400" dirty="0" smtClean="0">
                <a:solidFill>
                  <a:srgbClr val="000000"/>
                </a:solidFill>
                <a:cs typeface="Helvetica Neue Light"/>
              </a:rPr>
              <a:t>de-</a:t>
            </a:r>
            <a:r>
              <a:rPr lang="en-US" altLang="ja-JP" sz="2400" dirty="0" err="1" smtClean="0">
                <a:solidFill>
                  <a:srgbClr val="000000"/>
                </a:solidFill>
                <a:cs typeface="Helvetica Neue Light"/>
              </a:rPr>
              <a:t>radonator</a:t>
            </a:r>
            <a:r>
              <a:rPr lang="en-US" altLang="ja-JP" sz="2400" dirty="0">
                <a:solidFill>
                  <a:srgbClr val="000000"/>
                </a:solidFill>
                <a:cs typeface="Helvetica Neue Light"/>
              </a:rPr>
              <a:t>” for air gap between lead and cryostat</a:t>
            </a:r>
          </a:p>
          <a:p>
            <a:pPr marL="285750" indent="-285750">
              <a:spcAft>
                <a:spcPts val="1200"/>
              </a:spcAft>
              <a:buFont typeface="Arial"/>
              <a:buChar char="•"/>
            </a:pPr>
            <a:r>
              <a:rPr lang="en-US" altLang="ja-JP" sz="2400" dirty="0">
                <a:solidFill>
                  <a:srgbClr val="000000"/>
                </a:solidFill>
                <a:cs typeface="Helvetica Neue Light"/>
              </a:rPr>
              <a:t>April 2016,  Phase-II physics data taking begins</a:t>
            </a:r>
            <a:r>
              <a:rPr lang="en-US" altLang="ja-JP" sz="2400" dirty="0">
                <a:solidFill>
                  <a:srgbClr val="000000"/>
                </a:solidFill>
              </a:rPr>
              <a:t> </a:t>
            </a:r>
          </a:p>
        </p:txBody>
      </p:sp>
      <p:pic>
        <p:nvPicPr>
          <p:cNvPr id="7" name="Picture 6"/>
          <p:cNvPicPr>
            <a:picLocks noChangeAspect="1"/>
          </p:cNvPicPr>
          <p:nvPr/>
        </p:nvPicPr>
        <p:blipFill>
          <a:blip r:embed="rId2"/>
          <a:stretch>
            <a:fillRect/>
          </a:stretch>
        </p:blipFill>
        <p:spPr>
          <a:xfrm>
            <a:off x="7565572" y="346470"/>
            <a:ext cx="4222671" cy="3120630"/>
          </a:xfrm>
          <a:prstGeom prst="rect">
            <a:avLst/>
          </a:prstGeom>
        </p:spPr>
      </p:pic>
    </p:spTree>
    <p:extLst>
      <p:ext uri="{BB962C8B-B14F-4D97-AF65-F5344CB8AC3E}">
        <p14:creationId xmlns:p14="http://schemas.microsoft.com/office/powerpoint/2010/main" val="39380533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6" descr="radon_fit_neut16.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27763" y="2438400"/>
            <a:ext cx="4183062"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6" name="Picture 3" descr="lifetime_recov_neut16.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75" y="2438401"/>
            <a:ext cx="4110038" cy="328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7" name="Rectangle 2"/>
          <p:cNvSpPr>
            <a:spLocks noGrp="1" noChangeArrowheads="1"/>
          </p:cNvSpPr>
          <p:nvPr>
            <p:ph type="title"/>
          </p:nvPr>
        </p:nvSpPr>
        <p:spPr>
          <a:xfrm>
            <a:off x="128412" y="135467"/>
            <a:ext cx="7440613" cy="812800"/>
          </a:xfrm>
        </p:spPr>
        <p:txBody>
          <a:bodyPr>
            <a:normAutofit/>
          </a:bodyPr>
          <a:lstStyle/>
          <a:p>
            <a:pPr eaLnBrk="1" hangingPunct="1">
              <a:defRPr/>
            </a:pPr>
            <a:r>
              <a:rPr lang="en-US" sz="2800" b="1" dirty="0">
                <a:solidFill>
                  <a:srgbClr val="336600"/>
                </a:solidFill>
                <a:latin typeface="+mn-lt"/>
                <a:ea typeface="ＭＳ Ｐゴシック" charset="0"/>
                <a:cs typeface="ＭＳ Ｐゴシック" charset="0"/>
              </a:rPr>
              <a:t>EXO-200 Phase-II Operation</a:t>
            </a:r>
          </a:p>
        </p:txBody>
      </p:sp>
      <p:sp>
        <p:nvSpPr>
          <p:cNvPr id="22" name="Rectangle 21"/>
          <p:cNvSpPr/>
          <p:nvPr/>
        </p:nvSpPr>
        <p:spPr>
          <a:xfrm>
            <a:off x="176037" y="847902"/>
            <a:ext cx="11078985" cy="1384995"/>
          </a:xfrm>
          <a:prstGeom prst="rect">
            <a:avLst/>
          </a:prstGeom>
        </p:spPr>
        <p:txBody>
          <a:bodyPr wrap="square">
            <a:spAutoFit/>
          </a:bodyPr>
          <a:lstStyle/>
          <a:p>
            <a:pPr marL="285750" indent="-285750">
              <a:spcBef>
                <a:spcPct val="50000"/>
              </a:spcBef>
              <a:buFont typeface="Arial"/>
              <a:buChar char="•"/>
              <a:defRPr/>
            </a:pPr>
            <a:r>
              <a:rPr lang="en-US" altLang="ja-JP" sz="2400" dirty="0">
                <a:solidFill>
                  <a:prstClr val="black"/>
                </a:solidFill>
                <a:ea typeface="ＭＳ Ｐゴシック"/>
                <a:cs typeface="Helvetica"/>
              </a:rPr>
              <a:t>EXO-200 Phase-II operation </a:t>
            </a:r>
            <a:r>
              <a:rPr lang="en-US" altLang="ja-JP" sz="2400" dirty="0" smtClean="0">
                <a:solidFill>
                  <a:prstClr val="black"/>
                </a:solidFill>
                <a:ea typeface="ＭＳ Ｐゴシック"/>
                <a:cs typeface="Helvetica"/>
              </a:rPr>
              <a:t>began </a:t>
            </a:r>
            <a:r>
              <a:rPr lang="en-US" altLang="ja-JP" sz="2400" dirty="0">
                <a:solidFill>
                  <a:prstClr val="black"/>
                </a:solidFill>
                <a:ea typeface="ＭＳ Ｐゴシック"/>
                <a:cs typeface="Helvetica"/>
              </a:rPr>
              <a:t>on 31 Jan 2016, after enriched </a:t>
            </a:r>
            <a:r>
              <a:rPr lang="en-US" altLang="ja-JP" sz="2400" dirty="0">
                <a:solidFill>
                  <a:prstClr val="black"/>
                </a:solidFill>
                <a:ea typeface="Times New Roman"/>
                <a:cs typeface="Helvetica"/>
              </a:rPr>
              <a:t>liquid xenon fill. </a:t>
            </a:r>
          </a:p>
          <a:p>
            <a:pPr marL="285750" indent="-285750">
              <a:spcBef>
                <a:spcPct val="50000"/>
              </a:spcBef>
              <a:buFont typeface="Arial"/>
              <a:buChar char="•"/>
              <a:defRPr/>
            </a:pPr>
            <a:r>
              <a:rPr lang="en-US" altLang="ja-JP" sz="2400" dirty="0">
                <a:solidFill>
                  <a:prstClr val="black"/>
                </a:solidFill>
                <a:ea typeface="Times New Roman"/>
                <a:cs typeface="Helvetica"/>
              </a:rPr>
              <a:t>Data shows that the detector reached excellent xenon purity and ultra-low internal </a:t>
            </a:r>
            <a:r>
              <a:rPr lang="en-US" altLang="ja-JP" sz="2400" dirty="0" err="1">
                <a:solidFill>
                  <a:prstClr val="black"/>
                </a:solidFill>
                <a:ea typeface="Times New Roman"/>
                <a:cs typeface="Helvetica"/>
              </a:rPr>
              <a:t>Rn</a:t>
            </a:r>
            <a:r>
              <a:rPr lang="en-US" altLang="ja-JP" sz="2400" dirty="0">
                <a:solidFill>
                  <a:prstClr val="black"/>
                </a:solidFill>
                <a:ea typeface="Times New Roman"/>
                <a:cs typeface="Helvetica"/>
              </a:rPr>
              <a:t> level shortly after restart.  </a:t>
            </a:r>
          </a:p>
        </p:txBody>
      </p:sp>
      <p:sp>
        <p:nvSpPr>
          <p:cNvPr id="31749" name="TextBox 23"/>
          <p:cNvSpPr txBox="1">
            <a:spLocks noChangeArrowheads="1"/>
          </p:cNvSpPr>
          <p:nvPr/>
        </p:nvSpPr>
        <p:spPr bwMode="auto">
          <a:xfrm>
            <a:off x="3833814" y="6262689"/>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kumimoji="1" lang="ja-JP" altLang="en-US" sz="2400">
              <a:solidFill>
                <a:srgbClr val="000000"/>
              </a:solidFill>
              <a:latin typeface="Calibri" panose="020F0502020204030204" pitchFamily="34" charset="0"/>
              <a:ea typeface="ＭＳ Ｐゴシック" panose="020B0600070205080204" pitchFamily="34" charset="-128"/>
            </a:endParaRPr>
          </a:p>
        </p:txBody>
      </p:sp>
      <p:grpSp>
        <p:nvGrpSpPr>
          <p:cNvPr id="31750" name="Group 4"/>
          <p:cNvGrpSpPr>
            <a:grpSpLocks/>
          </p:cNvGrpSpPr>
          <p:nvPr/>
        </p:nvGrpSpPr>
        <p:grpSpPr bwMode="auto">
          <a:xfrm>
            <a:off x="8366126" y="3302000"/>
            <a:ext cx="777875" cy="2108200"/>
            <a:chOff x="8260274" y="1735981"/>
            <a:chExt cx="777976" cy="2038907"/>
          </a:xfrm>
        </p:grpSpPr>
        <p:cxnSp>
          <p:nvCxnSpPr>
            <p:cNvPr id="27" name="Straight Arrow Connector 26"/>
            <p:cNvCxnSpPr/>
            <p:nvPr/>
          </p:nvCxnSpPr>
          <p:spPr>
            <a:xfrm>
              <a:off x="8271388" y="3142336"/>
              <a:ext cx="373110"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31765" name="TextBox 27"/>
            <p:cNvSpPr txBox="1">
              <a:spLocks noChangeArrowheads="1"/>
            </p:cNvSpPr>
            <p:nvPr/>
          </p:nvSpPr>
          <p:spPr bwMode="auto">
            <a:xfrm>
              <a:off x="8262508" y="2391504"/>
              <a:ext cx="775742" cy="714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kumimoji="1" lang="en-US" altLang="ja-JP" sz="1400" b="1">
                  <a:solidFill>
                    <a:srgbClr val="0000FF"/>
                  </a:solidFill>
                  <a:latin typeface="Calibri" panose="020F0502020204030204" pitchFamily="34" charset="0"/>
                  <a:ea typeface="ＭＳ Ｐゴシック" panose="020B0600070205080204" pitchFamily="34" charset="-128"/>
                </a:rPr>
                <a:t>Good Physics Data</a:t>
              </a:r>
              <a:endParaRPr kumimoji="1" lang="ja-JP" altLang="en-US" sz="1400" b="1">
                <a:solidFill>
                  <a:srgbClr val="0000FF"/>
                </a:solidFill>
                <a:latin typeface="Calibri" panose="020F0502020204030204" pitchFamily="34" charset="0"/>
                <a:ea typeface="ＭＳ Ｐゴシック" panose="020B0600070205080204" pitchFamily="34" charset="-128"/>
              </a:endParaRPr>
            </a:p>
          </p:txBody>
        </p:sp>
        <p:cxnSp>
          <p:nvCxnSpPr>
            <p:cNvPr id="29" name="Straight Connector 28"/>
            <p:cNvCxnSpPr/>
            <p:nvPr/>
          </p:nvCxnSpPr>
          <p:spPr>
            <a:xfrm flipV="1">
              <a:off x="8260274" y="1735981"/>
              <a:ext cx="0" cy="2038907"/>
            </a:xfrm>
            <a:prstGeom prst="line">
              <a:avLst/>
            </a:prstGeom>
            <a:ln>
              <a:solidFill>
                <a:srgbClr val="0000FF"/>
              </a:solidFill>
              <a:prstDash val="sysDash"/>
            </a:ln>
            <a:effectLst/>
          </p:spPr>
          <p:style>
            <a:lnRef idx="2">
              <a:schemeClr val="accent1"/>
            </a:lnRef>
            <a:fillRef idx="0">
              <a:schemeClr val="accent1"/>
            </a:fillRef>
            <a:effectRef idx="1">
              <a:schemeClr val="accent1"/>
            </a:effectRef>
            <a:fontRef idx="minor">
              <a:schemeClr val="tx1"/>
            </a:fontRef>
          </p:style>
        </p:cxnSp>
      </p:grpSp>
      <p:cxnSp>
        <p:nvCxnSpPr>
          <p:cNvPr id="30" name="Straight Arrow Connector 29"/>
          <p:cNvCxnSpPr/>
          <p:nvPr/>
        </p:nvCxnSpPr>
        <p:spPr>
          <a:xfrm>
            <a:off x="3095626" y="4038600"/>
            <a:ext cx="295275"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31752" name="TextBox 30"/>
          <p:cNvSpPr txBox="1">
            <a:spLocks noChangeArrowheads="1"/>
          </p:cNvSpPr>
          <p:nvPr/>
        </p:nvSpPr>
        <p:spPr bwMode="auto">
          <a:xfrm>
            <a:off x="3390900" y="3917950"/>
            <a:ext cx="9032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kumimoji="1" lang="en-US" altLang="ja-JP" sz="1400" b="1">
                <a:solidFill>
                  <a:srgbClr val="0000FF"/>
                </a:solidFill>
                <a:latin typeface="Calibri" panose="020F0502020204030204" pitchFamily="34" charset="0"/>
                <a:ea typeface="ＭＳ Ｐゴシック" panose="020B0600070205080204" pitchFamily="34" charset="-128"/>
              </a:rPr>
              <a:t>Good Physics Data</a:t>
            </a:r>
            <a:endParaRPr kumimoji="1" lang="ja-JP" altLang="en-US" sz="1400" b="1">
              <a:solidFill>
                <a:srgbClr val="0000FF"/>
              </a:solidFill>
              <a:latin typeface="Calibri" panose="020F0502020204030204" pitchFamily="34" charset="0"/>
              <a:ea typeface="ＭＳ Ｐゴシック" panose="020B0600070205080204" pitchFamily="34" charset="-128"/>
            </a:endParaRPr>
          </a:p>
        </p:txBody>
      </p:sp>
      <p:cxnSp>
        <p:nvCxnSpPr>
          <p:cNvPr id="32" name="Straight Connector 31"/>
          <p:cNvCxnSpPr/>
          <p:nvPr/>
        </p:nvCxnSpPr>
        <p:spPr>
          <a:xfrm flipV="1">
            <a:off x="3019425" y="2527300"/>
            <a:ext cx="0" cy="2857500"/>
          </a:xfrm>
          <a:prstGeom prst="line">
            <a:avLst/>
          </a:prstGeom>
          <a:ln>
            <a:solidFill>
              <a:srgbClr val="0000FF"/>
            </a:solidFill>
            <a:prstDash val="sysDash"/>
          </a:ln>
          <a:effectLst/>
        </p:spPr>
        <p:style>
          <a:lnRef idx="2">
            <a:schemeClr val="accent1"/>
          </a:lnRef>
          <a:fillRef idx="0">
            <a:schemeClr val="accent1"/>
          </a:fillRef>
          <a:effectRef idx="1">
            <a:schemeClr val="accent1"/>
          </a:effectRef>
          <a:fontRef idx="minor">
            <a:schemeClr val="tx1"/>
          </a:fontRef>
        </p:style>
      </p:cxnSp>
      <p:sp>
        <p:nvSpPr>
          <p:cNvPr id="33" name="Rectangle 32"/>
          <p:cNvSpPr/>
          <p:nvPr/>
        </p:nvSpPr>
        <p:spPr>
          <a:xfrm>
            <a:off x="1752600" y="5856288"/>
            <a:ext cx="1371600" cy="368300"/>
          </a:xfrm>
          <a:prstGeom prst="rect">
            <a:avLst/>
          </a:prstGeom>
        </p:spPr>
        <p:txBody>
          <a:bodyPr>
            <a:spAutoFit/>
          </a:bodyPr>
          <a:lstStyle/>
          <a:p>
            <a:pPr defTabSz="457200">
              <a:defRPr/>
            </a:pPr>
            <a:r>
              <a:rPr lang="en-US" altLang="ja-JP" b="1" dirty="0">
                <a:solidFill>
                  <a:prstClr val="black"/>
                </a:solidFill>
                <a:ea typeface="ＭＳ Ｐゴシック"/>
              </a:rPr>
              <a:t>31 Jan ‘16</a:t>
            </a:r>
          </a:p>
        </p:txBody>
      </p:sp>
      <p:sp>
        <p:nvSpPr>
          <p:cNvPr id="22540" name="Slide Number Placeholder 2"/>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fld id="{7FB40D75-AA26-4381-AB45-864C3D6B7F3A}" type="slidenum">
              <a:rPr lang="en-US" altLang="en-US" sz="1000">
                <a:solidFill>
                  <a:srgbClr val="000000"/>
                </a:solidFill>
              </a:rPr>
              <a:pPr>
                <a:spcBef>
                  <a:spcPct val="0"/>
                </a:spcBef>
                <a:buFontTx/>
                <a:buNone/>
                <a:defRPr/>
              </a:pPr>
              <a:t>23</a:t>
            </a:fld>
            <a:endParaRPr lang="en-US" altLang="en-US" sz="1000">
              <a:solidFill>
                <a:srgbClr val="000000"/>
              </a:solidFill>
            </a:endParaRPr>
          </a:p>
        </p:txBody>
      </p:sp>
      <p:sp>
        <p:nvSpPr>
          <p:cNvPr id="31756" name="Rectangle 1"/>
          <p:cNvSpPr>
            <a:spLocks noChangeArrowheads="1"/>
          </p:cNvSpPr>
          <p:nvPr/>
        </p:nvSpPr>
        <p:spPr bwMode="auto">
          <a:xfrm>
            <a:off x="8916988" y="3065463"/>
            <a:ext cx="82550" cy="144462"/>
          </a:xfrm>
          <a:prstGeom prst="rect">
            <a:avLst/>
          </a:prstGeom>
          <a:solidFill>
            <a:schemeClr val="bg1"/>
          </a:solidFill>
          <a:ln w="9525">
            <a:solidFill>
              <a:schemeClr val="bg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ja-JP" altLang="en-US" sz="1800">
              <a:ea typeface="ＭＳ Ｐゴシック" panose="020B0600070205080204" pitchFamily="34" charset="-128"/>
            </a:endParaRPr>
          </a:p>
        </p:txBody>
      </p:sp>
      <p:cxnSp>
        <p:nvCxnSpPr>
          <p:cNvPr id="31757" name="Straight Connector 7"/>
          <p:cNvCxnSpPr>
            <a:cxnSpLocks noChangeShapeType="1"/>
          </p:cNvCxnSpPr>
          <p:nvPr/>
        </p:nvCxnSpPr>
        <p:spPr bwMode="auto">
          <a:xfrm>
            <a:off x="6731000" y="5372100"/>
            <a:ext cx="3479800" cy="0"/>
          </a:xfrm>
          <a:prstGeom prst="line">
            <a:avLst/>
          </a:prstGeom>
          <a:noFill/>
          <a:ln w="28575">
            <a:solidFill>
              <a:schemeClr val="tx1"/>
            </a:solidFill>
            <a:prstDash val="sysDash"/>
            <a:round/>
            <a:headEnd/>
            <a:tailEnd/>
          </a:ln>
          <a:extLst>
            <a:ext uri="{909E8E84-426E-40DD-AFC4-6F175D3DCCD1}">
              <a14:hiddenFill xmlns:a14="http://schemas.microsoft.com/office/drawing/2010/main">
                <a:noFill/>
              </a14:hiddenFill>
            </a:ext>
          </a:extLst>
        </p:spPr>
      </p:cxnSp>
      <p:sp>
        <p:nvSpPr>
          <p:cNvPr id="32784" name="TextBox 8"/>
          <p:cNvSpPr txBox="1">
            <a:spLocks noChangeArrowheads="1"/>
          </p:cNvSpPr>
          <p:nvPr/>
        </p:nvSpPr>
        <p:spPr bwMode="auto">
          <a:xfrm>
            <a:off x="9077325" y="5033964"/>
            <a:ext cx="13335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kumimoji="1" lang="en-US" altLang="ja-JP" sz="1600" b="1">
                <a:ea typeface="ＭＳ Ｐゴシック" panose="020B0600070205080204" pitchFamily="34" charset="-128"/>
              </a:rPr>
              <a:t>4.2 µBq/kg</a:t>
            </a:r>
            <a:endParaRPr kumimoji="1" lang="ja-JP" altLang="en-US" sz="1600" b="1">
              <a:ea typeface="ＭＳ Ｐゴシック" panose="020B0600070205080204" pitchFamily="34" charset="-128"/>
            </a:endParaRPr>
          </a:p>
        </p:txBody>
      </p:sp>
      <p:sp>
        <p:nvSpPr>
          <p:cNvPr id="6" name="Date Placeholder 5"/>
          <p:cNvSpPr>
            <a:spLocks noGrp="1"/>
          </p:cNvSpPr>
          <p:nvPr>
            <p:ph type="dt" sz="quarter" idx="10"/>
          </p:nvPr>
        </p:nvSpPr>
        <p:spPr>
          <a:noFill/>
        </p:spPr>
        <p:txBody>
          <a:bodyPr/>
          <a:lstStyle/>
          <a:p>
            <a:pPr>
              <a:defRPr/>
            </a:pPr>
            <a:r>
              <a:rPr lang="en-US" smtClean="0"/>
              <a:t>September 2017</a:t>
            </a:r>
            <a:endParaRPr lang="en-US"/>
          </a:p>
        </p:txBody>
      </p:sp>
      <p:sp>
        <p:nvSpPr>
          <p:cNvPr id="10" name="Footer Placeholder 9"/>
          <p:cNvSpPr>
            <a:spLocks noGrp="1"/>
          </p:cNvSpPr>
          <p:nvPr>
            <p:ph type="ftr" sz="quarter" idx="11"/>
          </p:nvPr>
        </p:nvSpPr>
        <p:spPr>
          <a:noFill/>
        </p:spPr>
        <p:txBody>
          <a:bodyPr/>
          <a:lstStyle/>
          <a:p>
            <a:pPr>
              <a:defRPr/>
            </a:pPr>
            <a:r>
              <a:rPr lang="en-US" smtClean="0"/>
              <a:t>Erice</a:t>
            </a:r>
            <a:endParaRPr lang="en-US"/>
          </a:p>
        </p:txBody>
      </p:sp>
      <p:cxnSp>
        <p:nvCxnSpPr>
          <p:cNvPr id="22546" name="Straight Arrow Connector 2"/>
          <p:cNvCxnSpPr>
            <a:cxnSpLocks noChangeShapeType="1"/>
          </p:cNvCxnSpPr>
          <p:nvPr/>
        </p:nvCxnSpPr>
        <p:spPr bwMode="auto">
          <a:xfrm flipV="1">
            <a:off x="2417763" y="5541964"/>
            <a:ext cx="0" cy="377825"/>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4" name="Rectangle 23"/>
          <p:cNvSpPr/>
          <p:nvPr/>
        </p:nvSpPr>
        <p:spPr>
          <a:xfrm>
            <a:off x="6096000" y="5954714"/>
            <a:ext cx="1371600" cy="369887"/>
          </a:xfrm>
          <a:prstGeom prst="rect">
            <a:avLst/>
          </a:prstGeom>
        </p:spPr>
        <p:txBody>
          <a:bodyPr>
            <a:spAutoFit/>
          </a:bodyPr>
          <a:lstStyle/>
          <a:p>
            <a:pPr defTabSz="457200">
              <a:defRPr/>
            </a:pPr>
            <a:r>
              <a:rPr lang="en-US" altLang="ja-JP" b="1" dirty="0">
                <a:solidFill>
                  <a:prstClr val="black"/>
                </a:solidFill>
                <a:ea typeface="ＭＳ Ｐゴシック"/>
              </a:rPr>
              <a:t>31 Jan ‘16</a:t>
            </a:r>
          </a:p>
        </p:txBody>
      </p:sp>
      <p:cxnSp>
        <p:nvCxnSpPr>
          <p:cNvPr id="22548" name="Straight Arrow Connector 25"/>
          <p:cNvCxnSpPr>
            <a:cxnSpLocks noChangeShapeType="1"/>
          </p:cNvCxnSpPr>
          <p:nvPr/>
        </p:nvCxnSpPr>
        <p:spPr bwMode="auto">
          <a:xfrm flipV="1">
            <a:off x="6748463" y="5638801"/>
            <a:ext cx="0" cy="377825"/>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987285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4817" name="TextBox 15"/>
              <p:cNvSpPr txBox="1">
                <a:spLocks noChangeArrowheads="1"/>
              </p:cNvSpPr>
              <p:nvPr/>
            </p:nvSpPr>
            <p:spPr bwMode="auto">
              <a:xfrm>
                <a:off x="1916114" y="600076"/>
                <a:ext cx="8359775" cy="588209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89885" tIns="44943" rIns="89885" bIns="44943">
                <a:spAutoFit/>
              </a:bodyPr>
              <a:lstStyle>
                <a:lvl1pPr marL="279400" indent="-2794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525"/>
                  </a:spcBef>
                </a:pPr>
                <a:r>
                  <a:rPr lang="en-US" altLang="en-US" sz="2100" dirty="0">
                    <a:latin typeface="Helvetica" panose="020B0604020202020204" pitchFamily="34" charset="0"/>
                    <a:cs typeface="Helvetica" panose="020B0604020202020204" pitchFamily="34" charset="0"/>
                  </a:rPr>
                  <a:t>Background model + data </a:t>
                </a:r>
                <a:r>
                  <a:rPr lang="en-US" altLang="en-US" sz="2100" dirty="0">
                    <a:latin typeface="Helvetica" panose="020B0604020202020204" pitchFamily="34" charset="0"/>
                    <a:cs typeface="Helvetica" panose="020B0604020202020204" pitchFamily="34" charset="0"/>
                    <a:sym typeface="Wingdings" panose="05000000000000000000" pitchFamily="2" charset="2"/>
                  </a:rPr>
                  <a:t> maximum likelihood fit</a:t>
                </a:r>
              </a:p>
              <a:p>
                <a:pPr>
                  <a:spcBef>
                    <a:spcPts val="525"/>
                  </a:spcBef>
                </a:pPr>
                <a:r>
                  <a:rPr lang="en-US" altLang="en-US" sz="2100" dirty="0">
                    <a:latin typeface="Helvetica" panose="020B0604020202020204" pitchFamily="34" charset="0"/>
                    <a:cs typeface="Helvetica" panose="020B0604020202020204" pitchFamily="34" charset="0"/>
                    <a:sym typeface="Wingdings" panose="05000000000000000000" pitchFamily="2" charset="2"/>
                  </a:rPr>
                  <a:t>Combine Phase I + Phase II profiles</a:t>
                </a:r>
              </a:p>
              <a:p>
                <a:pPr>
                  <a:spcBef>
                    <a:spcPts val="525"/>
                  </a:spcBef>
                </a:pPr>
                <a:endParaRPr lang="en-US" altLang="en-US" sz="2100" dirty="0">
                  <a:latin typeface="Helvetica" panose="020B0604020202020204" pitchFamily="34" charset="0"/>
                  <a:cs typeface="Helvetica" panose="020B0604020202020204" pitchFamily="34" charset="0"/>
                  <a:sym typeface="Wingdings" panose="05000000000000000000" pitchFamily="2" charset="2"/>
                </a:endParaRPr>
              </a:p>
              <a:p>
                <a:pPr>
                  <a:spcBef>
                    <a:spcPts val="525"/>
                  </a:spcBef>
                </a:pPr>
                <a:endParaRPr lang="en-US" altLang="en-US" sz="2100" dirty="0">
                  <a:latin typeface="Helvetica" panose="020B0604020202020204" pitchFamily="34" charset="0"/>
                  <a:cs typeface="Helvetica" panose="020B0604020202020204" pitchFamily="34" charset="0"/>
                  <a:sym typeface="Wingdings" panose="05000000000000000000" pitchFamily="2" charset="2"/>
                </a:endParaRPr>
              </a:p>
              <a:p>
                <a:pPr>
                  <a:spcBef>
                    <a:spcPts val="525"/>
                  </a:spcBef>
                </a:pPr>
                <a:endParaRPr lang="en-US" altLang="en-US" sz="2100" dirty="0">
                  <a:latin typeface="Helvetica" panose="020B0604020202020204" pitchFamily="34" charset="0"/>
                  <a:cs typeface="Helvetica" panose="020B0604020202020204" pitchFamily="34" charset="0"/>
                  <a:sym typeface="Wingdings" panose="05000000000000000000" pitchFamily="2" charset="2"/>
                </a:endParaRPr>
              </a:p>
              <a:p>
                <a:pPr>
                  <a:spcBef>
                    <a:spcPts val="525"/>
                  </a:spcBef>
                </a:pPr>
                <a:endParaRPr lang="en-US" altLang="en-US" sz="2100" dirty="0">
                  <a:latin typeface="Helvetica" panose="020B0604020202020204" pitchFamily="34" charset="0"/>
                  <a:cs typeface="Helvetica" panose="020B0604020202020204" pitchFamily="34" charset="0"/>
                  <a:sym typeface="Wingdings" panose="05000000000000000000" pitchFamily="2" charset="2"/>
                </a:endParaRPr>
              </a:p>
              <a:p>
                <a:pPr>
                  <a:spcBef>
                    <a:spcPts val="525"/>
                  </a:spcBef>
                </a:pPr>
                <a:endParaRPr lang="en-US" altLang="en-US" sz="2100" dirty="0">
                  <a:latin typeface="Helvetica" panose="020B0604020202020204" pitchFamily="34" charset="0"/>
                  <a:cs typeface="Helvetica" panose="020B0604020202020204" pitchFamily="34" charset="0"/>
                  <a:sym typeface="Wingdings" panose="05000000000000000000" pitchFamily="2" charset="2"/>
                </a:endParaRPr>
              </a:p>
              <a:p>
                <a:pPr>
                  <a:spcBef>
                    <a:spcPts val="525"/>
                  </a:spcBef>
                </a:pPr>
                <a:endParaRPr lang="en-US" altLang="en-US" sz="2100" dirty="0">
                  <a:latin typeface="Helvetica" panose="020B0604020202020204" pitchFamily="34" charset="0"/>
                  <a:cs typeface="Helvetica" panose="020B0604020202020204" pitchFamily="34" charset="0"/>
                  <a:sym typeface="Wingdings" panose="05000000000000000000" pitchFamily="2" charset="2"/>
                </a:endParaRPr>
              </a:p>
              <a:p>
                <a:pPr>
                  <a:spcBef>
                    <a:spcPts val="525"/>
                  </a:spcBef>
                </a:pPr>
                <a:endParaRPr lang="en-US" altLang="en-US" sz="2100" dirty="0">
                  <a:latin typeface="Helvetica" panose="020B0604020202020204" pitchFamily="34" charset="0"/>
                  <a:cs typeface="Helvetica" panose="020B0604020202020204" pitchFamily="34" charset="0"/>
                  <a:sym typeface="Wingdings" panose="05000000000000000000" pitchFamily="2" charset="2"/>
                </a:endParaRPr>
              </a:p>
              <a:p>
                <a:pPr>
                  <a:spcBef>
                    <a:spcPts val="525"/>
                  </a:spcBef>
                </a:pPr>
                <a:endParaRPr lang="en-US" altLang="en-US" sz="2100" dirty="0">
                  <a:latin typeface="Helvetica" panose="020B0604020202020204" pitchFamily="34" charset="0"/>
                  <a:cs typeface="Helvetica" panose="020B0604020202020204" pitchFamily="34" charset="0"/>
                  <a:sym typeface="Wingdings" panose="05000000000000000000" pitchFamily="2" charset="2"/>
                </a:endParaRPr>
              </a:p>
              <a:p>
                <a:pPr>
                  <a:spcBef>
                    <a:spcPts val="525"/>
                  </a:spcBef>
                </a:pPr>
                <a:endParaRPr lang="en-US" altLang="en-US" sz="2100" dirty="0">
                  <a:latin typeface="Helvetica" panose="020B0604020202020204" pitchFamily="34" charset="0"/>
                  <a:cs typeface="Helvetica" panose="020B0604020202020204" pitchFamily="34" charset="0"/>
                  <a:sym typeface="Wingdings" panose="05000000000000000000" pitchFamily="2" charset="2"/>
                </a:endParaRPr>
              </a:p>
              <a:p>
                <a:pPr>
                  <a:spcBef>
                    <a:spcPts val="525"/>
                  </a:spcBef>
                </a:pPr>
                <a:endParaRPr lang="en-US" altLang="en-US" sz="2100" dirty="0">
                  <a:latin typeface="Helvetica" panose="020B0604020202020204" pitchFamily="34" charset="0"/>
                  <a:cs typeface="Helvetica" panose="020B0604020202020204" pitchFamily="34" charset="0"/>
                  <a:sym typeface="Wingdings" panose="05000000000000000000" pitchFamily="2" charset="2"/>
                </a:endParaRPr>
              </a:p>
              <a:p>
                <a:pPr>
                  <a:spcBef>
                    <a:spcPts val="525"/>
                  </a:spcBef>
                </a:pPr>
                <a:endParaRPr lang="en-US" altLang="en-US" sz="2100" dirty="0">
                  <a:latin typeface="Helvetica" panose="020B0604020202020204" pitchFamily="34" charset="0"/>
                  <a:cs typeface="Helvetica" panose="020B0604020202020204" pitchFamily="34" charset="0"/>
                  <a:sym typeface="Wingdings" panose="05000000000000000000" pitchFamily="2" charset="2"/>
                </a:endParaRPr>
              </a:p>
              <a:p>
                <a:pPr>
                  <a:spcBef>
                    <a:spcPts val="525"/>
                  </a:spcBef>
                </a:pPr>
                <a:endParaRPr lang="en-US" altLang="en-US" sz="2100" dirty="0">
                  <a:latin typeface="Helvetica" panose="020B0604020202020204" pitchFamily="34" charset="0"/>
                  <a:cs typeface="Helvetica" panose="020B0604020202020204" pitchFamily="34" charset="0"/>
                  <a:sym typeface="Wingdings" panose="05000000000000000000" pitchFamily="2" charset="2"/>
                </a:endParaRPr>
              </a:p>
              <a:p>
                <a:pPr>
                  <a:spcBef>
                    <a:spcPts val="525"/>
                  </a:spcBef>
                </a:pPr>
                <a:r>
                  <a:rPr lang="en-US" altLang="en-US" sz="2400" dirty="0">
                    <a:latin typeface="+mn-lt"/>
                    <a:cs typeface="Helvetica" panose="020B0604020202020204" pitchFamily="34" charset="0"/>
                    <a:sym typeface="Wingdings" panose="05000000000000000000" pitchFamily="2" charset="2"/>
                  </a:rPr>
                  <a:t>No statistically significant excess: </a:t>
                </a:r>
                <a:r>
                  <a:rPr lang="en-US" altLang="en-US" sz="2400" dirty="0">
                    <a:solidFill>
                      <a:srgbClr val="CC0000"/>
                    </a:solidFill>
                    <a:latin typeface="+mn-lt"/>
                    <a:cs typeface="Helvetica" panose="020B0604020202020204" pitchFamily="34" charset="0"/>
                    <a:sym typeface="Wingdings" panose="05000000000000000000" pitchFamily="2" charset="2"/>
                  </a:rPr>
                  <a:t>combined p-value </a:t>
                </a:r>
                <a14:m>
                  <m:oMath xmlns:m="http://schemas.openxmlformats.org/officeDocument/2006/math">
                    <m:r>
                      <a:rPr lang="en-US" altLang="en-US" sz="2400" i="1" smtClean="0">
                        <a:solidFill>
                          <a:srgbClr val="CC0000"/>
                        </a:solidFill>
                        <a:latin typeface="Cambria Math" panose="02040503050406030204" pitchFamily="18" charset="0"/>
                        <a:ea typeface="Cambria Math" panose="02040503050406030204" pitchFamily="18" charset="0"/>
                        <a:cs typeface="Helvetica" panose="020B0604020202020204" pitchFamily="34" charset="0"/>
                        <a:sym typeface="Wingdings" panose="05000000000000000000" pitchFamily="2" charset="2"/>
                      </a:rPr>
                      <m:t>∼</m:t>
                    </m:r>
                  </m:oMath>
                </a14:m>
                <a:r>
                  <a:rPr lang="en-US" altLang="en-US" sz="2400" dirty="0" smtClean="0">
                    <a:solidFill>
                      <a:srgbClr val="CC0000"/>
                    </a:solidFill>
                    <a:latin typeface="+mn-lt"/>
                    <a:cs typeface="Helvetica" panose="020B0604020202020204" pitchFamily="34" charset="0"/>
                  </a:rPr>
                  <a:t>1.5</a:t>
                </a:r>
                <a14:m>
                  <m:oMath xmlns:m="http://schemas.openxmlformats.org/officeDocument/2006/math">
                    <m:r>
                      <a:rPr lang="en-US" altLang="en-US" sz="2400" i="1" dirty="0" smtClean="0">
                        <a:solidFill>
                          <a:srgbClr val="CC0000"/>
                        </a:solidFill>
                        <a:latin typeface="Cambria Math" panose="02040503050406030204" pitchFamily="18" charset="0"/>
                        <a:ea typeface="Cambria Math" panose="02040503050406030204" pitchFamily="18" charset="0"/>
                        <a:cs typeface="Helvetica" panose="020B0604020202020204" pitchFamily="34" charset="0"/>
                      </a:rPr>
                      <m:t>⋅</m:t>
                    </m:r>
                  </m:oMath>
                </a14:m>
                <a:r>
                  <a:rPr lang="en-US" altLang="en-US" sz="2400" dirty="0" smtClean="0">
                    <a:solidFill>
                      <a:srgbClr val="CC0000"/>
                    </a:solidFill>
                    <a:latin typeface="+mn-lt"/>
                    <a:cs typeface="Helvetica" panose="020B0604020202020204" pitchFamily="34" charset="0"/>
                  </a:rPr>
                  <a:t>σ</a:t>
                </a:r>
                <a:endParaRPr lang="en-US" altLang="en-US" sz="2400" dirty="0">
                  <a:solidFill>
                    <a:srgbClr val="CC0000"/>
                  </a:solidFill>
                  <a:latin typeface="+mn-lt"/>
                  <a:cs typeface="Helvetica" panose="020B0604020202020204" pitchFamily="34" charset="0"/>
                </a:endParaRPr>
              </a:p>
            </p:txBody>
          </p:sp>
        </mc:Choice>
        <mc:Fallback xmlns="">
          <p:sp>
            <p:nvSpPr>
              <p:cNvPr id="34817" name="TextBox 15"/>
              <p:cNvSpPr txBox="1">
                <a:spLocks noRot="1" noChangeAspect="1" noMove="1" noResize="1" noEditPoints="1" noAdjustHandles="1" noChangeArrowheads="1" noChangeShapeType="1" noTextEdit="1"/>
              </p:cNvSpPr>
              <p:nvPr/>
            </p:nvSpPr>
            <p:spPr bwMode="auto">
              <a:xfrm>
                <a:off x="1916114" y="600076"/>
                <a:ext cx="8359775" cy="5882093"/>
              </a:xfrm>
              <a:prstGeom prst="rect">
                <a:avLst/>
              </a:prstGeom>
              <a:blipFill rotWithShape="0">
                <a:blip r:embed="rId2"/>
                <a:stretch>
                  <a:fillRect l="-1166" t="-622" b="-155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7" name="Slide Number Placeholder 6"/>
          <p:cNvSpPr>
            <a:spLocks noGrp="1"/>
          </p:cNvSpPr>
          <p:nvPr>
            <p:ph type="sldNum" sz="quarter" idx="12"/>
          </p:nvPr>
        </p:nvSpPr>
        <p:spPr>
          <a:xfrm>
            <a:off x="8328025" y="6462714"/>
            <a:ext cx="2071688" cy="365125"/>
          </a:xfrm>
          <a:noFill/>
        </p:spPr>
        <p:txBody>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fld id="{5BC62590-3DD3-44C7-BB98-146624D215C7}" type="slidenum">
              <a:rPr lang="en-US" altLang="en-US" sz="1000">
                <a:solidFill>
                  <a:srgbClr val="7F7F7F"/>
                </a:solidFill>
                <a:latin typeface="Helvetica" panose="020B0604020202020204" pitchFamily="34" charset="0"/>
                <a:cs typeface="Helvetica" panose="020B0604020202020204" pitchFamily="34" charset="0"/>
              </a:rPr>
              <a:pPr/>
              <a:t>24</a:t>
            </a:fld>
            <a:endParaRPr lang="en-US" altLang="en-US" sz="1000">
              <a:solidFill>
                <a:srgbClr val="7F7F7F"/>
              </a:solidFill>
              <a:latin typeface="Helvetica" panose="020B0604020202020204" pitchFamily="34" charset="0"/>
              <a:cs typeface="Helvetica" panose="020B0604020202020204" pitchFamily="34" charset="0"/>
            </a:endParaRPr>
          </a:p>
        </p:txBody>
      </p:sp>
      <p:sp>
        <p:nvSpPr>
          <p:cNvPr id="34819" name="Title 1"/>
          <p:cNvSpPr txBox="1">
            <a:spLocks/>
          </p:cNvSpPr>
          <p:nvPr/>
        </p:nvSpPr>
        <p:spPr bwMode="auto">
          <a:xfrm>
            <a:off x="4038600" y="76201"/>
            <a:ext cx="422275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85" tIns="44943" rIns="89885" bIns="44943" anchor="ctr"/>
          <a:lstStyle>
            <a:lvl1pPr defTabSz="508000">
              <a:spcBef>
                <a:spcPct val="20000"/>
              </a:spcBef>
              <a:buChar char="•"/>
              <a:defRPr sz="3200">
                <a:solidFill>
                  <a:schemeClr val="tx1"/>
                </a:solidFill>
                <a:latin typeface="Arial" panose="020B0604020202020204" pitchFamily="34" charset="0"/>
              </a:defRPr>
            </a:lvl1pPr>
            <a:lvl2pPr marL="742950" indent="-285750" defTabSz="508000">
              <a:spcBef>
                <a:spcPct val="20000"/>
              </a:spcBef>
              <a:buChar char="–"/>
              <a:defRPr sz="2800">
                <a:solidFill>
                  <a:schemeClr val="tx1"/>
                </a:solidFill>
                <a:latin typeface="Arial" panose="020B0604020202020204" pitchFamily="34" charset="0"/>
              </a:defRPr>
            </a:lvl2pPr>
            <a:lvl3pPr marL="1143000" indent="-228600" defTabSz="508000">
              <a:spcBef>
                <a:spcPct val="20000"/>
              </a:spcBef>
              <a:buChar char="•"/>
              <a:defRPr sz="2400">
                <a:solidFill>
                  <a:schemeClr val="tx1"/>
                </a:solidFill>
                <a:latin typeface="Arial" panose="020B0604020202020204" pitchFamily="34" charset="0"/>
              </a:defRPr>
            </a:lvl3pPr>
            <a:lvl4pPr marL="1600200" indent="-228600" defTabSz="508000">
              <a:spcBef>
                <a:spcPct val="20000"/>
              </a:spcBef>
              <a:buChar char="–"/>
              <a:defRPr sz="2000">
                <a:solidFill>
                  <a:schemeClr val="tx1"/>
                </a:solidFill>
                <a:latin typeface="Arial" panose="020B0604020202020204" pitchFamily="34" charset="0"/>
              </a:defRPr>
            </a:lvl4pPr>
            <a:lvl5pPr marL="2057400" indent="-228600" defTabSz="508000">
              <a:spcBef>
                <a:spcPct val="20000"/>
              </a:spcBef>
              <a:buChar char="»"/>
              <a:defRPr sz="2000">
                <a:solidFill>
                  <a:schemeClr val="tx1"/>
                </a:solidFill>
                <a:latin typeface="Arial" panose="020B0604020202020204" pitchFamily="34" charset="0"/>
              </a:defRPr>
            </a:lvl5pPr>
            <a:lvl6pPr marL="2514600" indent="-228600" defTabSz="5080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5080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5080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5080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solidFill>
                  <a:srgbClr val="17375E"/>
                </a:solidFill>
                <a:latin typeface="Helvetica" panose="020B0604020202020204" pitchFamily="34" charset="0"/>
                <a:ea typeface="ＭＳ Ｐゴシック" panose="020B0600070205080204" pitchFamily="34" charset="-128"/>
                <a:cs typeface="Helvetica" panose="020B0604020202020204" pitchFamily="34" charset="0"/>
              </a:rPr>
              <a:t>Most Recent Results</a:t>
            </a:r>
          </a:p>
        </p:txBody>
      </p:sp>
      <p:sp>
        <p:nvSpPr>
          <p:cNvPr id="62" name="Footer Placeholder 7"/>
          <p:cNvSpPr>
            <a:spLocks noGrp="1"/>
          </p:cNvSpPr>
          <p:nvPr>
            <p:ph type="ftr" sz="quarter" idx="11"/>
          </p:nvPr>
        </p:nvSpPr>
        <p:spPr>
          <a:xfrm>
            <a:off x="4173539" y="6462714"/>
            <a:ext cx="38449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18">
                <a:solidFill>
                  <a:schemeClr val="tx1"/>
                </a:solidFill>
                <a:latin typeface="Arial" charset="0"/>
                <a:ea typeface="ＭＳ Ｐゴシック" charset="0"/>
                <a:cs typeface="ＭＳ Ｐゴシック" charset="0"/>
              </a:defRPr>
            </a:lvl1pPr>
            <a:lvl2pPr marL="655579" indent="-252146" eaLnBrk="0" hangingPunct="0">
              <a:defRPr sz="2118">
                <a:solidFill>
                  <a:schemeClr val="tx1"/>
                </a:solidFill>
                <a:latin typeface="Arial" charset="0"/>
                <a:ea typeface="ＭＳ Ｐゴシック" charset="0"/>
              </a:defRPr>
            </a:lvl2pPr>
            <a:lvl3pPr marL="1008583" indent="-201717" eaLnBrk="0" hangingPunct="0">
              <a:defRPr sz="2118">
                <a:solidFill>
                  <a:schemeClr val="tx1"/>
                </a:solidFill>
                <a:latin typeface="Arial" charset="0"/>
                <a:ea typeface="ＭＳ Ｐゴシック" charset="0"/>
              </a:defRPr>
            </a:lvl3pPr>
            <a:lvl4pPr marL="1412016" indent="-201717" eaLnBrk="0" hangingPunct="0">
              <a:defRPr sz="2118">
                <a:solidFill>
                  <a:schemeClr val="tx1"/>
                </a:solidFill>
                <a:latin typeface="Arial" charset="0"/>
                <a:ea typeface="ＭＳ Ｐゴシック" charset="0"/>
              </a:defRPr>
            </a:lvl4pPr>
            <a:lvl5pPr marL="1815450" indent="-201717" eaLnBrk="0" hangingPunct="0">
              <a:defRPr sz="2118">
                <a:solidFill>
                  <a:schemeClr val="tx1"/>
                </a:solidFill>
                <a:latin typeface="Arial" charset="0"/>
                <a:ea typeface="ＭＳ Ｐゴシック" charset="0"/>
              </a:defRPr>
            </a:lvl5pPr>
            <a:lvl6pPr marL="2218883" indent="-201717" defTabSz="448259" eaLnBrk="0" fontAlgn="base" hangingPunct="0">
              <a:spcBef>
                <a:spcPct val="0"/>
              </a:spcBef>
              <a:spcAft>
                <a:spcPct val="0"/>
              </a:spcAft>
              <a:defRPr sz="2118">
                <a:solidFill>
                  <a:schemeClr val="tx1"/>
                </a:solidFill>
                <a:latin typeface="Arial" charset="0"/>
                <a:ea typeface="ＭＳ Ｐゴシック" charset="0"/>
              </a:defRPr>
            </a:lvl6pPr>
            <a:lvl7pPr marL="2622316" indent="-201717" defTabSz="448259" eaLnBrk="0" fontAlgn="base" hangingPunct="0">
              <a:spcBef>
                <a:spcPct val="0"/>
              </a:spcBef>
              <a:spcAft>
                <a:spcPct val="0"/>
              </a:spcAft>
              <a:defRPr sz="2118">
                <a:solidFill>
                  <a:schemeClr val="tx1"/>
                </a:solidFill>
                <a:latin typeface="Arial" charset="0"/>
                <a:ea typeface="ＭＳ Ｐゴシック" charset="0"/>
              </a:defRPr>
            </a:lvl7pPr>
            <a:lvl8pPr marL="3025750" indent="-201717" defTabSz="448259" eaLnBrk="0" fontAlgn="base" hangingPunct="0">
              <a:spcBef>
                <a:spcPct val="0"/>
              </a:spcBef>
              <a:spcAft>
                <a:spcPct val="0"/>
              </a:spcAft>
              <a:defRPr sz="2118">
                <a:solidFill>
                  <a:schemeClr val="tx1"/>
                </a:solidFill>
                <a:latin typeface="Arial" charset="0"/>
                <a:ea typeface="ＭＳ Ｐゴシック" charset="0"/>
              </a:defRPr>
            </a:lvl8pPr>
            <a:lvl9pPr marL="3429183" indent="-201717" defTabSz="448259" eaLnBrk="0" fontAlgn="base" hangingPunct="0">
              <a:spcBef>
                <a:spcPct val="0"/>
              </a:spcBef>
              <a:spcAft>
                <a:spcPct val="0"/>
              </a:spcAft>
              <a:defRPr sz="2118">
                <a:solidFill>
                  <a:schemeClr val="tx1"/>
                </a:solidFill>
                <a:latin typeface="Arial" charset="0"/>
                <a:ea typeface="ＭＳ Ｐゴシック" charset="0"/>
              </a:defRPr>
            </a:lvl9pPr>
          </a:lstStyle>
          <a:p>
            <a:pPr eaLnBrk="1" hangingPunct="1">
              <a:defRPr/>
            </a:pPr>
            <a:r>
              <a:rPr lang="en-US" sz="1147" smtClean="0">
                <a:solidFill>
                  <a:schemeClr val="bg1">
                    <a:lumMod val="50000"/>
                  </a:schemeClr>
                </a:solidFill>
                <a:latin typeface="Helvetica"/>
                <a:cs typeface="Helvetica"/>
              </a:rPr>
              <a:t>Erice</a:t>
            </a:r>
            <a:endParaRPr lang="en-US" sz="1147" dirty="0">
              <a:solidFill>
                <a:schemeClr val="bg1">
                  <a:lumMod val="50000"/>
                </a:schemeClr>
              </a:solidFill>
              <a:latin typeface="Helvetica"/>
              <a:cs typeface="Helvetica"/>
            </a:endParaRPr>
          </a:p>
        </p:txBody>
      </p:sp>
      <p:pic>
        <p:nvPicPr>
          <p:cNvPr id="34821" name="Picture 1"/>
          <p:cNvPicPr>
            <a:picLocks noChangeAspect="1"/>
          </p:cNvPicPr>
          <p:nvPr/>
        </p:nvPicPr>
        <p:blipFill>
          <a:blip r:embed="rId3">
            <a:extLst>
              <a:ext uri="{28A0092B-C50C-407E-A947-70E740481C1C}">
                <a14:useLocalDpi xmlns:a14="http://schemas.microsoft.com/office/drawing/2010/main" val="0"/>
              </a:ext>
            </a:extLst>
          </a:blip>
          <a:srcRect l="-2" r="-311"/>
          <a:stretch>
            <a:fillRect/>
          </a:stretch>
        </p:blipFill>
        <p:spPr bwMode="auto">
          <a:xfrm>
            <a:off x="1752600" y="1550988"/>
            <a:ext cx="8686800"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p:cNvSpPr>
            <a:spLocks noGrp="1"/>
          </p:cNvSpPr>
          <p:nvPr>
            <p:ph type="dt" sz="quarter" idx="10"/>
          </p:nvPr>
        </p:nvSpPr>
        <p:spPr>
          <a:noFill/>
        </p:spPr>
        <p:txBody>
          <a:bodyPr/>
          <a:lstStyle/>
          <a:p>
            <a:pPr>
              <a:defRPr/>
            </a:pPr>
            <a:r>
              <a:rPr lang="en-US" smtClean="0"/>
              <a:t>September 2017</a:t>
            </a:r>
            <a:endParaRPr lang="en-US"/>
          </a:p>
        </p:txBody>
      </p:sp>
    </p:spTree>
    <p:extLst>
      <p:ext uri="{BB962C8B-B14F-4D97-AF65-F5344CB8AC3E}">
        <p14:creationId xmlns:p14="http://schemas.microsoft.com/office/powerpoint/2010/main" val="4225058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8328025" y="6462714"/>
            <a:ext cx="2071688" cy="365125"/>
          </a:xfrm>
          <a:noFill/>
        </p:spPr>
        <p:txBody>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fld id="{2483EFB3-4AD5-414C-A4DC-F33922F74D37}" type="slidenum">
              <a:rPr lang="en-US" altLang="en-US" sz="1000">
                <a:solidFill>
                  <a:srgbClr val="7F7F7F"/>
                </a:solidFill>
                <a:latin typeface="Helvetica" panose="020B0604020202020204" pitchFamily="34" charset="0"/>
                <a:cs typeface="Helvetica" panose="020B0604020202020204" pitchFamily="34" charset="0"/>
              </a:rPr>
              <a:pPr/>
              <a:t>25</a:t>
            </a:fld>
            <a:endParaRPr lang="en-US" altLang="en-US" sz="1000">
              <a:solidFill>
                <a:srgbClr val="7F7F7F"/>
              </a:solidFill>
              <a:latin typeface="Helvetica" panose="020B0604020202020204" pitchFamily="34" charset="0"/>
              <a:cs typeface="Helvetica" panose="020B0604020202020204" pitchFamily="34" charset="0"/>
            </a:endParaRPr>
          </a:p>
        </p:txBody>
      </p:sp>
      <p:sp>
        <p:nvSpPr>
          <p:cNvPr id="62" name="Footer Placeholder 7"/>
          <p:cNvSpPr>
            <a:spLocks noGrp="1"/>
          </p:cNvSpPr>
          <p:nvPr>
            <p:ph type="ftr" sz="quarter" idx="11"/>
          </p:nvPr>
        </p:nvSpPr>
        <p:spPr>
          <a:xfrm>
            <a:off x="4173539" y="6462714"/>
            <a:ext cx="38449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18">
                <a:solidFill>
                  <a:schemeClr val="tx1"/>
                </a:solidFill>
                <a:latin typeface="Arial" charset="0"/>
                <a:ea typeface="ＭＳ Ｐゴシック" charset="0"/>
                <a:cs typeface="ＭＳ Ｐゴシック" charset="0"/>
              </a:defRPr>
            </a:lvl1pPr>
            <a:lvl2pPr marL="655579" indent="-252146" eaLnBrk="0" hangingPunct="0">
              <a:defRPr sz="2118">
                <a:solidFill>
                  <a:schemeClr val="tx1"/>
                </a:solidFill>
                <a:latin typeface="Arial" charset="0"/>
                <a:ea typeface="ＭＳ Ｐゴシック" charset="0"/>
              </a:defRPr>
            </a:lvl2pPr>
            <a:lvl3pPr marL="1008583" indent="-201717" eaLnBrk="0" hangingPunct="0">
              <a:defRPr sz="2118">
                <a:solidFill>
                  <a:schemeClr val="tx1"/>
                </a:solidFill>
                <a:latin typeface="Arial" charset="0"/>
                <a:ea typeface="ＭＳ Ｐゴシック" charset="0"/>
              </a:defRPr>
            </a:lvl3pPr>
            <a:lvl4pPr marL="1412016" indent="-201717" eaLnBrk="0" hangingPunct="0">
              <a:defRPr sz="2118">
                <a:solidFill>
                  <a:schemeClr val="tx1"/>
                </a:solidFill>
                <a:latin typeface="Arial" charset="0"/>
                <a:ea typeface="ＭＳ Ｐゴシック" charset="0"/>
              </a:defRPr>
            </a:lvl4pPr>
            <a:lvl5pPr marL="1815450" indent="-201717" eaLnBrk="0" hangingPunct="0">
              <a:defRPr sz="2118">
                <a:solidFill>
                  <a:schemeClr val="tx1"/>
                </a:solidFill>
                <a:latin typeface="Arial" charset="0"/>
                <a:ea typeface="ＭＳ Ｐゴシック" charset="0"/>
              </a:defRPr>
            </a:lvl5pPr>
            <a:lvl6pPr marL="2218883" indent="-201717" defTabSz="448259" eaLnBrk="0" fontAlgn="base" hangingPunct="0">
              <a:spcBef>
                <a:spcPct val="0"/>
              </a:spcBef>
              <a:spcAft>
                <a:spcPct val="0"/>
              </a:spcAft>
              <a:defRPr sz="2118">
                <a:solidFill>
                  <a:schemeClr val="tx1"/>
                </a:solidFill>
                <a:latin typeface="Arial" charset="0"/>
                <a:ea typeface="ＭＳ Ｐゴシック" charset="0"/>
              </a:defRPr>
            </a:lvl6pPr>
            <a:lvl7pPr marL="2622316" indent="-201717" defTabSz="448259" eaLnBrk="0" fontAlgn="base" hangingPunct="0">
              <a:spcBef>
                <a:spcPct val="0"/>
              </a:spcBef>
              <a:spcAft>
                <a:spcPct val="0"/>
              </a:spcAft>
              <a:defRPr sz="2118">
                <a:solidFill>
                  <a:schemeClr val="tx1"/>
                </a:solidFill>
                <a:latin typeface="Arial" charset="0"/>
                <a:ea typeface="ＭＳ Ｐゴシック" charset="0"/>
              </a:defRPr>
            </a:lvl7pPr>
            <a:lvl8pPr marL="3025750" indent="-201717" defTabSz="448259" eaLnBrk="0" fontAlgn="base" hangingPunct="0">
              <a:spcBef>
                <a:spcPct val="0"/>
              </a:spcBef>
              <a:spcAft>
                <a:spcPct val="0"/>
              </a:spcAft>
              <a:defRPr sz="2118">
                <a:solidFill>
                  <a:schemeClr val="tx1"/>
                </a:solidFill>
                <a:latin typeface="Arial" charset="0"/>
                <a:ea typeface="ＭＳ Ｐゴシック" charset="0"/>
              </a:defRPr>
            </a:lvl8pPr>
            <a:lvl9pPr marL="3429183" indent="-201717" defTabSz="448259" eaLnBrk="0" fontAlgn="base" hangingPunct="0">
              <a:spcBef>
                <a:spcPct val="0"/>
              </a:spcBef>
              <a:spcAft>
                <a:spcPct val="0"/>
              </a:spcAft>
              <a:defRPr sz="2118">
                <a:solidFill>
                  <a:schemeClr val="tx1"/>
                </a:solidFill>
                <a:latin typeface="Arial" charset="0"/>
                <a:ea typeface="ＭＳ Ｐゴシック" charset="0"/>
              </a:defRPr>
            </a:lvl9pPr>
          </a:lstStyle>
          <a:p>
            <a:pPr eaLnBrk="1" hangingPunct="1">
              <a:defRPr/>
            </a:pPr>
            <a:r>
              <a:rPr lang="en-US" sz="1147" smtClean="0">
                <a:solidFill>
                  <a:schemeClr val="bg1">
                    <a:lumMod val="50000"/>
                  </a:schemeClr>
                </a:solidFill>
                <a:latin typeface="Helvetica"/>
                <a:cs typeface="Helvetica"/>
              </a:rPr>
              <a:t>Erice</a:t>
            </a:r>
            <a:endParaRPr lang="en-US" sz="1147" dirty="0">
              <a:solidFill>
                <a:schemeClr val="bg1">
                  <a:lumMod val="50000"/>
                </a:schemeClr>
              </a:solidFill>
              <a:latin typeface="Helvetica"/>
              <a:cs typeface="Helvetica"/>
            </a:endParaRPr>
          </a:p>
        </p:txBody>
      </p:sp>
      <p:sp>
        <p:nvSpPr>
          <p:cNvPr id="3" name="Date Placeholder 2"/>
          <p:cNvSpPr>
            <a:spLocks noGrp="1"/>
          </p:cNvSpPr>
          <p:nvPr>
            <p:ph type="dt" sz="quarter" idx="10"/>
          </p:nvPr>
        </p:nvSpPr>
        <p:spPr>
          <a:noFill/>
        </p:spPr>
        <p:txBody>
          <a:bodyPr/>
          <a:lstStyle/>
          <a:p>
            <a:pPr>
              <a:defRPr/>
            </a:pPr>
            <a:r>
              <a:rPr lang="en-US" smtClean="0"/>
              <a:t>September 2017</a:t>
            </a:r>
            <a:endParaRPr lang="en-US"/>
          </a:p>
        </p:txBody>
      </p:sp>
      <p:graphicFrame>
        <p:nvGraphicFramePr>
          <p:cNvPr id="16" name="Table 15"/>
          <p:cNvGraphicFramePr>
            <a:graphicFrameLocks noGrp="1"/>
          </p:cNvGraphicFramePr>
          <p:nvPr>
            <p:extLst>
              <p:ext uri="{D42A27DB-BD31-4B8C-83A1-F6EECF244321}">
                <p14:modId xmlns:p14="http://schemas.microsoft.com/office/powerpoint/2010/main" val="1446968367"/>
              </p:ext>
            </p:extLst>
          </p:nvPr>
        </p:nvGraphicFramePr>
        <p:xfrm>
          <a:off x="6096000" y="3736591"/>
          <a:ext cx="3809999" cy="2678652"/>
        </p:xfrm>
        <a:graphic>
          <a:graphicData uri="http://schemas.openxmlformats.org/drawingml/2006/table">
            <a:tbl>
              <a:tblPr firstRow="1" bandRow="1">
                <a:tableStyleId>{3C2FFA5D-87B4-456A-9821-1D502468CF0F}</a:tableStyleId>
              </a:tblPr>
              <a:tblGrid>
                <a:gridCol w="1493480"/>
                <a:gridCol w="1173519"/>
                <a:gridCol w="1143000"/>
              </a:tblGrid>
              <a:tr h="580685">
                <a:tc>
                  <a:txBody>
                    <a:bodyPr/>
                    <a:lstStyle/>
                    <a:p>
                      <a:r>
                        <a:rPr lang="en-US" sz="1800" dirty="0" smtClean="0"/>
                        <a:t>Contributions to</a:t>
                      </a:r>
                      <a:r>
                        <a:rPr lang="en-US" sz="1800" baseline="0" dirty="0" smtClean="0"/>
                        <a:t> BQ±2</a:t>
                      </a:r>
                      <a:r>
                        <a:rPr lang="el-GR" sz="1800" baseline="0" dirty="0" smtClean="0"/>
                        <a:t>σ</a:t>
                      </a:r>
                      <a:endParaRPr lang="en-US" sz="1800" dirty="0"/>
                    </a:p>
                  </a:txBody>
                  <a:tcPr marL="80682" marR="80682" marT="40341" marB="40341"/>
                </a:tc>
                <a:tc>
                  <a:txBody>
                    <a:bodyPr/>
                    <a:lstStyle/>
                    <a:p>
                      <a:r>
                        <a:rPr lang="en-US" sz="1800" dirty="0" smtClean="0"/>
                        <a:t>Phase</a:t>
                      </a:r>
                      <a:r>
                        <a:rPr lang="en-US" sz="1800" baseline="0" dirty="0" smtClean="0"/>
                        <a:t> </a:t>
                      </a:r>
                      <a:r>
                        <a:rPr lang="en-US" sz="1800" dirty="0" smtClean="0"/>
                        <a:t>I </a:t>
                      </a:r>
                    </a:p>
                    <a:p>
                      <a:r>
                        <a:rPr lang="en-US" sz="1800" baseline="0" dirty="0" smtClean="0"/>
                        <a:t>122.0 </a:t>
                      </a:r>
                      <a:r>
                        <a:rPr lang="en-US" sz="1800" baseline="0" dirty="0" err="1" smtClean="0"/>
                        <a:t>kg</a:t>
                      </a:r>
                      <a:r>
                        <a:rPr lang="en-US" sz="1800" baseline="0" dirty="0" err="1" smtClean="0">
                          <a:latin typeface="Times New Roman" panose="02020603050405020304" pitchFamily="18" charset="0"/>
                          <a:cs typeface="Times New Roman" panose="02020603050405020304" pitchFamily="18" charset="0"/>
                        </a:rPr>
                        <a:t>·</a:t>
                      </a:r>
                      <a:r>
                        <a:rPr lang="en-US" sz="1800" baseline="0" dirty="0" err="1" smtClean="0"/>
                        <a:t>y</a:t>
                      </a:r>
                      <a:r>
                        <a:rPr lang="en-US" sz="1800" baseline="0" dirty="0" smtClean="0"/>
                        <a:t> (</a:t>
                      </a:r>
                      <a:r>
                        <a:rPr lang="en-US" sz="1800" baseline="0" dirty="0" err="1" smtClean="0"/>
                        <a:t>cts</a:t>
                      </a:r>
                      <a:r>
                        <a:rPr lang="en-US" sz="1800" baseline="0" dirty="0" smtClean="0"/>
                        <a:t>)</a:t>
                      </a:r>
                      <a:endParaRPr lang="en-US" sz="1800" dirty="0"/>
                    </a:p>
                  </a:txBody>
                  <a:tcPr marL="80682" marR="80682" marT="40341" marB="40341"/>
                </a:tc>
                <a:tc>
                  <a:txBody>
                    <a:bodyPr/>
                    <a:lstStyle/>
                    <a:p>
                      <a:r>
                        <a:rPr lang="en-US" sz="1800" dirty="0" smtClean="0"/>
                        <a:t>Phase II </a:t>
                      </a:r>
                    </a:p>
                    <a:p>
                      <a:r>
                        <a:rPr lang="en-US" sz="1800" dirty="0" smtClean="0"/>
                        <a:t>55.6 </a:t>
                      </a:r>
                      <a:r>
                        <a:rPr lang="en-US" sz="1800" baseline="0" dirty="0" err="1" smtClean="0"/>
                        <a:t>kg</a:t>
                      </a:r>
                      <a:r>
                        <a:rPr lang="en-US" sz="1800" baseline="0" dirty="0" err="1" smtClean="0">
                          <a:latin typeface="Times New Roman" panose="02020603050405020304" pitchFamily="18" charset="0"/>
                          <a:cs typeface="Times New Roman" panose="02020603050405020304" pitchFamily="18" charset="0"/>
                        </a:rPr>
                        <a:t>·</a:t>
                      </a:r>
                      <a:r>
                        <a:rPr lang="en-US" sz="1800" baseline="0" dirty="0" err="1" smtClean="0"/>
                        <a:t>y</a:t>
                      </a:r>
                      <a:r>
                        <a:rPr lang="en-US" sz="1800" dirty="0" smtClean="0"/>
                        <a:t> (</a:t>
                      </a:r>
                      <a:r>
                        <a:rPr lang="en-US" sz="1800" dirty="0" err="1" smtClean="0"/>
                        <a:t>cts</a:t>
                      </a:r>
                      <a:r>
                        <a:rPr lang="en-US" sz="1800" dirty="0" smtClean="0"/>
                        <a:t>)</a:t>
                      </a:r>
                      <a:endParaRPr lang="en-US" sz="1800" dirty="0"/>
                    </a:p>
                  </a:txBody>
                  <a:tcPr marL="80682" marR="80682" marT="40341" marB="40341"/>
                </a:tc>
              </a:tr>
              <a:tr h="322729">
                <a:tc>
                  <a:txBody>
                    <a:bodyPr/>
                    <a:lstStyle/>
                    <a:p>
                      <a:r>
                        <a:rPr lang="en-US" sz="1800" baseline="30000" dirty="0" smtClean="0"/>
                        <a:t>232</a:t>
                      </a:r>
                      <a:r>
                        <a:rPr lang="en-US" sz="1800" dirty="0" smtClean="0"/>
                        <a:t>Th</a:t>
                      </a:r>
                      <a:endParaRPr lang="en-US" sz="1800" dirty="0"/>
                    </a:p>
                  </a:txBody>
                  <a:tcPr marL="80682" marR="80682" marT="40341" marB="40341"/>
                </a:tc>
                <a:tc>
                  <a:txBody>
                    <a:bodyPr/>
                    <a:lstStyle/>
                    <a:p>
                      <a:r>
                        <a:rPr lang="en-US" sz="1800" dirty="0" smtClean="0"/>
                        <a:t>15.8</a:t>
                      </a:r>
                      <a:endParaRPr lang="en-US" sz="1800" dirty="0"/>
                    </a:p>
                  </a:txBody>
                  <a:tcPr marL="80682" marR="80682" marT="40341" marB="40341"/>
                </a:tc>
                <a:tc>
                  <a:txBody>
                    <a:bodyPr/>
                    <a:lstStyle/>
                    <a:p>
                      <a:r>
                        <a:rPr lang="en-US" sz="1800" dirty="0" smtClean="0"/>
                        <a:t>4.8</a:t>
                      </a:r>
                      <a:endParaRPr lang="en-US" sz="1800" dirty="0"/>
                    </a:p>
                  </a:txBody>
                  <a:tcPr marL="80682" marR="80682" marT="40341" marB="40341"/>
                </a:tc>
              </a:tr>
              <a:tr h="322729">
                <a:tc>
                  <a:txBody>
                    <a:bodyPr/>
                    <a:lstStyle/>
                    <a:p>
                      <a:r>
                        <a:rPr lang="en-US" sz="1800" baseline="30000" dirty="0" smtClean="0"/>
                        <a:t>238</a:t>
                      </a:r>
                      <a:r>
                        <a:rPr lang="en-US" sz="1800" dirty="0" smtClean="0"/>
                        <a:t>U</a:t>
                      </a:r>
                      <a:endParaRPr lang="en-US" sz="1800" dirty="0"/>
                    </a:p>
                  </a:txBody>
                  <a:tcPr marL="80682" marR="80682" marT="40341" marB="40341"/>
                </a:tc>
                <a:tc>
                  <a:txBody>
                    <a:bodyPr/>
                    <a:lstStyle/>
                    <a:p>
                      <a:r>
                        <a:rPr lang="en-US" sz="1800" dirty="0" smtClean="0"/>
                        <a:t>9.4</a:t>
                      </a:r>
                      <a:endParaRPr lang="en-US" sz="1800" dirty="0"/>
                    </a:p>
                  </a:txBody>
                  <a:tcPr marL="80682" marR="80682" marT="40341" marB="40341"/>
                </a:tc>
                <a:tc>
                  <a:txBody>
                    <a:bodyPr/>
                    <a:lstStyle/>
                    <a:p>
                      <a:r>
                        <a:rPr lang="en-US" sz="1800" dirty="0" smtClean="0"/>
                        <a:t>4.2</a:t>
                      </a:r>
                      <a:endParaRPr lang="en-US" sz="1800" dirty="0"/>
                    </a:p>
                  </a:txBody>
                  <a:tcPr marL="80682" marR="80682" marT="40341" marB="40341"/>
                </a:tc>
              </a:tr>
              <a:tr h="322729">
                <a:tc>
                  <a:txBody>
                    <a:bodyPr/>
                    <a:lstStyle/>
                    <a:p>
                      <a:r>
                        <a:rPr lang="en-US" sz="1800" baseline="30000" dirty="0" smtClean="0"/>
                        <a:t>137</a:t>
                      </a:r>
                      <a:r>
                        <a:rPr lang="en-US" sz="1800" dirty="0" smtClean="0"/>
                        <a:t>Xe</a:t>
                      </a:r>
                      <a:endParaRPr lang="en-US" sz="1800" dirty="0"/>
                    </a:p>
                  </a:txBody>
                  <a:tcPr marL="80682" marR="80682" marT="40341" marB="40341"/>
                </a:tc>
                <a:tc>
                  <a:txBody>
                    <a:bodyPr/>
                    <a:lstStyle/>
                    <a:p>
                      <a:r>
                        <a:rPr lang="en-US" sz="1800" dirty="0" smtClean="0"/>
                        <a:t>4.4</a:t>
                      </a:r>
                      <a:endParaRPr lang="en-US" sz="1800" dirty="0"/>
                    </a:p>
                  </a:txBody>
                  <a:tcPr marL="80682" marR="80682" marT="40341" marB="40341"/>
                </a:tc>
                <a:tc>
                  <a:txBody>
                    <a:bodyPr/>
                    <a:lstStyle/>
                    <a:p>
                      <a:r>
                        <a:rPr lang="en-US" sz="1800" dirty="0" smtClean="0"/>
                        <a:t>3.6</a:t>
                      </a:r>
                      <a:endParaRPr lang="en-US" sz="1800" dirty="0"/>
                    </a:p>
                  </a:txBody>
                  <a:tcPr marL="80682" marR="80682" marT="40341" marB="40341"/>
                </a:tc>
              </a:tr>
              <a:tr h="322729">
                <a:tc>
                  <a:txBody>
                    <a:bodyPr/>
                    <a:lstStyle/>
                    <a:p>
                      <a:r>
                        <a:rPr lang="en-US" sz="1800" b="1" i="0" dirty="0" smtClean="0"/>
                        <a:t>Total</a:t>
                      </a:r>
                      <a:endParaRPr lang="en-US" sz="1800" b="1" i="0" dirty="0"/>
                    </a:p>
                  </a:txBody>
                  <a:tcPr marL="80682" marR="80682" marT="40341" marB="40341"/>
                </a:tc>
                <a:tc>
                  <a:txBody>
                    <a:bodyPr/>
                    <a:lstStyle/>
                    <a:p>
                      <a:pPr marL="0" marR="0" indent="0" algn="l" defTabSz="509352" rtl="0" eaLnBrk="1" fontAlgn="auto" latinLnBrk="0" hangingPunct="1">
                        <a:lnSpc>
                          <a:spcPct val="100000"/>
                        </a:lnSpc>
                        <a:spcBef>
                          <a:spcPts val="0"/>
                        </a:spcBef>
                        <a:spcAft>
                          <a:spcPts val="0"/>
                        </a:spcAft>
                        <a:buClrTx/>
                        <a:buSzTx/>
                        <a:buFontTx/>
                        <a:buNone/>
                        <a:tabLst/>
                        <a:defRPr/>
                      </a:pPr>
                      <a:r>
                        <a:rPr lang="en-US" sz="1800" b="1" i="0" dirty="0" smtClean="0"/>
                        <a:t>30.7±6.0</a:t>
                      </a:r>
                    </a:p>
                  </a:txBody>
                  <a:tcPr marL="80682" marR="80682" marT="40341" marB="40341"/>
                </a:tc>
                <a:tc>
                  <a:txBody>
                    <a:bodyPr/>
                    <a:lstStyle/>
                    <a:p>
                      <a:r>
                        <a:rPr lang="en-US" sz="1800" b="1" i="0" dirty="0" smtClean="0"/>
                        <a:t>13.2±1.4</a:t>
                      </a:r>
                      <a:endParaRPr lang="en-US" sz="1800" b="1" i="0" dirty="0"/>
                    </a:p>
                  </a:txBody>
                  <a:tcPr marL="80682" marR="80682" marT="40341" marB="40341"/>
                </a:tc>
              </a:tr>
              <a:tr h="322729">
                <a:tc>
                  <a:txBody>
                    <a:bodyPr/>
                    <a:lstStyle/>
                    <a:p>
                      <a:r>
                        <a:rPr lang="en-US" sz="1800" b="1" i="1" dirty="0" smtClean="0"/>
                        <a:t>Data</a:t>
                      </a:r>
                      <a:endParaRPr lang="en-US" sz="1800" b="1" i="1" dirty="0"/>
                    </a:p>
                  </a:txBody>
                  <a:tcPr marL="80682" marR="80682" marT="40341" marB="40341"/>
                </a:tc>
                <a:tc>
                  <a:txBody>
                    <a:bodyPr/>
                    <a:lstStyle/>
                    <a:p>
                      <a:r>
                        <a:rPr lang="en-US" sz="1800" b="1" i="1" dirty="0" smtClean="0"/>
                        <a:t>43</a:t>
                      </a:r>
                      <a:endParaRPr lang="en-US" sz="1800" b="1" i="1" dirty="0"/>
                    </a:p>
                  </a:txBody>
                  <a:tcPr marL="80682" marR="80682" marT="40341" marB="40341"/>
                </a:tc>
                <a:tc>
                  <a:txBody>
                    <a:bodyPr/>
                    <a:lstStyle/>
                    <a:p>
                      <a:r>
                        <a:rPr lang="en-US" sz="1800" b="1" i="1" dirty="0" smtClean="0"/>
                        <a:t>8</a:t>
                      </a:r>
                      <a:endParaRPr lang="en-US" sz="1800" b="1" i="1" dirty="0"/>
                    </a:p>
                  </a:txBody>
                  <a:tcPr marL="80682" marR="80682" marT="40341" marB="40341"/>
                </a:tc>
              </a:tr>
            </a:tbl>
          </a:graphicData>
        </a:graphic>
      </p:graphicFrame>
      <p:sp>
        <p:nvSpPr>
          <p:cNvPr id="35847" name="TextBox 4"/>
          <p:cNvSpPr txBox="1">
            <a:spLocks noChangeArrowheads="1"/>
          </p:cNvSpPr>
          <p:nvPr/>
        </p:nvSpPr>
        <p:spPr bwMode="auto">
          <a:xfrm>
            <a:off x="615496" y="2610758"/>
            <a:ext cx="1134790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i="1" dirty="0">
                <a:solidFill>
                  <a:srgbClr val="FF0000"/>
                </a:solidFill>
                <a:latin typeface="Calibri" panose="020F0502020204030204" pitchFamily="34" charset="0"/>
                <a:cs typeface="Helvetica" panose="020B0604020202020204" pitchFamily="34" charset="0"/>
              </a:rPr>
              <a:t>The sensitivity is </a:t>
            </a:r>
            <a:r>
              <a:rPr lang="en-US" altLang="en-US" sz="2400" i="1" dirty="0" smtClean="0">
                <a:solidFill>
                  <a:srgbClr val="FF0000"/>
                </a:solidFill>
                <a:latin typeface="Calibri" panose="020F0502020204030204" pitchFamily="34" charset="0"/>
                <a:cs typeface="Helvetica" panose="020B0604020202020204" pitchFamily="34" charset="0"/>
              </a:rPr>
              <a:t>the appropriate estimator for the power of </a:t>
            </a:r>
            <a:r>
              <a:rPr lang="en-US" altLang="en-US" sz="2400" i="1" dirty="0">
                <a:solidFill>
                  <a:srgbClr val="FF0000"/>
                </a:solidFill>
                <a:latin typeface="Calibri" panose="020F0502020204030204" pitchFamily="34" charset="0"/>
                <a:cs typeface="Helvetica" panose="020B0604020202020204" pitchFamily="34" charset="0"/>
              </a:rPr>
              <a:t>a </a:t>
            </a:r>
            <a:r>
              <a:rPr lang="en-US" altLang="en-US" sz="2400" i="1" dirty="0" smtClean="0">
                <a:solidFill>
                  <a:srgbClr val="FF0000"/>
                </a:solidFill>
                <a:latin typeface="Calibri" panose="020F0502020204030204" pitchFamily="34" charset="0"/>
                <a:cs typeface="Helvetica" panose="020B0604020202020204" pitchFamily="34" charset="0"/>
              </a:rPr>
              <a:t>measurement. </a:t>
            </a:r>
            <a:r>
              <a:rPr lang="en-US" altLang="en-US" sz="2400" i="1" dirty="0">
                <a:solidFill>
                  <a:srgbClr val="FF0000"/>
                </a:solidFill>
                <a:latin typeface="Calibri" panose="020F0502020204030204" pitchFamily="34" charset="0"/>
                <a:cs typeface="Helvetica" panose="020B0604020202020204" pitchFamily="34" charset="0"/>
              </a:rPr>
              <a:t>I</a:t>
            </a:r>
            <a:r>
              <a:rPr lang="en-US" altLang="en-US" sz="2400" i="1" dirty="0" smtClean="0">
                <a:solidFill>
                  <a:srgbClr val="FF0000"/>
                </a:solidFill>
                <a:latin typeface="Calibri" panose="020F0502020204030204" pitchFamily="34" charset="0"/>
                <a:cs typeface="Helvetica" panose="020B0604020202020204" pitchFamily="34" charset="0"/>
              </a:rPr>
              <a:t>t </a:t>
            </a:r>
            <a:r>
              <a:rPr lang="en-US" altLang="en-US" sz="2400" i="1" dirty="0">
                <a:solidFill>
                  <a:srgbClr val="FF0000"/>
                </a:solidFill>
                <a:latin typeface="Calibri" panose="020F0502020204030204" pitchFamily="34" charset="0"/>
                <a:cs typeface="Helvetica" panose="020B0604020202020204" pitchFamily="34" charset="0"/>
              </a:rPr>
              <a:t>contains all the information </a:t>
            </a:r>
            <a:r>
              <a:rPr lang="en-US" altLang="en-US" sz="2400" i="1" dirty="0" smtClean="0">
                <a:solidFill>
                  <a:srgbClr val="FF0000"/>
                </a:solidFill>
                <a:latin typeface="Calibri" panose="020F0502020204030204" pitchFamily="34" charset="0"/>
                <a:cs typeface="Helvetica" panose="020B0604020202020204" pitchFamily="34" charset="0"/>
              </a:rPr>
              <a:t>and is free of the random fluctuations of the few events at the Q-value.</a:t>
            </a:r>
          </a:p>
        </p:txBody>
      </p:sp>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3372318200"/>
                  </p:ext>
                </p:extLst>
              </p:nvPr>
            </p:nvGraphicFramePr>
            <p:xfrm>
              <a:off x="703942" y="313164"/>
              <a:ext cx="10776858" cy="2064639"/>
            </p:xfrm>
            <a:graphic>
              <a:graphicData uri="http://schemas.openxmlformats.org/drawingml/2006/table">
                <a:tbl>
                  <a:tblPr firstRow="1" bandRow="1">
                    <a:tableStyleId>{5C22544A-7EE6-4342-B048-85BDC9FD1C3A}</a:tableStyleId>
                  </a:tblPr>
                  <a:tblGrid>
                    <a:gridCol w="1948947"/>
                    <a:gridCol w="1185333"/>
                    <a:gridCol w="1241778"/>
                    <a:gridCol w="1546578"/>
                    <a:gridCol w="1648178"/>
                    <a:gridCol w="1535288"/>
                    <a:gridCol w="1670756"/>
                  </a:tblGrid>
                  <a:tr h="370840">
                    <a:tc>
                      <a:txBody>
                        <a:bodyPr/>
                        <a:lstStyle/>
                        <a:p>
                          <a:r>
                            <a:rPr lang="en-US" dirty="0" smtClean="0"/>
                            <a:t>arXiv:1707.08707</a:t>
                          </a:r>
                          <a:endParaRPr lang="en-US" dirty="0"/>
                        </a:p>
                      </a:txBody>
                      <a:tcPr/>
                    </a:tc>
                    <a:tc>
                      <a:txBody>
                        <a:bodyPr/>
                        <a:lstStyle/>
                        <a:p>
                          <a:r>
                            <a:rPr lang="en-US" dirty="0" smtClean="0"/>
                            <a:t>Phase I</a:t>
                          </a:r>
                        </a:p>
                        <a:p>
                          <a:r>
                            <a:rPr lang="en-US" dirty="0" smtClean="0"/>
                            <a:t>(596.7 d)</a:t>
                          </a:r>
                          <a:endParaRPr lang="en-US" dirty="0"/>
                        </a:p>
                      </a:txBody>
                      <a:tcPr/>
                    </a:tc>
                    <a:tc>
                      <a:txBody>
                        <a:bodyPr/>
                        <a:lstStyle/>
                        <a:p>
                          <a:r>
                            <a:rPr lang="en-US" dirty="0" smtClean="0"/>
                            <a:t>Phase II</a:t>
                          </a:r>
                        </a:p>
                        <a:p>
                          <a:r>
                            <a:rPr lang="en-US" dirty="0" smtClean="0"/>
                            <a:t>(271.8 d)</a:t>
                          </a:r>
                          <a:endParaRPr lang="en-US" dirty="0"/>
                        </a:p>
                      </a:txBody>
                      <a:tcPr/>
                    </a:tc>
                    <a:tc>
                      <a:txBody>
                        <a:bodyPr/>
                        <a:lstStyle/>
                        <a:p>
                          <a:r>
                            <a:rPr lang="en-US" dirty="0" smtClean="0"/>
                            <a:t>EXO-200 Combined</a:t>
                          </a:r>
                        </a:p>
                        <a:p>
                          <a:r>
                            <a:rPr lang="en-US" dirty="0" smtClean="0"/>
                            <a:t>(1307 </a:t>
                          </a:r>
                          <a:r>
                            <a:rPr lang="en-US" dirty="0" err="1" smtClean="0"/>
                            <a:t>mol</a:t>
                          </a:r>
                          <a:r>
                            <a:rPr lang="en-US" dirty="0" err="1" smtClean="0">
                              <a:latin typeface="Times New Roman" panose="02020603050405020304" pitchFamily="18" charset="0"/>
                              <a:cs typeface="Times New Roman" panose="02020603050405020304" pitchFamily="18" charset="0"/>
                            </a:rPr>
                            <a:t>·</a:t>
                          </a:r>
                          <a:r>
                            <a:rPr lang="en-US" dirty="0" err="1" smtClean="0"/>
                            <a:t>yr</a:t>
                          </a:r>
                          <a:r>
                            <a:rPr lang="en-US" dirty="0" smtClean="0"/>
                            <a:t>)</a:t>
                          </a:r>
                          <a:endParaRPr lang="en-US" dirty="0"/>
                        </a:p>
                      </a:txBody>
                      <a:tcPr/>
                    </a:tc>
                    <a:tc>
                      <a:txBody>
                        <a:bodyPr/>
                        <a:lstStyle/>
                        <a:p>
                          <a:r>
                            <a:rPr lang="en-US" dirty="0" err="1" smtClean="0"/>
                            <a:t>KamLAND</a:t>
                          </a:r>
                          <a:r>
                            <a:rPr lang="en-US" dirty="0" smtClean="0"/>
                            <a:t>-Zen </a:t>
                          </a:r>
                          <a:r>
                            <a:rPr lang="en-US" baseline="30000" dirty="0" smtClean="0"/>
                            <a:t>136</a:t>
                          </a:r>
                          <a:r>
                            <a:rPr lang="en-US" dirty="0" smtClean="0"/>
                            <a:t>Xe</a:t>
                          </a:r>
                        </a:p>
                        <a:p>
                          <a:r>
                            <a:rPr lang="en-US" dirty="0" smtClean="0"/>
                            <a:t>(3700</a:t>
                          </a:r>
                          <a:r>
                            <a:rPr lang="en-US" baseline="0" dirty="0" smtClean="0"/>
                            <a:t> </a:t>
                          </a:r>
                          <a:r>
                            <a:rPr lang="en-US" baseline="0" dirty="0" err="1" smtClean="0"/>
                            <a:t>mol</a:t>
                          </a:r>
                          <a:r>
                            <a:rPr lang="en-US" baseline="0" dirty="0" err="1" smtClean="0">
                              <a:latin typeface="Times New Roman" panose="02020603050405020304" pitchFamily="18" charset="0"/>
                              <a:cs typeface="Times New Roman" panose="02020603050405020304" pitchFamily="18" charset="0"/>
                            </a:rPr>
                            <a:t>·</a:t>
                          </a:r>
                          <a:r>
                            <a:rPr lang="en-US" baseline="0" dirty="0" err="1" smtClean="0"/>
                            <a:t>yr</a:t>
                          </a:r>
                          <a:r>
                            <a:rPr lang="en-US" baseline="0" dirty="0" smtClean="0"/>
                            <a:t>)</a:t>
                          </a:r>
                          <a:endParaRPr lang="en-US" dirty="0"/>
                        </a:p>
                      </a:txBody>
                      <a:tcPr/>
                    </a:tc>
                    <a:tc>
                      <a:txBody>
                        <a:bodyPr/>
                        <a:lstStyle/>
                        <a:p>
                          <a:r>
                            <a:rPr lang="en-US" dirty="0" smtClean="0"/>
                            <a:t>GERDA</a:t>
                          </a:r>
                        </a:p>
                        <a:p>
                          <a:r>
                            <a:rPr lang="en-US" baseline="30000" dirty="0" smtClean="0"/>
                            <a:t>76</a:t>
                          </a:r>
                          <a:r>
                            <a:rPr lang="en-US" dirty="0" smtClean="0"/>
                            <a:t>Ge</a:t>
                          </a:r>
                        </a:p>
                        <a:p>
                          <a:r>
                            <a:rPr lang="en-US" dirty="0" smtClean="0"/>
                            <a:t>(343 </a:t>
                          </a:r>
                          <a:r>
                            <a:rPr lang="en-US" dirty="0" err="1" smtClean="0"/>
                            <a:t>mol</a:t>
                          </a:r>
                          <a:r>
                            <a:rPr lang="en-US" dirty="0" err="1" smtClean="0">
                              <a:latin typeface="Times New Roman" panose="02020603050405020304" pitchFamily="18" charset="0"/>
                              <a:cs typeface="Times New Roman" panose="02020603050405020304" pitchFamily="18" charset="0"/>
                            </a:rPr>
                            <a:t>·</a:t>
                          </a:r>
                          <a:r>
                            <a:rPr lang="en-US" dirty="0" err="1" smtClean="0"/>
                            <a:t>yr</a:t>
                          </a:r>
                          <a:r>
                            <a:rPr lang="en-US" dirty="0" smtClean="0"/>
                            <a:t>)</a:t>
                          </a:r>
                          <a:endParaRPr lang="en-US" dirty="0"/>
                        </a:p>
                      </a:txBody>
                      <a:tcPr/>
                    </a:tc>
                    <a:tc>
                      <a:txBody>
                        <a:bodyPr/>
                        <a:lstStyle/>
                        <a:p>
                          <a:r>
                            <a:rPr lang="en-US" dirty="0" smtClean="0"/>
                            <a:t>CUORE</a:t>
                          </a:r>
                        </a:p>
                        <a:p>
                          <a:r>
                            <a:rPr lang="en-US" baseline="30000" dirty="0" smtClean="0"/>
                            <a:t>130</a:t>
                          </a:r>
                          <a:r>
                            <a:rPr lang="en-US" dirty="0" smtClean="0"/>
                            <a:t>Te</a:t>
                          </a:r>
                        </a:p>
                        <a:p>
                          <a:r>
                            <a:rPr lang="en-US" dirty="0" smtClean="0"/>
                            <a:t>(81.5 </a:t>
                          </a:r>
                          <a:r>
                            <a:rPr lang="en-US" dirty="0" err="1" smtClean="0"/>
                            <a:t>mol</a:t>
                          </a:r>
                          <a:r>
                            <a:rPr lang="en-US" dirty="0" err="1" smtClean="0">
                              <a:latin typeface="Times New Roman" panose="02020603050405020304" pitchFamily="18" charset="0"/>
                              <a:cs typeface="Times New Roman" panose="02020603050405020304" pitchFamily="18" charset="0"/>
                            </a:rPr>
                            <a:t>·y</a:t>
                          </a:r>
                          <a:r>
                            <a:rPr lang="en-US" dirty="0" err="1" smtClean="0"/>
                            <a:t>r</a:t>
                          </a:r>
                          <a:r>
                            <a:rPr lang="en-US" dirty="0" smtClean="0"/>
                            <a:t>)</a:t>
                          </a:r>
                          <a:endParaRPr lang="en-US" dirty="0"/>
                        </a:p>
                      </a:txBody>
                      <a:tcPr/>
                    </a:tc>
                  </a:tr>
                  <a:tr h="370840">
                    <a:tc>
                      <a:txBody>
                        <a:bodyPr/>
                        <a:lstStyle/>
                        <a:p>
                          <a:r>
                            <a:rPr lang="en-US" dirty="0" smtClean="0"/>
                            <a:t>Sensitivity 90% CL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2.9</a:t>
                          </a:r>
                          <a:r>
                            <a:rPr lang="en-US" dirty="0" smtClean="0">
                              <a:latin typeface="Times New Roman" panose="02020603050405020304" pitchFamily="18" charset="0"/>
                              <a:cs typeface="Times New Roman" panose="02020603050405020304" pitchFamily="18" charset="0"/>
                            </a:rPr>
                            <a:t>·</a:t>
                          </a:r>
                          <a:r>
                            <a:rPr lang="en-US" dirty="0" smtClean="0"/>
                            <a:t>10</a:t>
                          </a:r>
                          <a:r>
                            <a:rPr lang="en-US" baseline="30000" dirty="0" smtClean="0"/>
                            <a:t>25</a:t>
                          </a:r>
                          <a:r>
                            <a:rPr lang="en-US" dirty="0" smtClean="0"/>
                            <a:t> </a:t>
                          </a:r>
                          <a:r>
                            <a:rPr lang="en-US" dirty="0" err="1" smtClean="0"/>
                            <a:t>yr</a:t>
                          </a:r>
                          <a:endParaRPr lang="en-US" dirty="0" smtClean="0"/>
                        </a:p>
                      </a:txBody>
                      <a:tcPr/>
                    </a:tc>
                    <a:tc>
                      <a:txBody>
                        <a:bodyPr/>
                        <a:lstStyle/>
                        <a:p>
                          <a:r>
                            <a:rPr lang="en-US" dirty="0" smtClean="0"/>
                            <a:t>1.7</a:t>
                          </a:r>
                          <a:r>
                            <a:rPr lang="en-US" dirty="0" smtClean="0">
                              <a:latin typeface="Times New Roman" panose="02020603050405020304" pitchFamily="18" charset="0"/>
                              <a:cs typeface="Times New Roman" panose="02020603050405020304" pitchFamily="18" charset="0"/>
                            </a:rPr>
                            <a:t>·</a:t>
                          </a:r>
                          <a:r>
                            <a:rPr lang="en-US" dirty="0" smtClean="0"/>
                            <a:t>10</a:t>
                          </a:r>
                          <a:r>
                            <a:rPr lang="en-US" baseline="30000" dirty="0" smtClean="0"/>
                            <a:t>25</a:t>
                          </a:r>
                          <a:r>
                            <a:rPr lang="en-US" dirty="0" smtClean="0"/>
                            <a:t> </a:t>
                          </a:r>
                          <a:r>
                            <a:rPr lang="en-US" dirty="0" err="1" smtClean="0"/>
                            <a:t>yr</a:t>
                          </a:r>
                          <a:endParaRPr lang="en-US" dirty="0"/>
                        </a:p>
                      </a:txBody>
                      <a:tcPr/>
                    </a:tc>
                    <a:tc>
                      <a:txBody>
                        <a:bodyPr/>
                        <a:lstStyle/>
                        <a:p>
                          <a:r>
                            <a:rPr lang="en-US" dirty="0" smtClean="0"/>
                            <a:t>3.7</a:t>
                          </a:r>
                          <a:r>
                            <a:rPr lang="en-US" dirty="0" smtClean="0">
                              <a:latin typeface="Times New Roman" panose="02020603050405020304" pitchFamily="18" charset="0"/>
                              <a:cs typeface="Times New Roman" panose="02020603050405020304" pitchFamily="18" charset="0"/>
                            </a:rPr>
                            <a:t>·</a:t>
                          </a:r>
                          <a:r>
                            <a:rPr lang="en-US" dirty="0" smtClean="0"/>
                            <a:t>10</a:t>
                          </a:r>
                          <a:r>
                            <a:rPr lang="en-US" baseline="30000" dirty="0" smtClean="0"/>
                            <a:t>25</a:t>
                          </a:r>
                          <a:r>
                            <a:rPr lang="en-US" dirty="0" smtClean="0"/>
                            <a:t> </a:t>
                          </a:r>
                          <a:r>
                            <a:rPr lang="en-US" dirty="0" err="1" smtClean="0"/>
                            <a:t>yr</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5.6</a:t>
                          </a:r>
                          <a:r>
                            <a:rPr lang="en-US" dirty="0" smtClean="0">
                              <a:latin typeface="Times New Roman" panose="02020603050405020304" pitchFamily="18" charset="0"/>
                              <a:cs typeface="Times New Roman" panose="02020603050405020304" pitchFamily="18" charset="0"/>
                            </a:rPr>
                            <a:t>·</a:t>
                          </a:r>
                          <a:r>
                            <a:rPr lang="en-US" dirty="0" smtClean="0"/>
                            <a:t>10</a:t>
                          </a:r>
                          <a:r>
                            <a:rPr lang="en-US" baseline="30000" dirty="0" smtClean="0"/>
                            <a:t>25</a:t>
                          </a:r>
                          <a:r>
                            <a:rPr lang="en-US" dirty="0" smtClean="0"/>
                            <a:t> </a:t>
                          </a:r>
                          <a:r>
                            <a:rPr lang="en-US" dirty="0" err="1" smtClean="0"/>
                            <a:t>yr</a:t>
                          </a:r>
                          <a:endParaRPr lang="en-US"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4.0</a:t>
                          </a:r>
                          <a:r>
                            <a:rPr lang="en-US" dirty="0" smtClean="0">
                              <a:latin typeface="Times New Roman" panose="02020603050405020304" pitchFamily="18" charset="0"/>
                              <a:cs typeface="Times New Roman" panose="02020603050405020304" pitchFamily="18" charset="0"/>
                            </a:rPr>
                            <a:t>·</a:t>
                          </a:r>
                          <a:r>
                            <a:rPr lang="en-US" dirty="0" smtClean="0"/>
                            <a:t>10</a:t>
                          </a:r>
                          <a:r>
                            <a:rPr lang="en-US" baseline="30000" dirty="0" smtClean="0"/>
                            <a:t>25</a:t>
                          </a:r>
                          <a:r>
                            <a:rPr lang="en-US" dirty="0" smtClean="0"/>
                            <a:t> </a:t>
                          </a:r>
                          <a:r>
                            <a:rPr lang="en-US" dirty="0" err="1" smtClean="0"/>
                            <a:t>yr</a:t>
                          </a:r>
                          <a:endParaRPr lang="en-US"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3.6</a:t>
                          </a:r>
                          <a:r>
                            <a:rPr lang="en-US" dirty="0" smtClean="0">
                              <a:latin typeface="Times New Roman" panose="02020603050405020304" pitchFamily="18" charset="0"/>
                              <a:cs typeface="Times New Roman" panose="02020603050405020304" pitchFamily="18" charset="0"/>
                            </a:rPr>
                            <a:t>·</a:t>
                          </a:r>
                          <a:r>
                            <a:rPr lang="en-US" dirty="0" smtClean="0"/>
                            <a:t>10</a:t>
                          </a:r>
                          <a:r>
                            <a:rPr lang="en-US" baseline="30000" dirty="0" smtClean="0"/>
                            <a:t>24</a:t>
                          </a:r>
                          <a:r>
                            <a:rPr lang="en-US" dirty="0" smtClean="0"/>
                            <a:t> </a:t>
                          </a:r>
                          <a:r>
                            <a:rPr lang="en-US" dirty="0" err="1" smtClean="0"/>
                            <a:t>yr</a:t>
                          </a:r>
                          <a:endParaRPr lang="en-US" dirty="0" smtClean="0"/>
                        </a:p>
                      </a:txBody>
                      <a:tcPr/>
                    </a:tc>
                  </a:tr>
                  <a:tr h="370840">
                    <a:tc>
                      <a:txBody>
                        <a:bodyPr/>
                        <a:lstStyle/>
                        <a:p>
                          <a:r>
                            <a:rPr lang="en-US" dirty="0" smtClean="0"/>
                            <a:t>Limit 90% CL</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1.0</a:t>
                          </a:r>
                          <a:r>
                            <a:rPr lang="en-US" dirty="0" smtClean="0">
                              <a:latin typeface="Times New Roman" panose="02020603050405020304" pitchFamily="18" charset="0"/>
                              <a:cs typeface="Times New Roman" panose="02020603050405020304" pitchFamily="18" charset="0"/>
                            </a:rPr>
                            <a:t>·</a:t>
                          </a:r>
                          <a:r>
                            <a:rPr lang="en-US" dirty="0" smtClean="0"/>
                            <a:t>10</a:t>
                          </a:r>
                          <a:r>
                            <a:rPr lang="en-US" baseline="30000" dirty="0" smtClean="0"/>
                            <a:t>25</a:t>
                          </a:r>
                          <a:r>
                            <a:rPr lang="en-US" dirty="0" smtClean="0"/>
                            <a:t> </a:t>
                          </a:r>
                          <a:r>
                            <a:rPr lang="en-US" dirty="0" err="1" smtClean="0"/>
                            <a:t>yr</a:t>
                          </a:r>
                          <a:endParaRPr lang="en-US"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4.4</a:t>
                          </a:r>
                          <a:r>
                            <a:rPr lang="en-US" dirty="0" smtClean="0">
                              <a:latin typeface="Times New Roman" panose="02020603050405020304" pitchFamily="18" charset="0"/>
                              <a:cs typeface="Times New Roman" panose="02020603050405020304" pitchFamily="18" charset="0"/>
                            </a:rPr>
                            <a:t>·</a:t>
                          </a:r>
                          <a:r>
                            <a:rPr lang="en-US" dirty="0" smtClean="0"/>
                            <a:t>10</a:t>
                          </a:r>
                          <a:r>
                            <a:rPr lang="en-US" baseline="30000" dirty="0" smtClean="0"/>
                            <a:t>25</a:t>
                          </a:r>
                          <a:r>
                            <a:rPr lang="en-US" dirty="0" smtClean="0"/>
                            <a:t> </a:t>
                          </a:r>
                          <a:r>
                            <a:rPr lang="en-US" dirty="0" err="1" smtClean="0"/>
                            <a:t>yr</a:t>
                          </a:r>
                          <a:endParaRPr lang="en-US"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1.8</a:t>
                          </a:r>
                          <a:r>
                            <a:rPr lang="en-US" dirty="0" smtClean="0">
                              <a:latin typeface="Times New Roman" panose="02020603050405020304" pitchFamily="18" charset="0"/>
                              <a:cs typeface="Times New Roman" panose="02020603050405020304" pitchFamily="18" charset="0"/>
                            </a:rPr>
                            <a:t>·</a:t>
                          </a:r>
                          <a:r>
                            <a:rPr lang="en-US" dirty="0" smtClean="0"/>
                            <a:t>10</a:t>
                          </a:r>
                          <a:r>
                            <a:rPr lang="en-US" baseline="30000" dirty="0" smtClean="0"/>
                            <a:t>25</a:t>
                          </a:r>
                          <a:r>
                            <a:rPr lang="en-US" dirty="0" smtClean="0"/>
                            <a:t> </a:t>
                          </a:r>
                          <a:r>
                            <a:rPr lang="en-US" dirty="0" err="1" smtClean="0"/>
                            <a:t>yr</a:t>
                          </a:r>
                          <a:endParaRPr lang="en-US"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1.07</a:t>
                          </a:r>
                          <a:r>
                            <a:rPr lang="en-US" dirty="0" smtClean="0">
                              <a:latin typeface="Times New Roman" panose="02020603050405020304" pitchFamily="18" charset="0"/>
                              <a:cs typeface="Times New Roman" panose="02020603050405020304" pitchFamily="18" charset="0"/>
                            </a:rPr>
                            <a:t>·</a:t>
                          </a:r>
                          <a:r>
                            <a:rPr lang="en-US" dirty="0" smtClean="0"/>
                            <a:t>10</a:t>
                          </a:r>
                          <a:r>
                            <a:rPr lang="en-US" baseline="30000" dirty="0" smtClean="0"/>
                            <a:t>26</a:t>
                          </a:r>
                          <a:r>
                            <a:rPr lang="en-US" dirty="0" smtClean="0"/>
                            <a:t> </a:t>
                          </a:r>
                          <a:r>
                            <a:rPr lang="en-US" dirty="0" err="1" smtClean="0"/>
                            <a:t>yr</a:t>
                          </a:r>
                          <a:endParaRPr lang="en-US"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5.3</a:t>
                          </a:r>
                          <a:r>
                            <a:rPr lang="en-US" dirty="0" smtClean="0">
                              <a:latin typeface="Times New Roman" panose="02020603050405020304" pitchFamily="18" charset="0"/>
                              <a:cs typeface="Times New Roman" panose="02020603050405020304" pitchFamily="18" charset="0"/>
                            </a:rPr>
                            <a:t>·</a:t>
                          </a:r>
                          <a:r>
                            <a:rPr lang="en-US" dirty="0" smtClean="0"/>
                            <a:t>10</a:t>
                          </a:r>
                          <a:r>
                            <a:rPr lang="en-US" baseline="30000" dirty="0" smtClean="0"/>
                            <a:t>25</a:t>
                          </a:r>
                          <a:r>
                            <a:rPr lang="en-US" dirty="0" smtClean="0"/>
                            <a:t> </a:t>
                          </a:r>
                          <a:r>
                            <a:rPr lang="en-US" dirty="0" err="1" smtClean="0"/>
                            <a:t>yr</a:t>
                          </a:r>
                          <a:endParaRPr lang="en-US"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4.5</a:t>
                          </a:r>
                          <a:r>
                            <a:rPr lang="en-US" dirty="0" smtClean="0">
                              <a:latin typeface="Times New Roman" panose="02020603050405020304" pitchFamily="18" charset="0"/>
                              <a:cs typeface="Times New Roman" panose="02020603050405020304" pitchFamily="18" charset="0"/>
                            </a:rPr>
                            <a:t>·</a:t>
                          </a:r>
                          <a:r>
                            <a:rPr lang="en-US" dirty="0" smtClean="0"/>
                            <a:t>10</a:t>
                          </a:r>
                          <a:r>
                            <a:rPr lang="en-US" baseline="30000" dirty="0" smtClean="0"/>
                            <a:t>24</a:t>
                          </a:r>
                          <a:r>
                            <a:rPr lang="en-US" dirty="0" smtClean="0"/>
                            <a:t> </a:t>
                          </a:r>
                          <a:r>
                            <a:rPr lang="en-US" dirty="0" err="1" smtClean="0"/>
                            <a:t>yr</a:t>
                          </a:r>
                          <a:endParaRPr lang="en-US" dirty="0" smtClean="0"/>
                        </a:p>
                      </a:txBody>
                      <a:tcPr/>
                    </a:tc>
                  </a:tr>
                  <a:tr h="370840">
                    <a:tc>
                      <a:txBody>
                        <a:bodyPr/>
                        <a:lstStyle/>
                        <a:p>
                          <a14:m>
                            <m:oMath xmlns:m="http://schemas.openxmlformats.org/officeDocument/2006/math">
                              <m:d>
                                <m:dPr>
                                  <m:begChr m:val="⟨"/>
                                  <m:endChr m:val="⟩"/>
                                  <m:ctrlPr>
                                    <a:rPr lang="en-US" i="1" smtClean="0">
                                      <a:latin typeface="Cambria Math" panose="02040503050406030204" pitchFamily="18" charset="0"/>
                                    </a:rPr>
                                  </m:ctrlPr>
                                </m:dPr>
                                <m:e>
                                  <m:sSub>
                                    <m:sSubPr>
                                      <m:ctrlPr>
                                        <a:rPr lang="en-US" i="1" smtClean="0">
                                          <a:latin typeface="Cambria Math" panose="02040503050406030204" pitchFamily="18" charset="0"/>
                                        </a:rPr>
                                      </m:ctrlPr>
                                    </m:sSubPr>
                                    <m:e>
                                      <m:r>
                                        <a:rPr lang="en-US" b="0" i="1" smtClean="0">
                                          <a:latin typeface="Cambria Math" panose="02040503050406030204" pitchFamily="18" charset="0"/>
                                        </a:rPr>
                                        <m:t>𝑚</m:t>
                                      </m:r>
                                    </m:e>
                                    <m:sub>
                                      <m:r>
                                        <a:rPr lang="en-US" i="1" smtClean="0">
                                          <a:latin typeface="Cambria Math" panose="02040503050406030204" pitchFamily="18" charset="0"/>
                                          <a:ea typeface="Cambria Math" panose="02040503050406030204" pitchFamily="18" charset="0"/>
                                        </a:rPr>
                                        <m:t>𝛽𝛽</m:t>
                                      </m:r>
                                    </m:sub>
                                  </m:sSub>
                                </m:e>
                              </m:d>
                            </m:oMath>
                          </a14:m>
                          <a:r>
                            <a:rPr lang="en-US" dirty="0" smtClean="0"/>
                            <a:t> 90% CL</a:t>
                          </a:r>
                          <a:endParaRPr lang="en-US" dirty="0"/>
                        </a:p>
                      </a:txBody>
                      <a:tcPr/>
                    </a:tc>
                    <a:tc>
                      <a:txBody>
                        <a:bodyPr/>
                        <a:lstStyle/>
                        <a:p>
                          <a:endParaRPr lang="en-US" dirty="0"/>
                        </a:p>
                      </a:txBody>
                      <a:tcPr/>
                    </a:tc>
                    <a:tc>
                      <a:txBody>
                        <a:bodyPr/>
                        <a:lstStyle/>
                        <a:p>
                          <a:endParaRPr lang="en-US" dirty="0"/>
                        </a:p>
                      </a:txBody>
                      <a:tcPr/>
                    </a:tc>
                    <a:tc>
                      <a:txBody>
                        <a:bodyPr/>
                        <a:lstStyle/>
                        <a:p>
                          <a:r>
                            <a:rPr lang="en-US" b="1" dirty="0" smtClean="0">
                              <a:solidFill>
                                <a:srgbClr val="FF0000"/>
                              </a:solidFill>
                            </a:rPr>
                            <a:t>147-398 </a:t>
                          </a:r>
                          <a:r>
                            <a:rPr lang="en-US" b="1" dirty="0" err="1" smtClean="0">
                              <a:solidFill>
                                <a:srgbClr val="FF0000"/>
                              </a:solidFill>
                            </a:rPr>
                            <a:t>meV</a:t>
                          </a:r>
                          <a:endParaRPr lang="en-US" b="1" dirty="0">
                            <a:solidFill>
                              <a:srgbClr val="FF0000"/>
                            </a:solidFill>
                          </a:endParaRPr>
                        </a:p>
                      </a:txBody>
                      <a:tcPr/>
                    </a:tc>
                    <a:tc>
                      <a:txBody>
                        <a:bodyPr/>
                        <a:lstStyle/>
                        <a:p>
                          <a:r>
                            <a:rPr lang="en-US" b="1" dirty="0" smtClean="0"/>
                            <a:t>60-163 </a:t>
                          </a:r>
                          <a:r>
                            <a:rPr lang="en-US" b="1" dirty="0" err="1" smtClean="0"/>
                            <a:t>meV</a:t>
                          </a:r>
                          <a:endParaRPr lang="en-US" b="1" dirty="0"/>
                        </a:p>
                      </a:txBody>
                      <a:tcPr/>
                    </a:tc>
                    <a:tc>
                      <a:txBody>
                        <a:bodyPr/>
                        <a:lstStyle/>
                        <a:p>
                          <a:r>
                            <a:rPr lang="en-US" b="1" dirty="0" smtClean="0"/>
                            <a:t>149-387</a:t>
                          </a:r>
                          <a:r>
                            <a:rPr lang="en-US" b="1" baseline="0" dirty="0" smtClean="0"/>
                            <a:t> </a:t>
                          </a:r>
                          <a:r>
                            <a:rPr lang="en-US" b="1" baseline="0" dirty="0" err="1" smtClean="0"/>
                            <a:t>meV</a:t>
                          </a:r>
                          <a:endParaRPr lang="en-US" b="1" dirty="0"/>
                        </a:p>
                      </a:txBody>
                      <a:tcPr/>
                    </a:tc>
                    <a:tc>
                      <a:txBody>
                        <a:bodyPr/>
                        <a:lstStyle/>
                        <a:p>
                          <a:r>
                            <a:rPr lang="en-US" b="1" dirty="0" smtClean="0"/>
                            <a:t>243-910 </a:t>
                          </a:r>
                          <a:r>
                            <a:rPr lang="en-US" b="1" dirty="0" err="1" smtClean="0"/>
                            <a:t>meV</a:t>
                          </a:r>
                          <a:endParaRPr lang="en-US" b="1" dirty="0"/>
                        </a:p>
                      </a:txBody>
                      <a:tcPr/>
                    </a:tc>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3372318200"/>
                  </p:ext>
                </p:extLst>
              </p:nvPr>
            </p:nvGraphicFramePr>
            <p:xfrm>
              <a:off x="703942" y="313164"/>
              <a:ext cx="10776858" cy="2064639"/>
            </p:xfrm>
            <a:graphic>
              <a:graphicData uri="http://schemas.openxmlformats.org/drawingml/2006/table">
                <a:tbl>
                  <a:tblPr firstRow="1" bandRow="1">
                    <a:tableStyleId>{5C22544A-7EE6-4342-B048-85BDC9FD1C3A}</a:tableStyleId>
                  </a:tblPr>
                  <a:tblGrid>
                    <a:gridCol w="1948947"/>
                    <a:gridCol w="1185333"/>
                    <a:gridCol w="1241778"/>
                    <a:gridCol w="1546578"/>
                    <a:gridCol w="1648178"/>
                    <a:gridCol w="1535288"/>
                    <a:gridCol w="1670756"/>
                  </a:tblGrid>
                  <a:tr h="914400">
                    <a:tc>
                      <a:txBody>
                        <a:bodyPr/>
                        <a:lstStyle/>
                        <a:p>
                          <a:r>
                            <a:rPr lang="en-US" dirty="0" smtClean="0"/>
                            <a:t>arXiv:1707.08707</a:t>
                          </a:r>
                          <a:endParaRPr lang="en-US" dirty="0"/>
                        </a:p>
                      </a:txBody>
                      <a:tcPr/>
                    </a:tc>
                    <a:tc>
                      <a:txBody>
                        <a:bodyPr/>
                        <a:lstStyle/>
                        <a:p>
                          <a:r>
                            <a:rPr lang="en-US" dirty="0" smtClean="0"/>
                            <a:t>Phase I</a:t>
                          </a:r>
                        </a:p>
                        <a:p>
                          <a:r>
                            <a:rPr lang="en-US" dirty="0" smtClean="0"/>
                            <a:t>(596.7 d)</a:t>
                          </a:r>
                          <a:endParaRPr lang="en-US" dirty="0"/>
                        </a:p>
                      </a:txBody>
                      <a:tcPr/>
                    </a:tc>
                    <a:tc>
                      <a:txBody>
                        <a:bodyPr/>
                        <a:lstStyle/>
                        <a:p>
                          <a:r>
                            <a:rPr lang="en-US" dirty="0" smtClean="0"/>
                            <a:t>Phase II</a:t>
                          </a:r>
                        </a:p>
                        <a:p>
                          <a:r>
                            <a:rPr lang="en-US" dirty="0" smtClean="0"/>
                            <a:t>(271.8 d)</a:t>
                          </a:r>
                          <a:endParaRPr lang="en-US" dirty="0"/>
                        </a:p>
                      </a:txBody>
                      <a:tcPr/>
                    </a:tc>
                    <a:tc>
                      <a:txBody>
                        <a:bodyPr/>
                        <a:lstStyle/>
                        <a:p>
                          <a:r>
                            <a:rPr lang="en-US" dirty="0" smtClean="0"/>
                            <a:t>EXO-200 Combined</a:t>
                          </a:r>
                        </a:p>
                        <a:p>
                          <a:r>
                            <a:rPr lang="en-US" dirty="0" smtClean="0"/>
                            <a:t>(1307 </a:t>
                          </a:r>
                          <a:r>
                            <a:rPr lang="en-US" dirty="0" err="1" smtClean="0"/>
                            <a:t>mol</a:t>
                          </a:r>
                          <a:r>
                            <a:rPr lang="en-US" dirty="0" err="1" smtClean="0">
                              <a:latin typeface="Times New Roman" panose="02020603050405020304" pitchFamily="18" charset="0"/>
                              <a:cs typeface="Times New Roman" panose="02020603050405020304" pitchFamily="18" charset="0"/>
                            </a:rPr>
                            <a:t>·</a:t>
                          </a:r>
                          <a:r>
                            <a:rPr lang="en-US" dirty="0" err="1" smtClean="0"/>
                            <a:t>yr</a:t>
                          </a:r>
                          <a:r>
                            <a:rPr lang="en-US" dirty="0" smtClean="0"/>
                            <a:t>)</a:t>
                          </a:r>
                          <a:endParaRPr lang="en-US" dirty="0"/>
                        </a:p>
                      </a:txBody>
                      <a:tcPr/>
                    </a:tc>
                    <a:tc>
                      <a:txBody>
                        <a:bodyPr/>
                        <a:lstStyle/>
                        <a:p>
                          <a:r>
                            <a:rPr lang="en-US" dirty="0" err="1" smtClean="0"/>
                            <a:t>KamLAND</a:t>
                          </a:r>
                          <a:r>
                            <a:rPr lang="en-US" dirty="0" smtClean="0"/>
                            <a:t>-Zen </a:t>
                          </a:r>
                          <a:r>
                            <a:rPr lang="en-US" baseline="30000" dirty="0" smtClean="0"/>
                            <a:t>136</a:t>
                          </a:r>
                          <a:r>
                            <a:rPr lang="en-US" dirty="0" smtClean="0"/>
                            <a:t>Xe</a:t>
                          </a:r>
                        </a:p>
                        <a:p>
                          <a:r>
                            <a:rPr lang="en-US" dirty="0" smtClean="0"/>
                            <a:t>(3700</a:t>
                          </a:r>
                          <a:r>
                            <a:rPr lang="en-US" baseline="0" dirty="0" smtClean="0"/>
                            <a:t> </a:t>
                          </a:r>
                          <a:r>
                            <a:rPr lang="en-US" baseline="0" dirty="0" err="1" smtClean="0"/>
                            <a:t>mol</a:t>
                          </a:r>
                          <a:r>
                            <a:rPr lang="en-US" baseline="0" dirty="0" err="1" smtClean="0">
                              <a:latin typeface="Times New Roman" panose="02020603050405020304" pitchFamily="18" charset="0"/>
                              <a:cs typeface="Times New Roman" panose="02020603050405020304" pitchFamily="18" charset="0"/>
                            </a:rPr>
                            <a:t>·</a:t>
                          </a:r>
                          <a:r>
                            <a:rPr lang="en-US" baseline="0" dirty="0" err="1" smtClean="0"/>
                            <a:t>yr</a:t>
                          </a:r>
                          <a:r>
                            <a:rPr lang="en-US" baseline="0" dirty="0" smtClean="0"/>
                            <a:t>)</a:t>
                          </a:r>
                          <a:endParaRPr lang="en-US" dirty="0"/>
                        </a:p>
                      </a:txBody>
                      <a:tcPr/>
                    </a:tc>
                    <a:tc>
                      <a:txBody>
                        <a:bodyPr/>
                        <a:lstStyle/>
                        <a:p>
                          <a:r>
                            <a:rPr lang="en-US" dirty="0" smtClean="0"/>
                            <a:t>GERDA</a:t>
                          </a:r>
                        </a:p>
                        <a:p>
                          <a:r>
                            <a:rPr lang="en-US" baseline="30000" dirty="0" smtClean="0"/>
                            <a:t>76</a:t>
                          </a:r>
                          <a:r>
                            <a:rPr lang="en-US" dirty="0" smtClean="0"/>
                            <a:t>Ge</a:t>
                          </a:r>
                        </a:p>
                        <a:p>
                          <a:r>
                            <a:rPr lang="en-US" dirty="0" smtClean="0"/>
                            <a:t>(343 </a:t>
                          </a:r>
                          <a:r>
                            <a:rPr lang="en-US" dirty="0" err="1" smtClean="0"/>
                            <a:t>mol</a:t>
                          </a:r>
                          <a:r>
                            <a:rPr lang="en-US" dirty="0" err="1" smtClean="0">
                              <a:latin typeface="Times New Roman" panose="02020603050405020304" pitchFamily="18" charset="0"/>
                              <a:cs typeface="Times New Roman" panose="02020603050405020304" pitchFamily="18" charset="0"/>
                            </a:rPr>
                            <a:t>·</a:t>
                          </a:r>
                          <a:r>
                            <a:rPr lang="en-US" dirty="0" err="1" smtClean="0"/>
                            <a:t>yr</a:t>
                          </a:r>
                          <a:r>
                            <a:rPr lang="en-US" dirty="0" smtClean="0"/>
                            <a:t>)</a:t>
                          </a:r>
                          <a:endParaRPr lang="en-US" dirty="0"/>
                        </a:p>
                      </a:txBody>
                      <a:tcPr/>
                    </a:tc>
                    <a:tc>
                      <a:txBody>
                        <a:bodyPr/>
                        <a:lstStyle/>
                        <a:p>
                          <a:r>
                            <a:rPr lang="en-US" dirty="0" smtClean="0"/>
                            <a:t>CUORE</a:t>
                          </a:r>
                        </a:p>
                        <a:p>
                          <a:r>
                            <a:rPr lang="en-US" baseline="30000" dirty="0" smtClean="0"/>
                            <a:t>130</a:t>
                          </a:r>
                          <a:r>
                            <a:rPr lang="en-US" dirty="0" smtClean="0"/>
                            <a:t>Te</a:t>
                          </a:r>
                        </a:p>
                        <a:p>
                          <a:r>
                            <a:rPr lang="en-US" dirty="0" smtClean="0"/>
                            <a:t>(81.5 </a:t>
                          </a:r>
                          <a:r>
                            <a:rPr lang="en-US" dirty="0" err="1" smtClean="0"/>
                            <a:t>mol</a:t>
                          </a:r>
                          <a:r>
                            <a:rPr lang="en-US" dirty="0" err="1" smtClean="0">
                              <a:latin typeface="Times New Roman" panose="02020603050405020304" pitchFamily="18" charset="0"/>
                              <a:cs typeface="Times New Roman" panose="02020603050405020304" pitchFamily="18" charset="0"/>
                            </a:rPr>
                            <a:t>·y</a:t>
                          </a:r>
                          <a:r>
                            <a:rPr lang="en-US" dirty="0" err="1" smtClean="0"/>
                            <a:t>r</a:t>
                          </a:r>
                          <a:r>
                            <a:rPr lang="en-US" dirty="0" smtClean="0"/>
                            <a:t>)</a:t>
                          </a:r>
                          <a:endParaRPr lang="en-US" dirty="0"/>
                        </a:p>
                      </a:txBody>
                      <a:tcPr/>
                    </a:tc>
                  </a:tr>
                  <a:tr h="370840">
                    <a:tc>
                      <a:txBody>
                        <a:bodyPr/>
                        <a:lstStyle/>
                        <a:p>
                          <a:r>
                            <a:rPr lang="en-US" dirty="0" smtClean="0"/>
                            <a:t>Sensitivity 90% CL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2.9</a:t>
                          </a:r>
                          <a:r>
                            <a:rPr lang="en-US" dirty="0" smtClean="0">
                              <a:latin typeface="Times New Roman" panose="02020603050405020304" pitchFamily="18" charset="0"/>
                              <a:cs typeface="Times New Roman" panose="02020603050405020304" pitchFamily="18" charset="0"/>
                            </a:rPr>
                            <a:t>·</a:t>
                          </a:r>
                          <a:r>
                            <a:rPr lang="en-US" dirty="0" smtClean="0"/>
                            <a:t>10</a:t>
                          </a:r>
                          <a:r>
                            <a:rPr lang="en-US" baseline="30000" dirty="0" smtClean="0"/>
                            <a:t>25</a:t>
                          </a:r>
                          <a:r>
                            <a:rPr lang="en-US" dirty="0" smtClean="0"/>
                            <a:t> </a:t>
                          </a:r>
                          <a:r>
                            <a:rPr lang="en-US" dirty="0" err="1" smtClean="0"/>
                            <a:t>yr</a:t>
                          </a:r>
                          <a:endParaRPr lang="en-US" dirty="0" smtClean="0"/>
                        </a:p>
                      </a:txBody>
                      <a:tcPr/>
                    </a:tc>
                    <a:tc>
                      <a:txBody>
                        <a:bodyPr/>
                        <a:lstStyle/>
                        <a:p>
                          <a:r>
                            <a:rPr lang="en-US" dirty="0" smtClean="0"/>
                            <a:t>1.7</a:t>
                          </a:r>
                          <a:r>
                            <a:rPr lang="en-US" dirty="0" smtClean="0">
                              <a:latin typeface="Times New Roman" panose="02020603050405020304" pitchFamily="18" charset="0"/>
                              <a:cs typeface="Times New Roman" panose="02020603050405020304" pitchFamily="18" charset="0"/>
                            </a:rPr>
                            <a:t>·</a:t>
                          </a:r>
                          <a:r>
                            <a:rPr lang="en-US" dirty="0" smtClean="0"/>
                            <a:t>10</a:t>
                          </a:r>
                          <a:r>
                            <a:rPr lang="en-US" baseline="30000" dirty="0" smtClean="0"/>
                            <a:t>25</a:t>
                          </a:r>
                          <a:r>
                            <a:rPr lang="en-US" dirty="0" smtClean="0"/>
                            <a:t> </a:t>
                          </a:r>
                          <a:r>
                            <a:rPr lang="en-US" dirty="0" err="1" smtClean="0"/>
                            <a:t>yr</a:t>
                          </a:r>
                          <a:endParaRPr lang="en-US" dirty="0"/>
                        </a:p>
                      </a:txBody>
                      <a:tcPr/>
                    </a:tc>
                    <a:tc>
                      <a:txBody>
                        <a:bodyPr/>
                        <a:lstStyle/>
                        <a:p>
                          <a:r>
                            <a:rPr lang="en-US" dirty="0" smtClean="0"/>
                            <a:t>3.7</a:t>
                          </a:r>
                          <a:r>
                            <a:rPr lang="en-US" dirty="0" smtClean="0">
                              <a:latin typeface="Times New Roman" panose="02020603050405020304" pitchFamily="18" charset="0"/>
                              <a:cs typeface="Times New Roman" panose="02020603050405020304" pitchFamily="18" charset="0"/>
                            </a:rPr>
                            <a:t>·</a:t>
                          </a:r>
                          <a:r>
                            <a:rPr lang="en-US" dirty="0" smtClean="0"/>
                            <a:t>10</a:t>
                          </a:r>
                          <a:r>
                            <a:rPr lang="en-US" baseline="30000" dirty="0" smtClean="0"/>
                            <a:t>25</a:t>
                          </a:r>
                          <a:r>
                            <a:rPr lang="en-US" dirty="0" smtClean="0"/>
                            <a:t> </a:t>
                          </a:r>
                          <a:r>
                            <a:rPr lang="en-US" dirty="0" err="1" smtClean="0"/>
                            <a:t>yr</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5.6</a:t>
                          </a:r>
                          <a:r>
                            <a:rPr lang="en-US" dirty="0" smtClean="0">
                              <a:latin typeface="Times New Roman" panose="02020603050405020304" pitchFamily="18" charset="0"/>
                              <a:cs typeface="Times New Roman" panose="02020603050405020304" pitchFamily="18" charset="0"/>
                            </a:rPr>
                            <a:t>·</a:t>
                          </a:r>
                          <a:r>
                            <a:rPr lang="en-US" dirty="0" smtClean="0"/>
                            <a:t>10</a:t>
                          </a:r>
                          <a:r>
                            <a:rPr lang="en-US" baseline="30000" dirty="0" smtClean="0"/>
                            <a:t>25</a:t>
                          </a:r>
                          <a:r>
                            <a:rPr lang="en-US" dirty="0" smtClean="0"/>
                            <a:t> </a:t>
                          </a:r>
                          <a:r>
                            <a:rPr lang="en-US" dirty="0" err="1" smtClean="0"/>
                            <a:t>yr</a:t>
                          </a:r>
                          <a:endParaRPr lang="en-US"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4.0</a:t>
                          </a:r>
                          <a:r>
                            <a:rPr lang="en-US" dirty="0" smtClean="0">
                              <a:latin typeface="Times New Roman" panose="02020603050405020304" pitchFamily="18" charset="0"/>
                              <a:cs typeface="Times New Roman" panose="02020603050405020304" pitchFamily="18" charset="0"/>
                            </a:rPr>
                            <a:t>·</a:t>
                          </a:r>
                          <a:r>
                            <a:rPr lang="en-US" dirty="0" smtClean="0"/>
                            <a:t>10</a:t>
                          </a:r>
                          <a:r>
                            <a:rPr lang="en-US" baseline="30000" dirty="0" smtClean="0"/>
                            <a:t>25</a:t>
                          </a:r>
                          <a:r>
                            <a:rPr lang="en-US" dirty="0" smtClean="0"/>
                            <a:t> </a:t>
                          </a:r>
                          <a:r>
                            <a:rPr lang="en-US" dirty="0" err="1" smtClean="0"/>
                            <a:t>yr</a:t>
                          </a:r>
                          <a:endParaRPr lang="en-US"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3.6</a:t>
                          </a:r>
                          <a:r>
                            <a:rPr lang="en-US" dirty="0" smtClean="0">
                              <a:latin typeface="Times New Roman" panose="02020603050405020304" pitchFamily="18" charset="0"/>
                              <a:cs typeface="Times New Roman" panose="02020603050405020304" pitchFamily="18" charset="0"/>
                            </a:rPr>
                            <a:t>·</a:t>
                          </a:r>
                          <a:r>
                            <a:rPr lang="en-US" dirty="0" smtClean="0"/>
                            <a:t>10</a:t>
                          </a:r>
                          <a:r>
                            <a:rPr lang="en-US" baseline="30000" dirty="0" smtClean="0"/>
                            <a:t>24</a:t>
                          </a:r>
                          <a:r>
                            <a:rPr lang="en-US" dirty="0" smtClean="0"/>
                            <a:t> </a:t>
                          </a:r>
                          <a:r>
                            <a:rPr lang="en-US" dirty="0" err="1" smtClean="0"/>
                            <a:t>yr</a:t>
                          </a:r>
                          <a:endParaRPr lang="en-US" dirty="0" smtClean="0"/>
                        </a:p>
                      </a:txBody>
                      <a:tcPr/>
                    </a:tc>
                  </a:tr>
                  <a:tr h="370840">
                    <a:tc>
                      <a:txBody>
                        <a:bodyPr/>
                        <a:lstStyle/>
                        <a:p>
                          <a:r>
                            <a:rPr lang="en-US" dirty="0" smtClean="0"/>
                            <a:t>Limit 90% CL</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1.0</a:t>
                          </a:r>
                          <a:r>
                            <a:rPr lang="en-US" dirty="0" smtClean="0">
                              <a:latin typeface="Times New Roman" panose="02020603050405020304" pitchFamily="18" charset="0"/>
                              <a:cs typeface="Times New Roman" panose="02020603050405020304" pitchFamily="18" charset="0"/>
                            </a:rPr>
                            <a:t>·</a:t>
                          </a:r>
                          <a:r>
                            <a:rPr lang="en-US" dirty="0" smtClean="0"/>
                            <a:t>10</a:t>
                          </a:r>
                          <a:r>
                            <a:rPr lang="en-US" baseline="30000" dirty="0" smtClean="0"/>
                            <a:t>25</a:t>
                          </a:r>
                          <a:r>
                            <a:rPr lang="en-US" dirty="0" smtClean="0"/>
                            <a:t> </a:t>
                          </a:r>
                          <a:r>
                            <a:rPr lang="en-US" dirty="0" err="1" smtClean="0"/>
                            <a:t>yr</a:t>
                          </a:r>
                          <a:endParaRPr lang="en-US"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4.4</a:t>
                          </a:r>
                          <a:r>
                            <a:rPr lang="en-US" dirty="0" smtClean="0">
                              <a:latin typeface="Times New Roman" panose="02020603050405020304" pitchFamily="18" charset="0"/>
                              <a:cs typeface="Times New Roman" panose="02020603050405020304" pitchFamily="18" charset="0"/>
                            </a:rPr>
                            <a:t>·</a:t>
                          </a:r>
                          <a:r>
                            <a:rPr lang="en-US" dirty="0" smtClean="0"/>
                            <a:t>10</a:t>
                          </a:r>
                          <a:r>
                            <a:rPr lang="en-US" baseline="30000" dirty="0" smtClean="0"/>
                            <a:t>25</a:t>
                          </a:r>
                          <a:r>
                            <a:rPr lang="en-US" dirty="0" smtClean="0"/>
                            <a:t> </a:t>
                          </a:r>
                          <a:r>
                            <a:rPr lang="en-US" dirty="0" err="1" smtClean="0"/>
                            <a:t>yr</a:t>
                          </a:r>
                          <a:endParaRPr lang="en-US"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1.8</a:t>
                          </a:r>
                          <a:r>
                            <a:rPr lang="en-US" dirty="0" smtClean="0">
                              <a:latin typeface="Times New Roman" panose="02020603050405020304" pitchFamily="18" charset="0"/>
                              <a:cs typeface="Times New Roman" panose="02020603050405020304" pitchFamily="18" charset="0"/>
                            </a:rPr>
                            <a:t>·</a:t>
                          </a:r>
                          <a:r>
                            <a:rPr lang="en-US" dirty="0" smtClean="0"/>
                            <a:t>10</a:t>
                          </a:r>
                          <a:r>
                            <a:rPr lang="en-US" baseline="30000" dirty="0" smtClean="0"/>
                            <a:t>25</a:t>
                          </a:r>
                          <a:r>
                            <a:rPr lang="en-US" dirty="0" smtClean="0"/>
                            <a:t> </a:t>
                          </a:r>
                          <a:r>
                            <a:rPr lang="en-US" dirty="0" err="1" smtClean="0"/>
                            <a:t>yr</a:t>
                          </a:r>
                          <a:endParaRPr lang="en-US"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1.07</a:t>
                          </a:r>
                          <a:r>
                            <a:rPr lang="en-US" dirty="0" smtClean="0">
                              <a:latin typeface="Times New Roman" panose="02020603050405020304" pitchFamily="18" charset="0"/>
                              <a:cs typeface="Times New Roman" panose="02020603050405020304" pitchFamily="18" charset="0"/>
                            </a:rPr>
                            <a:t>·</a:t>
                          </a:r>
                          <a:r>
                            <a:rPr lang="en-US" dirty="0" smtClean="0"/>
                            <a:t>10</a:t>
                          </a:r>
                          <a:r>
                            <a:rPr lang="en-US" baseline="30000" dirty="0" smtClean="0"/>
                            <a:t>26</a:t>
                          </a:r>
                          <a:r>
                            <a:rPr lang="en-US" dirty="0" smtClean="0"/>
                            <a:t> </a:t>
                          </a:r>
                          <a:r>
                            <a:rPr lang="en-US" dirty="0" err="1" smtClean="0"/>
                            <a:t>yr</a:t>
                          </a:r>
                          <a:endParaRPr lang="en-US"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5.3</a:t>
                          </a:r>
                          <a:r>
                            <a:rPr lang="en-US" dirty="0" smtClean="0">
                              <a:latin typeface="Times New Roman" panose="02020603050405020304" pitchFamily="18" charset="0"/>
                              <a:cs typeface="Times New Roman" panose="02020603050405020304" pitchFamily="18" charset="0"/>
                            </a:rPr>
                            <a:t>·</a:t>
                          </a:r>
                          <a:r>
                            <a:rPr lang="en-US" dirty="0" smtClean="0"/>
                            <a:t>10</a:t>
                          </a:r>
                          <a:r>
                            <a:rPr lang="en-US" baseline="30000" dirty="0" smtClean="0"/>
                            <a:t>25</a:t>
                          </a:r>
                          <a:r>
                            <a:rPr lang="en-US" dirty="0" smtClean="0"/>
                            <a:t> </a:t>
                          </a:r>
                          <a:r>
                            <a:rPr lang="en-US" dirty="0" err="1" smtClean="0"/>
                            <a:t>yr</a:t>
                          </a:r>
                          <a:endParaRPr lang="en-US"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4.5</a:t>
                          </a:r>
                          <a:r>
                            <a:rPr lang="en-US" dirty="0" smtClean="0">
                              <a:latin typeface="Times New Roman" panose="02020603050405020304" pitchFamily="18" charset="0"/>
                              <a:cs typeface="Times New Roman" panose="02020603050405020304" pitchFamily="18" charset="0"/>
                            </a:rPr>
                            <a:t>·</a:t>
                          </a:r>
                          <a:r>
                            <a:rPr lang="en-US" dirty="0" smtClean="0"/>
                            <a:t>10</a:t>
                          </a:r>
                          <a:r>
                            <a:rPr lang="en-US" baseline="30000" dirty="0" smtClean="0"/>
                            <a:t>24</a:t>
                          </a:r>
                          <a:r>
                            <a:rPr lang="en-US" dirty="0" smtClean="0"/>
                            <a:t> </a:t>
                          </a:r>
                          <a:r>
                            <a:rPr lang="en-US" dirty="0" err="1" smtClean="0"/>
                            <a:t>yr</a:t>
                          </a:r>
                          <a:endParaRPr lang="en-US" dirty="0" smtClean="0"/>
                        </a:p>
                      </a:txBody>
                      <a:tcPr/>
                    </a:tc>
                  </a:tr>
                  <a:tr h="408559">
                    <a:tc>
                      <a:txBody>
                        <a:bodyPr/>
                        <a:lstStyle/>
                        <a:p>
                          <a:endParaRPr lang="en-US"/>
                        </a:p>
                      </a:txBody>
                      <a:tcPr>
                        <a:blipFill rotWithShape="0">
                          <a:blip r:embed="rId3"/>
                          <a:stretch>
                            <a:fillRect l="-313" t="-414925" r="-454063" b="-17910"/>
                          </a:stretch>
                        </a:blipFill>
                      </a:tcPr>
                    </a:tc>
                    <a:tc>
                      <a:txBody>
                        <a:bodyPr/>
                        <a:lstStyle/>
                        <a:p>
                          <a:endParaRPr lang="en-US" dirty="0"/>
                        </a:p>
                      </a:txBody>
                      <a:tcPr/>
                    </a:tc>
                    <a:tc>
                      <a:txBody>
                        <a:bodyPr/>
                        <a:lstStyle/>
                        <a:p>
                          <a:endParaRPr lang="en-US" dirty="0"/>
                        </a:p>
                      </a:txBody>
                      <a:tcPr/>
                    </a:tc>
                    <a:tc>
                      <a:txBody>
                        <a:bodyPr/>
                        <a:lstStyle/>
                        <a:p>
                          <a:r>
                            <a:rPr lang="en-US" b="1" dirty="0" smtClean="0">
                              <a:solidFill>
                                <a:srgbClr val="FF0000"/>
                              </a:solidFill>
                            </a:rPr>
                            <a:t>147-398 </a:t>
                          </a:r>
                          <a:r>
                            <a:rPr lang="en-US" b="1" dirty="0" err="1" smtClean="0">
                              <a:solidFill>
                                <a:srgbClr val="FF0000"/>
                              </a:solidFill>
                            </a:rPr>
                            <a:t>meV</a:t>
                          </a:r>
                          <a:endParaRPr lang="en-US" b="1" dirty="0">
                            <a:solidFill>
                              <a:srgbClr val="FF0000"/>
                            </a:solidFill>
                          </a:endParaRPr>
                        </a:p>
                      </a:txBody>
                      <a:tcPr/>
                    </a:tc>
                    <a:tc>
                      <a:txBody>
                        <a:bodyPr/>
                        <a:lstStyle/>
                        <a:p>
                          <a:r>
                            <a:rPr lang="en-US" b="1" dirty="0" smtClean="0"/>
                            <a:t>60-163 </a:t>
                          </a:r>
                          <a:r>
                            <a:rPr lang="en-US" b="1" dirty="0" err="1" smtClean="0"/>
                            <a:t>meV</a:t>
                          </a:r>
                          <a:endParaRPr lang="en-US" b="1" dirty="0"/>
                        </a:p>
                      </a:txBody>
                      <a:tcPr/>
                    </a:tc>
                    <a:tc>
                      <a:txBody>
                        <a:bodyPr/>
                        <a:lstStyle/>
                        <a:p>
                          <a:r>
                            <a:rPr lang="en-US" b="1" dirty="0" smtClean="0"/>
                            <a:t>149-387</a:t>
                          </a:r>
                          <a:r>
                            <a:rPr lang="en-US" b="1" baseline="0" dirty="0" smtClean="0"/>
                            <a:t> </a:t>
                          </a:r>
                          <a:r>
                            <a:rPr lang="en-US" b="1" baseline="0" dirty="0" err="1" smtClean="0"/>
                            <a:t>meV</a:t>
                          </a:r>
                          <a:endParaRPr lang="en-US" b="1" dirty="0"/>
                        </a:p>
                      </a:txBody>
                      <a:tcPr/>
                    </a:tc>
                    <a:tc>
                      <a:txBody>
                        <a:bodyPr/>
                        <a:lstStyle/>
                        <a:p>
                          <a:r>
                            <a:rPr lang="en-US" b="1" dirty="0" smtClean="0"/>
                            <a:t>243-910 </a:t>
                          </a:r>
                          <a:r>
                            <a:rPr lang="en-US" b="1" dirty="0" err="1" smtClean="0"/>
                            <a:t>meV</a:t>
                          </a:r>
                          <a:endParaRPr lang="en-US" b="1" dirty="0"/>
                        </a:p>
                      </a:txBody>
                      <a:tcPr/>
                    </a:tc>
                  </a:tr>
                </a:tbl>
              </a:graphicData>
            </a:graphic>
          </p:graphicFrame>
        </mc:Fallback>
      </mc:AlternateContent>
      <p:sp>
        <p:nvSpPr>
          <p:cNvPr id="2" name="TextBox 1"/>
          <p:cNvSpPr txBox="1"/>
          <p:nvPr/>
        </p:nvSpPr>
        <p:spPr>
          <a:xfrm>
            <a:off x="659997" y="3732591"/>
            <a:ext cx="5305375" cy="2308324"/>
          </a:xfrm>
          <a:prstGeom prst="rect">
            <a:avLst/>
          </a:prstGeom>
          <a:noFill/>
        </p:spPr>
        <p:txBody>
          <a:bodyPr wrap="square" rtlCol="0">
            <a:spAutoFit/>
          </a:bodyPr>
          <a:lstStyle/>
          <a:p>
            <a:pPr>
              <a:spcBef>
                <a:spcPct val="0"/>
              </a:spcBef>
              <a:buFontTx/>
              <a:buNone/>
            </a:pPr>
            <a:r>
              <a:rPr lang="en-US" altLang="en-US" sz="2400" dirty="0">
                <a:solidFill>
                  <a:srgbClr val="0033CC"/>
                </a:solidFill>
                <a:latin typeface="Calibri" panose="020F0502020204030204" pitchFamily="34" charset="0"/>
                <a:cs typeface="Helvetica" panose="020B0604020202020204" pitchFamily="34" charset="0"/>
              </a:rPr>
              <a:t>T</a:t>
            </a:r>
            <a:r>
              <a:rPr lang="en-US" altLang="en-US" sz="2400" dirty="0" smtClean="0">
                <a:solidFill>
                  <a:srgbClr val="0033CC"/>
                </a:solidFill>
                <a:latin typeface="Calibri" panose="020F0502020204030204" pitchFamily="34" charset="0"/>
                <a:cs typeface="Helvetica" panose="020B0604020202020204" pitchFamily="34" charset="0"/>
              </a:rPr>
              <a:t>he </a:t>
            </a:r>
            <a:r>
              <a:rPr lang="en-US" altLang="en-US" sz="2400" dirty="0">
                <a:solidFill>
                  <a:srgbClr val="0033CC"/>
                </a:solidFill>
                <a:latin typeface="Calibri" panose="020F0502020204030204" pitchFamily="34" charset="0"/>
                <a:cs typeface="Helvetica" panose="020B0604020202020204" pitchFamily="34" charset="0"/>
              </a:rPr>
              <a:t>“background index” is </a:t>
            </a:r>
            <a:endParaRPr lang="en-US" altLang="en-US" sz="2400" dirty="0" smtClean="0">
              <a:solidFill>
                <a:srgbClr val="0033CC"/>
              </a:solidFill>
              <a:latin typeface="Calibri" panose="020F0502020204030204" pitchFamily="34" charset="0"/>
              <a:cs typeface="Helvetica" panose="020B0604020202020204" pitchFamily="34" charset="0"/>
            </a:endParaRPr>
          </a:p>
          <a:p>
            <a:pPr>
              <a:spcBef>
                <a:spcPct val="0"/>
              </a:spcBef>
              <a:buFontTx/>
              <a:buNone/>
            </a:pPr>
            <a:r>
              <a:rPr lang="en-US" altLang="en-US" sz="2400" dirty="0" smtClean="0">
                <a:solidFill>
                  <a:srgbClr val="0033CC"/>
                </a:solidFill>
                <a:latin typeface="Calibri" panose="020F0502020204030204" pitchFamily="34" charset="0"/>
                <a:cs typeface="Helvetica" panose="020B0604020202020204" pitchFamily="34" charset="0"/>
              </a:rPr>
              <a:t>B</a:t>
            </a:r>
            <a:r>
              <a:rPr lang="en-US" altLang="en-US" sz="2400" dirty="0">
                <a:solidFill>
                  <a:srgbClr val="0033CC"/>
                </a:solidFill>
                <a:latin typeface="Calibri" panose="020F0502020204030204" pitchFamily="34" charset="0"/>
                <a:cs typeface="Helvetica" panose="020B0604020202020204" pitchFamily="34" charset="0"/>
              </a:rPr>
              <a:t>=(1.5±0.2)×10</a:t>
            </a:r>
            <a:r>
              <a:rPr lang="en-US" altLang="en-US" sz="2400" baseline="30000" dirty="0">
                <a:solidFill>
                  <a:srgbClr val="0033CC"/>
                </a:solidFill>
                <a:latin typeface="Calibri" panose="020F0502020204030204" pitchFamily="34" charset="0"/>
                <a:cs typeface="Helvetica" panose="020B0604020202020204" pitchFamily="34" charset="0"/>
              </a:rPr>
              <a:t>-3</a:t>
            </a:r>
            <a:r>
              <a:rPr lang="en-US" altLang="en-US" sz="2400" dirty="0">
                <a:solidFill>
                  <a:srgbClr val="0033CC"/>
                </a:solidFill>
                <a:latin typeface="Calibri" panose="020F0502020204030204" pitchFamily="34" charset="0"/>
                <a:cs typeface="Helvetica" panose="020B0604020202020204" pitchFamily="34" charset="0"/>
              </a:rPr>
              <a:t> </a:t>
            </a:r>
            <a:r>
              <a:rPr lang="en-US" altLang="en-US" sz="2400" dirty="0" err="1">
                <a:solidFill>
                  <a:srgbClr val="0033CC"/>
                </a:solidFill>
                <a:latin typeface="Calibri" panose="020F0502020204030204" pitchFamily="34" charset="0"/>
                <a:cs typeface="Helvetica" panose="020B0604020202020204" pitchFamily="34" charset="0"/>
              </a:rPr>
              <a:t>cnts</a:t>
            </a:r>
            <a:r>
              <a:rPr lang="en-US" altLang="en-US" sz="2400" dirty="0">
                <a:solidFill>
                  <a:srgbClr val="0033CC"/>
                </a:solidFill>
                <a:latin typeface="Calibri" panose="020F0502020204030204" pitchFamily="34" charset="0"/>
                <a:cs typeface="Helvetica" panose="020B0604020202020204" pitchFamily="34" charset="0"/>
              </a:rPr>
              <a:t> / (</a:t>
            </a:r>
            <a:r>
              <a:rPr lang="en-US" altLang="en-US" sz="2400" dirty="0" err="1">
                <a:solidFill>
                  <a:srgbClr val="0033CC"/>
                </a:solidFill>
                <a:latin typeface="Calibri" panose="020F0502020204030204" pitchFamily="34" charset="0"/>
                <a:cs typeface="Helvetica" panose="020B0604020202020204" pitchFamily="34" charset="0"/>
              </a:rPr>
              <a:t>kg·yr·keV</a:t>
            </a:r>
            <a:r>
              <a:rPr lang="en-US" altLang="en-US" sz="2400" dirty="0" smtClean="0">
                <a:solidFill>
                  <a:srgbClr val="0033CC"/>
                </a:solidFill>
                <a:latin typeface="Calibri" panose="020F0502020204030204" pitchFamily="34" charset="0"/>
                <a:cs typeface="Helvetica" panose="020B0604020202020204" pitchFamily="34" charset="0"/>
              </a:rPr>
              <a:t>). </a:t>
            </a:r>
          </a:p>
          <a:p>
            <a:pPr>
              <a:spcBef>
                <a:spcPct val="0"/>
              </a:spcBef>
              <a:buFontTx/>
              <a:buNone/>
            </a:pPr>
            <a:r>
              <a:rPr lang="en-US" altLang="en-US" sz="2400" dirty="0" smtClean="0">
                <a:solidFill>
                  <a:srgbClr val="0033CC"/>
                </a:solidFill>
                <a:latin typeface="Calibri" panose="020F0502020204030204" pitchFamily="34" charset="0"/>
                <a:cs typeface="Helvetica" panose="020B0604020202020204" pitchFamily="34" charset="0"/>
              </a:rPr>
              <a:t>It offers an incomplete description.</a:t>
            </a:r>
            <a:endParaRPr lang="en-US" altLang="en-US" sz="2400" dirty="0">
              <a:solidFill>
                <a:srgbClr val="0033CC"/>
              </a:solidFill>
              <a:latin typeface="Calibri" panose="020F0502020204030204" pitchFamily="34" charset="0"/>
              <a:cs typeface="Helvetica" panose="020B0604020202020204" pitchFamily="34" charset="0"/>
            </a:endParaRPr>
          </a:p>
          <a:p>
            <a:pPr>
              <a:spcBef>
                <a:spcPct val="0"/>
              </a:spcBef>
              <a:buFontTx/>
              <a:buNone/>
            </a:pPr>
            <a:endParaRPr lang="en-US" altLang="en-US" sz="2400" dirty="0">
              <a:solidFill>
                <a:srgbClr val="0033CC"/>
              </a:solidFill>
              <a:latin typeface="Calibri" panose="020F0502020204030204" pitchFamily="34" charset="0"/>
              <a:cs typeface="Helvetica" panose="020B0604020202020204" pitchFamily="34" charset="0"/>
            </a:endParaRPr>
          </a:p>
          <a:p>
            <a:pPr>
              <a:spcBef>
                <a:spcPct val="0"/>
              </a:spcBef>
              <a:buFontTx/>
              <a:buNone/>
            </a:pPr>
            <a:r>
              <a:rPr lang="en-US" altLang="en-US" sz="2400" dirty="0" smtClean="0">
                <a:solidFill>
                  <a:srgbClr val="336600"/>
                </a:solidFill>
                <a:latin typeface="Calibri" panose="020F0502020204030204" pitchFamily="34" charset="0"/>
                <a:cs typeface="Helvetica" panose="020B0604020202020204" pitchFamily="34" charset="0"/>
              </a:rPr>
              <a:t>B</a:t>
            </a:r>
            <a:r>
              <a:rPr lang="en-US" altLang="en-US" sz="2400" dirty="0">
                <a:solidFill>
                  <a:srgbClr val="336600"/>
                </a:solidFill>
                <a:latin typeface="Calibri" panose="020F0502020204030204" pitchFamily="34" charset="0"/>
                <a:cs typeface="Helvetica" panose="020B0604020202020204" pitchFamily="34" charset="0"/>
              </a:rPr>
              <a:t>=(0.107±0.014) </a:t>
            </a:r>
            <a:r>
              <a:rPr lang="en-US" altLang="en-US" sz="2400" dirty="0" err="1">
                <a:solidFill>
                  <a:srgbClr val="336600"/>
                </a:solidFill>
                <a:latin typeface="Calibri" panose="020F0502020204030204" pitchFamily="34" charset="0"/>
                <a:cs typeface="Helvetica" panose="020B0604020202020204" pitchFamily="34" charset="0"/>
              </a:rPr>
              <a:t>cnts</a:t>
            </a:r>
            <a:r>
              <a:rPr lang="en-US" altLang="en-US" sz="2400" dirty="0">
                <a:solidFill>
                  <a:srgbClr val="336600"/>
                </a:solidFill>
                <a:latin typeface="Calibri" panose="020F0502020204030204" pitchFamily="34" charset="0"/>
                <a:cs typeface="Helvetica" panose="020B0604020202020204" pitchFamily="34" charset="0"/>
              </a:rPr>
              <a:t> / (</a:t>
            </a:r>
            <a:r>
              <a:rPr lang="en-US" altLang="en-US" sz="2400" dirty="0" err="1">
                <a:solidFill>
                  <a:srgbClr val="336600"/>
                </a:solidFill>
                <a:latin typeface="Calibri" panose="020F0502020204030204" pitchFamily="34" charset="0"/>
                <a:cs typeface="Helvetica" panose="020B0604020202020204" pitchFamily="34" charset="0"/>
              </a:rPr>
              <a:t>kg</a:t>
            </a:r>
            <a:r>
              <a:rPr lang="en-US" altLang="en-US" sz="2400" dirty="0" err="1">
                <a:solidFill>
                  <a:srgbClr val="336600"/>
                </a:solidFill>
                <a:latin typeface="Times New Roman" panose="02020603050405020304" pitchFamily="18" charset="0"/>
                <a:cs typeface="Times New Roman" panose="02020603050405020304" pitchFamily="18" charset="0"/>
              </a:rPr>
              <a:t>·</a:t>
            </a:r>
            <a:r>
              <a:rPr lang="en-US" altLang="en-US" sz="2400" dirty="0" err="1">
                <a:solidFill>
                  <a:srgbClr val="336600"/>
                </a:solidFill>
                <a:latin typeface="Calibri" panose="020F0502020204030204" pitchFamily="34" charset="0"/>
                <a:cs typeface="Helvetica" panose="020B0604020202020204" pitchFamily="34" charset="0"/>
              </a:rPr>
              <a:t>yr</a:t>
            </a:r>
            <a:r>
              <a:rPr lang="en-US" altLang="en-US" sz="2400" dirty="0" err="1">
                <a:solidFill>
                  <a:srgbClr val="336600"/>
                </a:solidFill>
                <a:latin typeface="Times New Roman" panose="02020603050405020304" pitchFamily="18" charset="0"/>
                <a:cs typeface="Times New Roman" panose="02020603050405020304" pitchFamily="18" charset="0"/>
              </a:rPr>
              <a:t>·</a:t>
            </a:r>
            <a:r>
              <a:rPr lang="en-US" altLang="en-US" sz="2400" dirty="0" err="1">
                <a:solidFill>
                  <a:srgbClr val="336600"/>
                </a:solidFill>
                <a:latin typeface="Calibri" panose="020F0502020204030204" pitchFamily="34" charset="0"/>
                <a:cs typeface="Helvetica" panose="020B0604020202020204" pitchFamily="34" charset="0"/>
              </a:rPr>
              <a:t>FWHM</a:t>
            </a:r>
            <a:r>
              <a:rPr lang="en-US" altLang="en-US" sz="2400" dirty="0" smtClean="0">
                <a:solidFill>
                  <a:srgbClr val="336600"/>
                </a:solidFill>
                <a:latin typeface="Calibri" panose="020F0502020204030204" pitchFamily="34" charset="0"/>
                <a:cs typeface="Helvetica" panose="020B0604020202020204" pitchFamily="34" charset="0"/>
              </a:rPr>
              <a:t>)</a:t>
            </a:r>
          </a:p>
          <a:p>
            <a:pPr>
              <a:spcBef>
                <a:spcPct val="0"/>
              </a:spcBef>
              <a:buFontTx/>
              <a:buNone/>
            </a:pPr>
            <a:r>
              <a:rPr lang="en-US" altLang="en-US" sz="2400" dirty="0" smtClean="0">
                <a:solidFill>
                  <a:srgbClr val="336600"/>
                </a:solidFill>
                <a:latin typeface="Calibri" panose="020F0502020204030204" pitchFamily="34" charset="0"/>
                <a:cs typeface="Helvetica" panose="020B0604020202020204" pitchFamily="34" charset="0"/>
              </a:rPr>
              <a:t>for </a:t>
            </a:r>
            <a:r>
              <a:rPr lang="el-GR" altLang="en-US" sz="2400" dirty="0">
                <a:solidFill>
                  <a:srgbClr val="336600"/>
                </a:solidFill>
                <a:latin typeface="Calibri" panose="020F0502020204030204" pitchFamily="34" charset="0"/>
                <a:cs typeface="Helvetica" panose="020B0604020202020204" pitchFamily="34" charset="0"/>
              </a:rPr>
              <a:t>σ</a:t>
            </a:r>
            <a:r>
              <a:rPr lang="el-GR" altLang="en-US" sz="2400" baseline="-25000" dirty="0">
                <a:solidFill>
                  <a:srgbClr val="336600"/>
                </a:solidFill>
                <a:latin typeface="Calibri" panose="020F0502020204030204" pitchFamily="34" charset="0"/>
                <a:cs typeface="Helvetica" panose="020B0604020202020204" pitchFamily="34" charset="0"/>
              </a:rPr>
              <a:t>ββ</a:t>
            </a:r>
            <a:r>
              <a:rPr lang="en-US" altLang="en-US" sz="2400" dirty="0">
                <a:solidFill>
                  <a:srgbClr val="336600"/>
                </a:solidFill>
                <a:latin typeface="Calibri" panose="020F0502020204030204" pitchFamily="34" charset="0"/>
                <a:cs typeface="Helvetica" panose="020B0604020202020204" pitchFamily="34" charset="0"/>
              </a:rPr>
              <a:t>/Q</a:t>
            </a:r>
            <a:r>
              <a:rPr lang="el-GR" altLang="en-US" sz="2400" baseline="-25000" dirty="0">
                <a:solidFill>
                  <a:srgbClr val="336600"/>
                </a:solidFill>
                <a:latin typeface="Calibri" panose="020F0502020204030204" pitchFamily="34" charset="0"/>
                <a:cs typeface="Helvetica" panose="020B0604020202020204" pitchFamily="34" charset="0"/>
              </a:rPr>
              <a:t>ββ</a:t>
            </a:r>
            <a:r>
              <a:rPr lang="en-US" altLang="en-US" sz="2400" dirty="0">
                <a:solidFill>
                  <a:srgbClr val="336600"/>
                </a:solidFill>
                <a:latin typeface="Calibri" panose="020F0502020204030204" pitchFamily="34" charset="0"/>
                <a:cs typeface="Helvetica" panose="020B0604020202020204" pitchFamily="34" charset="0"/>
              </a:rPr>
              <a:t>=1.23</a:t>
            </a:r>
            <a:r>
              <a:rPr lang="en-US" altLang="en-US" sz="2400" dirty="0" smtClean="0">
                <a:solidFill>
                  <a:srgbClr val="336600"/>
                </a:solidFill>
                <a:latin typeface="Calibri" panose="020F0502020204030204" pitchFamily="34" charset="0"/>
                <a:cs typeface="Helvetica" panose="020B0604020202020204" pitchFamily="34" charset="0"/>
              </a:rPr>
              <a:t>%</a:t>
            </a:r>
            <a:endParaRPr lang="en-US" altLang="en-US" sz="2400" dirty="0">
              <a:solidFill>
                <a:srgbClr val="336600"/>
              </a:solidFill>
              <a:latin typeface="Calibri" panose="020F0502020204030204" pitchFamily="34" charset="0"/>
              <a:cs typeface="Helvetica" panose="020B0604020202020204" pitchFamily="34" charset="0"/>
            </a:endParaRPr>
          </a:p>
        </p:txBody>
      </p:sp>
      <p:sp>
        <p:nvSpPr>
          <p:cNvPr id="6" name="TextBox 5"/>
          <p:cNvSpPr txBox="1"/>
          <p:nvPr/>
        </p:nvSpPr>
        <p:spPr>
          <a:xfrm>
            <a:off x="10003971" y="4648200"/>
            <a:ext cx="2020810" cy="369332"/>
          </a:xfrm>
          <a:prstGeom prst="rect">
            <a:avLst/>
          </a:prstGeom>
          <a:noFill/>
        </p:spPr>
        <p:txBody>
          <a:bodyPr wrap="none" rtlCol="0">
            <a:spAutoFit/>
          </a:bodyPr>
          <a:lstStyle/>
          <a:p>
            <a:r>
              <a:rPr lang="en-US" dirty="0" smtClean="0"/>
              <a:t>external </a:t>
            </a:r>
            <a:r>
              <a:rPr lang="el-GR" dirty="0" smtClean="0">
                <a:latin typeface="Calibri" panose="020F0502020204030204" pitchFamily="34" charset="0"/>
              </a:rPr>
              <a:t>γ</a:t>
            </a:r>
            <a:r>
              <a:rPr lang="en-US" dirty="0" smtClean="0">
                <a:latin typeface="Calibri" panose="020F0502020204030204" pitchFamily="34" charset="0"/>
              </a:rPr>
              <a:t>-radiation</a:t>
            </a:r>
            <a:endParaRPr lang="en-US" dirty="0"/>
          </a:p>
        </p:txBody>
      </p:sp>
      <p:sp>
        <p:nvSpPr>
          <p:cNvPr id="12" name="TextBox 11"/>
          <p:cNvSpPr txBox="1"/>
          <p:nvPr/>
        </p:nvSpPr>
        <p:spPr>
          <a:xfrm>
            <a:off x="10003971" y="4980214"/>
            <a:ext cx="2020810" cy="369332"/>
          </a:xfrm>
          <a:prstGeom prst="rect">
            <a:avLst/>
          </a:prstGeom>
          <a:noFill/>
        </p:spPr>
        <p:txBody>
          <a:bodyPr wrap="none" rtlCol="0">
            <a:spAutoFit/>
          </a:bodyPr>
          <a:lstStyle/>
          <a:p>
            <a:r>
              <a:rPr lang="en-US" dirty="0" smtClean="0"/>
              <a:t>external </a:t>
            </a:r>
            <a:r>
              <a:rPr lang="el-GR" dirty="0" smtClean="0">
                <a:latin typeface="Calibri" panose="020F0502020204030204" pitchFamily="34" charset="0"/>
              </a:rPr>
              <a:t>γ</a:t>
            </a:r>
            <a:r>
              <a:rPr lang="en-US" dirty="0" smtClean="0">
                <a:latin typeface="Calibri" panose="020F0502020204030204" pitchFamily="34" charset="0"/>
              </a:rPr>
              <a:t>-radiation</a:t>
            </a:r>
            <a:endParaRPr lang="en-US" dirty="0"/>
          </a:p>
        </p:txBody>
      </p:sp>
      <p:sp>
        <p:nvSpPr>
          <p:cNvPr id="8" name="TextBox 7"/>
          <p:cNvSpPr txBox="1"/>
          <p:nvPr/>
        </p:nvSpPr>
        <p:spPr>
          <a:xfrm>
            <a:off x="10003971" y="5312228"/>
            <a:ext cx="1130438" cy="369332"/>
          </a:xfrm>
          <a:prstGeom prst="rect">
            <a:avLst/>
          </a:prstGeom>
          <a:noFill/>
        </p:spPr>
        <p:txBody>
          <a:bodyPr wrap="none" rtlCol="0">
            <a:spAutoFit/>
          </a:bodyPr>
          <a:lstStyle/>
          <a:p>
            <a:r>
              <a:rPr lang="en-US" dirty="0" smtClean="0"/>
              <a:t>n-induced</a:t>
            </a:r>
            <a:endParaRPr lang="en-US" dirty="0"/>
          </a:p>
        </p:txBody>
      </p:sp>
      <p:sp>
        <p:nvSpPr>
          <p:cNvPr id="5" name="Rectangle 4"/>
          <p:cNvSpPr/>
          <p:nvPr/>
        </p:nvSpPr>
        <p:spPr>
          <a:xfrm>
            <a:off x="5057422" y="317500"/>
            <a:ext cx="1591734" cy="204187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623573" y="204537"/>
            <a:ext cx="4969042" cy="2322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7087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5" presetClass="exit" presetSubtype="10" fill="hold" grpId="0" nodeType="withEffect">
                                  <p:stCondLst>
                                    <p:cond delay="0"/>
                                  </p:stCondLst>
                                  <p:childTnLst>
                                    <p:animEffect transition="out" filter="checkerboard(across)">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heckerboard(across)">
                                      <p:cBhvr>
                                        <p:cTn id="17" dur="500"/>
                                        <p:tgtEl>
                                          <p:spTgt spid="2"/>
                                        </p:tgtEl>
                                      </p:cBhvr>
                                    </p:animEffect>
                                  </p:childTnLst>
                                </p:cTn>
                              </p:par>
                            </p:childTnLst>
                          </p:cTn>
                        </p:par>
                        <p:par>
                          <p:cTn id="18" fill="hold">
                            <p:stCondLst>
                              <p:cond delay="500"/>
                            </p:stCondLst>
                            <p:childTnLst>
                              <p:par>
                                <p:cTn id="19" presetID="5" presetClass="entr" presetSubtype="1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heckerboard(across)">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heckerboard(across)">
                                      <p:cBhvr>
                                        <p:cTn id="26" dur="500"/>
                                        <p:tgtEl>
                                          <p:spTgt spid="6"/>
                                        </p:tgtEl>
                                      </p:cBhvr>
                                    </p:animEffect>
                                  </p:childTnLst>
                                </p:cTn>
                              </p:par>
                            </p:childTnLst>
                          </p:cTn>
                        </p:par>
                        <p:par>
                          <p:cTn id="27" fill="hold">
                            <p:stCondLst>
                              <p:cond delay="500"/>
                            </p:stCondLst>
                            <p:childTnLst>
                              <p:par>
                                <p:cTn id="28" presetID="5" presetClass="entr" presetSubtype="10"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checkerboard(across)">
                                      <p:cBhvr>
                                        <p:cTn id="30" dur="500"/>
                                        <p:tgtEl>
                                          <p:spTgt spid="12"/>
                                        </p:tgtEl>
                                      </p:cBhvr>
                                    </p:animEffect>
                                  </p:childTnLst>
                                </p:cTn>
                              </p:par>
                            </p:childTnLst>
                          </p:cTn>
                        </p:par>
                        <p:par>
                          <p:cTn id="31" fill="hold">
                            <p:stCondLst>
                              <p:cond delay="1000"/>
                            </p:stCondLst>
                            <p:childTnLst>
                              <p:par>
                                <p:cTn id="32" presetID="5" presetClass="entr" presetSubtype="1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checkerboard(across)">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2" grpId="0"/>
      <p:bldP spid="8" grpId="0"/>
      <p:bldP spid="5"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AFF47089-F15D-4192-A260-81621E8F456C}" type="slidenum">
              <a:rPr lang="en-US" smtClean="0"/>
              <a:t>26</a:t>
            </a:fld>
            <a:endParaRPr lang="en-US"/>
          </a:p>
        </p:txBody>
      </p:sp>
      <p:sp>
        <p:nvSpPr>
          <p:cNvPr id="7" name="TextBox 6"/>
          <p:cNvSpPr txBox="1"/>
          <p:nvPr/>
        </p:nvSpPr>
        <p:spPr>
          <a:xfrm>
            <a:off x="433413" y="129420"/>
            <a:ext cx="11076819" cy="3785652"/>
          </a:xfrm>
          <a:prstGeom prst="rect">
            <a:avLst/>
          </a:prstGeom>
          <a:noFill/>
        </p:spPr>
        <p:txBody>
          <a:bodyPr wrap="square" rtlCol="0">
            <a:spAutoFit/>
          </a:bodyPr>
          <a:lstStyle/>
          <a:p>
            <a:r>
              <a:rPr lang="en-US" sz="2400" dirty="0" smtClean="0"/>
              <a:t>The extremely low EXO-200 background was achieved by:</a:t>
            </a:r>
          </a:p>
          <a:p>
            <a:endParaRPr lang="en-US" sz="2400" dirty="0"/>
          </a:p>
          <a:p>
            <a:pPr marL="342900" indent="-342900">
              <a:buFont typeface="Arial" panose="020B0604020202020204" pitchFamily="34" charset="0"/>
              <a:buChar char="•"/>
            </a:pPr>
            <a:r>
              <a:rPr lang="en-US" sz="2400" dirty="0" smtClean="0"/>
              <a:t>Rigorous radioactivity testing program utilizing</a:t>
            </a:r>
          </a:p>
          <a:p>
            <a:pPr marL="800100" lvl="1" indent="-342900">
              <a:buFont typeface="Calibri" panose="020F0502020204030204" pitchFamily="34" charset="0"/>
              <a:buChar char="‒"/>
            </a:pPr>
            <a:r>
              <a:rPr lang="en-US" sz="2400" dirty="0" smtClean="0"/>
              <a:t>ICPMS / GDMS</a:t>
            </a:r>
          </a:p>
          <a:p>
            <a:pPr marL="800100" lvl="1" indent="-342900">
              <a:buFont typeface="Calibri" panose="020F0502020204030204" pitchFamily="34" charset="0"/>
              <a:buChar char="‒"/>
            </a:pPr>
            <a:r>
              <a:rPr lang="en-US" sz="2400" dirty="0" smtClean="0"/>
              <a:t>NAA</a:t>
            </a:r>
          </a:p>
          <a:p>
            <a:pPr marL="800100" lvl="1" indent="-342900">
              <a:buFont typeface="Calibri" panose="020F0502020204030204" pitchFamily="34" charset="0"/>
              <a:buChar char="‒"/>
            </a:pPr>
            <a:r>
              <a:rPr lang="en-US" sz="2400" dirty="0" smtClean="0"/>
              <a:t>Ge counting</a:t>
            </a:r>
          </a:p>
          <a:p>
            <a:pPr marL="800100" lvl="1" indent="-342900">
              <a:buFont typeface="Calibri" panose="020F0502020204030204" pitchFamily="34" charset="0"/>
              <a:buChar char="‒"/>
            </a:pPr>
            <a:r>
              <a:rPr lang="en-US" sz="2400" dirty="0" smtClean="0"/>
              <a:t>Rn atom counting</a:t>
            </a:r>
          </a:p>
          <a:p>
            <a:pPr marL="342900" indent="-342900">
              <a:buFont typeface="Arial" panose="020B0604020202020204" pitchFamily="34" charset="0"/>
              <a:buChar char="•"/>
            </a:pPr>
            <a:r>
              <a:rPr lang="en-US" sz="2400" dirty="0" smtClean="0"/>
              <a:t>Coordination with the Monte Carlo simulation to formulate quantitative acceptance criteria for every experiment component.</a:t>
            </a:r>
          </a:p>
          <a:p>
            <a:pPr marL="342900" indent="-342900">
              <a:buFont typeface="Arial" panose="020B0604020202020204" pitchFamily="34" charset="0"/>
              <a:buChar char="•"/>
            </a:pPr>
            <a:r>
              <a:rPr lang="en-US" sz="2400" dirty="0" smtClean="0"/>
              <a:t>Detector design and construction decisions were governed by these criteria.</a:t>
            </a:r>
          </a:p>
        </p:txBody>
      </p:sp>
      <p:graphicFrame>
        <p:nvGraphicFramePr>
          <p:cNvPr id="8" name="Table 7"/>
          <p:cNvGraphicFramePr>
            <a:graphicFrameLocks noGrp="1"/>
          </p:cNvGraphicFramePr>
          <p:nvPr>
            <p:extLst>
              <p:ext uri="{D42A27DB-BD31-4B8C-83A1-F6EECF244321}">
                <p14:modId xmlns:p14="http://schemas.microsoft.com/office/powerpoint/2010/main" val="1889382176"/>
              </p:ext>
            </p:extLst>
          </p:nvPr>
        </p:nvGraphicFramePr>
        <p:xfrm>
          <a:off x="496710" y="4117621"/>
          <a:ext cx="5757334" cy="1752600"/>
        </p:xfrm>
        <a:graphic>
          <a:graphicData uri="http://schemas.openxmlformats.org/drawingml/2006/table">
            <a:tbl>
              <a:tblPr firstRow="1" bandRow="1">
                <a:tableStyleId>{5C22544A-7EE6-4342-B048-85BDC9FD1C3A}</a:tableStyleId>
              </a:tblPr>
              <a:tblGrid>
                <a:gridCol w="2235201"/>
                <a:gridCol w="2020711"/>
                <a:gridCol w="1501422"/>
              </a:tblGrid>
              <a:tr h="370840">
                <a:tc>
                  <a:txBody>
                    <a:bodyPr/>
                    <a:lstStyle/>
                    <a:p>
                      <a:r>
                        <a:rPr lang="en-US" dirty="0" smtClean="0"/>
                        <a:t>Method</a:t>
                      </a:r>
                      <a:endParaRPr lang="en-US" dirty="0"/>
                    </a:p>
                  </a:txBody>
                  <a:tcPr/>
                </a:tc>
                <a:tc>
                  <a:txBody>
                    <a:bodyPr/>
                    <a:lstStyle/>
                    <a:p>
                      <a:r>
                        <a:rPr lang="en-US" baseline="30000" dirty="0" smtClean="0"/>
                        <a:t>232</a:t>
                      </a:r>
                      <a:r>
                        <a:rPr lang="en-US" dirty="0" smtClean="0"/>
                        <a:t>Th</a:t>
                      </a:r>
                      <a:r>
                        <a:rPr lang="en-US" baseline="0" dirty="0" smtClean="0"/>
                        <a:t> </a:t>
                      </a:r>
                      <a:r>
                        <a:rPr lang="en-US" baseline="0" dirty="0" err="1" smtClean="0"/>
                        <a:t>cnts</a:t>
                      </a:r>
                      <a:r>
                        <a:rPr lang="en-US" baseline="0" dirty="0" smtClean="0"/>
                        <a:t> </a:t>
                      </a:r>
                    </a:p>
                    <a:p>
                      <a:r>
                        <a:rPr lang="en-US" baseline="0" dirty="0" smtClean="0"/>
                        <a:t>in Q</a:t>
                      </a:r>
                      <a:r>
                        <a:rPr lang="el-GR" baseline="-25000" dirty="0" smtClean="0">
                          <a:latin typeface="Calibri" panose="020F0502020204030204" pitchFamily="34" charset="0"/>
                        </a:rPr>
                        <a:t>ββ</a:t>
                      </a:r>
                      <a:r>
                        <a:rPr lang="el-GR" baseline="0" dirty="0" smtClean="0">
                          <a:latin typeface="Calibri" panose="020F0502020204030204" pitchFamily="34" charset="0"/>
                        </a:rPr>
                        <a:t>±</a:t>
                      </a:r>
                      <a:r>
                        <a:rPr lang="en-US" baseline="0" dirty="0" smtClean="0">
                          <a:latin typeface="Calibri" panose="020F0502020204030204" pitchFamily="34" charset="0"/>
                        </a:rPr>
                        <a:t>2</a:t>
                      </a:r>
                      <a:r>
                        <a:rPr lang="en-US" baseline="0" dirty="0" smtClean="0">
                          <a:latin typeface="Times New Roman" panose="02020603050405020304" pitchFamily="18" charset="0"/>
                          <a:cs typeface="Times New Roman" panose="02020603050405020304" pitchFamily="18" charset="0"/>
                        </a:rPr>
                        <a:t>·</a:t>
                      </a:r>
                      <a:r>
                        <a:rPr lang="el-GR" baseline="0" dirty="0" smtClean="0">
                          <a:latin typeface="Calibri" panose="020F0502020204030204" pitchFamily="34" charset="0"/>
                        </a:rPr>
                        <a:t>σ</a:t>
                      </a:r>
                      <a:r>
                        <a:rPr lang="el-GR" baseline="-25000" dirty="0" smtClean="0">
                          <a:latin typeface="Calibri" panose="020F0502020204030204" pitchFamily="34" charset="0"/>
                        </a:rPr>
                        <a:t>ββ</a:t>
                      </a:r>
                      <a:endParaRPr lang="en-US" baseline="-25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dirty="0" smtClean="0"/>
                        <a:t>238</a:t>
                      </a:r>
                      <a:r>
                        <a:rPr lang="en-US" dirty="0" smtClean="0"/>
                        <a:t>U</a:t>
                      </a:r>
                      <a:r>
                        <a:rPr lang="en-US" baseline="0" dirty="0" smtClean="0"/>
                        <a:t> </a:t>
                      </a:r>
                      <a:r>
                        <a:rPr lang="en-US" baseline="0" dirty="0" err="1" smtClean="0"/>
                        <a:t>cnts</a:t>
                      </a:r>
                      <a:r>
                        <a:rPr lang="en-US"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in Q</a:t>
                      </a:r>
                      <a:r>
                        <a:rPr lang="el-GR" baseline="-25000" dirty="0" smtClean="0">
                          <a:latin typeface="Calibri" panose="020F0502020204030204" pitchFamily="34" charset="0"/>
                        </a:rPr>
                        <a:t>ββ</a:t>
                      </a:r>
                      <a:r>
                        <a:rPr lang="el-GR" baseline="0" dirty="0" smtClean="0">
                          <a:latin typeface="Calibri" panose="020F0502020204030204" pitchFamily="34" charset="0"/>
                        </a:rPr>
                        <a:t>±</a:t>
                      </a:r>
                      <a:r>
                        <a:rPr lang="en-US" baseline="0" dirty="0" smtClean="0">
                          <a:latin typeface="Calibri" panose="020F0502020204030204" pitchFamily="34" charset="0"/>
                        </a:rPr>
                        <a:t>2</a:t>
                      </a:r>
                      <a:r>
                        <a:rPr lang="en-US" baseline="0" dirty="0" smtClean="0">
                          <a:latin typeface="Times New Roman" panose="02020603050405020304" pitchFamily="18" charset="0"/>
                          <a:cs typeface="Times New Roman" panose="02020603050405020304" pitchFamily="18" charset="0"/>
                        </a:rPr>
                        <a:t>·</a:t>
                      </a:r>
                      <a:r>
                        <a:rPr lang="el-GR" baseline="0" dirty="0" smtClean="0">
                          <a:latin typeface="Calibri" panose="020F0502020204030204" pitchFamily="34" charset="0"/>
                        </a:rPr>
                        <a:t>σ</a:t>
                      </a:r>
                      <a:r>
                        <a:rPr lang="el-GR" baseline="-25000" dirty="0" smtClean="0">
                          <a:latin typeface="Calibri" panose="020F0502020204030204" pitchFamily="34" charset="0"/>
                        </a:rPr>
                        <a:t>ββ</a:t>
                      </a:r>
                      <a:endParaRPr lang="en-US" baseline="-25000" dirty="0" smtClean="0"/>
                    </a:p>
                  </a:txBody>
                  <a:tcPr/>
                </a:tc>
              </a:tr>
              <a:tr h="370840">
                <a:tc>
                  <a:txBody>
                    <a:bodyPr/>
                    <a:lstStyle/>
                    <a:p>
                      <a:r>
                        <a:rPr lang="en-US" dirty="0" smtClean="0"/>
                        <a:t>EXO-200 data</a:t>
                      </a:r>
                      <a:endParaRPr lang="en-US" dirty="0"/>
                    </a:p>
                  </a:txBody>
                  <a:tcPr/>
                </a:tc>
                <a:tc>
                  <a:txBody>
                    <a:bodyPr/>
                    <a:lstStyle/>
                    <a:p>
                      <a:r>
                        <a:rPr lang="en-US" dirty="0" smtClean="0"/>
                        <a:t>10.3-13.9</a:t>
                      </a:r>
                      <a:endParaRPr lang="en-US" dirty="0"/>
                    </a:p>
                  </a:txBody>
                  <a:tcPr/>
                </a:tc>
                <a:tc>
                  <a:txBody>
                    <a:bodyPr/>
                    <a:lstStyle/>
                    <a:p>
                      <a:r>
                        <a:rPr lang="en-US" dirty="0" smtClean="0"/>
                        <a:t>5.3-7.1</a:t>
                      </a:r>
                      <a:endParaRPr lang="en-US" dirty="0"/>
                    </a:p>
                  </a:txBody>
                  <a:tcPr/>
                </a:tc>
              </a:tr>
              <a:tr h="370840">
                <a:tc>
                  <a:txBody>
                    <a:bodyPr/>
                    <a:lstStyle/>
                    <a:p>
                      <a:r>
                        <a:rPr lang="en-US" dirty="0" smtClean="0"/>
                        <a:t>EXO-200 </a:t>
                      </a:r>
                      <a:r>
                        <a:rPr lang="en-US" dirty="0" err="1" smtClean="0"/>
                        <a:t>radioassay</a:t>
                      </a:r>
                      <a:endParaRPr lang="en-US" dirty="0"/>
                    </a:p>
                  </a:txBody>
                  <a:tcPr/>
                </a:tc>
                <a:tc>
                  <a:txBody>
                    <a:bodyPr/>
                    <a:lstStyle/>
                    <a:p>
                      <a:r>
                        <a:rPr lang="en-US" dirty="0" smtClean="0"/>
                        <a:t>0.5-7.7</a:t>
                      </a:r>
                      <a:endParaRPr lang="en-US" dirty="0"/>
                    </a:p>
                  </a:txBody>
                  <a:tcPr/>
                </a:tc>
                <a:tc>
                  <a:txBody>
                    <a:bodyPr/>
                    <a:lstStyle/>
                    <a:p>
                      <a:r>
                        <a:rPr lang="en-US" dirty="0" smtClean="0"/>
                        <a:t>2.0-9.5</a:t>
                      </a:r>
                      <a:endParaRPr lang="en-US"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Pre-data prediction</a:t>
                      </a:r>
                    </a:p>
                  </a:txBody>
                  <a:tcPr/>
                </a:tc>
                <a:tc>
                  <a:txBody>
                    <a:bodyPr/>
                    <a:lstStyle/>
                    <a:p>
                      <a:r>
                        <a:rPr lang="en-US" dirty="0" smtClean="0"/>
                        <a:t>0.9-10.3</a:t>
                      </a:r>
                      <a:endParaRPr lang="en-US" dirty="0"/>
                    </a:p>
                  </a:txBody>
                  <a:tcPr/>
                </a:tc>
                <a:tc>
                  <a:txBody>
                    <a:bodyPr/>
                    <a:lstStyle/>
                    <a:p>
                      <a:r>
                        <a:rPr lang="en-US" dirty="0" smtClean="0"/>
                        <a:t>6.3-26.8</a:t>
                      </a:r>
                      <a:endParaRPr lang="en-US" dirty="0"/>
                    </a:p>
                  </a:txBody>
                  <a:tcPr/>
                </a:tc>
              </a:tr>
            </a:tbl>
          </a:graphicData>
        </a:graphic>
      </p:graphicFrame>
      <p:sp>
        <p:nvSpPr>
          <p:cNvPr id="9" name="TextBox 8"/>
          <p:cNvSpPr txBox="1"/>
          <p:nvPr/>
        </p:nvSpPr>
        <p:spPr>
          <a:xfrm>
            <a:off x="485423" y="5983111"/>
            <a:ext cx="5429954" cy="707886"/>
          </a:xfrm>
          <a:prstGeom prst="rect">
            <a:avLst/>
          </a:prstGeom>
          <a:noFill/>
        </p:spPr>
        <p:txBody>
          <a:bodyPr wrap="square" rtlCol="0">
            <a:spAutoFit/>
          </a:bodyPr>
          <a:lstStyle/>
          <a:p>
            <a:r>
              <a:rPr lang="en-US" sz="2000" dirty="0" smtClean="0"/>
              <a:t>From 477.6 d of phase I running, 90% CL ranges for number of background events.</a:t>
            </a:r>
            <a:endParaRPr lang="en-US" sz="2000" dirty="0"/>
          </a:p>
        </p:txBody>
      </p:sp>
      <p:sp>
        <p:nvSpPr>
          <p:cNvPr id="10" name="TextBox 9"/>
          <p:cNvSpPr txBox="1"/>
          <p:nvPr/>
        </p:nvSpPr>
        <p:spPr>
          <a:xfrm>
            <a:off x="6423377" y="4210756"/>
            <a:ext cx="5565423" cy="1569660"/>
          </a:xfrm>
          <a:prstGeom prst="rect">
            <a:avLst/>
          </a:prstGeom>
          <a:noFill/>
        </p:spPr>
        <p:txBody>
          <a:bodyPr wrap="square" rtlCol="0">
            <a:spAutoFit/>
          </a:bodyPr>
          <a:lstStyle/>
          <a:p>
            <a:r>
              <a:rPr lang="en-US" sz="2400" b="1" dirty="0" smtClean="0">
                <a:solidFill>
                  <a:srgbClr val="FF0000"/>
                </a:solidFill>
              </a:rPr>
              <a:t>This approach works and we have shown it with an experiment as complex as EXO-200.</a:t>
            </a:r>
          </a:p>
          <a:p>
            <a:r>
              <a:rPr lang="en-US" sz="2400" b="1" dirty="0" smtClean="0">
                <a:solidFill>
                  <a:srgbClr val="FF0000"/>
                </a:solidFill>
              </a:rPr>
              <a:t>For nEXO we’ll apply the same techniques.</a:t>
            </a:r>
            <a:endParaRPr lang="en-US" sz="2400" b="1" dirty="0">
              <a:solidFill>
                <a:srgbClr val="FF0000"/>
              </a:solidFill>
            </a:endParaRPr>
          </a:p>
        </p:txBody>
      </p:sp>
    </p:spTree>
    <p:extLst>
      <p:ext uri="{BB962C8B-B14F-4D97-AF65-F5344CB8AC3E}">
        <p14:creationId xmlns:p14="http://schemas.microsoft.com/office/powerpoint/2010/main" val="108465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heckerboard(across)">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heckerboard(across)">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September 2017</a:t>
            </a:r>
            <a:endParaRPr lang="en-US"/>
          </a:p>
        </p:txBody>
      </p:sp>
      <p:sp>
        <p:nvSpPr>
          <p:cNvPr id="3" name="Footer Placeholder 2"/>
          <p:cNvSpPr>
            <a:spLocks noGrp="1"/>
          </p:cNvSpPr>
          <p:nvPr>
            <p:ph type="ftr" sz="quarter" idx="11"/>
          </p:nvPr>
        </p:nvSpPr>
        <p:spPr/>
        <p:txBody>
          <a:bodyPr/>
          <a:lstStyle/>
          <a:p>
            <a:r>
              <a:rPr lang="en-US" smtClean="0"/>
              <a:t>Erice</a:t>
            </a:r>
            <a:endParaRPr lang="en-US"/>
          </a:p>
        </p:txBody>
      </p:sp>
      <p:sp>
        <p:nvSpPr>
          <p:cNvPr id="4" name="Slide Number Placeholder 3"/>
          <p:cNvSpPr>
            <a:spLocks noGrp="1"/>
          </p:cNvSpPr>
          <p:nvPr>
            <p:ph type="sldNum" sz="quarter" idx="12"/>
          </p:nvPr>
        </p:nvSpPr>
        <p:spPr/>
        <p:txBody>
          <a:bodyPr/>
          <a:lstStyle/>
          <a:p>
            <a:fld id="{AFF47089-F15D-4192-A260-81621E8F456C}" type="slidenum">
              <a:rPr lang="en-US" smtClean="0"/>
              <a:t>27</a:t>
            </a:fld>
            <a:endParaRPr lang="en-US"/>
          </a:p>
        </p:txBody>
      </p:sp>
      <p:sp>
        <p:nvSpPr>
          <p:cNvPr id="5" name="TextBox 4"/>
          <p:cNvSpPr txBox="1"/>
          <p:nvPr/>
        </p:nvSpPr>
        <p:spPr>
          <a:xfrm>
            <a:off x="5558686" y="3182912"/>
            <a:ext cx="1075744" cy="584775"/>
          </a:xfrm>
          <a:prstGeom prst="rect">
            <a:avLst/>
          </a:prstGeom>
          <a:noFill/>
        </p:spPr>
        <p:txBody>
          <a:bodyPr wrap="none" rtlCol="0">
            <a:spAutoFit/>
          </a:bodyPr>
          <a:lstStyle/>
          <a:p>
            <a:r>
              <a:rPr lang="en-US" sz="3200" dirty="0" smtClean="0"/>
              <a:t>nEXO</a:t>
            </a:r>
            <a:endParaRPr lang="en-US" sz="3200" dirty="0"/>
          </a:p>
        </p:txBody>
      </p:sp>
    </p:spTree>
    <p:extLst>
      <p:ext uri="{BB962C8B-B14F-4D97-AF65-F5344CB8AC3E}">
        <p14:creationId xmlns:p14="http://schemas.microsoft.com/office/powerpoint/2010/main" val="22572476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982" t="2" r="4016" b="24999"/>
          <a:stretch/>
        </p:blipFill>
        <p:spPr>
          <a:xfrm>
            <a:off x="-389982" y="-808"/>
            <a:ext cx="12875030" cy="7152795"/>
          </a:xfrm>
          <a:prstGeom prst="rect">
            <a:avLst/>
          </a:prstGeom>
        </p:spPr>
      </p:pic>
      <p:sp>
        <p:nvSpPr>
          <p:cNvPr id="4" name="Rectangle 2"/>
          <p:cNvSpPr>
            <a:spLocks/>
          </p:cNvSpPr>
          <p:nvPr/>
        </p:nvSpPr>
        <p:spPr bwMode="auto">
          <a:xfrm>
            <a:off x="1271464" y="5949280"/>
            <a:ext cx="10942346" cy="720080"/>
          </a:xfrm>
          <a:prstGeom prst="rect">
            <a:avLst/>
          </a:prstGeom>
          <a:solidFill>
            <a:schemeClr val="tx1">
              <a:alpha val="20000"/>
            </a:schemeClr>
          </a:solidFill>
          <a:ln>
            <a:noFill/>
          </a:ln>
          <a:effectLst>
            <a:glow rad="228600">
              <a:schemeClr val="tx1">
                <a:alpha val="40000"/>
              </a:schemeClr>
            </a:glow>
            <a:softEdge rad="63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type="none" w="med" len="med"/>
                <a:tailEnd type="none" w="med" len="med"/>
              </a14:hiddenLine>
            </a:ext>
          </a:extLst>
        </p:spPr>
        <p:txBody>
          <a:bodyPr lIns="38100" tIns="38100" rIns="38100" bIns="38100" anchor="ctr" anchorCtr="0"/>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a:pPr>
            <a:r>
              <a:rPr lang="en-US" sz="4400" dirty="0">
                <a:solidFill>
                  <a:schemeClr val="bg1"/>
                </a:solidFill>
                <a:effectLst>
                  <a:outerShdw blurRad="38100" dist="38100" dir="2700000" algn="tl">
                    <a:srgbClr val="DDDDDD"/>
                  </a:outerShdw>
                </a:effectLst>
                <a:latin typeface="Agency FB" panose="020B0503020202020204" pitchFamily="34" charset="0"/>
                <a:ea typeface="DejaVu Sans" panose="020B0603030804020204" pitchFamily="34" charset="0"/>
                <a:cs typeface="DejaVu Sans" panose="020B0603030804020204" pitchFamily="34" charset="0"/>
                <a:sym typeface="Candara Bold" charset="0"/>
              </a:rPr>
              <a:t>The nEXO Collaboration</a:t>
            </a:r>
          </a:p>
        </p:txBody>
      </p:sp>
      <p:sp>
        <p:nvSpPr>
          <p:cNvPr id="5" name="Rectangle 4"/>
          <p:cNvSpPr>
            <a:spLocks noChangeAspect="1"/>
          </p:cNvSpPr>
          <p:nvPr/>
        </p:nvSpPr>
        <p:spPr bwMode="auto">
          <a:xfrm>
            <a:off x="-1" y="5805264"/>
            <a:ext cx="1087083" cy="980728"/>
          </a:xfrm>
          <a:prstGeom prst="rect">
            <a:avLst/>
          </a:prstGeom>
          <a:blipFill dpi="0" rotWithShape="1">
            <a:blip r:embed="rId3">
              <a:alphaModFix amt="84000"/>
            </a:blip>
            <a:srcRect/>
            <a:stretch>
              <a:fillRect/>
            </a:stretch>
          </a:blipFill>
          <a:ln w="25400" cap="flat" cmpd="sng" algn="ctr">
            <a:noFill/>
            <a:prstDash val="solid"/>
            <a:round/>
            <a:headEnd type="none" w="med" len="med"/>
            <a:tailEnd type="none" w="med" len="med"/>
          </a:ln>
          <a:effectLst>
            <a:softEdge rad="25400"/>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nvGrpSpPr>
          <p:cNvPr id="6" name="Group 5"/>
          <p:cNvGrpSpPr/>
          <p:nvPr/>
        </p:nvGrpSpPr>
        <p:grpSpPr>
          <a:xfrm rot="16200000">
            <a:off x="8880584" y="3250414"/>
            <a:ext cx="548641" cy="6117810"/>
            <a:chOff x="11544493" y="379715"/>
            <a:chExt cx="548641" cy="611781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1260675" y="663534"/>
              <a:ext cx="1116277" cy="54864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1543721" y="1488963"/>
              <a:ext cx="550185" cy="54864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1406019" y="2176849"/>
              <a:ext cx="825589" cy="54864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11260673" y="3147785"/>
              <a:ext cx="1116281" cy="548640"/>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11397471" y="4127268"/>
              <a:ext cx="842683" cy="548640"/>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11398844" y="4968579"/>
              <a:ext cx="839938" cy="548640"/>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11400674" y="5805067"/>
              <a:ext cx="836277" cy="548640"/>
            </a:xfrm>
            <a:prstGeom prst="rect">
              <a:avLst/>
            </a:prstGeom>
          </p:spPr>
        </p:pic>
      </p:grpSp>
      <p:sp>
        <p:nvSpPr>
          <p:cNvPr id="14" name="Rectangle 3"/>
          <p:cNvSpPr>
            <a:spLocks/>
          </p:cNvSpPr>
          <p:nvPr/>
        </p:nvSpPr>
        <p:spPr bwMode="auto">
          <a:xfrm>
            <a:off x="0" y="8477"/>
            <a:ext cx="12192000" cy="4284620"/>
          </a:xfrm>
          <a:prstGeom prst="rect">
            <a:avLst/>
          </a:prstGeom>
          <a:solidFill>
            <a:schemeClr val="tx1">
              <a:alpha val="30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txBody>
          <a:bodyPr lIns="25400" tIns="25400" rIns="25400" bIns="25400" numCol="2"/>
          <a:lstStyle/>
          <a:p>
            <a:pPr>
              <a:lnSpc>
                <a:spcPct val="80000"/>
              </a:lnSpc>
              <a:spcBef>
                <a:spcPts val="400"/>
              </a:spcBef>
            </a:pPr>
            <a:r>
              <a:rPr lang="en-US" altLang="en-US" sz="1050" b="1"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University of Alabama</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Tuscaloosa AL, USA </a:t>
            </a:r>
          </a:p>
          <a:p>
            <a:pPr algn="ctr">
              <a:lnSpc>
                <a:spcPct val="80000"/>
              </a:lnSpc>
              <a:spcBef>
                <a:spcPts val="400"/>
              </a:spcBef>
            </a:pP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M Hughes, I Ostrovskiy, A Piepke, AK Soma, V Veeraraghavan</a:t>
            </a:r>
          </a:p>
          <a:p>
            <a:pPr>
              <a:lnSpc>
                <a:spcPct val="80000"/>
              </a:lnSpc>
              <a:spcBef>
                <a:spcPts val="400"/>
              </a:spcBef>
            </a:pPr>
            <a:r>
              <a:rPr lang="en-US" altLang="en-US" sz="1050" b="1"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University of Bern</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Switzerland — J-L Vuilleumier</a:t>
            </a:r>
          </a:p>
          <a:p>
            <a:pPr>
              <a:lnSpc>
                <a:spcPct val="80000"/>
              </a:lnSpc>
              <a:spcBef>
                <a:spcPts val="400"/>
              </a:spcBef>
            </a:pPr>
            <a:r>
              <a:rPr lang="en-US" altLang="en-US" sz="1050" b="1"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Brookhaven National Laboratory</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Upton NY, USA</a:t>
            </a:r>
          </a:p>
          <a:p>
            <a:pPr algn="ctr">
              <a:lnSpc>
                <a:spcPct val="80000"/>
              </a:lnSpc>
              <a:spcBef>
                <a:spcPts val="400"/>
              </a:spcBef>
            </a:pP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M Chiu, G Giacomini, V Radeka, E </a:t>
            </a:r>
            <a:r>
              <a:rPr lang="en-US" altLang="en-US" sz="1050" dirty="0" err="1">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Raguzin</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T Rao, S </a:t>
            </a:r>
            <a:r>
              <a:rPr lang="en-US" altLang="en-US" sz="1050" dirty="0" err="1">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Rescia</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T Tsang</a:t>
            </a:r>
          </a:p>
          <a:p>
            <a:pPr>
              <a:lnSpc>
                <a:spcPct val="80000"/>
              </a:lnSpc>
              <a:spcBef>
                <a:spcPts val="400"/>
              </a:spcBef>
            </a:pPr>
            <a:r>
              <a:rPr lang="en-US" altLang="en-US" sz="1050" b="1"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California Institute of Technology</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Pasadena CA, USA — P Vogel</a:t>
            </a:r>
          </a:p>
          <a:p>
            <a:pPr>
              <a:lnSpc>
                <a:spcPct val="80000"/>
              </a:lnSpc>
              <a:spcBef>
                <a:spcPts val="400"/>
              </a:spcBef>
            </a:pPr>
            <a:r>
              <a:rPr lang="en-US" altLang="en-US" sz="1050" b="1"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Carleton University</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Ottawa ON, Canada</a:t>
            </a:r>
          </a:p>
          <a:p>
            <a:pPr algn="ctr">
              <a:lnSpc>
                <a:spcPct val="80000"/>
              </a:lnSpc>
              <a:spcBef>
                <a:spcPts val="400"/>
              </a:spcBef>
            </a:pPr>
            <a:r>
              <a:rPr 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I Badhrees</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M Bowcock, W Cree, R Gornea, K Graham, T Koffas, C </a:t>
            </a:r>
            <a:r>
              <a:rPr lang="en-US" altLang="en-US" sz="1050" dirty="0" err="1">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Licciardi</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D Sinclair</a:t>
            </a:r>
          </a:p>
          <a:p>
            <a:pPr>
              <a:lnSpc>
                <a:spcPct val="80000"/>
              </a:lnSpc>
              <a:spcBef>
                <a:spcPts val="400"/>
              </a:spcBef>
            </a:pPr>
            <a:r>
              <a:rPr lang="en-US" altLang="en-US" sz="1050" b="1"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Colorado State University</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Fort Collins CO, USA</a:t>
            </a:r>
          </a:p>
          <a:p>
            <a:pPr algn="ctr">
              <a:lnSpc>
                <a:spcPct val="80000"/>
              </a:lnSpc>
              <a:spcBef>
                <a:spcPts val="400"/>
              </a:spcBef>
            </a:pP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C Chambers, A </a:t>
            </a:r>
            <a:r>
              <a:rPr lang="en-US" altLang="en-US" sz="1050" dirty="0" err="1">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Craycraft</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W Fairbank Jr,</a:t>
            </a:r>
            <a:r>
              <a:rPr 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D Harris, A Iverson, J Todd, </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T Walton</a:t>
            </a:r>
          </a:p>
          <a:p>
            <a:pPr>
              <a:lnSpc>
                <a:spcPct val="80000"/>
              </a:lnSpc>
              <a:spcBef>
                <a:spcPts val="400"/>
              </a:spcBef>
            </a:pPr>
            <a:r>
              <a:rPr lang="en-US" altLang="en-US" sz="1050" b="1"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Drexel University</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Philadelphia PA, USA</a:t>
            </a:r>
          </a:p>
          <a:p>
            <a:pPr algn="ctr">
              <a:lnSpc>
                <a:spcPct val="80000"/>
              </a:lnSpc>
              <a:spcBef>
                <a:spcPts val="400"/>
              </a:spcBef>
            </a:pP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MJ </a:t>
            </a:r>
            <a:r>
              <a:rPr lang="en-US" altLang="en-US" sz="1050" dirty="0" err="1">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Dolinski</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E Hansen, YH Lin, E Smith, Y-R Yen</a:t>
            </a:r>
          </a:p>
          <a:p>
            <a:pPr>
              <a:lnSpc>
                <a:spcPct val="80000"/>
              </a:lnSpc>
              <a:spcBef>
                <a:spcPts val="400"/>
              </a:spcBef>
            </a:pPr>
            <a:r>
              <a:rPr lang="en-US" altLang="en-US" sz="1050" b="1"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Duke University</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Durham NC, USA — PS Barbeau</a:t>
            </a:r>
          </a:p>
          <a:p>
            <a:pPr>
              <a:lnSpc>
                <a:spcPct val="80000"/>
              </a:lnSpc>
              <a:spcBef>
                <a:spcPts val="400"/>
              </a:spcBef>
            </a:pPr>
            <a:r>
              <a:rPr lang="en-US" altLang="en-US" sz="1050" b="1"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University of Erlangen-Nuremberg, Erlangen</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Germany</a:t>
            </a:r>
          </a:p>
          <a:p>
            <a:pPr algn="ctr">
              <a:lnSpc>
                <a:spcPct val="80000"/>
              </a:lnSpc>
              <a:spcBef>
                <a:spcPts val="400"/>
              </a:spcBef>
            </a:pP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G Anton, R Bayerlein, J Hoessl, P Hufschmidt, A Jamil, T Michel, M Wagenpfeil, T Ziegler</a:t>
            </a:r>
          </a:p>
          <a:p>
            <a:pPr>
              <a:lnSpc>
                <a:spcPct val="80000"/>
              </a:lnSpc>
              <a:spcBef>
                <a:spcPts val="400"/>
              </a:spcBef>
            </a:pPr>
            <a:r>
              <a:rPr lang="en-US" altLang="en-US" sz="1050" b="1"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IBS Center for Underground Physics</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Daejeon, South Korea — DS Leonard</a:t>
            </a:r>
          </a:p>
          <a:p>
            <a:pPr>
              <a:lnSpc>
                <a:spcPct val="80000"/>
              </a:lnSpc>
              <a:spcBef>
                <a:spcPts val="400"/>
              </a:spcBef>
            </a:pPr>
            <a:r>
              <a:rPr lang="en-US" altLang="en-US" sz="1050" b="1"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IHEP</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a:t>
            </a:r>
            <a:r>
              <a:rPr lang="en-US" altLang="en-US" sz="1050" b="1"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Beijing</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People</a:t>
            </a:r>
            <a:r>
              <a:rPr lang="ja-JP" altLang="en-US" sz="1050" dirty="0">
                <a:solidFill>
                  <a:schemeClr val="bg1"/>
                </a:solidFill>
                <a:latin typeface="DejaVu Sans" panose="020B0603030804020204" pitchFamily="34" charset="0"/>
                <a:ea typeface="MS PGothic" pitchFamily="34" charset="-128"/>
                <a:cs typeface="DejaVu Sans" panose="020B0603030804020204" pitchFamily="34" charset="0"/>
                <a:sym typeface="Arial" pitchFamily="34" charset="0"/>
              </a:rPr>
              <a:t>’</a:t>
            </a:r>
            <a:r>
              <a:rPr lang="en-US" altLang="ja-JP"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s Republic of China — G Cao, W Cen, Y Ding, X Jiang,</a:t>
            </a:r>
          </a:p>
          <a:p>
            <a:pPr algn="ctr">
              <a:lnSpc>
                <a:spcPct val="80000"/>
              </a:lnSpc>
              <a:spcBef>
                <a:spcPts val="400"/>
              </a:spcBef>
            </a:pPr>
            <a:r>
              <a:rPr lang="en-US" altLang="ja-JP"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Z Ning, X Sun, </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T Tolba</a:t>
            </a:r>
            <a:r>
              <a:rPr lang="en-US" altLang="ja-JP"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W Wei, L Wen, W Wu, X Zhang, J Zhao</a:t>
            </a:r>
          </a:p>
          <a:p>
            <a:pPr>
              <a:lnSpc>
                <a:spcPct val="80000"/>
              </a:lnSpc>
              <a:spcBef>
                <a:spcPts val="400"/>
              </a:spcBef>
            </a:pPr>
            <a:r>
              <a:rPr lang="en-US" altLang="en-US" sz="1050" b="1"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IME</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a:t>
            </a:r>
            <a:r>
              <a:rPr lang="en-US" altLang="en-US" sz="1050" b="1"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Beijing</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People’s Republic of China </a:t>
            </a:r>
            <a:r>
              <a:rPr lang="en-US" altLang="ja-JP"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L Cao, X Jing, Q Wang</a:t>
            </a:r>
          </a:p>
          <a:p>
            <a:pPr>
              <a:lnSpc>
                <a:spcPct val="80000"/>
              </a:lnSpc>
              <a:spcBef>
                <a:spcPts val="400"/>
              </a:spcBef>
            </a:pPr>
            <a:r>
              <a:rPr lang="en-US" altLang="en-US" sz="1050" b="1"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ITEP Moscow</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Russia</a:t>
            </a:r>
            <a:endParaRPr lang="en-US" altLang="ja-JP"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endParaRPr>
          </a:p>
          <a:p>
            <a:pPr algn="ctr">
              <a:lnSpc>
                <a:spcPct val="80000"/>
              </a:lnSpc>
              <a:spcBef>
                <a:spcPts val="400"/>
              </a:spcBef>
            </a:pP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V </a:t>
            </a:r>
            <a:r>
              <a:rPr lang="en-US" altLang="en-US" sz="1050" dirty="0" err="1">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Belov</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A Burenkov, A Karelin, A Kobyakin, A Kuchenkov, V Stekhanov, O Zeldovich</a:t>
            </a:r>
          </a:p>
          <a:p>
            <a:pPr>
              <a:lnSpc>
                <a:spcPct val="80000"/>
              </a:lnSpc>
              <a:spcBef>
                <a:spcPts val="400"/>
              </a:spcBef>
            </a:pPr>
            <a:r>
              <a:rPr lang="en-US" altLang="en-US" sz="1050" b="1"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University of Illinois</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Urbana-Champaign IL, USA — D Beck, M Coon, S Li, L Yang</a:t>
            </a:r>
            <a:endParaRPr lang="en-US" altLang="ja-JP"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endParaRPr>
          </a:p>
          <a:p>
            <a:pPr>
              <a:lnSpc>
                <a:spcPct val="80000"/>
              </a:lnSpc>
              <a:spcBef>
                <a:spcPts val="400"/>
              </a:spcBef>
            </a:pPr>
            <a:r>
              <a:rPr lang="en-US" altLang="en-US" sz="1050" b="1"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Indiana University</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Bloomington IN, USA — JB Albert, S Daugherty, G </a:t>
            </a:r>
            <a:r>
              <a:rPr lang="en-US" altLang="en-US" sz="1050" dirty="0" err="1">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Visser</a:t>
            </a:r>
            <a:endPar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endParaRPr>
          </a:p>
          <a:p>
            <a:pPr>
              <a:lnSpc>
                <a:spcPct val="80000"/>
              </a:lnSpc>
              <a:spcBef>
                <a:spcPts val="400"/>
              </a:spcBef>
            </a:pPr>
            <a:r>
              <a:rPr lang="en-US" altLang="en-US" sz="1050" b="1"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University of California</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Irvine, Irvine CA, USA — M Moe</a:t>
            </a:r>
          </a:p>
          <a:p>
            <a:pPr>
              <a:lnSpc>
                <a:spcPct val="80000"/>
              </a:lnSpc>
              <a:spcBef>
                <a:spcPts val="400"/>
              </a:spcBef>
            </a:pPr>
            <a:endPar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endParaRPr>
          </a:p>
          <a:p>
            <a:pPr>
              <a:lnSpc>
                <a:spcPct val="80000"/>
              </a:lnSpc>
              <a:spcBef>
                <a:spcPts val="400"/>
              </a:spcBef>
            </a:pPr>
            <a:endPar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endParaRPr>
          </a:p>
          <a:p>
            <a:pPr>
              <a:lnSpc>
                <a:spcPct val="80000"/>
              </a:lnSpc>
              <a:spcBef>
                <a:spcPts val="400"/>
              </a:spcBef>
            </a:pPr>
            <a:r>
              <a:rPr lang="en-US" altLang="en-US" sz="1050" b="1"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Laurentian </a:t>
            </a:r>
            <a:r>
              <a:rPr lang="en-US" altLang="en-US" sz="1050" b="1" dirty="0" err="1">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University</a:t>
            </a:r>
            <a:r>
              <a:rPr lang="en-US" altLang="en-US" sz="1050" dirty="0" err="1">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,Sudbury</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a:t>
            </a:r>
            <a:r>
              <a:rPr lang="en-US" altLang="en-US" sz="1050" dirty="0" err="1">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ON,Canada</a:t>
            </a:r>
            <a:endPar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endParaRPr>
          </a:p>
          <a:p>
            <a:pPr algn="ctr">
              <a:lnSpc>
                <a:spcPct val="80000"/>
              </a:lnSpc>
              <a:spcBef>
                <a:spcPts val="400"/>
              </a:spcBef>
            </a:pP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B Cleveland, A Der </a:t>
            </a:r>
            <a:r>
              <a:rPr lang="en-US" altLang="en-US" sz="1050" dirty="0" err="1">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Mesrobian-Kabakian</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J </a:t>
            </a:r>
            <a:r>
              <a:rPr lang="en-US" altLang="en-US" sz="1050" dirty="0" err="1">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Farine</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A Robinson, U </a:t>
            </a:r>
            <a:r>
              <a:rPr lang="en-US" altLang="en-US" sz="1050" dirty="0" err="1">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Wichoski</a:t>
            </a:r>
            <a:endPar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endParaRPr>
          </a:p>
          <a:p>
            <a:pPr>
              <a:lnSpc>
                <a:spcPct val="80000"/>
              </a:lnSpc>
              <a:spcBef>
                <a:spcPts val="400"/>
              </a:spcBef>
            </a:pPr>
            <a:r>
              <a:rPr lang="en-US" altLang="en-US" sz="1050" b="1"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Lawrence Livermore National Laboratory</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Livermore CA, USA</a:t>
            </a:r>
          </a:p>
          <a:p>
            <a:pPr algn="ctr">
              <a:lnSpc>
                <a:spcPct val="80000"/>
              </a:lnSpc>
              <a:spcBef>
                <a:spcPts val="400"/>
              </a:spcBef>
            </a:pP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O Alford, J Brodsky, M Heffner, A House, S </a:t>
            </a:r>
            <a:r>
              <a:rPr lang="en-US" altLang="en-US" sz="1050" dirty="0" err="1">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Sangiorgio</a:t>
            </a:r>
            <a:endPar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endParaRPr>
          </a:p>
          <a:p>
            <a:pPr>
              <a:lnSpc>
                <a:spcPct val="80000"/>
              </a:lnSpc>
              <a:spcBef>
                <a:spcPts val="400"/>
              </a:spcBef>
            </a:pPr>
            <a:r>
              <a:rPr lang="en-US" altLang="en-US" sz="1050" b="1"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University of Massachusetts</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a:t>
            </a:r>
            <a:r>
              <a:rPr lang="en-US" altLang="en-US" sz="1050" b="1"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Amherst</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MA, USA</a:t>
            </a:r>
          </a:p>
          <a:p>
            <a:pPr algn="ctr">
              <a:lnSpc>
                <a:spcPct val="80000"/>
              </a:lnSpc>
              <a:spcBef>
                <a:spcPts val="400"/>
              </a:spcBef>
            </a:pP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S </a:t>
            </a:r>
            <a:r>
              <a:rPr lang="en-US" altLang="en-US" sz="1050" dirty="0" err="1">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Feyzbakhsh</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S Johnston, CM Lewis, A </a:t>
            </a:r>
            <a:r>
              <a:rPr lang="en-US" altLang="en-US" sz="1050" dirty="0" err="1">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Pocar</a:t>
            </a:r>
            <a:endPar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endParaRPr>
          </a:p>
          <a:p>
            <a:pPr>
              <a:lnSpc>
                <a:spcPct val="80000"/>
              </a:lnSpc>
              <a:spcBef>
                <a:spcPts val="400"/>
              </a:spcBef>
            </a:pPr>
            <a:r>
              <a:rPr lang="en-US" altLang="en-US" sz="1050" b="1"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McGill University</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Montreal QC, Canada — T Brunner</a:t>
            </a:r>
            <a:r>
              <a:rPr 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Y Ito, K Murray</a:t>
            </a:r>
            <a:endPar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endParaRPr>
          </a:p>
          <a:p>
            <a:pPr>
              <a:lnSpc>
                <a:spcPct val="80000"/>
              </a:lnSpc>
              <a:spcBef>
                <a:spcPts val="400"/>
              </a:spcBef>
            </a:pPr>
            <a:r>
              <a:rPr lang="en-US" altLang="en-US" sz="1050" b="1"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Oak Ridge National Laboratory</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Oak Ridge TN, USA — L </a:t>
            </a:r>
            <a:r>
              <a:rPr lang="en-US" altLang="en-US" sz="1050" dirty="0" err="1">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Fabris</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RJ Newby, K Ziock</a:t>
            </a:r>
          </a:p>
          <a:p>
            <a:pPr>
              <a:lnSpc>
                <a:spcPct val="80000"/>
              </a:lnSpc>
              <a:spcBef>
                <a:spcPts val="400"/>
              </a:spcBef>
            </a:pPr>
            <a:r>
              <a:rPr lang="en-US" altLang="en-US" sz="1050" b="1"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Pacific Northwest National Laboratory</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Richland, WA, USA</a:t>
            </a:r>
          </a:p>
          <a:p>
            <a:pPr algn="ctr">
              <a:lnSpc>
                <a:spcPct val="80000"/>
              </a:lnSpc>
              <a:spcBef>
                <a:spcPts val="400"/>
              </a:spcBef>
            </a:pP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I </a:t>
            </a:r>
            <a:r>
              <a:rPr lang="en-US" altLang="en-US" sz="1050" dirty="0" err="1">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Arnquist</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EW Hoppe,  JL Orrell, G Ortega, C Overman, R </a:t>
            </a:r>
            <a:r>
              <a:rPr lang="en-US" altLang="en-US" sz="1050" dirty="0" err="1">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Saldanha</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R Tsang</a:t>
            </a:r>
          </a:p>
          <a:p>
            <a:pPr>
              <a:lnSpc>
                <a:spcPct val="80000"/>
              </a:lnSpc>
              <a:spcBef>
                <a:spcPts val="400"/>
              </a:spcBef>
            </a:pPr>
            <a:r>
              <a:rPr lang="en-US" altLang="en-US" sz="1050" b="1"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Rensselaer Polytechnic Institute</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Troy NY, USA — E Brown, K Odgers</a:t>
            </a:r>
          </a:p>
          <a:p>
            <a:pPr>
              <a:lnSpc>
                <a:spcPct val="80000"/>
              </a:lnSpc>
              <a:spcBef>
                <a:spcPts val="400"/>
              </a:spcBef>
            </a:pPr>
            <a:r>
              <a:rPr lang="en-US" altLang="en-US" sz="1050" b="1" dirty="0" err="1">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Université</a:t>
            </a:r>
            <a:r>
              <a:rPr lang="en-US" altLang="en-US" sz="1050" b="1"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de </a:t>
            </a:r>
            <a:r>
              <a:rPr lang="en-US" altLang="en-US" sz="1050" b="1" dirty="0" err="1">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Sherbrooke</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 F Bourque, S </a:t>
            </a:r>
            <a:r>
              <a:rPr lang="en-US" altLang="en-US" sz="1050" dirty="0" err="1">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Charlebois</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 M </a:t>
            </a:r>
            <a:r>
              <a:rPr lang="en-US" altLang="en-US" sz="1050" dirty="0" err="1">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Côté</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D </a:t>
            </a:r>
            <a:r>
              <a:rPr lang="en-US" altLang="en-US" sz="1050" dirty="0" err="1">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Danovitch</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a:t>
            </a:r>
          </a:p>
          <a:p>
            <a:pPr algn="ctr">
              <a:lnSpc>
                <a:spcPct val="80000"/>
              </a:lnSpc>
              <a:spcBef>
                <a:spcPts val="400"/>
              </a:spcBef>
            </a:pP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H </a:t>
            </a:r>
            <a:r>
              <a:rPr lang="en-US" altLang="en-US" sz="1050" dirty="0" err="1">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Dautet</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R Fontaine, F </a:t>
            </a:r>
            <a:r>
              <a:rPr lang="en-US" altLang="en-US" sz="1050" dirty="0" err="1">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Nolet</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S Parent, JF Pratte, T Rossignol, J </a:t>
            </a:r>
            <a:r>
              <a:rPr lang="en-US" altLang="en-US" sz="1050" dirty="0" err="1">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Sylvestre</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F </a:t>
            </a:r>
            <a:r>
              <a:rPr lang="en-US" altLang="en-US" sz="1050" dirty="0" err="1">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Vachon</a:t>
            </a:r>
            <a:endPar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endParaRPr>
          </a:p>
          <a:p>
            <a:pPr>
              <a:lnSpc>
                <a:spcPct val="80000"/>
              </a:lnSpc>
              <a:spcBef>
                <a:spcPts val="400"/>
              </a:spcBef>
            </a:pPr>
            <a:r>
              <a:rPr lang="en-US" altLang="en-US" sz="1050" b="1"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SLAC National Accelerator Laboratory</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Menlo Park CA, USA</a:t>
            </a:r>
          </a:p>
          <a:p>
            <a:pPr algn="ctr">
              <a:lnSpc>
                <a:spcPct val="80000"/>
              </a:lnSpc>
              <a:spcBef>
                <a:spcPts val="400"/>
              </a:spcBef>
            </a:pP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J </a:t>
            </a:r>
            <a:r>
              <a:rPr lang="en-US" altLang="en-US" sz="1050" dirty="0" err="1">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Dalmasson</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T Daniels, S Delaquis, A </a:t>
            </a:r>
            <a:r>
              <a:rPr lang="en-US" altLang="en-US" sz="1050" dirty="0" err="1">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Dragone</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G Haller,</a:t>
            </a:r>
            <a:b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b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LJ Kaufman, A Odian, M </a:t>
            </a:r>
            <a:r>
              <a:rPr lang="en-US" altLang="en-US" sz="1050" dirty="0" err="1">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Oriunno</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B Mong, PC </a:t>
            </a:r>
            <a:r>
              <a:rPr lang="en-US" altLang="en-US" sz="1050" dirty="0" err="1">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Rowson</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K </a:t>
            </a:r>
            <a:r>
              <a:rPr lang="en-US" altLang="en-US" sz="1050" dirty="0" err="1">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Skarpaas</a:t>
            </a:r>
            <a:endPar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endParaRPr>
          </a:p>
          <a:p>
            <a:pPr>
              <a:lnSpc>
                <a:spcPct val="80000"/>
              </a:lnSpc>
              <a:spcBef>
                <a:spcPts val="400"/>
              </a:spcBef>
            </a:pPr>
            <a:r>
              <a:rPr lang="en-US" altLang="en-US" sz="1050" b="1"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University of South Dakota</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Vermillion SD, USA — J Daughhetee, R MacLellan</a:t>
            </a:r>
          </a:p>
          <a:p>
            <a:pPr>
              <a:lnSpc>
                <a:spcPct val="80000"/>
              </a:lnSpc>
              <a:spcBef>
                <a:spcPts val="400"/>
              </a:spcBef>
            </a:pPr>
            <a:r>
              <a:rPr lang="en-US" altLang="en-US" sz="1050" b="1"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Stanford University</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Stanford CA, USA</a:t>
            </a:r>
          </a:p>
          <a:p>
            <a:pPr algn="ctr">
              <a:lnSpc>
                <a:spcPct val="80000"/>
              </a:lnSpc>
              <a:spcBef>
                <a:spcPts val="400"/>
              </a:spcBef>
            </a:pP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R </a:t>
            </a:r>
            <a:r>
              <a:rPr lang="en-US" altLang="en-US" sz="1050" dirty="0" err="1">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DeVoe</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D </a:t>
            </a:r>
            <a:r>
              <a:rPr lang="en-US" altLang="en-US" sz="1050" dirty="0" err="1">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Fudenberg</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G </a:t>
            </a:r>
            <a:r>
              <a:rPr lang="en-US" altLang="en-US" sz="1050" dirty="0" err="1">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Gratta</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M Jewell, S Kravitz, G Li, A Schubert, M Weber, S Wu</a:t>
            </a:r>
          </a:p>
          <a:p>
            <a:pPr>
              <a:lnSpc>
                <a:spcPct val="80000"/>
              </a:lnSpc>
              <a:spcBef>
                <a:spcPts val="400"/>
              </a:spcBef>
            </a:pPr>
            <a:r>
              <a:rPr lang="en-US" altLang="en-US" sz="1050" b="1"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Stony Brook University</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SUNY, Stony Brook NY, USA — K Kumar, O </a:t>
            </a:r>
            <a:r>
              <a:rPr lang="en-US" altLang="en-US" sz="1050" dirty="0" err="1">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Njoya</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M </a:t>
            </a:r>
            <a:r>
              <a:rPr lang="en-US" altLang="en-US" sz="1050" dirty="0" err="1">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Tarka</a:t>
            </a:r>
            <a:endPar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endParaRPr>
          </a:p>
          <a:p>
            <a:pPr>
              <a:lnSpc>
                <a:spcPct val="80000"/>
              </a:lnSpc>
              <a:spcBef>
                <a:spcPts val="400"/>
              </a:spcBef>
            </a:pPr>
            <a:r>
              <a:rPr lang="en-US" altLang="en-US" sz="1050" b="1"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Technical University of Munich</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a:t>
            </a:r>
            <a:r>
              <a:rPr lang="en-US" altLang="en-US" sz="1050" dirty="0" err="1">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Garching</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Germany — P </a:t>
            </a:r>
            <a:r>
              <a:rPr lang="en-US" altLang="en-US" sz="1050" dirty="0" err="1">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Fierlinger</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M Marino</a:t>
            </a:r>
          </a:p>
          <a:p>
            <a:pPr>
              <a:lnSpc>
                <a:spcPct val="80000"/>
              </a:lnSpc>
              <a:spcBef>
                <a:spcPts val="400"/>
              </a:spcBef>
            </a:pPr>
            <a:r>
              <a:rPr lang="en-US" altLang="en-US" sz="1050" b="1"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TRIUMF</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Vancouver BC, Canada</a:t>
            </a:r>
          </a:p>
          <a:p>
            <a:pPr algn="ctr">
              <a:lnSpc>
                <a:spcPct val="80000"/>
              </a:lnSpc>
              <a:spcBef>
                <a:spcPts val="400"/>
              </a:spcBef>
            </a:pP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J </a:t>
            </a:r>
            <a:r>
              <a:rPr lang="en-US" altLang="en-US" sz="1050" dirty="0" err="1">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Dilling</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P </a:t>
            </a:r>
            <a:r>
              <a:rPr lang="en-US" altLang="en-US" sz="1050" dirty="0" err="1">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Gumplinger</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R </a:t>
            </a:r>
            <a:r>
              <a:rPr lang="en-US" altLang="en-US" sz="1050" dirty="0" err="1">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Krücken</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Y Lan, F </a:t>
            </a:r>
            <a:r>
              <a:rPr lang="en-US" altLang="en-US" sz="1050" dirty="0" err="1">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Retière</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V Strickland</a:t>
            </a:r>
          </a:p>
          <a:p>
            <a:pPr>
              <a:lnSpc>
                <a:spcPct val="80000"/>
              </a:lnSpc>
              <a:spcBef>
                <a:spcPts val="400"/>
              </a:spcBef>
            </a:pPr>
            <a:r>
              <a:rPr lang="en-US" altLang="en-US" sz="1050" b="1"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Yale University</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New Haven CT, USA — D Moore</a:t>
            </a:r>
          </a:p>
          <a:p>
            <a:pPr>
              <a:lnSpc>
                <a:spcPct val="80000"/>
              </a:lnSpc>
              <a:spcBef>
                <a:spcPts val="400"/>
              </a:spcBef>
            </a:pPr>
            <a:endParaRPr lang="en-US" altLang="en-US" sz="1050" dirty="0">
              <a:solidFill>
                <a:schemeClr val="bg1"/>
              </a:solidFill>
              <a:latin typeface="DejaVu Serif" panose="02060603050605020204" pitchFamily="18" charset="0"/>
              <a:ea typeface="DejaVu Serif" panose="02060603050605020204" pitchFamily="18" charset="0"/>
              <a:cs typeface="DejaVu Serif" panose="02060603050605020204" pitchFamily="18" charset="0"/>
              <a:sym typeface="Calibri" pitchFamily="34" charset="0"/>
            </a:endParaRPr>
          </a:p>
        </p:txBody>
      </p:sp>
      <p:sp>
        <p:nvSpPr>
          <p:cNvPr id="3" name="Date Placeholder 2"/>
          <p:cNvSpPr>
            <a:spLocks noGrp="1"/>
          </p:cNvSpPr>
          <p:nvPr>
            <p:ph type="dt" sz="half" idx="10"/>
          </p:nvPr>
        </p:nvSpPr>
        <p:spPr/>
        <p:txBody>
          <a:bodyPr/>
          <a:lstStyle/>
          <a:p>
            <a:r>
              <a:rPr lang="en-US" smtClean="0"/>
              <a:t>September 2017</a:t>
            </a:r>
            <a:endParaRPr lang="en-US"/>
          </a:p>
        </p:txBody>
      </p:sp>
      <p:sp>
        <p:nvSpPr>
          <p:cNvPr id="15" name="Footer Placeholder 14"/>
          <p:cNvSpPr>
            <a:spLocks noGrp="1"/>
          </p:cNvSpPr>
          <p:nvPr>
            <p:ph type="ftr" sz="quarter" idx="11"/>
          </p:nvPr>
        </p:nvSpPr>
        <p:spPr/>
        <p:txBody>
          <a:bodyPr/>
          <a:lstStyle/>
          <a:p>
            <a:r>
              <a:rPr lang="en-US" smtClean="0"/>
              <a:t>Erice</a:t>
            </a:r>
            <a:endParaRPr lang="en-US"/>
          </a:p>
        </p:txBody>
      </p:sp>
      <p:sp>
        <p:nvSpPr>
          <p:cNvPr id="16" name="Slide Number Placeholder 15"/>
          <p:cNvSpPr>
            <a:spLocks noGrp="1"/>
          </p:cNvSpPr>
          <p:nvPr>
            <p:ph type="sldNum" sz="quarter" idx="12"/>
          </p:nvPr>
        </p:nvSpPr>
        <p:spPr/>
        <p:txBody>
          <a:bodyPr/>
          <a:lstStyle/>
          <a:p>
            <a:fld id="{AFF47089-F15D-4192-A260-81621E8F456C}" type="slidenum">
              <a:rPr lang="en-US" smtClean="0"/>
              <a:t>28</a:t>
            </a:fld>
            <a:endParaRPr lang="en-US"/>
          </a:p>
        </p:txBody>
      </p:sp>
    </p:spTree>
    <p:extLst>
      <p:ext uri="{BB962C8B-B14F-4D97-AF65-F5344CB8AC3E}">
        <p14:creationId xmlns:p14="http://schemas.microsoft.com/office/powerpoint/2010/main" val="2142441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September 2017</a:t>
            </a:r>
            <a:endParaRPr lang="en-US"/>
          </a:p>
        </p:txBody>
      </p:sp>
      <p:sp>
        <p:nvSpPr>
          <p:cNvPr id="3" name="Footer Placeholder 2"/>
          <p:cNvSpPr>
            <a:spLocks noGrp="1"/>
          </p:cNvSpPr>
          <p:nvPr>
            <p:ph type="ftr" sz="quarter" idx="11"/>
          </p:nvPr>
        </p:nvSpPr>
        <p:spPr/>
        <p:txBody>
          <a:bodyPr/>
          <a:lstStyle/>
          <a:p>
            <a:r>
              <a:rPr lang="en-US" smtClean="0"/>
              <a:t>Erice</a:t>
            </a:r>
            <a:endParaRPr lang="en-US"/>
          </a:p>
        </p:txBody>
      </p:sp>
      <p:sp>
        <p:nvSpPr>
          <p:cNvPr id="4" name="Slide Number Placeholder 3"/>
          <p:cNvSpPr>
            <a:spLocks noGrp="1"/>
          </p:cNvSpPr>
          <p:nvPr>
            <p:ph type="sldNum" sz="quarter" idx="12"/>
          </p:nvPr>
        </p:nvSpPr>
        <p:spPr/>
        <p:txBody>
          <a:bodyPr/>
          <a:lstStyle/>
          <a:p>
            <a:fld id="{AFF47089-F15D-4192-A260-81621E8F456C}" type="slidenum">
              <a:rPr lang="en-US" smtClean="0"/>
              <a:t>29</a:t>
            </a:fld>
            <a:endParaRPr lang="en-US"/>
          </a:p>
        </p:txBody>
      </p:sp>
      <p:sp>
        <p:nvSpPr>
          <p:cNvPr id="5" name="TextBox 4"/>
          <p:cNvSpPr txBox="1"/>
          <p:nvPr/>
        </p:nvSpPr>
        <p:spPr>
          <a:xfrm>
            <a:off x="159244" y="435429"/>
            <a:ext cx="6707862" cy="461665"/>
          </a:xfrm>
          <a:prstGeom prst="rect">
            <a:avLst/>
          </a:prstGeom>
          <a:noFill/>
        </p:spPr>
        <p:txBody>
          <a:bodyPr wrap="none" rtlCol="0">
            <a:spAutoFit/>
          </a:bodyPr>
          <a:lstStyle/>
          <a:p>
            <a:r>
              <a:rPr lang="en-US" sz="2400" dirty="0" smtClean="0">
                <a:solidFill>
                  <a:srgbClr val="336600"/>
                </a:solidFill>
              </a:rPr>
              <a:t>How does one scale-up an experiment like EXO-200?</a:t>
            </a:r>
            <a:endParaRPr lang="en-US" sz="2400" dirty="0">
              <a:solidFill>
                <a:srgbClr val="336600"/>
              </a:solidFill>
            </a:endParaRPr>
          </a:p>
        </p:txBody>
      </p:sp>
      <p:sp>
        <p:nvSpPr>
          <p:cNvPr id="6" name="TextBox 5"/>
          <p:cNvSpPr txBox="1"/>
          <p:nvPr/>
        </p:nvSpPr>
        <p:spPr>
          <a:xfrm>
            <a:off x="159244" y="991644"/>
            <a:ext cx="11691257"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The scaling should incorporate all the strong points of EXO-200, reducing technical risk.</a:t>
            </a:r>
          </a:p>
          <a:p>
            <a:pPr marL="342900" indent="-342900">
              <a:buFont typeface="Arial" panose="020B0604020202020204" pitchFamily="34" charset="0"/>
              <a:buChar char="•"/>
            </a:pPr>
            <a:r>
              <a:rPr lang="en-US" sz="2400" dirty="0" smtClean="0">
                <a:solidFill>
                  <a:srgbClr val="663300"/>
                </a:solidFill>
              </a:rPr>
              <a:t>The scaling should optimally utilize the opportunities opened by a much larger detector, whose linear dimensions will be much larger than the attenuation lengths of energetic </a:t>
            </a:r>
            <a:r>
              <a:rPr lang="el-GR" sz="2400" dirty="0" smtClean="0">
                <a:solidFill>
                  <a:srgbClr val="663300"/>
                </a:solidFill>
                <a:latin typeface="Calibri" panose="020F0502020204030204" pitchFamily="34" charset="0"/>
              </a:rPr>
              <a:t>γ</a:t>
            </a:r>
            <a:r>
              <a:rPr lang="en-US" sz="2400" dirty="0" smtClean="0">
                <a:solidFill>
                  <a:srgbClr val="663300"/>
                </a:solidFill>
              </a:rPr>
              <a:t>-radiation estimated to be the largest background contributor.</a:t>
            </a:r>
          </a:p>
          <a:p>
            <a:pPr marL="342900" indent="-342900">
              <a:buFont typeface="Arial" panose="020B0604020202020204" pitchFamily="34" charset="0"/>
              <a:buChar char="•"/>
            </a:pPr>
            <a:r>
              <a:rPr lang="en-US" sz="2400" dirty="0" smtClean="0">
                <a:solidFill>
                  <a:srgbClr val="0000FF"/>
                </a:solidFill>
              </a:rPr>
              <a:t>It should reduce the risk that an unknown </a:t>
            </a:r>
            <a:r>
              <a:rPr lang="el-GR" sz="2400" dirty="0" smtClean="0">
                <a:solidFill>
                  <a:srgbClr val="0000FF"/>
                </a:solidFill>
                <a:latin typeface="Calibri" panose="020F0502020204030204" pitchFamily="34" charset="0"/>
              </a:rPr>
              <a:t>γ</a:t>
            </a:r>
            <a:r>
              <a:rPr lang="en-US" sz="2400" dirty="0" smtClean="0">
                <a:solidFill>
                  <a:srgbClr val="0000FF"/>
                </a:solidFill>
                <a:latin typeface="Calibri" panose="020F0502020204030204" pitchFamily="34" charset="0"/>
              </a:rPr>
              <a:t>-transition leads to a false claim of discovery.</a:t>
            </a:r>
            <a:endParaRPr lang="en-US" sz="2400" dirty="0">
              <a:solidFill>
                <a:srgbClr val="0000FF"/>
              </a:solidFill>
            </a:endParaRPr>
          </a:p>
        </p:txBody>
      </p:sp>
      <p:sp>
        <p:nvSpPr>
          <p:cNvPr id="14" name="TextBox 13"/>
          <p:cNvSpPr txBox="1"/>
          <p:nvPr/>
        </p:nvSpPr>
        <p:spPr>
          <a:xfrm>
            <a:off x="159244" y="3025186"/>
            <a:ext cx="10522176" cy="461665"/>
          </a:xfrm>
          <a:prstGeom prst="rect">
            <a:avLst/>
          </a:prstGeom>
          <a:noFill/>
        </p:spPr>
        <p:txBody>
          <a:bodyPr wrap="none" rtlCol="0">
            <a:spAutoFit/>
          </a:bodyPr>
          <a:lstStyle/>
          <a:p>
            <a:r>
              <a:rPr lang="en-US" sz="2400" dirty="0" smtClean="0">
                <a:solidFill>
                  <a:srgbClr val="7030A0"/>
                </a:solidFill>
              </a:rPr>
              <a:t>The nEXO collaboration started an active R&amp;D program to address these challenges.</a:t>
            </a:r>
            <a:endParaRPr lang="en-US" sz="2400" dirty="0">
              <a:solidFill>
                <a:srgbClr val="7030A0"/>
              </a:solidFill>
            </a:endParaRPr>
          </a:p>
        </p:txBody>
      </p:sp>
      <p:sp>
        <p:nvSpPr>
          <p:cNvPr id="15" name="TextBox 14"/>
          <p:cNvSpPr txBox="1"/>
          <p:nvPr/>
        </p:nvSpPr>
        <p:spPr>
          <a:xfrm>
            <a:off x="159244" y="3581400"/>
            <a:ext cx="11885999" cy="2677656"/>
          </a:xfrm>
          <a:prstGeom prst="rect">
            <a:avLst/>
          </a:prstGeom>
          <a:noFill/>
        </p:spPr>
        <p:txBody>
          <a:bodyPr wrap="square" rtlCol="0">
            <a:spAutoFit/>
          </a:bodyPr>
          <a:lstStyle/>
          <a:p>
            <a:r>
              <a:rPr lang="en-US" sz="2400" dirty="0" smtClean="0">
                <a:solidFill>
                  <a:srgbClr val="336600"/>
                </a:solidFill>
              </a:rPr>
              <a:t>Our approach:</a:t>
            </a:r>
          </a:p>
          <a:p>
            <a:endParaRPr lang="en-US" sz="2400" dirty="0" smtClean="0"/>
          </a:p>
          <a:p>
            <a:pPr marL="342900" indent="-342900">
              <a:buFont typeface="Arial" panose="020B0604020202020204" pitchFamily="34" charset="0"/>
              <a:buChar char="•"/>
            </a:pPr>
            <a:r>
              <a:rPr lang="en-US" sz="2400" dirty="0" smtClean="0"/>
              <a:t>Use sufficient amount to cover the inverted mass hierarch range</a:t>
            </a:r>
          </a:p>
          <a:p>
            <a:pPr marL="342900" indent="-342900">
              <a:buFont typeface="Arial" panose="020B0604020202020204" pitchFamily="34" charset="0"/>
              <a:buChar char="•"/>
            </a:pPr>
            <a:r>
              <a:rPr lang="en-US" sz="2400" dirty="0" smtClean="0">
                <a:solidFill>
                  <a:srgbClr val="663300"/>
                </a:solidFill>
              </a:rPr>
              <a:t>Use a multi-parameter measurement to “resolve” 0</a:t>
            </a:r>
            <a:r>
              <a:rPr lang="el-GR" sz="2400" dirty="0" smtClean="0">
                <a:solidFill>
                  <a:srgbClr val="663300"/>
                </a:solidFill>
                <a:latin typeface="Calibri" panose="020F0502020204030204" pitchFamily="34" charset="0"/>
              </a:rPr>
              <a:t>νββ</a:t>
            </a:r>
            <a:r>
              <a:rPr lang="en-US" sz="2400" dirty="0" smtClean="0">
                <a:solidFill>
                  <a:srgbClr val="663300"/>
                </a:solidFill>
                <a:latin typeface="Calibri" panose="020F0502020204030204" pitchFamily="34" charset="0"/>
              </a:rPr>
              <a:t>-decay in more than one dimension.</a:t>
            </a:r>
          </a:p>
          <a:p>
            <a:pPr marL="342900" indent="-342900">
              <a:buFont typeface="Arial" panose="020B0604020202020204" pitchFamily="34" charset="0"/>
              <a:buChar char="•"/>
            </a:pPr>
            <a:r>
              <a:rPr lang="en-US" sz="2400" dirty="0" smtClean="0">
                <a:solidFill>
                  <a:srgbClr val="0000FF"/>
                </a:solidFill>
                <a:latin typeface="Calibri" panose="020F0502020204030204" pitchFamily="34" charset="0"/>
              </a:rPr>
              <a:t>Build a homogenous detector to take full advantage of the fact that the linear detector dimensions are much larger than the photon attenuation lengths. Have no passive materials inside the detector to fully exploit this fact.</a:t>
            </a:r>
            <a:endParaRPr lang="en-US" sz="2400" dirty="0">
              <a:solidFill>
                <a:srgbClr val="0000FF"/>
              </a:solidFill>
            </a:endParaRPr>
          </a:p>
        </p:txBody>
      </p:sp>
    </p:spTree>
    <p:extLst>
      <p:ext uri="{BB962C8B-B14F-4D97-AF65-F5344CB8AC3E}">
        <p14:creationId xmlns:p14="http://schemas.microsoft.com/office/powerpoint/2010/main" val="309585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heckerboard(across)">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heckerboard(across)">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9827" y="540327"/>
            <a:ext cx="11430000" cy="1569660"/>
          </a:xfrm>
          <a:prstGeom prst="rect">
            <a:avLst/>
          </a:prstGeom>
          <a:noFill/>
        </p:spPr>
        <p:txBody>
          <a:bodyPr wrap="square" rtlCol="0">
            <a:spAutoFit/>
          </a:bodyPr>
          <a:lstStyle/>
          <a:p>
            <a:r>
              <a:rPr lang="en-US" sz="2400" dirty="0" smtClean="0">
                <a:solidFill>
                  <a:srgbClr val="336600"/>
                </a:solidFill>
              </a:rPr>
              <a:t>Since the discovery of neutrino oscillations and the realization that neutrinos have a non-vanishing mass this distinction has become testable via neutrinoless double beta decay.</a:t>
            </a:r>
          </a:p>
          <a:p>
            <a:endParaRPr lang="en-US" sz="2400" dirty="0"/>
          </a:p>
          <a:p>
            <a:r>
              <a:rPr lang="en-US" sz="2400" dirty="0" smtClean="0">
                <a:solidFill>
                  <a:srgbClr val="FF0000"/>
                </a:solidFill>
              </a:rPr>
              <a:t>Experiments need to find out which of the descriptions is the adequate one.</a:t>
            </a:r>
            <a:endParaRPr lang="en-US" sz="2400" dirty="0">
              <a:solidFill>
                <a:srgbClr val="FF0000"/>
              </a:solidFill>
            </a:endParaRPr>
          </a:p>
        </p:txBody>
      </p:sp>
      <p:sp>
        <p:nvSpPr>
          <p:cNvPr id="4" name="TextBox 3"/>
          <p:cNvSpPr txBox="1"/>
          <p:nvPr/>
        </p:nvSpPr>
        <p:spPr>
          <a:xfrm>
            <a:off x="349827" y="2404660"/>
            <a:ext cx="11176994" cy="830997"/>
          </a:xfrm>
          <a:prstGeom prst="rect">
            <a:avLst/>
          </a:prstGeom>
          <a:noFill/>
        </p:spPr>
        <p:txBody>
          <a:bodyPr wrap="square" rtlCol="0">
            <a:spAutoFit/>
          </a:bodyPr>
          <a:lstStyle/>
          <a:p>
            <a:r>
              <a:rPr lang="en-US" sz="2400" dirty="0" smtClean="0">
                <a:solidFill>
                  <a:srgbClr val="663300"/>
                </a:solidFill>
              </a:rPr>
              <a:t>It is this possibility to experimentally test the nature of the neutrino and Lepton number conservation that motivates many researches to mount new experiments.</a:t>
            </a:r>
            <a:endParaRPr lang="en-US" sz="2400" dirty="0">
              <a:solidFill>
                <a:srgbClr val="663300"/>
              </a:solidFill>
            </a:endParaRPr>
          </a:p>
        </p:txBody>
      </p:sp>
      <p:sp>
        <p:nvSpPr>
          <p:cNvPr id="5" name="TextBox 4"/>
          <p:cNvSpPr txBox="1"/>
          <p:nvPr/>
        </p:nvSpPr>
        <p:spPr>
          <a:xfrm>
            <a:off x="349827" y="5025333"/>
            <a:ext cx="11313042" cy="1200329"/>
          </a:xfrm>
          <a:prstGeom prst="rect">
            <a:avLst/>
          </a:prstGeom>
          <a:noFill/>
        </p:spPr>
        <p:txBody>
          <a:bodyPr wrap="square" rtlCol="0">
            <a:spAutoFit/>
          </a:bodyPr>
          <a:lstStyle/>
          <a:p>
            <a:r>
              <a:rPr lang="en-US" sz="2400" u="sng" dirty="0" smtClean="0"/>
              <a:t>Added</a:t>
            </a:r>
            <a:r>
              <a:rPr lang="en-US" sz="2400" dirty="0" smtClean="0"/>
              <a:t> to this possibility of discovering a novel aspect of nature is the capability to determine the value of the neutrino mass. This utilizes one particular decay mechanism: the exchange of light neutrinos. For Majorana neutrinos this has to be there.</a:t>
            </a:r>
            <a:endParaRPr lang="en-US" sz="2400" dirty="0"/>
          </a:p>
        </p:txBody>
      </p:sp>
      <p:sp>
        <p:nvSpPr>
          <p:cNvPr id="6" name="TextBox 5"/>
          <p:cNvSpPr txBox="1"/>
          <p:nvPr/>
        </p:nvSpPr>
        <p:spPr>
          <a:xfrm>
            <a:off x="349827" y="3530330"/>
            <a:ext cx="11355572" cy="1200329"/>
          </a:xfrm>
          <a:prstGeom prst="rect">
            <a:avLst/>
          </a:prstGeom>
          <a:noFill/>
        </p:spPr>
        <p:txBody>
          <a:bodyPr wrap="square" rtlCol="0">
            <a:spAutoFit/>
          </a:bodyPr>
          <a:lstStyle/>
          <a:p>
            <a:r>
              <a:rPr lang="en-US" sz="2400" dirty="0" smtClean="0">
                <a:solidFill>
                  <a:srgbClr val="0000FF"/>
                </a:solidFill>
              </a:rPr>
              <a:t>Neutrinoless double beta decay can proceed in many different ways. However, it has been shown that no matter what the exact process, its existence always implies that neutrinos are Majorana particles.</a:t>
            </a:r>
            <a:endParaRPr lang="en-US" sz="2400" dirty="0">
              <a:solidFill>
                <a:srgbClr val="0000FF"/>
              </a:solidFill>
            </a:endParaRPr>
          </a:p>
        </p:txBody>
      </p:sp>
      <p:sp>
        <p:nvSpPr>
          <p:cNvPr id="2" name="Date Placeholder 1"/>
          <p:cNvSpPr>
            <a:spLocks noGrp="1"/>
          </p:cNvSpPr>
          <p:nvPr>
            <p:ph type="dt" sz="half" idx="10"/>
          </p:nvPr>
        </p:nvSpPr>
        <p:spPr/>
        <p:txBody>
          <a:bodyPr/>
          <a:lstStyle/>
          <a:p>
            <a:r>
              <a:rPr lang="en-US" smtClean="0"/>
              <a:t>September 2017</a:t>
            </a:r>
            <a:endParaRPr lang="en-US"/>
          </a:p>
        </p:txBody>
      </p:sp>
      <p:sp>
        <p:nvSpPr>
          <p:cNvPr id="7" name="Footer Placeholder 6"/>
          <p:cNvSpPr>
            <a:spLocks noGrp="1"/>
          </p:cNvSpPr>
          <p:nvPr>
            <p:ph type="ftr" sz="quarter" idx="11"/>
          </p:nvPr>
        </p:nvSpPr>
        <p:spPr/>
        <p:txBody>
          <a:bodyPr/>
          <a:lstStyle/>
          <a:p>
            <a:r>
              <a:rPr lang="en-US" smtClean="0"/>
              <a:t>Erice</a:t>
            </a:r>
            <a:endParaRPr lang="en-US"/>
          </a:p>
        </p:txBody>
      </p:sp>
      <p:sp>
        <p:nvSpPr>
          <p:cNvPr id="8" name="Slide Number Placeholder 7"/>
          <p:cNvSpPr>
            <a:spLocks noGrp="1"/>
          </p:cNvSpPr>
          <p:nvPr>
            <p:ph type="sldNum" sz="quarter" idx="12"/>
          </p:nvPr>
        </p:nvSpPr>
        <p:spPr/>
        <p:txBody>
          <a:bodyPr/>
          <a:lstStyle/>
          <a:p>
            <a:fld id="{AFF47089-F15D-4192-A260-81621E8F456C}" type="slidenum">
              <a:rPr lang="en-US" smtClean="0"/>
              <a:t>3</a:t>
            </a:fld>
            <a:endParaRPr lang="en-US"/>
          </a:p>
        </p:txBody>
      </p:sp>
    </p:spTree>
    <p:extLst>
      <p:ext uri="{BB962C8B-B14F-4D97-AF65-F5344CB8AC3E}">
        <p14:creationId xmlns:p14="http://schemas.microsoft.com/office/powerpoint/2010/main" val="2245644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675866672"/>
              </p:ext>
            </p:extLst>
          </p:nvPr>
        </p:nvGraphicFramePr>
        <p:xfrm>
          <a:off x="478971" y="324303"/>
          <a:ext cx="4572000" cy="1483360"/>
        </p:xfrm>
        <a:graphic>
          <a:graphicData uri="http://schemas.openxmlformats.org/drawingml/2006/table">
            <a:tbl>
              <a:tblPr firstRow="1" bandRow="1">
                <a:tableStyleId>{073A0DAA-6AF3-43AB-8588-CEC1D06C72B9}</a:tableStyleId>
              </a:tblPr>
              <a:tblGrid>
                <a:gridCol w="1828800"/>
                <a:gridCol w="2743200"/>
              </a:tblGrid>
              <a:tr h="370840">
                <a:tc>
                  <a:txBody>
                    <a:bodyPr/>
                    <a:lstStyle/>
                    <a:p>
                      <a:pPr algn="ctr"/>
                      <a:r>
                        <a:rPr lang="en-US" dirty="0" err="1" smtClean="0"/>
                        <a:t>LXe</a:t>
                      </a:r>
                      <a:r>
                        <a:rPr lang="en-US" dirty="0" smtClean="0"/>
                        <a:t> mass (kg)</a:t>
                      </a:r>
                      <a:endParaRPr lang="en-US" dirty="0"/>
                    </a:p>
                  </a:txBody>
                  <a:tcPr/>
                </a:tc>
                <a:tc>
                  <a:txBody>
                    <a:bodyPr/>
                    <a:lstStyle/>
                    <a:p>
                      <a:pPr algn="ctr"/>
                      <a:r>
                        <a:rPr lang="en-US" dirty="0" smtClean="0"/>
                        <a:t>Diameter</a:t>
                      </a:r>
                      <a:r>
                        <a:rPr lang="en-US" baseline="0" dirty="0" smtClean="0"/>
                        <a:t> or length (cm)</a:t>
                      </a:r>
                      <a:endParaRPr lang="en-US" dirty="0"/>
                    </a:p>
                  </a:txBody>
                  <a:tcPr/>
                </a:tc>
              </a:tr>
              <a:tr h="370840">
                <a:tc>
                  <a:txBody>
                    <a:bodyPr/>
                    <a:lstStyle/>
                    <a:p>
                      <a:pPr algn="ctr"/>
                      <a:r>
                        <a:rPr lang="en-US" dirty="0" smtClean="0"/>
                        <a:t>5000</a:t>
                      </a:r>
                      <a:endParaRPr lang="en-US" dirty="0"/>
                    </a:p>
                  </a:txBody>
                  <a:tcPr/>
                </a:tc>
                <a:tc>
                  <a:txBody>
                    <a:bodyPr/>
                    <a:lstStyle/>
                    <a:p>
                      <a:pPr algn="ctr"/>
                      <a:r>
                        <a:rPr lang="en-US" dirty="0" smtClean="0"/>
                        <a:t>130</a:t>
                      </a:r>
                      <a:endParaRPr lang="en-US" dirty="0"/>
                    </a:p>
                  </a:txBody>
                  <a:tcPr/>
                </a:tc>
              </a:tr>
              <a:tr h="370840">
                <a:tc>
                  <a:txBody>
                    <a:bodyPr/>
                    <a:lstStyle/>
                    <a:p>
                      <a:pPr algn="ctr"/>
                      <a:r>
                        <a:rPr lang="en-US" dirty="0" smtClean="0"/>
                        <a:t>150</a:t>
                      </a:r>
                      <a:endParaRPr lang="en-US" dirty="0"/>
                    </a:p>
                  </a:txBody>
                  <a:tcPr/>
                </a:tc>
                <a:tc>
                  <a:txBody>
                    <a:bodyPr/>
                    <a:lstStyle/>
                    <a:p>
                      <a:pPr algn="ctr"/>
                      <a:r>
                        <a:rPr lang="en-US" dirty="0" smtClean="0"/>
                        <a:t>40</a:t>
                      </a:r>
                      <a:endParaRPr lang="en-US" dirty="0"/>
                    </a:p>
                  </a:txBody>
                  <a:tcPr/>
                </a:tc>
              </a:tr>
              <a:tr h="370840">
                <a:tc>
                  <a:txBody>
                    <a:bodyPr/>
                    <a:lstStyle/>
                    <a:p>
                      <a:pPr algn="ctr"/>
                      <a:r>
                        <a:rPr lang="en-US" dirty="0" smtClean="0"/>
                        <a:t>5</a:t>
                      </a:r>
                      <a:endParaRPr lang="en-US" dirty="0"/>
                    </a:p>
                  </a:txBody>
                  <a:tcPr/>
                </a:tc>
                <a:tc>
                  <a:txBody>
                    <a:bodyPr/>
                    <a:lstStyle/>
                    <a:p>
                      <a:pPr algn="ctr"/>
                      <a:r>
                        <a:rPr lang="en-US" dirty="0" smtClean="0"/>
                        <a:t>13</a:t>
                      </a:r>
                      <a:endParaRPr lang="en-US" dirty="0"/>
                    </a:p>
                  </a:txBody>
                  <a:tcPr/>
                </a:tc>
              </a:tr>
            </a:tbl>
          </a:graphicData>
        </a:graphic>
      </p:graphicFrame>
      <p:sp>
        <p:nvSpPr>
          <p:cNvPr id="7" name="Oval 6"/>
          <p:cNvSpPr/>
          <p:nvPr/>
        </p:nvSpPr>
        <p:spPr>
          <a:xfrm>
            <a:off x="5791200" y="1219201"/>
            <a:ext cx="4572000" cy="4549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7"/>
          <p:cNvSpPr/>
          <p:nvPr/>
        </p:nvSpPr>
        <p:spPr>
          <a:xfrm>
            <a:off x="3581400" y="3189288"/>
            <a:ext cx="1360488" cy="137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Oval 8"/>
          <p:cNvSpPr/>
          <p:nvPr/>
        </p:nvSpPr>
        <p:spPr>
          <a:xfrm>
            <a:off x="2286001" y="3667126"/>
            <a:ext cx="436563" cy="415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318" name="TextBox 12"/>
          <p:cNvSpPr txBox="1">
            <a:spLocks noChangeArrowheads="1"/>
          </p:cNvSpPr>
          <p:nvPr/>
        </p:nvSpPr>
        <p:spPr bwMode="auto">
          <a:xfrm>
            <a:off x="2173289" y="4605339"/>
            <a:ext cx="6238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en-US" sz="2400" dirty="0">
                <a:latin typeface="+mn-lt"/>
              </a:rPr>
              <a:t>5kg</a:t>
            </a:r>
          </a:p>
        </p:txBody>
      </p:sp>
      <p:sp>
        <p:nvSpPr>
          <p:cNvPr id="55319" name="TextBox 13"/>
          <p:cNvSpPr txBox="1">
            <a:spLocks noChangeArrowheads="1"/>
          </p:cNvSpPr>
          <p:nvPr/>
        </p:nvSpPr>
        <p:spPr bwMode="auto">
          <a:xfrm>
            <a:off x="3714751" y="4732339"/>
            <a:ext cx="9348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en-US" sz="2400" dirty="0">
                <a:latin typeface="+mn-lt"/>
              </a:rPr>
              <a:t>150kg</a:t>
            </a:r>
          </a:p>
        </p:txBody>
      </p:sp>
      <p:sp>
        <p:nvSpPr>
          <p:cNvPr id="55320" name="TextBox 14"/>
          <p:cNvSpPr txBox="1">
            <a:spLocks noChangeArrowheads="1"/>
          </p:cNvSpPr>
          <p:nvPr/>
        </p:nvSpPr>
        <p:spPr bwMode="auto">
          <a:xfrm>
            <a:off x="7415214" y="5105401"/>
            <a:ext cx="10903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en-US" sz="2400" dirty="0">
                <a:latin typeface="+mn-lt"/>
              </a:rPr>
              <a:t>5000kg</a:t>
            </a:r>
          </a:p>
        </p:txBody>
      </p:sp>
      <p:cxnSp>
        <p:nvCxnSpPr>
          <p:cNvPr id="17" name="Straight Connector 16"/>
          <p:cNvCxnSpPr/>
          <p:nvPr/>
        </p:nvCxnSpPr>
        <p:spPr>
          <a:xfrm>
            <a:off x="2352675" y="3875088"/>
            <a:ext cx="3048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42009" name="TextBox 19"/>
          <p:cNvSpPr txBox="1">
            <a:spLocks noChangeArrowheads="1"/>
          </p:cNvSpPr>
          <p:nvPr/>
        </p:nvSpPr>
        <p:spPr bwMode="auto">
          <a:xfrm>
            <a:off x="472622" y="1966686"/>
            <a:ext cx="241209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dirty="0" smtClean="0">
                <a:solidFill>
                  <a:srgbClr val="FF0000"/>
                </a:solidFill>
                <a:cs typeface="Arial" panose="020B0604020202020204" pitchFamily="34" charset="0"/>
              </a:rPr>
              <a:t>2.45 MeV </a:t>
            </a:r>
            <a:r>
              <a:rPr lang="el-GR" altLang="en-US" sz="2000" dirty="0">
                <a:solidFill>
                  <a:srgbClr val="FF0000"/>
                </a:solidFill>
                <a:latin typeface="Times New Roman" panose="02020603050405020304" pitchFamily="18" charset="0"/>
                <a:cs typeface="Times New Roman" panose="02020603050405020304" pitchFamily="18" charset="0"/>
              </a:rPr>
              <a:t>γ</a:t>
            </a:r>
            <a:endParaRPr lang="en-US" altLang="en-US" sz="2000" dirty="0">
              <a:solidFill>
                <a:srgbClr val="FF0000"/>
              </a:solidFill>
              <a:latin typeface="Times New Roman" panose="02020603050405020304" pitchFamily="18" charset="0"/>
              <a:cs typeface="Times New Roman" panose="02020603050405020304" pitchFamily="18" charset="0"/>
            </a:endParaRPr>
          </a:p>
          <a:p>
            <a:pPr>
              <a:spcBef>
                <a:spcPct val="0"/>
              </a:spcBef>
              <a:buFontTx/>
              <a:buNone/>
            </a:pPr>
            <a:r>
              <a:rPr lang="en-US" altLang="en-US" sz="2000" dirty="0">
                <a:solidFill>
                  <a:srgbClr val="FF0000"/>
                </a:solidFill>
                <a:cs typeface="Arial" panose="020B0604020202020204" pitchFamily="34" charset="0"/>
              </a:rPr>
              <a:t>attenuation length</a:t>
            </a:r>
          </a:p>
          <a:p>
            <a:pPr>
              <a:spcBef>
                <a:spcPct val="0"/>
              </a:spcBef>
              <a:buFontTx/>
              <a:buNone/>
            </a:pPr>
            <a:r>
              <a:rPr lang="en-US" altLang="en-US" sz="2000" dirty="0" smtClean="0">
                <a:solidFill>
                  <a:srgbClr val="FF0000"/>
                </a:solidFill>
                <a:cs typeface="Arial" panose="020B0604020202020204" pitchFamily="34" charset="0"/>
              </a:rPr>
              <a:t>8.7 cm </a:t>
            </a:r>
            <a:r>
              <a:rPr lang="en-US" altLang="en-US" sz="2000" dirty="0">
                <a:solidFill>
                  <a:srgbClr val="FF0000"/>
                </a:solidFill>
                <a:cs typeface="Arial" panose="020B0604020202020204" pitchFamily="34" charset="0"/>
              </a:rPr>
              <a:t>= </a:t>
            </a:r>
          </a:p>
        </p:txBody>
      </p:sp>
      <p:cxnSp>
        <p:nvCxnSpPr>
          <p:cNvPr id="21" name="Straight Connector 20"/>
          <p:cNvCxnSpPr/>
          <p:nvPr/>
        </p:nvCxnSpPr>
        <p:spPr>
          <a:xfrm>
            <a:off x="1709057" y="2786743"/>
            <a:ext cx="3048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239000" y="3873500"/>
            <a:ext cx="3048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962400" y="3873500"/>
            <a:ext cx="3048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88950" y="5525180"/>
            <a:ext cx="5407506" cy="461665"/>
          </a:xfrm>
          <a:prstGeom prst="rect">
            <a:avLst/>
          </a:prstGeom>
          <a:noFill/>
        </p:spPr>
        <p:txBody>
          <a:bodyPr wrap="none">
            <a:spAutoFit/>
          </a:bodyPr>
          <a:lstStyle/>
          <a:p>
            <a:pPr>
              <a:defRPr/>
            </a:pPr>
            <a:r>
              <a:rPr lang="en-US" sz="2400" b="1" dirty="0"/>
              <a:t>This works best for a monolithic detector</a:t>
            </a:r>
          </a:p>
        </p:txBody>
      </p:sp>
      <p:sp>
        <p:nvSpPr>
          <p:cNvPr id="32799" name="Slide Number Placeholder 9"/>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fld id="{6CD18BCE-1932-48E7-B99B-5D39EF570616}" type="slidenum">
              <a:rPr lang="en-US" altLang="en-US" sz="1000"/>
              <a:pPr>
                <a:spcBef>
                  <a:spcPct val="0"/>
                </a:spcBef>
                <a:buFontTx/>
                <a:buNone/>
                <a:defRPr/>
              </a:pPr>
              <a:t>30</a:t>
            </a:fld>
            <a:endParaRPr lang="en-US" altLang="en-US" sz="1000"/>
          </a:p>
        </p:txBody>
      </p:sp>
      <p:sp>
        <p:nvSpPr>
          <p:cNvPr id="11" name="Date Placeholder 10"/>
          <p:cNvSpPr>
            <a:spLocks noGrp="1"/>
          </p:cNvSpPr>
          <p:nvPr>
            <p:ph type="dt" sz="quarter" idx="10"/>
          </p:nvPr>
        </p:nvSpPr>
        <p:spPr>
          <a:noFill/>
        </p:spPr>
        <p:txBody>
          <a:bodyPr/>
          <a:lstStyle/>
          <a:p>
            <a:pPr>
              <a:defRPr/>
            </a:pPr>
            <a:r>
              <a:rPr lang="en-US" smtClean="0"/>
              <a:t>September 2017</a:t>
            </a:r>
            <a:endParaRPr lang="en-US"/>
          </a:p>
        </p:txBody>
      </p:sp>
      <p:sp>
        <p:nvSpPr>
          <p:cNvPr id="12" name="Footer Placeholder 11"/>
          <p:cNvSpPr>
            <a:spLocks noGrp="1"/>
          </p:cNvSpPr>
          <p:nvPr>
            <p:ph type="ftr" sz="quarter" idx="11"/>
          </p:nvPr>
        </p:nvSpPr>
        <p:spPr>
          <a:noFill/>
        </p:spPr>
        <p:txBody>
          <a:bodyPr/>
          <a:lstStyle/>
          <a:p>
            <a:pPr>
              <a:defRPr/>
            </a:pPr>
            <a:r>
              <a:rPr lang="en-US" smtClean="0"/>
              <a:t>Erice</a:t>
            </a:r>
            <a:endParaRPr lang="en-US"/>
          </a:p>
        </p:txBody>
      </p:sp>
      <p:sp>
        <p:nvSpPr>
          <p:cNvPr id="2" name="TextBox 1"/>
          <p:cNvSpPr txBox="1"/>
          <p:nvPr/>
        </p:nvSpPr>
        <p:spPr>
          <a:xfrm>
            <a:off x="5881510" y="259644"/>
            <a:ext cx="4738413" cy="461665"/>
          </a:xfrm>
          <a:prstGeom prst="rect">
            <a:avLst/>
          </a:prstGeom>
          <a:noFill/>
        </p:spPr>
        <p:txBody>
          <a:bodyPr wrap="none" rtlCol="0">
            <a:spAutoFit/>
          </a:bodyPr>
          <a:lstStyle/>
          <a:p>
            <a:r>
              <a:rPr lang="en-US" sz="2400" dirty="0" smtClean="0"/>
              <a:t>A cartoon illuminating the last point</a:t>
            </a:r>
            <a:endParaRPr lang="en-US" sz="2400" dirty="0"/>
          </a:p>
        </p:txBody>
      </p:sp>
    </p:spTree>
    <p:extLst>
      <p:ext uri="{BB962C8B-B14F-4D97-AF65-F5344CB8AC3E}">
        <p14:creationId xmlns:p14="http://schemas.microsoft.com/office/powerpoint/2010/main" val="2095624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4"/>
          <p:cNvPicPr>
            <a:picLocks noChangeAspect="1"/>
          </p:cNvPicPr>
          <p:nvPr/>
        </p:nvPicPr>
        <p:blipFill>
          <a:blip r:embed="rId3">
            <a:extLst>
              <a:ext uri="{28A0092B-C50C-407E-A947-70E740481C1C}">
                <a14:useLocalDpi xmlns:a14="http://schemas.microsoft.com/office/drawing/2010/main" val="0"/>
              </a:ext>
            </a:extLst>
          </a:blip>
          <a:srcRect l="57414" t="54095" r="27458" b="18980"/>
          <a:stretch>
            <a:fillRect/>
          </a:stretch>
        </p:blipFill>
        <p:spPr bwMode="auto">
          <a:xfrm>
            <a:off x="7086600" y="4719638"/>
            <a:ext cx="1658938" cy="170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Connector 15"/>
          <p:cNvCxnSpPr/>
          <p:nvPr/>
        </p:nvCxnSpPr>
        <p:spPr bwMode="auto">
          <a:xfrm>
            <a:off x="8413751" y="6313488"/>
            <a:ext cx="665163" cy="239712"/>
          </a:xfrm>
          <a:prstGeom prst="line">
            <a:avLst/>
          </a:prstGeom>
          <a:ln>
            <a:tailEnd type="none"/>
          </a:ln>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bwMode="auto">
          <a:xfrm>
            <a:off x="8574089" y="5256214"/>
            <a:ext cx="504825" cy="155575"/>
          </a:xfrm>
          <a:prstGeom prst="line">
            <a:avLst/>
          </a:prstGeom>
          <a:ln>
            <a:tailEnd type="none"/>
          </a:ln>
        </p:spPr>
        <p:style>
          <a:lnRef idx="1">
            <a:schemeClr val="dk1"/>
          </a:lnRef>
          <a:fillRef idx="0">
            <a:schemeClr val="dk1"/>
          </a:fillRef>
          <a:effectRef idx="0">
            <a:schemeClr val="dk1"/>
          </a:effectRef>
          <a:fontRef idx="minor">
            <a:schemeClr val="tx1"/>
          </a:fontRef>
        </p:style>
      </p:cxnSp>
      <p:sp>
        <p:nvSpPr>
          <p:cNvPr id="45060" name="TextBox 17"/>
          <p:cNvSpPr txBox="1">
            <a:spLocks noChangeArrowheads="1"/>
          </p:cNvSpPr>
          <p:nvPr/>
        </p:nvSpPr>
        <p:spPr bwMode="auto">
          <a:xfrm>
            <a:off x="8748714" y="5843588"/>
            <a:ext cx="573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200">
                <a:latin typeface="Comic Sans MS" panose="030F0702030302020204" pitchFamily="66" charset="0"/>
              </a:rPr>
              <a:t>46 cm</a:t>
            </a:r>
          </a:p>
        </p:txBody>
      </p:sp>
      <p:cxnSp>
        <p:nvCxnSpPr>
          <p:cNvPr id="19" name="Straight Arrow Connector 18"/>
          <p:cNvCxnSpPr>
            <a:stCxn id="45060" idx="0"/>
          </p:cNvCxnSpPr>
          <p:nvPr/>
        </p:nvCxnSpPr>
        <p:spPr bwMode="auto">
          <a:xfrm flipV="1">
            <a:off x="9034464" y="5407026"/>
            <a:ext cx="3175" cy="4365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p:cNvCxnSpPr>
            <a:stCxn id="45060" idx="2"/>
          </p:cNvCxnSpPr>
          <p:nvPr/>
        </p:nvCxnSpPr>
        <p:spPr bwMode="auto">
          <a:xfrm>
            <a:off x="9034464" y="6305551"/>
            <a:ext cx="1587" cy="2397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bwMode="auto">
          <a:xfrm>
            <a:off x="5311776" y="2819401"/>
            <a:ext cx="631825" cy="188913"/>
          </a:xfrm>
          <a:prstGeom prst="line">
            <a:avLst/>
          </a:prstGeom>
          <a:ln>
            <a:tailEnd type="none"/>
          </a:ln>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bwMode="auto">
          <a:xfrm>
            <a:off x="5311776" y="6134100"/>
            <a:ext cx="588963" cy="190500"/>
          </a:xfrm>
          <a:prstGeom prst="line">
            <a:avLst/>
          </a:prstGeom>
          <a:ln>
            <a:tailEnd type="none"/>
          </a:ln>
        </p:spPr>
        <p:style>
          <a:lnRef idx="1">
            <a:schemeClr val="dk1"/>
          </a:lnRef>
          <a:fillRef idx="0">
            <a:schemeClr val="dk1"/>
          </a:fillRef>
          <a:effectRef idx="0">
            <a:schemeClr val="dk1"/>
          </a:effectRef>
          <a:fontRef idx="minor">
            <a:schemeClr val="tx1"/>
          </a:fontRef>
        </p:style>
      </p:cxnSp>
      <p:sp>
        <p:nvSpPr>
          <p:cNvPr id="45065" name="TextBox 22"/>
          <p:cNvSpPr txBox="1">
            <a:spLocks noChangeArrowheads="1"/>
          </p:cNvSpPr>
          <p:nvPr/>
        </p:nvSpPr>
        <p:spPr bwMode="auto">
          <a:xfrm>
            <a:off x="5257800" y="4406901"/>
            <a:ext cx="673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200">
                <a:latin typeface="Comic Sans MS" panose="030F0702030302020204" pitchFamily="66" charset="0"/>
              </a:rPr>
              <a:t>130 cm</a:t>
            </a:r>
          </a:p>
        </p:txBody>
      </p:sp>
      <p:cxnSp>
        <p:nvCxnSpPr>
          <p:cNvPr id="24" name="Straight Arrow Connector 23"/>
          <p:cNvCxnSpPr/>
          <p:nvPr/>
        </p:nvCxnSpPr>
        <p:spPr bwMode="auto">
          <a:xfrm flipH="1" flipV="1">
            <a:off x="5562600" y="2913064"/>
            <a:ext cx="0" cy="143033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p:cNvCxnSpPr/>
          <p:nvPr/>
        </p:nvCxnSpPr>
        <p:spPr bwMode="auto">
          <a:xfrm>
            <a:off x="5562600" y="4876800"/>
            <a:ext cx="0" cy="13271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0723" name="Text Box 2"/>
          <p:cNvSpPr txBox="1">
            <a:spLocks noChangeArrowheads="1"/>
          </p:cNvSpPr>
          <p:nvPr/>
        </p:nvSpPr>
        <p:spPr bwMode="auto">
          <a:xfrm>
            <a:off x="1873250" y="76201"/>
            <a:ext cx="46037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dirty="0">
                <a:solidFill>
                  <a:srgbClr val="336600"/>
                </a:solidFill>
              </a:rPr>
              <a:t>The nEXO detector</a:t>
            </a:r>
          </a:p>
        </p:txBody>
      </p:sp>
      <p:sp>
        <p:nvSpPr>
          <p:cNvPr id="35854" name="Slide Number Placeholder 1"/>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fld id="{FA3CC620-068E-4B77-BEAA-99A3628608FE}" type="slidenum">
              <a:rPr lang="en-US" altLang="en-US" sz="1000"/>
              <a:pPr>
                <a:spcBef>
                  <a:spcPct val="0"/>
                </a:spcBef>
                <a:buFontTx/>
                <a:buNone/>
                <a:defRPr/>
              </a:pPr>
              <a:t>31</a:t>
            </a:fld>
            <a:endParaRPr lang="en-US" altLang="en-US" sz="1000"/>
          </a:p>
        </p:txBody>
      </p:sp>
      <p:sp>
        <p:nvSpPr>
          <p:cNvPr id="3" name="Date Placeholder 2"/>
          <p:cNvSpPr>
            <a:spLocks noGrp="1"/>
          </p:cNvSpPr>
          <p:nvPr>
            <p:ph type="dt" sz="quarter" idx="10"/>
          </p:nvPr>
        </p:nvSpPr>
        <p:spPr>
          <a:noFill/>
        </p:spPr>
        <p:txBody>
          <a:bodyPr/>
          <a:lstStyle/>
          <a:p>
            <a:pPr>
              <a:defRPr/>
            </a:pPr>
            <a:r>
              <a:rPr lang="en-US" smtClean="0"/>
              <a:t>September 2017</a:t>
            </a:r>
            <a:endParaRPr lang="en-US"/>
          </a:p>
        </p:txBody>
      </p:sp>
      <p:sp>
        <p:nvSpPr>
          <p:cNvPr id="4" name="Footer Placeholder 3"/>
          <p:cNvSpPr>
            <a:spLocks noGrp="1"/>
          </p:cNvSpPr>
          <p:nvPr>
            <p:ph type="ftr" sz="quarter" idx="11"/>
          </p:nvPr>
        </p:nvSpPr>
        <p:spPr>
          <a:noFill/>
        </p:spPr>
        <p:txBody>
          <a:bodyPr/>
          <a:lstStyle/>
          <a:p>
            <a:pPr>
              <a:defRPr/>
            </a:pPr>
            <a:r>
              <a:rPr lang="en-US" smtClean="0"/>
              <a:t>Erice</a:t>
            </a:r>
            <a:endParaRPr lang="en-US"/>
          </a:p>
        </p:txBody>
      </p:sp>
      <p:pic>
        <p:nvPicPr>
          <p:cNvPr id="45072" name="Picture 2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52601" y="1447800"/>
            <a:ext cx="3590925" cy="482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4"/>
          <p:cNvSpPr txBox="1">
            <a:spLocks noChangeArrowheads="1"/>
          </p:cNvSpPr>
          <p:nvPr/>
        </p:nvSpPr>
        <p:spPr bwMode="auto">
          <a:xfrm>
            <a:off x="1913731" y="642258"/>
            <a:ext cx="83645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en-US" sz="2400" i="1" dirty="0">
                <a:latin typeface="+mn-lt"/>
              </a:rPr>
              <a:t>A 5000 kg enriched </a:t>
            </a:r>
            <a:r>
              <a:rPr lang="en-US" altLang="en-US" sz="2400" i="1" dirty="0" err="1">
                <a:latin typeface="+mn-lt"/>
              </a:rPr>
              <a:t>LXe</a:t>
            </a:r>
            <a:r>
              <a:rPr lang="en-US" altLang="en-US" sz="2400" i="1" dirty="0">
                <a:latin typeface="+mn-lt"/>
              </a:rPr>
              <a:t> TPC, </a:t>
            </a:r>
            <a:r>
              <a:rPr lang="en-US" altLang="en-US" sz="2400" i="1" dirty="0" smtClean="0">
                <a:latin typeface="+mn-lt"/>
              </a:rPr>
              <a:t>directly </a:t>
            </a:r>
            <a:r>
              <a:rPr lang="en-US" altLang="en-US" sz="2400" i="1" dirty="0">
                <a:latin typeface="+mn-lt"/>
              </a:rPr>
              <a:t>extrapolated from </a:t>
            </a:r>
            <a:r>
              <a:rPr lang="en-US" altLang="en-US" sz="2400" dirty="0">
                <a:latin typeface="+mn-lt"/>
              </a:rPr>
              <a:t>EXO-200</a:t>
            </a:r>
          </a:p>
        </p:txBody>
      </p:sp>
    </p:spTree>
    <p:extLst>
      <p:ext uri="{BB962C8B-B14F-4D97-AF65-F5344CB8AC3E}">
        <p14:creationId xmlns:p14="http://schemas.microsoft.com/office/powerpoint/2010/main" val="3681991448"/>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Box 7"/>
          <p:cNvSpPr txBox="1">
            <a:spLocks noChangeArrowheads="1"/>
          </p:cNvSpPr>
          <p:nvPr/>
        </p:nvSpPr>
        <p:spPr bwMode="auto">
          <a:xfrm>
            <a:off x="2478088" y="15875"/>
            <a:ext cx="7467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en-US" sz="2400" b="1" dirty="0">
                <a:solidFill>
                  <a:srgbClr val="336600"/>
                </a:solidFill>
                <a:latin typeface="+mn-lt"/>
              </a:rPr>
              <a:t>A</a:t>
            </a:r>
            <a:r>
              <a:rPr lang="en-US" altLang="en-US" sz="2400" b="1" dirty="0" smtClean="0">
                <a:solidFill>
                  <a:srgbClr val="336600"/>
                </a:solidFill>
                <a:latin typeface="+mn-lt"/>
              </a:rPr>
              <a:t>rtist </a:t>
            </a:r>
            <a:r>
              <a:rPr lang="en-US" altLang="en-US" sz="2400" b="1" dirty="0">
                <a:solidFill>
                  <a:srgbClr val="336600"/>
                </a:solidFill>
                <a:latin typeface="+mn-lt"/>
              </a:rPr>
              <a:t>view of nEXO in the </a:t>
            </a:r>
            <a:r>
              <a:rPr lang="en-US" altLang="en-US" sz="2400" b="1" dirty="0" err="1">
                <a:solidFill>
                  <a:srgbClr val="336600"/>
                </a:solidFill>
                <a:latin typeface="+mn-lt"/>
              </a:rPr>
              <a:t>SNOlab</a:t>
            </a:r>
            <a:r>
              <a:rPr lang="en-US" altLang="en-US" sz="2400" b="1" dirty="0">
                <a:solidFill>
                  <a:srgbClr val="336600"/>
                </a:solidFill>
                <a:latin typeface="+mn-lt"/>
              </a:rPr>
              <a:t> </a:t>
            </a:r>
            <a:r>
              <a:rPr lang="en-US" altLang="en-US" sz="2400" b="1" dirty="0" err="1">
                <a:solidFill>
                  <a:srgbClr val="336600"/>
                </a:solidFill>
                <a:latin typeface="+mn-lt"/>
              </a:rPr>
              <a:t>Cryopit</a:t>
            </a:r>
            <a:endParaRPr lang="en-US" altLang="en-US" sz="2400" b="1" dirty="0">
              <a:solidFill>
                <a:srgbClr val="336600"/>
              </a:solidFill>
              <a:latin typeface="+mn-lt"/>
            </a:endParaRPr>
          </a:p>
        </p:txBody>
      </p:sp>
      <p:cxnSp>
        <p:nvCxnSpPr>
          <p:cNvPr id="16" name="Straight Connector 15"/>
          <p:cNvCxnSpPr/>
          <p:nvPr/>
        </p:nvCxnSpPr>
        <p:spPr>
          <a:xfrm>
            <a:off x="3270250" y="2149476"/>
            <a:ext cx="895350" cy="28575"/>
          </a:xfrm>
          <a:prstGeom prst="line">
            <a:avLst/>
          </a:prstGeom>
          <a:ln w="28575">
            <a:solidFill>
              <a:schemeClr val="bg1"/>
            </a:solidFill>
            <a:tailEnd type="none"/>
          </a:ln>
        </p:spPr>
        <p:style>
          <a:lnRef idx="1">
            <a:schemeClr val="dk1"/>
          </a:lnRef>
          <a:fillRef idx="0">
            <a:schemeClr val="dk1"/>
          </a:fillRef>
          <a:effectRef idx="0">
            <a:schemeClr val="dk1"/>
          </a:effectRef>
          <a:fontRef idx="minor">
            <a:schemeClr val="tx1"/>
          </a:fontRef>
        </p:style>
      </p:cxnSp>
      <p:cxnSp>
        <p:nvCxnSpPr>
          <p:cNvPr id="19" name="Straight Arrow Connector 18"/>
          <p:cNvCxnSpPr/>
          <p:nvPr/>
        </p:nvCxnSpPr>
        <p:spPr>
          <a:xfrm>
            <a:off x="3630613" y="2155826"/>
            <a:ext cx="0" cy="3814763"/>
          </a:xfrm>
          <a:prstGeom prst="straightConnector1">
            <a:avLst/>
          </a:prstGeom>
          <a:ln w="28575">
            <a:solidFill>
              <a:schemeClr val="bg1"/>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flipH="1">
            <a:off x="4349750" y="5891213"/>
            <a:ext cx="0" cy="381000"/>
          </a:xfrm>
          <a:prstGeom prst="line">
            <a:avLst/>
          </a:prstGeom>
          <a:ln w="28575">
            <a:solidFill>
              <a:schemeClr val="bg1"/>
            </a:solidFill>
            <a:tailEnd type="none"/>
          </a:ln>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a:off x="7577139" y="5967413"/>
            <a:ext cx="7937" cy="317500"/>
          </a:xfrm>
          <a:prstGeom prst="line">
            <a:avLst/>
          </a:prstGeom>
          <a:ln>
            <a:tailEnd type="none"/>
          </a:ln>
        </p:spPr>
        <p:style>
          <a:lnRef idx="1">
            <a:schemeClr val="dk1"/>
          </a:lnRef>
          <a:fillRef idx="0">
            <a:schemeClr val="dk1"/>
          </a:fillRef>
          <a:effectRef idx="0">
            <a:schemeClr val="dk1"/>
          </a:effectRef>
          <a:fontRef idx="minor">
            <a:schemeClr val="tx1"/>
          </a:fontRef>
        </p:style>
      </p:cxnSp>
      <p:sp>
        <p:nvSpPr>
          <p:cNvPr id="47110" name="TextBox 23"/>
          <p:cNvSpPr txBox="1">
            <a:spLocks noChangeArrowheads="1"/>
          </p:cNvSpPr>
          <p:nvPr/>
        </p:nvSpPr>
        <p:spPr bwMode="auto">
          <a:xfrm>
            <a:off x="5619750" y="5991226"/>
            <a:ext cx="806450" cy="30797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a:solidFill>
                  <a:schemeClr val="bg1"/>
                </a:solidFill>
                <a:latin typeface="Comic Sans MS" panose="030F0702030302020204" pitchFamily="66" charset="0"/>
              </a:rPr>
              <a:t>Ø13 m</a:t>
            </a:r>
          </a:p>
        </p:txBody>
      </p:sp>
      <p:cxnSp>
        <p:nvCxnSpPr>
          <p:cNvPr id="25" name="Straight Arrow Connector 24"/>
          <p:cNvCxnSpPr/>
          <p:nvPr/>
        </p:nvCxnSpPr>
        <p:spPr>
          <a:xfrm flipV="1">
            <a:off x="6423025" y="6145213"/>
            <a:ext cx="1157288" cy="0"/>
          </a:xfrm>
          <a:prstGeom prst="straightConnector1">
            <a:avLst/>
          </a:prstGeom>
          <a:ln w="28575">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p:cNvCxnSpPr/>
          <p:nvPr/>
        </p:nvCxnSpPr>
        <p:spPr>
          <a:xfrm flipH="1" flipV="1">
            <a:off x="4368800" y="6130925"/>
            <a:ext cx="1271588" cy="0"/>
          </a:xfrm>
          <a:prstGeom prst="straightConnector1">
            <a:avLst/>
          </a:prstGeom>
          <a:ln w="28575">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29" name="Straight Connector 28"/>
          <p:cNvCxnSpPr/>
          <p:nvPr/>
        </p:nvCxnSpPr>
        <p:spPr>
          <a:xfrm>
            <a:off x="3227388" y="5824539"/>
            <a:ext cx="596900" cy="33337"/>
          </a:xfrm>
          <a:prstGeom prst="line">
            <a:avLst/>
          </a:prstGeom>
          <a:ln w="28575">
            <a:solidFill>
              <a:schemeClr val="bg1"/>
            </a:solidFill>
            <a:tailEnd type="none"/>
          </a:ln>
        </p:spPr>
        <p:style>
          <a:lnRef idx="1">
            <a:schemeClr val="dk1"/>
          </a:lnRef>
          <a:fillRef idx="0">
            <a:schemeClr val="dk1"/>
          </a:fillRef>
          <a:effectRef idx="0">
            <a:schemeClr val="dk1"/>
          </a:effectRef>
          <a:fontRef idx="minor">
            <a:schemeClr val="tx1"/>
          </a:fontRef>
        </p:style>
      </p:cxnSp>
      <p:cxnSp>
        <p:nvCxnSpPr>
          <p:cNvPr id="30" name="Straight Connector 29"/>
          <p:cNvCxnSpPr/>
          <p:nvPr/>
        </p:nvCxnSpPr>
        <p:spPr>
          <a:xfrm>
            <a:off x="3227388" y="2351089"/>
            <a:ext cx="971550" cy="28575"/>
          </a:xfrm>
          <a:prstGeom prst="line">
            <a:avLst/>
          </a:prstGeom>
          <a:ln w="28575">
            <a:solidFill>
              <a:schemeClr val="bg1"/>
            </a:solidFill>
            <a:tailEnd type="none"/>
          </a:ln>
        </p:spPr>
        <p:style>
          <a:lnRef idx="1">
            <a:schemeClr val="dk1"/>
          </a:lnRef>
          <a:fillRef idx="0">
            <a:schemeClr val="dk1"/>
          </a:fillRef>
          <a:effectRef idx="0">
            <a:schemeClr val="dk1"/>
          </a:effectRef>
          <a:fontRef idx="minor">
            <a:schemeClr val="tx1"/>
          </a:fontRef>
        </p:style>
      </p:cxnSp>
      <p:sp>
        <p:nvSpPr>
          <p:cNvPr id="47115" name="TextBox 30"/>
          <p:cNvSpPr txBox="1">
            <a:spLocks noChangeArrowheads="1"/>
          </p:cNvSpPr>
          <p:nvPr/>
        </p:nvSpPr>
        <p:spPr bwMode="auto">
          <a:xfrm>
            <a:off x="2897189" y="3773489"/>
            <a:ext cx="808037" cy="30797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a:solidFill>
                  <a:schemeClr val="bg1"/>
                </a:solidFill>
                <a:latin typeface="Comic Sans MS" panose="030F0702030302020204" pitchFamily="66" charset="0"/>
              </a:rPr>
              <a:t>14 m</a:t>
            </a:r>
          </a:p>
        </p:txBody>
      </p:sp>
      <p:cxnSp>
        <p:nvCxnSpPr>
          <p:cNvPr id="33" name="Straight Arrow Connector 32"/>
          <p:cNvCxnSpPr/>
          <p:nvPr/>
        </p:nvCxnSpPr>
        <p:spPr>
          <a:xfrm flipH="1" flipV="1">
            <a:off x="3300414" y="2351088"/>
            <a:ext cx="3175" cy="1422400"/>
          </a:xfrm>
          <a:prstGeom prst="straightConnector1">
            <a:avLst/>
          </a:prstGeom>
          <a:ln w="28575">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p:cNvCxnSpPr>
            <a:stCxn id="47115" idx="2"/>
          </p:cNvCxnSpPr>
          <p:nvPr/>
        </p:nvCxnSpPr>
        <p:spPr>
          <a:xfrm>
            <a:off x="3300413" y="4081464"/>
            <a:ext cx="0" cy="1743075"/>
          </a:xfrm>
          <a:prstGeom prst="straightConnector1">
            <a:avLst/>
          </a:prstGeom>
          <a:ln w="28575">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37903" name="Slide Number Placeholder 1"/>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fld id="{AD6835FE-418F-43F2-A1C6-60E648FFE5DD}" type="slidenum">
              <a:rPr lang="en-US" altLang="en-US" sz="1000"/>
              <a:pPr>
                <a:spcBef>
                  <a:spcPct val="0"/>
                </a:spcBef>
                <a:buFontTx/>
                <a:buNone/>
                <a:defRPr/>
              </a:pPr>
              <a:t>32</a:t>
            </a:fld>
            <a:endParaRPr lang="en-US" altLang="en-US" sz="1000"/>
          </a:p>
        </p:txBody>
      </p:sp>
      <p:sp>
        <p:nvSpPr>
          <p:cNvPr id="3" name="Date Placeholder 2"/>
          <p:cNvSpPr>
            <a:spLocks noGrp="1"/>
          </p:cNvSpPr>
          <p:nvPr>
            <p:ph type="dt" sz="quarter" idx="10"/>
          </p:nvPr>
        </p:nvSpPr>
        <p:spPr>
          <a:noFill/>
        </p:spPr>
        <p:txBody>
          <a:bodyPr/>
          <a:lstStyle/>
          <a:p>
            <a:pPr>
              <a:defRPr/>
            </a:pPr>
            <a:r>
              <a:rPr lang="en-US" smtClean="0"/>
              <a:t>September 2017</a:t>
            </a:r>
            <a:endParaRPr lang="en-US" dirty="0"/>
          </a:p>
        </p:txBody>
      </p:sp>
      <p:sp>
        <p:nvSpPr>
          <p:cNvPr id="7" name="Footer Placeholder 6"/>
          <p:cNvSpPr>
            <a:spLocks noGrp="1"/>
          </p:cNvSpPr>
          <p:nvPr>
            <p:ph type="ftr" sz="quarter" idx="11"/>
          </p:nvPr>
        </p:nvSpPr>
        <p:spPr>
          <a:noFill/>
        </p:spPr>
        <p:txBody>
          <a:bodyPr/>
          <a:lstStyle/>
          <a:p>
            <a:pPr>
              <a:defRPr/>
            </a:pPr>
            <a:r>
              <a:rPr lang="en-US" smtClean="0"/>
              <a:t>Erice</a:t>
            </a:r>
            <a:endParaRPr lang="en-US" dirty="0"/>
          </a:p>
        </p:txBody>
      </p:sp>
      <p:pic>
        <p:nvPicPr>
          <p:cNvPr id="47121" name="Picture 2" descr="C:\Users\Alford3\Desktop\nexo image\1 - nEXO master 02-13-14.TIF"/>
          <p:cNvPicPr>
            <a:picLocks noChangeAspect="1" noChangeArrowheads="1"/>
          </p:cNvPicPr>
          <p:nvPr/>
        </p:nvPicPr>
        <p:blipFill>
          <a:blip r:embed="rId3">
            <a:extLst>
              <a:ext uri="{28A0092B-C50C-407E-A947-70E740481C1C}">
                <a14:useLocalDpi xmlns:a14="http://schemas.microsoft.com/office/drawing/2010/main" val="0"/>
              </a:ext>
            </a:extLst>
          </a:blip>
          <a:srcRect l="34441" t="10486" r="20914" b="2290"/>
          <a:stretch>
            <a:fillRect/>
          </a:stretch>
        </p:blipFill>
        <p:spPr bwMode="auto">
          <a:xfrm>
            <a:off x="3336925" y="457200"/>
            <a:ext cx="5348288" cy="603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907" name="Straight Arrow Connector 3"/>
          <p:cNvCxnSpPr>
            <a:cxnSpLocks noChangeShapeType="1"/>
          </p:cNvCxnSpPr>
          <p:nvPr/>
        </p:nvCxnSpPr>
        <p:spPr bwMode="auto">
          <a:xfrm>
            <a:off x="8991600" y="1524000"/>
            <a:ext cx="0" cy="4191000"/>
          </a:xfrm>
          <a:prstGeom prst="straightConnector1">
            <a:avLst/>
          </a:prstGeom>
          <a:noFill/>
          <a:ln w="190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7908" name="Straight Arrow Connector 22"/>
          <p:cNvCxnSpPr>
            <a:cxnSpLocks noChangeShapeType="1"/>
          </p:cNvCxnSpPr>
          <p:nvPr/>
        </p:nvCxnSpPr>
        <p:spPr bwMode="auto">
          <a:xfrm flipV="1">
            <a:off x="4724400" y="533401"/>
            <a:ext cx="3429000" cy="492125"/>
          </a:xfrm>
          <a:prstGeom prst="straightConnector1">
            <a:avLst/>
          </a:prstGeom>
          <a:noFill/>
          <a:ln w="190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8" name="TextBox 7"/>
          <p:cNvSpPr txBox="1"/>
          <p:nvPr/>
        </p:nvSpPr>
        <p:spPr>
          <a:xfrm>
            <a:off x="8686801" y="3419475"/>
            <a:ext cx="652743" cy="400110"/>
          </a:xfrm>
          <a:prstGeom prst="rect">
            <a:avLst/>
          </a:prstGeom>
          <a:solidFill>
            <a:schemeClr val="bg1"/>
          </a:solidFill>
        </p:spPr>
        <p:txBody>
          <a:bodyPr wrap="none">
            <a:spAutoFit/>
          </a:bodyPr>
          <a:lstStyle/>
          <a:p>
            <a:pPr>
              <a:defRPr/>
            </a:pPr>
            <a:r>
              <a:rPr lang="en-US" sz="2000" b="1" dirty="0"/>
              <a:t>14m</a:t>
            </a:r>
          </a:p>
        </p:txBody>
      </p:sp>
      <p:sp>
        <p:nvSpPr>
          <p:cNvPr id="27" name="TextBox 26"/>
          <p:cNvSpPr txBox="1"/>
          <p:nvPr/>
        </p:nvSpPr>
        <p:spPr>
          <a:xfrm rot="21058544">
            <a:off x="5992673" y="595283"/>
            <a:ext cx="652743" cy="400110"/>
          </a:xfrm>
          <a:prstGeom prst="rect">
            <a:avLst/>
          </a:prstGeom>
          <a:solidFill>
            <a:schemeClr val="bg1"/>
          </a:solidFill>
        </p:spPr>
        <p:txBody>
          <a:bodyPr wrap="none">
            <a:spAutoFit/>
          </a:bodyPr>
          <a:lstStyle/>
          <a:p>
            <a:pPr>
              <a:defRPr/>
            </a:pPr>
            <a:r>
              <a:rPr lang="en-US" sz="2000" b="1" dirty="0"/>
              <a:t>13m</a:t>
            </a:r>
          </a:p>
        </p:txBody>
      </p:sp>
    </p:spTree>
    <p:extLst>
      <p:ext uri="{BB962C8B-B14F-4D97-AF65-F5344CB8AC3E}">
        <p14:creationId xmlns:p14="http://schemas.microsoft.com/office/powerpoint/2010/main" val="1674863224"/>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image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33863" y="720725"/>
            <a:ext cx="4248150" cy="58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81" name="Shape 81"/>
          <p:cNvSpPr>
            <a:spLocks noGrp="1"/>
          </p:cNvSpPr>
          <p:nvPr>
            <p:ph type="title" idx="4294967295"/>
          </p:nvPr>
        </p:nvSpPr>
        <p:spPr>
          <a:xfrm>
            <a:off x="1524000" y="76200"/>
            <a:ext cx="8229600" cy="539750"/>
          </a:xfrm>
        </p:spPr>
        <p:txBody>
          <a:bodyPr/>
          <a:lstStyle/>
          <a:p>
            <a:pPr>
              <a:defRPr/>
            </a:pPr>
            <a:r>
              <a:rPr sz="2800" b="1" dirty="0">
                <a:latin typeface="+mn-lt"/>
              </a:rPr>
              <a:t>The </a:t>
            </a:r>
            <a:r>
              <a:rPr sz="2800" b="1" dirty="0" err="1">
                <a:latin typeface="+mn-lt"/>
              </a:rPr>
              <a:t>nEXO</a:t>
            </a:r>
            <a:r>
              <a:rPr sz="2800" b="1" dirty="0">
                <a:latin typeface="+mn-lt"/>
              </a:rPr>
              <a:t> baseline TPC</a:t>
            </a:r>
          </a:p>
        </p:txBody>
      </p:sp>
      <p:sp>
        <p:nvSpPr>
          <p:cNvPr id="82" name="Shape 82"/>
          <p:cNvSpPr/>
          <p:nvPr/>
        </p:nvSpPr>
        <p:spPr>
          <a:xfrm flipH="1" flipV="1">
            <a:off x="5735638" y="3906838"/>
            <a:ext cx="17462" cy="1128712"/>
          </a:xfrm>
          <a:prstGeom prst="line">
            <a:avLst/>
          </a:prstGeom>
          <a:ln w="38100">
            <a:solidFill>
              <a:srgbClr val="FFFFFF"/>
            </a:solidFill>
            <a:tailEnd type="triangle"/>
          </a:ln>
        </p:spPr>
        <p:txBody>
          <a:bodyPr lIns="0" tIns="0" rIns="0" bIns="0"/>
          <a:lstStyle/>
          <a:p>
            <a:pPr>
              <a:defRPr/>
            </a:pPr>
            <a:endParaRPr sz="1687"/>
          </a:p>
        </p:txBody>
      </p:sp>
      <p:sp>
        <p:nvSpPr>
          <p:cNvPr id="83" name="Shape 83"/>
          <p:cNvSpPr/>
          <p:nvPr/>
        </p:nvSpPr>
        <p:spPr>
          <a:xfrm>
            <a:off x="5673726" y="4173539"/>
            <a:ext cx="879475" cy="592137"/>
          </a:xfrm>
          <a:prstGeom prst="rect">
            <a:avLst/>
          </a:prstGeom>
          <a:ln w="12700">
            <a:miter lim="400000"/>
          </a:ln>
          <a:extLst/>
        </p:spPr>
        <p:txBody>
          <a:bodyPr lIns="35719" tIns="35719" rIns="35719" bIns="35719" anchor="ctr">
            <a:spAutoFit/>
          </a:bodyPr>
          <a:lstStyle>
            <a:lvl1pPr algn="ctr">
              <a:spcBef>
                <a:spcPts val="1000"/>
              </a:spcBef>
              <a:defRPr sz="2400" b="1">
                <a:solidFill>
                  <a:srgbClr val="FFFFFF"/>
                </a:solidFill>
                <a:uFill>
                  <a:solidFill>
                    <a:srgbClr val="0056D6"/>
                  </a:solidFill>
                </a:uFill>
                <a:latin typeface="Helvetica"/>
                <a:ea typeface="Helvetica"/>
                <a:cs typeface="Helvetica"/>
                <a:sym typeface="Helvetica"/>
              </a:defRPr>
            </a:lvl1pPr>
          </a:lstStyle>
          <a:p>
            <a:pPr>
              <a:spcBef>
                <a:spcPts val="0"/>
              </a:spcBef>
              <a:defRPr b="0">
                <a:latin typeface="+mj-lt"/>
                <a:ea typeface="+mj-ea"/>
                <a:cs typeface="+mj-cs"/>
                <a:sym typeface="Calibri"/>
              </a:defRPr>
            </a:pPr>
            <a:r>
              <a:rPr sz="1687" b="0" dirty="0">
                <a:latin typeface="+mj-lt"/>
                <a:ea typeface="+mj-ea"/>
                <a:cs typeface="+mj-cs"/>
                <a:sym typeface="Calibri"/>
              </a:rPr>
              <a:t>1.3 m </a:t>
            </a:r>
            <a:endParaRPr lang="en-US" sz="1687" b="0" dirty="0">
              <a:latin typeface="+mj-lt"/>
              <a:ea typeface="+mj-ea"/>
              <a:cs typeface="+mj-cs"/>
              <a:sym typeface="Calibri"/>
            </a:endParaRPr>
          </a:p>
          <a:p>
            <a:pPr>
              <a:spcBef>
                <a:spcPts val="0"/>
              </a:spcBef>
              <a:defRPr b="0">
                <a:latin typeface="+mj-lt"/>
                <a:ea typeface="+mj-ea"/>
                <a:cs typeface="+mj-cs"/>
                <a:sym typeface="Calibri"/>
              </a:defRPr>
            </a:pPr>
            <a:r>
              <a:rPr sz="1687" b="0" dirty="0">
                <a:latin typeface="+mj-lt"/>
                <a:ea typeface="+mj-ea"/>
                <a:cs typeface="+mj-cs"/>
                <a:sym typeface="Calibri"/>
              </a:rPr>
              <a:t>e</a:t>
            </a:r>
            <a:r>
              <a:rPr lang="en-US" sz="1687" b="0" baseline="30000" dirty="0">
                <a:latin typeface="+mj-lt"/>
                <a:ea typeface="+mj-ea"/>
                <a:cs typeface="+mj-cs"/>
                <a:sym typeface="Calibri"/>
              </a:rPr>
              <a:t>-</a:t>
            </a:r>
            <a:r>
              <a:rPr sz="1687" b="0" dirty="0">
                <a:latin typeface="+mj-lt"/>
                <a:ea typeface="+mj-ea"/>
                <a:cs typeface="+mj-cs"/>
                <a:sym typeface="Calibri"/>
              </a:rPr>
              <a:t> drift</a:t>
            </a:r>
          </a:p>
        </p:txBody>
      </p:sp>
      <p:sp>
        <p:nvSpPr>
          <p:cNvPr id="87" name="Shape 87"/>
          <p:cNvSpPr/>
          <p:nvPr/>
        </p:nvSpPr>
        <p:spPr>
          <a:xfrm>
            <a:off x="3540125" y="2174876"/>
            <a:ext cx="2260600" cy="1609725"/>
          </a:xfrm>
          <a:prstGeom prst="line">
            <a:avLst/>
          </a:prstGeom>
          <a:ln w="38100">
            <a:solidFill>
              <a:schemeClr val="tx1"/>
            </a:solidFill>
            <a:tailEnd type="triangle"/>
          </a:ln>
        </p:spPr>
        <p:txBody>
          <a:bodyPr lIns="0" tIns="0" rIns="0" bIns="0"/>
          <a:lstStyle/>
          <a:p>
            <a:pPr>
              <a:defRPr/>
            </a:pPr>
            <a:endParaRPr sz="1687"/>
          </a:p>
        </p:txBody>
      </p:sp>
      <p:sp>
        <p:nvSpPr>
          <p:cNvPr id="89" name="Shape 89"/>
          <p:cNvSpPr/>
          <p:nvPr/>
        </p:nvSpPr>
        <p:spPr>
          <a:xfrm>
            <a:off x="3743325" y="4267201"/>
            <a:ext cx="1822450" cy="42863"/>
          </a:xfrm>
          <a:prstGeom prst="line">
            <a:avLst/>
          </a:prstGeom>
          <a:ln w="38100">
            <a:solidFill>
              <a:srgbClr val="000000"/>
            </a:solidFill>
            <a:tailEnd type="triangle"/>
          </a:ln>
        </p:spPr>
        <p:txBody>
          <a:bodyPr lIns="0" tIns="0" rIns="0" bIns="0"/>
          <a:lstStyle/>
          <a:p>
            <a:pPr>
              <a:defRPr/>
            </a:pPr>
            <a:endParaRPr sz="1687"/>
          </a:p>
        </p:txBody>
      </p:sp>
      <p:sp>
        <p:nvSpPr>
          <p:cNvPr id="2" name="TextBox 1"/>
          <p:cNvSpPr txBox="1"/>
          <p:nvPr/>
        </p:nvSpPr>
        <p:spPr>
          <a:xfrm>
            <a:off x="1836739" y="1849439"/>
            <a:ext cx="1827103" cy="707886"/>
          </a:xfrm>
          <a:prstGeom prst="rect">
            <a:avLst/>
          </a:prstGeom>
          <a:noFill/>
          <a:ln w="19050">
            <a:solidFill>
              <a:schemeClr val="tx1"/>
            </a:solidFill>
          </a:ln>
        </p:spPr>
        <p:txBody>
          <a:bodyPr wrap="none">
            <a:spAutoFit/>
          </a:bodyPr>
          <a:lstStyle/>
          <a:p>
            <a:pPr>
              <a:defRPr/>
            </a:pPr>
            <a:r>
              <a:rPr lang="en-US" sz="2000" b="1" dirty="0"/>
              <a:t>Charge readout</a:t>
            </a:r>
          </a:p>
          <a:p>
            <a:pPr>
              <a:defRPr/>
            </a:pPr>
            <a:r>
              <a:rPr lang="en-US" sz="2000" b="1" dirty="0"/>
              <a:t> strips (anode)</a:t>
            </a:r>
          </a:p>
        </p:txBody>
      </p:sp>
      <p:sp>
        <p:nvSpPr>
          <p:cNvPr id="20" name="TextBox 19"/>
          <p:cNvSpPr txBox="1"/>
          <p:nvPr/>
        </p:nvSpPr>
        <p:spPr>
          <a:xfrm>
            <a:off x="2130426" y="3648076"/>
            <a:ext cx="1738296" cy="1631216"/>
          </a:xfrm>
          <a:prstGeom prst="rect">
            <a:avLst/>
          </a:prstGeom>
          <a:noFill/>
          <a:ln w="19050">
            <a:solidFill>
              <a:schemeClr val="tx1"/>
            </a:solidFill>
          </a:ln>
        </p:spPr>
        <p:txBody>
          <a:bodyPr wrap="none">
            <a:spAutoFit/>
          </a:bodyPr>
          <a:lstStyle/>
          <a:p>
            <a:pPr>
              <a:defRPr/>
            </a:pPr>
            <a:r>
              <a:rPr lang="en-US" sz="2000" b="1" dirty="0" err="1"/>
              <a:t>SiPM</a:t>
            </a:r>
            <a:r>
              <a:rPr lang="en-US" sz="2000" b="1" dirty="0"/>
              <a:t> `staves’</a:t>
            </a:r>
          </a:p>
          <a:p>
            <a:pPr>
              <a:defRPr/>
            </a:pPr>
            <a:r>
              <a:rPr lang="en-US" sz="2000" b="1" dirty="0"/>
              <a:t> plastering </a:t>
            </a:r>
          </a:p>
          <a:p>
            <a:pPr>
              <a:defRPr/>
            </a:pPr>
            <a:r>
              <a:rPr lang="en-US" sz="2000" b="1" dirty="0"/>
              <a:t> barrel behind </a:t>
            </a:r>
          </a:p>
          <a:p>
            <a:pPr>
              <a:defRPr/>
            </a:pPr>
            <a:r>
              <a:rPr lang="en-US" sz="2000" b="1" dirty="0"/>
              <a:t> field-shaping </a:t>
            </a:r>
          </a:p>
          <a:p>
            <a:pPr>
              <a:defRPr/>
            </a:pPr>
            <a:r>
              <a:rPr lang="en-US" sz="2000" b="1" dirty="0"/>
              <a:t> rings</a:t>
            </a:r>
          </a:p>
        </p:txBody>
      </p:sp>
      <p:sp>
        <p:nvSpPr>
          <p:cNvPr id="21" name="TextBox 20"/>
          <p:cNvSpPr txBox="1"/>
          <p:nvPr/>
        </p:nvSpPr>
        <p:spPr>
          <a:xfrm>
            <a:off x="8229600" y="1997076"/>
            <a:ext cx="2277226" cy="1015663"/>
          </a:xfrm>
          <a:prstGeom prst="rect">
            <a:avLst/>
          </a:prstGeom>
          <a:noFill/>
          <a:ln w="19050">
            <a:solidFill>
              <a:schemeClr val="tx1"/>
            </a:solidFill>
          </a:ln>
        </p:spPr>
        <p:txBody>
          <a:bodyPr wrap="none">
            <a:spAutoFit/>
          </a:bodyPr>
          <a:lstStyle/>
          <a:p>
            <a:pPr>
              <a:defRPr/>
            </a:pPr>
            <a:r>
              <a:rPr lang="en-US" sz="2000" b="1" dirty="0"/>
              <a:t>In </a:t>
            </a:r>
            <a:r>
              <a:rPr lang="en-US" sz="2000" b="1" dirty="0" err="1"/>
              <a:t>LXe</a:t>
            </a:r>
            <a:endParaRPr lang="en-US" sz="2000" b="1" dirty="0"/>
          </a:p>
          <a:p>
            <a:pPr>
              <a:defRPr/>
            </a:pPr>
            <a:r>
              <a:rPr lang="en-US" sz="2000" b="1" dirty="0"/>
              <a:t> electronics</a:t>
            </a:r>
          </a:p>
          <a:p>
            <a:pPr>
              <a:defRPr/>
            </a:pPr>
            <a:r>
              <a:rPr lang="en-US" sz="2000" b="1" dirty="0"/>
              <a:t> (charge and </a:t>
            </a:r>
            <a:r>
              <a:rPr lang="en-US" sz="2000" b="1" dirty="0" err="1"/>
              <a:t>SiPMs</a:t>
            </a:r>
            <a:r>
              <a:rPr lang="en-US" sz="2000" b="1" dirty="0"/>
              <a:t>)</a:t>
            </a:r>
          </a:p>
        </p:txBody>
      </p:sp>
      <p:sp>
        <p:nvSpPr>
          <p:cNvPr id="22" name="Shape 89"/>
          <p:cNvSpPr/>
          <p:nvPr/>
        </p:nvSpPr>
        <p:spPr>
          <a:xfrm flipH="1">
            <a:off x="6705600" y="2827338"/>
            <a:ext cx="2470150" cy="982662"/>
          </a:xfrm>
          <a:prstGeom prst="line">
            <a:avLst/>
          </a:prstGeom>
          <a:ln w="38100">
            <a:solidFill>
              <a:srgbClr val="000000"/>
            </a:solidFill>
            <a:tailEnd type="triangle"/>
          </a:ln>
        </p:spPr>
        <p:txBody>
          <a:bodyPr lIns="0" tIns="0" rIns="0" bIns="0"/>
          <a:lstStyle/>
          <a:p>
            <a:pPr>
              <a:defRPr/>
            </a:pPr>
            <a:endParaRPr sz="1687"/>
          </a:p>
        </p:txBody>
      </p:sp>
      <p:sp>
        <p:nvSpPr>
          <p:cNvPr id="23" name="TextBox 22"/>
          <p:cNvSpPr txBox="1"/>
          <p:nvPr/>
        </p:nvSpPr>
        <p:spPr>
          <a:xfrm>
            <a:off x="9132888" y="4867275"/>
            <a:ext cx="1076770" cy="400110"/>
          </a:xfrm>
          <a:prstGeom prst="rect">
            <a:avLst/>
          </a:prstGeom>
          <a:noFill/>
          <a:ln w="19050">
            <a:solidFill>
              <a:schemeClr val="tx1"/>
            </a:solidFill>
          </a:ln>
        </p:spPr>
        <p:txBody>
          <a:bodyPr wrap="none">
            <a:spAutoFit/>
          </a:bodyPr>
          <a:lstStyle/>
          <a:p>
            <a:pPr>
              <a:defRPr/>
            </a:pPr>
            <a:r>
              <a:rPr lang="en-US" sz="2000" b="1" dirty="0"/>
              <a:t>Cathode</a:t>
            </a:r>
          </a:p>
        </p:txBody>
      </p:sp>
      <p:sp>
        <p:nvSpPr>
          <p:cNvPr id="24" name="Shape 89"/>
          <p:cNvSpPr/>
          <p:nvPr/>
        </p:nvSpPr>
        <p:spPr>
          <a:xfrm flipH="1" flipV="1">
            <a:off x="6477000" y="5032376"/>
            <a:ext cx="2655888" cy="73025"/>
          </a:xfrm>
          <a:prstGeom prst="line">
            <a:avLst/>
          </a:prstGeom>
          <a:ln w="38100">
            <a:solidFill>
              <a:srgbClr val="000000"/>
            </a:solidFill>
            <a:tailEnd type="triangle"/>
          </a:ln>
        </p:spPr>
        <p:txBody>
          <a:bodyPr lIns="0" tIns="0" rIns="0" bIns="0"/>
          <a:lstStyle/>
          <a:p>
            <a:pPr>
              <a:defRPr/>
            </a:pPr>
            <a:endParaRPr sz="1687"/>
          </a:p>
        </p:txBody>
      </p:sp>
      <p:sp>
        <p:nvSpPr>
          <p:cNvPr id="18" name="Date Placeholder 1"/>
          <p:cNvSpPr>
            <a:spLocks noGrp="1"/>
          </p:cNvSpPr>
          <p:nvPr>
            <p:ph type="dt" sz="quarter" idx="10"/>
          </p:nvPr>
        </p:nvSpPr>
        <p:spPr>
          <a:xfrm>
            <a:off x="2133600" y="6629401"/>
            <a:ext cx="2133600" cy="244475"/>
          </a:xfrm>
          <a:noFill/>
        </p:spPr>
        <p:txBody>
          <a:bodyPr/>
          <a:lstStyle/>
          <a:p>
            <a:pPr>
              <a:defRPr/>
            </a:pPr>
            <a:r>
              <a:rPr lang="en-US" smtClean="0"/>
              <a:t>September 2017</a:t>
            </a:r>
            <a:endParaRPr lang="en-US" dirty="0"/>
          </a:p>
        </p:txBody>
      </p:sp>
      <p:sp>
        <p:nvSpPr>
          <p:cNvPr id="19" name="Footer Placeholder 2"/>
          <p:cNvSpPr>
            <a:spLocks noGrp="1"/>
          </p:cNvSpPr>
          <p:nvPr>
            <p:ph type="ftr" sz="quarter" idx="11"/>
          </p:nvPr>
        </p:nvSpPr>
        <p:spPr>
          <a:xfrm>
            <a:off x="4800600" y="6629401"/>
            <a:ext cx="2895600" cy="244475"/>
          </a:xfrm>
          <a:noFill/>
        </p:spPr>
        <p:txBody>
          <a:bodyPr/>
          <a:lstStyle/>
          <a:p>
            <a:pPr>
              <a:defRPr/>
            </a:pPr>
            <a:r>
              <a:rPr lang="en-US" smtClean="0"/>
              <a:t>Erice</a:t>
            </a:r>
            <a:endParaRPr lang="en-US"/>
          </a:p>
        </p:txBody>
      </p:sp>
      <p:sp>
        <p:nvSpPr>
          <p:cNvPr id="25" name="Slide Number Placeholder 7"/>
          <p:cNvSpPr txBox="1">
            <a:spLocks/>
          </p:cNvSpPr>
          <p:nvPr/>
        </p:nvSpPr>
        <p:spPr bwMode="auto">
          <a:xfrm>
            <a:off x="8229600" y="6629401"/>
            <a:ext cx="2133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r" rtl="0" eaLnBrk="1" fontAlgn="base" hangingPunct="1">
              <a:spcBef>
                <a:spcPct val="20000"/>
              </a:spcBef>
              <a:spcAft>
                <a:spcPct val="0"/>
              </a:spcAft>
              <a:buChar char="•"/>
              <a:defRPr sz="3200" b="1" kern="1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Arial"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Arial"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charset="0"/>
                <a:ea typeface="+mn-ea"/>
                <a:cs typeface="+mn-cs"/>
              </a:defRPr>
            </a:lvl9pPr>
          </a:lstStyle>
          <a:p>
            <a:pPr>
              <a:spcBef>
                <a:spcPct val="0"/>
              </a:spcBef>
              <a:buFontTx/>
              <a:buNone/>
              <a:defRPr/>
            </a:pPr>
            <a:fld id="{6CE62C0B-C2F6-45F7-B947-378DCDB9A8BC}" type="slidenum">
              <a:rPr lang="en-US" altLang="en-US" sz="1000"/>
              <a:pPr>
                <a:spcBef>
                  <a:spcPct val="0"/>
                </a:spcBef>
                <a:buFontTx/>
                <a:buNone/>
                <a:defRPr/>
              </a:pPr>
              <a:t>33</a:t>
            </a:fld>
            <a:endParaRPr lang="en-US" altLang="en-US" sz="1000" dirty="0"/>
          </a:p>
        </p:txBody>
      </p:sp>
      <p:sp>
        <p:nvSpPr>
          <p:cNvPr id="3" name="Slide Number Placeholder 2"/>
          <p:cNvSpPr>
            <a:spLocks noGrp="1"/>
          </p:cNvSpPr>
          <p:nvPr>
            <p:ph type="sldNum" sz="quarter" idx="12"/>
          </p:nvPr>
        </p:nvSpPr>
        <p:spPr/>
        <p:txBody>
          <a:bodyPr/>
          <a:lstStyle/>
          <a:p>
            <a:fld id="{AFF47089-F15D-4192-A260-81621E8F456C}" type="slidenum">
              <a:rPr lang="en-US" smtClean="0"/>
              <a:t>33</a:t>
            </a:fld>
            <a:endParaRPr lang="en-US"/>
          </a:p>
        </p:txBody>
      </p:sp>
    </p:spTree>
    <p:extLst>
      <p:ext uri="{BB962C8B-B14F-4D97-AF65-F5344CB8AC3E}">
        <p14:creationId xmlns:p14="http://schemas.microsoft.com/office/powerpoint/2010/main" val="1616255477"/>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a:noFill/>
        </p:spPr>
        <p:txBody>
          <a:bodyPr/>
          <a:lstStyle/>
          <a:p>
            <a:pPr>
              <a:defRPr/>
            </a:pPr>
            <a:r>
              <a:rPr lang="en-US" smtClean="0"/>
              <a:t>September 2017</a:t>
            </a:r>
            <a:endParaRPr lang="en-US"/>
          </a:p>
        </p:txBody>
      </p:sp>
      <p:sp>
        <p:nvSpPr>
          <p:cNvPr id="5" name="Footer Placeholder 4"/>
          <p:cNvSpPr>
            <a:spLocks noGrp="1"/>
          </p:cNvSpPr>
          <p:nvPr>
            <p:ph type="ftr" sz="quarter" idx="11"/>
          </p:nvPr>
        </p:nvSpPr>
        <p:spPr>
          <a:noFill/>
        </p:spPr>
        <p:txBody>
          <a:bodyPr/>
          <a:lstStyle/>
          <a:p>
            <a:pPr>
              <a:defRPr/>
            </a:pPr>
            <a:r>
              <a:rPr lang="en-US" smtClean="0"/>
              <a:t>Erice</a:t>
            </a:r>
            <a:endParaRPr lang="en-US"/>
          </a:p>
        </p:txBody>
      </p:sp>
      <p:sp>
        <p:nvSpPr>
          <p:cNvPr id="43012" name="Slide Number Placeholder 5"/>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fld id="{D7702C30-D3EF-4EAB-B0FD-4CAE54696633}" type="slidenum">
              <a:rPr lang="en-US" altLang="en-US" sz="1000"/>
              <a:pPr>
                <a:spcBef>
                  <a:spcPct val="0"/>
                </a:spcBef>
                <a:buFontTx/>
                <a:buNone/>
                <a:defRPr/>
              </a:pPr>
              <a:t>34</a:t>
            </a:fld>
            <a:endParaRPr lang="en-US" altLang="en-US" sz="1000"/>
          </a:p>
        </p:txBody>
      </p:sp>
      <p:cxnSp>
        <p:nvCxnSpPr>
          <p:cNvPr id="43013" name="Straight Arrow Connector 8"/>
          <p:cNvCxnSpPr>
            <a:cxnSpLocks noChangeShapeType="1"/>
          </p:cNvCxnSpPr>
          <p:nvPr/>
        </p:nvCxnSpPr>
        <p:spPr bwMode="auto">
          <a:xfrm>
            <a:off x="10439400" y="2684463"/>
            <a:ext cx="0" cy="685800"/>
          </a:xfrm>
          <a:prstGeom prst="straightConnector1">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0" name="TextBox 9"/>
          <p:cNvSpPr txBox="1"/>
          <p:nvPr/>
        </p:nvSpPr>
        <p:spPr>
          <a:xfrm>
            <a:off x="10140950" y="2857500"/>
            <a:ext cx="542136" cy="338554"/>
          </a:xfrm>
          <a:prstGeom prst="rect">
            <a:avLst/>
          </a:prstGeom>
          <a:solidFill>
            <a:schemeClr val="bg1"/>
          </a:solidFill>
        </p:spPr>
        <p:txBody>
          <a:bodyPr wrap="none">
            <a:spAutoFit/>
          </a:bodyPr>
          <a:lstStyle/>
          <a:p>
            <a:pPr>
              <a:defRPr/>
            </a:pPr>
            <a:r>
              <a:rPr lang="en-US" sz="1600" b="1" dirty="0"/>
              <a:t>1cm</a:t>
            </a:r>
          </a:p>
        </p:txBody>
      </p:sp>
      <p:pic>
        <p:nvPicPr>
          <p:cNvPr id="52230" name="pasted-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6183313" cy="536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52231" name="Picture 6"/>
          <p:cNvPicPr>
            <a:picLocks noChangeAspect="1"/>
          </p:cNvPicPr>
          <p:nvPr/>
        </p:nvPicPr>
        <p:blipFill>
          <a:blip r:embed="rId4">
            <a:extLst>
              <a:ext uri="{28A0092B-C50C-407E-A947-70E740481C1C}">
                <a14:useLocalDpi xmlns:a14="http://schemas.microsoft.com/office/drawing/2010/main" val="0"/>
              </a:ext>
            </a:extLst>
          </a:blip>
          <a:srcRect l="23334" t="25555" r="33333" b="22221"/>
          <a:stretch>
            <a:fillRect/>
          </a:stretch>
        </p:blipFill>
        <p:spPr bwMode="auto">
          <a:xfrm>
            <a:off x="5638800" y="2413000"/>
            <a:ext cx="44958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TextBox 1"/>
              <p:cNvSpPr txBox="1"/>
              <p:nvPr/>
            </p:nvSpPr>
            <p:spPr>
              <a:xfrm>
                <a:off x="8093076" y="762000"/>
                <a:ext cx="3534480" cy="830997"/>
              </a:xfrm>
              <a:prstGeom prst="rect">
                <a:avLst/>
              </a:prstGeom>
              <a:noFill/>
            </p:spPr>
            <p:txBody>
              <a:bodyPr wrap="square">
                <a:spAutoFit/>
              </a:bodyPr>
              <a:lstStyle/>
              <a:p>
                <a:pPr>
                  <a:defRPr/>
                </a:pPr>
                <a:r>
                  <a:rPr lang="en-US" sz="2400" dirty="0" smtClean="0">
                    <a:solidFill>
                      <a:srgbClr val="FF0000"/>
                    </a:solidFill>
                  </a:rPr>
                  <a:t>nEXO needs </a:t>
                </a:r>
                <a14:m>
                  <m:oMath xmlns:m="http://schemas.openxmlformats.org/officeDocument/2006/math">
                    <m:r>
                      <a:rPr lang="en-US" sz="2400" i="1" smtClean="0">
                        <a:solidFill>
                          <a:srgbClr val="FF0000"/>
                        </a:solidFill>
                        <a:latin typeface="Cambria Math" panose="02040503050406030204" pitchFamily="18" charset="0"/>
                        <a:ea typeface="Cambria Math" panose="02040503050406030204" pitchFamily="18" charset="0"/>
                      </a:rPr>
                      <m:t>~</m:t>
                    </m:r>
                  </m:oMath>
                </a14:m>
                <a:r>
                  <a:rPr lang="en-US" sz="2400" dirty="0" smtClean="0">
                    <a:solidFill>
                      <a:srgbClr val="FF0000"/>
                    </a:solidFill>
                  </a:rPr>
                  <a:t>4m</a:t>
                </a:r>
                <a:r>
                  <a:rPr lang="en-US" sz="2400" baseline="30000" dirty="0" smtClean="0">
                    <a:solidFill>
                      <a:srgbClr val="FF0000"/>
                    </a:solidFill>
                  </a:rPr>
                  <a:t>2</a:t>
                </a:r>
                <a:r>
                  <a:rPr lang="en-US" sz="2400" dirty="0" smtClean="0">
                    <a:solidFill>
                      <a:srgbClr val="FF0000"/>
                    </a:solidFill>
                  </a:rPr>
                  <a:t> of VUV-sensitive</a:t>
                </a:r>
                <a:r>
                  <a:rPr lang="en-US" sz="2400" dirty="0">
                    <a:solidFill>
                      <a:srgbClr val="FF0000"/>
                    </a:solidFill>
                  </a:rPr>
                  <a:t> </a:t>
                </a:r>
                <a:r>
                  <a:rPr lang="en-US" sz="2400" dirty="0" err="1" smtClean="0">
                    <a:solidFill>
                      <a:srgbClr val="FF0000"/>
                    </a:solidFill>
                  </a:rPr>
                  <a:t>SiPMs</a:t>
                </a:r>
                <a:endParaRPr lang="en-US" sz="2400" dirty="0">
                  <a:solidFill>
                    <a:srgbClr val="FF0000"/>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8093076" y="762000"/>
                <a:ext cx="3534480" cy="830997"/>
              </a:xfrm>
              <a:prstGeom prst="rect">
                <a:avLst/>
              </a:prstGeom>
              <a:blipFill rotWithShape="0">
                <a:blip r:embed="rId5"/>
                <a:stretch>
                  <a:fillRect l="-2763" t="-5882" r="-691" b="-16176"/>
                </a:stretch>
              </a:blipFill>
            </p:spPr>
            <p:txBody>
              <a:bodyPr/>
              <a:lstStyle/>
              <a:p>
                <a:r>
                  <a:rPr lang="en-US">
                    <a:noFill/>
                  </a:rPr>
                  <a:t> </a:t>
                </a:r>
              </a:p>
            </p:txBody>
          </p:sp>
        </mc:Fallback>
      </mc:AlternateContent>
    </p:spTree>
    <p:extLst>
      <p:ext uri="{BB962C8B-B14F-4D97-AF65-F5344CB8AC3E}">
        <p14:creationId xmlns:p14="http://schemas.microsoft.com/office/powerpoint/2010/main" val="3576108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September 2017</a:t>
            </a:r>
            <a:endParaRPr lang="en-US"/>
          </a:p>
        </p:txBody>
      </p:sp>
      <p:sp>
        <p:nvSpPr>
          <p:cNvPr id="3" name="Footer Placeholder 2"/>
          <p:cNvSpPr>
            <a:spLocks noGrp="1"/>
          </p:cNvSpPr>
          <p:nvPr>
            <p:ph type="ftr" sz="quarter" idx="11"/>
          </p:nvPr>
        </p:nvSpPr>
        <p:spPr/>
        <p:txBody>
          <a:bodyPr/>
          <a:lstStyle/>
          <a:p>
            <a:r>
              <a:rPr lang="en-US" smtClean="0"/>
              <a:t>Erice</a:t>
            </a:r>
            <a:endParaRPr lang="en-US"/>
          </a:p>
        </p:txBody>
      </p:sp>
      <p:sp>
        <p:nvSpPr>
          <p:cNvPr id="4" name="Slide Number Placeholder 3"/>
          <p:cNvSpPr>
            <a:spLocks noGrp="1"/>
          </p:cNvSpPr>
          <p:nvPr>
            <p:ph type="sldNum" sz="quarter" idx="12"/>
          </p:nvPr>
        </p:nvSpPr>
        <p:spPr/>
        <p:txBody>
          <a:bodyPr/>
          <a:lstStyle/>
          <a:p>
            <a:fld id="{AFF47089-F15D-4192-A260-81621E8F456C}" type="slidenum">
              <a:rPr lang="en-US" smtClean="0"/>
              <a:t>35</a:t>
            </a:fld>
            <a:endParaRPr lang="en-US"/>
          </a:p>
        </p:txBody>
      </p:sp>
      <p:sp>
        <p:nvSpPr>
          <p:cNvPr id="5" name="TextBox 4"/>
          <p:cNvSpPr txBox="1"/>
          <p:nvPr/>
        </p:nvSpPr>
        <p:spPr>
          <a:xfrm>
            <a:off x="303288" y="243502"/>
            <a:ext cx="6685035" cy="461665"/>
          </a:xfrm>
          <a:prstGeom prst="rect">
            <a:avLst/>
          </a:prstGeom>
          <a:noFill/>
        </p:spPr>
        <p:txBody>
          <a:bodyPr wrap="none" rtlCol="0">
            <a:spAutoFit/>
          </a:bodyPr>
          <a:lstStyle/>
          <a:p>
            <a:r>
              <a:rPr lang="en-US" sz="2400" dirty="0" smtClean="0">
                <a:solidFill>
                  <a:srgbClr val="336600"/>
                </a:solidFill>
              </a:rPr>
              <a:t>Resolving a 0</a:t>
            </a:r>
            <a:r>
              <a:rPr lang="el-GR" sz="2400" dirty="0" smtClean="0">
                <a:solidFill>
                  <a:srgbClr val="336600"/>
                </a:solidFill>
                <a:latin typeface="Calibri" panose="020F0502020204030204" pitchFamily="34" charset="0"/>
              </a:rPr>
              <a:t>νββ</a:t>
            </a:r>
            <a:r>
              <a:rPr lang="en-US" sz="2400" dirty="0" smtClean="0">
                <a:solidFill>
                  <a:srgbClr val="336600"/>
                </a:solidFill>
                <a:latin typeface="Calibri" panose="020F0502020204030204" pitchFamily="34" charset="0"/>
              </a:rPr>
              <a:t>-signal</a:t>
            </a:r>
            <a:r>
              <a:rPr lang="en-US" sz="2400" dirty="0" smtClean="0">
                <a:solidFill>
                  <a:srgbClr val="336600"/>
                </a:solidFill>
              </a:rPr>
              <a:t> in more than one dimension</a:t>
            </a:r>
            <a:endParaRPr lang="en-US" sz="2400" dirty="0">
              <a:solidFill>
                <a:srgbClr val="336600"/>
              </a:solidFill>
            </a:endParaRPr>
          </a:p>
        </p:txBody>
      </p:sp>
      <p:sp>
        <p:nvSpPr>
          <p:cNvPr id="6" name="TextBox 5"/>
          <p:cNvSpPr txBox="1"/>
          <p:nvPr/>
        </p:nvSpPr>
        <p:spPr>
          <a:xfrm>
            <a:off x="303288" y="764915"/>
            <a:ext cx="11049000" cy="830997"/>
          </a:xfrm>
          <a:prstGeom prst="rect">
            <a:avLst/>
          </a:prstGeom>
          <a:noFill/>
        </p:spPr>
        <p:txBody>
          <a:bodyPr wrap="square" rtlCol="0">
            <a:spAutoFit/>
          </a:bodyPr>
          <a:lstStyle/>
          <a:p>
            <a:r>
              <a:rPr lang="en-US" sz="2400" dirty="0" smtClean="0"/>
              <a:t>The picture that a search for 0</a:t>
            </a:r>
            <a:r>
              <a:rPr lang="el-GR" sz="2400" dirty="0" smtClean="0">
                <a:latin typeface="Calibri" panose="020F0502020204030204" pitchFamily="34" charset="0"/>
              </a:rPr>
              <a:t>νββ</a:t>
            </a:r>
            <a:r>
              <a:rPr lang="en-US" sz="2400" dirty="0" smtClean="0">
                <a:latin typeface="Calibri" panose="020F0502020204030204" pitchFamily="34" charset="0"/>
              </a:rPr>
              <a:t>-decay is essentially a peak search in a 1D-energy spectrum, characterized by energy resolution and a background value is no longer true.</a:t>
            </a:r>
            <a:endParaRPr lang="en-US" sz="2400" dirty="0"/>
          </a:p>
        </p:txBody>
      </p:sp>
      <p:sp>
        <p:nvSpPr>
          <p:cNvPr id="7" name="TextBox 6"/>
          <p:cNvSpPr txBox="1"/>
          <p:nvPr/>
        </p:nvSpPr>
        <p:spPr>
          <a:xfrm>
            <a:off x="303288" y="1655660"/>
            <a:ext cx="11139714" cy="1569660"/>
          </a:xfrm>
          <a:prstGeom prst="rect">
            <a:avLst/>
          </a:prstGeom>
          <a:noFill/>
        </p:spPr>
        <p:txBody>
          <a:bodyPr wrap="square" rtlCol="0">
            <a:spAutoFit/>
          </a:bodyPr>
          <a:lstStyle/>
          <a:p>
            <a:pPr marL="457200" indent="-457200">
              <a:buFont typeface="+mj-lt"/>
              <a:buAutoNum type="arabicPeriod"/>
            </a:pPr>
            <a:r>
              <a:rPr lang="en-US" sz="2400" dirty="0" smtClean="0">
                <a:solidFill>
                  <a:srgbClr val="663300"/>
                </a:solidFill>
              </a:rPr>
              <a:t>Categorization into SS and MS event sets allows for simultaneous fitting of event sets enriched in signal (SS) and background (MS). The latter is not some “throw away data”, as sometimes portrayed, but enables the measurement of the background </a:t>
            </a:r>
            <a:r>
              <a:rPr lang="en-US" sz="2400" u="sng" dirty="0" smtClean="0">
                <a:solidFill>
                  <a:srgbClr val="663300"/>
                </a:solidFill>
              </a:rPr>
              <a:t>together</a:t>
            </a:r>
            <a:r>
              <a:rPr lang="en-US" sz="2400" dirty="0" smtClean="0">
                <a:solidFill>
                  <a:srgbClr val="663300"/>
                </a:solidFill>
              </a:rPr>
              <a:t> with the signal.</a:t>
            </a:r>
            <a:endParaRPr lang="en-US" sz="2400" dirty="0">
              <a:solidFill>
                <a:srgbClr val="663300"/>
              </a:solidFill>
            </a:endParaRPr>
          </a:p>
        </p:txBody>
      </p:sp>
      <mc:AlternateContent xmlns:mc="http://schemas.openxmlformats.org/markup-compatibility/2006" xmlns:a14="http://schemas.microsoft.com/office/drawing/2010/main">
        <mc:Choice Requires="a14">
          <p:sp>
            <p:nvSpPr>
              <p:cNvPr id="8" name="TextBox 7"/>
              <p:cNvSpPr txBox="1"/>
              <p:nvPr/>
            </p:nvSpPr>
            <p:spPr>
              <a:xfrm>
                <a:off x="303287" y="3285067"/>
                <a:ext cx="11617779" cy="2677656"/>
              </a:xfrm>
              <a:prstGeom prst="rect">
                <a:avLst/>
              </a:prstGeom>
              <a:noFill/>
            </p:spPr>
            <p:txBody>
              <a:bodyPr wrap="square" rtlCol="0">
                <a:spAutoFit/>
              </a:bodyPr>
              <a:lstStyle/>
              <a:p>
                <a:pPr marL="457200" indent="-457200">
                  <a:buFont typeface="+mj-lt"/>
                  <a:buAutoNum type="arabicPeriod" startAt="2"/>
                </a:pPr>
                <a:r>
                  <a:rPr lang="en-US" sz="2400" dirty="0" smtClean="0">
                    <a:solidFill>
                      <a:srgbClr val="0000FF"/>
                    </a:solidFill>
                  </a:rPr>
                  <a:t>Adding spatial resolution to energy resolution allows one to utilize the fact that external </a:t>
                </a:r>
                <a:r>
                  <a:rPr lang="el-GR" sz="2400" dirty="0" smtClean="0">
                    <a:solidFill>
                      <a:srgbClr val="0000FF"/>
                    </a:solidFill>
                    <a:latin typeface="Calibri" panose="020F0502020204030204" pitchFamily="34" charset="0"/>
                  </a:rPr>
                  <a:t>γ</a:t>
                </a:r>
                <a:r>
                  <a:rPr lang="en-US" sz="2400" dirty="0" smtClean="0">
                    <a:solidFill>
                      <a:srgbClr val="0000FF"/>
                    </a:solidFill>
                  </a:rPr>
                  <a:t>-radiation (expected to be the dominant background) undergoes exponential attenuation as it travel inward into the Xe while </a:t>
                </a:r>
                <a:r>
                  <a:rPr lang="el-GR" sz="2400" dirty="0" smtClean="0">
                    <a:solidFill>
                      <a:srgbClr val="0000FF"/>
                    </a:solidFill>
                    <a:latin typeface="Calibri" panose="020F0502020204030204" pitchFamily="34" charset="0"/>
                  </a:rPr>
                  <a:t>ββ</a:t>
                </a:r>
                <a:r>
                  <a:rPr lang="en-US" sz="2400" dirty="0" smtClean="0">
                    <a:solidFill>
                      <a:srgbClr val="0000FF"/>
                    </a:solidFill>
                    <a:latin typeface="Calibri" panose="020F0502020204030204" pitchFamily="34" charset="0"/>
                  </a:rPr>
                  <a:t>-decay are expected to be homogenously distributed. This adds resolving power, independent of the venerable energy resolution.</a:t>
                </a:r>
                <a:r>
                  <a:rPr lang="en-US" sz="2400" dirty="0" smtClean="0">
                    <a:solidFill>
                      <a:srgbClr val="0000FF"/>
                    </a:solidFill>
                  </a:rPr>
                  <a:t/>
                </a:r>
                <a:br>
                  <a:rPr lang="en-US" sz="2400" dirty="0" smtClean="0">
                    <a:solidFill>
                      <a:srgbClr val="0000FF"/>
                    </a:solidFill>
                  </a:rPr>
                </a:br>
                <a:r>
                  <a:rPr lang="en-US" sz="2400" dirty="0" smtClean="0">
                    <a:solidFill>
                      <a:srgbClr val="0000FF"/>
                    </a:solidFill>
                  </a:rPr>
                  <a:t>In a large (linear dimensions </a:t>
                </a:r>
                <a14:m>
                  <m:oMath xmlns:m="http://schemas.openxmlformats.org/officeDocument/2006/math">
                    <m:r>
                      <a:rPr lang="en-US" sz="2400" i="1" smtClean="0">
                        <a:solidFill>
                          <a:srgbClr val="0000FF"/>
                        </a:solidFill>
                        <a:latin typeface="Cambria Math" panose="02040503050406030204" pitchFamily="18" charset="0"/>
                        <a:ea typeface="Cambria Math" panose="02040503050406030204" pitchFamily="18" charset="0"/>
                      </a:rPr>
                      <m:t>≫</m:t>
                    </m:r>
                  </m:oMath>
                </a14:m>
                <a:r>
                  <a:rPr lang="en-US" sz="2400" dirty="0" smtClean="0">
                    <a:solidFill>
                      <a:srgbClr val="0000FF"/>
                    </a:solidFill>
                  </a:rPr>
                  <a:t> </a:t>
                </a:r>
                <a:r>
                  <a:rPr lang="el-GR" sz="2400" dirty="0" smtClean="0">
                    <a:solidFill>
                      <a:srgbClr val="0000FF"/>
                    </a:solidFill>
                    <a:latin typeface="Calibri" panose="020F0502020204030204" pitchFamily="34" charset="0"/>
                  </a:rPr>
                  <a:t>γ</a:t>
                </a:r>
                <a:r>
                  <a:rPr lang="en-US" sz="2400" dirty="0">
                    <a:solidFill>
                      <a:srgbClr val="0000FF"/>
                    </a:solidFill>
                    <a:latin typeface="Calibri" panose="020F0502020204030204" pitchFamily="34" charset="0"/>
                  </a:rPr>
                  <a:t>-</a:t>
                </a:r>
                <a:r>
                  <a:rPr lang="en-US" sz="2400" dirty="0" smtClean="0">
                    <a:solidFill>
                      <a:srgbClr val="0000FF"/>
                    </a:solidFill>
                  </a:rPr>
                  <a:t>attenuation length) homogenous the background rate cannot be characterized by a simple number but is a position dependent function.</a:t>
                </a:r>
                <a:endParaRPr lang="en-US" sz="2400" dirty="0" smtClean="0">
                  <a:latin typeface="Calibri" panose="020F0502020204030204"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303287" y="3285067"/>
                <a:ext cx="11617779" cy="2677656"/>
              </a:xfrm>
              <a:prstGeom prst="rect">
                <a:avLst/>
              </a:prstGeom>
              <a:blipFill rotWithShape="0">
                <a:blip r:embed="rId2"/>
                <a:stretch>
                  <a:fillRect l="-839" t="-2050" r="-157" b="-4328"/>
                </a:stretch>
              </a:blipFill>
            </p:spPr>
            <p:txBody>
              <a:bodyPr/>
              <a:lstStyle/>
              <a:p>
                <a:r>
                  <a:rPr lang="en-US">
                    <a:noFill/>
                  </a:rPr>
                  <a:t> </a:t>
                </a:r>
              </a:p>
            </p:txBody>
          </p:sp>
        </mc:Fallback>
      </mc:AlternateContent>
    </p:spTree>
    <p:extLst>
      <p:ext uri="{BB962C8B-B14F-4D97-AF65-F5344CB8AC3E}">
        <p14:creationId xmlns:p14="http://schemas.microsoft.com/office/powerpoint/2010/main" val="2534405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September 2017</a:t>
            </a:r>
            <a:endParaRPr lang="en-US"/>
          </a:p>
        </p:txBody>
      </p:sp>
      <p:sp>
        <p:nvSpPr>
          <p:cNvPr id="3" name="Footer Placeholder 2"/>
          <p:cNvSpPr>
            <a:spLocks noGrp="1"/>
          </p:cNvSpPr>
          <p:nvPr>
            <p:ph type="ftr" sz="quarter" idx="11"/>
          </p:nvPr>
        </p:nvSpPr>
        <p:spPr/>
        <p:txBody>
          <a:bodyPr/>
          <a:lstStyle/>
          <a:p>
            <a:r>
              <a:rPr lang="en-US" smtClean="0"/>
              <a:t>Erice</a:t>
            </a:r>
            <a:endParaRPr lang="en-US"/>
          </a:p>
        </p:txBody>
      </p:sp>
      <p:sp>
        <p:nvSpPr>
          <p:cNvPr id="4" name="Slide Number Placeholder 3"/>
          <p:cNvSpPr>
            <a:spLocks noGrp="1"/>
          </p:cNvSpPr>
          <p:nvPr>
            <p:ph type="sldNum" sz="quarter" idx="12"/>
          </p:nvPr>
        </p:nvSpPr>
        <p:spPr/>
        <p:txBody>
          <a:bodyPr/>
          <a:lstStyle/>
          <a:p>
            <a:fld id="{AFF47089-F15D-4192-A260-81621E8F456C}" type="slidenum">
              <a:rPr lang="en-US" smtClean="0"/>
              <a:t>36</a:t>
            </a:fld>
            <a:endParaRPr lang="en-US"/>
          </a:p>
        </p:txBody>
      </p:sp>
      <p:sp>
        <p:nvSpPr>
          <p:cNvPr id="5" name="TextBox 4"/>
          <p:cNvSpPr txBox="1"/>
          <p:nvPr/>
        </p:nvSpPr>
        <p:spPr>
          <a:xfrm>
            <a:off x="406400" y="146753"/>
            <a:ext cx="11424356" cy="1200329"/>
          </a:xfrm>
          <a:prstGeom prst="rect">
            <a:avLst/>
          </a:prstGeom>
          <a:noFill/>
        </p:spPr>
        <p:txBody>
          <a:bodyPr wrap="square" rtlCol="0">
            <a:spAutoFit/>
          </a:bodyPr>
          <a:lstStyle/>
          <a:p>
            <a:r>
              <a:rPr lang="en-US" sz="2400" dirty="0" smtClean="0"/>
              <a:t>In nEXO the expected background has distinct spatial dependence. The background rates are based on a detailed materials measurement program (is in full swing) as in EXO-200 AND on a detailed simulation and event reconstruction effort.</a:t>
            </a:r>
            <a:endParaRPr lang="en-US" sz="2400" dirty="0"/>
          </a:p>
        </p:txBody>
      </p:sp>
      <p:sp>
        <p:nvSpPr>
          <p:cNvPr id="7" name="TextBox 6"/>
          <p:cNvSpPr txBox="1"/>
          <p:nvPr/>
        </p:nvSpPr>
        <p:spPr>
          <a:xfrm>
            <a:off x="5599291" y="1411110"/>
            <a:ext cx="6378220" cy="2308324"/>
          </a:xfrm>
          <a:prstGeom prst="rect">
            <a:avLst/>
          </a:prstGeom>
          <a:noFill/>
        </p:spPr>
        <p:txBody>
          <a:bodyPr wrap="square" rtlCol="0">
            <a:spAutoFit/>
          </a:bodyPr>
          <a:lstStyle/>
          <a:p>
            <a:r>
              <a:rPr lang="en-US" sz="2400" dirty="0" smtClean="0">
                <a:solidFill>
                  <a:srgbClr val="663300"/>
                </a:solidFill>
              </a:rPr>
              <a:t>Large experiments are no longer characterized by a single background value.</a:t>
            </a:r>
          </a:p>
          <a:p>
            <a:endParaRPr lang="en-US" sz="2400" dirty="0" smtClean="0"/>
          </a:p>
          <a:p>
            <a:r>
              <a:rPr lang="en-US" sz="2400" dirty="0" smtClean="0">
                <a:solidFill>
                  <a:srgbClr val="0000FF"/>
                </a:solidFill>
              </a:rPr>
              <a:t>This simplification only makes sense for small experiments or experiments without spatial information (integrating detectors).</a:t>
            </a:r>
            <a:endParaRPr lang="en-US" sz="2400" dirty="0">
              <a:solidFill>
                <a:srgbClr val="0000FF"/>
              </a:solidFill>
            </a:endParaRPr>
          </a:p>
        </p:txBody>
      </p:sp>
      <p:sp>
        <p:nvSpPr>
          <p:cNvPr id="8" name="TextBox 7"/>
          <p:cNvSpPr txBox="1"/>
          <p:nvPr/>
        </p:nvSpPr>
        <p:spPr>
          <a:xfrm>
            <a:off x="5576712" y="3860799"/>
            <a:ext cx="6490962" cy="1938992"/>
          </a:xfrm>
          <a:prstGeom prst="rect">
            <a:avLst/>
          </a:prstGeom>
          <a:noFill/>
        </p:spPr>
        <p:txBody>
          <a:bodyPr wrap="square" rtlCol="0">
            <a:spAutoFit/>
          </a:bodyPr>
          <a:lstStyle/>
          <a:p>
            <a:r>
              <a:rPr lang="en-US" sz="2400" dirty="0" smtClean="0">
                <a:solidFill>
                  <a:srgbClr val="FF0000"/>
                </a:solidFill>
              </a:rPr>
              <a:t>The key issue here is that we are expecting (based on the EXO-200 experience) the background to be dominated by external </a:t>
            </a:r>
            <a:r>
              <a:rPr lang="el-GR" sz="2400" dirty="0" smtClean="0">
                <a:solidFill>
                  <a:srgbClr val="FF0000"/>
                </a:solidFill>
                <a:latin typeface="Calibri" panose="020F0502020204030204" pitchFamily="34" charset="0"/>
              </a:rPr>
              <a:t>γ</a:t>
            </a:r>
            <a:r>
              <a:rPr lang="en-US" sz="2400" dirty="0" smtClean="0">
                <a:solidFill>
                  <a:srgbClr val="FF0000"/>
                </a:solidFill>
              </a:rPr>
              <a:t>–radiation.</a:t>
            </a:r>
          </a:p>
          <a:p>
            <a:r>
              <a:rPr lang="en-US" sz="2400" dirty="0" smtClean="0">
                <a:solidFill>
                  <a:srgbClr val="FF0000"/>
                </a:solidFill>
              </a:rPr>
              <a:t>The background estimation therefore relies on data and GEANT4’s </a:t>
            </a:r>
            <a:r>
              <a:rPr lang="el-GR" sz="2400" dirty="0" smtClean="0">
                <a:solidFill>
                  <a:srgbClr val="FF0000"/>
                </a:solidFill>
                <a:latin typeface="Calibri" panose="020F0502020204030204" pitchFamily="34" charset="0"/>
              </a:rPr>
              <a:t>γ</a:t>
            </a:r>
            <a:r>
              <a:rPr lang="en-US" sz="2400" dirty="0" smtClean="0">
                <a:solidFill>
                  <a:srgbClr val="FF0000"/>
                </a:solidFill>
              </a:rPr>
              <a:t>–ray cross sections.</a:t>
            </a:r>
            <a:endParaRPr lang="en-US" sz="2400" dirty="0">
              <a:solidFill>
                <a:srgbClr val="FF0000"/>
              </a:solidFill>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5167" t="2622" r="5594"/>
          <a:stretch/>
        </p:blipFill>
        <p:spPr>
          <a:xfrm>
            <a:off x="428978" y="1817511"/>
            <a:ext cx="4989688" cy="3793066"/>
          </a:xfrm>
          <a:prstGeom prst="rect">
            <a:avLst/>
          </a:prstGeom>
        </p:spPr>
      </p:pic>
    </p:spTree>
    <p:extLst>
      <p:ext uri="{BB962C8B-B14F-4D97-AF65-F5344CB8AC3E}">
        <p14:creationId xmlns:p14="http://schemas.microsoft.com/office/powerpoint/2010/main" val="1616975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checkerboard(across)">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heckerboard(across)">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Date Placeholder 1"/>
          <p:cNvSpPr>
            <a:spLocks noGrp="1"/>
          </p:cNvSpPr>
          <p:nvPr>
            <p:ph type="dt" sz="quarter" idx="10"/>
          </p:nvPr>
        </p:nvSpPr>
        <p:spPr/>
        <p:txBody>
          <a:bodyPr/>
          <a:lstStyle/>
          <a:p>
            <a:pPr>
              <a:defRPr/>
            </a:pPr>
            <a:r>
              <a:rPr lang="en-US"/>
              <a:t>Novosibirsk, Aug 2017</a:t>
            </a:r>
            <a:endParaRPr lang="en-US" dirty="0"/>
          </a:p>
        </p:txBody>
      </p:sp>
      <p:sp>
        <p:nvSpPr>
          <p:cNvPr id="8" name="Footer Placeholder 2"/>
          <p:cNvSpPr>
            <a:spLocks noGrp="1"/>
          </p:cNvSpPr>
          <p:nvPr>
            <p:ph type="ftr" sz="quarter" idx="11"/>
          </p:nvPr>
        </p:nvSpPr>
        <p:spPr/>
        <p:txBody>
          <a:bodyPr/>
          <a:lstStyle/>
          <a:p>
            <a:pPr>
              <a:defRPr/>
            </a:pPr>
            <a:r>
              <a:rPr lang="en-US" smtClean="0"/>
              <a:t>The EXO program</a:t>
            </a:r>
            <a:endParaRPr lang="en-US"/>
          </a:p>
        </p:txBody>
      </p:sp>
      <p:sp>
        <p:nvSpPr>
          <p:cNvPr id="9" name="Slide Number Placeholder 7"/>
          <p:cNvSpPr>
            <a:spLocks noGrp="1"/>
          </p:cNvSpPr>
          <p:nvPr>
            <p:ph type="sldNum" sz="quarter" idx="12"/>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fld id="{7BD39F1C-C389-4C3C-A021-4208CA35091D}" type="slidenum">
              <a:rPr lang="en-US" altLang="en-US" sz="1000"/>
              <a:pPr>
                <a:spcBef>
                  <a:spcPct val="0"/>
                </a:spcBef>
                <a:buFontTx/>
                <a:buNone/>
                <a:defRPr/>
              </a:pPr>
              <a:t>37</a:t>
            </a:fld>
            <a:endParaRPr lang="en-US" altLang="en-US" sz="1000" dirty="0"/>
          </a:p>
        </p:txBody>
      </p:sp>
      <p:pic>
        <p:nvPicPr>
          <p:cNvPr id="114693" name="Picture 4"/>
          <p:cNvPicPr>
            <a:picLocks noChangeAspect="1"/>
          </p:cNvPicPr>
          <p:nvPr/>
        </p:nvPicPr>
        <p:blipFill rotWithShape="1">
          <a:blip r:embed="rId2">
            <a:extLst>
              <a:ext uri="{28A0092B-C50C-407E-A947-70E740481C1C}">
                <a14:useLocalDpi xmlns:a14="http://schemas.microsoft.com/office/drawing/2010/main" val="0"/>
              </a:ext>
            </a:extLst>
          </a:blip>
          <a:srcRect t="9290" r="6932"/>
          <a:stretch/>
        </p:blipFill>
        <p:spPr bwMode="auto">
          <a:xfrm>
            <a:off x="0" y="1275210"/>
            <a:ext cx="5744308" cy="41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hape 163"/>
          <p:cNvSpPr txBox="1"/>
          <p:nvPr/>
        </p:nvSpPr>
        <p:spPr>
          <a:xfrm>
            <a:off x="7100711" y="1162545"/>
            <a:ext cx="4697589" cy="4228109"/>
          </a:xfrm>
          <a:prstGeom prst="rect">
            <a:avLst/>
          </a:prstGeom>
          <a:noFill/>
          <a:ln>
            <a:noFill/>
          </a:ln>
        </p:spPr>
        <p:txBody>
          <a:bodyPr lIns="91425" tIns="91425" rIns="91425" bIns="91425"/>
          <a:lstStyle/>
          <a:p>
            <a:pPr marL="342900" indent="-342900">
              <a:buFont typeface="Arial" charset="0"/>
              <a:buChar char="•"/>
              <a:defRPr/>
            </a:pPr>
            <a:r>
              <a:rPr lang="en-US" sz="2400" dirty="0">
                <a:solidFill>
                  <a:srgbClr val="0033CC"/>
                </a:solidFill>
              </a:rPr>
              <a:t>This same procedure predicted the EXO-200 background spot-on</a:t>
            </a:r>
          </a:p>
          <a:p>
            <a:pPr marL="342900" indent="-342900">
              <a:buFont typeface="Arial" charset="0"/>
              <a:buChar char="•"/>
              <a:defRPr/>
            </a:pPr>
            <a:r>
              <a:rPr lang="en-US" sz="2400" dirty="0">
                <a:solidFill>
                  <a:srgbClr val="0033CC"/>
                </a:solidFill>
              </a:rPr>
              <a:t>Internal materials dominate (as expected)</a:t>
            </a:r>
          </a:p>
          <a:p>
            <a:pPr marL="342900" indent="-342900">
              <a:buFont typeface="Arial" charset="0"/>
              <a:buChar char="•"/>
              <a:defRPr/>
            </a:pPr>
            <a:r>
              <a:rPr lang="en-US" sz="2400" dirty="0">
                <a:solidFill>
                  <a:srgbClr val="0033CC"/>
                </a:solidFill>
              </a:rPr>
              <a:t>Apart for the TPC vessel several items contribute in a similar way (this is part of the optimization)</a:t>
            </a:r>
          </a:p>
          <a:p>
            <a:pPr marL="342900" indent="-342900">
              <a:buFont typeface="Arial" charset="0"/>
              <a:buChar char="•"/>
              <a:defRPr/>
            </a:pPr>
            <a:r>
              <a:rPr lang="en-US" sz="2400" dirty="0">
                <a:solidFill>
                  <a:srgbClr val="0033CC"/>
                </a:solidFill>
              </a:rPr>
              <a:t>Several </a:t>
            </a:r>
            <a:r>
              <a:rPr lang="en-US" sz="2400" dirty="0" err="1">
                <a:solidFill>
                  <a:srgbClr val="0033CC"/>
                </a:solidFill>
              </a:rPr>
              <a:t>radioassay</a:t>
            </a:r>
            <a:r>
              <a:rPr lang="en-US" sz="2400" dirty="0">
                <a:solidFill>
                  <a:srgbClr val="0033CC"/>
                </a:solidFill>
              </a:rPr>
              <a:t> entries with only 90% CL limit (more measurements may improve the estimated background)</a:t>
            </a:r>
          </a:p>
        </p:txBody>
      </p:sp>
      <p:sp>
        <p:nvSpPr>
          <p:cNvPr id="4" name="TextBox 3"/>
          <p:cNvSpPr txBox="1"/>
          <p:nvPr/>
        </p:nvSpPr>
        <p:spPr>
          <a:xfrm>
            <a:off x="2957159" y="121355"/>
            <a:ext cx="6265370" cy="461665"/>
          </a:xfrm>
          <a:prstGeom prst="rect">
            <a:avLst/>
          </a:prstGeom>
          <a:noFill/>
        </p:spPr>
        <p:txBody>
          <a:bodyPr wrap="none">
            <a:spAutoFit/>
          </a:bodyPr>
          <a:lstStyle/>
          <a:p>
            <a:pPr>
              <a:defRPr/>
            </a:pPr>
            <a:r>
              <a:rPr lang="en-US" sz="2400" b="1" dirty="0">
                <a:solidFill>
                  <a:srgbClr val="336600"/>
                </a:solidFill>
              </a:rPr>
              <a:t>Background budget by </a:t>
            </a:r>
            <a:r>
              <a:rPr lang="en-US" sz="2400" b="1" dirty="0" smtClean="0">
                <a:solidFill>
                  <a:srgbClr val="336600"/>
                </a:solidFill>
              </a:rPr>
              <a:t>component and material</a:t>
            </a:r>
            <a:endParaRPr lang="en-US" sz="2400" b="1" dirty="0">
              <a:solidFill>
                <a:srgbClr val="336600"/>
              </a:solidFill>
            </a:endParaRPr>
          </a:p>
        </p:txBody>
      </p:sp>
      <p:graphicFrame>
        <p:nvGraphicFramePr>
          <p:cNvPr id="10" name="Chart 9"/>
          <p:cNvGraphicFramePr>
            <a:graphicFrameLocks/>
          </p:cNvGraphicFramePr>
          <p:nvPr>
            <p:extLst>
              <p:ext uri="{D42A27DB-BD31-4B8C-83A1-F6EECF244321}">
                <p14:modId xmlns:p14="http://schemas.microsoft.com/office/powerpoint/2010/main" val="2012903068"/>
              </p:ext>
            </p:extLst>
          </p:nvPr>
        </p:nvGraphicFramePr>
        <p:xfrm>
          <a:off x="0" y="893804"/>
          <a:ext cx="6794209" cy="472876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893036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September 2017</a:t>
            </a:r>
            <a:endParaRPr lang="en-US"/>
          </a:p>
        </p:txBody>
      </p:sp>
      <p:sp>
        <p:nvSpPr>
          <p:cNvPr id="3" name="Footer Placeholder 2"/>
          <p:cNvSpPr>
            <a:spLocks noGrp="1"/>
          </p:cNvSpPr>
          <p:nvPr>
            <p:ph type="ftr" sz="quarter" idx="11"/>
          </p:nvPr>
        </p:nvSpPr>
        <p:spPr/>
        <p:txBody>
          <a:bodyPr/>
          <a:lstStyle/>
          <a:p>
            <a:r>
              <a:rPr lang="en-US" smtClean="0"/>
              <a:t>Erice</a:t>
            </a:r>
            <a:endParaRPr lang="en-US"/>
          </a:p>
        </p:txBody>
      </p:sp>
      <p:sp>
        <p:nvSpPr>
          <p:cNvPr id="4" name="Slide Number Placeholder 3"/>
          <p:cNvSpPr>
            <a:spLocks noGrp="1"/>
          </p:cNvSpPr>
          <p:nvPr>
            <p:ph type="sldNum" sz="quarter" idx="12"/>
          </p:nvPr>
        </p:nvSpPr>
        <p:spPr/>
        <p:txBody>
          <a:bodyPr/>
          <a:lstStyle/>
          <a:p>
            <a:fld id="{AFF47089-F15D-4192-A260-81621E8F456C}" type="slidenum">
              <a:rPr lang="en-US" smtClean="0"/>
              <a:t>38</a:t>
            </a:fld>
            <a:endParaRPr lang="en-US"/>
          </a:p>
        </p:txBody>
      </p:sp>
      <p:sp>
        <p:nvSpPr>
          <p:cNvPr id="5" name="TextBox 4"/>
          <p:cNvSpPr txBox="1"/>
          <p:nvPr/>
        </p:nvSpPr>
        <p:spPr>
          <a:xfrm>
            <a:off x="259644" y="406400"/>
            <a:ext cx="11469511" cy="830997"/>
          </a:xfrm>
          <a:prstGeom prst="rect">
            <a:avLst/>
          </a:prstGeom>
          <a:noFill/>
        </p:spPr>
        <p:txBody>
          <a:bodyPr wrap="square" rtlCol="0">
            <a:spAutoFit/>
          </a:bodyPr>
          <a:lstStyle/>
          <a:p>
            <a:r>
              <a:rPr lang="en-US" sz="2400" dirty="0" smtClean="0">
                <a:solidFill>
                  <a:srgbClr val="336600"/>
                </a:solidFill>
              </a:rPr>
              <a:t>How is this information best used? How low does the background need to be, given that we can resolve a signal in multiple dimensions (this is not a one dimensional peak search).</a:t>
            </a:r>
            <a:endParaRPr lang="en-US" sz="2400" dirty="0">
              <a:solidFill>
                <a:srgbClr val="336600"/>
              </a:solidFill>
            </a:endParaRPr>
          </a:p>
        </p:txBody>
      </p:sp>
      <p:pic>
        <p:nvPicPr>
          <p:cNvPr id="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0511" y="1304925"/>
            <a:ext cx="4627563" cy="353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5238046" y="1501423"/>
            <a:ext cx="6502400" cy="2677656"/>
          </a:xfrm>
          <a:prstGeom prst="rect">
            <a:avLst/>
          </a:prstGeom>
          <a:noFill/>
        </p:spPr>
        <p:txBody>
          <a:bodyPr wrap="square" rtlCol="0">
            <a:spAutoFit/>
          </a:bodyPr>
          <a:lstStyle/>
          <a:p>
            <a:r>
              <a:rPr lang="en-US" sz="2400" dirty="0" smtClean="0"/>
              <a:t>We derive the experiment sensitivity from the full analysis and compare to a simple rate analysis (apply simple cuts and throw away data outside the cut boundaries). </a:t>
            </a:r>
          </a:p>
          <a:p>
            <a:r>
              <a:rPr lang="en-US" sz="2400" dirty="0" smtClean="0"/>
              <a:t>Note, the latter approach still utilizes the position measurement capability of nEXO, just in a sub-optimal but easy to understand way.</a:t>
            </a:r>
            <a:endParaRPr lang="en-US" sz="2400" dirty="0"/>
          </a:p>
        </p:txBody>
      </p:sp>
      <p:sp>
        <p:nvSpPr>
          <p:cNvPr id="8" name="TextBox 7"/>
          <p:cNvSpPr txBox="1"/>
          <p:nvPr/>
        </p:nvSpPr>
        <p:spPr>
          <a:xfrm>
            <a:off x="372534" y="4921957"/>
            <a:ext cx="11638843"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srgbClr val="663300"/>
                </a:solidFill>
              </a:rPr>
              <a:t>The full analysis is about a factor 1.5 more powerful than the simple rate analysis.</a:t>
            </a:r>
          </a:p>
          <a:p>
            <a:pPr marL="342900" indent="-342900">
              <a:buFont typeface="Arial" panose="020B0604020202020204" pitchFamily="34" charset="0"/>
              <a:buChar char="•"/>
            </a:pPr>
            <a:r>
              <a:rPr lang="en-US" sz="2400" dirty="0" smtClean="0">
                <a:solidFill>
                  <a:srgbClr val="0000FF"/>
                </a:solidFill>
              </a:rPr>
              <a:t>It optimally uses </a:t>
            </a:r>
            <a:r>
              <a:rPr lang="en-US" sz="2400" u="sng" dirty="0" smtClean="0">
                <a:solidFill>
                  <a:srgbClr val="0000FF"/>
                </a:solidFill>
              </a:rPr>
              <a:t>all</a:t>
            </a:r>
            <a:r>
              <a:rPr lang="en-US" sz="2400" dirty="0" smtClean="0">
                <a:solidFill>
                  <a:srgbClr val="0000FF"/>
                </a:solidFill>
              </a:rPr>
              <a:t> xenon (no maximum in curve), some is more useful for determining the background (outer layers) some for looking for the signal (inner volume).</a:t>
            </a:r>
            <a:endParaRPr lang="en-US" sz="2400" dirty="0">
              <a:solidFill>
                <a:srgbClr val="0000FF"/>
              </a:solidFill>
            </a:endParaRPr>
          </a:p>
        </p:txBody>
      </p:sp>
    </p:spTree>
    <p:extLst>
      <p:ext uri="{BB962C8B-B14F-4D97-AF65-F5344CB8AC3E}">
        <p14:creationId xmlns:p14="http://schemas.microsoft.com/office/powerpoint/2010/main" val="1195862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par>
                          <p:cTn id="13" fill="hold">
                            <p:stCondLst>
                              <p:cond delay="500"/>
                            </p:stCondLst>
                            <p:childTnLst>
                              <p:par>
                                <p:cTn id="14" presetID="5" presetClass="entr" presetSubtype="1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heckerboard(across)">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September 2017</a:t>
            </a:r>
            <a:endParaRPr lang="en-US"/>
          </a:p>
        </p:txBody>
      </p:sp>
      <p:sp>
        <p:nvSpPr>
          <p:cNvPr id="3" name="Footer Placeholder 2"/>
          <p:cNvSpPr>
            <a:spLocks noGrp="1"/>
          </p:cNvSpPr>
          <p:nvPr>
            <p:ph type="ftr" sz="quarter" idx="11"/>
          </p:nvPr>
        </p:nvSpPr>
        <p:spPr/>
        <p:txBody>
          <a:bodyPr/>
          <a:lstStyle/>
          <a:p>
            <a:r>
              <a:rPr lang="en-US" smtClean="0"/>
              <a:t>Erice</a:t>
            </a:r>
            <a:endParaRPr lang="en-US"/>
          </a:p>
        </p:txBody>
      </p:sp>
      <p:sp>
        <p:nvSpPr>
          <p:cNvPr id="4" name="Slide Number Placeholder 3"/>
          <p:cNvSpPr>
            <a:spLocks noGrp="1"/>
          </p:cNvSpPr>
          <p:nvPr>
            <p:ph type="sldNum" sz="quarter" idx="12"/>
          </p:nvPr>
        </p:nvSpPr>
        <p:spPr/>
        <p:txBody>
          <a:bodyPr/>
          <a:lstStyle/>
          <a:p>
            <a:fld id="{AFF47089-F15D-4192-A260-81621E8F456C}" type="slidenum">
              <a:rPr lang="en-US" smtClean="0"/>
              <a:t>39</a:t>
            </a:fld>
            <a:endParaRPr lang="en-US"/>
          </a:p>
        </p:txBody>
      </p:sp>
      <p:sp>
        <p:nvSpPr>
          <p:cNvPr id="5" name="TextBox 4"/>
          <p:cNvSpPr txBox="1"/>
          <p:nvPr/>
        </p:nvSpPr>
        <p:spPr>
          <a:xfrm>
            <a:off x="254000" y="361244"/>
            <a:ext cx="11525956" cy="1200329"/>
          </a:xfrm>
          <a:prstGeom prst="rect">
            <a:avLst/>
          </a:prstGeom>
          <a:noFill/>
        </p:spPr>
        <p:txBody>
          <a:bodyPr wrap="square" rtlCol="0">
            <a:spAutoFit/>
          </a:bodyPr>
          <a:lstStyle/>
          <a:p>
            <a:r>
              <a:rPr lang="en-US" sz="2400" dirty="0" smtClean="0"/>
              <a:t>The detailed, EXO-200 informed, detector model, normalized by actual materials data, is used to estimate the nEXO sensitivity. We use the MC derived PDFs to perform repeated experiment analyses and then derive the sensitivity from a frequentist analysis. </a:t>
            </a:r>
          </a:p>
        </p:txBody>
      </p:sp>
      <p:pic>
        <p:nvPicPr>
          <p:cNvPr id="6"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62311" y="1577955"/>
            <a:ext cx="6598356" cy="487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25778" y="1761066"/>
            <a:ext cx="4381391" cy="1938992"/>
          </a:xfrm>
          <a:prstGeom prst="rect">
            <a:avLst/>
          </a:prstGeom>
          <a:noFill/>
        </p:spPr>
        <p:txBody>
          <a:bodyPr wrap="square" rtlCol="0">
            <a:spAutoFit/>
          </a:bodyPr>
          <a:lstStyle/>
          <a:p>
            <a:r>
              <a:rPr lang="en-US" sz="2400" dirty="0">
                <a:solidFill>
                  <a:srgbClr val="663300"/>
                </a:solidFill>
              </a:rPr>
              <a:t>This procedure does not require any inappropriate </a:t>
            </a:r>
            <a:r>
              <a:rPr lang="en-US" sz="2400" dirty="0" smtClean="0">
                <a:solidFill>
                  <a:srgbClr val="663300"/>
                </a:solidFill>
              </a:rPr>
              <a:t>square root </a:t>
            </a:r>
            <a:r>
              <a:rPr lang="en-US" sz="2400" dirty="0">
                <a:solidFill>
                  <a:srgbClr val="663300"/>
                </a:solidFill>
              </a:rPr>
              <a:t>approximations and doesn’t utilize Wilk’s theorem. The very low statistics is properly treated</a:t>
            </a:r>
            <a:r>
              <a:rPr lang="en-US" sz="2400" dirty="0" smtClean="0">
                <a:solidFill>
                  <a:srgbClr val="663300"/>
                </a:solidFill>
              </a:rPr>
              <a:t>.</a:t>
            </a:r>
            <a:endParaRPr lang="en-US" sz="2400" dirty="0">
              <a:solidFill>
                <a:srgbClr val="663300"/>
              </a:solidFill>
            </a:endParaRPr>
          </a:p>
        </p:txBody>
      </p:sp>
      <p:sp>
        <p:nvSpPr>
          <p:cNvPr id="8" name="TextBox 7"/>
          <p:cNvSpPr txBox="1"/>
          <p:nvPr/>
        </p:nvSpPr>
        <p:spPr>
          <a:xfrm>
            <a:off x="327378" y="4030133"/>
            <a:ext cx="4323645" cy="1569660"/>
          </a:xfrm>
          <a:prstGeom prst="rect">
            <a:avLst/>
          </a:prstGeom>
          <a:noFill/>
        </p:spPr>
        <p:txBody>
          <a:bodyPr wrap="square" rtlCol="0">
            <a:spAutoFit/>
          </a:bodyPr>
          <a:lstStyle/>
          <a:p>
            <a:r>
              <a:rPr lang="en-US" sz="2400" dirty="0" smtClean="0">
                <a:solidFill>
                  <a:srgbClr val="0000FF"/>
                </a:solidFill>
              </a:rPr>
              <a:t>Based on this, we estimate the 90% CL sensitivity of nEXO to be:</a:t>
            </a:r>
          </a:p>
          <a:p>
            <a:endParaRPr lang="en-US" sz="2400" dirty="0">
              <a:solidFill>
                <a:srgbClr val="0000FF"/>
              </a:solidFill>
            </a:endParaRPr>
          </a:p>
          <a:p>
            <a:r>
              <a:rPr lang="en-US" sz="2400" i="1" dirty="0" smtClean="0">
                <a:solidFill>
                  <a:srgbClr val="FF0000"/>
                </a:solidFill>
              </a:rPr>
              <a:t>T</a:t>
            </a:r>
            <a:r>
              <a:rPr lang="en-US" sz="2400" i="1" baseline="-25000" dirty="0" smtClean="0">
                <a:solidFill>
                  <a:srgbClr val="FF0000"/>
                </a:solidFill>
              </a:rPr>
              <a:t>1/2</a:t>
            </a:r>
            <a:r>
              <a:rPr lang="en-US" sz="2400" i="1" dirty="0" smtClean="0">
                <a:solidFill>
                  <a:srgbClr val="FF0000"/>
                </a:solidFill>
              </a:rPr>
              <a:t> &gt; 9.1</a:t>
            </a:r>
            <a:r>
              <a:rPr lang="en-US" sz="2400" i="1" dirty="0" smtClean="0">
                <a:solidFill>
                  <a:srgbClr val="FF0000"/>
                </a:solidFill>
                <a:latin typeface="Times New Roman" panose="02020603050405020304" pitchFamily="18" charset="0"/>
                <a:cs typeface="Times New Roman" panose="02020603050405020304" pitchFamily="18" charset="0"/>
              </a:rPr>
              <a:t>·</a:t>
            </a:r>
            <a:r>
              <a:rPr lang="en-US" sz="2400" i="1" dirty="0" smtClean="0">
                <a:solidFill>
                  <a:srgbClr val="FF0000"/>
                </a:solidFill>
              </a:rPr>
              <a:t>10</a:t>
            </a:r>
            <a:r>
              <a:rPr lang="en-US" sz="2400" i="1" baseline="30000" dirty="0" smtClean="0">
                <a:solidFill>
                  <a:srgbClr val="FF0000"/>
                </a:solidFill>
              </a:rPr>
              <a:t>27</a:t>
            </a:r>
            <a:r>
              <a:rPr lang="en-US" sz="2400" i="1" dirty="0" smtClean="0">
                <a:solidFill>
                  <a:srgbClr val="FF0000"/>
                </a:solidFill>
              </a:rPr>
              <a:t> </a:t>
            </a:r>
            <a:r>
              <a:rPr lang="en-US" sz="2400" i="1" dirty="0" err="1" smtClean="0">
                <a:solidFill>
                  <a:srgbClr val="FF0000"/>
                </a:solidFill>
              </a:rPr>
              <a:t>yr</a:t>
            </a:r>
            <a:r>
              <a:rPr lang="en-US" sz="2400" i="1" dirty="0" smtClean="0">
                <a:solidFill>
                  <a:srgbClr val="FF0000"/>
                </a:solidFill>
              </a:rPr>
              <a:t> (6.5-17.7 </a:t>
            </a:r>
            <a:r>
              <a:rPr lang="en-US" sz="2400" i="1" dirty="0" err="1" smtClean="0">
                <a:solidFill>
                  <a:srgbClr val="FF0000"/>
                </a:solidFill>
              </a:rPr>
              <a:t>meV</a:t>
            </a:r>
            <a:r>
              <a:rPr lang="en-US" sz="2400" i="1" dirty="0" smtClean="0">
                <a:solidFill>
                  <a:srgbClr val="FF0000"/>
                </a:solidFill>
              </a:rPr>
              <a:t>)</a:t>
            </a:r>
            <a:endParaRPr lang="en-US" sz="2400" i="1" dirty="0">
              <a:solidFill>
                <a:srgbClr val="FF0000"/>
              </a:solidFill>
            </a:endParaRPr>
          </a:p>
        </p:txBody>
      </p:sp>
    </p:spTree>
    <p:extLst>
      <p:ext uri="{BB962C8B-B14F-4D97-AF65-F5344CB8AC3E}">
        <p14:creationId xmlns:p14="http://schemas.microsoft.com/office/powerpoint/2010/main" val="2898550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heckerboard(across)">
                                      <p:cBhvr>
                                        <p:cTn id="11" dur="500"/>
                                        <p:tgtEl>
                                          <p:spTgt spid="6"/>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p:cNvGrpSpPr/>
          <p:nvPr/>
        </p:nvGrpSpPr>
        <p:grpSpPr>
          <a:xfrm>
            <a:off x="8960526" y="270163"/>
            <a:ext cx="3068583" cy="2355185"/>
            <a:chOff x="1028663" y="3221442"/>
            <a:chExt cx="6510632" cy="3729652"/>
          </a:xfrm>
        </p:grpSpPr>
        <p:grpSp>
          <p:nvGrpSpPr>
            <p:cNvPr id="2" name="Group 109"/>
            <p:cNvGrpSpPr>
              <a:grpSpLocks/>
            </p:cNvGrpSpPr>
            <p:nvPr/>
          </p:nvGrpSpPr>
          <p:grpSpPr bwMode="auto">
            <a:xfrm>
              <a:off x="3704149" y="4831065"/>
              <a:ext cx="1253004" cy="580114"/>
              <a:chOff x="4343400" y="4533900"/>
              <a:chExt cx="1066800" cy="461665"/>
            </a:xfrm>
          </p:grpSpPr>
          <p:cxnSp>
            <p:nvCxnSpPr>
              <p:cNvPr id="3" name="Straight Connector 93"/>
              <p:cNvCxnSpPr>
                <a:cxnSpLocks noChangeShapeType="1"/>
              </p:cNvCxnSpPr>
              <p:nvPr/>
            </p:nvCxnSpPr>
            <p:spPr bwMode="auto">
              <a:xfrm>
                <a:off x="4343400" y="4991100"/>
                <a:ext cx="1066800" cy="1588"/>
              </a:xfrm>
              <a:prstGeom prst="line">
                <a:avLst/>
              </a:prstGeom>
              <a:noFill/>
              <a:ln w="28575" algn="ctr">
                <a:solidFill>
                  <a:srgbClr val="FF0000"/>
                </a:solidFill>
                <a:round/>
                <a:headEnd/>
                <a:tailEnd/>
              </a:ln>
            </p:spPr>
          </p:cxnSp>
          <p:sp>
            <p:nvSpPr>
              <p:cNvPr id="4" name="TextBox 3"/>
              <p:cNvSpPr txBox="1"/>
              <p:nvPr/>
            </p:nvSpPr>
            <p:spPr>
              <a:xfrm>
                <a:off x="4601006" y="4533900"/>
                <a:ext cx="458787" cy="461665"/>
              </a:xfrm>
              <a:prstGeom prst="rect">
                <a:avLst/>
              </a:prstGeom>
              <a:noFill/>
            </p:spPr>
            <p:txBody>
              <a:bodyPr wrap="none">
                <a:spAutoFit/>
              </a:bodyPr>
              <a:lstStyle/>
              <a:p>
                <a:pPr>
                  <a:defRPr/>
                </a:pPr>
                <a:r>
                  <a:rPr lang="en-US" dirty="0">
                    <a:solidFill>
                      <a:srgbClr val="FF0000"/>
                    </a:solidFill>
                    <a:latin typeface="Symbol" pitchFamily="18" charset="2"/>
                  </a:rPr>
                  <a:t>n</a:t>
                </a:r>
                <a:r>
                  <a:rPr lang="en-US" baseline="-25000" dirty="0">
                    <a:solidFill>
                      <a:srgbClr val="FF0000"/>
                    </a:solidFill>
                    <a:latin typeface="+mn-lt"/>
                  </a:rPr>
                  <a:t>e</a:t>
                </a:r>
                <a:endParaRPr lang="en-US" baseline="-25000" dirty="0">
                  <a:solidFill>
                    <a:srgbClr val="FF0000"/>
                  </a:solidFill>
                  <a:latin typeface="Symbol" pitchFamily="18" charset="2"/>
                </a:endParaRPr>
              </a:p>
            </p:txBody>
          </p:sp>
        </p:grpSp>
        <p:grpSp>
          <p:nvGrpSpPr>
            <p:cNvPr id="5" name="Group 107"/>
            <p:cNvGrpSpPr>
              <a:grpSpLocks/>
            </p:cNvGrpSpPr>
            <p:nvPr/>
          </p:nvGrpSpPr>
          <p:grpSpPr bwMode="auto">
            <a:xfrm>
              <a:off x="1028663" y="3221442"/>
              <a:ext cx="2915077" cy="3686582"/>
              <a:chOff x="2065510" y="3276600"/>
              <a:chExt cx="2481877" cy="2935746"/>
            </a:xfrm>
          </p:grpSpPr>
          <p:grpSp>
            <p:nvGrpSpPr>
              <p:cNvPr id="6" name="Group 84"/>
              <p:cNvGrpSpPr>
                <a:grpSpLocks/>
              </p:cNvGrpSpPr>
              <p:nvPr/>
            </p:nvGrpSpPr>
            <p:grpSpPr bwMode="auto">
              <a:xfrm>
                <a:off x="2515737" y="3841651"/>
                <a:ext cx="2031650" cy="2063849"/>
                <a:chOff x="1828800" y="3841651"/>
                <a:chExt cx="2031650" cy="2063849"/>
              </a:xfrm>
            </p:grpSpPr>
            <p:grpSp>
              <p:nvGrpSpPr>
                <p:cNvPr id="11" name="Group 11"/>
                <p:cNvGrpSpPr>
                  <a:grpSpLocks/>
                </p:cNvGrpSpPr>
                <p:nvPr/>
              </p:nvGrpSpPr>
              <p:grpSpPr bwMode="auto">
                <a:xfrm>
                  <a:off x="1828800" y="4991100"/>
                  <a:ext cx="914400" cy="914400"/>
                  <a:chOff x="876300" y="3429000"/>
                  <a:chExt cx="914400" cy="914400"/>
                </a:xfrm>
              </p:grpSpPr>
              <p:cxnSp>
                <p:nvCxnSpPr>
                  <p:cNvPr id="19" name="Straight Connector 65"/>
                  <p:cNvCxnSpPr>
                    <a:cxnSpLocks noChangeShapeType="1"/>
                  </p:cNvCxnSpPr>
                  <p:nvPr/>
                </p:nvCxnSpPr>
                <p:spPr bwMode="auto">
                  <a:xfrm rot="5400000" flipH="1" flipV="1">
                    <a:off x="876300" y="3429000"/>
                    <a:ext cx="914400" cy="914400"/>
                  </a:xfrm>
                  <a:prstGeom prst="line">
                    <a:avLst/>
                  </a:prstGeom>
                  <a:noFill/>
                  <a:ln w="28575" algn="ctr">
                    <a:solidFill>
                      <a:srgbClr val="0000FF"/>
                    </a:solidFill>
                    <a:round/>
                    <a:headEnd/>
                    <a:tailEnd/>
                  </a:ln>
                </p:spPr>
              </p:cxnSp>
              <p:cxnSp>
                <p:nvCxnSpPr>
                  <p:cNvPr id="20" name="Straight Arrow Connector 66"/>
                  <p:cNvCxnSpPr>
                    <a:cxnSpLocks noChangeShapeType="1"/>
                  </p:cNvCxnSpPr>
                  <p:nvPr/>
                </p:nvCxnSpPr>
                <p:spPr bwMode="auto">
                  <a:xfrm rot="5400000" flipH="1" flipV="1">
                    <a:off x="876300" y="3848100"/>
                    <a:ext cx="495300" cy="495300"/>
                  </a:xfrm>
                  <a:prstGeom prst="straightConnector1">
                    <a:avLst/>
                  </a:prstGeom>
                  <a:noFill/>
                  <a:ln w="28575" algn="ctr">
                    <a:solidFill>
                      <a:srgbClr val="0000FF"/>
                    </a:solidFill>
                    <a:round/>
                    <a:headEnd/>
                    <a:tailEnd type="triangle" w="lg" len="lg"/>
                  </a:ln>
                </p:spPr>
              </p:cxnSp>
            </p:grpSp>
            <p:grpSp>
              <p:nvGrpSpPr>
                <p:cNvPr id="12" name="Group 12"/>
                <p:cNvGrpSpPr>
                  <a:grpSpLocks/>
                </p:cNvGrpSpPr>
                <p:nvPr/>
              </p:nvGrpSpPr>
              <p:grpSpPr bwMode="auto">
                <a:xfrm rot="-5400000">
                  <a:off x="1828800" y="4076701"/>
                  <a:ext cx="914400" cy="914400"/>
                  <a:chOff x="876300" y="3429000"/>
                  <a:chExt cx="914400" cy="914400"/>
                </a:xfrm>
              </p:grpSpPr>
              <p:cxnSp>
                <p:nvCxnSpPr>
                  <p:cNvPr id="17" name="Straight Connector 63"/>
                  <p:cNvCxnSpPr>
                    <a:cxnSpLocks noChangeShapeType="1"/>
                  </p:cNvCxnSpPr>
                  <p:nvPr/>
                </p:nvCxnSpPr>
                <p:spPr bwMode="auto">
                  <a:xfrm rot="5400000" flipH="1" flipV="1">
                    <a:off x="876300" y="3429000"/>
                    <a:ext cx="914400" cy="914400"/>
                  </a:xfrm>
                  <a:prstGeom prst="line">
                    <a:avLst/>
                  </a:prstGeom>
                  <a:noFill/>
                  <a:ln w="28575" algn="ctr">
                    <a:solidFill>
                      <a:srgbClr val="0000FF"/>
                    </a:solidFill>
                    <a:round/>
                    <a:headEnd/>
                    <a:tailEnd/>
                  </a:ln>
                </p:spPr>
              </p:cxnSp>
              <p:cxnSp>
                <p:nvCxnSpPr>
                  <p:cNvPr id="18" name="Straight Arrow Connector 64"/>
                  <p:cNvCxnSpPr>
                    <a:cxnSpLocks noChangeShapeType="1"/>
                  </p:cNvCxnSpPr>
                  <p:nvPr/>
                </p:nvCxnSpPr>
                <p:spPr bwMode="auto">
                  <a:xfrm rot="5400000" flipH="1" flipV="1">
                    <a:off x="876300" y="3848100"/>
                    <a:ext cx="495300" cy="495300"/>
                  </a:xfrm>
                  <a:prstGeom prst="straightConnector1">
                    <a:avLst/>
                  </a:prstGeom>
                  <a:noFill/>
                  <a:ln w="28575" algn="ctr">
                    <a:solidFill>
                      <a:srgbClr val="0000FF"/>
                    </a:solidFill>
                    <a:round/>
                    <a:headEnd/>
                    <a:tailEnd type="triangle" w="lg" len="lg"/>
                  </a:ln>
                </p:spPr>
              </p:cxnSp>
            </p:grpSp>
            <p:cxnSp>
              <p:nvCxnSpPr>
                <p:cNvPr id="13" name="Straight Connector 56"/>
                <p:cNvCxnSpPr>
                  <a:cxnSpLocks noChangeShapeType="1"/>
                </p:cNvCxnSpPr>
                <p:nvPr/>
              </p:nvCxnSpPr>
              <p:spPr bwMode="auto">
                <a:xfrm>
                  <a:off x="2743200" y="4991100"/>
                  <a:ext cx="914400" cy="1588"/>
                </a:xfrm>
                <a:prstGeom prst="line">
                  <a:avLst/>
                </a:prstGeom>
                <a:noFill/>
                <a:ln w="28575" algn="ctr">
                  <a:solidFill>
                    <a:srgbClr val="996600"/>
                  </a:solidFill>
                  <a:prstDash val="dash"/>
                  <a:round/>
                  <a:headEnd/>
                  <a:tailEnd/>
                </a:ln>
              </p:spPr>
            </p:cxnSp>
            <p:grpSp>
              <p:nvGrpSpPr>
                <p:cNvPr id="14" name="Group 23"/>
                <p:cNvGrpSpPr>
                  <a:grpSpLocks/>
                </p:cNvGrpSpPr>
                <p:nvPr/>
              </p:nvGrpSpPr>
              <p:grpSpPr bwMode="auto">
                <a:xfrm rot="-2723256">
                  <a:off x="3092313" y="4327643"/>
                  <a:ext cx="1254130" cy="282145"/>
                  <a:chOff x="687724" y="3851965"/>
                  <a:chExt cx="1254130" cy="282145"/>
                </a:xfrm>
              </p:grpSpPr>
              <p:cxnSp>
                <p:nvCxnSpPr>
                  <p:cNvPr id="15" name="Straight Connector 59"/>
                  <p:cNvCxnSpPr>
                    <a:cxnSpLocks noChangeShapeType="1"/>
                  </p:cNvCxnSpPr>
                  <p:nvPr/>
                </p:nvCxnSpPr>
                <p:spPr bwMode="auto">
                  <a:xfrm rot="2723256" flipH="1" flipV="1">
                    <a:off x="1302759" y="3236930"/>
                    <a:ext cx="24059" cy="1254130"/>
                  </a:xfrm>
                  <a:prstGeom prst="line">
                    <a:avLst/>
                  </a:prstGeom>
                  <a:noFill/>
                  <a:ln w="28575" algn="ctr">
                    <a:solidFill>
                      <a:srgbClr val="FF0000"/>
                    </a:solidFill>
                    <a:round/>
                    <a:headEnd/>
                    <a:tailEnd/>
                  </a:ln>
                </p:spPr>
              </p:cxnSp>
              <p:cxnSp>
                <p:nvCxnSpPr>
                  <p:cNvPr id="16" name="Straight Arrow Connector 60"/>
                  <p:cNvCxnSpPr>
                    <a:cxnSpLocks noChangeShapeType="1"/>
                  </p:cNvCxnSpPr>
                  <p:nvPr/>
                </p:nvCxnSpPr>
                <p:spPr bwMode="auto">
                  <a:xfrm rot="2723256" flipH="1" flipV="1">
                    <a:off x="1131939" y="3795059"/>
                    <a:ext cx="12011" cy="666091"/>
                  </a:xfrm>
                  <a:prstGeom prst="straightConnector1">
                    <a:avLst/>
                  </a:prstGeom>
                  <a:noFill/>
                  <a:ln w="28575" algn="ctr">
                    <a:solidFill>
                      <a:srgbClr val="FF0000"/>
                    </a:solidFill>
                    <a:round/>
                    <a:headEnd/>
                    <a:tailEnd type="triangle" w="lg" len="lg"/>
                  </a:ln>
                </p:spPr>
              </p:cxnSp>
            </p:grpSp>
          </p:grpSp>
          <p:sp>
            <p:nvSpPr>
              <p:cNvPr id="7" name="TextBox 94"/>
              <p:cNvSpPr txBox="1">
                <a:spLocks noChangeArrowheads="1"/>
              </p:cNvSpPr>
              <p:nvPr/>
            </p:nvSpPr>
            <p:spPr bwMode="auto">
              <a:xfrm>
                <a:off x="4052497" y="3276600"/>
                <a:ext cx="425116" cy="461666"/>
              </a:xfrm>
              <a:prstGeom prst="rect">
                <a:avLst/>
              </a:prstGeom>
              <a:noFill/>
              <a:ln w="9525">
                <a:noFill/>
                <a:miter lim="800000"/>
                <a:headEnd/>
                <a:tailEnd/>
              </a:ln>
            </p:spPr>
            <p:txBody>
              <a:bodyPr wrap="none">
                <a:spAutoFit/>
              </a:bodyPr>
              <a:lstStyle/>
              <a:p>
                <a:r>
                  <a:rPr lang="en-US" dirty="0">
                    <a:solidFill>
                      <a:srgbClr val="FF0000"/>
                    </a:solidFill>
                  </a:rPr>
                  <a:t>e</a:t>
                </a:r>
                <a:r>
                  <a:rPr lang="en-US" baseline="30000" dirty="0">
                    <a:solidFill>
                      <a:srgbClr val="FF0000"/>
                    </a:solidFill>
                  </a:rPr>
                  <a:t>-</a:t>
                </a:r>
              </a:p>
            </p:txBody>
          </p:sp>
          <p:sp>
            <p:nvSpPr>
              <p:cNvPr id="8" name="TextBox 99"/>
              <p:cNvSpPr txBox="1">
                <a:spLocks noChangeArrowheads="1"/>
              </p:cNvSpPr>
              <p:nvPr/>
            </p:nvSpPr>
            <p:spPr bwMode="auto">
              <a:xfrm>
                <a:off x="3536910" y="4991100"/>
                <a:ext cx="474810" cy="461666"/>
              </a:xfrm>
              <a:prstGeom prst="rect">
                <a:avLst/>
              </a:prstGeom>
              <a:noFill/>
              <a:ln w="9525">
                <a:noFill/>
                <a:miter lim="800000"/>
                <a:headEnd/>
                <a:tailEnd/>
              </a:ln>
            </p:spPr>
            <p:txBody>
              <a:bodyPr wrap="none">
                <a:spAutoFit/>
              </a:bodyPr>
              <a:lstStyle/>
              <a:p>
                <a:r>
                  <a:rPr lang="en-US" dirty="0">
                    <a:solidFill>
                      <a:srgbClr val="996600"/>
                    </a:solidFill>
                  </a:rPr>
                  <a:t>W</a:t>
                </a:r>
              </a:p>
            </p:txBody>
          </p:sp>
          <p:sp>
            <p:nvSpPr>
              <p:cNvPr id="9" name="TextBox 101"/>
              <p:cNvSpPr txBox="1">
                <a:spLocks noChangeArrowheads="1"/>
              </p:cNvSpPr>
              <p:nvPr/>
            </p:nvSpPr>
            <p:spPr bwMode="auto">
              <a:xfrm>
                <a:off x="2077302" y="3699841"/>
                <a:ext cx="356189" cy="461665"/>
              </a:xfrm>
              <a:prstGeom prst="rect">
                <a:avLst/>
              </a:prstGeom>
              <a:noFill/>
              <a:ln w="9525">
                <a:noFill/>
                <a:miter lim="800000"/>
                <a:headEnd/>
                <a:tailEnd/>
              </a:ln>
            </p:spPr>
            <p:txBody>
              <a:bodyPr wrap="none">
                <a:spAutoFit/>
              </a:bodyPr>
              <a:lstStyle/>
              <a:p>
                <a:r>
                  <a:rPr lang="en-US" dirty="0">
                    <a:solidFill>
                      <a:srgbClr val="0000FF"/>
                    </a:solidFill>
                  </a:rPr>
                  <a:t>u</a:t>
                </a:r>
              </a:p>
            </p:txBody>
          </p:sp>
          <p:sp>
            <p:nvSpPr>
              <p:cNvPr id="10" name="TextBox 103"/>
              <p:cNvSpPr txBox="1">
                <a:spLocks noChangeArrowheads="1"/>
              </p:cNvSpPr>
              <p:nvPr/>
            </p:nvSpPr>
            <p:spPr bwMode="auto">
              <a:xfrm>
                <a:off x="2065510" y="5750680"/>
                <a:ext cx="356189" cy="461666"/>
              </a:xfrm>
              <a:prstGeom prst="rect">
                <a:avLst/>
              </a:prstGeom>
              <a:noFill/>
              <a:ln w="9525">
                <a:noFill/>
                <a:miter lim="800000"/>
                <a:headEnd/>
                <a:tailEnd/>
              </a:ln>
            </p:spPr>
            <p:txBody>
              <a:bodyPr wrap="none">
                <a:spAutoFit/>
              </a:bodyPr>
              <a:lstStyle/>
              <a:p>
                <a:r>
                  <a:rPr lang="en-US" dirty="0">
                    <a:solidFill>
                      <a:srgbClr val="0000FF"/>
                    </a:solidFill>
                  </a:rPr>
                  <a:t>d</a:t>
                </a:r>
              </a:p>
            </p:txBody>
          </p:sp>
        </p:grpSp>
        <p:grpSp>
          <p:nvGrpSpPr>
            <p:cNvPr id="21" name="Group 108"/>
            <p:cNvGrpSpPr>
              <a:grpSpLocks/>
            </p:cNvGrpSpPr>
            <p:nvPr/>
          </p:nvGrpSpPr>
          <p:grpSpPr bwMode="auto">
            <a:xfrm>
              <a:off x="4587696" y="3222323"/>
              <a:ext cx="2951599" cy="3728771"/>
              <a:chOff x="5095674" y="3243656"/>
              <a:chExt cx="2513508" cy="2969028"/>
            </a:xfrm>
          </p:grpSpPr>
          <p:grpSp>
            <p:nvGrpSpPr>
              <p:cNvPr id="22" name="Group 85"/>
              <p:cNvGrpSpPr>
                <a:grpSpLocks/>
              </p:cNvGrpSpPr>
              <p:nvPr/>
            </p:nvGrpSpPr>
            <p:grpSpPr bwMode="auto">
              <a:xfrm>
                <a:off x="5349224" y="3838144"/>
                <a:ext cx="2005212" cy="2067356"/>
                <a:chOff x="5538588" y="3838144"/>
                <a:chExt cx="2005212" cy="2067356"/>
              </a:xfrm>
            </p:grpSpPr>
            <p:cxnSp>
              <p:nvCxnSpPr>
                <p:cNvPr id="27" name="Straight Connector 70"/>
                <p:cNvCxnSpPr>
                  <a:cxnSpLocks noChangeShapeType="1"/>
                </p:cNvCxnSpPr>
                <p:nvPr/>
              </p:nvCxnSpPr>
              <p:spPr bwMode="auto">
                <a:xfrm>
                  <a:off x="5715000" y="4991100"/>
                  <a:ext cx="914400" cy="1588"/>
                </a:xfrm>
                <a:prstGeom prst="line">
                  <a:avLst/>
                </a:prstGeom>
                <a:noFill/>
                <a:ln w="28575" algn="ctr">
                  <a:solidFill>
                    <a:srgbClr val="996600"/>
                  </a:solidFill>
                  <a:prstDash val="dash"/>
                  <a:round/>
                  <a:headEnd/>
                  <a:tailEnd/>
                </a:ln>
              </p:spPr>
            </p:cxnSp>
            <p:grpSp>
              <p:nvGrpSpPr>
                <p:cNvPr id="28" name="Group 34"/>
                <p:cNvGrpSpPr>
                  <a:grpSpLocks/>
                </p:cNvGrpSpPr>
                <p:nvPr/>
              </p:nvGrpSpPr>
              <p:grpSpPr bwMode="auto">
                <a:xfrm rot="-5400000">
                  <a:off x="6629400" y="4991100"/>
                  <a:ext cx="914400" cy="914400"/>
                  <a:chOff x="876300" y="3429000"/>
                  <a:chExt cx="914400" cy="914400"/>
                </a:xfrm>
              </p:grpSpPr>
              <p:cxnSp>
                <p:nvCxnSpPr>
                  <p:cNvPr id="35" name="Straight Connector 75"/>
                  <p:cNvCxnSpPr>
                    <a:cxnSpLocks noChangeShapeType="1"/>
                  </p:cNvCxnSpPr>
                  <p:nvPr/>
                </p:nvCxnSpPr>
                <p:spPr bwMode="auto">
                  <a:xfrm rot="5400000" flipH="1" flipV="1">
                    <a:off x="876300" y="3429000"/>
                    <a:ext cx="914400" cy="914400"/>
                  </a:xfrm>
                  <a:prstGeom prst="line">
                    <a:avLst/>
                  </a:prstGeom>
                  <a:noFill/>
                  <a:ln w="28575" algn="ctr">
                    <a:solidFill>
                      <a:srgbClr val="0000FF"/>
                    </a:solidFill>
                    <a:round/>
                    <a:headEnd/>
                    <a:tailEnd/>
                  </a:ln>
                </p:spPr>
              </p:cxnSp>
              <p:cxnSp>
                <p:nvCxnSpPr>
                  <p:cNvPr id="36" name="Straight Arrow Connector 76"/>
                  <p:cNvCxnSpPr>
                    <a:cxnSpLocks noChangeShapeType="1"/>
                  </p:cNvCxnSpPr>
                  <p:nvPr/>
                </p:nvCxnSpPr>
                <p:spPr bwMode="auto">
                  <a:xfrm rot="5400000" flipH="1" flipV="1">
                    <a:off x="876300" y="3848100"/>
                    <a:ext cx="495300" cy="495300"/>
                  </a:xfrm>
                  <a:prstGeom prst="straightConnector1">
                    <a:avLst/>
                  </a:prstGeom>
                  <a:noFill/>
                  <a:ln w="28575" algn="ctr">
                    <a:solidFill>
                      <a:srgbClr val="0000FF"/>
                    </a:solidFill>
                    <a:round/>
                    <a:headEnd/>
                    <a:tailEnd type="triangle" w="lg" len="lg"/>
                  </a:ln>
                </p:spPr>
              </p:cxnSp>
            </p:grpSp>
            <p:grpSp>
              <p:nvGrpSpPr>
                <p:cNvPr id="29" name="Group 37"/>
                <p:cNvGrpSpPr>
                  <a:grpSpLocks/>
                </p:cNvGrpSpPr>
                <p:nvPr/>
              </p:nvGrpSpPr>
              <p:grpSpPr bwMode="auto">
                <a:xfrm>
                  <a:off x="6629400" y="4076700"/>
                  <a:ext cx="914400" cy="914400"/>
                  <a:chOff x="876300" y="3429000"/>
                  <a:chExt cx="914400" cy="914400"/>
                </a:xfrm>
              </p:grpSpPr>
              <p:cxnSp>
                <p:nvCxnSpPr>
                  <p:cNvPr id="33" name="Straight Connector 73"/>
                  <p:cNvCxnSpPr>
                    <a:cxnSpLocks noChangeShapeType="1"/>
                  </p:cNvCxnSpPr>
                  <p:nvPr/>
                </p:nvCxnSpPr>
                <p:spPr bwMode="auto">
                  <a:xfrm rot="5400000" flipH="1" flipV="1">
                    <a:off x="876300" y="3429000"/>
                    <a:ext cx="914400" cy="914400"/>
                  </a:xfrm>
                  <a:prstGeom prst="line">
                    <a:avLst/>
                  </a:prstGeom>
                  <a:noFill/>
                  <a:ln w="28575" algn="ctr">
                    <a:solidFill>
                      <a:srgbClr val="0000FF"/>
                    </a:solidFill>
                    <a:round/>
                    <a:headEnd/>
                    <a:tailEnd/>
                  </a:ln>
                </p:spPr>
              </p:cxnSp>
              <p:cxnSp>
                <p:nvCxnSpPr>
                  <p:cNvPr id="34" name="Straight Arrow Connector 74"/>
                  <p:cNvCxnSpPr>
                    <a:cxnSpLocks noChangeShapeType="1"/>
                  </p:cNvCxnSpPr>
                  <p:nvPr/>
                </p:nvCxnSpPr>
                <p:spPr bwMode="auto">
                  <a:xfrm rot="5400000" flipH="1" flipV="1">
                    <a:off x="876300" y="3848100"/>
                    <a:ext cx="495300" cy="495300"/>
                  </a:xfrm>
                  <a:prstGeom prst="straightConnector1">
                    <a:avLst/>
                  </a:prstGeom>
                  <a:noFill/>
                  <a:ln w="28575" algn="ctr">
                    <a:solidFill>
                      <a:srgbClr val="0000FF"/>
                    </a:solidFill>
                    <a:round/>
                    <a:headEnd/>
                    <a:tailEnd type="triangle" w="lg" len="lg"/>
                  </a:ln>
                </p:spPr>
              </p:cxnSp>
            </p:grpSp>
            <p:grpSp>
              <p:nvGrpSpPr>
                <p:cNvPr id="30" name="Group 23"/>
                <p:cNvGrpSpPr>
                  <a:grpSpLocks/>
                </p:cNvGrpSpPr>
                <p:nvPr/>
              </p:nvGrpSpPr>
              <p:grpSpPr bwMode="auto">
                <a:xfrm rot="-2723256">
                  <a:off x="5055171" y="4321561"/>
                  <a:ext cx="1212137" cy="245303"/>
                  <a:chOff x="698175" y="3879054"/>
                  <a:chExt cx="1212137" cy="245303"/>
                </a:xfrm>
              </p:grpSpPr>
              <p:cxnSp>
                <p:nvCxnSpPr>
                  <p:cNvPr id="31" name="Straight Connector 82"/>
                  <p:cNvCxnSpPr>
                    <a:cxnSpLocks noChangeShapeType="1"/>
                  </p:cNvCxnSpPr>
                  <p:nvPr/>
                </p:nvCxnSpPr>
                <p:spPr bwMode="auto">
                  <a:xfrm rot="2723256" flipH="1" flipV="1">
                    <a:off x="1298913" y="3278316"/>
                    <a:ext cx="10661" cy="1212137"/>
                  </a:xfrm>
                  <a:prstGeom prst="line">
                    <a:avLst/>
                  </a:prstGeom>
                  <a:noFill/>
                  <a:ln w="28575" algn="ctr">
                    <a:solidFill>
                      <a:srgbClr val="FF0000"/>
                    </a:solidFill>
                    <a:round/>
                    <a:headEnd/>
                    <a:tailEnd/>
                  </a:ln>
                </p:spPr>
              </p:cxnSp>
              <p:cxnSp>
                <p:nvCxnSpPr>
                  <p:cNvPr id="32" name="Straight Arrow Connector 83"/>
                  <p:cNvCxnSpPr>
                    <a:cxnSpLocks noChangeShapeType="1"/>
                  </p:cNvCxnSpPr>
                  <p:nvPr/>
                </p:nvCxnSpPr>
                <p:spPr bwMode="auto">
                  <a:xfrm rot="2723256" flipH="1" flipV="1">
                    <a:off x="1135754" y="3784091"/>
                    <a:ext cx="6329" cy="674203"/>
                  </a:xfrm>
                  <a:prstGeom prst="straightConnector1">
                    <a:avLst/>
                  </a:prstGeom>
                  <a:noFill/>
                  <a:ln w="28575" algn="ctr">
                    <a:solidFill>
                      <a:srgbClr val="FF0000"/>
                    </a:solidFill>
                    <a:round/>
                    <a:headEnd/>
                    <a:tailEnd type="triangle" w="lg" len="lg"/>
                  </a:ln>
                </p:spPr>
              </p:cxnSp>
            </p:grpSp>
          </p:grpSp>
          <p:sp>
            <p:nvSpPr>
              <p:cNvPr id="23" name="TextBox 95"/>
              <p:cNvSpPr txBox="1">
                <a:spLocks noChangeArrowheads="1"/>
              </p:cNvSpPr>
              <p:nvPr/>
            </p:nvSpPr>
            <p:spPr bwMode="auto">
              <a:xfrm>
                <a:off x="5095674" y="3243656"/>
                <a:ext cx="425115" cy="461664"/>
              </a:xfrm>
              <a:prstGeom prst="rect">
                <a:avLst/>
              </a:prstGeom>
              <a:noFill/>
              <a:ln w="9525">
                <a:noFill/>
                <a:miter lim="800000"/>
                <a:headEnd/>
                <a:tailEnd/>
              </a:ln>
            </p:spPr>
            <p:txBody>
              <a:bodyPr wrap="none">
                <a:spAutoFit/>
              </a:bodyPr>
              <a:lstStyle/>
              <a:p>
                <a:r>
                  <a:rPr lang="en-US" dirty="0">
                    <a:solidFill>
                      <a:srgbClr val="FF0000"/>
                    </a:solidFill>
                  </a:rPr>
                  <a:t>e</a:t>
                </a:r>
                <a:r>
                  <a:rPr lang="en-US" baseline="30000" dirty="0">
                    <a:solidFill>
                      <a:srgbClr val="FF0000"/>
                    </a:solidFill>
                  </a:rPr>
                  <a:t>-</a:t>
                </a:r>
              </a:p>
            </p:txBody>
          </p:sp>
          <p:sp>
            <p:nvSpPr>
              <p:cNvPr id="24" name="TextBox 100"/>
              <p:cNvSpPr txBox="1">
                <a:spLocks noChangeArrowheads="1"/>
              </p:cNvSpPr>
              <p:nvPr/>
            </p:nvSpPr>
            <p:spPr bwMode="auto">
              <a:xfrm>
                <a:off x="5685588" y="4991101"/>
                <a:ext cx="474809" cy="461665"/>
              </a:xfrm>
              <a:prstGeom prst="rect">
                <a:avLst/>
              </a:prstGeom>
              <a:noFill/>
              <a:ln w="9525">
                <a:noFill/>
                <a:miter lim="800000"/>
                <a:headEnd/>
                <a:tailEnd/>
              </a:ln>
            </p:spPr>
            <p:txBody>
              <a:bodyPr wrap="none">
                <a:spAutoFit/>
              </a:bodyPr>
              <a:lstStyle/>
              <a:p>
                <a:r>
                  <a:rPr lang="en-US" dirty="0">
                    <a:solidFill>
                      <a:srgbClr val="996600"/>
                    </a:solidFill>
                  </a:rPr>
                  <a:t>W</a:t>
                </a:r>
              </a:p>
            </p:txBody>
          </p:sp>
          <p:sp>
            <p:nvSpPr>
              <p:cNvPr id="25" name="TextBox 102"/>
              <p:cNvSpPr txBox="1">
                <a:spLocks noChangeArrowheads="1"/>
              </p:cNvSpPr>
              <p:nvPr/>
            </p:nvSpPr>
            <p:spPr bwMode="auto">
              <a:xfrm>
                <a:off x="7245603" y="3703975"/>
                <a:ext cx="356186" cy="461665"/>
              </a:xfrm>
              <a:prstGeom prst="rect">
                <a:avLst/>
              </a:prstGeom>
              <a:noFill/>
              <a:ln w="9525">
                <a:noFill/>
                <a:miter lim="800000"/>
                <a:headEnd/>
                <a:tailEnd/>
              </a:ln>
            </p:spPr>
            <p:txBody>
              <a:bodyPr wrap="none">
                <a:spAutoFit/>
              </a:bodyPr>
              <a:lstStyle/>
              <a:p>
                <a:r>
                  <a:rPr lang="en-US" dirty="0">
                    <a:solidFill>
                      <a:srgbClr val="0000FF"/>
                    </a:solidFill>
                  </a:rPr>
                  <a:t>u</a:t>
                </a:r>
              </a:p>
            </p:txBody>
          </p:sp>
          <p:sp>
            <p:nvSpPr>
              <p:cNvPr id="26" name="TextBox 104"/>
              <p:cNvSpPr txBox="1">
                <a:spLocks noChangeArrowheads="1"/>
              </p:cNvSpPr>
              <p:nvPr/>
            </p:nvSpPr>
            <p:spPr bwMode="auto">
              <a:xfrm>
                <a:off x="7252994" y="5751019"/>
                <a:ext cx="356188" cy="461665"/>
              </a:xfrm>
              <a:prstGeom prst="rect">
                <a:avLst/>
              </a:prstGeom>
              <a:noFill/>
              <a:ln w="9525">
                <a:noFill/>
                <a:miter lim="800000"/>
                <a:headEnd/>
                <a:tailEnd/>
              </a:ln>
            </p:spPr>
            <p:txBody>
              <a:bodyPr wrap="none">
                <a:spAutoFit/>
              </a:bodyPr>
              <a:lstStyle/>
              <a:p>
                <a:r>
                  <a:rPr lang="en-US" dirty="0">
                    <a:solidFill>
                      <a:srgbClr val="0000FF"/>
                    </a:solidFill>
                  </a:rPr>
                  <a:t>d</a:t>
                </a:r>
              </a:p>
            </p:txBody>
          </p:sp>
        </p:grpSp>
      </p:grpSp>
      <p:sp>
        <p:nvSpPr>
          <p:cNvPr id="47" name="TextBox 46"/>
          <p:cNvSpPr txBox="1"/>
          <p:nvPr/>
        </p:nvSpPr>
        <p:spPr>
          <a:xfrm>
            <a:off x="135081" y="301337"/>
            <a:ext cx="7454861" cy="523220"/>
          </a:xfrm>
          <a:prstGeom prst="rect">
            <a:avLst/>
          </a:prstGeom>
          <a:noFill/>
        </p:spPr>
        <p:txBody>
          <a:bodyPr wrap="none" rtlCol="0">
            <a:spAutoFit/>
          </a:bodyPr>
          <a:lstStyle/>
          <a:p>
            <a:r>
              <a:rPr lang="en-US" sz="2800" dirty="0" smtClean="0">
                <a:solidFill>
                  <a:srgbClr val="336600"/>
                </a:solidFill>
              </a:rPr>
              <a:t>0</a:t>
            </a:r>
            <a:r>
              <a:rPr lang="en-US" sz="2800" dirty="0" smtClean="0">
                <a:solidFill>
                  <a:srgbClr val="336600"/>
                </a:solidFill>
                <a:latin typeface="Symbol" panose="05050102010706020507" pitchFamily="18" charset="2"/>
              </a:rPr>
              <a:t>nbb-</a:t>
            </a:r>
            <a:r>
              <a:rPr lang="en-US" sz="2800" dirty="0" smtClean="0">
                <a:solidFill>
                  <a:srgbClr val="336600"/>
                </a:solidFill>
              </a:rPr>
              <a:t>decay driven by exchange of light neutrinos</a:t>
            </a:r>
            <a:endParaRPr lang="en-US" sz="2800" dirty="0">
              <a:solidFill>
                <a:srgbClr val="336600"/>
              </a:solidFill>
            </a:endParaRPr>
          </a:p>
        </p:txBody>
      </p:sp>
      <mc:AlternateContent xmlns:mc="http://schemas.openxmlformats.org/markup-compatibility/2006" xmlns:a14="http://schemas.microsoft.com/office/drawing/2010/main">
        <mc:Choice Requires="a14">
          <p:sp>
            <p:nvSpPr>
              <p:cNvPr id="48" name="TextBox 47"/>
              <p:cNvSpPr txBox="1"/>
              <p:nvPr/>
            </p:nvSpPr>
            <p:spPr>
              <a:xfrm>
                <a:off x="10219459" y="2400300"/>
                <a:ext cx="58407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m:t>
                      </m:r>
                      <m:r>
                        <a:rPr lang="en-US" b="0" i="1" smtClean="0">
                          <a:latin typeface="Cambria Math" panose="02040503050406030204" pitchFamily="18" charset="0"/>
                          <a:ea typeface="Cambria Math" panose="02040503050406030204" pitchFamily="18" charset="0"/>
                        </a:rPr>
                        <m:t>𝜈𝛽𝛽</m:t>
                      </m:r>
                    </m:oMath>
                  </m:oMathPara>
                </a14:m>
                <a:endParaRPr lang="en-US" dirty="0"/>
              </a:p>
            </p:txBody>
          </p:sp>
        </mc:Choice>
        <mc:Fallback xmlns="">
          <p:sp>
            <p:nvSpPr>
              <p:cNvPr id="48" name="TextBox 47"/>
              <p:cNvSpPr txBox="1">
                <a:spLocks noRot="1" noChangeAspect="1" noMove="1" noResize="1" noEditPoints="1" noAdjustHandles="1" noChangeArrowheads="1" noChangeShapeType="1" noTextEdit="1"/>
              </p:cNvSpPr>
              <p:nvPr/>
            </p:nvSpPr>
            <p:spPr>
              <a:xfrm>
                <a:off x="10219459" y="2400300"/>
                <a:ext cx="584071" cy="276999"/>
              </a:xfrm>
              <a:prstGeom prst="rect">
                <a:avLst/>
              </a:prstGeom>
              <a:blipFill rotWithShape="0">
                <a:blip r:embed="rId3"/>
                <a:stretch>
                  <a:fillRect l="-8333" t="-2222" r="-13542" b="-3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p:cNvSpPr txBox="1"/>
              <p:nvPr/>
            </p:nvSpPr>
            <p:spPr>
              <a:xfrm>
                <a:off x="176646" y="1007917"/>
                <a:ext cx="8811490" cy="888577"/>
              </a:xfrm>
              <a:prstGeom prst="rect">
                <a:avLst/>
              </a:prstGeom>
              <a:noFill/>
            </p:spPr>
            <p:txBody>
              <a:bodyPr wrap="square" rtlCol="0">
                <a:spAutoFit/>
              </a:bodyPr>
              <a:lstStyle/>
              <a:p>
                <a:r>
                  <a:rPr lang="en-US" sz="2400" dirty="0" smtClean="0"/>
                  <a:t>The measurable half-life is inversely proportional to the square of the average neutrino mass </a:t>
                </a:r>
                <a14:m>
                  <m:oMath xmlns:m="http://schemas.openxmlformats.org/officeDocument/2006/math">
                    <m:d>
                      <m:dPr>
                        <m:begChr m:val="⟨"/>
                        <m:endChr m:val="⟩"/>
                        <m:ctrlPr>
                          <a:rPr lang="en-US" sz="2400" i="1" smtClean="0">
                            <a:latin typeface="Cambria Math" panose="02040503050406030204" pitchFamily="18" charset="0"/>
                          </a:rPr>
                        </m:ctrlPr>
                      </m:dPr>
                      <m:e>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𝑚</m:t>
                            </m:r>
                          </m:e>
                          <m:sub>
                            <m:r>
                              <a:rPr lang="en-US" sz="2400" i="1" smtClean="0">
                                <a:latin typeface="Cambria Math" panose="02040503050406030204" pitchFamily="18" charset="0"/>
                                <a:ea typeface="Cambria Math" panose="02040503050406030204" pitchFamily="18" charset="0"/>
                              </a:rPr>
                              <m:t>𝛽𝛽</m:t>
                            </m:r>
                          </m:sub>
                        </m:sSub>
                      </m:e>
                    </m:d>
                  </m:oMath>
                </a14:m>
                <a:r>
                  <a:rPr lang="en-US" sz="2400" dirty="0" smtClean="0"/>
                  <a:t>.</a:t>
                </a:r>
                <a:endParaRPr lang="en-US" sz="2400" dirty="0"/>
              </a:p>
            </p:txBody>
          </p:sp>
        </mc:Choice>
        <mc:Fallback xmlns="">
          <p:sp>
            <p:nvSpPr>
              <p:cNvPr id="49" name="TextBox 48"/>
              <p:cNvSpPr txBox="1">
                <a:spLocks noRot="1" noChangeAspect="1" noMove="1" noResize="1" noEditPoints="1" noAdjustHandles="1" noChangeArrowheads="1" noChangeShapeType="1" noTextEdit="1"/>
              </p:cNvSpPr>
              <p:nvPr/>
            </p:nvSpPr>
            <p:spPr>
              <a:xfrm>
                <a:off x="176646" y="1007917"/>
                <a:ext cx="8811490" cy="888577"/>
              </a:xfrm>
              <a:prstGeom prst="rect">
                <a:avLst/>
              </a:prstGeom>
              <a:blipFill rotWithShape="0">
                <a:blip r:embed="rId4"/>
                <a:stretch>
                  <a:fillRect l="-1107" t="-5479" r="-1038" b="-116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p:cNvSpPr txBox="1"/>
              <p:nvPr/>
            </p:nvSpPr>
            <p:spPr>
              <a:xfrm>
                <a:off x="285749" y="1870355"/>
                <a:ext cx="6903492" cy="80150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smtClean="0">
                              <a:latin typeface="Cambria Math" panose="02040503050406030204" pitchFamily="18" charset="0"/>
                            </a:rPr>
                          </m:ctrlPr>
                        </m:fPr>
                        <m:num>
                          <m:r>
                            <a:rPr lang="en-US" sz="2400" b="0" i="1" smtClean="0">
                              <a:latin typeface="Cambria Math" panose="02040503050406030204" pitchFamily="18" charset="0"/>
                            </a:rPr>
                            <m:t>1</m:t>
                          </m:r>
                        </m:num>
                        <m:den>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1/2</m:t>
                              </m:r>
                            </m:sub>
                          </m:sSub>
                        </m:den>
                      </m:f>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𝐺</m:t>
                          </m:r>
                        </m:e>
                        <m:sup>
                          <m:r>
                            <a:rPr lang="en-US" sz="2400" b="0" i="1" smtClean="0">
                              <a:latin typeface="Cambria Math" panose="02040503050406030204" pitchFamily="18" charset="0"/>
                            </a:rPr>
                            <m:t>0</m:t>
                          </m:r>
                          <m:r>
                            <a:rPr lang="en-US" sz="2400" b="0" i="1" smtClean="0">
                              <a:latin typeface="Cambria Math" panose="02040503050406030204" pitchFamily="18" charset="0"/>
                              <a:ea typeface="Cambria Math" panose="02040503050406030204" pitchFamily="18" charset="0"/>
                            </a:rPr>
                            <m:t>𝜈</m:t>
                          </m:r>
                        </m:sup>
                      </m:sSup>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𝑄</m:t>
                              </m:r>
                            </m:e>
                            <m:sub>
                              <m:r>
                                <a:rPr lang="en-US" sz="2400" b="0" i="1" smtClean="0">
                                  <a:latin typeface="Cambria Math" panose="02040503050406030204" pitchFamily="18" charset="0"/>
                                  <a:ea typeface="Cambria Math" panose="02040503050406030204" pitchFamily="18" charset="0"/>
                                </a:rPr>
                                <m:t>𝛽𝛽</m:t>
                              </m:r>
                            </m:sub>
                          </m:sSub>
                          <m:r>
                            <a:rPr lang="en-US" sz="2400" b="0" i="1" smtClean="0">
                              <a:latin typeface="Cambria Math" panose="02040503050406030204" pitchFamily="18" charset="0"/>
                            </a:rPr>
                            <m:t>,</m:t>
                          </m:r>
                          <m:r>
                            <a:rPr lang="en-US" sz="2400" b="0" i="1" smtClean="0">
                              <a:latin typeface="Cambria Math" panose="02040503050406030204" pitchFamily="18" charset="0"/>
                            </a:rPr>
                            <m:t>𝑍</m:t>
                          </m:r>
                        </m:e>
                      </m:d>
                      <m:r>
                        <a:rPr lang="en-US" sz="2400" b="0" i="1" smtClean="0">
                          <a:latin typeface="Cambria Math" panose="02040503050406030204" pitchFamily="18" charset="0"/>
                          <a:ea typeface="Cambria Math" panose="02040503050406030204" pitchFamily="18" charset="0"/>
                        </a:rPr>
                        <m:t>∙</m:t>
                      </m:r>
                      <m:sSup>
                        <m:sSupPr>
                          <m:ctrlPr>
                            <a:rPr lang="en-US" sz="2400" b="0" i="1" smtClean="0">
                              <a:latin typeface="Cambria Math" panose="02040503050406030204" pitchFamily="18" charset="0"/>
                              <a:ea typeface="Cambria Math" panose="02040503050406030204" pitchFamily="18" charset="0"/>
                            </a:rPr>
                          </m:ctrlPr>
                        </m:sSupPr>
                        <m:e>
                          <m:d>
                            <m:dPr>
                              <m:begChr m:val="|"/>
                              <m:endChr m:val="|"/>
                              <m:ctrlPr>
                                <a:rPr lang="en-US" sz="2400" b="0" i="1" smtClean="0">
                                  <a:latin typeface="Cambria Math" panose="02040503050406030204" pitchFamily="18" charset="0"/>
                                  <a:ea typeface="Cambria Math" panose="02040503050406030204" pitchFamily="18" charset="0"/>
                                </a:rPr>
                              </m:ctrlPr>
                            </m:dPr>
                            <m:e>
                              <m:sSubSup>
                                <m:sSubSupPr>
                                  <m:ctrlPr>
                                    <a:rPr lang="en-US" sz="2400" b="0" i="1" smtClean="0">
                                      <a:latin typeface="Cambria Math" panose="02040503050406030204" pitchFamily="18" charset="0"/>
                                      <a:ea typeface="Cambria Math" panose="02040503050406030204" pitchFamily="18" charset="0"/>
                                    </a:rPr>
                                  </m:ctrlPr>
                                </m:sSubSupPr>
                                <m:e>
                                  <m:r>
                                    <a:rPr lang="en-US" sz="2400" b="0" i="1" smtClean="0">
                                      <a:latin typeface="Cambria Math" panose="02040503050406030204" pitchFamily="18" charset="0"/>
                                      <a:ea typeface="Cambria Math" panose="02040503050406030204" pitchFamily="18" charset="0"/>
                                    </a:rPr>
                                    <m:t>𝑔</m:t>
                                  </m:r>
                                </m:e>
                                <m:sub>
                                  <m:r>
                                    <a:rPr lang="en-US" sz="2400" b="0" i="1" smtClean="0">
                                      <a:latin typeface="Cambria Math" panose="02040503050406030204" pitchFamily="18" charset="0"/>
                                      <a:ea typeface="Cambria Math" panose="02040503050406030204" pitchFamily="18" charset="0"/>
                                    </a:rPr>
                                    <m:t>𝐴</m:t>
                                  </m:r>
                                </m:sub>
                                <m:sup>
                                  <m:r>
                                    <a:rPr lang="en-US" sz="2400" b="0" i="1" smtClean="0">
                                      <a:latin typeface="Cambria Math" panose="02040503050406030204" pitchFamily="18" charset="0"/>
                                      <a:ea typeface="Cambria Math" panose="02040503050406030204" pitchFamily="18" charset="0"/>
                                    </a:rPr>
                                    <m:t>2</m:t>
                                  </m:r>
                                </m:sup>
                              </m:sSubSup>
                              <m:r>
                                <a:rPr lang="en-US" sz="2400" b="0" i="1" smtClean="0">
                                  <a:latin typeface="Cambria Math" panose="02040503050406030204" pitchFamily="18" charset="0"/>
                                  <a:ea typeface="Cambria Math" panose="02040503050406030204" pitchFamily="18" charset="0"/>
                                </a:rPr>
                                <m:t>∙</m:t>
                              </m:r>
                              <m:sSubSup>
                                <m:sSubSupPr>
                                  <m:ctrlPr>
                                    <a:rPr lang="en-US" sz="2400" b="0" i="1" smtClean="0">
                                      <a:latin typeface="Cambria Math" panose="02040503050406030204" pitchFamily="18" charset="0"/>
                                      <a:ea typeface="Cambria Math" panose="02040503050406030204" pitchFamily="18" charset="0"/>
                                    </a:rPr>
                                  </m:ctrlPr>
                                </m:sSubSupPr>
                                <m:e>
                                  <m:r>
                                    <a:rPr lang="en-US" sz="2400" b="0" i="1" smtClean="0">
                                      <a:latin typeface="Cambria Math" panose="02040503050406030204" pitchFamily="18" charset="0"/>
                                      <a:ea typeface="Cambria Math" panose="02040503050406030204" pitchFamily="18" charset="0"/>
                                    </a:rPr>
                                    <m:t>𝑀</m:t>
                                  </m:r>
                                </m:e>
                                <m:sub>
                                  <m:r>
                                    <a:rPr lang="en-US" sz="2400" b="0" i="1" smtClean="0">
                                      <a:latin typeface="Cambria Math" panose="02040503050406030204" pitchFamily="18" charset="0"/>
                                      <a:ea typeface="Cambria Math" panose="02040503050406030204" pitchFamily="18" charset="0"/>
                                    </a:rPr>
                                    <m:t>𝐺𝑇</m:t>
                                  </m:r>
                                </m:sub>
                                <m:sup>
                                  <m:r>
                                    <a:rPr lang="en-US" sz="2400" b="0" i="1" smtClean="0">
                                      <a:latin typeface="Cambria Math" panose="02040503050406030204" pitchFamily="18" charset="0"/>
                                      <a:ea typeface="Cambria Math" panose="02040503050406030204" pitchFamily="18" charset="0"/>
                                    </a:rPr>
                                    <m:t>0</m:t>
                                  </m:r>
                                  <m:r>
                                    <a:rPr lang="en-US" sz="2400" b="0" i="1" smtClean="0">
                                      <a:latin typeface="Cambria Math" panose="02040503050406030204" pitchFamily="18" charset="0"/>
                                      <a:ea typeface="Cambria Math" panose="02040503050406030204" pitchFamily="18" charset="0"/>
                                    </a:rPr>
                                    <m:t>𝜈</m:t>
                                  </m:r>
                                </m:sup>
                              </m:sSubSup>
                              <m:r>
                                <a:rPr lang="en-US" sz="2400" b="0" i="1" smtClean="0">
                                  <a:latin typeface="Cambria Math" panose="02040503050406030204" pitchFamily="18" charset="0"/>
                                  <a:ea typeface="Cambria Math" panose="02040503050406030204" pitchFamily="18" charset="0"/>
                                </a:rPr>
                                <m:t>−</m:t>
                              </m:r>
                              <m:sSubSup>
                                <m:sSubSupPr>
                                  <m:ctrlPr>
                                    <a:rPr lang="en-US" sz="2400" b="0" i="1" smtClean="0">
                                      <a:latin typeface="Cambria Math" panose="02040503050406030204" pitchFamily="18" charset="0"/>
                                      <a:ea typeface="Cambria Math" panose="02040503050406030204" pitchFamily="18" charset="0"/>
                                    </a:rPr>
                                  </m:ctrlPr>
                                </m:sSubSupPr>
                                <m:e>
                                  <m:r>
                                    <a:rPr lang="en-US" sz="2400" b="0" i="1" smtClean="0">
                                      <a:latin typeface="Cambria Math" panose="02040503050406030204" pitchFamily="18" charset="0"/>
                                      <a:ea typeface="Cambria Math" panose="02040503050406030204" pitchFamily="18" charset="0"/>
                                    </a:rPr>
                                    <m:t>𝑔</m:t>
                                  </m:r>
                                </m:e>
                                <m:sub>
                                  <m:r>
                                    <a:rPr lang="en-US" sz="2400" b="0" i="1" smtClean="0">
                                      <a:latin typeface="Cambria Math" panose="02040503050406030204" pitchFamily="18" charset="0"/>
                                      <a:ea typeface="Cambria Math" panose="02040503050406030204" pitchFamily="18" charset="0"/>
                                    </a:rPr>
                                    <m:t>𝑉</m:t>
                                  </m:r>
                                </m:sub>
                                <m:sup>
                                  <m:r>
                                    <a:rPr lang="en-US" sz="2400" b="0" i="1" smtClean="0">
                                      <a:latin typeface="Cambria Math" panose="02040503050406030204" pitchFamily="18" charset="0"/>
                                      <a:ea typeface="Cambria Math" panose="02040503050406030204" pitchFamily="18" charset="0"/>
                                    </a:rPr>
                                    <m:t>2</m:t>
                                  </m:r>
                                </m:sup>
                              </m:sSubSup>
                              <m:r>
                                <a:rPr lang="en-US" sz="2400" b="0" i="1" smtClean="0">
                                  <a:latin typeface="Cambria Math" panose="02040503050406030204" pitchFamily="18" charset="0"/>
                                  <a:ea typeface="Cambria Math" panose="02040503050406030204" pitchFamily="18" charset="0"/>
                                </a:rPr>
                                <m:t>∙</m:t>
                              </m:r>
                              <m:sSubSup>
                                <m:sSubSupPr>
                                  <m:ctrlPr>
                                    <a:rPr lang="en-US" sz="2400" b="0" i="1" smtClean="0">
                                      <a:latin typeface="Cambria Math" panose="02040503050406030204" pitchFamily="18" charset="0"/>
                                      <a:ea typeface="Cambria Math" panose="02040503050406030204" pitchFamily="18" charset="0"/>
                                    </a:rPr>
                                  </m:ctrlPr>
                                </m:sSubSupPr>
                                <m:e>
                                  <m:r>
                                    <a:rPr lang="en-US" sz="2400" b="0" i="1" smtClean="0">
                                      <a:latin typeface="Cambria Math" panose="02040503050406030204" pitchFamily="18" charset="0"/>
                                      <a:ea typeface="Cambria Math" panose="02040503050406030204" pitchFamily="18" charset="0"/>
                                    </a:rPr>
                                    <m:t>𝑀</m:t>
                                  </m:r>
                                </m:e>
                                <m:sub>
                                  <m:r>
                                    <a:rPr lang="en-US" sz="2400" b="0" i="1" smtClean="0">
                                      <a:latin typeface="Cambria Math" panose="02040503050406030204" pitchFamily="18" charset="0"/>
                                      <a:ea typeface="Cambria Math" panose="02040503050406030204" pitchFamily="18" charset="0"/>
                                    </a:rPr>
                                    <m:t>𝐹</m:t>
                                  </m:r>
                                </m:sub>
                                <m:sup>
                                  <m:r>
                                    <a:rPr lang="en-US" sz="2400" b="0" i="1" smtClean="0">
                                      <a:latin typeface="Cambria Math" panose="02040503050406030204" pitchFamily="18" charset="0"/>
                                      <a:ea typeface="Cambria Math" panose="02040503050406030204" pitchFamily="18" charset="0"/>
                                    </a:rPr>
                                    <m:t>0</m:t>
                                  </m:r>
                                  <m:r>
                                    <a:rPr lang="en-US" sz="2400" b="0" i="1" smtClean="0">
                                      <a:latin typeface="Cambria Math" panose="02040503050406030204" pitchFamily="18" charset="0"/>
                                      <a:ea typeface="Cambria Math" panose="02040503050406030204" pitchFamily="18" charset="0"/>
                                    </a:rPr>
                                    <m:t>𝜈</m:t>
                                  </m:r>
                                </m:sup>
                              </m:sSubSup>
                            </m:e>
                          </m:d>
                        </m:e>
                        <m:sup>
                          <m:r>
                            <a:rPr lang="en-US" sz="2400" b="0" i="1" smtClean="0">
                              <a:latin typeface="Cambria Math" panose="02040503050406030204" pitchFamily="18" charset="0"/>
                              <a:ea typeface="Cambria Math" panose="02040503050406030204" pitchFamily="18" charset="0"/>
                            </a:rPr>
                            <m:t>2</m:t>
                          </m:r>
                        </m:sup>
                      </m:sSup>
                      <m:r>
                        <a:rPr lang="en-US" sz="2400" b="0" i="1" smtClean="0">
                          <a:latin typeface="Cambria Math" panose="02040503050406030204" pitchFamily="18" charset="0"/>
                          <a:ea typeface="Cambria Math" panose="02040503050406030204" pitchFamily="18" charset="0"/>
                        </a:rPr>
                        <m:t>∙</m:t>
                      </m:r>
                      <m:sSup>
                        <m:sSupPr>
                          <m:ctrlPr>
                            <a:rPr lang="en-US" sz="2400" b="0" i="1" smtClean="0">
                              <a:latin typeface="Cambria Math" panose="02040503050406030204" pitchFamily="18" charset="0"/>
                              <a:ea typeface="Cambria Math" panose="02040503050406030204" pitchFamily="18" charset="0"/>
                            </a:rPr>
                          </m:ctrlPr>
                        </m:sSupPr>
                        <m:e>
                          <m:d>
                            <m:dPr>
                              <m:begChr m:val="⟨"/>
                              <m:endChr m:val="⟩"/>
                              <m:ctrlPr>
                                <a:rPr lang="en-US" sz="2400" b="0" i="1" smtClean="0">
                                  <a:latin typeface="Cambria Math" panose="02040503050406030204" pitchFamily="18" charset="0"/>
                                  <a:ea typeface="Cambria Math" panose="02040503050406030204" pitchFamily="18" charset="0"/>
                                </a:rPr>
                              </m:ctrlPr>
                            </m:dPr>
                            <m:e>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𝑚</m:t>
                                  </m:r>
                                </m:e>
                                <m:sub>
                                  <m:r>
                                    <a:rPr lang="en-US" sz="2400" b="0" i="1" smtClean="0">
                                      <a:latin typeface="Cambria Math" panose="02040503050406030204" pitchFamily="18" charset="0"/>
                                      <a:ea typeface="Cambria Math" panose="02040503050406030204" pitchFamily="18" charset="0"/>
                                    </a:rPr>
                                    <m:t>𝛽𝛽</m:t>
                                  </m:r>
                                </m:sub>
                              </m:sSub>
                            </m:e>
                          </m:d>
                        </m:e>
                        <m:sup>
                          <m:r>
                            <a:rPr lang="en-US" sz="2400" b="0" i="1" smtClean="0">
                              <a:latin typeface="Cambria Math" panose="02040503050406030204" pitchFamily="18" charset="0"/>
                              <a:ea typeface="Cambria Math" panose="02040503050406030204" pitchFamily="18" charset="0"/>
                            </a:rPr>
                            <m:t>2</m:t>
                          </m:r>
                        </m:sup>
                      </m:sSup>
                    </m:oMath>
                  </m:oMathPara>
                </a14:m>
                <a:endParaRPr lang="en-US" sz="2400" dirty="0"/>
              </a:p>
            </p:txBody>
          </p:sp>
        </mc:Choice>
        <mc:Fallback xmlns="">
          <p:sp>
            <p:nvSpPr>
              <p:cNvPr id="50" name="TextBox 49"/>
              <p:cNvSpPr txBox="1">
                <a:spLocks noRot="1" noChangeAspect="1" noMove="1" noResize="1" noEditPoints="1" noAdjustHandles="1" noChangeArrowheads="1" noChangeShapeType="1" noTextEdit="1"/>
              </p:cNvSpPr>
              <p:nvPr/>
            </p:nvSpPr>
            <p:spPr>
              <a:xfrm>
                <a:off x="285749" y="1870355"/>
                <a:ext cx="6903492" cy="801501"/>
              </a:xfrm>
              <a:prstGeom prst="rect">
                <a:avLst/>
              </a:prstGeom>
              <a:blipFill rotWithShape="0">
                <a:blip r:embed="rId5"/>
                <a:stretch>
                  <a:fillRect/>
                </a:stretch>
              </a:blipFill>
            </p:spPr>
            <p:txBody>
              <a:bodyPr/>
              <a:lstStyle/>
              <a:p>
                <a:r>
                  <a:rPr lang="en-US">
                    <a:noFill/>
                  </a:rPr>
                  <a:t> </a:t>
                </a:r>
              </a:p>
            </p:txBody>
          </p:sp>
        </mc:Fallback>
      </mc:AlternateContent>
      <p:grpSp>
        <p:nvGrpSpPr>
          <p:cNvPr id="40" name="Group 39"/>
          <p:cNvGrpSpPr/>
          <p:nvPr/>
        </p:nvGrpSpPr>
        <p:grpSpPr>
          <a:xfrm>
            <a:off x="309552" y="2456121"/>
            <a:ext cx="3524693" cy="2120783"/>
            <a:chOff x="309552" y="2456121"/>
            <a:chExt cx="3524693" cy="2120783"/>
          </a:xfrm>
        </p:grpSpPr>
        <p:sp>
          <p:nvSpPr>
            <p:cNvPr id="37" name="TextBox 36"/>
            <p:cNvSpPr txBox="1"/>
            <p:nvPr/>
          </p:nvSpPr>
          <p:spPr>
            <a:xfrm>
              <a:off x="309552" y="2945688"/>
              <a:ext cx="3524693" cy="1631216"/>
            </a:xfrm>
            <a:prstGeom prst="rect">
              <a:avLst/>
            </a:prstGeom>
            <a:noFill/>
            <a:ln w="28575">
              <a:solidFill>
                <a:srgbClr val="0000FF"/>
              </a:solidFill>
            </a:ln>
          </p:spPr>
          <p:txBody>
            <a:bodyPr wrap="square" rtlCol="0">
              <a:spAutoFit/>
            </a:bodyPr>
            <a:lstStyle/>
            <a:p>
              <a:r>
                <a:rPr lang="en-US" sz="2000" dirty="0" smtClean="0">
                  <a:solidFill>
                    <a:srgbClr val="0000FF"/>
                  </a:solidFill>
                </a:rPr>
                <a:t>Phase space: decay energy and nuclear charge dependent. Obtained by solving Dirac equation for electron travelling from edge of nucleus to infinity.</a:t>
              </a:r>
              <a:endParaRPr lang="en-US" sz="2000" dirty="0">
                <a:solidFill>
                  <a:srgbClr val="0000FF"/>
                </a:solidFill>
              </a:endParaRPr>
            </a:p>
          </p:txBody>
        </p:sp>
        <p:cxnSp>
          <p:nvCxnSpPr>
            <p:cNvPr id="41" name="Straight Arrow Connector 40"/>
            <p:cNvCxnSpPr>
              <a:stCxn id="37" idx="0"/>
            </p:cNvCxnSpPr>
            <p:nvPr/>
          </p:nvCxnSpPr>
          <p:spPr>
            <a:xfrm flipH="1" flipV="1">
              <a:off x="1477926" y="2456121"/>
              <a:ext cx="593973" cy="489567"/>
            </a:xfrm>
            <a:prstGeom prst="straightConnector1">
              <a:avLst/>
            </a:prstGeom>
            <a:ln w="28575">
              <a:solidFill>
                <a:srgbClr val="0000FF"/>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p:nvGrpSpPr>
        <p:grpSpPr>
          <a:xfrm>
            <a:off x="4136065" y="2498651"/>
            <a:ext cx="3550067" cy="1770476"/>
            <a:chOff x="4136065" y="2498651"/>
            <a:chExt cx="3550067" cy="1770476"/>
          </a:xfrm>
        </p:grpSpPr>
        <p:sp>
          <p:nvSpPr>
            <p:cNvPr id="38" name="TextBox 37"/>
            <p:cNvSpPr txBox="1"/>
            <p:nvPr/>
          </p:nvSpPr>
          <p:spPr>
            <a:xfrm>
              <a:off x="4292654" y="2945688"/>
              <a:ext cx="3393478" cy="1323439"/>
            </a:xfrm>
            <a:prstGeom prst="rect">
              <a:avLst/>
            </a:prstGeom>
            <a:noFill/>
            <a:ln w="28575">
              <a:solidFill>
                <a:srgbClr val="FF0000"/>
              </a:solidFill>
            </a:ln>
          </p:spPr>
          <p:txBody>
            <a:bodyPr wrap="square" rtlCol="0">
              <a:spAutoFit/>
            </a:bodyPr>
            <a:lstStyle/>
            <a:p>
              <a:r>
                <a:rPr lang="en-US" sz="2000" dirty="0" smtClean="0">
                  <a:solidFill>
                    <a:srgbClr val="FF0000"/>
                  </a:solidFill>
                </a:rPr>
                <a:t>Nuclear matrix elements: obtained from approximate solutions of the nuclear many-body problem</a:t>
              </a:r>
              <a:endParaRPr lang="en-US" sz="2000" dirty="0">
                <a:solidFill>
                  <a:srgbClr val="FF0000"/>
                </a:solidFill>
              </a:endParaRPr>
            </a:p>
          </p:txBody>
        </p:sp>
        <p:cxnSp>
          <p:nvCxnSpPr>
            <p:cNvPr id="43" name="Straight Arrow Connector 42"/>
            <p:cNvCxnSpPr>
              <a:stCxn id="38" idx="0"/>
            </p:cNvCxnSpPr>
            <p:nvPr/>
          </p:nvCxnSpPr>
          <p:spPr>
            <a:xfrm flipH="1" flipV="1">
              <a:off x="4136065" y="2530549"/>
              <a:ext cx="1853328" cy="415139"/>
            </a:xfrm>
            <a:prstGeom prst="straightConnector1">
              <a:avLst/>
            </a:prstGeom>
            <a:ln w="2857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38" idx="0"/>
            </p:cNvCxnSpPr>
            <p:nvPr/>
          </p:nvCxnSpPr>
          <p:spPr>
            <a:xfrm flipH="1" flipV="1">
              <a:off x="5603358" y="2498651"/>
              <a:ext cx="386035" cy="447037"/>
            </a:xfrm>
            <a:prstGeom prst="straightConnector1">
              <a:avLst/>
            </a:prstGeom>
            <a:ln w="2857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p:nvGrpSpPr>
        <p:grpSpPr>
          <a:xfrm>
            <a:off x="3540643" y="2371060"/>
            <a:ext cx="8335926" cy="2513620"/>
            <a:chOff x="3540643" y="2371060"/>
            <a:chExt cx="8335926" cy="2513620"/>
          </a:xfrm>
        </p:grpSpPr>
        <p:sp>
          <p:nvSpPr>
            <p:cNvPr id="39" name="TextBox 38"/>
            <p:cNvSpPr txBox="1"/>
            <p:nvPr/>
          </p:nvSpPr>
          <p:spPr>
            <a:xfrm>
              <a:off x="8144541" y="2945688"/>
              <a:ext cx="3732028" cy="1938992"/>
            </a:xfrm>
            <a:prstGeom prst="rect">
              <a:avLst/>
            </a:prstGeom>
            <a:noFill/>
            <a:ln w="28575">
              <a:solidFill>
                <a:schemeClr val="tx1"/>
              </a:solidFill>
            </a:ln>
          </p:spPr>
          <p:txBody>
            <a:bodyPr wrap="square" rtlCol="0">
              <a:spAutoFit/>
            </a:bodyPr>
            <a:lstStyle/>
            <a:p>
              <a:r>
                <a:rPr lang="en-US" sz="2000" dirty="0" smtClean="0"/>
                <a:t>Axial vector coupling constant: expresses the modification of the strength of the weak force due the presence of the strong force. Comes from neutron decay, </a:t>
              </a:r>
              <a:r>
                <a:rPr lang="el-GR" sz="2000" dirty="0" smtClean="0">
                  <a:latin typeface="Calibri" panose="020F0502020204030204" pitchFamily="34" charset="0"/>
                </a:rPr>
                <a:t>β</a:t>
              </a:r>
              <a:r>
                <a:rPr lang="en-US" sz="2000" dirty="0" smtClean="0">
                  <a:latin typeface="Calibri" panose="020F0502020204030204" pitchFamily="34" charset="0"/>
                </a:rPr>
                <a:t>-</a:t>
              </a:r>
              <a:r>
                <a:rPr lang="en-US" sz="2000" dirty="0" smtClean="0"/>
                <a:t>decays.</a:t>
              </a:r>
              <a:endParaRPr lang="en-US" sz="2000" dirty="0"/>
            </a:p>
          </p:txBody>
        </p:sp>
        <p:cxnSp>
          <p:nvCxnSpPr>
            <p:cNvPr id="52" name="Straight Arrow Connector 51"/>
            <p:cNvCxnSpPr>
              <a:stCxn id="39" idx="0"/>
            </p:cNvCxnSpPr>
            <p:nvPr/>
          </p:nvCxnSpPr>
          <p:spPr>
            <a:xfrm flipH="1" flipV="1">
              <a:off x="3540643" y="2371060"/>
              <a:ext cx="6469912" cy="574628"/>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53" name="TextBox 52"/>
          <p:cNvSpPr txBox="1"/>
          <p:nvPr/>
        </p:nvSpPr>
        <p:spPr>
          <a:xfrm>
            <a:off x="311728" y="4595184"/>
            <a:ext cx="1252266" cy="400110"/>
          </a:xfrm>
          <a:prstGeom prst="rect">
            <a:avLst/>
          </a:prstGeom>
          <a:noFill/>
        </p:spPr>
        <p:txBody>
          <a:bodyPr wrap="none" rtlCol="0">
            <a:spAutoFit/>
          </a:bodyPr>
          <a:lstStyle/>
          <a:p>
            <a:r>
              <a:rPr lang="en-US" sz="2000" dirty="0" smtClean="0"/>
              <a:t>Calculable</a:t>
            </a:r>
            <a:endParaRPr lang="en-US" sz="2000" dirty="0"/>
          </a:p>
        </p:txBody>
      </p:sp>
      <p:sp>
        <p:nvSpPr>
          <p:cNvPr id="54" name="TextBox 53"/>
          <p:cNvSpPr txBox="1"/>
          <p:nvPr/>
        </p:nvSpPr>
        <p:spPr>
          <a:xfrm>
            <a:off x="4291445" y="4272585"/>
            <a:ext cx="1441357" cy="400110"/>
          </a:xfrm>
          <a:prstGeom prst="rect">
            <a:avLst/>
          </a:prstGeom>
          <a:noFill/>
        </p:spPr>
        <p:txBody>
          <a:bodyPr wrap="none" rtlCol="0">
            <a:spAutoFit/>
          </a:bodyPr>
          <a:lstStyle/>
          <a:p>
            <a:r>
              <a:rPr lang="en-US" sz="2000" dirty="0" smtClean="0"/>
              <a:t>Problematic</a:t>
            </a:r>
            <a:endParaRPr lang="en-US" sz="2000" dirty="0"/>
          </a:p>
        </p:txBody>
      </p:sp>
      <p:sp>
        <p:nvSpPr>
          <p:cNvPr id="55" name="TextBox 54"/>
          <p:cNvSpPr txBox="1"/>
          <p:nvPr/>
        </p:nvSpPr>
        <p:spPr>
          <a:xfrm>
            <a:off x="8143009" y="4902964"/>
            <a:ext cx="1441357" cy="400110"/>
          </a:xfrm>
          <a:prstGeom prst="rect">
            <a:avLst/>
          </a:prstGeom>
          <a:noFill/>
        </p:spPr>
        <p:txBody>
          <a:bodyPr wrap="none" rtlCol="0">
            <a:spAutoFit/>
          </a:bodyPr>
          <a:lstStyle/>
          <a:p>
            <a:r>
              <a:rPr lang="en-US" sz="2000" dirty="0" smtClean="0"/>
              <a:t>Problematic</a:t>
            </a:r>
            <a:endParaRPr lang="en-US" sz="2000" dirty="0"/>
          </a:p>
        </p:txBody>
      </p:sp>
      <p:sp>
        <p:nvSpPr>
          <p:cNvPr id="63" name="TextBox 62"/>
          <p:cNvSpPr txBox="1"/>
          <p:nvPr/>
        </p:nvSpPr>
        <p:spPr>
          <a:xfrm>
            <a:off x="340967" y="5090337"/>
            <a:ext cx="10887015"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Only one of the possible decay mechanisms</a:t>
            </a:r>
          </a:p>
          <a:p>
            <a:pPr marL="342900" indent="-342900">
              <a:buFont typeface="Arial" panose="020B0604020202020204" pitchFamily="34" charset="0"/>
              <a:buChar char="•"/>
            </a:pPr>
            <a:r>
              <a:rPr lang="en-US" sz="2400" dirty="0" smtClean="0">
                <a:solidFill>
                  <a:srgbClr val="0000FF"/>
                </a:solidFill>
              </a:rPr>
              <a:t>Needs nuclear models to connect data with the physics, here neutrino mass</a:t>
            </a:r>
          </a:p>
          <a:p>
            <a:pPr marL="342900" indent="-342900">
              <a:buFont typeface="Arial" panose="020B0604020202020204" pitchFamily="34" charset="0"/>
              <a:buChar char="•"/>
            </a:pPr>
            <a:r>
              <a:rPr lang="en-US" sz="2400" dirty="0" smtClean="0">
                <a:solidFill>
                  <a:srgbClr val="663300"/>
                </a:solidFill>
              </a:rPr>
              <a:t>Allows to quantify results in terms of a quantity of scientific interest AND allows to compare experiments utilizing different nuclides with each other.</a:t>
            </a:r>
            <a:endParaRPr lang="en-US" sz="2400" dirty="0">
              <a:solidFill>
                <a:srgbClr val="663300"/>
              </a:solidFill>
            </a:endParaRPr>
          </a:p>
        </p:txBody>
      </p:sp>
      <p:sp>
        <p:nvSpPr>
          <p:cNvPr id="44" name="Slide Number Placeholder 43"/>
          <p:cNvSpPr>
            <a:spLocks noGrp="1"/>
          </p:cNvSpPr>
          <p:nvPr>
            <p:ph type="sldNum" sz="quarter" idx="12"/>
          </p:nvPr>
        </p:nvSpPr>
        <p:spPr/>
        <p:txBody>
          <a:bodyPr/>
          <a:lstStyle/>
          <a:p>
            <a:fld id="{AFF47089-F15D-4192-A260-81621E8F456C}" type="slidenum">
              <a:rPr lang="en-US" smtClean="0"/>
              <a:t>4</a:t>
            </a:fld>
            <a:endParaRPr lang="en-US"/>
          </a:p>
        </p:txBody>
      </p:sp>
    </p:spTree>
    <p:extLst>
      <p:ext uri="{BB962C8B-B14F-4D97-AF65-F5344CB8AC3E}">
        <p14:creationId xmlns:p14="http://schemas.microsoft.com/office/powerpoint/2010/main" val="182222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checkerboard(across)">
                                      <p:cBhvr>
                                        <p:cTn id="7" dur="500"/>
                                        <p:tgtEl>
                                          <p:spTgt spid="40"/>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checkerboard(across)">
                                      <p:cBhvr>
                                        <p:cTn id="11" dur="500"/>
                                        <p:tgtEl>
                                          <p:spTgt spid="42"/>
                                        </p:tgtEl>
                                      </p:cBhvr>
                                    </p:animEffect>
                                  </p:childTnLst>
                                </p:cTn>
                              </p:par>
                              <p:par>
                                <p:cTn id="12" presetID="5" presetClass="entr" presetSubtype="10" fill="hold" nodeType="with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checkerboard(across)">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checkerboard(across)">
                                      <p:cBhvr>
                                        <p:cTn id="19" dur="500"/>
                                        <p:tgtEl>
                                          <p:spTgt spid="53"/>
                                        </p:tgtEl>
                                      </p:cBhvr>
                                    </p:animEffect>
                                  </p:childTnLst>
                                </p:cTn>
                              </p:par>
                            </p:childTnLst>
                          </p:cTn>
                        </p:par>
                        <p:par>
                          <p:cTn id="20" fill="hold">
                            <p:stCondLst>
                              <p:cond delay="500"/>
                            </p:stCondLst>
                            <p:childTnLst>
                              <p:par>
                                <p:cTn id="21" presetID="5" presetClass="entr" presetSubtype="10" fill="hold" grpId="0" nodeType="after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checkerboard(across)">
                                      <p:cBhvr>
                                        <p:cTn id="23" dur="500"/>
                                        <p:tgtEl>
                                          <p:spTgt spid="54"/>
                                        </p:tgtEl>
                                      </p:cBhvr>
                                    </p:animEffect>
                                  </p:childTnLst>
                                </p:cTn>
                              </p:par>
                            </p:childTnLst>
                          </p:cTn>
                        </p:par>
                        <p:par>
                          <p:cTn id="24" fill="hold">
                            <p:stCondLst>
                              <p:cond delay="1000"/>
                            </p:stCondLst>
                            <p:childTnLst>
                              <p:par>
                                <p:cTn id="25" presetID="5" presetClass="entr" presetSubtype="10" fill="hold" grpId="0" nodeType="after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checkerboard(across)">
                                      <p:cBhvr>
                                        <p:cTn id="27" dur="500"/>
                                        <p:tgtEl>
                                          <p:spTgt spid="55"/>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checkerboard(across)">
                                      <p:cBhvr>
                                        <p:cTn id="32"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5" grpId="0"/>
      <p:bldP spid="6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September 2017</a:t>
            </a:r>
            <a:endParaRPr lang="en-US"/>
          </a:p>
        </p:txBody>
      </p:sp>
      <p:sp>
        <p:nvSpPr>
          <p:cNvPr id="3" name="Footer Placeholder 2"/>
          <p:cNvSpPr>
            <a:spLocks noGrp="1"/>
          </p:cNvSpPr>
          <p:nvPr>
            <p:ph type="ftr" sz="quarter" idx="11"/>
          </p:nvPr>
        </p:nvSpPr>
        <p:spPr/>
        <p:txBody>
          <a:bodyPr/>
          <a:lstStyle/>
          <a:p>
            <a:r>
              <a:rPr lang="en-US" smtClean="0"/>
              <a:t>Erice</a:t>
            </a:r>
            <a:endParaRPr lang="en-US"/>
          </a:p>
        </p:txBody>
      </p:sp>
      <p:sp>
        <p:nvSpPr>
          <p:cNvPr id="4" name="Slide Number Placeholder 3"/>
          <p:cNvSpPr>
            <a:spLocks noGrp="1"/>
          </p:cNvSpPr>
          <p:nvPr>
            <p:ph type="sldNum" sz="quarter" idx="12"/>
          </p:nvPr>
        </p:nvSpPr>
        <p:spPr/>
        <p:txBody>
          <a:bodyPr/>
          <a:lstStyle/>
          <a:p>
            <a:fld id="{AFF47089-F15D-4192-A260-81621E8F456C}" type="slidenum">
              <a:rPr lang="en-US" smtClean="0"/>
              <a:t>40</a:t>
            </a:fld>
            <a:endParaRPr lang="en-US"/>
          </a:p>
        </p:txBody>
      </p:sp>
      <p:sp>
        <p:nvSpPr>
          <p:cNvPr id="5" name="TextBox 4"/>
          <p:cNvSpPr txBox="1"/>
          <p:nvPr/>
        </p:nvSpPr>
        <p:spPr>
          <a:xfrm>
            <a:off x="293511" y="395111"/>
            <a:ext cx="10285829" cy="461665"/>
          </a:xfrm>
          <a:prstGeom prst="rect">
            <a:avLst/>
          </a:prstGeom>
          <a:noFill/>
        </p:spPr>
        <p:txBody>
          <a:bodyPr wrap="none" rtlCol="0">
            <a:spAutoFit/>
          </a:bodyPr>
          <a:lstStyle/>
          <a:p>
            <a:r>
              <a:rPr lang="en-US" sz="2400" dirty="0" smtClean="0">
                <a:solidFill>
                  <a:srgbClr val="336600"/>
                </a:solidFill>
              </a:rPr>
              <a:t>How important is the exact knowledge of the background rate for the sensitivity?</a:t>
            </a:r>
            <a:endParaRPr lang="en-US" sz="2400" dirty="0">
              <a:solidFill>
                <a:srgbClr val="336600"/>
              </a:solidFill>
            </a:endParaRPr>
          </a:p>
        </p:txBody>
      </p:sp>
      <p:pic>
        <p:nvPicPr>
          <p:cNvPr id="6" name="Picture 6"/>
          <p:cNvPicPr>
            <a:picLocks noChangeAspect="1"/>
          </p:cNvPicPr>
          <p:nvPr/>
        </p:nvPicPr>
        <p:blipFill>
          <a:blip r:embed="rId2">
            <a:extLst>
              <a:ext uri="{28A0092B-C50C-407E-A947-70E740481C1C}">
                <a14:useLocalDpi xmlns:a14="http://schemas.microsoft.com/office/drawing/2010/main" val="0"/>
              </a:ext>
            </a:extLst>
          </a:blip>
          <a:srcRect t="4024" r="7742"/>
          <a:stretch>
            <a:fillRect/>
          </a:stretch>
        </p:blipFill>
        <p:spPr bwMode="auto">
          <a:xfrm>
            <a:off x="299156" y="1092200"/>
            <a:ext cx="5918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7" name="TextBox 6"/>
              <p:cNvSpPr txBox="1"/>
              <p:nvPr/>
            </p:nvSpPr>
            <p:spPr>
              <a:xfrm>
                <a:off x="6297029" y="1260450"/>
                <a:ext cx="5777740" cy="4676537"/>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“Baseline” denotes the </a:t>
                </a:r>
                <a:r>
                  <a:rPr lang="en-US" sz="2400" dirty="0" err="1" smtClean="0"/>
                  <a:t>radioassay</a:t>
                </a:r>
                <a:r>
                  <a:rPr lang="en-US" sz="2400" dirty="0" smtClean="0"/>
                  <a:t> based background estimate</a:t>
                </a:r>
                <a:br>
                  <a:rPr lang="en-US" sz="2400" dirty="0" smtClean="0"/>
                </a:br>
                <a:endParaRPr lang="en-US" sz="2400" dirty="0" smtClean="0"/>
              </a:p>
              <a:p>
                <a:pPr marL="342900" indent="-342900">
                  <a:buFont typeface="Arial" panose="020B0604020202020204" pitchFamily="34" charset="0"/>
                  <a:buChar char="•"/>
                </a:pPr>
                <a:r>
                  <a:rPr lang="en-US" sz="2400" dirty="0" smtClean="0">
                    <a:solidFill>
                      <a:srgbClr val="663300"/>
                    </a:solidFill>
                  </a:rPr>
                  <a:t>For the “Aggressive” estimate all materials (except 2</a:t>
                </a:r>
                <a:r>
                  <a:rPr lang="el-GR" sz="2400" dirty="0" smtClean="0">
                    <a:solidFill>
                      <a:srgbClr val="663300"/>
                    </a:solidFill>
                    <a:latin typeface="Calibri" panose="020F0502020204030204" pitchFamily="34" charset="0"/>
                  </a:rPr>
                  <a:t>νββ</a:t>
                </a:r>
                <a:r>
                  <a:rPr lang="en-US" sz="2400" dirty="0" smtClean="0">
                    <a:solidFill>
                      <a:srgbClr val="663300"/>
                    </a:solidFill>
                    <a:latin typeface="Calibri" panose="020F0502020204030204" pitchFamily="34" charset="0"/>
                  </a:rPr>
                  <a:t>) </a:t>
                </a:r>
                <a:r>
                  <a:rPr lang="en-US" sz="2400" dirty="0" smtClean="0">
                    <a:solidFill>
                      <a:srgbClr val="663300"/>
                    </a:solidFill>
                  </a:rPr>
                  <a:t>are scaled down together to achieve the abscissa value.</a:t>
                </a:r>
                <a:br>
                  <a:rPr lang="en-US" sz="2400" dirty="0" smtClean="0">
                    <a:solidFill>
                      <a:srgbClr val="663300"/>
                    </a:solidFill>
                  </a:rPr>
                </a:br>
                <a:endParaRPr lang="en-US" sz="2400" dirty="0" smtClean="0">
                  <a:solidFill>
                    <a:srgbClr val="663300"/>
                  </a:solidFill>
                </a:endParaRPr>
              </a:p>
              <a:p>
                <a:pPr marL="342900" indent="-342900">
                  <a:buFont typeface="Arial" panose="020B0604020202020204" pitchFamily="34" charset="0"/>
                  <a:buChar char="•"/>
                </a:pPr>
                <a:r>
                  <a:rPr lang="en-US" sz="2400" dirty="0" smtClean="0">
                    <a:solidFill>
                      <a:srgbClr val="0000FF"/>
                    </a:solidFill>
                  </a:rPr>
                  <a:t>Power law fit gives: </a:t>
                </a:r>
                <a14:m>
                  <m:oMath xmlns:m="http://schemas.openxmlformats.org/officeDocument/2006/math">
                    <m:sSub>
                      <m:sSubPr>
                        <m:ctrlPr>
                          <a:rPr lang="en-US" sz="2400" i="1" smtClean="0">
                            <a:solidFill>
                              <a:srgbClr val="0000FF"/>
                            </a:solidFill>
                            <a:latin typeface="Cambria Math" panose="02040503050406030204" pitchFamily="18" charset="0"/>
                          </a:rPr>
                        </m:ctrlPr>
                      </m:sSubPr>
                      <m:e>
                        <m:r>
                          <a:rPr lang="en-US" sz="2400" b="0" i="1" smtClean="0">
                            <a:solidFill>
                              <a:srgbClr val="0000FF"/>
                            </a:solidFill>
                            <a:latin typeface="Cambria Math" panose="02040503050406030204" pitchFamily="18" charset="0"/>
                          </a:rPr>
                          <m:t>𝑇</m:t>
                        </m:r>
                      </m:e>
                      <m:sub>
                        <m:r>
                          <a:rPr lang="en-US" sz="2400" b="0" i="1" smtClean="0">
                            <a:solidFill>
                              <a:srgbClr val="0000FF"/>
                            </a:solidFill>
                            <a:latin typeface="Cambria Math" panose="02040503050406030204" pitchFamily="18" charset="0"/>
                          </a:rPr>
                          <m:t>1/2</m:t>
                        </m:r>
                      </m:sub>
                    </m:sSub>
                    <m:r>
                      <a:rPr lang="en-US" sz="2400" i="1" smtClean="0">
                        <a:solidFill>
                          <a:srgbClr val="0000FF"/>
                        </a:solidFill>
                        <a:latin typeface="Cambria Math" panose="02040503050406030204" pitchFamily="18" charset="0"/>
                        <a:ea typeface="Cambria Math" panose="02040503050406030204" pitchFamily="18" charset="0"/>
                      </a:rPr>
                      <m:t>∝</m:t>
                    </m:r>
                    <m:f>
                      <m:fPr>
                        <m:ctrlPr>
                          <a:rPr lang="en-US" sz="2400" i="1" smtClean="0">
                            <a:solidFill>
                              <a:srgbClr val="0000FF"/>
                            </a:solidFill>
                            <a:latin typeface="Cambria Math" panose="02040503050406030204" pitchFamily="18" charset="0"/>
                            <a:ea typeface="Cambria Math" panose="02040503050406030204" pitchFamily="18" charset="0"/>
                          </a:rPr>
                        </m:ctrlPr>
                      </m:fPr>
                      <m:num>
                        <m:r>
                          <a:rPr lang="en-US" sz="2400" b="0" i="1" smtClean="0">
                            <a:solidFill>
                              <a:srgbClr val="0000FF"/>
                            </a:solidFill>
                            <a:latin typeface="Cambria Math" panose="02040503050406030204" pitchFamily="18" charset="0"/>
                            <a:ea typeface="Cambria Math" panose="02040503050406030204" pitchFamily="18" charset="0"/>
                          </a:rPr>
                          <m:t>1</m:t>
                        </m:r>
                      </m:num>
                      <m:den>
                        <m:sSup>
                          <m:sSupPr>
                            <m:ctrlPr>
                              <a:rPr lang="en-US" sz="2400" i="1" smtClean="0">
                                <a:solidFill>
                                  <a:srgbClr val="0000FF"/>
                                </a:solidFill>
                                <a:latin typeface="Cambria Math" panose="02040503050406030204" pitchFamily="18" charset="0"/>
                                <a:ea typeface="Cambria Math" panose="02040503050406030204" pitchFamily="18" charset="0"/>
                              </a:rPr>
                            </m:ctrlPr>
                          </m:sSupPr>
                          <m:e>
                            <m:r>
                              <a:rPr lang="en-US" sz="2400" b="0" i="1" smtClean="0">
                                <a:solidFill>
                                  <a:srgbClr val="0000FF"/>
                                </a:solidFill>
                                <a:latin typeface="Cambria Math" panose="02040503050406030204" pitchFamily="18" charset="0"/>
                                <a:ea typeface="Cambria Math" panose="02040503050406030204" pitchFamily="18" charset="0"/>
                              </a:rPr>
                              <m:t>𝐵</m:t>
                            </m:r>
                          </m:e>
                          <m:sup>
                            <m:r>
                              <a:rPr lang="en-US" sz="2400" b="0" i="1" smtClean="0">
                                <a:solidFill>
                                  <a:srgbClr val="0000FF"/>
                                </a:solidFill>
                                <a:latin typeface="Cambria Math" panose="02040503050406030204" pitchFamily="18" charset="0"/>
                                <a:ea typeface="Cambria Math" panose="02040503050406030204" pitchFamily="18" charset="0"/>
                              </a:rPr>
                              <m:t>0.35</m:t>
                            </m:r>
                          </m:sup>
                        </m:sSup>
                      </m:den>
                    </m:f>
                  </m:oMath>
                </a14:m>
                <a:r>
                  <a:rPr lang="en-US" sz="2400" dirty="0" smtClean="0">
                    <a:solidFill>
                      <a:srgbClr val="0000FF"/>
                    </a:solidFill>
                  </a:rPr>
                  <a:t>. The background is already so low that further improvements impact only as the third root and not the always claimed square root.</a:t>
                </a:r>
                <a:endParaRPr lang="en-US" sz="2400" dirty="0">
                  <a:solidFill>
                    <a:srgbClr val="0000FF"/>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6297029" y="1260450"/>
                <a:ext cx="5777740" cy="4676537"/>
              </a:xfrm>
              <a:prstGeom prst="rect">
                <a:avLst/>
              </a:prstGeom>
              <a:blipFill rotWithShape="0">
                <a:blip r:embed="rId3"/>
                <a:stretch>
                  <a:fillRect l="-1477" t="-1043" r="-2215" b="-2086"/>
                </a:stretch>
              </a:blipFill>
            </p:spPr>
            <p:txBody>
              <a:bodyPr/>
              <a:lstStyle/>
              <a:p>
                <a:r>
                  <a:rPr lang="en-US">
                    <a:noFill/>
                  </a:rPr>
                  <a:t> </a:t>
                </a:r>
              </a:p>
            </p:txBody>
          </p:sp>
        </mc:Fallback>
      </mc:AlternateContent>
    </p:spTree>
    <p:extLst>
      <p:ext uri="{BB962C8B-B14F-4D97-AF65-F5344CB8AC3E}">
        <p14:creationId xmlns:p14="http://schemas.microsoft.com/office/powerpoint/2010/main" val="260372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heckerboard(across)">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r>
              <a:rPr lang="en-US"/>
              <a:t>Novosibirsk, Aug 2017</a:t>
            </a:r>
          </a:p>
        </p:txBody>
      </p:sp>
      <p:sp>
        <p:nvSpPr>
          <p:cNvPr id="3" name="Footer Placeholder 2"/>
          <p:cNvSpPr>
            <a:spLocks noGrp="1"/>
          </p:cNvSpPr>
          <p:nvPr>
            <p:ph type="ftr" sz="quarter" idx="11"/>
          </p:nvPr>
        </p:nvSpPr>
        <p:spPr/>
        <p:txBody>
          <a:bodyPr/>
          <a:lstStyle/>
          <a:p>
            <a:pPr>
              <a:defRPr/>
            </a:pPr>
            <a:r>
              <a:rPr lang="en-US" smtClean="0"/>
              <a:t>The EXO program</a:t>
            </a:r>
            <a:endParaRPr lang="en-US"/>
          </a:p>
        </p:txBody>
      </p:sp>
      <p:sp>
        <p:nvSpPr>
          <p:cNvPr id="117764" name="Slide Number Placeholder 3"/>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30EAD93-30AC-4FC8-874E-A3805B39A101}" type="slidenum">
              <a:rPr lang="en-US" altLang="en-US" sz="1000"/>
              <a:pPr>
                <a:spcBef>
                  <a:spcPct val="0"/>
                </a:spcBef>
                <a:buFontTx/>
                <a:buNone/>
              </a:pPr>
              <a:t>41</a:t>
            </a:fld>
            <a:endParaRPr lang="en-US" altLang="en-US" sz="1000"/>
          </a:p>
        </p:txBody>
      </p:sp>
      <p:sp>
        <p:nvSpPr>
          <p:cNvPr id="8" name="TextBox 7"/>
          <p:cNvSpPr txBox="1"/>
          <p:nvPr/>
        </p:nvSpPr>
        <p:spPr>
          <a:xfrm>
            <a:off x="469899" y="313267"/>
            <a:ext cx="11586634" cy="830997"/>
          </a:xfrm>
          <a:prstGeom prst="rect">
            <a:avLst/>
          </a:prstGeom>
          <a:noFill/>
        </p:spPr>
        <p:txBody>
          <a:bodyPr wrap="square">
            <a:spAutoFit/>
          </a:bodyPr>
          <a:lstStyle/>
          <a:p>
            <a:pPr>
              <a:defRPr/>
            </a:pPr>
            <a:r>
              <a:rPr lang="en-US" sz="2400" dirty="0"/>
              <a:t>The “standard mechanism” produces the “</a:t>
            </a:r>
            <a:r>
              <a:rPr lang="en-US" sz="2400" dirty="0" smtClean="0"/>
              <a:t>classic” plot </a:t>
            </a:r>
            <a:r>
              <a:rPr lang="en-US" sz="2400" dirty="0"/>
              <a:t>below, </a:t>
            </a:r>
            <a:r>
              <a:rPr lang="en-US" sz="2400" dirty="0" smtClean="0"/>
              <a:t>that </a:t>
            </a:r>
            <a:r>
              <a:rPr lang="en-US" sz="2400" dirty="0"/>
              <a:t>assumes an array </a:t>
            </a:r>
            <a:r>
              <a:rPr lang="en-US" sz="2400" dirty="0" smtClean="0"/>
              <a:t>of NMEs (</a:t>
            </a:r>
            <a:r>
              <a:rPr lang="en-US" sz="2400" dirty="0"/>
              <a:t>hence the bands) and the </a:t>
            </a:r>
            <a:r>
              <a:rPr lang="en-US" sz="2400" dirty="0" smtClean="0"/>
              <a:t>unquenched </a:t>
            </a:r>
            <a:r>
              <a:rPr lang="en-US" sz="2400" dirty="0"/>
              <a:t>value of </a:t>
            </a:r>
            <a:r>
              <a:rPr lang="en-US" sz="2400" dirty="0" err="1"/>
              <a:t>g</a:t>
            </a:r>
            <a:r>
              <a:rPr lang="en-US" sz="2400" baseline="-25000" dirty="0" err="1"/>
              <a:t>A</a:t>
            </a:r>
            <a:r>
              <a:rPr lang="en-US" sz="2400" dirty="0"/>
              <a:t> . </a:t>
            </a:r>
          </a:p>
        </p:txBody>
      </p:sp>
      <p:sp>
        <p:nvSpPr>
          <p:cNvPr id="9" name="TextBox 8"/>
          <p:cNvSpPr txBox="1"/>
          <p:nvPr/>
        </p:nvSpPr>
        <p:spPr>
          <a:xfrm>
            <a:off x="366887" y="5562601"/>
            <a:ext cx="9714089" cy="830997"/>
          </a:xfrm>
          <a:prstGeom prst="rect">
            <a:avLst/>
          </a:prstGeom>
          <a:noFill/>
        </p:spPr>
        <p:txBody>
          <a:bodyPr wrap="square">
            <a:spAutoFit/>
          </a:bodyPr>
          <a:lstStyle/>
          <a:p>
            <a:pPr>
              <a:defRPr/>
            </a:pPr>
            <a:r>
              <a:rPr lang="en-US" sz="1600" dirty="0">
                <a:solidFill>
                  <a:srgbClr val="0033CC"/>
                </a:solidFill>
              </a:rPr>
              <a:t>In addition:</a:t>
            </a:r>
          </a:p>
          <a:p>
            <a:pPr>
              <a:defRPr/>
            </a:pPr>
            <a:r>
              <a:rPr lang="en-US" sz="1600" dirty="0">
                <a:solidFill>
                  <a:srgbClr val="0033CC"/>
                </a:solidFill>
              </a:rPr>
              <a:t>- Allowed masses from oscillations: 90% CL, </a:t>
            </a:r>
            <a:r>
              <a:rPr lang="en-US" sz="1600" dirty="0" smtClean="0">
                <a:solidFill>
                  <a:srgbClr val="0033CC"/>
                </a:solidFill>
              </a:rPr>
              <a:t>D.V. </a:t>
            </a:r>
            <a:r>
              <a:rPr lang="en-US" sz="1600" dirty="0" err="1" smtClean="0">
                <a:solidFill>
                  <a:srgbClr val="0033CC"/>
                </a:solidFill>
              </a:rPr>
              <a:t>Forero</a:t>
            </a:r>
            <a:r>
              <a:rPr lang="en-US" sz="1600" dirty="0" smtClean="0">
                <a:solidFill>
                  <a:srgbClr val="0033CC"/>
                </a:solidFill>
              </a:rPr>
              <a:t> </a:t>
            </a:r>
            <a:r>
              <a:rPr lang="en-US" sz="1600" dirty="0">
                <a:solidFill>
                  <a:srgbClr val="0033CC"/>
                </a:solidFill>
              </a:rPr>
              <a:t>et al, PRD 90 (2014) </a:t>
            </a:r>
            <a:r>
              <a:rPr lang="en-US" sz="1600" dirty="0" smtClean="0">
                <a:solidFill>
                  <a:srgbClr val="0033CC"/>
                </a:solidFill>
              </a:rPr>
              <a:t>093006 and M. Tortola </a:t>
            </a:r>
            <a:r>
              <a:rPr lang="en-US" sz="1600" dirty="0">
                <a:solidFill>
                  <a:srgbClr val="0033CC"/>
                </a:solidFill>
              </a:rPr>
              <a:t>p</a:t>
            </a:r>
            <a:r>
              <a:rPr lang="en-US" sz="1600" dirty="0" smtClean="0">
                <a:solidFill>
                  <a:srgbClr val="0033CC"/>
                </a:solidFill>
              </a:rPr>
              <a:t>rivate </a:t>
            </a:r>
            <a:r>
              <a:rPr lang="en-US" sz="1600" dirty="0">
                <a:solidFill>
                  <a:srgbClr val="0033CC"/>
                </a:solidFill>
              </a:rPr>
              <a:t>comm.</a:t>
            </a:r>
          </a:p>
          <a:p>
            <a:pPr>
              <a:defRPr/>
            </a:pPr>
            <a:r>
              <a:rPr lang="en-US" sz="1600" dirty="0">
                <a:solidFill>
                  <a:srgbClr val="0033CC"/>
                </a:solidFill>
              </a:rPr>
              <a:t>- nEXO sensitivity </a:t>
            </a:r>
            <a:r>
              <a:rPr lang="en-US" sz="1600" dirty="0" smtClean="0">
                <a:solidFill>
                  <a:srgbClr val="0033CC"/>
                </a:solidFill>
              </a:rPr>
              <a:t>assuming 10 </a:t>
            </a:r>
            <a:r>
              <a:rPr lang="en-US" sz="1600" dirty="0" err="1" smtClean="0">
                <a:solidFill>
                  <a:srgbClr val="0033CC"/>
                </a:solidFill>
              </a:rPr>
              <a:t>yr</a:t>
            </a:r>
            <a:r>
              <a:rPr lang="en-US" sz="1600" dirty="0" smtClean="0">
                <a:solidFill>
                  <a:srgbClr val="0033CC"/>
                </a:solidFill>
              </a:rPr>
              <a:t> </a:t>
            </a:r>
            <a:r>
              <a:rPr lang="en-US" sz="1600" dirty="0">
                <a:solidFill>
                  <a:srgbClr val="0033CC"/>
                </a:solidFill>
              </a:rPr>
              <a:t>of </a:t>
            </a:r>
            <a:r>
              <a:rPr lang="en-US" sz="1600" dirty="0" smtClean="0">
                <a:solidFill>
                  <a:srgbClr val="0033CC"/>
                </a:solidFill>
              </a:rPr>
              <a:t>data, </a:t>
            </a:r>
            <a:r>
              <a:rPr lang="en-US" sz="1600" dirty="0">
                <a:solidFill>
                  <a:srgbClr val="0033CC"/>
                </a:solidFill>
              </a:rPr>
              <a:t>resulting in T</a:t>
            </a:r>
            <a:r>
              <a:rPr lang="en-US" sz="1600" baseline="-25000" dirty="0">
                <a:solidFill>
                  <a:srgbClr val="0033CC"/>
                </a:solidFill>
              </a:rPr>
              <a:t>1/2</a:t>
            </a:r>
            <a:r>
              <a:rPr lang="en-US" sz="1600" dirty="0">
                <a:solidFill>
                  <a:srgbClr val="0033CC"/>
                </a:solidFill>
              </a:rPr>
              <a:t> &gt; 9.1·10</a:t>
            </a:r>
            <a:r>
              <a:rPr lang="en-US" sz="1600" baseline="30000" dirty="0">
                <a:solidFill>
                  <a:srgbClr val="0033CC"/>
                </a:solidFill>
              </a:rPr>
              <a:t>27</a:t>
            </a:r>
            <a:r>
              <a:rPr lang="en-US" sz="1600" dirty="0">
                <a:solidFill>
                  <a:srgbClr val="0033CC"/>
                </a:solidFill>
              </a:rPr>
              <a:t>yr @ 90%CL</a:t>
            </a:r>
          </a:p>
        </p:txBody>
      </p:sp>
      <p:pic>
        <p:nvPicPr>
          <p:cNvPr id="117767"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42066" y="1279172"/>
            <a:ext cx="7565715" cy="4375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6945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September 2017</a:t>
            </a:r>
            <a:endParaRPr lang="en-US"/>
          </a:p>
        </p:txBody>
      </p:sp>
      <p:sp>
        <p:nvSpPr>
          <p:cNvPr id="3" name="Footer Placeholder 2"/>
          <p:cNvSpPr>
            <a:spLocks noGrp="1"/>
          </p:cNvSpPr>
          <p:nvPr>
            <p:ph type="ftr" sz="quarter" idx="11"/>
          </p:nvPr>
        </p:nvSpPr>
        <p:spPr/>
        <p:txBody>
          <a:bodyPr/>
          <a:lstStyle/>
          <a:p>
            <a:r>
              <a:rPr lang="en-US" smtClean="0"/>
              <a:t>Erice</a:t>
            </a:r>
            <a:endParaRPr lang="en-US"/>
          </a:p>
        </p:txBody>
      </p:sp>
      <p:sp>
        <p:nvSpPr>
          <p:cNvPr id="4" name="Slide Number Placeholder 3"/>
          <p:cNvSpPr>
            <a:spLocks noGrp="1"/>
          </p:cNvSpPr>
          <p:nvPr>
            <p:ph type="sldNum" sz="quarter" idx="12"/>
          </p:nvPr>
        </p:nvSpPr>
        <p:spPr/>
        <p:txBody>
          <a:bodyPr/>
          <a:lstStyle/>
          <a:p>
            <a:fld id="{AFF47089-F15D-4192-A260-81621E8F456C}" type="slidenum">
              <a:rPr lang="en-US" smtClean="0"/>
              <a:t>42</a:t>
            </a:fld>
            <a:endParaRPr lang="en-US"/>
          </a:p>
        </p:txBody>
      </p:sp>
      <p:sp>
        <p:nvSpPr>
          <p:cNvPr id="5" name="TextBox 4"/>
          <p:cNvSpPr txBox="1"/>
          <p:nvPr/>
        </p:nvSpPr>
        <p:spPr>
          <a:xfrm>
            <a:off x="462845" y="428977"/>
            <a:ext cx="4276299" cy="523220"/>
          </a:xfrm>
          <a:prstGeom prst="rect">
            <a:avLst/>
          </a:prstGeom>
          <a:noFill/>
        </p:spPr>
        <p:txBody>
          <a:bodyPr wrap="none" rtlCol="0">
            <a:spAutoFit/>
          </a:bodyPr>
          <a:lstStyle/>
          <a:p>
            <a:r>
              <a:rPr lang="en-US" sz="2800" dirty="0" smtClean="0">
                <a:solidFill>
                  <a:srgbClr val="336600"/>
                </a:solidFill>
              </a:rPr>
              <a:t>The case for discovery (</a:t>
            </a:r>
            <a:r>
              <a:rPr lang="en-US" sz="2800" dirty="0" smtClean="0">
                <a:solidFill>
                  <a:srgbClr val="336600"/>
                </a:solidFill>
                <a:hlinkClick r:id="rId2" action="ppaction://hlinksldjump"/>
              </a:rPr>
              <a:t>skip</a:t>
            </a:r>
            <a:r>
              <a:rPr lang="en-US" sz="2800" dirty="0" smtClean="0">
                <a:solidFill>
                  <a:srgbClr val="336600"/>
                </a:solidFill>
              </a:rPr>
              <a:t>)</a:t>
            </a:r>
            <a:endParaRPr lang="en-US" sz="2800" dirty="0">
              <a:solidFill>
                <a:srgbClr val="336600"/>
              </a:solidFill>
            </a:endParaRPr>
          </a:p>
        </p:txBody>
      </p:sp>
      <p:sp>
        <p:nvSpPr>
          <p:cNvPr id="6" name="TextBox 5"/>
          <p:cNvSpPr txBox="1"/>
          <p:nvPr/>
        </p:nvSpPr>
        <p:spPr>
          <a:xfrm>
            <a:off x="462845" y="1946884"/>
            <a:ext cx="11469512" cy="830997"/>
          </a:xfrm>
          <a:prstGeom prst="rect">
            <a:avLst/>
          </a:prstGeom>
          <a:noFill/>
        </p:spPr>
        <p:txBody>
          <a:bodyPr wrap="square" rtlCol="0">
            <a:spAutoFit/>
          </a:bodyPr>
          <a:lstStyle/>
          <a:p>
            <a:r>
              <a:rPr lang="en-US" sz="2400" dirty="0" smtClean="0">
                <a:solidFill>
                  <a:srgbClr val="663300"/>
                </a:solidFill>
              </a:rPr>
              <a:t>“Selling” an important discovery to a critical audience is not simply achieved by multiplication of the sensitivity with some factor.</a:t>
            </a:r>
            <a:endParaRPr lang="en-US" sz="2400" dirty="0">
              <a:solidFill>
                <a:srgbClr val="663300"/>
              </a:solidFill>
            </a:endParaRPr>
          </a:p>
        </p:txBody>
      </p:sp>
      <p:sp>
        <p:nvSpPr>
          <p:cNvPr id="7" name="TextBox 6"/>
          <p:cNvSpPr txBox="1"/>
          <p:nvPr/>
        </p:nvSpPr>
        <p:spPr>
          <a:xfrm>
            <a:off x="462845" y="1218708"/>
            <a:ext cx="6509731" cy="461665"/>
          </a:xfrm>
          <a:prstGeom prst="rect">
            <a:avLst/>
          </a:prstGeom>
          <a:noFill/>
        </p:spPr>
        <p:txBody>
          <a:bodyPr wrap="none" rtlCol="0">
            <a:spAutoFit/>
          </a:bodyPr>
          <a:lstStyle/>
          <a:p>
            <a:r>
              <a:rPr lang="en-US" sz="2400" dirty="0" smtClean="0"/>
              <a:t>This is what our community is really excited about!</a:t>
            </a:r>
            <a:endParaRPr lang="en-US" sz="2400" dirty="0"/>
          </a:p>
        </p:txBody>
      </p:sp>
      <p:sp>
        <p:nvSpPr>
          <p:cNvPr id="8" name="TextBox 7"/>
          <p:cNvSpPr txBox="1"/>
          <p:nvPr/>
        </p:nvSpPr>
        <p:spPr>
          <a:xfrm>
            <a:off x="462845" y="3044392"/>
            <a:ext cx="11255022" cy="830997"/>
          </a:xfrm>
          <a:prstGeom prst="rect">
            <a:avLst/>
          </a:prstGeom>
          <a:noFill/>
        </p:spPr>
        <p:txBody>
          <a:bodyPr wrap="square" rtlCol="0">
            <a:spAutoFit/>
          </a:bodyPr>
          <a:lstStyle/>
          <a:p>
            <a:r>
              <a:rPr lang="en-US" sz="2400" dirty="0" err="1" smtClean="0">
                <a:solidFill>
                  <a:srgbClr val="0000FF"/>
                </a:solidFill>
              </a:rPr>
              <a:t>nEXO’s</a:t>
            </a:r>
            <a:r>
              <a:rPr lang="en-US" sz="2400" dirty="0" smtClean="0">
                <a:solidFill>
                  <a:srgbClr val="0000FF"/>
                </a:solidFill>
              </a:rPr>
              <a:t> discovery potential was quantified using the repeated analysis of toy Monte Carlo experiments. 0</a:t>
            </a:r>
            <a:r>
              <a:rPr lang="el-GR" sz="2400" dirty="0" smtClean="0">
                <a:solidFill>
                  <a:srgbClr val="0000FF"/>
                </a:solidFill>
                <a:latin typeface="Calibri" panose="020F0502020204030204" pitchFamily="34" charset="0"/>
              </a:rPr>
              <a:t>νββ</a:t>
            </a:r>
            <a:r>
              <a:rPr lang="en-US" sz="2400" dirty="0" smtClean="0">
                <a:solidFill>
                  <a:srgbClr val="0000FF"/>
                </a:solidFill>
                <a:latin typeface="Calibri" panose="020F0502020204030204" pitchFamily="34" charset="0"/>
              </a:rPr>
              <a:t>-signals of varying strengths were added.</a:t>
            </a:r>
            <a:endParaRPr lang="en-US" sz="2400" dirty="0">
              <a:solidFill>
                <a:srgbClr val="0000FF"/>
              </a:solidFill>
            </a:endParaRPr>
          </a:p>
        </p:txBody>
      </p:sp>
      <mc:AlternateContent xmlns:mc="http://schemas.openxmlformats.org/markup-compatibility/2006" xmlns:a14="http://schemas.microsoft.com/office/drawing/2010/main">
        <mc:Choice Requires="a14">
          <p:sp>
            <p:nvSpPr>
              <p:cNvPr id="9" name="TextBox 8"/>
              <p:cNvSpPr txBox="1"/>
              <p:nvPr/>
            </p:nvSpPr>
            <p:spPr>
              <a:xfrm>
                <a:off x="462845" y="4141900"/>
                <a:ext cx="10353668" cy="502253"/>
              </a:xfrm>
              <a:prstGeom prst="rect">
                <a:avLst/>
              </a:prstGeom>
              <a:noFill/>
            </p:spPr>
            <p:txBody>
              <a:bodyPr wrap="none" rtlCol="0">
                <a:spAutoFit/>
              </a:bodyPr>
              <a:lstStyle/>
              <a:p>
                <a:r>
                  <a:rPr lang="en-US" sz="2400" dirty="0">
                    <a:solidFill>
                      <a:srgbClr val="FF0000"/>
                    </a:solidFill>
                  </a:rPr>
                  <a:t>W</a:t>
                </a:r>
                <a:r>
                  <a:rPr lang="en-US" sz="2400" dirty="0" smtClean="0">
                    <a:solidFill>
                      <a:srgbClr val="FF0000"/>
                    </a:solidFill>
                  </a:rPr>
                  <a:t>e find a median 3</a:t>
                </a:r>
                <a:r>
                  <a:rPr lang="en-US" sz="2400" dirty="0" smtClean="0">
                    <a:solidFill>
                      <a:srgbClr val="FF0000"/>
                    </a:solidFill>
                    <a:latin typeface="Times New Roman" panose="02020603050405020304" pitchFamily="18" charset="0"/>
                    <a:cs typeface="Times New Roman" panose="02020603050405020304" pitchFamily="18" charset="0"/>
                  </a:rPr>
                  <a:t>·</a:t>
                </a:r>
                <a:r>
                  <a:rPr lang="el-GR" sz="2400" dirty="0" smtClean="0">
                    <a:solidFill>
                      <a:srgbClr val="FF0000"/>
                    </a:solidFill>
                    <a:latin typeface="Calibri" panose="020F0502020204030204" pitchFamily="34" charset="0"/>
                    <a:cs typeface="Times New Roman" panose="02020603050405020304" pitchFamily="18" charset="0"/>
                  </a:rPr>
                  <a:t>σ</a:t>
                </a:r>
                <a:r>
                  <a:rPr lang="en-US" sz="2400" dirty="0" smtClean="0">
                    <a:solidFill>
                      <a:srgbClr val="FF0000"/>
                    </a:solidFill>
                    <a:latin typeface="Calibri" panose="020F0502020204030204" pitchFamily="34" charset="0"/>
                    <a:cs typeface="Times New Roman" panose="02020603050405020304" pitchFamily="18" charset="0"/>
                  </a:rPr>
                  <a:t> discovery potential of: </a:t>
                </a:r>
                <a14:m>
                  <m:oMath xmlns:m="http://schemas.openxmlformats.org/officeDocument/2006/math">
                    <m:sSub>
                      <m:sSubPr>
                        <m:ctrlPr>
                          <a:rPr lang="en-US" sz="2400" i="1" smtClean="0">
                            <a:solidFill>
                              <a:srgbClr val="FF0000"/>
                            </a:solidFill>
                            <a:latin typeface="Cambria Math" panose="02040503050406030204" pitchFamily="18" charset="0"/>
                            <a:cs typeface="Times New Roman" panose="02020603050405020304" pitchFamily="18" charset="0"/>
                          </a:rPr>
                        </m:ctrlPr>
                      </m:sSubPr>
                      <m:e>
                        <m:r>
                          <a:rPr lang="en-US" sz="2400" b="0" i="1" smtClean="0">
                            <a:solidFill>
                              <a:srgbClr val="FF0000"/>
                            </a:solidFill>
                            <a:latin typeface="Cambria Math" panose="02040503050406030204" pitchFamily="18" charset="0"/>
                            <a:cs typeface="Times New Roman" panose="02020603050405020304" pitchFamily="18" charset="0"/>
                          </a:rPr>
                          <m:t>𝑇</m:t>
                        </m:r>
                      </m:e>
                      <m:sub>
                        <m:r>
                          <a:rPr lang="en-US" sz="2400" b="0" i="1" smtClean="0">
                            <a:solidFill>
                              <a:srgbClr val="FF0000"/>
                            </a:solidFill>
                            <a:latin typeface="Cambria Math" panose="02040503050406030204" pitchFamily="18" charset="0"/>
                            <a:cs typeface="Times New Roman" panose="02020603050405020304" pitchFamily="18" charset="0"/>
                          </a:rPr>
                          <m:t>1/2</m:t>
                        </m:r>
                      </m:sub>
                    </m:sSub>
                    <m:r>
                      <a:rPr lang="en-US" sz="240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&gt;</m:t>
                    </m:r>
                    <m:r>
                      <a:rPr lang="en-US" sz="2400" b="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5.1∙</m:t>
                    </m:r>
                    <m:sSup>
                      <m:sSupPr>
                        <m:ctrlPr>
                          <a:rPr lang="en-US" sz="2400" b="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2400" b="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10</m:t>
                        </m:r>
                      </m:e>
                      <m:sup>
                        <m:r>
                          <a:rPr lang="en-US" sz="2400" b="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27</m:t>
                        </m:r>
                      </m:sup>
                    </m:sSup>
                    <m:r>
                      <a:rPr lang="en-US" sz="2400" b="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 </m:t>
                    </m:r>
                    <m:r>
                      <a:rPr lang="en-US" sz="2400" b="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𝑦𝑟</m:t>
                    </m:r>
                  </m:oMath>
                </a14:m>
                <a:r>
                  <a:rPr lang="en-US" sz="2400" dirty="0" smtClean="0">
                    <a:solidFill>
                      <a:srgbClr val="FF0000"/>
                    </a:solidFill>
                  </a:rPr>
                  <a:t> (8.7-23.6 </a:t>
                </a:r>
                <a:r>
                  <a:rPr lang="en-US" sz="2400" dirty="0" err="1" smtClean="0">
                    <a:solidFill>
                      <a:srgbClr val="FF0000"/>
                    </a:solidFill>
                  </a:rPr>
                  <a:t>meV</a:t>
                </a:r>
                <a:r>
                  <a:rPr lang="en-US" sz="2400" dirty="0" smtClean="0">
                    <a:solidFill>
                      <a:srgbClr val="FF0000"/>
                    </a:solidFill>
                  </a:rPr>
                  <a:t>).</a:t>
                </a:r>
                <a:endParaRPr lang="en-US" sz="2400" dirty="0">
                  <a:solidFill>
                    <a:srgbClr val="FF0000"/>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462845" y="4141900"/>
                <a:ext cx="10353668" cy="502253"/>
              </a:xfrm>
              <a:prstGeom prst="rect">
                <a:avLst/>
              </a:prstGeom>
              <a:blipFill rotWithShape="0">
                <a:blip r:embed="rId3"/>
                <a:stretch>
                  <a:fillRect l="-942" t="-8434" b="-20482"/>
                </a:stretch>
              </a:blipFill>
            </p:spPr>
            <p:txBody>
              <a:bodyPr/>
              <a:lstStyle/>
              <a:p>
                <a:r>
                  <a:rPr lang="en-US">
                    <a:noFill/>
                  </a:rPr>
                  <a:t> </a:t>
                </a:r>
              </a:p>
            </p:txBody>
          </p:sp>
        </mc:Fallback>
      </mc:AlternateContent>
      <p:sp>
        <p:nvSpPr>
          <p:cNvPr id="10" name="TextBox 9"/>
          <p:cNvSpPr txBox="1"/>
          <p:nvPr/>
        </p:nvSpPr>
        <p:spPr>
          <a:xfrm>
            <a:off x="462845" y="4910666"/>
            <a:ext cx="11266311" cy="1200329"/>
          </a:xfrm>
          <a:prstGeom prst="rect">
            <a:avLst/>
          </a:prstGeom>
          <a:noFill/>
        </p:spPr>
        <p:txBody>
          <a:bodyPr wrap="square" rtlCol="0">
            <a:spAutoFit/>
          </a:bodyPr>
          <a:lstStyle/>
          <a:p>
            <a:r>
              <a:rPr lang="en-US" sz="2400" dirty="0" smtClean="0"/>
              <a:t>This is achieved through the simultaneous measurement of signal and background. Not only the energy information enters but also the different spatial distributions of internal signal and external </a:t>
            </a:r>
            <a:r>
              <a:rPr lang="el-GR" sz="2400" dirty="0" smtClean="0">
                <a:latin typeface="Calibri" panose="020F0502020204030204" pitchFamily="34" charset="0"/>
              </a:rPr>
              <a:t>γ</a:t>
            </a:r>
            <a:r>
              <a:rPr lang="en-US" sz="2400" dirty="0" smtClean="0">
                <a:latin typeface="Calibri" panose="020F0502020204030204" pitchFamily="34" charset="0"/>
              </a:rPr>
              <a:t>-ray background.</a:t>
            </a:r>
            <a:endParaRPr lang="en-US" sz="2400" dirty="0"/>
          </a:p>
        </p:txBody>
      </p:sp>
    </p:spTree>
    <p:extLst>
      <p:ext uri="{BB962C8B-B14F-4D97-AF65-F5344CB8AC3E}">
        <p14:creationId xmlns:p14="http://schemas.microsoft.com/office/powerpoint/2010/main" val="422213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heckerboard(across)">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a:noFill/>
        </p:spPr>
        <p:txBody>
          <a:bodyPr/>
          <a:lstStyle/>
          <a:p>
            <a:pPr>
              <a:defRPr/>
            </a:pPr>
            <a:r>
              <a:rPr lang="en-US"/>
              <a:t>SNOlab, Aug 2017</a:t>
            </a:r>
          </a:p>
        </p:txBody>
      </p:sp>
      <p:sp>
        <p:nvSpPr>
          <p:cNvPr id="3" name="Footer Placeholder 2"/>
          <p:cNvSpPr>
            <a:spLocks noGrp="1"/>
          </p:cNvSpPr>
          <p:nvPr>
            <p:ph type="ftr" sz="quarter" idx="11"/>
          </p:nvPr>
        </p:nvSpPr>
        <p:spPr>
          <a:noFill/>
        </p:spPr>
        <p:txBody>
          <a:bodyPr/>
          <a:lstStyle/>
          <a:p>
            <a:pPr>
              <a:defRPr/>
            </a:pPr>
            <a:r>
              <a:rPr lang="en-US"/>
              <a:t>nEXO   -   Gratta</a:t>
            </a:r>
          </a:p>
        </p:txBody>
      </p:sp>
      <p:sp>
        <p:nvSpPr>
          <p:cNvPr id="49156" name="Slide Number Placeholder 3"/>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fld id="{6AC3EF88-2C70-42CC-9EF4-A33121B03829}" type="slidenum">
              <a:rPr lang="en-US" altLang="en-US" sz="1000"/>
              <a:pPr>
                <a:spcBef>
                  <a:spcPct val="0"/>
                </a:spcBef>
                <a:buFontTx/>
                <a:buNone/>
                <a:defRPr/>
              </a:pPr>
              <a:t>43</a:t>
            </a:fld>
            <a:endParaRPr lang="en-US" altLang="en-US" sz="1000"/>
          </a:p>
        </p:txBody>
      </p:sp>
      <p:sp>
        <p:nvSpPr>
          <p:cNvPr id="62469" name="TextBox 4"/>
          <p:cNvSpPr txBox="1">
            <a:spLocks noChangeArrowheads="1"/>
          </p:cNvSpPr>
          <p:nvPr/>
        </p:nvSpPr>
        <p:spPr bwMode="auto">
          <a:xfrm>
            <a:off x="446314" y="206829"/>
            <a:ext cx="1042851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defRPr/>
            </a:pPr>
            <a:r>
              <a:rPr lang="en-US" altLang="en-US" b="1" dirty="0">
                <a:solidFill>
                  <a:srgbClr val="336600"/>
                </a:solidFill>
                <a:latin typeface="+mn-lt"/>
              </a:rPr>
              <a:t>Particularly in the larger nEXO, background identification </a:t>
            </a:r>
            <a:r>
              <a:rPr lang="en-US" altLang="en-US" b="1" dirty="0" smtClean="0">
                <a:solidFill>
                  <a:srgbClr val="336600"/>
                </a:solidFill>
                <a:latin typeface="+mn-lt"/>
              </a:rPr>
              <a:t>and </a:t>
            </a:r>
            <a:r>
              <a:rPr lang="en-US" altLang="en-US" b="1" dirty="0">
                <a:solidFill>
                  <a:srgbClr val="336600"/>
                </a:solidFill>
                <a:latin typeface="+mn-lt"/>
              </a:rPr>
              <a:t>rejection fully use a fit that considers </a:t>
            </a:r>
            <a:r>
              <a:rPr lang="en-US" altLang="en-US" b="1" dirty="0" smtClean="0">
                <a:solidFill>
                  <a:srgbClr val="336600"/>
                </a:solidFill>
                <a:latin typeface="+mn-lt"/>
              </a:rPr>
              <a:t>simultaneously </a:t>
            </a:r>
            <a:r>
              <a:rPr lang="en-US" altLang="en-US" b="1" dirty="0">
                <a:solidFill>
                  <a:srgbClr val="336600"/>
                </a:solidFill>
                <a:latin typeface="+mn-lt"/>
              </a:rPr>
              <a:t>energy, multiplicity and event position.  </a:t>
            </a:r>
          </a:p>
          <a:p>
            <a:pPr>
              <a:defRPr/>
            </a:pPr>
            <a:r>
              <a:rPr lang="en-US" altLang="en-US" b="1" i="1" dirty="0">
                <a:solidFill>
                  <a:srgbClr val="0033CC"/>
                </a:solidFill>
                <a:latin typeface="+mn-lt"/>
              </a:rPr>
              <a:t>	</a:t>
            </a:r>
            <a:r>
              <a:rPr lang="en-US" altLang="en-US" sz="1800" b="1" i="1" dirty="0">
                <a:solidFill>
                  <a:srgbClr val="0033CC"/>
                </a:solidFill>
                <a:latin typeface="+mn-lt"/>
                <a:sym typeface="Wingdings" panose="05000000000000000000" pitchFamily="2" charset="2"/>
              </a:rPr>
              <a:t> The power of the homogeneous detector, </a:t>
            </a:r>
            <a:r>
              <a:rPr lang="en-US" altLang="en-US" sz="1800" b="1" i="1" dirty="0" smtClean="0">
                <a:solidFill>
                  <a:srgbClr val="0033CC"/>
                </a:solidFill>
                <a:latin typeface="+mn-lt"/>
                <a:sym typeface="Wingdings" panose="05000000000000000000" pitchFamily="2" charset="2"/>
              </a:rPr>
              <a:t>this </a:t>
            </a:r>
            <a:r>
              <a:rPr lang="en-US" altLang="en-US" sz="1800" b="1" i="1" dirty="0">
                <a:solidFill>
                  <a:srgbClr val="0033CC"/>
                </a:solidFill>
                <a:latin typeface="+mn-lt"/>
                <a:sym typeface="Wingdings" panose="05000000000000000000" pitchFamily="2" charset="2"/>
              </a:rPr>
              <a:t>is not just a calorimetric measurement!</a:t>
            </a:r>
          </a:p>
        </p:txBody>
      </p:sp>
      <p:sp>
        <p:nvSpPr>
          <p:cNvPr id="4" name="TextBox 3"/>
          <p:cNvSpPr txBox="1"/>
          <p:nvPr/>
        </p:nvSpPr>
        <p:spPr>
          <a:xfrm>
            <a:off x="555171" y="2974748"/>
            <a:ext cx="389850" cy="369332"/>
          </a:xfrm>
          <a:prstGeom prst="rect">
            <a:avLst/>
          </a:prstGeom>
          <a:noFill/>
        </p:spPr>
        <p:txBody>
          <a:bodyPr wrap="none">
            <a:spAutoFit/>
          </a:bodyPr>
          <a:lstStyle/>
          <a:p>
            <a:pPr>
              <a:defRPr/>
            </a:pPr>
            <a:r>
              <a:rPr lang="en-US" b="1" dirty="0">
                <a:latin typeface="+mj-lt"/>
              </a:rPr>
              <a:t>SS</a:t>
            </a:r>
          </a:p>
        </p:txBody>
      </p:sp>
      <p:sp>
        <p:nvSpPr>
          <p:cNvPr id="11" name="TextBox 10"/>
          <p:cNvSpPr txBox="1"/>
          <p:nvPr/>
        </p:nvSpPr>
        <p:spPr>
          <a:xfrm>
            <a:off x="544286" y="4803548"/>
            <a:ext cx="478016" cy="369332"/>
          </a:xfrm>
          <a:prstGeom prst="rect">
            <a:avLst/>
          </a:prstGeom>
          <a:noFill/>
        </p:spPr>
        <p:txBody>
          <a:bodyPr wrap="none">
            <a:spAutoFit/>
          </a:bodyPr>
          <a:lstStyle/>
          <a:p>
            <a:pPr>
              <a:defRPr/>
            </a:pPr>
            <a:r>
              <a:rPr lang="en-US" b="1" dirty="0">
                <a:latin typeface="+mj-lt"/>
              </a:rPr>
              <a:t>MS</a:t>
            </a:r>
          </a:p>
        </p:txBody>
      </p:sp>
      <p:sp>
        <p:nvSpPr>
          <p:cNvPr id="10" name="TextBox 4"/>
          <p:cNvSpPr txBox="1">
            <a:spLocks noChangeArrowheads="1"/>
          </p:cNvSpPr>
          <p:nvPr/>
        </p:nvSpPr>
        <p:spPr bwMode="auto">
          <a:xfrm rot="16200000">
            <a:off x="7116399" y="3626917"/>
            <a:ext cx="44457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defRPr/>
            </a:pPr>
            <a:r>
              <a:rPr lang="en-US" altLang="en-US" sz="1800" b="1" dirty="0">
                <a:solidFill>
                  <a:srgbClr val="FF0000"/>
                </a:solidFill>
                <a:latin typeface="+mn-lt"/>
                <a:sym typeface="Wingdings" panose="05000000000000000000" pitchFamily="2" charset="2"/>
              </a:rPr>
              <a:t>10 </a:t>
            </a:r>
            <a:r>
              <a:rPr lang="en-US" altLang="en-US" sz="1800" b="1" dirty="0" err="1">
                <a:solidFill>
                  <a:srgbClr val="FF0000"/>
                </a:solidFill>
                <a:latin typeface="+mn-lt"/>
                <a:sym typeface="Wingdings" panose="05000000000000000000" pitchFamily="2" charset="2"/>
              </a:rPr>
              <a:t>yr</a:t>
            </a:r>
            <a:r>
              <a:rPr lang="en-US" altLang="en-US" sz="1800" b="1" dirty="0">
                <a:solidFill>
                  <a:srgbClr val="FF0000"/>
                </a:solidFill>
                <a:latin typeface="+mn-lt"/>
                <a:sym typeface="Wingdings" panose="05000000000000000000" pitchFamily="2" charset="2"/>
              </a:rPr>
              <a:t> data, </a:t>
            </a:r>
            <a:r>
              <a:rPr lang="en-US" altLang="en-US" sz="1800" b="1" dirty="0" smtClean="0">
                <a:solidFill>
                  <a:srgbClr val="FF0000"/>
                </a:solidFill>
                <a:latin typeface="+mn-lt"/>
                <a:sym typeface="Wingdings" panose="05000000000000000000" pitchFamily="2" charset="2"/>
              </a:rPr>
              <a:t>0</a:t>
            </a:r>
            <a:r>
              <a:rPr lang="el-GR" altLang="en-US" sz="1800" b="1" dirty="0">
                <a:solidFill>
                  <a:srgbClr val="FF0000"/>
                </a:solidFill>
                <a:latin typeface="+mn-lt"/>
                <a:sym typeface="Wingdings" panose="05000000000000000000" pitchFamily="2" charset="2"/>
              </a:rPr>
              <a:t>νββ</a:t>
            </a:r>
            <a:r>
              <a:rPr lang="en-US" altLang="en-US" sz="1800" b="1" dirty="0">
                <a:solidFill>
                  <a:srgbClr val="FF0000"/>
                </a:solidFill>
                <a:latin typeface="+mn-lt"/>
                <a:sym typeface="Wingdings" panose="05000000000000000000" pitchFamily="2" charset="2"/>
              </a:rPr>
              <a:t> </a:t>
            </a:r>
            <a:r>
              <a:rPr lang="en-US" altLang="en-US" sz="1800" b="1" dirty="0" smtClean="0">
                <a:solidFill>
                  <a:srgbClr val="FF0000"/>
                </a:solidFill>
                <a:latin typeface="+mn-lt"/>
                <a:sym typeface="Wingdings" panose="05000000000000000000" pitchFamily="2" charset="2"/>
              </a:rPr>
              <a:t>at the stated discovery threshold, or </a:t>
            </a:r>
            <a:r>
              <a:rPr lang="en-US" altLang="en-US" sz="1800" b="1" dirty="0">
                <a:solidFill>
                  <a:srgbClr val="FF0000"/>
                </a:solidFill>
                <a:latin typeface="+mn-lt"/>
                <a:sym typeface="Wingdings" panose="05000000000000000000" pitchFamily="2" charset="2"/>
              </a:rPr>
              <a:t>T</a:t>
            </a:r>
            <a:r>
              <a:rPr lang="en-US" altLang="en-US" sz="1800" b="1" baseline="-25000" dirty="0">
                <a:solidFill>
                  <a:srgbClr val="FF0000"/>
                </a:solidFill>
                <a:latin typeface="+mn-lt"/>
                <a:sym typeface="Wingdings" panose="05000000000000000000" pitchFamily="2" charset="2"/>
              </a:rPr>
              <a:t>1/2</a:t>
            </a:r>
            <a:r>
              <a:rPr lang="en-US" altLang="en-US" sz="1800" b="1" dirty="0">
                <a:solidFill>
                  <a:srgbClr val="FF0000"/>
                </a:solidFill>
                <a:latin typeface="+mn-lt"/>
                <a:sym typeface="Wingdings" panose="05000000000000000000" pitchFamily="2" charset="2"/>
              </a:rPr>
              <a:t>=5.1x10</a:t>
            </a:r>
            <a:r>
              <a:rPr lang="en-US" altLang="en-US" sz="1800" b="1" baseline="30000" dirty="0">
                <a:solidFill>
                  <a:srgbClr val="FF0000"/>
                </a:solidFill>
                <a:latin typeface="+mn-lt"/>
                <a:sym typeface="Wingdings" panose="05000000000000000000" pitchFamily="2" charset="2"/>
              </a:rPr>
              <a:t>27</a:t>
            </a:r>
            <a:r>
              <a:rPr lang="en-US" altLang="en-US" sz="1800" b="1" dirty="0">
                <a:solidFill>
                  <a:srgbClr val="FF0000"/>
                </a:solidFill>
                <a:latin typeface="+mn-lt"/>
                <a:sym typeface="Wingdings" panose="05000000000000000000" pitchFamily="2" charset="2"/>
              </a:rPr>
              <a:t> </a:t>
            </a:r>
            <a:r>
              <a:rPr lang="en-US" altLang="en-US" sz="1800" b="1" dirty="0" err="1">
                <a:solidFill>
                  <a:srgbClr val="FF0000"/>
                </a:solidFill>
                <a:latin typeface="+mn-lt"/>
                <a:sym typeface="Wingdings" panose="05000000000000000000" pitchFamily="2" charset="2"/>
              </a:rPr>
              <a:t>yr</a:t>
            </a:r>
            <a:endParaRPr lang="en-US" altLang="en-US" sz="1800" b="1" dirty="0">
              <a:solidFill>
                <a:srgbClr val="FF0000"/>
              </a:solidFill>
              <a:latin typeface="+mn-lt"/>
              <a:sym typeface="Wingdings" panose="05000000000000000000" pitchFamily="2" charset="2"/>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8386" y="1482064"/>
            <a:ext cx="7499835" cy="5131286"/>
          </a:xfrm>
          <a:prstGeom prst="rect">
            <a:avLst/>
          </a:prstGeom>
        </p:spPr>
      </p:pic>
    </p:spTree>
    <p:extLst>
      <p:ext uri="{BB962C8B-B14F-4D97-AF65-F5344CB8AC3E}">
        <p14:creationId xmlns:p14="http://schemas.microsoft.com/office/powerpoint/2010/main" val="23508028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September 2017</a:t>
            </a:r>
            <a:endParaRPr lang="en-US"/>
          </a:p>
        </p:txBody>
      </p:sp>
      <p:sp>
        <p:nvSpPr>
          <p:cNvPr id="3" name="Footer Placeholder 2"/>
          <p:cNvSpPr>
            <a:spLocks noGrp="1"/>
          </p:cNvSpPr>
          <p:nvPr>
            <p:ph type="ftr" sz="quarter" idx="11"/>
          </p:nvPr>
        </p:nvSpPr>
        <p:spPr/>
        <p:txBody>
          <a:bodyPr/>
          <a:lstStyle/>
          <a:p>
            <a:r>
              <a:rPr lang="en-US" smtClean="0"/>
              <a:t>Erice</a:t>
            </a:r>
            <a:endParaRPr lang="en-US"/>
          </a:p>
        </p:txBody>
      </p:sp>
      <p:sp>
        <p:nvSpPr>
          <p:cNvPr id="4" name="Slide Number Placeholder 3"/>
          <p:cNvSpPr>
            <a:spLocks noGrp="1"/>
          </p:cNvSpPr>
          <p:nvPr>
            <p:ph type="sldNum" sz="quarter" idx="12"/>
          </p:nvPr>
        </p:nvSpPr>
        <p:spPr/>
        <p:txBody>
          <a:bodyPr/>
          <a:lstStyle/>
          <a:p>
            <a:fld id="{AFF47089-F15D-4192-A260-81621E8F456C}" type="slidenum">
              <a:rPr lang="en-US" smtClean="0"/>
              <a:t>44</a:t>
            </a:fld>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1961"/>
          <a:stretch/>
        </p:blipFill>
        <p:spPr>
          <a:xfrm>
            <a:off x="1550564" y="11287"/>
            <a:ext cx="9090872" cy="3174166"/>
          </a:xfrm>
          <a:prstGeom prst="rect">
            <a:avLst/>
          </a:prstGeom>
          <a:ln>
            <a:noFill/>
          </a:ln>
        </p:spPr>
      </p:pic>
      <p:grpSp>
        <p:nvGrpSpPr>
          <p:cNvPr id="10" name="Group 9"/>
          <p:cNvGrpSpPr/>
          <p:nvPr/>
        </p:nvGrpSpPr>
        <p:grpSpPr>
          <a:xfrm>
            <a:off x="1549400" y="3200400"/>
            <a:ext cx="9340018" cy="3179691"/>
            <a:chOff x="1549400" y="3200400"/>
            <a:chExt cx="9340018" cy="3179691"/>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9400" y="3200400"/>
              <a:ext cx="4777856" cy="3169368"/>
            </a:xfrm>
            <a:prstGeom prst="rect">
              <a:avLst/>
            </a:prstGeom>
            <a:ln>
              <a:noFill/>
            </a:ln>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3200401"/>
              <a:ext cx="4793418" cy="3179690"/>
            </a:xfrm>
            <a:prstGeom prst="rect">
              <a:avLst/>
            </a:prstGeom>
            <a:ln>
              <a:noFill/>
            </a:ln>
          </p:spPr>
        </p:pic>
      </p:grpSp>
      <p:sp>
        <p:nvSpPr>
          <p:cNvPr id="11" name="TextBox 10"/>
          <p:cNvSpPr txBox="1"/>
          <p:nvPr/>
        </p:nvSpPr>
        <p:spPr>
          <a:xfrm>
            <a:off x="248356" y="1230488"/>
            <a:ext cx="1045479" cy="461665"/>
          </a:xfrm>
          <a:prstGeom prst="rect">
            <a:avLst/>
          </a:prstGeom>
          <a:noFill/>
        </p:spPr>
        <p:txBody>
          <a:bodyPr wrap="none" rtlCol="0">
            <a:spAutoFit/>
          </a:bodyPr>
          <a:lstStyle/>
          <a:p>
            <a:r>
              <a:rPr lang="en-US" sz="2400" baseline="30000" dirty="0" smtClean="0"/>
              <a:t>238</a:t>
            </a:r>
            <a:r>
              <a:rPr lang="en-US" sz="2400" dirty="0" smtClean="0"/>
              <a:t>U SS</a:t>
            </a:r>
            <a:endParaRPr lang="en-US" sz="2400" dirty="0"/>
          </a:p>
        </p:txBody>
      </p:sp>
      <p:sp>
        <p:nvSpPr>
          <p:cNvPr id="12" name="TextBox 11"/>
          <p:cNvSpPr txBox="1"/>
          <p:nvPr/>
        </p:nvSpPr>
        <p:spPr>
          <a:xfrm>
            <a:off x="10645422" y="1207910"/>
            <a:ext cx="1160895" cy="461665"/>
          </a:xfrm>
          <a:prstGeom prst="rect">
            <a:avLst/>
          </a:prstGeom>
          <a:noFill/>
        </p:spPr>
        <p:txBody>
          <a:bodyPr wrap="none" rtlCol="0">
            <a:spAutoFit/>
          </a:bodyPr>
          <a:lstStyle/>
          <a:p>
            <a:r>
              <a:rPr lang="en-US" sz="2400" baseline="30000" dirty="0" smtClean="0"/>
              <a:t>232</a:t>
            </a:r>
            <a:r>
              <a:rPr lang="en-US" sz="2400" dirty="0" smtClean="0"/>
              <a:t>Th SS</a:t>
            </a:r>
            <a:endParaRPr lang="en-US" sz="2400" dirty="0"/>
          </a:p>
        </p:txBody>
      </p:sp>
      <p:sp>
        <p:nvSpPr>
          <p:cNvPr id="13" name="TextBox 12"/>
          <p:cNvSpPr txBox="1"/>
          <p:nvPr/>
        </p:nvSpPr>
        <p:spPr>
          <a:xfrm>
            <a:off x="282222" y="4673600"/>
            <a:ext cx="1156086" cy="461665"/>
          </a:xfrm>
          <a:prstGeom prst="rect">
            <a:avLst/>
          </a:prstGeom>
          <a:noFill/>
        </p:spPr>
        <p:txBody>
          <a:bodyPr wrap="none" rtlCol="0">
            <a:spAutoFit/>
          </a:bodyPr>
          <a:lstStyle/>
          <a:p>
            <a:r>
              <a:rPr lang="en-US" sz="2400" dirty="0" smtClean="0"/>
              <a:t>2</a:t>
            </a:r>
            <a:r>
              <a:rPr lang="el-GR" sz="2400" dirty="0" smtClean="0">
                <a:latin typeface="Calibri" panose="020F0502020204030204" pitchFamily="34" charset="0"/>
              </a:rPr>
              <a:t>νββ</a:t>
            </a:r>
            <a:r>
              <a:rPr lang="en-US" sz="2400" dirty="0" smtClean="0">
                <a:latin typeface="Calibri" panose="020F0502020204030204" pitchFamily="34" charset="0"/>
              </a:rPr>
              <a:t> SS</a:t>
            </a:r>
            <a:endParaRPr lang="en-US" sz="2400" dirty="0"/>
          </a:p>
        </p:txBody>
      </p:sp>
      <p:sp>
        <p:nvSpPr>
          <p:cNvPr id="14" name="TextBox 13"/>
          <p:cNvSpPr txBox="1"/>
          <p:nvPr/>
        </p:nvSpPr>
        <p:spPr>
          <a:xfrm>
            <a:off x="10515600" y="4543778"/>
            <a:ext cx="1156086" cy="461665"/>
          </a:xfrm>
          <a:prstGeom prst="rect">
            <a:avLst/>
          </a:prstGeom>
          <a:noFill/>
        </p:spPr>
        <p:txBody>
          <a:bodyPr wrap="none" rtlCol="0">
            <a:spAutoFit/>
          </a:bodyPr>
          <a:lstStyle/>
          <a:p>
            <a:r>
              <a:rPr lang="en-US" sz="2400" dirty="0"/>
              <a:t>0</a:t>
            </a:r>
            <a:r>
              <a:rPr lang="el-GR" sz="2400" dirty="0" smtClean="0">
                <a:latin typeface="Calibri" panose="020F0502020204030204" pitchFamily="34" charset="0"/>
              </a:rPr>
              <a:t>νββ</a:t>
            </a:r>
            <a:r>
              <a:rPr lang="en-US" sz="2400" dirty="0" smtClean="0">
                <a:latin typeface="Calibri" panose="020F0502020204030204" pitchFamily="34" charset="0"/>
              </a:rPr>
              <a:t> SS</a:t>
            </a:r>
            <a:endParaRPr lang="en-US" sz="2400" dirty="0"/>
          </a:p>
        </p:txBody>
      </p:sp>
    </p:spTree>
    <p:extLst>
      <p:ext uri="{BB962C8B-B14F-4D97-AF65-F5344CB8AC3E}">
        <p14:creationId xmlns:p14="http://schemas.microsoft.com/office/powerpoint/2010/main" val="398401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heckerboard(across)">
                                      <p:cBhvr>
                                        <p:cTn id="10" dur="500"/>
                                        <p:tgtEl>
                                          <p:spTgt spid="13"/>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heckerboard(across)">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September 2017</a:t>
            </a:r>
            <a:endParaRPr lang="en-US"/>
          </a:p>
        </p:txBody>
      </p:sp>
      <p:sp>
        <p:nvSpPr>
          <p:cNvPr id="3" name="Footer Placeholder 2"/>
          <p:cNvSpPr>
            <a:spLocks noGrp="1"/>
          </p:cNvSpPr>
          <p:nvPr>
            <p:ph type="ftr" sz="quarter" idx="11"/>
          </p:nvPr>
        </p:nvSpPr>
        <p:spPr/>
        <p:txBody>
          <a:bodyPr/>
          <a:lstStyle/>
          <a:p>
            <a:r>
              <a:rPr lang="en-US" smtClean="0"/>
              <a:t>Erice</a:t>
            </a:r>
            <a:endParaRPr lang="en-US"/>
          </a:p>
        </p:txBody>
      </p:sp>
      <p:sp>
        <p:nvSpPr>
          <p:cNvPr id="4" name="Slide Number Placeholder 3"/>
          <p:cNvSpPr>
            <a:spLocks noGrp="1"/>
          </p:cNvSpPr>
          <p:nvPr>
            <p:ph type="sldNum" sz="quarter" idx="12"/>
          </p:nvPr>
        </p:nvSpPr>
        <p:spPr/>
        <p:txBody>
          <a:bodyPr/>
          <a:lstStyle/>
          <a:p>
            <a:fld id="{AFF47089-F15D-4192-A260-81621E8F456C}" type="slidenum">
              <a:rPr lang="en-US" smtClean="0"/>
              <a:t>45</a:t>
            </a:fld>
            <a:endParaRPr lang="en-US"/>
          </a:p>
        </p:txBody>
      </p:sp>
      <p:sp>
        <p:nvSpPr>
          <p:cNvPr id="5" name="TextBox 4"/>
          <p:cNvSpPr txBox="1"/>
          <p:nvPr/>
        </p:nvSpPr>
        <p:spPr>
          <a:xfrm>
            <a:off x="541867" y="496710"/>
            <a:ext cx="11198578" cy="1200329"/>
          </a:xfrm>
          <a:prstGeom prst="rect">
            <a:avLst/>
          </a:prstGeom>
          <a:noFill/>
        </p:spPr>
        <p:txBody>
          <a:bodyPr wrap="square" rtlCol="0">
            <a:spAutoFit/>
          </a:bodyPr>
          <a:lstStyle/>
          <a:p>
            <a:r>
              <a:rPr lang="en-US" sz="2400" dirty="0" smtClean="0">
                <a:solidFill>
                  <a:srgbClr val="336600"/>
                </a:solidFill>
              </a:rPr>
              <a:t>In order for an unknown </a:t>
            </a:r>
            <a:r>
              <a:rPr lang="el-GR" sz="2400" dirty="0" smtClean="0">
                <a:solidFill>
                  <a:srgbClr val="336600"/>
                </a:solidFill>
                <a:latin typeface="Calibri" panose="020F0502020204030204" pitchFamily="34" charset="0"/>
              </a:rPr>
              <a:t>γ</a:t>
            </a:r>
            <a:r>
              <a:rPr lang="en-US" sz="2400" dirty="0" smtClean="0">
                <a:solidFill>
                  <a:srgbClr val="336600"/>
                </a:solidFill>
                <a:latin typeface="Calibri" panose="020F0502020204030204" pitchFamily="34" charset="0"/>
              </a:rPr>
              <a:t>-peak at the Q-value to yield a signal equivalent to a 3</a:t>
            </a:r>
            <a:r>
              <a:rPr lang="en-US" sz="2400" dirty="0" smtClean="0">
                <a:solidFill>
                  <a:srgbClr val="336600"/>
                </a:solidFill>
                <a:latin typeface="Times New Roman" panose="02020603050405020304" pitchFamily="18" charset="0"/>
                <a:cs typeface="Times New Roman" panose="02020603050405020304" pitchFamily="18" charset="0"/>
              </a:rPr>
              <a:t>·</a:t>
            </a:r>
            <a:r>
              <a:rPr lang="el-GR" sz="2400" dirty="0" smtClean="0">
                <a:solidFill>
                  <a:srgbClr val="336600"/>
                </a:solidFill>
                <a:latin typeface="Calibri" panose="020F0502020204030204" pitchFamily="34" charset="0"/>
                <a:cs typeface="Times New Roman" panose="02020603050405020304" pitchFamily="18" charset="0"/>
              </a:rPr>
              <a:t>σ</a:t>
            </a:r>
            <a:r>
              <a:rPr lang="en-US" sz="2400" dirty="0" smtClean="0">
                <a:solidFill>
                  <a:srgbClr val="336600"/>
                </a:solidFill>
                <a:latin typeface="Calibri" panose="020F0502020204030204" pitchFamily="34" charset="0"/>
                <a:cs typeface="Times New Roman" panose="02020603050405020304" pitchFamily="18" charset="0"/>
              </a:rPr>
              <a:t> discovery in the inner 3000 kg of Xe, it would produce a </a:t>
            </a:r>
            <a:r>
              <a:rPr lang="en-US" sz="2400" i="1" dirty="0" smtClean="0">
                <a:solidFill>
                  <a:srgbClr val="336600"/>
                </a:solidFill>
                <a:latin typeface="Calibri" panose="020F0502020204030204" pitchFamily="34" charset="0"/>
                <a:cs typeface="Times New Roman" panose="02020603050405020304" pitchFamily="18" charset="0"/>
              </a:rPr>
              <a:t>p &lt; 0.00001 </a:t>
            </a:r>
            <a:r>
              <a:rPr lang="en-US" sz="2400" dirty="0" smtClean="0">
                <a:solidFill>
                  <a:srgbClr val="336600"/>
                </a:solidFill>
                <a:latin typeface="Calibri" panose="020F0502020204030204" pitchFamily="34" charset="0"/>
                <a:cs typeface="Times New Roman" panose="02020603050405020304" pitchFamily="18" charset="0"/>
              </a:rPr>
              <a:t>discrepancy in the multi-site event distribution in the outer volume.</a:t>
            </a:r>
            <a:endParaRPr lang="en-US" sz="2400" dirty="0">
              <a:solidFill>
                <a:srgbClr val="336600"/>
              </a:solidFill>
            </a:endParaRPr>
          </a:p>
        </p:txBody>
      </p:sp>
      <p:sp>
        <p:nvSpPr>
          <p:cNvPr id="6" name="TextBox 5"/>
          <p:cNvSpPr txBox="1"/>
          <p:nvPr/>
        </p:nvSpPr>
        <p:spPr>
          <a:xfrm>
            <a:off x="541867" y="2072887"/>
            <a:ext cx="4832861" cy="461665"/>
          </a:xfrm>
          <a:prstGeom prst="rect">
            <a:avLst/>
          </a:prstGeom>
          <a:noFill/>
        </p:spPr>
        <p:txBody>
          <a:bodyPr wrap="none" rtlCol="0">
            <a:spAutoFit/>
          </a:bodyPr>
          <a:lstStyle/>
          <a:p>
            <a:r>
              <a:rPr lang="en-US" sz="2400" dirty="0" smtClean="0"/>
              <a:t>nEXO could run filled with natural Xe.</a:t>
            </a:r>
            <a:endParaRPr lang="en-US" sz="2400" dirty="0"/>
          </a:p>
        </p:txBody>
      </p:sp>
      <p:sp>
        <p:nvSpPr>
          <p:cNvPr id="7" name="TextBox 6"/>
          <p:cNvSpPr txBox="1"/>
          <p:nvPr/>
        </p:nvSpPr>
        <p:spPr>
          <a:xfrm>
            <a:off x="541867" y="2910400"/>
            <a:ext cx="4466223" cy="461665"/>
          </a:xfrm>
          <a:prstGeom prst="rect">
            <a:avLst/>
          </a:prstGeom>
          <a:noFill/>
        </p:spPr>
        <p:txBody>
          <a:bodyPr wrap="none" rtlCol="0">
            <a:spAutoFit/>
          </a:bodyPr>
          <a:lstStyle/>
          <a:p>
            <a:r>
              <a:rPr lang="en-US" sz="2400" dirty="0" smtClean="0">
                <a:solidFill>
                  <a:srgbClr val="663300"/>
                </a:solidFill>
              </a:rPr>
              <a:t>Ba-tagging could be implemented.</a:t>
            </a:r>
            <a:endParaRPr lang="en-US" sz="2400" dirty="0">
              <a:solidFill>
                <a:srgbClr val="663300"/>
              </a:solidFill>
            </a:endParaRPr>
          </a:p>
        </p:txBody>
      </p:sp>
      <p:sp>
        <p:nvSpPr>
          <p:cNvPr id="8" name="TextBox 7"/>
          <p:cNvSpPr txBox="1"/>
          <p:nvPr/>
        </p:nvSpPr>
        <p:spPr>
          <a:xfrm>
            <a:off x="541867" y="3747912"/>
            <a:ext cx="11356622" cy="1569660"/>
          </a:xfrm>
          <a:prstGeom prst="rect">
            <a:avLst/>
          </a:prstGeom>
          <a:noFill/>
        </p:spPr>
        <p:txBody>
          <a:bodyPr wrap="square" rtlCol="0">
            <a:spAutoFit/>
          </a:bodyPr>
          <a:lstStyle/>
          <a:p>
            <a:r>
              <a:rPr lang="en-US" sz="2400" dirty="0" smtClean="0">
                <a:solidFill>
                  <a:srgbClr val="0000FF"/>
                </a:solidFill>
              </a:rPr>
              <a:t>Of course having more than one experiment, using more than one technology, different decaying nuclides with different Q-values would be the ultimate defense.</a:t>
            </a:r>
          </a:p>
          <a:p>
            <a:endParaRPr lang="en-US" sz="2400" dirty="0"/>
          </a:p>
          <a:p>
            <a:r>
              <a:rPr lang="en-US" sz="2400" dirty="0" smtClean="0">
                <a:solidFill>
                  <a:srgbClr val="FF0000"/>
                </a:solidFill>
              </a:rPr>
              <a:t>This is why the </a:t>
            </a:r>
            <a:r>
              <a:rPr lang="el-GR" sz="2400" dirty="0" smtClean="0">
                <a:solidFill>
                  <a:srgbClr val="FF0000"/>
                </a:solidFill>
                <a:latin typeface="Calibri" panose="020F0502020204030204" pitchFamily="34" charset="0"/>
              </a:rPr>
              <a:t>ββ</a:t>
            </a:r>
            <a:r>
              <a:rPr lang="en-US" sz="2400" dirty="0" smtClean="0">
                <a:solidFill>
                  <a:srgbClr val="FF0000"/>
                </a:solidFill>
                <a:latin typeface="Calibri" panose="020F0502020204030204" pitchFamily="34" charset="0"/>
              </a:rPr>
              <a:t>-community is planning for more than one experiment worldwide.</a:t>
            </a:r>
            <a:endParaRPr lang="en-US" sz="2400" dirty="0">
              <a:solidFill>
                <a:srgbClr val="FF0000"/>
              </a:solidFill>
            </a:endParaRPr>
          </a:p>
        </p:txBody>
      </p:sp>
    </p:spTree>
    <p:extLst>
      <p:ext uri="{BB962C8B-B14F-4D97-AF65-F5344CB8AC3E}">
        <p14:creationId xmlns:p14="http://schemas.microsoft.com/office/powerpoint/2010/main" val="35671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September 2017</a:t>
            </a:r>
            <a:endParaRPr lang="en-US"/>
          </a:p>
        </p:txBody>
      </p:sp>
      <p:sp>
        <p:nvSpPr>
          <p:cNvPr id="3" name="Footer Placeholder 2"/>
          <p:cNvSpPr>
            <a:spLocks noGrp="1"/>
          </p:cNvSpPr>
          <p:nvPr>
            <p:ph type="ftr" sz="quarter" idx="11"/>
          </p:nvPr>
        </p:nvSpPr>
        <p:spPr/>
        <p:txBody>
          <a:bodyPr/>
          <a:lstStyle/>
          <a:p>
            <a:r>
              <a:rPr lang="en-US" smtClean="0"/>
              <a:t>Erice</a:t>
            </a:r>
            <a:endParaRPr lang="en-US"/>
          </a:p>
        </p:txBody>
      </p:sp>
      <p:sp>
        <p:nvSpPr>
          <p:cNvPr id="4" name="Slide Number Placeholder 3"/>
          <p:cNvSpPr>
            <a:spLocks noGrp="1"/>
          </p:cNvSpPr>
          <p:nvPr>
            <p:ph type="sldNum" sz="quarter" idx="12"/>
          </p:nvPr>
        </p:nvSpPr>
        <p:spPr/>
        <p:txBody>
          <a:bodyPr/>
          <a:lstStyle/>
          <a:p>
            <a:fld id="{AFF47089-F15D-4192-A260-81621E8F456C}" type="slidenum">
              <a:rPr lang="en-US" smtClean="0"/>
              <a:t>46</a:t>
            </a:fld>
            <a:endParaRPr lang="en-US"/>
          </a:p>
        </p:txBody>
      </p:sp>
      <p:sp>
        <p:nvSpPr>
          <p:cNvPr id="5" name="TextBox 4"/>
          <p:cNvSpPr txBox="1"/>
          <p:nvPr/>
        </p:nvSpPr>
        <p:spPr>
          <a:xfrm>
            <a:off x="508000" y="406400"/>
            <a:ext cx="2008883" cy="584775"/>
          </a:xfrm>
          <a:prstGeom prst="rect">
            <a:avLst/>
          </a:prstGeom>
          <a:noFill/>
        </p:spPr>
        <p:txBody>
          <a:bodyPr wrap="none" rtlCol="0">
            <a:spAutoFit/>
          </a:bodyPr>
          <a:lstStyle/>
          <a:p>
            <a:r>
              <a:rPr lang="en-US" sz="3200" dirty="0" smtClean="0">
                <a:solidFill>
                  <a:srgbClr val="336600"/>
                </a:solidFill>
              </a:rPr>
              <a:t>Conclusion</a:t>
            </a:r>
            <a:endParaRPr lang="en-US" sz="3200" dirty="0">
              <a:solidFill>
                <a:srgbClr val="336600"/>
              </a:solidFill>
            </a:endParaRPr>
          </a:p>
        </p:txBody>
      </p:sp>
      <p:sp>
        <p:nvSpPr>
          <p:cNvPr id="6" name="TextBox 5"/>
          <p:cNvSpPr txBox="1"/>
          <p:nvPr/>
        </p:nvSpPr>
        <p:spPr>
          <a:xfrm>
            <a:off x="508000" y="1264150"/>
            <a:ext cx="10247101" cy="1569660"/>
          </a:xfrm>
          <a:prstGeom prst="rect">
            <a:avLst/>
          </a:prstGeom>
          <a:noFill/>
        </p:spPr>
        <p:txBody>
          <a:bodyPr wrap="none" rtlCol="0">
            <a:spAutoFit/>
          </a:bodyPr>
          <a:lstStyle/>
          <a:p>
            <a:pPr marL="342900" indent="-342900">
              <a:buFont typeface="Arial" panose="020B0604020202020204" pitchFamily="34" charset="0"/>
              <a:buChar char="•"/>
            </a:pPr>
            <a:r>
              <a:rPr lang="en-US" sz="2400" baseline="30000" dirty="0" smtClean="0"/>
              <a:t>136</a:t>
            </a:r>
            <a:r>
              <a:rPr lang="en-US" sz="2400" dirty="0" smtClean="0"/>
              <a:t>Xe is, experiment wise, a competitive 0</a:t>
            </a:r>
            <a:r>
              <a:rPr lang="el-GR" sz="2400" dirty="0" smtClean="0">
                <a:latin typeface="Calibri" panose="020F0502020204030204" pitchFamily="34" charset="0"/>
              </a:rPr>
              <a:t>νββ</a:t>
            </a:r>
            <a:r>
              <a:rPr lang="en-US" sz="2400" dirty="0" smtClean="0">
                <a:latin typeface="Calibri" panose="020F0502020204030204" pitchFamily="34" charset="0"/>
              </a:rPr>
              <a:t> candidate</a:t>
            </a:r>
          </a:p>
          <a:p>
            <a:pPr marL="800100" lvl="1" indent="-342900">
              <a:buFont typeface="Calibri" panose="020F0502020204030204" pitchFamily="34" charset="0"/>
              <a:buChar char="‒"/>
            </a:pPr>
            <a:r>
              <a:rPr lang="en-US" sz="2400" dirty="0" smtClean="0">
                <a:latin typeface="Calibri" panose="020F0502020204030204" pitchFamily="34" charset="0"/>
              </a:rPr>
              <a:t>Xe is obtainable in large quantity from the atmosphere</a:t>
            </a:r>
          </a:p>
          <a:p>
            <a:pPr marL="800100" lvl="1" indent="-342900">
              <a:buFont typeface="Calibri" panose="020F0502020204030204" pitchFamily="34" charset="0"/>
              <a:buChar char="‒"/>
            </a:pPr>
            <a:r>
              <a:rPr lang="en-US" sz="2400" dirty="0" smtClean="0">
                <a:latin typeface="Calibri" panose="020F0502020204030204" pitchFamily="34" charset="0"/>
              </a:rPr>
              <a:t>Is relatively cost effective to enrich, doesn’t need expensive crystal growth</a:t>
            </a:r>
          </a:p>
          <a:p>
            <a:pPr marL="800100" lvl="1" indent="-342900">
              <a:buFont typeface="Calibri" panose="020F0502020204030204" pitchFamily="34" charset="0"/>
              <a:buChar char="‒"/>
            </a:pPr>
            <a:r>
              <a:rPr lang="en-US" sz="2400" dirty="0" smtClean="0">
                <a:latin typeface="Calibri" panose="020F0502020204030204" pitchFamily="34" charset="0"/>
              </a:rPr>
              <a:t>Generally scales to large detector sizes</a:t>
            </a:r>
            <a:endParaRPr lang="en-US" sz="2400" dirty="0"/>
          </a:p>
        </p:txBody>
      </p:sp>
      <p:sp>
        <p:nvSpPr>
          <p:cNvPr id="7" name="TextBox 6"/>
          <p:cNvSpPr txBox="1"/>
          <p:nvPr/>
        </p:nvSpPr>
        <p:spPr>
          <a:xfrm>
            <a:off x="508000" y="3106785"/>
            <a:ext cx="11096979"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srgbClr val="663300"/>
                </a:solidFill>
              </a:rPr>
              <a:t>Results obtained with large amounts of </a:t>
            </a:r>
            <a:r>
              <a:rPr lang="en-US" sz="2400" baseline="30000" dirty="0" smtClean="0">
                <a:solidFill>
                  <a:srgbClr val="663300"/>
                </a:solidFill>
              </a:rPr>
              <a:t>136</a:t>
            </a:r>
            <a:r>
              <a:rPr lang="en-US" sz="2400" dirty="0" smtClean="0">
                <a:solidFill>
                  <a:srgbClr val="663300"/>
                </a:solidFill>
              </a:rPr>
              <a:t>Xe are among the best in the field: </a:t>
            </a:r>
            <a:r>
              <a:rPr lang="en-US" sz="2400" dirty="0" err="1" smtClean="0">
                <a:solidFill>
                  <a:srgbClr val="663300"/>
                </a:solidFill>
              </a:rPr>
              <a:t>KamLAND</a:t>
            </a:r>
            <a:r>
              <a:rPr lang="en-US" sz="2400" dirty="0" smtClean="0">
                <a:solidFill>
                  <a:srgbClr val="663300"/>
                </a:solidFill>
              </a:rPr>
              <a:t>-Zen and EXO-200</a:t>
            </a:r>
            <a:endParaRPr lang="en-US" sz="2400" dirty="0">
              <a:solidFill>
                <a:srgbClr val="663300"/>
              </a:solidFill>
            </a:endParaRPr>
          </a:p>
        </p:txBody>
      </p:sp>
      <p:sp>
        <p:nvSpPr>
          <p:cNvPr id="8" name="TextBox 7"/>
          <p:cNvSpPr txBox="1"/>
          <p:nvPr/>
        </p:nvSpPr>
        <p:spPr>
          <a:xfrm>
            <a:off x="508000" y="4210756"/>
            <a:ext cx="10882489"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srgbClr val="0000FF"/>
                </a:solidFill>
              </a:rPr>
              <a:t>A new generation of a ton-scale search using </a:t>
            </a:r>
            <a:r>
              <a:rPr lang="en-US" sz="2400" baseline="30000" dirty="0" smtClean="0">
                <a:solidFill>
                  <a:srgbClr val="0000FF"/>
                </a:solidFill>
              </a:rPr>
              <a:t>136</a:t>
            </a:r>
            <a:r>
              <a:rPr lang="en-US" sz="2400" dirty="0" smtClean="0">
                <a:solidFill>
                  <a:srgbClr val="0000FF"/>
                </a:solidFill>
              </a:rPr>
              <a:t>Xe, called nEXO, is under active development.</a:t>
            </a:r>
            <a:endParaRPr lang="en-US" sz="2400" dirty="0">
              <a:solidFill>
                <a:srgbClr val="0000FF"/>
              </a:solidFill>
            </a:endParaRPr>
          </a:p>
        </p:txBody>
      </p:sp>
    </p:spTree>
    <p:extLst>
      <p:ext uri="{BB962C8B-B14F-4D97-AF65-F5344CB8AC3E}">
        <p14:creationId xmlns:p14="http://schemas.microsoft.com/office/powerpoint/2010/main" val="202342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772" y="197426"/>
            <a:ext cx="5519844" cy="523220"/>
          </a:xfrm>
          <a:prstGeom prst="rect">
            <a:avLst/>
          </a:prstGeom>
          <a:noFill/>
        </p:spPr>
        <p:txBody>
          <a:bodyPr wrap="none" rtlCol="0">
            <a:spAutoFit/>
          </a:bodyPr>
          <a:lstStyle/>
          <a:p>
            <a:r>
              <a:rPr lang="en-US" sz="2800" dirty="0" smtClean="0">
                <a:solidFill>
                  <a:srgbClr val="336600"/>
                </a:solidFill>
              </a:rPr>
              <a:t>The nuclear matrix element problem</a:t>
            </a:r>
            <a:endParaRPr lang="en-US" sz="2400" dirty="0">
              <a:solidFill>
                <a:srgbClr val="336600"/>
              </a:solidFill>
            </a:endParaRPr>
          </a:p>
        </p:txBody>
      </p:sp>
      <p:sp>
        <p:nvSpPr>
          <p:cNvPr id="3" name="TextBox 2"/>
          <p:cNvSpPr txBox="1"/>
          <p:nvPr/>
        </p:nvSpPr>
        <p:spPr>
          <a:xfrm>
            <a:off x="282286" y="727362"/>
            <a:ext cx="11606645" cy="461665"/>
          </a:xfrm>
          <a:prstGeom prst="rect">
            <a:avLst/>
          </a:prstGeom>
          <a:noFill/>
        </p:spPr>
        <p:txBody>
          <a:bodyPr wrap="square" rtlCol="0">
            <a:spAutoFit/>
          </a:bodyPr>
          <a:lstStyle/>
          <a:p>
            <a:r>
              <a:rPr lang="en-US" sz="2400" dirty="0" smtClean="0"/>
              <a:t>Nuclear theory uses different techniques to solve the many body problem, all approximate.</a:t>
            </a:r>
            <a:endParaRPr lang="en-US" sz="2400" dirty="0"/>
          </a:p>
        </p:txBody>
      </p:sp>
      <p:sp>
        <p:nvSpPr>
          <p:cNvPr id="4" name="TextBox 3"/>
          <p:cNvSpPr txBox="1"/>
          <p:nvPr/>
        </p:nvSpPr>
        <p:spPr>
          <a:xfrm>
            <a:off x="270164" y="1205344"/>
            <a:ext cx="11513128" cy="461665"/>
          </a:xfrm>
          <a:prstGeom prst="rect">
            <a:avLst/>
          </a:prstGeom>
          <a:noFill/>
        </p:spPr>
        <p:txBody>
          <a:bodyPr wrap="square" rtlCol="0">
            <a:spAutoFit/>
          </a:bodyPr>
          <a:lstStyle/>
          <a:p>
            <a:r>
              <a:rPr lang="en-US" sz="2400" dirty="0" smtClean="0">
                <a:solidFill>
                  <a:srgbClr val="663300"/>
                </a:solidFill>
              </a:rPr>
              <a:t>Here a selection used in EXO-200/nEXO evaluations (</a:t>
            </a:r>
            <a:r>
              <a:rPr lang="en-US" sz="2400" baseline="30000" dirty="0" smtClean="0">
                <a:solidFill>
                  <a:srgbClr val="663300"/>
                </a:solidFill>
              </a:rPr>
              <a:t>136</a:t>
            </a:r>
            <a:r>
              <a:rPr lang="en-US" sz="2400" dirty="0" smtClean="0">
                <a:solidFill>
                  <a:srgbClr val="663300"/>
                </a:solidFill>
              </a:rPr>
              <a:t>Xe M</a:t>
            </a:r>
            <a:r>
              <a:rPr lang="en-US" sz="2400" baseline="-25000" dirty="0" smtClean="0">
                <a:solidFill>
                  <a:srgbClr val="663300"/>
                </a:solidFill>
              </a:rPr>
              <a:t>GT</a:t>
            </a:r>
            <a:r>
              <a:rPr lang="en-US" sz="2400" dirty="0" smtClean="0">
                <a:solidFill>
                  <a:srgbClr val="663300"/>
                </a:solidFill>
              </a:rPr>
              <a:t> </a:t>
            </a:r>
            <a:r>
              <a:rPr lang="en-US" sz="2400" dirty="0">
                <a:solidFill>
                  <a:srgbClr val="663300"/>
                </a:solidFill>
              </a:rPr>
              <a:t>and M</a:t>
            </a:r>
            <a:r>
              <a:rPr lang="en-US" sz="2400" baseline="-25000" dirty="0">
                <a:solidFill>
                  <a:srgbClr val="663300"/>
                </a:solidFill>
              </a:rPr>
              <a:t>F</a:t>
            </a:r>
            <a:r>
              <a:rPr lang="en-US" sz="2400" dirty="0">
                <a:solidFill>
                  <a:srgbClr val="663300"/>
                </a:solidFill>
              </a:rPr>
              <a:t> </a:t>
            </a:r>
            <a:r>
              <a:rPr lang="en-US" sz="2400" dirty="0" smtClean="0">
                <a:solidFill>
                  <a:srgbClr val="663300"/>
                </a:solidFill>
              </a:rPr>
              <a:t>combined, </a:t>
            </a:r>
            <a:r>
              <a:rPr lang="en-US" sz="2400" dirty="0" err="1" smtClean="0">
                <a:solidFill>
                  <a:srgbClr val="663300"/>
                </a:solidFill>
              </a:rPr>
              <a:t>g</a:t>
            </a:r>
            <a:r>
              <a:rPr lang="en-US" sz="2400" baseline="-25000" dirty="0" err="1" smtClean="0">
                <a:solidFill>
                  <a:srgbClr val="663300"/>
                </a:solidFill>
              </a:rPr>
              <a:t>A</a:t>
            </a:r>
            <a:r>
              <a:rPr lang="en-US" sz="2400" dirty="0" smtClean="0">
                <a:solidFill>
                  <a:srgbClr val="663300"/>
                </a:solidFill>
              </a:rPr>
              <a:t>=1.25):</a:t>
            </a:r>
            <a:endParaRPr lang="en-US" sz="2400" dirty="0">
              <a:solidFill>
                <a:srgbClr val="66330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788545793"/>
              </p:ext>
            </p:extLst>
          </p:nvPr>
        </p:nvGraphicFramePr>
        <p:xfrm>
          <a:off x="338282" y="1665878"/>
          <a:ext cx="6852227" cy="4815840"/>
        </p:xfrm>
        <a:graphic>
          <a:graphicData uri="http://schemas.openxmlformats.org/drawingml/2006/table">
            <a:tbl>
              <a:tblPr firstRow="1" bandRow="1">
                <a:tableStyleId>{5C22544A-7EE6-4342-B048-85BDC9FD1C3A}</a:tableStyleId>
              </a:tblPr>
              <a:tblGrid>
                <a:gridCol w="1500909"/>
                <a:gridCol w="800100"/>
                <a:gridCol w="4551218"/>
              </a:tblGrid>
              <a:tr h="0">
                <a:tc>
                  <a:txBody>
                    <a:bodyPr/>
                    <a:lstStyle/>
                    <a:p>
                      <a:r>
                        <a:rPr lang="en-US" dirty="0" smtClean="0"/>
                        <a:t>Method</a:t>
                      </a:r>
                      <a:endParaRPr lang="en-US" dirty="0"/>
                    </a:p>
                  </a:txBody>
                  <a:tcPr/>
                </a:tc>
                <a:tc>
                  <a:txBody>
                    <a:bodyPr/>
                    <a:lstStyle/>
                    <a:p>
                      <a:r>
                        <a:rPr lang="en-US" dirty="0" smtClean="0"/>
                        <a:t>M</a:t>
                      </a:r>
                      <a:r>
                        <a:rPr lang="en-US" baseline="30000" dirty="0" smtClean="0"/>
                        <a:t>0</a:t>
                      </a:r>
                      <a:r>
                        <a:rPr lang="el-GR" baseline="30000" dirty="0" smtClean="0">
                          <a:latin typeface="Calibri" panose="020F0502020204030204" pitchFamily="34" charset="0"/>
                        </a:rPr>
                        <a:t>ν</a:t>
                      </a:r>
                      <a:endParaRPr lang="en-US" baseline="30000" dirty="0"/>
                    </a:p>
                  </a:txBody>
                  <a:tcPr/>
                </a:tc>
                <a:tc>
                  <a:txBody>
                    <a:bodyPr/>
                    <a:lstStyle/>
                    <a:p>
                      <a:r>
                        <a:rPr lang="en-US" dirty="0" smtClean="0"/>
                        <a:t>Reference</a:t>
                      </a:r>
                      <a:endParaRPr lang="en-US" dirty="0"/>
                    </a:p>
                  </a:txBody>
                  <a:tcPr/>
                </a:tc>
              </a:tr>
              <a:tr h="370840">
                <a:tc>
                  <a:txBody>
                    <a:bodyPr/>
                    <a:lstStyle/>
                    <a:p>
                      <a:r>
                        <a:rPr lang="en-US" dirty="0" smtClean="0"/>
                        <a:t>QRPA</a:t>
                      </a:r>
                      <a:endParaRPr lang="en-US" dirty="0"/>
                    </a:p>
                  </a:txBody>
                  <a:tcPr/>
                </a:tc>
                <a:tc>
                  <a:txBody>
                    <a:bodyPr/>
                    <a:lstStyle/>
                    <a:p>
                      <a:r>
                        <a:rPr lang="en-US" dirty="0" smtClean="0"/>
                        <a:t>2.30</a:t>
                      </a:r>
                      <a:endParaRPr lang="en-US" dirty="0"/>
                    </a:p>
                  </a:txBody>
                  <a:tcPr/>
                </a:tc>
                <a:tc>
                  <a:txBody>
                    <a:bodyPr/>
                    <a:lstStyle/>
                    <a:p>
                      <a:r>
                        <a:rPr lang="en-US" dirty="0" smtClean="0"/>
                        <a:t>Rodin et al., NPA 793 (2007) 213</a:t>
                      </a:r>
                      <a:endParaRPr lang="en-US" dirty="0"/>
                    </a:p>
                  </a:txBody>
                  <a:tcPr/>
                </a:tc>
              </a:tr>
              <a:tr h="370840">
                <a:tc>
                  <a:txBody>
                    <a:bodyPr/>
                    <a:lstStyle/>
                    <a:p>
                      <a:r>
                        <a:rPr lang="en-US" dirty="0" smtClean="0"/>
                        <a:t>NSM</a:t>
                      </a:r>
                      <a:endParaRPr lang="en-US" dirty="0"/>
                    </a:p>
                  </a:txBody>
                  <a:tcPr/>
                </a:tc>
                <a:tc>
                  <a:txBody>
                    <a:bodyPr/>
                    <a:lstStyle/>
                    <a:p>
                      <a:r>
                        <a:rPr lang="en-US" dirty="0" smtClean="0"/>
                        <a:t>1.77</a:t>
                      </a:r>
                      <a:endParaRPr lang="en-US" dirty="0"/>
                    </a:p>
                  </a:txBody>
                  <a:tcPr/>
                </a:tc>
                <a:tc>
                  <a:txBody>
                    <a:bodyPr/>
                    <a:lstStyle/>
                    <a:p>
                      <a:r>
                        <a:rPr lang="en-US" dirty="0" err="1" smtClean="0"/>
                        <a:t>Menedez</a:t>
                      </a:r>
                      <a:r>
                        <a:rPr lang="en-US" dirty="0" smtClean="0"/>
                        <a:t> et al., NPA 818 (2009) 139</a:t>
                      </a:r>
                      <a:endParaRPr lang="en-US" dirty="0"/>
                    </a:p>
                  </a:txBody>
                  <a:tcPr/>
                </a:tc>
              </a:tr>
              <a:tr h="370840">
                <a:tc>
                  <a:txBody>
                    <a:bodyPr/>
                    <a:lstStyle/>
                    <a:p>
                      <a:r>
                        <a:rPr lang="en-US" dirty="0" smtClean="0"/>
                        <a:t>IBM-2</a:t>
                      </a:r>
                      <a:endParaRPr lang="en-US" dirty="0"/>
                    </a:p>
                  </a:txBody>
                  <a:tcPr/>
                </a:tc>
                <a:tc>
                  <a:txBody>
                    <a:bodyPr/>
                    <a:lstStyle/>
                    <a:p>
                      <a:r>
                        <a:rPr lang="en-US" dirty="0" smtClean="0"/>
                        <a:t>3.35</a:t>
                      </a:r>
                      <a:endParaRPr lang="en-US" dirty="0"/>
                    </a:p>
                  </a:txBody>
                  <a:tcPr/>
                </a:tc>
                <a:tc>
                  <a:txBody>
                    <a:bodyPr/>
                    <a:lstStyle/>
                    <a:p>
                      <a:r>
                        <a:rPr lang="en-US" dirty="0" err="1" smtClean="0"/>
                        <a:t>Barea</a:t>
                      </a:r>
                      <a:r>
                        <a:rPr lang="en-US" dirty="0" smtClean="0"/>
                        <a:t> &amp; </a:t>
                      </a:r>
                      <a:r>
                        <a:rPr lang="en-US" dirty="0" err="1" smtClean="0"/>
                        <a:t>Iachello</a:t>
                      </a:r>
                      <a:r>
                        <a:rPr lang="en-US" dirty="0" smtClean="0"/>
                        <a:t>, PRC 79 (2009) 044301</a:t>
                      </a:r>
                      <a:endParaRPr lang="en-US" dirty="0"/>
                    </a:p>
                  </a:txBody>
                  <a:tcPr/>
                </a:tc>
              </a:tr>
              <a:tr h="370840">
                <a:tc>
                  <a:txBody>
                    <a:bodyPr/>
                    <a:lstStyle/>
                    <a:p>
                      <a:r>
                        <a:rPr lang="en-US" dirty="0" smtClean="0"/>
                        <a:t>RQRPA-1</a:t>
                      </a:r>
                      <a:endParaRPr lang="en-US" dirty="0"/>
                    </a:p>
                  </a:txBody>
                  <a:tcPr/>
                </a:tc>
                <a:tc>
                  <a:txBody>
                    <a:bodyPr/>
                    <a:lstStyle/>
                    <a:p>
                      <a:r>
                        <a:rPr lang="en-US" dirty="0" smtClean="0"/>
                        <a:t>2.69</a:t>
                      </a:r>
                      <a:endParaRPr lang="en-US" dirty="0"/>
                    </a:p>
                  </a:txBody>
                  <a:tcPr/>
                </a:tc>
                <a:tc>
                  <a:txBody>
                    <a:bodyPr/>
                    <a:lstStyle/>
                    <a:p>
                      <a:r>
                        <a:rPr lang="en-US" dirty="0" err="1" smtClean="0"/>
                        <a:t>Simkovic</a:t>
                      </a:r>
                      <a:r>
                        <a:rPr lang="en-US" dirty="0" smtClean="0"/>
                        <a:t> et al., PRC 79 (2009) 055501</a:t>
                      </a:r>
                      <a:endParaRPr lang="en-US" dirty="0"/>
                    </a:p>
                  </a:txBody>
                  <a:tcPr/>
                </a:tc>
              </a:tr>
              <a:tr h="370840">
                <a:tc>
                  <a:txBody>
                    <a:bodyPr/>
                    <a:lstStyle/>
                    <a:p>
                      <a:r>
                        <a:rPr lang="en-US" dirty="0" smtClean="0"/>
                        <a:t>EDF</a:t>
                      </a:r>
                      <a:endParaRPr lang="en-US" dirty="0"/>
                    </a:p>
                  </a:txBody>
                  <a:tcPr/>
                </a:tc>
                <a:tc>
                  <a:txBody>
                    <a:bodyPr/>
                    <a:lstStyle/>
                    <a:p>
                      <a:r>
                        <a:rPr lang="en-US" dirty="0" smtClean="0"/>
                        <a:t>4.20</a:t>
                      </a:r>
                      <a:endParaRPr lang="en-US" dirty="0"/>
                    </a:p>
                  </a:txBody>
                  <a:tcPr/>
                </a:tc>
                <a:tc>
                  <a:txBody>
                    <a:bodyPr/>
                    <a:lstStyle/>
                    <a:p>
                      <a:r>
                        <a:rPr lang="en-US" dirty="0" smtClean="0"/>
                        <a:t>Rodrigues &amp; Martinez,</a:t>
                      </a:r>
                      <a:r>
                        <a:rPr lang="en-US" baseline="0" dirty="0" smtClean="0"/>
                        <a:t> PRL 105 (2010) 252503</a:t>
                      </a:r>
                      <a:endParaRPr lang="en-US" dirty="0"/>
                    </a:p>
                  </a:txBody>
                  <a:tcPr/>
                </a:tc>
              </a:tr>
              <a:tr h="370840">
                <a:tc>
                  <a:txBody>
                    <a:bodyPr/>
                    <a:lstStyle/>
                    <a:p>
                      <a:r>
                        <a:rPr lang="en-US" dirty="0" smtClean="0"/>
                        <a:t>IBM-2</a:t>
                      </a:r>
                      <a:endParaRPr lang="en-US" dirty="0"/>
                    </a:p>
                  </a:txBody>
                  <a:tcPr/>
                </a:tc>
                <a:tc>
                  <a:txBody>
                    <a:bodyPr/>
                    <a:lstStyle/>
                    <a:p>
                      <a:r>
                        <a:rPr lang="en-US" dirty="0" smtClean="0"/>
                        <a:t>3.67</a:t>
                      </a:r>
                      <a:endParaRPr lang="en-US" dirty="0"/>
                    </a:p>
                  </a:txBody>
                  <a:tcPr/>
                </a:tc>
                <a:tc>
                  <a:txBody>
                    <a:bodyPr/>
                    <a:lstStyle/>
                    <a:p>
                      <a:r>
                        <a:rPr lang="en-US" dirty="0" err="1" smtClean="0"/>
                        <a:t>Barea</a:t>
                      </a:r>
                      <a:r>
                        <a:rPr lang="en-US" dirty="0" smtClean="0"/>
                        <a:t> et al., PRL 109 (2012), 042501</a:t>
                      </a:r>
                      <a:endParaRPr lang="en-US" dirty="0"/>
                    </a:p>
                  </a:txBody>
                  <a:tcPr/>
                </a:tc>
              </a:tr>
              <a:tr h="370840">
                <a:tc>
                  <a:txBody>
                    <a:bodyPr/>
                    <a:lstStyle/>
                    <a:p>
                      <a:r>
                        <a:rPr lang="en-US" dirty="0" smtClean="0"/>
                        <a:t>IBM-2</a:t>
                      </a:r>
                      <a:endParaRPr lang="en-US" dirty="0"/>
                    </a:p>
                  </a:txBody>
                  <a:tcPr/>
                </a:tc>
                <a:tc>
                  <a:txBody>
                    <a:bodyPr/>
                    <a:lstStyle/>
                    <a:p>
                      <a:r>
                        <a:rPr lang="en-US" dirty="0" smtClean="0"/>
                        <a:t>3.33</a:t>
                      </a:r>
                      <a:endParaRPr lang="en-US" dirty="0"/>
                    </a:p>
                  </a:txBody>
                  <a:tcPr/>
                </a:tc>
                <a:tc>
                  <a:txBody>
                    <a:bodyPr/>
                    <a:lstStyle/>
                    <a:p>
                      <a:r>
                        <a:rPr lang="en-US" dirty="0" err="1" smtClean="0"/>
                        <a:t>Barea</a:t>
                      </a:r>
                      <a:r>
                        <a:rPr lang="en-US" dirty="0" smtClean="0"/>
                        <a:t> et al., PRC 87 (2013) 014315</a:t>
                      </a:r>
                      <a:endParaRPr lang="en-US" dirty="0"/>
                    </a:p>
                  </a:txBody>
                  <a:tcPr/>
                </a:tc>
              </a:tr>
              <a:tr h="370840">
                <a:tc>
                  <a:txBody>
                    <a:bodyPr/>
                    <a:lstStyle/>
                    <a:p>
                      <a:r>
                        <a:rPr lang="en-US" dirty="0" smtClean="0"/>
                        <a:t>QRPA</a:t>
                      </a:r>
                      <a:endParaRPr lang="en-US" dirty="0"/>
                    </a:p>
                  </a:txBody>
                  <a:tcPr/>
                </a:tc>
                <a:tc>
                  <a:txBody>
                    <a:bodyPr/>
                    <a:lstStyle/>
                    <a:p>
                      <a:r>
                        <a:rPr lang="en-US" dirty="0" smtClean="0"/>
                        <a:t>2.46</a:t>
                      </a:r>
                      <a:endParaRPr lang="en-US" dirty="0"/>
                    </a:p>
                  </a:txBody>
                  <a:tcPr/>
                </a:tc>
                <a:tc>
                  <a:txBody>
                    <a:bodyPr/>
                    <a:lstStyle/>
                    <a:p>
                      <a:r>
                        <a:rPr lang="en-US" dirty="0" err="1" smtClean="0"/>
                        <a:t>Simkovic</a:t>
                      </a:r>
                      <a:r>
                        <a:rPr lang="en-US" dirty="0" smtClean="0"/>
                        <a:t> at al., PRC 87 (2013) 045501</a:t>
                      </a:r>
                      <a:endParaRPr lang="en-US" dirty="0"/>
                    </a:p>
                  </a:txBody>
                  <a:tcPr/>
                </a:tc>
              </a:tr>
              <a:tr h="370840">
                <a:tc>
                  <a:txBody>
                    <a:bodyPr/>
                    <a:lstStyle/>
                    <a:p>
                      <a:r>
                        <a:rPr lang="en-US" dirty="0" err="1" smtClean="0"/>
                        <a:t>Skyrme</a:t>
                      </a:r>
                      <a:r>
                        <a:rPr lang="en-US" dirty="0" smtClean="0"/>
                        <a:t> QRPA</a:t>
                      </a:r>
                      <a:endParaRPr lang="en-US" dirty="0"/>
                    </a:p>
                  </a:txBody>
                  <a:tcPr/>
                </a:tc>
                <a:tc>
                  <a:txBody>
                    <a:bodyPr/>
                    <a:lstStyle/>
                    <a:p>
                      <a:r>
                        <a:rPr lang="en-US" dirty="0" smtClean="0"/>
                        <a:t>1.55</a:t>
                      </a:r>
                      <a:endParaRPr lang="en-US" dirty="0"/>
                    </a:p>
                  </a:txBody>
                  <a:tcPr/>
                </a:tc>
                <a:tc>
                  <a:txBody>
                    <a:bodyPr/>
                    <a:lstStyle/>
                    <a:p>
                      <a:r>
                        <a:rPr lang="en-US" dirty="0" err="1" smtClean="0"/>
                        <a:t>Mustonen</a:t>
                      </a:r>
                      <a:r>
                        <a:rPr lang="en-US" dirty="0" smtClean="0"/>
                        <a:t> &amp; Engel, PRC 87 (2013) 064302</a:t>
                      </a:r>
                      <a:endParaRPr lang="en-US" dirty="0"/>
                    </a:p>
                  </a:txBody>
                  <a:tcPr/>
                </a:tc>
              </a:tr>
              <a:tr h="370840">
                <a:tc>
                  <a:txBody>
                    <a:bodyPr/>
                    <a:lstStyle/>
                    <a:p>
                      <a:r>
                        <a:rPr lang="en-US" dirty="0" smtClean="0"/>
                        <a:t>QRPA</a:t>
                      </a:r>
                      <a:endParaRPr lang="en-US" dirty="0"/>
                    </a:p>
                  </a:txBody>
                  <a:tcPr/>
                </a:tc>
                <a:tc>
                  <a:txBody>
                    <a:bodyPr/>
                    <a:lstStyle/>
                    <a:p>
                      <a:r>
                        <a:rPr lang="en-US" dirty="0" smtClean="0"/>
                        <a:t>2.02</a:t>
                      </a:r>
                      <a:endParaRPr lang="en-US" dirty="0"/>
                    </a:p>
                  </a:txBody>
                  <a:tcPr/>
                </a:tc>
                <a:tc>
                  <a:txBody>
                    <a:bodyPr/>
                    <a:lstStyle/>
                    <a:p>
                      <a:r>
                        <a:rPr lang="en-US" dirty="0" smtClean="0"/>
                        <a:t>Engel</a:t>
                      </a:r>
                      <a:r>
                        <a:rPr lang="en-US" baseline="0" dirty="0" smtClean="0"/>
                        <a:t> et al., PRC 89 (2014) 064308</a:t>
                      </a:r>
                      <a:endParaRPr lang="en-US" dirty="0"/>
                    </a:p>
                  </a:txBody>
                  <a:tcPr/>
                </a:tc>
              </a:tr>
              <a:tr h="370840">
                <a:tc>
                  <a:txBody>
                    <a:bodyPr/>
                    <a:lstStyle/>
                    <a:p>
                      <a:r>
                        <a:rPr lang="en-US" dirty="0" smtClean="0"/>
                        <a:t>IBM-2</a:t>
                      </a:r>
                      <a:endParaRPr lang="en-US" dirty="0"/>
                    </a:p>
                  </a:txBody>
                  <a:tcPr/>
                </a:tc>
                <a:tc>
                  <a:txBody>
                    <a:bodyPr/>
                    <a:lstStyle/>
                    <a:p>
                      <a:r>
                        <a:rPr lang="en-US" dirty="0" smtClean="0"/>
                        <a:t>3.05</a:t>
                      </a:r>
                      <a:endParaRPr lang="en-US" dirty="0"/>
                    </a:p>
                  </a:txBody>
                  <a:tcPr/>
                </a:tc>
                <a:tc>
                  <a:txBody>
                    <a:bodyPr/>
                    <a:lstStyle/>
                    <a:p>
                      <a:r>
                        <a:rPr lang="en-US" dirty="0" err="1" smtClean="0"/>
                        <a:t>Barea</a:t>
                      </a:r>
                      <a:r>
                        <a:rPr lang="en-US" dirty="0" smtClean="0"/>
                        <a:t> et al., PRC 91 (2015) 034304</a:t>
                      </a:r>
                      <a:endParaRPr lang="en-US" dirty="0"/>
                    </a:p>
                  </a:txBody>
                  <a:tcPr/>
                </a:tc>
              </a:tr>
              <a:tr h="370840">
                <a:tc>
                  <a:txBody>
                    <a:bodyPr/>
                    <a:lstStyle/>
                    <a:p>
                      <a:r>
                        <a:rPr lang="en-US" dirty="0" err="1" smtClean="0"/>
                        <a:t>pnQRPA</a:t>
                      </a:r>
                      <a:endParaRPr lang="en-US" dirty="0"/>
                    </a:p>
                  </a:txBody>
                  <a:tcPr/>
                </a:tc>
                <a:tc>
                  <a:txBody>
                    <a:bodyPr/>
                    <a:lstStyle/>
                    <a:p>
                      <a:r>
                        <a:rPr lang="en-US" dirty="0" smtClean="0"/>
                        <a:t>2.91</a:t>
                      </a:r>
                      <a:endParaRPr lang="en-US" dirty="0"/>
                    </a:p>
                  </a:txBody>
                  <a:tcPr/>
                </a:tc>
                <a:tc>
                  <a:txBody>
                    <a:bodyPr/>
                    <a:lstStyle/>
                    <a:p>
                      <a:r>
                        <a:rPr lang="en-US" dirty="0" err="1" smtClean="0"/>
                        <a:t>Hav</a:t>
                      </a:r>
                      <a:r>
                        <a:rPr lang="en-US" dirty="0" err="1" smtClean="0">
                          <a:latin typeface="Calibri" panose="020F0502020204030204" pitchFamily="34" charset="0"/>
                        </a:rPr>
                        <a:t>ärinen</a:t>
                      </a:r>
                      <a:r>
                        <a:rPr lang="en-US" dirty="0" smtClean="0">
                          <a:latin typeface="Calibri" panose="020F0502020204030204" pitchFamily="34" charset="0"/>
                        </a:rPr>
                        <a:t> &amp; </a:t>
                      </a:r>
                      <a:r>
                        <a:rPr lang="en-US" dirty="0" err="1" smtClean="0">
                          <a:latin typeface="Calibri" panose="020F0502020204030204" pitchFamily="34" charset="0"/>
                        </a:rPr>
                        <a:t>Suhonen</a:t>
                      </a:r>
                      <a:r>
                        <a:rPr lang="en-US" dirty="0" smtClean="0">
                          <a:latin typeface="Calibri" panose="020F0502020204030204" pitchFamily="34" charset="0"/>
                        </a:rPr>
                        <a:t>, PRC 91 (2015) 024613</a:t>
                      </a:r>
                      <a:endParaRPr lang="en-US" dirty="0"/>
                    </a:p>
                  </a:txBody>
                  <a:tcPr/>
                </a:tc>
              </a:tr>
            </a:tbl>
          </a:graphicData>
        </a:graphic>
      </p:graphicFrame>
      <p:sp>
        <p:nvSpPr>
          <p:cNvPr id="6" name="TextBox 5"/>
          <p:cNvSpPr txBox="1"/>
          <p:nvPr/>
        </p:nvSpPr>
        <p:spPr>
          <a:xfrm>
            <a:off x="7251406" y="1668827"/>
            <a:ext cx="4565717" cy="461665"/>
          </a:xfrm>
          <a:prstGeom prst="rect">
            <a:avLst/>
          </a:prstGeom>
          <a:noFill/>
        </p:spPr>
        <p:txBody>
          <a:bodyPr wrap="square" rtlCol="0">
            <a:spAutoFit/>
          </a:bodyPr>
          <a:lstStyle/>
          <a:p>
            <a:r>
              <a:rPr lang="en-US" sz="2400" dirty="0" smtClean="0"/>
              <a:t>There is considerable variability.</a:t>
            </a:r>
            <a:endParaRPr lang="en-US" sz="2400" dirty="0"/>
          </a:p>
        </p:txBody>
      </p:sp>
      <p:sp>
        <p:nvSpPr>
          <p:cNvPr id="7" name="TextBox 6"/>
          <p:cNvSpPr txBox="1"/>
          <p:nvPr/>
        </p:nvSpPr>
        <p:spPr>
          <a:xfrm>
            <a:off x="7251406" y="2059889"/>
            <a:ext cx="4720855" cy="830997"/>
          </a:xfrm>
          <a:prstGeom prst="rect">
            <a:avLst/>
          </a:prstGeom>
          <a:noFill/>
        </p:spPr>
        <p:txBody>
          <a:bodyPr wrap="square" rtlCol="0">
            <a:spAutoFit/>
          </a:bodyPr>
          <a:lstStyle/>
          <a:p>
            <a:r>
              <a:rPr lang="en-US" sz="2400" dirty="0" smtClean="0">
                <a:solidFill>
                  <a:srgbClr val="336600"/>
                </a:solidFill>
              </a:rPr>
              <a:t>The ratio of max over min is a factor 2.7. This is what’s usually stated.</a:t>
            </a:r>
            <a:endParaRPr lang="en-US" sz="2400" dirty="0">
              <a:solidFill>
                <a:srgbClr val="336600"/>
              </a:solidFill>
            </a:endParaRPr>
          </a:p>
        </p:txBody>
      </p:sp>
      <p:sp>
        <p:nvSpPr>
          <p:cNvPr id="8" name="TextBox 7"/>
          <p:cNvSpPr txBox="1"/>
          <p:nvPr/>
        </p:nvSpPr>
        <p:spPr>
          <a:xfrm>
            <a:off x="7251406" y="2820283"/>
            <a:ext cx="4518837" cy="3785652"/>
          </a:xfrm>
          <a:prstGeom prst="rect">
            <a:avLst/>
          </a:prstGeom>
          <a:noFill/>
        </p:spPr>
        <p:txBody>
          <a:bodyPr wrap="square" rtlCol="0">
            <a:spAutoFit/>
          </a:bodyPr>
          <a:lstStyle/>
          <a:p>
            <a:r>
              <a:rPr lang="en-US" sz="2400" dirty="0" smtClean="0">
                <a:solidFill>
                  <a:srgbClr val="0000FF"/>
                </a:solidFill>
              </a:rPr>
              <a:t>When quantifying variability we rarely use the ratio of max over min as a measure of the width. Assuming that these different models sample various uncertainties randomly, one may invoke the central limit theorem. The standard deviation divided by the mean is only 0.3. Maybe a factor 3 is a bit too pessimistic.</a:t>
            </a:r>
            <a:endParaRPr lang="en-US" sz="2400" dirty="0">
              <a:solidFill>
                <a:srgbClr val="0000FF"/>
              </a:solidFill>
            </a:endParaRPr>
          </a:p>
        </p:txBody>
      </p:sp>
    </p:spTree>
    <p:extLst>
      <p:ext uri="{BB962C8B-B14F-4D97-AF65-F5344CB8AC3E}">
        <p14:creationId xmlns:p14="http://schemas.microsoft.com/office/powerpoint/2010/main" val="119132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heckerboard(across)">
                                      <p:cBhvr>
                                        <p:cTn id="11" dur="500"/>
                                        <p:tgtEl>
                                          <p:spTgt spid="5"/>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heckerboard(across)">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heckerboard(across)">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8210" y="218207"/>
            <a:ext cx="11648208" cy="830997"/>
          </a:xfrm>
          <a:prstGeom prst="rect">
            <a:avLst/>
          </a:prstGeom>
          <a:noFill/>
        </p:spPr>
        <p:txBody>
          <a:bodyPr wrap="square" rtlCol="0">
            <a:spAutoFit/>
          </a:bodyPr>
          <a:lstStyle/>
          <a:p>
            <a:r>
              <a:rPr lang="en-US" sz="2400" dirty="0" smtClean="0"/>
              <a:t>Just in case there is a</a:t>
            </a:r>
            <a:r>
              <a:rPr lang="en-US" sz="2400" dirty="0"/>
              <a:t>n</a:t>
            </a:r>
            <a:r>
              <a:rPr lang="en-US" sz="2400" dirty="0" smtClean="0"/>
              <a:t> outcry because I am calling </a:t>
            </a:r>
            <a:r>
              <a:rPr lang="en-US" sz="2400" i="1" dirty="0" smtClean="0"/>
              <a:t>variability</a:t>
            </a:r>
            <a:r>
              <a:rPr lang="en-US" sz="2400" dirty="0" smtClean="0"/>
              <a:t> of theoretical models </a:t>
            </a:r>
            <a:r>
              <a:rPr lang="en-US" sz="2400" i="1" dirty="0" smtClean="0"/>
              <a:t>random</a:t>
            </a:r>
            <a:r>
              <a:rPr lang="en-US" sz="2400" dirty="0" smtClean="0"/>
              <a:t>, here the binned distribution of the matrix elements I cited on the previous page.</a:t>
            </a:r>
            <a:endParaRPr lang="en-US" sz="2400" dirty="0"/>
          </a:p>
        </p:txBody>
      </p:sp>
      <p:sp>
        <p:nvSpPr>
          <p:cNvPr id="10" name="Date Placeholder 9"/>
          <p:cNvSpPr>
            <a:spLocks noGrp="1"/>
          </p:cNvSpPr>
          <p:nvPr>
            <p:ph type="dt" sz="half" idx="10"/>
          </p:nvPr>
        </p:nvSpPr>
        <p:spPr/>
        <p:txBody>
          <a:bodyPr/>
          <a:lstStyle/>
          <a:p>
            <a:r>
              <a:rPr lang="en-US" smtClean="0"/>
              <a:t>September 2017</a:t>
            </a:r>
            <a:endParaRPr lang="en-US"/>
          </a:p>
        </p:txBody>
      </p:sp>
      <p:sp>
        <p:nvSpPr>
          <p:cNvPr id="11" name="Footer Placeholder 10"/>
          <p:cNvSpPr>
            <a:spLocks noGrp="1"/>
          </p:cNvSpPr>
          <p:nvPr>
            <p:ph type="ftr" sz="quarter" idx="11"/>
          </p:nvPr>
        </p:nvSpPr>
        <p:spPr>
          <a:xfrm>
            <a:off x="4038600" y="6323692"/>
            <a:ext cx="4114800" cy="365125"/>
          </a:xfrm>
        </p:spPr>
        <p:txBody>
          <a:bodyPr/>
          <a:lstStyle/>
          <a:p>
            <a:r>
              <a:rPr lang="en-US" smtClean="0"/>
              <a:t>Erice</a:t>
            </a:r>
            <a:endParaRPr lang="en-US"/>
          </a:p>
        </p:txBody>
      </p:sp>
      <p:sp>
        <p:nvSpPr>
          <p:cNvPr id="13" name="Slide Number Placeholder 12"/>
          <p:cNvSpPr>
            <a:spLocks noGrp="1"/>
          </p:cNvSpPr>
          <p:nvPr>
            <p:ph type="sldNum" sz="quarter" idx="12"/>
          </p:nvPr>
        </p:nvSpPr>
        <p:spPr/>
        <p:txBody>
          <a:bodyPr/>
          <a:lstStyle/>
          <a:p>
            <a:fld id="{AFF47089-F15D-4192-A260-81621E8F456C}" type="slidenum">
              <a:rPr lang="en-US" smtClean="0"/>
              <a:t>6</a:t>
            </a:fld>
            <a:endParaRPr lang="en-US"/>
          </a:p>
        </p:txBody>
      </p:sp>
      <p:grpSp>
        <p:nvGrpSpPr>
          <p:cNvPr id="39" name="Group 38"/>
          <p:cNvGrpSpPr/>
          <p:nvPr/>
        </p:nvGrpSpPr>
        <p:grpSpPr>
          <a:xfrm>
            <a:off x="304800" y="1150620"/>
            <a:ext cx="3657600" cy="2316480"/>
            <a:chOff x="304800" y="1150620"/>
            <a:chExt cx="3657600" cy="2316480"/>
          </a:xfrm>
        </p:grpSpPr>
        <p:graphicFrame>
          <p:nvGraphicFramePr>
            <p:cNvPr id="25" name="Chart 24"/>
            <p:cNvGraphicFramePr>
              <a:graphicFrameLocks/>
            </p:cNvGraphicFramePr>
            <p:nvPr>
              <p:extLst>
                <p:ext uri="{D42A27DB-BD31-4B8C-83A1-F6EECF244321}">
                  <p14:modId xmlns:p14="http://schemas.microsoft.com/office/powerpoint/2010/main" val="2574415312"/>
                </p:ext>
              </p:extLst>
            </p:nvPr>
          </p:nvGraphicFramePr>
          <p:xfrm>
            <a:off x="304800" y="1150620"/>
            <a:ext cx="3657600" cy="2316480"/>
          </p:xfrm>
          <a:graphic>
            <a:graphicData uri="http://schemas.openxmlformats.org/drawingml/2006/chart">
              <c:chart xmlns:c="http://schemas.openxmlformats.org/drawingml/2006/chart" xmlns:r="http://schemas.openxmlformats.org/officeDocument/2006/relationships" r:id="rId3"/>
            </a:graphicData>
          </a:graphic>
        </p:graphicFrame>
        <p:sp>
          <p:nvSpPr>
            <p:cNvPr id="28" name="TextBox 27"/>
            <p:cNvSpPr txBox="1"/>
            <p:nvPr/>
          </p:nvSpPr>
          <p:spPr>
            <a:xfrm>
              <a:off x="311404" y="3201949"/>
              <a:ext cx="954200" cy="265151"/>
            </a:xfrm>
            <a:prstGeom prst="rect">
              <a:avLst/>
            </a:prstGeom>
            <a:noFill/>
          </p:spPr>
          <p:txBody>
            <a:bodyPr wrap="none" rtlCol="0">
              <a:spAutoFit/>
            </a:bodyPr>
            <a:lstStyle/>
            <a:p>
              <a:r>
                <a:rPr lang="en-US" sz="1100" dirty="0" smtClean="0"/>
                <a:t>Bin width: 0.5</a:t>
              </a:r>
              <a:endParaRPr lang="en-US" sz="1100" dirty="0"/>
            </a:p>
          </p:txBody>
        </p:sp>
      </p:grpSp>
      <p:grpSp>
        <p:nvGrpSpPr>
          <p:cNvPr id="40" name="Group 39"/>
          <p:cNvGrpSpPr/>
          <p:nvPr/>
        </p:nvGrpSpPr>
        <p:grpSpPr>
          <a:xfrm>
            <a:off x="304800" y="3629025"/>
            <a:ext cx="3657600" cy="2335530"/>
            <a:chOff x="304800" y="3629025"/>
            <a:chExt cx="3657600" cy="2335530"/>
          </a:xfrm>
        </p:grpSpPr>
        <p:graphicFrame>
          <p:nvGraphicFramePr>
            <p:cNvPr id="29" name="Chart 28"/>
            <p:cNvGraphicFramePr>
              <a:graphicFrameLocks/>
            </p:cNvGraphicFramePr>
            <p:nvPr>
              <p:extLst>
                <p:ext uri="{D42A27DB-BD31-4B8C-83A1-F6EECF244321}">
                  <p14:modId xmlns:p14="http://schemas.microsoft.com/office/powerpoint/2010/main" val="154288339"/>
                </p:ext>
              </p:extLst>
            </p:nvPr>
          </p:nvGraphicFramePr>
          <p:xfrm>
            <a:off x="304800" y="3629025"/>
            <a:ext cx="3657600" cy="2335530"/>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p:cNvSpPr txBox="1"/>
            <p:nvPr/>
          </p:nvSpPr>
          <p:spPr>
            <a:xfrm>
              <a:off x="317049" y="5693971"/>
              <a:ext cx="954200" cy="265151"/>
            </a:xfrm>
            <a:prstGeom prst="rect">
              <a:avLst/>
            </a:prstGeom>
            <a:noFill/>
          </p:spPr>
          <p:txBody>
            <a:bodyPr wrap="none" rtlCol="0">
              <a:spAutoFit/>
            </a:bodyPr>
            <a:lstStyle/>
            <a:p>
              <a:r>
                <a:rPr lang="en-US" sz="1100" dirty="0" smtClean="0"/>
                <a:t>Bin width: 0.5</a:t>
              </a:r>
              <a:endParaRPr lang="en-US" sz="1100" dirty="0"/>
            </a:p>
          </p:txBody>
        </p:sp>
      </p:grpSp>
      <p:grpSp>
        <p:nvGrpSpPr>
          <p:cNvPr id="37" name="Group 36"/>
          <p:cNvGrpSpPr/>
          <p:nvPr/>
        </p:nvGrpSpPr>
        <p:grpSpPr>
          <a:xfrm>
            <a:off x="8293100" y="1150620"/>
            <a:ext cx="3594100" cy="2307590"/>
            <a:chOff x="8293100" y="1150620"/>
            <a:chExt cx="3594100" cy="2307590"/>
          </a:xfrm>
        </p:grpSpPr>
        <p:graphicFrame>
          <p:nvGraphicFramePr>
            <p:cNvPr id="27" name="Chart 26"/>
            <p:cNvGraphicFramePr>
              <a:graphicFrameLocks/>
            </p:cNvGraphicFramePr>
            <p:nvPr>
              <p:extLst>
                <p:ext uri="{D42A27DB-BD31-4B8C-83A1-F6EECF244321}">
                  <p14:modId xmlns:p14="http://schemas.microsoft.com/office/powerpoint/2010/main" val="256023139"/>
                </p:ext>
              </p:extLst>
            </p:nvPr>
          </p:nvGraphicFramePr>
          <p:xfrm>
            <a:off x="8293100" y="1150620"/>
            <a:ext cx="3594100" cy="2307590"/>
          </p:xfrm>
          <a:graphic>
            <a:graphicData uri="http://schemas.openxmlformats.org/drawingml/2006/chart">
              <c:chart xmlns:c="http://schemas.openxmlformats.org/drawingml/2006/chart" xmlns:r="http://schemas.openxmlformats.org/officeDocument/2006/relationships" r:id="rId5"/>
            </a:graphicData>
          </a:graphic>
        </p:graphicFrame>
        <p:sp>
          <p:nvSpPr>
            <p:cNvPr id="33" name="TextBox 32"/>
            <p:cNvSpPr txBox="1"/>
            <p:nvPr/>
          </p:nvSpPr>
          <p:spPr>
            <a:xfrm>
              <a:off x="8303938" y="3185016"/>
              <a:ext cx="954200" cy="265151"/>
            </a:xfrm>
            <a:prstGeom prst="rect">
              <a:avLst/>
            </a:prstGeom>
            <a:noFill/>
          </p:spPr>
          <p:txBody>
            <a:bodyPr wrap="none" rtlCol="0">
              <a:spAutoFit/>
            </a:bodyPr>
            <a:lstStyle/>
            <a:p>
              <a:r>
                <a:rPr lang="en-US" sz="1100" dirty="0" smtClean="0"/>
                <a:t>Bin width: 0.5</a:t>
              </a:r>
              <a:endParaRPr lang="en-US" sz="1100" dirty="0"/>
            </a:p>
          </p:txBody>
        </p:sp>
      </p:grpSp>
      <p:grpSp>
        <p:nvGrpSpPr>
          <p:cNvPr id="41" name="Group 40"/>
          <p:cNvGrpSpPr/>
          <p:nvPr/>
        </p:nvGrpSpPr>
        <p:grpSpPr>
          <a:xfrm>
            <a:off x="4324350" y="3640455"/>
            <a:ext cx="3543300" cy="2324100"/>
            <a:chOff x="4324350" y="3640455"/>
            <a:chExt cx="3543300" cy="2324100"/>
          </a:xfrm>
        </p:grpSpPr>
        <p:graphicFrame>
          <p:nvGraphicFramePr>
            <p:cNvPr id="30" name="Chart 29"/>
            <p:cNvGraphicFramePr>
              <a:graphicFrameLocks/>
            </p:cNvGraphicFramePr>
            <p:nvPr>
              <p:extLst>
                <p:ext uri="{D42A27DB-BD31-4B8C-83A1-F6EECF244321}">
                  <p14:modId xmlns:p14="http://schemas.microsoft.com/office/powerpoint/2010/main" val="3292448908"/>
                </p:ext>
              </p:extLst>
            </p:nvPr>
          </p:nvGraphicFramePr>
          <p:xfrm>
            <a:off x="4324350" y="3640455"/>
            <a:ext cx="3543300" cy="2324100"/>
          </p:xfrm>
          <a:graphic>
            <a:graphicData uri="http://schemas.openxmlformats.org/drawingml/2006/chart">
              <c:chart xmlns:c="http://schemas.openxmlformats.org/drawingml/2006/chart" xmlns:r="http://schemas.openxmlformats.org/officeDocument/2006/relationships" r:id="rId6"/>
            </a:graphicData>
          </a:graphic>
        </p:graphicFrame>
        <p:sp>
          <p:nvSpPr>
            <p:cNvPr id="34" name="TextBox 33"/>
            <p:cNvSpPr txBox="1"/>
            <p:nvPr/>
          </p:nvSpPr>
          <p:spPr>
            <a:xfrm>
              <a:off x="4335894" y="5693971"/>
              <a:ext cx="954200" cy="265151"/>
            </a:xfrm>
            <a:prstGeom prst="rect">
              <a:avLst/>
            </a:prstGeom>
            <a:noFill/>
          </p:spPr>
          <p:txBody>
            <a:bodyPr wrap="none" rtlCol="0">
              <a:spAutoFit/>
            </a:bodyPr>
            <a:lstStyle/>
            <a:p>
              <a:r>
                <a:rPr lang="en-US" sz="1100" dirty="0" smtClean="0"/>
                <a:t>Bin width: 0.5</a:t>
              </a:r>
              <a:endParaRPr lang="en-US" sz="1100" dirty="0"/>
            </a:p>
          </p:txBody>
        </p:sp>
      </p:grpSp>
      <p:grpSp>
        <p:nvGrpSpPr>
          <p:cNvPr id="17" name="Group 16"/>
          <p:cNvGrpSpPr/>
          <p:nvPr/>
        </p:nvGrpSpPr>
        <p:grpSpPr>
          <a:xfrm>
            <a:off x="8293100" y="3636645"/>
            <a:ext cx="3556000" cy="2328121"/>
            <a:chOff x="8293100" y="3636645"/>
            <a:chExt cx="3556000" cy="2328121"/>
          </a:xfrm>
        </p:grpSpPr>
        <p:graphicFrame>
          <p:nvGraphicFramePr>
            <p:cNvPr id="31" name="Chart 30"/>
            <p:cNvGraphicFramePr>
              <a:graphicFrameLocks/>
            </p:cNvGraphicFramePr>
            <p:nvPr>
              <p:extLst>
                <p:ext uri="{D42A27DB-BD31-4B8C-83A1-F6EECF244321}">
                  <p14:modId xmlns:p14="http://schemas.microsoft.com/office/powerpoint/2010/main" val="671650962"/>
                </p:ext>
              </p:extLst>
            </p:nvPr>
          </p:nvGraphicFramePr>
          <p:xfrm>
            <a:off x="8293100" y="3636645"/>
            <a:ext cx="3556000" cy="2327910"/>
          </p:xfrm>
          <a:graphic>
            <a:graphicData uri="http://schemas.openxmlformats.org/drawingml/2006/chart">
              <c:chart xmlns:c="http://schemas.openxmlformats.org/drawingml/2006/chart" xmlns:r="http://schemas.openxmlformats.org/officeDocument/2006/relationships" r:id="rId7"/>
            </a:graphicData>
          </a:graphic>
        </p:graphicFrame>
        <p:sp>
          <p:nvSpPr>
            <p:cNvPr id="35" name="TextBox 34"/>
            <p:cNvSpPr txBox="1"/>
            <p:nvPr/>
          </p:nvSpPr>
          <p:spPr>
            <a:xfrm>
              <a:off x="8303938" y="5699615"/>
              <a:ext cx="954200" cy="265151"/>
            </a:xfrm>
            <a:prstGeom prst="rect">
              <a:avLst/>
            </a:prstGeom>
            <a:noFill/>
          </p:spPr>
          <p:txBody>
            <a:bodyPr wrap="none" rtlCol="0">
              <a:spAutoFit/>
            </a:bodyPr>
            <a:lstStyle/>
            <a:p>
              <a:r>
                <a:rPr lang="en-US" sz="1100" dirty="0" smtClean="0"/>
                <a:t>Bin width: 0.5</a:t>
              </a:r>
              <a:endParaRPr lang="en-US" sz="1100" dirty="0"/>
            </a:p>
          </p:txBody>
        </p:sp>
      </p:grpSp>
      <p:grpSp>
        <p:nvGrpSpPr>
          <p:cNvPr id="38" name="Group 37"/>
          <p:cNvGrpSpPr/>
          <p:nvPr/>
        </p:nvGrpSpPr>
        <p:grpSpPr>
          <a:xfrm>
            <a:off x="4324350" y="1150620"/>
            <a:ext cx="3517900" cy="2316480"/>
            <a:chOff x="4324350" y="1150620"/>
            <a:chExt cx="3517900" cy="2316480"/>
          </a:xfrm>
        </p:grpSpPr>
        <p:graphicFrame>
          <p:nvGraphicFramePr>
            <p:cNvPr id="26" name="Chart 25"/>
            <p:cNvGraphicFramePr>
              <a:graphicFrameLocks/>
            </p:cNvGraphicFramePr>
            <p:nvPr>
              <p:extLst>
                <p:ext uri="{D42A27DB-BD31-4B8C-83A1-F6EECF244321}">
                  <p14:modId xmlns:p14="http://schemas.microsoft.com/office/powerpoint/2010/main" val="2519635247"/>
                </p:ext>
              </p:extLst>
            </p:nvPr>
          </p:nvGraphicFramePr>
          <p:xfrm>
            <a:off x="4324350" y="1150620"/>
            <a:ext cx="3517900" cy="2311400"/>
          </p:xfrm>
          <a:graphic>
            <a:graphicData uri="http://schemas.openxmlformats.org/drawingml/2006/chart">
              <c:chart xmlns:c="http://schemas.openxmlformats.org/drawingml/2006/chart" xmlns:r="http://schemas.openxmlformats.org/officeDocument/2006/relationships" r:id="rId8"/>
            </a:graphicData>
          </a:graphic>
        </p:graphicFrame>
        <p:sp>
          <p:nvSpPr>
            <p:cNvPr id="36" name="TextBox 35"/>
            <p:cNvSpPr txBox="1"/>
            <p:nvPr/>
          </p:nvSpPr>
          <p:spPr>
            <a:xfrm>
              <a:off x="4335894" y="3205490"/>
              <a:ext cx="976549" cy="261610"/>
            </a:xfrm>
            <a:prstGeom prst="rect">
              <a:avLst/>
            </a:prstGeom>
            <a:noFill/>
          </p:spPr>
          <p:txBody>
            <a:bodyPr wrap="none" rtlCol="0">
              <a:spAutoFit/>
            </a:bodyPr>
            <a:lstStyle/>
            <a:p>
              <a:r>
                <a:rPr lang="en-US" sz="1100" dirty="0" smtClean="0"/>
                <a:t>Bin width: 1.0</a:t>
              </a:r>
              <a:endParaRPr lang="en-US" sz="1100" dirty="0"/>
            </a:p>
          </p:txBody>
        </p:sp>
      </p:grpSp>
    </p:spTree>
    <p:extLst>
      <p:ext uri="{BB962C8B-B14F-4D97-AF65-F5344CB8AC3E}">
        <p14:creationId xmlns:p14="http://schemas.microsoft.com/office/powerpoint/2010/main" val="89334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checkerboard(across)">
                                      <p:cBhvr>
                                        <p:cTn id="7" dur="500"/>
                                        <p:tgtEl>
                                          <p:spTgt spid="37"/>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checkerboard(across)">
                                      <p:cBhvr>
                                        <p:cTn id="11" dur="500"/>
                                        <p:tgtEl>
                                          <p:spTgt spid="40"/>
                                        </p:tgtEl>
                                      </p:cBhvr>
                                    </p:animEffect>
                                  </p:childTnLst>
                                </p:cTn>
                              </p:par>
                            </p:childTnLst>
                          </p:cTn>
                        </p:par>
                        <p:par>
                          <p:cTn id="12" fill="hold">
                            <p:stCondLst>
                              <p:cond delay="1000"/>
                            </p:stCondLst>
                            <p:childTnLst>
                              <p:par>
                                <p:cTn id="13" presetID="5" presetClass="entr" presetSubtype="10" fill="hold"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checkerboard(across)">
                                      <p:cBhvr>
                                        <p:cTn id="15" dur="500"/>
                                        <p:tgtEl>
                                          <p:spTgt spid="41"/>
                                        </p:tgtEl>
                                      </p:cBhvr>
                                    </p:animEffect>
                                  </p:childTnLst>
                                </p:cTn>
                              </p:par>
                            </p:childTnLst>
                          </p:cTn>
                        </p:par>
                        <p:par>
                          <p:cTn id="16" fill="hold">
                            <p:stCondLst>
                              <p:cond delay="1500"/>
                            </p:stCondLst>
                            <p:childTnLst>
                              <p:par>
                                <p:cTn id="17" presetID="5" presetClass="entr" presetSubtype="1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heckerboard(across)">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402771" y="4632345"/>
                <a:ext cx="3121880" cy="4134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i="1" smtClean="0">
                              <a:latin typeface="Cambria Math" panose="02040503050406030204" pitchFamily="18" charset="0"/>
                            </a:rPr>
                          </m:ctrlPr>
                        </m:dPr>
                        <m:e>
                          <m:sSubSup>
                            <m:sSubSupPr>
                              <m:ctrlPr>
                                <a:rPr lang="en-US" sz="2400" i="1" smtClean="0">
                                  <a:latin typeface="Cambria Math" panose="02040503050406030204" pitchFamily="18" charset="0"/>
                                </a:rPr>
                              </m:ctrlPr>
                            </m:sSubSupPr>
                            <m:e>
                              <m:r>
                                <a:rPr lang="en-US" sz="2400" b="0" i="1" smtClean="0">
                                  <a:latin typeface="Cambria Math" panose="02040503050406030204" pitchFamily="18" charset="0"/>
                                </a:rPr>
                                <m:t>𝑀</m:t>
                              </m:r>
                            </m:e>
                            <m:sub>
                              <m:r>
                                <a:rPr lang="en-US" sz="2400" b="0" i="1" smtClean="0">
                                  <a:latin typeface="Cambria Math" panose="02040503050406030204" pitchFamily="18" charset="0"/>
                                </a:rPr>
                                <m:t>136</m:t>
                              </m:r>
                              <m:r>
                                <a:rPr lang="en-US" sz="2400" b="0" i="1" smtClean="0">
                                  <a:latin typeface="Cambria Math" panose="02040503050406030204" pitchFamily="18" charset="0"/>
                                </a:rPr>
                                <m:t>𝑋𝑒</m:t>
                              </m:r>
                            </m:sub>
                            <m:sup>
                              <m:r>
                                <a:rPr lang="en-US" sz="2400" b="0" i="1" smtClean="0">
                                  <a:latin typeface="Cambria Math" panose="02040503050406030204" pitchFamily="18" charset="0"/>
                                </a:rPr>
                                <m:t>0</m:t>
                              </m:r>
                              <m:r>
                                <a:rPr lang="en-US" sz="2400" b="0" i="1" smtClean="0">
                                  <a:latin typeface="Cambria Math" panose="02040503050406030204" pitchFamily="18" charset="0"/>
                                  <a:ea typeface="Cambria Math" panose="02040503050406030204" pitchFamily="18" charset="0"/>
                                </a:rPr>
                                <m:t>𝜈</m:t>
                              </m:r>
                            </m:sup>
                          </m:sSubSup>
                        </m:e>
                      </m:d>
                      <m:r>
                        <a:rPr lang="en-US" sz="2400" b="0" i="0" smtClean="0">
                          <a:latin typeface="Cambria Math" panose="02040503050406030204" pitchFamily="18" charset="0"/>
                        </a:rPr>
                        <m:t>=2.7</m:t>
                      </m:r>
                      <m:r>
                        <a:rPr lang="en-US" sz="2400" b="0" i="1" smtClean="0">
                          <a:latin typeface="Cambria Math" panose="02040503050406030204" pitchFamily="18" charset="0"/>
                        </a:rPr>
                        <m:t>8</m:t>
                      </m:r>
                      <m:r>
                        <a:rPr lang="en-US" sz="2400" b="0" i="1" smtClean="0">
                          <a:latin typeface="Cambria Math" panose="02040503050406030204" pitchFamily="18" charset="0"/>
                          <a:ea typeface="Cambria Math" panose="02040503050406030204" pitchFamily="18" charset="0"/>
                        </a:rPr>
                        <m:t>±0.80</m:t>
                      </m:r>
                    </m:oMath>
                  </m:oMathPara>
                </a14:m>
                <a:endParaRPr lang="en-US" sz="2400" dirty="0"/>
              </a:p>
            </p:txBody>
          </p:sp>
        </mc:Choice>
        <mc:Fallback xmlns="">
          <p:sp>
            <p:nvSpPr>
              <p:cNvPr id="2" name="TextBox 1"/>
              <p:cNvSpPr txBox="1">
                <a:spLocks noRot="1" noChangeAspect="1" noMove="1" noResize="1" noEditPoints="1" noAdjustHandles="1" noChangeArrowheads="1" noChangeShapeType="1" noTextEdit="1"/>
              </p:cNvSpPr>
              <p:nvPr/>
            </p:nvSpPr>
            <p:spPr>
              <a:xfrm>
                <a:off x="402771" y="4632345"/>
                <a:ext cx="3121880" cy="413447"/>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4673432" y="4632345"/>
                <a:ext cx="2992742" cy="4134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i="1" smtClean="0">
                              <a:latin typeface="Cambria Math" panose="02040503050406030204" pitchFamily="18" charset="0"/>
                            </a:rPr>
                          </m:ctrlPr>
                        </m:dPr>
                        <m:e>
                          <m:sSubSup>
                            <m:sSubSupPr>
                              <m:ctrlPr>
                                <a:rPr lang="en-US" sz="2400" i="1" smtClean="0">
                                  <a:latin typeface="Cambria Math" panose="02040503050406030204" pitchFamily="18" charset="0"/>
                                </a:rPr>
                              </m:ctrlPr>
                            </m:sSubSupPr>
                            <m:e>
                              <m:r>
                                <a:rPr lang="en-US" sz="2400" b="0" i="1" smtClean="0">
                                  <a:latin typeface="Cambria Math" panose="02040503050406030204" pitchFamily="18" charset="0"/>
                                </a:rPr>
                                <m:t>𝑀</m:t>
                              </m:r>
                            </m:e>
                            <m:sub>
                              <m:r>
                                <a:rPr lang="en-US" sz="2400" b="0" i="1" smtClean="0">
                                  <a:latin typeface="Cambria Math" panose="02040503050406030204" pitchFamily="18" charset="0"/>
                                </a:rPr>
                                <m:t>76</m:t>
                              </m:r>
                              <m:r>
                                <a:rPr lang="en-US" sz="2400" b="0" i="1" smtClean="0">
                                  <a:latin typeface="Cambria Math" panose="02040503050406030204" pitchFamily="18" charset="0"/>
                                </a:rPr>
                                <m:t>𝐺𝑒</m:t>
                              </m:r>
                            </m:sub>
                            <m:sup>
                              <m:r>
                                <a:rPr lang="en-US" sz="2400" b="0" i="1" smtClean="0">
                                  <a:latin typeface="Cambria Math" panose="02040503050406030204" pitchFamily="18" charset="0"/>
                                </a:rPr>
                                <m:t>0</m:t>
                              </m:r>
                              <m:r>
                                <a:rPr lang="en-US" sz="2400" b="0" i="1" smtClean="0">
                                  <a:latin typeface="Cambria Math" panose="02040503050406030204" pitchFamily="18" charset="0"/>
                                  <a:ea typeface="Cambria Math" panose="02040503050406030204" pitchFamily="18" charset="0"/>
                                </a:rPr>
                                <m:t>𝜈</m:t>
                              </m:r>
                            </m:sup>
                          </m:sSubSup>
                        </m:e>
                      </m:d>
                      <m:r>
                        <a:rPr lang="en-US" sz="2400" b="0" i="0" smtClean="0">
                          <a:latin typeface="Cambria Math" panose="02040503050406030204" pitchFamily="18" charset="0"/>
                        </a:rPr>
                        <m:t>=4.8</m:t>
                      </m:r>
                      <m:r>
                        <a:rPr lang="en-US" sz="2400" b="0" i="1" smtClean="0">
                          <a:latin typeface="Cambria Math" panose="02040503050406030204" pitchFamily="18" charset="0"/>
                        </a:rPr>
                        <m:t>9</m:t>
                      </m:r>
                      <m:r>
                        <a:rPr lang="en-US" sz="2400" b="0" i="1" smtClean="0">
                          <a:latin typeface="Cambria Math" panose="02040503050406030204" pitchFamily="18" charset="0"/>
                          <a:ea typeface="Cambria Math" panose="02040503050406030204" pitchFamily="18" charset="0"/>
                        </a:rPr>
                        <m:t>±0.95</m:t>
                      </m:r>
                    </m:oMath>
                  </m:oMathPara>
                </a14:m>
                <a:endParaRPr lang="en-US" sz="2400" dirty="0"/>
              </a:p>
            </p:txBody>
          </p:sp>
        </mc:Choice>
        <mc:Fallback xmlns="">
          <p:sp>
            <p:nvSpPr>
              <p:cNvPr id="3" name="TextBox 2"/>
              <p:cNvSpPr txBox="1">
                <a:spLocks noRot="1" noChangeAspect="1" noMove="1" noResize="1" noEditPoints="1" noAdjustHandles="1" noChangeArrowheads="1" noChangeShapeType="1" noTextEdit="1"/>
              </p:cNvSpPr>
              <p:nvPr/>
            </p:nvSpPr>
            <p:spPr>
              <a:xfrm>
                <a:off x="4673432" y="4632345"/>
                <a:ext cx="2992742" cy="413447"/>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8761763" y="4417126"/>
                <a:ext cx="1903983" cy="8438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smtClean="0">
                              <a:latin typeface="Cambria Math" panose="02040503050406030204" pitchFamily="18" charset="0"/>
                            </a:rPr>
                          </m:ctrlPr>
                        </m:fPr>
                        <m:num>
                          <m:sSubSup>
                            <m:sSubSupPr>
                              <m:ctrlPr>
                                <a:rPr lang="en-US" sz="2400" i="1" smtClean="0">
                                  <a:latin typeface="Cambria Math" panose="02040503050406030204" pitchFamily="18" charset="0"/>
                                </a:rPr>
                              </m:ctrlPr>
                            </m:sSubSupPr>
                            <m:e>
                              <m:r>
                                <a:rPr lang="en-US" sz="2400" b="0" i="1" smtClean="0">
                                  <a:latin typeface="Cambria Math" panose="02040503050406030204" pitchFamily="18" charset="0"/>
                                </a:rPr>
                                <m:t>𝐺</m:t>
                              </m:r>
                            </m:e>
                            <m:sub>
                              <m:r>
                                <a:rPr lang="en-US" sz="2400" b="0" i="1" smtClean="0">
                                  <a:latin typeface="Cambria Math" panose="02040503050406030204" pitchFamily="18" charset="0"/>
                                </a:rPr>
                                <m:t>136</m:t>
                              </m:r>
                              <m:r>
                                <a:rPr lang="en-US" sz="2400" b="0" i="1" smtClean="0">
                                  <a:latin typeface="Cambria Math" panose="02040503050406030204" pitchFamily="18" charset="0"/>
                                </a:rPr>
                                <m:t>𝑋𝑒</m:t>
                              </m:r>
                            </m:sub>
                            <m:sup>
                              <m:r>
                                <a:rPr lang="en-US" sz="2400" i="1">
                                  <a:latin typeface="Cambria Math" panose="02040503050406030204" pitchFamily="18" charset="0"/>
                                </a:rPr>
                                <m:t>0</m:t>
                              </m:r>
                              <m:r>
                                <a:rPr lang="en-US" sz="2400" i="1">
                                  <a:latin typeface="Cambria Math" panose="02040503050406030204" pitchFamily="18" charset="0"/>
                                  <a:ea typeface="Cambria Math" panose="02040503050406030204" pitchFamily="18" charset="0"/>
                                </a:rPr>
                                <m:t>𝜈</m:t>
                              </m:r>
                            </m:sup>
                          </m:sSubSup>
                        </m:num>
                        <m:den>
                          <m:sSubSup>
                            <m:sSubSupPr>
                              <m:ctrlPr>
                                <a:rPr lang="en-US" sz="2400" i="1">
                                  <a:latin typeface="Cambria Math" panose="02040503050406030204" pitchFamily="18" charset="0"/>
                                </a:rPr>
                              </m:ctrlPr>
                            </m:sSubSupPr>
                            <m:e>
                              <m:r>
                                <a:rPr lang="en-US" sz="2400" i="1">
                                  <a:latin typeface="Cambria Math" panose="02040503050406030204" pitchFamily="18" charset="0"/>
                                </a:rPr>
                                <m:t>𝐺</m:t>
                              </m:r>
                            </m:e>
                            <m:sub>
                              <m:r>
                                <a:rPr lang="en-US" sz="2400" b="0" i="1" smtClean="0">
                                  <a:latin typeface="Cambria Math" panose="02040503050406030204" pitchFamily="18" charset="0"/>
                                </a:rPr>
                                <m:t>7</m:t>
                              </m:r>
                              <m:r>
                                <a:rPr lang="en-US" sz="2400" i="1">
                                  <a:latin typeface="Cambria Math" panose="02040503050406030204" pitchFamily="18" charset="0"/>
                                </a:rPr>
                                <m:t>6</m:t>
                              </m:r>
                              <m:r>
                                <a:rPr lang="en-US" sz="2400" b="0" i="1" smtClean="0">
                                  <a:latin typeface="Cambria Math" panose="02040503050406030204" pitchFamily="18" charset="0"/>
                                </a:rPr>
                                <m:t>𝐺</m:t>
                              </m:r>
                              <m:r>
                                <a:rPr lang="en-US" sz="2400" i="1">
                                  <a:latin typeface="Cambria Math" panose="02040503050406030204" pitchFamily="18" charset="0"/>
                                </a:rPr>
                                <m:t>𝑒</m:t>
                              </m:r>
                            </m:sub>
                            <m:sup>
                              <m:r>
                                <a:rPr lang="en-US" sz="2400" i="1">
                                  <a:latin typeface="Cambria Math" panose="02040503050406030204" pitchFamily="18" charset="0"/>
                                </a:rPr>
                                <m:t>0</m:t>
                              </m:r>
                              <m:r>
                                <a:rPr lang="en-US" sz="2400" i="1">
                                  <a:latin typeface="Cambria Math" panose="02040503050406030204" pitchFamily="18" charset="0"/>
                                  <a:ea typeface="Cambria Math" panose="02040503050406030204" pitchFamily="18" charset="0"/>
                                </a:rPr>
                                <m:t>𝜈</m:t>
                              </m:r>
                            </m:sup>
                          </m:sSubSup>
                        </m:den>
                      </m:f>
                      <m:r>
                        <a:rPr lang="en-US" sz="2400" b="0" i="1" smtClean="0">
                          <a:latin typeface="Cambria Math" panose="02040503050406030204" pitchFamily="18" charset="0"/>
                        </a:rPr>
                        <m:t>=6.17</m:t>
                      </m:r>
                    </m:oMath>
                  </m:oMathPara>
                </a14:m>
                <a:endParaRPr lang="en-US" sz="2400" dirty="0"/>
              </a:p>
            </p:txBody>
          </p:sp>
        </mc:Choice>
        <mc:Fallback xmlns="">
          <p:sp>
            <p:nvSpPr>
              <p:cNvPr id="4" name="TextBox 3"/>
              <p:cNvSpPr txBox="1">
                <a:spLocks noRot="1" noChangeAspect="1" noMove="1" noResize="1" noEditPoints="1" noAdjustHandles="1" noChangeArrowheads="1" noChangeShapeType="1" noTextEdit="1"/>
              </p:cNvSpPr>
              <p:nvPr/>
            </p:nvSpPr>
            <p:spPr>
              <a:xfrm>
                <a:off x="8761763" y="4417126"/>
                <a:ext cx="1903983" cy="843885"/>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446315" y="5364677"/>
                <a:ext cx="3412153" cy="927370"/>
              </a:xfrm>
              <a:prstGeom prst="rect">
                <a:avLst/>
              </a:prstGeom>
              <a:noFill/>
              <a:ln w="28575">
                <a:solidFill>
                  <a:srgbClr val="0000FF"/>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smtClean="0">
                              <a:solidFill>
                                <a:srgbClr val="0000FF"/>
                              </a:solidFill>
                              <a:latin typeface="Cambria Math" panose="02040503050406030204" pitchFamily="18" charset="0"/>
                            </a:rPr>
                          </m:ctrlPr>
                        </m:fPr>
                        <m:num>
                          <m:sSubSup>
                            <m:sSubSupPr>
                              <m:ctrlPr>
                                <a:rPr lang="en-US" sz="2400" i="1" smtClean="0">
                                  <a:solidFill>
                                    <a:srgbClr val="0000FF"/>
                                  </a:solidFill>
                                  <a:latin typeface="Cambria Math" panose="02040503050406030204" pitchFamily="18" charset="0"/>
                                </a:rPr>
                              </m:ctrlPr>
                            </m:sSubSupPr>
                            <m:e>
                              <m:r>
                                <a:rPr lang="en-US" sz="2400" b="0" i="1" smtClean="0">
                                  <a:solidFill>
                                    <a:srgbClr val="0000FF"/>
                                  </a:solidFill>
                                  <a:latin typeface="Cambria Math" panose="02040503050406030204" pitchFamily="18" charset="0"/>
                                </a:rPr>
                                <m:t>𝐺</m:t>
                              </m:r>
                            </m:e>
                            <m:sub>
                              <m:r>
                                <a:rPr lang="en-US" sz="2400" b="0" i="1" smtClean="0">
                                  <a:solidFill>
                                    <a:srgbClr val="0000FF"/>
                                  </a:solidFill>
                                  <a:latin typeface="Cambria Math" panose="02040503050406030204" pitchFamily="18" charset="0"/>
                                </a:rPr>
                                <m:t>136</m:t>
                              </m:r>
                              <m:r>
                                <a:rPr lang="en-US" sz="2400" b="0" i="1" smtClean="0">
                                  <a:solidFill>
                                    <a:srgbClr val="0000FF"/>
                                  </a:solidFill>
                                  <a:latin typeface="Cambria Math" panose="02040503050406030204" pitchFamily="18" charset="0"/>
                                </a:rPr>
                                <m:t>𝑋𝑒</m:t>
                              </m:r>
                            </m:sub>
                            <m:sup>
                              <m:r>
                                <a:rPr lang="en-US" sz="2400" i="1">
                                  <a:solidFill>
                                    <a:srgbClr val="0000FF"/>
                                  </a:solidFill>
                                  <a:latin typeface="Cambria Math" panose="02040503050406030204" pitchFamily="18" charset="0"/>
                                </a:rPr>
                                <m:t>0</m:t>
                              </m:r>
                              <m:r>
                                <a:rPr lang="en-US" sz="2400" i="1">
                                  <a:solidFill>
                                    <a:srgbClr val="0000FF"/>
                                  </a:solidFill>
                                  <a:latin typeface="Cambria Math" panose="02040503050406030204" pitchFamily="18" charset="0"/>
                                  <a:ea typeface="Cambria Math" panose="02040503050406030204" pitchFamily="18" charset="0"/>
                                </a:rPr>
                                <m:t>𝜈</m:t>
                              </m:r>
                            </m:sup>
                          </m:sSubSup>
                          <m:r>
                            <a:rPr lang="en-US" sz="2400" i="1" smtClean="0">
                              <a:solidFill>
                                <a:srgbClr val="0000FF"/>
                              </a:solidFill>
                              <a:latin typeface="Cambria Math" panose="02040503050406030204" pitchFamily="18" charset="0"/>
                              <a:ea typeface="Cambria Math" panose="02040503050406030204" pitchFamily="18" charset="0"/>
                            </a:rPr>
                            <m:t>∙</m:t>
                          </m:r>
                          <m:sSup>
                            <m:sSupPr>
                              <m:ctrlPr>
                                <a:rPr lang="en-US" sz="2400" i="1" smtClean="0">
                                  <a:solidFill>
                                    <a:srgbClr val="0000FF"/>
                                  </a:solidFill>
                                  <a:latin typeface="Cambria Math" panose="02040503050406030204" pitchFamily="18" charset="0"/>
                                  <a:ea typeface="Cambria Math" panose="02040503050406030204" pitchFamily="18" charset="0"/>
                                </a:rPr>
                              </m:ctrlPr>
                            </m:sSupPr>
                            <m:e>
                              <m:d>
                                <m:dPr>
                                  <m:begChr m:val="⟨"/>
                                  <m:endChr m:val="⟩"/>
                                  <m:ctrlPr>
                                    <a:rPr lang="en-US" sz="2400" i="1">
                                      <a:solidFill>
                                        <a:srgbClr val="0000FF"/>
                                      </a:solidFill>
                                      <a:latin typeface="Cambria Math" panose="02040503050406030204" pitchFamily="18" charset="0"/>
                                    </a:rPr>
                                  </m:ctrlPr>
                                </m:dPr>
                                <m:e>
                                  <m:sSubSup>
                                    <m:sSubSupPr>
                                      <m:ctrlPr>
                                        <a:rPr lang="en-US" sz="2400" i="1">
                                          <a:solidFill>
                                            <a:srgbClr val="0000FF"/>
                                          </a:solidFill>
                                          <a:latin typeface="Cambria Math" panose="02040503050406030204" pitchFamily="18" charset="0"/>
                                        </a:rPr>
                                      </m:ctrlPr>
                                    </m:sSubSupPr>
                                    <m:e>
                                      <m:r>
                                        <a:rPr lang="en-US" sz="2400" i="1">
                                          <a:solidFill>
                                            <a:srgbClr val="0000FF"/>
                                          </a:solidFill>
                                          <a:latin typeface="Cambria Math" panose="02040503050406030204" pitchFamily="18" charset="0"/>
                                        </a:rPr>
                                        <m:t>𝑀</m:t>
                                      </m:r>
                                    </m:e>
                                    <m:sub>
                                      <m:r>
                                        <a:rPr lang="en-US" sz="2400" i="1">
                                          <a:solidFill>
                                            <a:srgbClr val="0000FF"/>
                                          </a:solidFill>
                                          <a:latin typeface="Cambria Math" panose="02040503050406030204" pitchFamily="18" charset="0"/>
                                        </a:rPr>
                                        <m:t>136</m:t>
                                      </m:r>
                                      <m:r>
                                        <a:rPr lang="en-US" sz="2400" i="1">
                                          <a:solidFill>
                                            <a:srgbClr val="0000FF"/>
                                          </a:solidFill>
                                          <a:latin typeface="Cambria Math" panose="02040503050406030204" pitchFamily="18" charset="0"/>
                                        </a:rPr>
                                        <m:t>𝑋𝑒</m:t>
                                      </m:r>
                                    </m:sub>
                                    <m:sup>
                                      <m:r>
                                        <a:rPr lang="en-US" sz="2400" i="1">
                                          <a:solidFill>
                                            <a:srgbClr val="0000FF"/>
                                          </a:solidFill>
                                          <a:latin typeface="Cambria Math" panose="02040503050406030204" pitchFamily="18" charset="0"/>
                                        </a:rPr>
                                        <m:t>0</m:t>
                                      </m:r>
                                      <m:r>
                                        <a:rPr lang="en-US" sz="2400" i="1">
                                          <a:solidFill>
                                            <a:srgbClr val="0000FF"/>
                                          </a:solidFill>
                                          <a:latin typeface="Cambria Math" panose="02040503050406030204" pitchFamily="18" charset="0"/>
                                          <a:ea typeface="Cambria Math" panose="02040503050406030204" pitchFamily="18" charset="0"/>
                                        </a:rPr>
                                        <m:t>𝜈</m:t>
                                      </m:r>
                                    </m:sup>
                                  </m:sSubSup>
                                </m:e>
                              </m:d>
                            </m:e>
                            <m:sup>
                              <m:r>
                                <a:rPr lang="en-US" sz="2400" b="0" i="1" smtClean="0">
                                  <a:solidFill>
                                    <a:srgbClr val="0000FF"/>
                                  </a:solidFill>
                                  <a:latin typeface="Cambria Math" panose="02040503050406030204" pitchFamily="18" charset="0"/>
                                  <a:ea typeface="Cambria Math" panose="02040503050406030204" pitchFamily="18" charset="0"/>
                                </a:rPr>
                                <m:t>2</m:t>
                              </m:r>
                            </m:sup>
                          </m:sSup>
                        </m:num>
                        <m:den>
                          <m:sSubSup>
                            <m:sSubSupPr>
                              <m:ctrlPr>
                                <a:rPr lang="en-US" sz="2400" i="1">
                                  <a:solidFill>
                                    <a:srgbClr val="0000FF"/>
                                  </a:solidFill>
                                  <a:latin typeface="Cambria Math" panose="02040503050406030204" pitchFamily="18" charset="0"/>
                                </a:rPr>
                              </m:ctrlPr>
                            </m:sSubSupPr>
                            <m:e>
                              <m:r>
                                <a:rPr lang="en-US" sz="2400" i="1">
                                  <a:solidFill>
                                    <a:srgbClr val="0000FF"/>
                                  </a:solidFill>
                                  <a:latin typeface="Cambria Math" panose="02040503050406030204" pitchFamily="18" charset="0"/>
                                </a:rPr>
                                <m:t>𝐺</m:t>
                              </m:r>
                            </m:e>
                            <m:sub>
                              <m:r>
                                <a:rPr lang="en-US" sz="2400" b="0" i="1" smtClean="0">
                                  <a:solidFill>
                                    <a:srgbClr val="0000FF"/>
                                  </a:solidFill>
                                  <a:latin typeface="Cambria Math" panose="02040503050406030204" pitchFamily="18" charset="0"/>
                                </a:rPr>
                                <m:t>7</m:t>
                              </m:r>
                              <m:r>
                                <a:rPr lang="en-US" sz="2400" i="1">
                                  <a:solidFill>
                                    <a:srgbClr val="0000FF"/>
                                  </a:solidFill>
                                  <a:latin typeface="Cambria Math" panose="02040503050406030204" pitchFamily="18" charset="0"/>
                                </a:rPr>
                                <m:t>6</m:t>
                              </m:r>
                              <m:r>
                                <a:rPr lang="en-US" sz="2400" b="0" i="1" smtClean="0">
                                  <a:solidFill>
                                    <a:srgbClr val="0000FF"/>
                                  </a:solidFill>
                                  <a:latin typeface="Cambria Math" panose="02040503050406030204" pitchFamily="18" charset="0"/>
                                </a:rPr>
                                <m:t>𝐺</m:t>
                              </m:r>
                              <m:r>
                                <a:rPr lang="en-US" sz="2400" i="1">
                                  <a:solidFill>
                                    <a:srgbClr val="0000FF"/>
                                  </a:solidFill>
                                  <a:latin typeface="Cambria Math" panose="02040503050406030204" pitchFamily="18" charset="0"/>
                                </a:rPr>
                                <m:t>𝑒</m:t>
                              </m:r>
                            </m:sub>
                            <m:sup>
                              <m:r>
                                <a:rPr lang="en-US" sz="2400" i="1">
                                  <a:solidFill>
                                    <a:srgbClr val="0000FF"/>
                                  </a:solidFill>
                                  <a:latin typeface="Cambria Math" panose="02040503050406030204" pitchFamily="18" charset="0"/>
                                </a:rPr>
                                <m:t>0</m:t>
                              </m:r>
                              <m:r>
                                <a:rPr lang="en-US" sz="2400" i="1">
                                  <a:solidFill>
                                    <a:srgbClr val="0000FF"/>
                                  </a:solidFill>
                                  <a:latin typeface="Cambria Math" panose="02040503050406030204" pitchFamily="18" charset="0"/>
                                  <a:ea typeface="Cambria Math" panose="02040503050406030204" pitchFamily="18" charset="0"/>
                                </a:rPr>
                                <m:t>𝜈</m:t>
                              </m:r>
                            </m:sup>
                          </m:sSubSup>
                          <m:r>
                            <a:rPr lang="en-US" sz="2400" i="1" smtClean="0">
                              <a:solidFill>
                                <a:srgbClr val="0000FF"/>
                              </a:solidFill>
                              <a:latin typeface="Cambria Math" panose="02040503050406030204" pitchFamily="18" charset="0"/>
                              <a:ea typeface="Cambria Math" panose="02040503050406030204" pitchFamily="18" charset="0"/>
                            </a:rPr>
                            <m:t>∙</m:t>
                          </m:r>
                          <m:sSup>
                            <m:sSupPr>
                              <m:ctrlPr>
                                <a:rPr lang="en-US" sz="2400" i="1" smtClean="0">
                                  <a:solidFill>
                                    <a:srgbClr val="0000FF"/>
                                  </a:solidFill>
                                  <a:latin typeface="Cambria Math" panose="02040503050406030204" pitchFamily="18" charset="0"/>
                                  <a:ea typeface="Cambria Math" panose="02040503050406030204" pitchFamily="18" charset="0"/>
                                </a:rPr>
                              </m:ctrlPr>
                            </m:sSupPr>
                            <m:e>
                              <m:d>
                                <m:dPr>
                                  <m:begChr m:val="⟨"/>
                                  <m:endChr m:val="⟩"/>
                                  <m:ctrlPr>
                                    <a:rPr lang="en-US" sz="2400" i="1">
                                      <a:solidFill>
                                        <a:srgbClr val="0000FF"/>
                                      </a:solidFill>
                                      <a:latin typeface="Cambria Math" panose="02040503050406030204" pitchFamily="18" charset="0"/>
                                    </a:rPr>
                                  </m:ctrlPr>
                                </m:dPr>
                                <m:e>
                                  <m:sSubSup>
                                    <m:sSubSupPr>
                                      <m:ctrlPr>
                                        <a:rPr lang="en-US" sz="2400" i="1">
                                          <a:solidFill>
                                            <a:srgbClr val="0000FF"/>
                                          </a:solidFill>
                                          <a:latin typeface="Cambria Math" panose="02040503050406030204" pitchFamily="18" charset="0"/>
                                        </a:rPr>
                                      </m:ctrlPr>
                                    </m:sSubSupPr>
                                    <m:e>
                                      <m:r>
                                        <a:rPr lang="en-US" sz="2400" i="1">
                                          <a:solidFill>
                                            <a:srgbClr val="0000FF"/>
                                          </a:solidFill>
                                          <a:latin typeface="Cambria Math" panose="02040503050406030204" pitchFamily="18" charset="0"/>
                                        </a:rPr>
                                        <m:t>𝑀</m:t>
                                      </m:r>
                                    </m:e>
                                    <m:sub>
                                      <m:r>
                                        <a:rPr lang="en-US" sz="2400" i="1">
                                          <a:solidFill>
                                            <a:srgbClr val="0000FF"/>
                                          </a:solidFill>
                                          <a:latin typeface="Cambria Math" panose="02040503050406030204" pitchFamily="18" charset="0"/>
                                        </a:rPr>
                                        <m:t>76</m:t>
                                      </m:r>
                                      <m:r>
                                        <a:rPr lang="en-US" sz="2400" i="1">
                                          <a:solidFill>
                                            <a:srgbClr val="0000FF"/>
                                          </a:solidFill>
                                          <a:latin typeface="Cambria Math" panose="02040503050406030204" pitchFamily="18" charset="0"/>
                                        </a:rPr>
                                        <m:t>𝐺𝑒</m:t>
                                      </m:r>
                                    </m:sub>
                                    <m:sup>
                                      <m:r>
                                        <a:rPr lang="en-US" sz="2400" i="1">
                                          <a:solidFill>
                                            <a:srgbClr val="0000FF"/>
                                          </a:solidFill>
                                          <a:latin typeface="Cambria Math" panose="02040503050406030204" pitchFamily="18" charset="0"/>
                                        </a:rPr>
                                        <m:t>0</m:t>
                                      </m:r>
                                      <m:r>
                                        <a:rPr lang="en-US" sz="2400" i="1">
                                          <a:solidFill>
                                            <a:srgbClr val="0000FF"/>
                                          </a:solidFill>
                                          <a:latin typeface="Cambria Math" panose="02040503050406030204" pitchFamily="18" charset="0"/>
                                          <a:ea typeface="Cambria Math" panose="02040503050406030204" pitchFamily="18" charset="0"/>
                                        </a:rPr>
                                        <m:t>𝜈</m:t>
                                      </m:r>
                                    </m:sup>
                                  </m:sSubSup>
                                </m:e>
                              </m:d>
                            </m:e>
                            <m:sup>
                              <m:r>
                                <a:rPr lang="en-US" sz="2400" b="0" i="1" smtClean="0">
                                  <a:solidFill>
                                    <a:srgbClr val="0000FF"/>
                                  </a:solidFill>
                                  <a:latin typeface="Cambria Math" panose="02040503050406030204" pitchFamily="18" charset="0"/>
                                  <a:ea typeface="Cambria Math" panose="02040503050406030204" pitchFamily="18" charset="0"/>
                                </a:rPr>
                                <m:t>2</m:t>
                              </m:r>
                            </m:sup>
                          </m:sSup>
                        </m:den>
                      </m:f>
                      <m:r>
                        <a:rPr lang="en-US" sz="2400" b="0" i="1" smtClean="0">
                          <a:solidFill>
                            <a:srgbClr val="0000FF"/>
                          </a:solidFill>
                          <a:latin typeface="Cambria Math" panose="02040503050406030204" pitchFamily="18" charset="0"/>
                        </a:rPr>
                        <m:t>=1.99</m:t>
                      </m:r>
                    </m:oMath>
                  </m:oMathPara>
                </a14:m>
                <a:endParaRPr lang="en-US" sz="2400" dirty="0">
                  <a:solidFill>
                    <a:srgbClr val="0000FF"/>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446315" y="5364677"/>
                <a:ext cx="3412153" cy="927370"/>
              </a:xfrm>
              <a:prstGeom prst="rect">
                <a:avLst/>
              </a:prstGeom>
              <a:blipFill rotWithShape="0">
                <a:blip r:embed="rId6"/>
                <a:stretch>
                  <a:fillRect/>
                </a:stretch>
              </a:blipFill>
              <a:ln w="28575">
                <a:solidFill>
                  <a:srgbClr val="0000FF"/>
                </a:solidFill>
              </a:ln>
            </p:spPr>
            <p:txBody>
              <a:bodyPr/>
              <a:lstStyle/>
              <a:p>
                <a:r>
                  <a:rPr lang="en-US">
                    <a:noFill/>
                  </a:rPr>
                  <a:t> </a:t>
                </a:r>
              </a:p>
            </p:txBody>
          </p:sp>
        </mc:Fallback>
      </mc:AlternateContent>
      <p:graphicFrame>
        <p:nvGraphicFramePr>
          <p:cNvPr id="6" name="Table 5"/>
          <p:cNvGraphicFramePr>
            <a:graphicFrameLocks noGrp="1"/>
          </p:cNvGraphicFramePr>
          <p:nvPr>
            <p:extLst>
              <p:ext uri="{D42A27DB-BD31-4B8C-83A1-F6EECF244321}">
                <p14:modId xmlns:p14="http://schemas.microsoft.com/office/powerpoint/2010/main" val="3940874391"/>
              </p:ext>
            </p:extLst>
          </p:nvPr>
        </p:nvGraphicFramePr>
        <p:xfrm>
          <a:off x="605972" y="295125"/>
          <a:ext cx="4151085" cy="2494280"/>
        </p:xfrm>
        <a:graphic>
          <a:graphicData uri="http://schemas.openxmlformats.org/drawingml/2006/table">
            <a:tbl>
              <a:tblPr firstRow="1" bandRow="1">
                <a:tableStyleId>{5C22544A-7EE6-4342-B048-85BDC9FD1C3A}</a:tableStyleId>
              </a:tblPr>
              <a:tblGrid>
                <a:gridCol w="1222828"/>
                <a:gridCol w="979715"/>
                <a:gridCol w="859971"/>
                <a:gridCol w="1088571"/>
              </a:tblGrid>
              <a:tr h="370840">
                <a:tc>
                  <a:txBody>
                    <a:bodyPr/>
                    <a:lstStyle/>
                    <a:p>
                      <a:r>
                        <a:rPr lang="en-US" dirty="0" smtClean="0"/>
                        <a:t>Nuclide</a:t>
                      </a:r>
                      <a:endParaRPr lang="en-US" dirty="0"/>
                    </a:p>
                  </a:txBody>
                  <a:tcPr/>
                </a:tc>
                <a:tc>
                  <a:txBody>
                    <a:bodyPr/>
                    <a:lstStyle/>
                    <a:p>
                      <a:r>
                        <a:rPr lang="en-US" dirty="0" smtClean="0"/>
                        <a:t>&lt;M</a:t>
                      </a:r>
                      <a:r>
                        <a:rPr lang="en-US" baseline="30000" dirty="0" smtClean="0"/>
                        <a:t>0</a:t>
                      </a:r>
                      <a:r>
                        <a:rPr lang="el-GR" baseline="30000" dirty="0" smtClean="0">
                          <a:latin typeface="Calibri" panose="020F0502020204030204" pitchFamily="34" charset="0"/>
                        </a:rPr>
                        <a:t>ν</a:t>
                      </a:r>
                      <a:r>
                        <a:rPr lang="en-US" dirty="0" smtClean="0"/>
                        <a:t>&gt;</a:t>
                      </a:r>
                      <a:endParaRPr lang="en-US" dirty="0"/>
                    </a:p>
                  </a:txBody>
                  <a:tcPr/>
                </a:tc>
                <a:tc>
                  <a:txBody>
                    <a:bodyPr/>
                    <a:lstStyle/>
                    <a:p>
                      <a:r>
                        <a:rPr lang="el-GR" dirty="0" smtClean="0">
                          <a:latin typeface="Calibri" panose="020F0502020204030204" pitchFamily="34" charset="0"/>
                        </a:rPr>
                        <a:t>σ</a:t>
                      </a:r>
                      <a:r>
                        <a:rPr lang="en-US" baseline="-25000" dirty="0" smtClean="0">
                          <a:latin typeface="Calibri" panose="020F0502020204030204" pitchFamily="34" charset="0"/>
                        </a:rPr>
                        <a:t>M</a:t>
                      </a:r>
                      <a:endParaRPr lang="en-US" baseline="-25000" dirty="0"/>
                    </a:p>
                  </a:txBody>
                  <a:tcPr/>
                </a:tc>
                <a:tc>
                  <a:txBody>
                    <a:bodyPr/>
                    <a:lstStyle/>
                    <a:p>
                      <a:r>
                        <a:rPr lang="el-GR" dirty="0" smtClean="0">
                          <a:latin typeface="Calibri" panose="020F0502020204030204" pitchFamily="34" charset="0"/>
                        </a:rPr>
                        <a:t>σ</a:t>
                      </a:r>
                      <a:r>
                        <a:rPr lang="en-US" baseline="-25000" dirty="0" smtClean="0">
                          <a:latin typeface="Calibri" panose="020F0502020204030204" pitchFamily="34" charset="0"/>
                        </a:rPr>
                        <a:t>M</a:t>
                      </a:r>
                      <a:r>
                        <a:rPr lang="en-US" baseline="0" dirty="0" smtClean="0">
                          <a:latin typeface="Calibri" panose="020F0502020204030204" pitchFamily="34" charset="0"/>
                        </a:rPr>
                        <a:t> </a:t>
                      </a:r>
                      <a:r>
                        <a:rPr lang="en-US" dirty="0" smtClean="0"/>
                        <a:t>/ M</a:t>
                      </a:r>
                      <a:r>
                        <a:rPr lang="en-US" baseline="30000" dirty="0" smtClean="0"/>
                        <a:t>0</a:t>
                      </a:r>
                      <a:r>
                        <a:rPr lang="el-GR" baseline="30000" dirty="0" smtClean="0">
                          <a:latin typeface="Calibri" panose="020F0502020204030204" pitchFamily="34" charset="0"/>
                        </a:rPr>
                        <a:t>ν</a:t>
                      </a:r>
                      <a:endParaRPr lang="en-US" baseline="-25000" dirty="0" smtClean="0">
                        <a:latin typeface="Calibri" panose="020F0502020204030204" pitchFamily="34" charset="0"/>
                      </a:endParaRPr>
                    </a:p>
                    <a:p>
                      <a:r>
                        <a:rPr lang="en-US" dirty="0" smtClean="0">
                          <a:latin typeface="Calibri" panose="020F0502020204030204" pitchFamily="34" charset="0"/>
                        </a:rPr>
                        <a:t>[%]</a:t>
                      </a:r>
                      <a:endParaRPr lang="en-US" dirty="0"/>
                    </a:p>
                  </a:txBody>
                  <a:tcPr/>
                </a:tc>
              </a:tr>
              <a:tr h="370840">
                <a:tc>
                  <a:txBody>
                    <a:bodyPr/>
                    <a:lstStyle/>
                    <a:p>
                      <a:r>
                        <a:rPr lang="en-US" baseline="30000" dirty="0" smtClean="0"/>
                        <a:t>76</a:t>
                      </a:r>
                      <a:r>
                        <a:rPr lang="en-US" dirty="0" smtClean="0"/>
                        <a:t>Ge</a:t>
                      </a:r>
                    </a:p>
                  </a:txBody>
                  <a:tcPr/>
                </a:tc>
                <a:tc>
                  <a:txBody>
                    <a:bodyPr/>
                    <a:lstStyle/>
                    <a:p>
                      <a:r>
                        <a:rPr lang="en-US" dirty="0" smtClean="0"/>
                        <a:t>4.89</a:t>
                      </a:r>
                      <a:endParaRPr lang="en-US" dirty="0"/>
                    </a:p>
                  </a:txBody>
                  <a:tcPr/>
                </a:tc>
                <a:tc>
                  <a:txBody>
                    <a:bodyPr/>
                    <a:lstStyle/>
                    <a:p>
                      <a:r>
                        <a:rPr lang="en-US" dirty="0" smtClean="0"/>
                        <a:t>0.95</a:t>
                      </a:r>
                      <a:endParaRPr lang="en-US" dirty="0"/>
                    </a:p>
                  </a:txBody>
                  <a:tcPr/>
                </a:tc>
                <a:tc>
                  <a:txBody>
                    <a:bodyPr/>
                    <a:lstStyle/>
                    <a:p>
                      <a:r>
                        <a:rPr lang="en-US" dirty="0" smtClean="0"/>
                        <a:t>19</a:t>
                      </a:r>
                      <a:endParaRPr lang="en-US" dirty="0"/>
                    </a:p>
                  </a:txBody>
                  <a:tcPr/>
                </a:tc>
              </a:tr>
              <a:tr h="370840">
                <a:tc>
                  <a:txBody>
                    <a:bodyPr/>
                    <a:lstStyle/>
                    <a:p>
                      <a:r>
                        <a:rPr lang="en-US" baseline="30000" dirty="0" smtClean="0"/>
                        <a:t>82</a:t>
                      </a:r>
                      <a:r>
                        <a:rPr lang="en-US" dirty="0" smtClean="0"/>
                        <a:t>Se</a:t>
                      </a:r>
                      <a:endParaRPr lang="en-US" dirty="0"/>
                    </a:p>
                  </a:txBody>
                  <a:tcPr/>
                </a:tc>
                <a:tc>
                  <a:txBody>
                    <a:bodyPr/>
                    <a:lstStyle/>
                    <a:p>
                      <a:r>
                        <a:rPr lang="en-US" dirty="0" smtClean="0"/>
                        <a:t>4.17</a:t>
                      </a:r>
                      <a:endParaRPr lang="en-US" dirty="0"/>
                    </a:p>
                  </a:txBody>
                  <a:tcPr/>
                </a:tc>
                <a:tc>
                  <a:txBody>
                    <a:bodyPr/>
                    <a:lstStyle/>
                    <a:p>
                      <a:r>
                        <a:rPr lang="en-US" dirty="0" smtClean="0"/>
                        <a:t>0.78</a:t>
                      </a:r>
                      <a:endParaRPr lang="en-US" dirty="0"/>
                    </a:p>
                  </a:txBody>
                  <a:tcPr/>
                </a:tc>
                <a:tc>
                  <a:txBody>
                    <a:bodyPr/>
                    <a:lstStyle/>
                    <a:p>
                      <a:r>
                        <a:rPr lang="en-US" dirty="0" smtClean="0"/>
                        <a:t>19</a:t>
                      </a:r>
                      <a:endParaRPr lang="en-US" dirty="0"/>
                    </a:p>
                  </a:txBody>
                  <a:tcPr/>
                </a:tc>
              </a:tr>
              <a:tr h="370840">
                <a:tc>
                  <a:txBody>
                    <a:bodyPr/>
                    <a:lstStyle/>
                    <a:p>
                      <a:r>
                        <a:rPr lang="en-US" baseline="30000" dirty="0" smtClean="0"/>
                        <a:t>100</a:t>
                      </a:r>
                      <a:r>
                        <a:rPr lang="en-US" dirty="0" smtClean="0"/>
                        <a:t>Mo</a:t>
                      </a:r>
                      <a:endParaRPr lang="en-US" dirty="0"/>
                    </a:p>
                  </a:txBody>
                  <a:tcPr/>
                </a:tc>
                <a:tc>
                  <a:txBody>
                    <a:bodyPr/>
                    <a:lstStyle/>
                    <a:p>
                      <a:r>
                        <a:rPr lang="en-US" dirty="0" smtClean="0"/>
                        <a:t>4.35</a:t>
                      </a:r>
                      <a:endParaRPr lang="en-US" dirty="0"/>
                    </a:p>
                  </a:txBody>
                  <a:tcPr/>
                </a:tc>
                <a:tc>
                  <a:txBody>
                    <a:bodyPr/>
                    <a:lstStyle/>
                    <a:p>
                      <a:r>
                        <a:rPr lang="en-US" dirty="0" smtClean="0"/>
                        <a:t>0.76</a:t>
                      </a:r>
                      <a:endParaRPr lang="en-US" dirty="0"/>
                    </a:p>
                  </a:txBody>
                  <a:tcPr/>
                </a:tc>
                <a:tc>
                  <a:txBody>
                    <a:bodyPr/>
                    <a:lstStyle/>
                    <a:p>
                      <a:r>
                        <a:rPr lang="en-US" dirty="0" smtClean="0"/>
                        <a:t>18</a:t>
                      </a:r>
                      <a:endParaRPr lang="en-US" dirty="0"/>
                    </a:p>
                  </a:txBody>
                  <a:tcPr/>
                </a:tc>
              </a:tr>
              <a:tr h="370840">
                <a:tc>
                  <a:txBody>
                    <a:bodyPr/>
                    <a:lstStyle/>
                    <a:p>
                      <a:r>
                        <a:rPr lang="en-US" baseline="30000" dirty="0" smtClean="0"/>
                        <a:t>130</a:t>
                      </a:r>
                      <a:r>
                        <a:rPr lang="en-US" dirty="0" smtClean="0"/>
                        <a:t>Te</a:t>
                      </a:r>
                      <a:endParaRPr lang="en-US" dirty="0"/>
                    </a:p>
                  </a:txBody>
                  <a:tcPr/>
                </a:tc>
                <a:tc>
                  <a:txBody>
                    <a:bodyPr/>
                    <a:lstStyle/>
                    <a:p>
                      <a:r>
                        <a:rPr lang="en-US" dirty="0" smtClean="0"/>
                        <a:t>3.70</a:t>
                      </a:r>
                      <a:endParaRPr lang="en-US" dirty="0"/>
                    </a:p>
                  </a:txBody>
                  <a:tcPr/>
                </a:tc>
                <a:tc>
                  <a:txBody>
                    <a:bodyPr/>
                    <a:lstStyle/>
                    <a:p>
                      <a:r>
                        <a:rPr lang="en-US" dirty="0" smtClean="0"/>
                        <a:t>1.04</a:t>
                      </a:r>
                      <a:endParaRPr lang="en-US" dirty="0"/>
                    </a:p>
                  </a:txBody>
                  <a:tcPr/>
                </a:tc>
                <a:tc>
                  <a:txBody>
                    <a:bodyPr/>
                    <a:lstStyle/>
                    <a:p>
                      <a:r>
                        <a:rPr lang="en-US" dirty="0" smtClean="0"/>
                        <a:t>28</a:t>
                      </a:r>
                      <a:endParaRPr lang="en-US" dirty="0"/>
                    </a:p>
                  </a:txBody>
                  <a:tcPr/>
                </a:tc>
              </a:tr>
              <a:tr h="370840">
                <a:tc>
                  <a:txBody>
                    <a:bodyPr/>
                    <a:lstStyle/>
                    <a:p>
                      <a:r>
                        <a:rPr lang="en-US" baseline="30000" dirty="0" smtClean="0"/>
                        <a:t>136</a:t>
                      </a:r>
                      <a:r>
                        <a:rPr lang="en-US" dirty="0" smtClean="0"/>
                        <a:t>Xe</a:t>
                      </a:r>
                      <a:endParaRPr lang="en-US" dirty="0"/>
                    </a:p>
                  </a:txBody>
                  <a:tcPr/>
                </a:tc>
                <a:tc>
                  <a:txBody>
                    <a:bodyPr/>
                    <a:lstStyle/>
                    <a:p>
                      <a:r>
                        <a:rPr lang="en-US" dirty="0" smtClean="0"/>
                        <a:t>2.78</a:t>
                      </a:r>
                      <a:endParaRPr lang="en-US" dirty="0"/>
                    </a:p>
                  </a:txBody>
                  <a:tcPr/>
                </a:tc>
                <a:tc>
                  <a:txBody>
                    <a:bodyPr/>
                    <a:lstStyle/>
                    <a:p>
                      <a:r>
                        <a:rPr lang="en-US" dirty="0" smtClean="0"/>
                        <a:t>0.80</a:t>
                      </a:r>
                      <a:endParaRPr lang="en-US" dirty="0"/>
                    </a:p>
                  </a:txBody>
                  <a:tcPr/>
                </a:tc>
                <a:tc>
                  <a:txBody>
                    <a:bodyPr/>
                    <a:lstStyle/>
                    <a:p>
                      <a:r>
                        <a:rPr lang="en-US" dirty="0" smtClean="0"/>
                        <a:t>29</a:t>
                      </a:r>
                      <a:endParaRPr lang="en-US" dirty="0"/>
                    </a:p>
                  </a:txBody>
                  <a:tcPr/>
                </a:tc>
              </a:tr>
            </a:tbl>
          </a:graphicData>
        </a:graphic>
      </p:graphicFrame>
      <p:sp>
        <p:nvSpPr>
          <p:cNvPr id="7" name="TextBox 6"/>
          <p:cNvSpPr txBox="1"/>
          <p:nvPr/>
        </p:nvSpPr>
        <p:spPr>
          <a:xfrm>
            <a:off x="4800601" y="293915"/>
            <a:ext cx="7108371"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srgbClr val="0000FF"/>
                </a:solidFill>
              </a:rPr>
              <a:t>Independent of A, all matrix element distributions show a Gauss-like distribution.</a:t>
            </a:r>
          </a:p>
          <a:p>
            <a:pPr marL="342900" indent="-342900">
              <a:buFont typeface="Arial" panose="020B0604020202020204" pitchFamily="34" charset="0"/>
              <a:buChar char="•"/>
            </a:pPr>
            <a:r>
              <a:rPr lang="en-US" sz="2400" dirty="0" smtClean="0">
                <a:solidFill>
                  <a:srgbClr val="0000FF"/>
                </a:solidFill>
              </a:rPr>
              <a:t>The relative width of all these distributions is 20-30%, again there is no strong visible A-dependence.</a:t>
            </a:r>
            <a:endParaRPr lang="en-US" sz="2400" dirty="0">
              <a:solidFill>
                <a:srgbClr val="0000FF"/>
              </a:solidFill>
            </a:endParaRPr>
          </a:p>
        </p:txBody>
      </p:sp>
      <p:grpSp>
        <p:nvGrpSpPr>
          <p:cNvPr id="15" name="Group 14"/>
          <p:cNvGrpSpPr/>
          <p:nvPr/>
        </p:nvGrpSpPr>
        <p:grpSpPr>
          <a:xfrm>
            <a:off x="402771" y="1861457"/>
            <a:ext cx="11346355" cy="1552529"/>
            <a:chOff x="402771" y="1861457"/>
            <a:chExt cx="11346355" cy="1552529"/>
          </a:xfrm>
        </p:grpSpPr>
        <p:sp>
          <p:nvSpPr>
            <p:cNvPr id="8" name="TextBox 7"/>
            <p:cNvSpPr txBox="1"/>
            <p:nvPr/>
          </p:nvSpPr>
          <p:spPr>
            <a:xfrm>
              <a:off x="4825812" y="1861457"/>
              <a:ext cx="6923314" cy="1200329"/>
            </a:xfrm>
            <a:prstGeom prst="rect">
              <a:avLst/>
            </a:prstGeom>
            <a:noFill/>
          </p:spPr>
          <p:txBody>
            <a:bodyPr wrap="square" rtlCol="0">
              <a:spAutoFit/>
            </a:bodyPr>
            <a:lstStyle/>
            <a:p>
              <a:r>
                <a:rPr lang="en-US" sz="2400" dirty="0" smtClean="0">
                  <a:solidFill>
                    <a:srgbClr val="FF0000"/>
                  </a:solidFill>
                </a:rPr>
                <a:t>The conclusions I draw from this: the matrix element calculations show less variability than the often claimed factor of 3.</a:t>
              </a:r>
              <a:endParaRPr lang="en-US" sz="2400" dirty="0">
                <a:solidFill>
                  <a:srgbClr val="FF0000"/>
                </a:solidFill>
              </a:endParaRPr>
            </a:p>
          </p:txBody>
        </p:sp>
        <p:sp>
          <p:nvSpPr>
            <p:cNvPr id="9" name="TextBox 8"/>
            <p:cNvSpPr txBox="1"/>
            <p:nvPr/>
          </p:nvSpPr>
          <p:spPr>
            <a:xfrm>
              <a:off x="402771" y="2952321"/>
              <a:ext cx="10829824" cy="461665"/>
            </a:xfrm>
            <a:prstGeom prst="rect">
              <a:avLst/>
            </a:prstGeom>
            <a:noFill/>
          </p:spPr>
          <p:txBody>
            <a:bodyPr wrap="none" rtlCol="0">
              <a:spAutoFit/>
            </a:bodyPr>
            <a:lstStyle/>
            <a:p>
              <a:r>
                <a:rPr lang="en-US" sz="2400" dirty="0" smtClean="0">
                  <a:solidFill>
                    <a:srgbClr val="FF0000"/>
                  </a:solidFill>
                </a:rPr>
                <a:t>There is probably only little nuclide dependence in the reliability of these calculations.</a:t>
              </a:r>
              <a:endParaRPr lang="en-US" sz="2400" dirty="0">
                <a:solidFill>
                  <a:srgbClr val="FF0000"/>
                </a:solidFill>
              </a:endParaRPr>
            </a:p>
          </p:txBody>
        </p:sp>
      </p:grpSp>
      <p:sp>
        <p:nvSpPr>
          <p:cNvPr id="10" name="TextBox 9"/>
          <p:cNvSpPr txBox="1"/>
          <p:nvPr/>
        </p:nvSpPr>
        <p:spPr>
          <a:xfrm>
            <a:off x="402771" y="3467100"/>
            <a:ext cx="10487679" cy="461665"/>
          </a:xfrm>
          <a:prstGeom prst="rect">
            <a:avLst/>
          </a:prstGeom>
          <a:noFill/>
        </p:spPr>
        <p:txBody>
          <a:bodyPr wrap="none" rtlCol="0">
            <a:spAutoFit/>
          </a:bodyPr>
          <a:lstStyle/>
          <a:p>
            <a:r>
              <a:rPr lang="en-US" sz="2400" dirty="0" smtClean="0">
                <a:solidFill>
                  <a:srgbClr val="663300"/>
                </a:solidFill>
              </a:rPr>
              <a:t>This evaluation ignores the possibility of shortcomings all models have in common.</a:t>
            </a:r>
            <a:endParaRPr lang="en-US" sz="2400" dirty="0">
              <a:solidFill>
                <a:srgbClr val="663300"/>
              </a:solidFill>
            </a:endParaRPr>
          </a:p>
        </p:txBody>
      </p:sp>
      <p:sp>
        <p:nvSpPr>
          <p:cNvPr id="11" name="TextBox 10"/>
          <p:cNvSpPr txBox="1"/>
          <p:nvPr/>
        </p:nvSpPr>
        <p:spPr>
          <a:xfrm>
            <a:off x="402771" y="3962400"/>
            <a:ext cx="8107028" cy="461665"/>
          </a:xfrm>
          <a:prstGeom prst="rect">
            <a:avLst/>
          </a:prstGeom>
          <a:noFill/>
        </p:spPr>
        <p:txBody>
          <a:bodyPr wrap="none" rtlCol="0">
            <a:spAutoFit/>
          </a:bodyPr>
          <a:lstStyle/>
          <a:p>
            <a:r>
              <a:rPr lang="en-US" sz="2400" dirty="0" smtClean="0"/>
              <a:t>After all this said: how does </a:t>
            </a:r>
            <a:r>
              <a:rPr lang="en-US" sz="2400" baseline="30000" dirty="0" smtClean="0"/>
              <a:t>136</a:t>
            </a:r>
            <a:r>
              <a:rPr lang="en-US" sz="2400" dirty="0" smtClean="0"/>
              <a:t>Xe, on average, compare to </a:t>
            </a:r>
            <a:r>
              <a:rPr lang="en-US" sz="2400" baseline="30000" dirty="0" smtClean="0"/>
              <a:t>76</a:t>
            </a:r>
            <a:r>
              <a:rPr lang="en-US" sz="2400" dirty="0" smtClean="0"/>
              <a:t>Ge?</a:t>
            </a:r>
            <a:endParaRPr lang="en-US" sz="2400" dirty="0"/>
          </a:p>
        </p:txBody>
      </p:sp>
      <p:sp>
        <p:nvSpPr>
          <p:cNvPr id="12" name="Date Placeholder 11"/>
          <p:cNvSpPr>
            <a:spLocks noGrp="1"/>
          </p:cNvSpPr>
          <p:nvPr>
            <p:ph type="dt" sz="half" idx="10"/>
          </p:nvPr>
        </p:nvSpPr>
        <p:spPr/>
        <p:txBody>
          <a:bodyPr/>
          <a:lstStyle/>
          <a:p>
            <a:r>
              <a:rPr lang="en-US" smtClean="0"/>
              <a:t>September 2017</a:t>
            </a:r>
            <a:endParaRPr lang="en-US"/>
          </a:p>
        </p:txBody>
      </p:sp>
      <p:sp>
        <p:nvSpPr>
          <p:cNvPr id="13" name="Footer Placeholder 12"/>
          <p:cNvSpPr>
            <a:spLocks noGrp="1"/>
          </p:cNvSpPr>
          <p:nvPr>
            <p:ph type="ftr" sz="quarter" idx="11"/>
          </p:nvPr>
        </p:nvSpPr>
        <p:spPr/>
        <p:txBody>
          <a:bodyPr/>
          <a:lstStyle/>
          <a:p>
            <a:r>
              <a:rPr lang="en-US" smtClean="0"/>
              <a:t>Erice</a:t>
            </a:r>
            <a:endParaRPr lang="en-US"/>
          </a:p>
        </p:txBody>
      </p:sp>
      <p:sp>
        <p:nvSpPr>
          <p:cNvPr id="14" name="Slide Number Placeholder 13"/>
          <p:cNvSpPr>
            <a:spLocks noGrp="1"/>
          </p:cNvSpPr>
          <p:nvPr>
            <p:ph type="sldNum" sz="quarter" idx="12"/>
          </p:nvPr>
        </p:nvSpPr>
        <p:spPr/>
        <p:txBody>
          <a:bodyPr/>
          <a:lstStyle/>
          <a:p>
            <a:fld id="{AFF47089-F15D-4192-A260-81621E8F456C}" type="slidenum">
              <a:rPr lang="en-US" smtClean="0"/>
              <a:t>7</a:t>
            </a:fld>
            <a:endParaRPr lang="en-US"/>
          </a:p>
        </p:txBody>
      </p:sp>
    </p:spTree>
    <p:extLst>
      <p:ext uri="{BB962C8B-B14F-4D97-AF65-F5344CB8AC3E}">
        <p14:creationId xmlns:p14="http://schemas.microsoft.com/office/powerpoint/2010/main" val="128001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heckerboard(across)">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heckerboard(across)">
                                      <p:cBhvr>
                                        <p:cTn id="22" dur="500"/>
                                        <p:tgtEl>
                                          <p:spTgt spid="2"/>
                                        </p:tgtEl>
                                      </p:cBhvr>
                                    </p:animEffect>
                                  </p:childTnLst>
                                </p:cTn>
                              </p:par>
                            </p:childTnLst>
                          </p:cTn>
                        </p:par>
                        <p:par>
                          <p:cTn id="23" fill="hold">
                            <p:stCondLst>
                              <p:cond delay="500"/>
                            </p:stCondLst>
                            <p:childTnLst>
                              <p:par>
                                <p:cTn id="24" presetID="5" presetClass="entr" presetSubtype="10"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checkerboard(across)">
                                      <p:cBhvr>
                                        <p:cTn id="26" dur="500"/>
                                        <p:tgtEl>
                                          <p:spTgt spid="3"/>
                                        </p:tgtEl>
                                      </p:cBhvr>
                                    </p:animEffect>
                                  </p:childTnLst>
                                </p:cTn>
                              </p:par>
                            </p:childTnLst>
                          </p:cTn>
                        </p:par>
                        <p:par>
                          <p:cTn id="27" fill="hold">
                            <p:stCondLst>
                              <p:cond delay="1000"/>
                            </p:stCondLst>
                            <p:childTnLst>
                              <p:par>
                                <p:cTn id="28" presetID="5" presetClass="entr" presetSubtype="1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checkerboard(across)">
                                      <p:cBhvr>
                                        <p:cTn id="30" dur="500"/>
                                        <p:tgtEl>
                                          <p:spTgt spid="4"/>
                                        </p:tgtEl>
                                      </p:cBhvr>
                                    </p:animEffect>
                                  </p:childTnLst>
                                </p:cTn>
                              </p:par>
                            </p:childTnLst>
                          </p:cTn>
                        </p:par>
                        <p:par>
                          <p:cTn id="31" fill="hold">
                            <p:stCondLst>
                              <p:cond delay="1500"/>
                            </p:stCondLst>
                            <p:childTnLst>
                              <p:par>
                                <p:cTn id="32" presetID="5" presetClass="entr" presetSubtype="10"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checkerboard(across)">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animBg="1"/>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91" y="498764"/>
            <a:ext cx="10649775" cy="523220"/>
          </a:xfrm>
          <a:prstGeom prst="rect">
            <a:avLst/>
          </a:prstGeom>
          <a:noFill/>
        </p:spPr>
        <p:txBody>
          <a:bodyPr wrap="none" rtlCol="0">
            <a:spAutoFit/>
          </a:bodyPr>
          <a:lstStyle/>
          <a:p>
            <a:r>
              <a:rPr lang="en-US" sz="2800" dirty="0" smtClean="0">
                <a:solidFill>
                  <a:srgbClr val="336600"/>
                </a:solidFill>
              </a:rPr>
              <a:t>The </a:t>
            </a:r>
            <a:r>
              <a:rPr lang="en-US" sz="2800" i="1" dirty="0" err="1" smtClean="0">
                <a:solidFill>
                  <a:srgbClr val="336600"/>
                </a:solidFill>
              </a:rPr>
              <a:t>g</a:t>
            </a:r>
            <a:r>
              <a:rPr lang="en-US" sz="2800" i="1" baseline="-25000" dirty="0" err="1" smtClean="0">
                <a:solidFill>
                  <a:srgbClr val="336600"/>
                </a:solidFill>
              </a:rPr>
              <a:t>A</a:t>
            </a:r>
            <a:r>
              <a:rPr lang="en-US" sz="2800" dirty="0" smtClean="0">
                <a:solidFill>
                  <a:srgbClr val="336600"/>
                </a:solidFill>
              </a:rPr>
              <a:t> problem (sometimes called beta quenching)                              </a:t>
            </a:r>
            <a:r>
              <a:rPr lang="en-US" sz="2800" dirty="0" smtClean="0">
                <a:solidFill>
                  <a:srgbClr val="336600"/>
                </a:solidFill>
                <a:hlinkClick r:id="rId3" action="ppaction://hlinksldjump"/>
              </a:rPr>
              <a:t>skip</a:t>
            </a:r>
            <a:endParaRPr lang="en-US" sz="2800" dirty="0">
              <a:solidFill>
                <a:srgbClr val="336600"/>
              </a:solidFill>
            </a:endParaRPr>
          </a:p>
        </p:txBody>
      </p:sp>
      <p:sp>
        <p:nvSpPr>
          <p:cNvPr id="3" name="TextBox 2"/>
          <p:cNvSpPr txBox="1"/>
          <p:nvPr/>
        </p:nvSpPr>
        <p:spPr>
          <a:xfrm>
            <a:off x="6722169" y="6567056"/>
            <a:ext cx="5469831" cy="276999"/>
          </a:xfrm>
          <a:prstGeom prst="rect">
            <a:avLst/>
          </a:prstGeom>
          <a:noFill/>
        </p:spPr>
        <p:txBody>
          <a:bodyPr wrap="none" rtlCol="0">
            <a:spAutoFit/>
          </a:bodyPr>
          <a:lstStyle/>
          <a:p>
            <a:r>
              <a:rPr lang="en-US" sz="1200" dirty="0" smtClean="0"/>
              <a:t>Argumentation follows that in Engel &amp; Menendez, Rep. </a:t>
            </a:r>
            <a:r>
              <a:rPr lang="en-US" sz="1200" dirty="0" err="1" smtClean="0"/>
              <a:t>Prog</a:t>
            </a:r>
            <a:r>
              <a:rPr lang="en-US" sz="1200" dirty="0" smtClean="0"/>
              <a:t>. Phys. 80 (2017) 046301</a:t>
            </a:r>
            <a:endParaRPr lang="en-US" sz="1200" dirty="0"/>
          </a:p>
        </p:txBody>
      </p:sp>
      <p:sp>
        <p:nvSpPr>
          <p:cNvPr id="4" name="TextBox 3"/>
          <p:cNvSpPr txBox="1"/>
          <p:nvPr/>
        </p:nvSpPr>
        <p:spPr>
          <a:xfrm>
            <a:off x="485513" y="1084521"/>
            <a:ext cx="11220973" cy="830997"/>
          </a:xfrm>
          <a:prstGeom prst="rect">
            <a:avLst/>
          </a:prstGeom>
          <a:noFill/>
        </p:spPr>
        <p:txBody>
          <a:bodyPr wrap="square" rtlCol="0">
            <a:spAutoFit/>
          </a:bodyPr>
          <a:lstStyle/>
          <a:p>
            <a:r>
              <a:rPr lang="en-US" sz="2400" dirty="0" smtClean="0"/>
              <a:t>Nuclear models reproduce nuclear ground state properties, excitation spectra, electric moments and transitions relatively well.</a:t>
            </a:r>
            <a:endParaRPr lang="en-US" sz="2400" dirty="0"/>
          </a:p>
        </p:txBody>
      </p:sp>
      <p:sp>
        <p:nvSpPr>
          <p:cNvPr id="5" name="TextBox 4"/>
          <p:cNvSpPr txBox="1"/>
          <p:nvPr/>
        </p:nvSpPr>
        <p:spPr>
          <a:xfrm>
            <a:off x="499730" y="1871331"/>
            <a:ext cx="11419367" cy="1569660"/>
          </a:xfrm>
          <a:prstGeom prst="rect">
            <a:avLst/>
          </a:prstGeom>
          <a:noFill/>
        </p:spPr>
        <p:txBody>
          <a:bodyPr wrap="square" rtlCol="0">
            <a:spAutoFit/>
          </a:bodyPr>
          <a:lstStyle/>
          <a:p>
            <a:r>
              <a:rPr lang="en-US" sz="2400" dirty="0" smtClean="0">
                <a:solidFill>
                  <a:srgbClr val="0000FF"/>
                </a:solidFill>
              </a:rPr>
              <a:t>Nuclear models consistently overestimate single </a:t>
            </a:r>
            <a:r>
              <a:rPr lang="el-GR" sz="2400" dirty="0" smtClean="0">
                <a:solidFill>
                  <a:srgbClr val="0000FF"/>
                </a:solidFill>
                <a:latin typeface="Calibri" panose="020F0502020204030204" pitchFamily="34" charset="0"/>
              </a:rPr>
              <a:t>β</a:t>
            </a:r>
            <a:r>
              <a:rPr lang="en-US" sz="2400" dirty="0" smtClean="0">
                <a:solidFill>
                  <a:srgbClr val="0000FF"/>
                </a:solidFill>
                <a:latin typeface="Calibri" panose="020F0502020204030204" pitchFamily="34" charset="0"/>
              </a:rPr>
              <a:t>-decay (</a:t>
            </a:r>
            <a:r>
              <a:rPr lang="en-US" sz="2400" dirty="0" smtClean="0">
                <a:solidFill>
                  <a:srgbClr val="0000FF"/>
                </a:solidFill>
              </a:rPr>
              <a:t>Gamow-Teller) rates. This problem can be fixed by reducing (quenching) the value of </a:t>
            </a:r>
            <a:r>
              <a:rPr lang="en-US" sz="2400" i="1" dirty="0" err="1" smtClean="0">
                <a:solidFill>
                  <a:srgbClr val="0000FF"/>
                </a:solidFill>
              </a:rPr>
              <a:t>g</a:t>
            </a:r>
            <a:r>
              <a:rPr lang="en-US" sz="2400" i="1" baseline="-25000" dirty="0" err="1" smtClean="0">
                <a:solidFill>
                  <a:srgbClr val="0000FF"/>
                </a:solidFill>
              </a:rPr>
              <a:t>A</a:t>
            </a:r>
            <a:r>
              <a:rPr lang="en-US" sz="2400" dirty="0" err="1" smtClean="0">
                <a:solidFill>
                  <a:srgbClr val="0000FF"/>
                </a:solidFill>
              </a:rPr>
              <a:t>.</a:t>
            </a:r>
            <a:r>
              <a:rPr lang="en-US" sz="2400" dirty="0" smtClean="0">
                <a:solidFill>
                  <a:srgbClr val="0000FF"/>
                </a:solidFill>
              </a:rPr>
              <a:t> Is it really the value of </a:t>
            </a:r>
            <a:r>
              <a:rPr lang="en-US" sz="2400" i="1" dirty="0" err="1" smtClean="0">
                <a:solidFill>
                  <a:srgbClr val="0000FF"/>
                </a:solidFill>
              </a:rPr>
              <a:t>g</a:t>
            </a:r>
            <a:r>
              <a:rPr lang="en-US" sz="2400" i="1" baseline="-25000" dirty="0" err="1" smtClean="0">
                <a:solidFill>
                  <a:srgbClr val="0000FF"/>
                </a:solidFill>
              </a:rPr>
              <a:t>A</a:t>
            </a:r>
            <a:r>
              <a:rPr lang="en-US" sz="2400" dirty="0" smtClean="0">
                <a:solidFill>
                  <a:srgbClr val="0000FF"/>
                </a:solidFill>
              </a:rPr>
              <a:t> that differs in nuclei from the that obtained from neutron decay or not? How does this effect impact the calculations of the 0</a:t>
            </a:r>
            <a:r>
              <a:rPr lang="el-GR" sz="2400" dirty="0" smtClean="0">
                <a:solidFill>
                  <a:srgbClr val="0000FF"/>
                </a:solidFill>
                <a:latin typeface="Calibri" panose="020F0502020204030204" pitchFamily="34" charset="0"/>
              </a:rPr>
              <a:t>νββ</a:t>
            </a:r>
            <a:r>
              <a:rPr lang="en-US" sz="2400" dirty="0" smtClean="0">
                <a:solidFill>
                  <a:srgbClr val="0000FF"/>
                </a:solidFill>
                <a:latin typeface="Calibri" panose="020F0502020204030204" pitchFamily="34" charset="0"/>
              </a:rPr>
              <a:t>-rate?</a:t>
            </a:r>
            <a:endParaRPr lang="en-US" sz="2400" dirty="0">
              <a:solidFill>
                <a:srgbClr val="0000FF"/>
              </a:solidFill>
            </a:endParaRPr>
          </a:p>
        </p:txBody>
      </p:sp>
      <p:sp>
        <p:nvSpPr>
          <p:cNvPr id="6" name="TextBox 5"/>
          <p:cNvSpPr txBox="1"/>
          <p:nvPr/>
        </p:nvSpPr>
        <p:spPr>
          <a:xfrm>
            <a:off x="499730" y="3467100"/>
            <a:ext cx="11366205" cy="1938992"/>
          </a:xfrm>
          <a:prstGeom prst="rect">
            <a:avLst/>
          </a:prstGeom>
          <a:noFill/>
        </p:spPr>
        <p:txBody>
          <a:bodyPr wrap="square" rtlCol="0">
            <a:spAutoFit/>
          </a:bodyPr>
          <a:lstStyle/>
          <a:p>
            <a:r>
              <a:rPr lang="en-US" sz="2400" dirty="0" smtClean="0">
                <a:solidFill>
                  <a:srgbClr val="663300"/>
                </a:solidFill>
              </a:rPr>
              <a:t>Different causes are being considered in the nuclear theory community:</a:t>
            </a:r>
          </a:p>
          <a:p>
            <a:pPr marL="342900" indent="-342900">
              <a:buFont typeface="Arial" panose="020B0604020202020204" pitchFamily="34" charset="0"/>
              <a:buChar char="•"/>
            </a:pPr>
            <a:r>
              <a:rPr lang="en-US" sz="2400" dirty="0">
                <a:solidFill>
                  <a:srgbClr val="336600"/>
                </a:solidFill>
              </a:rPr>
              <a:t>M</a:t>
            </a:r>
            <a:r>
              <a:rPr lang="en-US" sz="2400" dirty="0" smtClean="0">
                <a:solidFill>
                  <a:srgbClr val="336600"/>
                </a:solidFill>
              </a:rPr>
              <a:t>any-nucleon correlations are missing in models (short range correlations, multi-phonon states, particle-hole excitation outside SM configuration space,…)</a:t>
            </a:r>
          </a:p>
          <a:p>
            <a:pPr marL="342900" indent="-342900">
              <a:buFont typeface="Arial" panose="020B0604020202020204" pitchFamily="34" charset="0"/>
              <a:buChar char="•"/>
            </a:pPr>
            <a:r>
              <a:rPr lang="en-US" sz="2400" dirty="0" smtClean="0"/>
              <a:t>Unaccounted for many-nucleon weak currents (non-nucleonic degrees of freedom e.g. </a:t>
            </a:r>
            <a:r>
              <a:rPr lang="el-GR" sz="2400" dirty="0" smtClean="0">
                <a:latin typeface="Calibri" panose="020F0502020204030204" pitchFamily="34" charset="0"/>
              </a:rPr>
              <a:t>Δ</a:t>
            </a:r>
            <a:r>
              <a:rPr lang="en-US" sz="2400" dirty="0" smtClean="0">
                <a:latin typeface="Calibri" panose="020F0502020204030204" pitchFamily="34" charset="0"/>
              </a:rPr>
              <a:t> excitations, in-medium modification of </a:t>
            </a:r>
            <a:r>
              <a:rPr lang="el-GR" sz="2400" dirty="0" smtClean="0">
                <a:latin typeface="Calibri" panose="020F0502020204030204" pitchFamily="34" charset="0"/>
              </a:rPr>
              <a:t>π</a:t>
            </a:r>
            <a:r>
              <a:rPr lang="en-US" sz="2400" dirty="0" smtClean="0">
                <a:latin typeface="Calibri" panose="020F0502020204030204" pitchFamily="34" charset="0"/>
              </a:rPr>
              <a:t>-physics.</a:t>
            </a:r>
            <a:endParaRPr lang="en-US" sz="2400" dirty="0"/>
          </a:p>
        </p:txBody>
      </p:sp>
      <p:sp>
        <p:nvSpPr>
          <p:cNvPr id="7" name="TextBox 6"/>
          <p:cNvSpPr txBox="1"/>
          <p:nvPr/>
        </p:nvSpPr>
        <p:spPr>
          <a:xfrm>
            <a:off x="499730" y="5529655"/>
            <a:ext cx="10888237" cy="461665"/>
          </a:xfrm>
          <a:prstGeom prst="rect">
            <a:avLst/>
          </a:prstGeom>
          <a:noFill/>
        </p:spPr>
        <p:txBody>
          <a:bodyPr wrap="none" rtlCol="0">
            <a:spAutoFit/>
          </a:bodyPr>
          <a:lstStyle/>
          <a:p>
            <a:r>
              <a:rPr lang="en-US" sz="2400" dirty="0" smtClean="0">
                <a:solidFill>
                  <a:srgbClr val="0000FF"/>
                </a:solidFill>
              </a:rPr>
              <a:t>The consequences this has on </a:t>
            </a:r>
            <a:r>
              <a:rPr lang="en-US" sz="2400" dirty="0">
                <a:solidFill>
                  <a:srgbClr val="0000FF"/>
                </a:solidFill>
              </a:rPr>
              <a:t>the 0</a:t>
            </a:r>
            <a:r>
              <a:rPr lang="el-GR" sz="2400" dirty="0">
                <a:solidFill>
                  <a:srgbClr val="0000FF"/>
                </a:solidFill>
                <a:latin typeface="Calibri" panose="020F0502020204030204" pitchFamily="34" charset="0"/>
              </a:rPr>
              <a:t>νββ</a:t>
            </a:r>
            <a:r>
              <a:rPr lang="en-US" sz="2400" dirty="0" smtClean="0">
                <a:solidFill>
                  <a:srgbClr val="0000FF"/>
                </a:solidFill>
                <a:latin typeface="Calibri" panose="020F0502020204030204" pitchFamily="34" charset="0"/>
              </a:rPr>
              <a:t>-rate calculations depends on the mechanism.</a:t>
            </a:r>
            <a:endParaRPr lang="en-US" sz="2400" dirty="0">
              <a:solidFill>
                <a:srgbClr val="0000FF"/>
              </a:solidFill>
            </a:endParaRPr>
          </a:p>
        </p:txBody>
      </p:sp>
      <p:sp>
        <p:nvSpPr>
          <p:cNvPr id="8" name="Date Placeholder 7"/>
          <p:cNvSpPr>
            <a:spLocks noGrp="1"/>
          </p:cNvSpPr>
          <p:nvPr>
            <p:ph type="dt" sz="half" idx="10"/>
          </p:nvPr>
        </p:nvSpPr>
        <p:spPr/>
        <p:txBody>
          <a:bodyPr/>
          <a:lstStyle/>
          <a:p>
            <a:r>
              <a:rPr lang="en-US" smtClean="0"/>
              <a:t>September 2017</a:t>
            </a:r>
            <a:endParaRPr lang="en-US"/>
          </a:p>
        </p:txBody>
      </p:sp>
      <p:sp>
        <p:nvSpPr>
          <p:cNvPr id="9" name="Footer Placeholder 8"/>
          <p:cNvSpPr>
            <a:spLocks noGrp="1"/>
          </p:cNvSpPr>
          <p:nvPr>
            <p:ph type="ftr" sz="quarter" idx="11"/>
          </p:nvPr>
        </p:nvSpPr>
        <p:spPr/>
        <p:txBody>
          <a:bodyPr/>
          <a:lstStyle/>
          <a:p>
            <a:r>
              <a:rPr lang="en-US" smtClean="0"/>
              <a:t>Erice</a:t>
            </a:r>
            <a:endParaRPr lang="en-US"/>
          </a:p>
        </p:txBody>
      </p:sp>
    </p:spTree>
    <p:extLst>
      <p:ext uri="{BB962C8B-B14F-4D97-AF65-F5344CB8AC3E}">
        <p14:creationId xmlns:p14="http://schemas.microsoft.com/office/powerpoint/2010/main" val="32129562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9436" y="520827"/>
            <a:ext cx="11513127" cy="2677656"/>
          </a:xfrm>
          <a:prstGeom prst="rect">
            <a:avLst/>
          </a:prstGeom>
          <a:noFill/>
        </p:spPr>
        <p:txBody>
          <a:bodyPr wrap="square" rtlCol="0">
            <a:spAutoFit/>
          </a:bodyPr>
          <a:lstStyle/>
          <a:p>
            <a:r>
              <a:rPr lang="en-US" sz="2400" dirty="0" smtClean="0"/>
              <a:t>Is it actually clear that quenching is relevant?</a:t>
            </a:r>
            <a:endParaRPr lang="en-US" sz="2400" dirty="0" smtClean="0">
              <a:latin typeface="Calibri" panose="020F0502020204030204" pitchFamily="34" charset="0"/>
            </a:endParaRPr>
          </a:p>
          <a:p>
            <a:pPr marL="342900" indent="-342900">
              <a:buFont typeface="Arial" panose="020B0604020202020204" pitchFamily="34" charset="0"/>
              <a:buChar char="•"/>
            </a:pPr>
            <a:r>
              <a:rPr lang="el-GR" sz="2400" dirty="0" smtClean="0">
                <a:solidFill>
                  <a:srgbClr val="663300"/>
                </a:solidFill>
                <a:latin typeface="Calibri" panose="020F0502020204030204" pitchFamily="34" charset="0"/>
              </a:rPr>
              <a:t>β</a:t>
            </a:r>
            <a:r>
              <a:rPr lang="en-US" sz="2400" dirty="0" smtClean="0">
                <a:solidFill>
                  <a:srgbClr val="663300"/>
                </a:solidFill>
                <a:latin typeface="Calibri" panose="020F0502020204030204" pitchFamily="34" charset="0"/>
              </a:rPr>
              <a:t>- and </a:t>
            </a:r>
            <a:r>
              <a:rPr lang="en-US" sz="2400" dirty="0" smtClean="0">
                <a:solidFill>
                  <a:srgbClr val="663300"/>
                </a:solidFill>
              </a:rPr>
              <a:t>2</a:t>
            </a:r>
            <a:r>
              <a:rPr lang="el-GR" sz="2400" dirty="0">
                <a:solidFill>
                  <a:srgbClr val="663300"/>
                </a:solidFill>
                <a:latin typeface="Calibri" panose="020F0502020204030204" pitchFamily="34" charset="0"/>
              </a:rPr>
              <a:t>νββ</a:t>
            </a:r>
            <a:r>
              <a:rPr lang="en-US" sz="2400" dirty="0" smtClean="0">
                <a:solidFill>
                  <a:srgbClr val="663300"/>
                </a:solidFill>
                <a:latin typeface="Calibri" panose="020F0502020204030204" pitchFamily="34" charset="0"/>
              </a:rPr>
              <a:t>-decay involve only small momentum transfers of order MeV and go mainly through GT-transitions.</a:t>
            </a:r>
          </a:p>
          <a:p>
            <a:pPr marL="342900" indent="-342900">
              <a:buFont typeface="Arial" panose="020B0604020202020204" pitchFamily="34" charset="0"/>
              <a:buChar char="•"/>
            </a:pPr>
            <a:r>
              <a:rPr lang="en-US" sz="2400" dirty="0">
                <a:solidFill>
                  <a:srgbClr val="7030A0"/>
                </a:solidFill>
                <a:latin typeface="Calibri" panose="020F0502020204030204" pitchFamily="34" charset="0"/>
              </a:rPr>
              <a:t>0</a:t>
            </a:r>
            <a:r>
              <a:rPr lang="el-GR" sz="2400" dirty="0">
                <a:solidFill>
                  <a:srgbClr val="7030A0"/>
                </a:solidFill>
                <a:latin typeface="Calibri" panose="020F0502020204030204" pitchFamily="34" charset="0"/>
              </a:rPr>
              <a:t>νββ</a:t>
            </a:r>
            <a:r>
              <a:rPr lang="en-US" sz="2400" dirty="0" smtClean="0">
                <a:solidFill>
                  <a:srgbClr val="7030A0"/>
                </a:solidFill>
                <a:latin typeface="Calibri" panose="020F0502020204030204" pitchFamily="34" charset="0"/>
              </a:rPr>
              <a:t>-decay involves the exchange of virtual particles, leading to momentum transfers of order 100 MeV. Quenching needed when modeling nuclear </a:t>
            </a:r>
            <a:r>
              <a:rPr lang="el-GR" sz="2400" dirty="0" smtClean="0">
                <a:solidFill>
                  <a:srgbClr val="7030A0"/>
                </a:solidFill>
                <a:latin typeface="Calibri" panose="020F0502020204030204" pitchFamily="34" charset="0"/>
              </a:rPr>
              <a:t>μ</a:t>
            </a:r>
            <a:r>
              <a:rPr lang="en-US" sz="2400" dirty="0" smtClean="0">
                <a:solidFill>
                  <a:srgbClr val="7030A0"/>
                </a:solidFill>
                <a:latin typeface="Calibri" panose="020F0502020204030204" pitchFamily="34" charset="0"/>
              </a:rPr>
              <a:t>-capture (also involving large momentum transfer) is weaker than in </a:t>
            </a:r>
            <a:r>
              <a:rPr lang="el-GR" sz="2400" dirty="0" smtClean="0">
                <a:solidFill>
                  <a:srgbClr val="7030A0"/>
                </a:solidFill>
                <a:latin typeface="Calibri" panose="020F0502020204030204" pitchFamily="34" charset="0"/>
              </a:rPr>
              <a:t>β</a:t>
            </a:r>
            <a:r>
              <a:rPr lang="en-US" sz="2400" dirty="0" smtClean="0">
                <a:solidFill>
                  <a:srgbClr val="7030A0"/>
                </a:solidFill>
                <a:latin typeface="Calibri" panose="020F0502020204030204" pitchFamily="34" charset="0"/>
              </a:rPr>
              <a:t>-decay. The same holds for charged current nuclear neutrino scattering (</a:t>
            </a:r>
            <a:r>
              <a:rPr lang="el-GR" sz="2400" dirty="0" smtClean="0">
                <a:solidFill>
                  <a:srgbClr val="7030A0"/>
                </a:solidFill>
                <a:latin typeface="Calibri" panose="020F0502020204030204" pitchFamily="34" charset="0"/>
              </a:rPr>
              <a:t>ν</a:t>
            </a:r>
            <a:r>
              <a:rPr lang="en-US" sz="2400" baseline="-25000" dirty="0" smtClean="0">
                <a:solidFill>
                  <a:srgbClr val="7030A0"/>
                </a:solidFill>
                <a:latin typeface="Calibri" panose="020F0502020204030204" pitchFamily="34" charset="0"/>
              </a:rPr>
              <a:t>e</a:t>
            </a:r>
            <a:r>
              <a:rPr lang="en-US" sz="2400" dirty="0" smtClean="0">
                <a:solidFill>
                  <a:srgbClr val="7030A0"/>
                </a:solidFill>
                <a:latin typeface="Calibri" panose="020F0502020204030204" pitchFamily="34" charset="0"/>
              </a:rPr>
              <a:t> + </a:t>
            </a:r>
            <a:r>
              <a:rPr lang="en-US" sz="2400" baseline="30000" dirty="0" smtClean="0">
                <a:solidFill>
                  <a:srgbClr val="7030A0"/>
                </a:solidFill>
                <a:latin typeface="Calibri" panose="020F0502020204030204" pitchFamily="34" charset="0"/>
              </a:rPr>
              <a:t>12</a:t>
            </a:r>
            <a:r>
              <a:rPr lang="en-US" sz="2400" dirty="0" smtClean="0">
                <a:solidFill>
                  <a:srgbClr val="7030A0"/>
                </a:solidFill>
                <a:latin typeface="Calibri" panose="020F0502020204030204" pitchFamily="34" charset="0"/>
              </a:rPr>
              <a:t>C </a:t>
            </a:r>
            <a:r>
              <a:rPr lang="en-US" sz="2400" dirty="0" smtClean="0">
                <a:solidFill>
                  <a:srgbClr val="7030A0"/>
                </a:solidFill>
                <a:latin typeface="Arial" panose="020B0604020202020204" pitchFamily="34" charset="0"/>
                <a:cs typeface="Arial" panose="020B0604020202020204" pitchFamily="34" charset="0"/>
              </a:rPr>
              <a:t>→ </a:t>
            </a:r>
            <a:r>
              <a:rPr lang="en-US" sz="2400" dirty="0" smtClean="0">
                <a:solidFill>
                  <a:srgbClr val="7030A0"/>
                </a:solidFill>
                <a:cs typeface="Arial" panose="020B0604020202020204" pitchFamily="34" charset="0"/>
              </a:rPr>
              <a:t>e</a:t>
            </a:r>
            <a:r>
              <a:rPr lang="en-US" sz="2400" baseline="30000" dirty="0" smtClean="0">
                <a:solidFill>
                  <a:srgbClr val="7030A0"/>
                </a:solidFill>
                <a:cs typeface="Arial" panose="020B0604020202020204" pitchFamily="34" charset="0"/>
              </a:rPr>
              <a:t>-</a:t>
            </a:r>
            <a:r>
              <a:rPr lang="en-US" sz="2400" dirty="0" smtClean="0">
                <a:solidFill>
                  <a:srgbClr val="7030A0"/>
                </a:solidFill>
                <a:cs typeface="Arial" panose="020B0604020202020204" pitchFamily="34" charset="0"/>
              </a:rPr>
              <a:t> + </a:t>
            </a:r>
            <a:r>
              <a:rPr lang="en-US" sz="2400" baseline="30000" dirty="0" smtClean="0">
                <a:solidFill>
                  <a:srgbClr val="7030A0"/>
                </a:solidFill>
                <a:cs typeface="Arial" panose="020B0604020202020204" pitchFamily="34" charset="0"/>
              </a:rPr>
              <a:t>12</a:t>
            </a:r>
            <a:r>
              <a:rPr lang="en-US" sz="2400" dirty="0" smtClean="0">
                <a:solidFill>
                  <a:srgbClr val="7030A0"/>
                </a:solidFill>
                <a:cs typeface="Arial" panose="020B0604020202020204" pitchFamily="34" charset="0"/>
              </a:rPr>
              <a:t>N): there is little evidence for quenching.</a:t>
            </a:r>
            <a:endParaRPr lang="en-US" sz="2400" dirty="0">
              <a:solidFill>
                <a:srgbClr val="7030A0"/>
              </a:solidFill>
            </a:endParaRPr>
          </a:p>
        </p:txBody>
      </p:sp>
      <p:sp>
        <p:nvSpPr>
          <p:cNvPr id="3" name="TextBox 2"/>
          <p:cNvSpPr txBox="1"/>
          <p:nvPr/>
        </p:nvSpPr>
        <p:spPr>
          <a:xfrm>
            <a:off x="339436" y="3331384"/>
            <a:ext cx="11615497"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srgbClr val="336600"/>
                </a:solidFill>
              </a:rPr>
              <a:t>If quenching is due to many body effects it may significantly impact calculated </a:t>
            </a:r>
            <a:r>
              <a:rPr lang="en-US" sz="2400" dirty="0">
                <a:solidFill>
                  <a:srgbClr val="336600"/>
                </a:solidFill>
                <a:latin typeface="Calibri" panose="020F0502020204030204" pitchFamily="34" charset="0"/>
              </a:rPr>
              <a:t>0</a:t>
            </a:r>
            <a:r>
              <a:rPr lang="el-GR" sz="2400" dirty="0">
                <a:solidFill>
                  <a:srgbClr val="336600"/>
                </a:solidFill>
                <a:latin typeface="Calibri" panose="020F0502020204030204" pitchFamily="34" charset="0"/>
              </a:rPr>
              <a:t>νββ</a:t>
            </a:r>
            <a:r>
              <a:rPr lang="en-US" sz="2400" dirty="0" smtClean="0">
                <a:solidFill>
                  <a:srgbClr val="336600"/>
                </a:solidFill>
                <a:latin typeface="Calibri" panose="020F0502020204030204" pitchFamily="34" charset="0"/>
              </a:rPr>
              <a:t>-rates.</a:t>
            </a:r>
          </a:p>
          <a:p>
            <a:pPr marL="342900" indent="-342900">
              <a:buFont typeface="Arial" panose="020B0604020202020204" pitchFamily="34" charset="0"/>
              <a:buChar char="•"/>
            </a:pPr>
            <a:r>
              <a:rPr lang="en-US" sz="2400" dirty="0" smtClean="0">
                <a:latin typeface="Calibri" panose="020F0502020204030204" pitchFamily="34" charset="0"/>
              </a:rPr>
              <a:t>If the problem is due to unaccounted for many-nucleon currents the effect on </a:t>
            </a:r>
            <a:r>
              <a:rPr lang="en-US" sz="2400" dirty="0">
                <a:latin typeface="Calibri" panose="020F0502020204030204" pitchFamily="34" charset="0"/>
              </a:rPr>
              <a:t>0</a:t>
            </a:r>
            <a:r>
              <a:rPr lang="el-GR" sz="2400" dirty="0">
                <a:latin typeface="Calibri" panose="020F0502020204030204" pitchFamily="34" charset="0"/>
              </a:rPr>
              <a:t>νββ</a:t>
            </a:r>
            <a:r>
              <a:rPr lang="en-US" sz="2400" dirty="0" smtClean="0">
                <a:latin typeface="Calibri" panose="020F0502020204030204" pitchFamily="34" charset="0"/>
              </a:rPr>
              <a:t>-decay may be small. This could be as little as 30% change in the ME.</a:t>
            </a:r>
            <a:endParaRPr lang="en-US" sz="2400" dirty="0"/>
          </a:p>
        </p:txBody>
      </p:sp>
      <p:sp>
        <p:nvSpPr>
          <p:cNvPr id="4" name="TextBox 3"/>
          <p:cNvSpPr txBox="1"/>
          <p:nvPr/>
        </p:nvSpPr>
        <p:spPr>
          <a:xfrm>
            <a:off x="350725" y="4687198"/>
            <a:ext cx="11490550" cy="830997"/>
          </a:xfrm>
          <a:prstGeom prst="rect">
            <a:avLst/>
          </a:prstGeom>
          <a:noFill/>
        </p:spPr>
        <p:txBody>
          <a:bodyPr wrap="square" rtlCol="0">
            <a:spAutoFit/>
          </a:bodyPr>
          <a:lstStyle/>
          <a:p>
            <a:r>
              <a:rPr lang="en-US" sz="2400" dirty="0" smtClean="0">
                <a:solidFill>
                  <a:srgbClr val="0000FF"/>
                </a:solidFill>
              </a:rPr>
              <a:t>Saying that we </a:t>
            </a:r>
            <a:r>
              <a:rPr lang="en-US" sz="2400" u="sng" dirty="0" smtClean="0">
                <a:solidFill>
                  <a:srgbClr val="0000FF"/>
                </a:solidFill>
              </a:rPr>
              <a:t>know</a:t>
            </a:r>
            <a:r>
              <a:rPr lang="en-US" sz="2400" dirty="0" smtClean="0">
                <a:solidFill>
                  <a:srgbClr val="0000FF"/>
                </a:solidFill>
              </a:rPr>
              <a:t> that 0</a:t>
            </a:r>
            <a:r>
              <a:rPr lang="el-GR" sz="2400" dirty="0" smtClean="0">
                <a:solidFill>
                  <a:srgbClr val="0000FF"/>
                </a:solidFill>
                <a:latin typeface="Calibri" panose="020F0502020204030204" pitchFamily="34" charset="0"/>
              </a:rPr>
              <a:t>νββ</a:t>
            </a:r>
            <a:r>
              <a:rPr lang="en-US" sz="2400" dirty="0">
                <a:solidFill>
                  <a:srgbClr val="0000FF"/>
                </a:solidFill>
              </a:rPr>
              <a:t>-</a:t>
            </a:r>
            <a:r>
              <a:rPr lang="en-US" sz="2400" dirty="0" smtClean="0">
                <a:solidFill>
                  <a:srgbClr val="0000FF"/>
                </a:solidFill>
              </a:rPr>
              <a:t>rates need </a:t>
            </a:r>
            <a:r>
              <a:rPr lang="en-US" sz="2400" i="1" dirty="0" smtClean="0">
                <a:solidFill>
                  <a:srgbClr val="0000FF"/>
                </a:solidFill>
              </a:rPr>
              <a:t>g</a:t>
            </a:r>
            <a:r>
              <a:rPr lang="en-US" sz="2400" i="1" baseline="-25000" dirty="0" smtClean="0">
                <a:solidFill>
                  <a:srgbClr val="0000FF"/>
                </a:solidFill>
              </a:rPr>
              <a:t>A</a:t>
            </a:r>
            <a:r>
              <a:rPr lang="en-US" sz="2400" i="1" baseline="30000" dirty="0" smtClean="0">
                <a:solidFill>
                  <a:srgbClr val="0000FF"/>
                </a:solidFill>
              </a:rPr>
              <a:t>4</a:t>
            </a:r>
            <a:r>
              <a:rPr lang="en-US" sz="2400" dirty="0" smtClean="0">
                <a:solidFill>
                  <a:srgbClr val="0000FF"/>
                </a:solidFill>
              </a:rPr>
              <a:t> scaling because </a:t>
            </a:r>
            <a:r>
              <a:rPr lang="el-GR" sz="2400" dirty="0" smtClean="0">
                <a:solidFill>
                  <a:srgbClr val="0000FF"/>
                </a:solidFill>
                <a:latin typeface="Calibri" panose="020F0502020204030204" pitchFamily="34" charset="0"/>
              </a:rPr>
              <a:t>β</a:t>
            </a:r>
            <a:r>
              <a:rPr lang="en-US" sz="2400" dirty="0" smtClean="0">
                <a:solidFill>
                  <a:srgbClr val="0000FF"/>
                </a:solidFill>
                <a:latin typeface="Calibri" panose="020F0502020204030204" pitchFamily="34" charset="0"/>
              </a:rPr>
              <a:t>- and 2</a:t>
            </a:r>
            <a:r>
              <a:rPr lang="el-GR" sz="2400" dirty="0" smtClean="0">
                <a:solidFill>
                  <a:srgbClr val="0000FF"/>
                </a:solidFill>
                <a:latin typeface="Calibri" panose="020F0502020204030204" pitchFamily="34" charset="0"/>
              </a:rPr>
              <a:t>νββ</a:t>
            </a:r>
            <a:r>
              <a:rPr lang="en-US" sz="2400" dirty="0" smtClean="0">
                <a:solidFill>
                  <a:srgbClr val="0000FF"/>
                </a:solidFill>
                <a:latin typeface="Calibri" panose="020F0502020204030204" pitchFamily="34" charset="0"/>
              </a:rPr>
              <a:t>-need it is</a:t>
            </a:r>
            <a:r>
              <a:rPr lang="en-US" sz="2400" dirty="0" smtClean="0">
                <a:solidFill>
                  <a:srgbClr val="0000FF"/>
                </a:solidFill>
              </a:rPr>
              <a:t>, most likely, a little over simplified. One would not expect a pronounced A-dependence.</a:t>
            </a:r>
            <a:endParaRPr lang="en-US" sz="2400" dirty="0">
              <a:solidFill>
                <a:srgbClr val="0000FF"/>
              </a:solidFill>
            </a:endParaRPr>
          </a:p>
        </p:txBody>
      </p:sp>
      <p:sp>
        <p:nvSpPr>
          <p:cNvPr id="5" name="TextBox 4"/>
          <p:cNvSpPr txBox="1"/>
          <p:nvPr/>
        </p:nvSpPr>
        <p:spPr>
          <a:xfrm>
            <a:off x="6722169" y="6567056"/>
            <a:ext cx="5469831" cy="276999"/>
          </a:xfrm>
          <a:prstGeom prst="rect">
            <a:avLst/>
          </a:prstGeom>
          <a:noFill/>
        </p:spPr>
        <p:txBody>
          <a:bodyPr wrap="none" rtlCol="0">
            <a:spAutoFit/>
          </a:bodyPr>
          <a:lstStyle/>
          <a:p>
            <a:r>
              <a:rPr lang="en-US" sz="1200" dirty="0" smtClean="0"/>
              <a:t>Argumentation follows that in Engel &amp; Menendez, Rep. </a:t>
            </a:r>
            <a:r>
              <a:rPr lang="en-US" sz="1200" dirty="0" err="1" smtClean="0"/>
              <a:t>Prog</a:t>
            </a:r>
            <a:r>
              <a:rPr lang="en-US" sz="1200" dirty="0" smtClean="0"/>
              <a:t>. Phys. 80 (2017) 046301</a:t>
            </a:r>
            <a:endParaRPr lang="en-US" sz="1200" dirty="0"/>
          </a:p>
        </p:txBody>
      </p:sp>
      <p:sp>
        <p:nvSpPr>
          <p:cNvPr id="6" name="Date Placeholder 5"/>
          <p:cNvSpPr>
            <a:spLocks noGrp="1"/>
          </p:cNvSpPr>
          <p:nvPr>
            <p:ph type="dt" sz="half" idx="10"/>
          </p:nvPr>
        </p:nvSpPr>
        <p:spPr/>
        <p:txBody>
          <a:bodyPr/>
          <a:lstStyle/>
          <a:p>
            <a:r>
              <a:rPr lang="en-US" smtClean="0"/>
              <a:t>September 2017</a:t>
            </a:r>
            <a:endParaRPr lang="en-US"/>
          </a:p>
        </p:txBody>
      </p:sp>
      <p:sp>
        <p:nvSpPr>
          <p:cNvPr id="7" name="Footer Placeholder 6"/>
          <p:cNvSpPr>
            <a:spLocks noGrp="1"/>
          </p:cNvSpPr>
          <p:nvPr>
            <p:ph type="ftr" sz="quarter" idx="11"/>
          </p:nvPr>
        </p:nvSpPr>
        <p:spPr/>
        <p:txBody>
          <a:bodyPr/>
          <a:lstStyle/>
          <a:p>
            <a:r>
              <a:rPr lang="en-US" smtClean="0"/>
              <a:t>Erice</a:t>
            </a:r>
            <a:endParaRPr lang="en-US"/>
          </a:p>
        </p:txBody>
      </p:sp>
    </p:spTree>
    <p:extLst>
      <p:ext uri="{BB962C8B-B14F-4D97-AF65-F5344CB8AC3E}">
        <p14:creationId xmlns:p14="http://schemas.microsoft.com/office/powerpoint/2010/main" val="225046017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5766</TotalTime>
  <Words>4831</Words>
  <Application>Microsoft Office PowerPoint</Application>
  <PresentationFormat>Widescreen</PresentationFormat>
  <Paragraphs>746</Paragraphs>
  <Slides>46</Slides>
  <Notes>22</Notes>
  <HiddenSlides>0</HiddenSlides>
  <MMClips>0</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46</vt:i4>
      </vt:variant>
    </vt:vector>
  </HeadingPairs>
  <TitlesOfParts>
    <vt:vector size="69" baseType="lpstr">
      <vt:lpstr>MS PGothic</vt:lpstr>
      <vt:lpstr>MS PGothic</vt:lpstr>
      <vt:lpstr>Agency FB</vt:lpstr>
      <vt:lpstr>Arial</vt:lpstr>
      <vt:lpstr>Calibri</vt:lpstr>
      <vt:lpstr>Calibri Light</vt:lpstr>
      <vt:lpstr>Cambria Math</vt:lpstr>
      <vt:lpstr>Candara Bold</vt:lpstr>
      <vt:lpstr>Comic Sans MS</vt:lpstr>
      <vt:lpstr>DejaVu Sans</vt:lpstr>
      <vt:lpstr>DejaVu Sans Condensed</vt:lpstr>
      <vt:lpstr>DejaVu Serif</vt:lpstr>
      <vt:lpstr>Gill Sans</vt:lpstr>
      <vt:lpstr>Helvetica</vt:lpstr>
      <vt:lpstr>Helvetica Neue Light</vt:lpstr>
      <vt:lpstr>Lucida Grande</vt:lpstr>
      <vt:lpstr>Lucida Sans Unicode</vt:lpstr>
      <vt:lpstr>Symbol</vt:lpstr>
      <vt:lpstr>Times</vt:lpstr>
      <vt:lpstr>Times New Roman</vt:lpstr>
      <vt:lpstr>Wingdings</vt:lpstr>
      <vt:lpstr>ヒラギノ角ゴ ProN W3</vt:lpstr>
      <vt:lpstr>Office Theme</vt:lpstr>
      <vt:lpstr>EXO-200 and nEXO: present and future</vt:lpstr>
      <vt:lpstr>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EXO-200 Phase-II Operation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nEXO baseline TPC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EXO-200 and nEXO: present and future</dc:title>
  <dc:creator>Andreas Piepke</dc:creator>
  <cp:lastModifiedBy>Andreas Piepke</cp:lastModifiedBy>
  <cp:revision>239</cp:revision>
  <dcterms:created xsi:type="dcterms:W3CDTF">2017-09-07T13:12:54Z</dcterms:created>
  <dcterms:modified xsi:type="dcterms:W3CDTF">2017-09-18T09:55:03Z</dcterms:modified>
</cp:coreProperties>
</file>