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013" autoAdjust="0"/>
    <p:restoredTop sz="50000" autoAdjust="0"/>
  </p:normalViewPr>
  <p:slideViewPr>
    <p:cSldViewPr snapToGrid="0" snapToObjects="1">
      <p:cViewPr varScale="1">
        <p:scale>
          <a:sx n="120" d="100"/>
          <a:sy n="120" d="100"/>
        </p:scale>
        <p:origin x="19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imp_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81580" cy="4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STFC_top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2345" y="1"/>
            <a:ext cx="1531654" cy="46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269428" y="1"/>
            <a:ext cx="265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17 September, 2017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50798"/>
            <a:ext cx="4495800" cy="610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50798"/>
            <a:ext cx="4495800" cy="610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0798"/>
            <a:ext cx="9144000" cy="610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3456"/>
            <a:ext cx="2133600" cy="284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175"/>
            <a:ext cx="7772400" cy="180727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Future physics at</a:t>
            </a:r>
            <a:br>
              <a:rPr lang="en-US" sz="4000" dirty="0" smtClean="0"/>
            </a:br>
            <a:r>
              <a:rPr lang="en-US" sz="4900" dirty="0" err="1" smtClean="0"/>
              <a:t>nuSTORM</a:t>
            </a:r>
            <a:endParaRPr lang="en-US" sz="4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1651"/>
            <a:ext cx="3636335" cy="203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103" y="4134776"/>
            <a:ext cx="2314354" cy="27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 of </a:t>
            </a:r>
            <a:r>
              <a:rPr lang="en-US" cap="none" dirty="0" err="1" smtClean="0"/>
              <a:t>nu</a:t>
            </a:r>
            <a:r>
              <a:rPr lang="en-US" dirty="0" err="1" smtClean="0"/>
              <a:t>STORM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physics at </a:t>
            </a:r>
            <a:r>
              <a:rPr lang="en-US" dirty="0" err="1"/>
              <a:t>nuSTORM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baseline="-25000" dirty="0" err="1" smtClean="0"/>
              <a:t>e</a:t>
            </a:r>
            <a:r>
              <a:rPr lang="en-US" i="1" dirty="0" err="1" smtClean="0"/>
              <a:t>N</a:t>
            </a:r>
            <a:r>
              <a:rPr lang="en-US" dirty="0" smtClean="0"/>
              <a:t> cross section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7" y="750797"/>
            <a:ext cx="6313042" cy="376804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Morfin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29" y="3381153"/>
            <a:ext cx="5094025" cy="33345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188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" y="750797"/>
            <a:ext cx="8936583" cy="568190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Morfin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CCQE measurement at </a:t>
            </a:r>
            <a:r>
              <a:rPr lang="en-US" dirty="0" err="1" smtClean="0"/>
              <a:t>nuSTORM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69581"/>
            <a:ext cx="4582633" cy="5688418"/>
          </a:xfrm>
        </p:spPr>
        <p:txBody>
          <a:bodyPr>
            <a:normAutofit/>
          </a:bodyPr>
          <a:lstStyle/>
          <a:p>
            <a:r>
              <a:rPr lang="en-US" sz="2800" dirty="0"/>
              <a:t>CCQE at </a:t>
            </a:r>
            <a:r>
              <a:rPr lang="en-US" sz="2800" dirty="0" err="1"/>
              <a:t>nuSTORM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Six-fold improvement in systematic uncertainty compared with “state of the art”</a:t>
            </a:r>
          </a:p>
          <a:p>
            <a:pPr lvl="1"/>
            <a:r>
              <a:rPr lang="en-US" sz="2400" dirty="0"/>
              <a:t>Electron-neutrino cross section measurement unique</a:t>
            </a:r>
          </a:p>
          <a:p>
            <a:endParaRPr lang="en-US" sz="2800" dirty="0" smtClean="0"/>
          </a:p>
          <a:p>
            <a:r>
              <a:rPr lang="en-US" sz="2800" dirty="0" smtClean="0"/>
              <a:t>Require </a:t>
            </a:r>
            <a:r>
              <a:rPr lang="en-US" sz="2800" dirty="0" smtClean="0"/>
              <a:t>to demonstrate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~&lt;1% precision on flux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2020" y="6442651"/>
            <a:ext cx="297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10.1103/PhysRevD.</a:t>
            </a:r>
            <a:r>
              <a:rPr lang="en-US" sz="1100" b="1" dirty="0">
                <a:solidFill>
                  <a:srgbClr val="FFFFFF"/>
                </a:solidFill>
              </a:rPr>
              <a:t>89.071301; arXiv:1305.1419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3737" y="6365707"/>
            <a:ext cx="39533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Individual </a:t>
            </a:r>
            <a:r>
              <a:rPr lang="en-US" sz="1100" b="1" dirty="0" err="1">
                <a:solidFill>
                  <a:schemeClr val="bg1"/>
                </a:solidFill>
              </a:rPr>
              <a:t>ν</a:t>
            </a:r>
            <a:r>
              <a:rPr lang="en-US" sz="1100" b="1" baseline="-25000" dirty="0" err="1">
                <a:solidFill>
                  <a:schemeClr val="bg1"/>
                </a:solidFill>
              </a:rPr>
              <a:t>e</a:t>
            </a:r>
            <a:r>
              <a:rPr lang="en-US" sz="1100" b="1" dirty="0">
                <a:solidFill>
                  <a:schemeClr val="bg1"/>
                </a:solidFill>
              </a:rPr>
              <a:t> measurements from T2K and </a:t>
            </a:r>
            <a:r>
              <a:rPr lang="en-US" sz="1100" b="1" dirty="0" err="1">
                <a:solidFill>
                  <a:schemeClr val="bg1"/>
                </a:solidFill>
              </a:rPr>
              <a:t>MINERvA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[</a:t>
            </a:r>
            <a:r>
              <a:rPr lang="sk-SK" sz="1000" b="1" dirty="0">
                <a:solidFill>
                  <a:schemeClr val="bg1"/>
                </a:solidFill>
              </a:rPr>
              <a:t>10.1103/PhysRevLett.113.241803, 10.1103/PhysRevLett.116.081802 </a:t>
            </a:r>
            <a:r>
              <a:rPr lang="sk-SK" sz="1000" b="1" dirty="0">
                <a:solidFill>
                  <a:schemeClr val="bg1"/>
                </a:solidFill>
              </a:rPr>
              <a:t>]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34" y="885267"/>
            <a:ext cx="4484440" cy="540364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6741043" y="885267"/>
            <a:ext cx="2326032" cy="5376565"/>
          </a:xfrm>
          <a:prstGeom prst="rect">
            <a:avLst/>
          </a:prstGeom>
          <a:solidFill>
            <a:srgbClr val="FFFF00">
              <a:alpha val="25000"/>
            </a:srgbClr>
          </a:solidFill>
          <a:ln w="28575" cmpd="sng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4406900"/>
            <a:ext cx="8194267" cy="1802439"/>
          </a:xfrm>
        </p:spPr>
        <p:txBody>
          <a:bodyPr>
            <a:normAutofit/>
          </a:bodyPr>
          <a:lstStyle/>
          <a:p>
            <a:r>
              <a:rPr lang="en-US" sz="3200" cap="none" dirty="0" err="1" smtClean="0"/>
              <a:t>nu</a:t>
            </a:r>
            <a:r>
              <a:rPr lang="en-US" sz="3200" dirty="0" err="1" smtClean="0"/>
              <a:t>STORM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&amp; the CERN Physics Beyond Colliders Study group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physics at </a:t>
            </a:r>
            <a:r>
              <a:rPr lang="en-US" dirty="0" err="1"/>
              <a:t>nuSTORM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Physics Beyond Colliders study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" y="730486"/>
            <a:ext cx="8690638" cy="601055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6682" y="730486"/>
            <a:ext cx="1679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http://</a:t>
            </a:r>
            <a:r>
              <a:rPr lang="en-US" sz="1200" b="1" dirty="0" err="1"/>
              <a:t>pbc.web.cern.ch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6950149" y="3560601"/>
            <a:ext cx="1768549" cy="809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40" y="829340"/>
            <a:ext cx="4418960" cy="555019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Physics case:</a:t>
            </a:r>
          </a:p>
          <a:p>
            <a:pPr lvl="1"/>
            <a:r>
              <a:rPr lang="en-US" dirty="0" smtClean="0"/>
              <a:t>Neutrino-scattering for:</a:t>
            </a:r>
          </a:p>
          <a:p>
            <a:pPr lvl="2"/>
            <a:r>
              <a:rPr lang="en-US" dirty="0" smtClean="0"/>
              <a:t>Oscillation</a:t>
            </a:r>
          </a:p>
          <a:p>
            <a:pPr lvl="2"/>
            <a:r>
              <a:rPr lang="en-US" dirty="0" smtClean="0"/>
              <a:t>Nuclear</a:t>
            </a:r>
          </a:p>
          <a:p>
            <a:r>
              <a:rPr lang="en-US" dirty="0" smtClean="0"/>
              <a:t>Specification:</a:t>
            </a:r>
          </a:p>
          <a:p>
            <a:pPr lvl="1"/>
            <a:r>
              <a:rPr lang="en-US" dirty="0"/>
              <a:t>Energy range:</a:t>
            </a:r>
          </a:p>
          <a:p>
            <a:pPr lvl="2"/>
            <a:r>
              <a:rPr lang="en-US" dirty="0"/>
              <a:t>Long- and short-baseline neutrino</a:t>
            </a:r>
          </a:p>
          <a:p>
            <a:pPr lvl="2"/>
            <a:r>
              <a:rPr lang="en-US" dirty="0"/>
              <a:t>Nuclear and particle physics</a:t>
            </a:r>
          </a:p>
          <a:p>
            <a:pPr lvl="1"/>
            <a:r>
              <a:rPr lang="en-US" dirty="0"/>
              <a:t>Acceptance:</a:t>
            </a:r>
          </a:p>
          <a:p>
            <a:pPr lvl="2"/>
            <a:r>
              <a:rPr lang="en-US" dirty="0"/>
              <a:t>Rate</a:t>
            </a:r>
          </a:p>
          <a:p>
            <a:pPr lvl="2"/>
            <a:r>
              <a:rPr lang="en-US" dirty="0"/>
              <a:t>Neutrino-energy </a:t>
            </a:r>
            <a:r>
              <a:rPr lang="en-US" dirty="0" smtClean="0"/>
              <a:t>calibration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0516" y="829340"/>
            <a:ext cx="4418960" cy="555019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Accelerator:</a:t>
            </a:r>
          </a:p>
          <a:p>
            <a:pPr lvl="1"/>
            <a:r>
              <a:rPr lang="en-US" dirty="0"/>
              <a:t>Full simulation that demonstrates &lt;~1% flux precision</a:t>
            </a:r>
          </a:p>
          <a:p>
            <a:pPr lvl="1"/>
            <a:r>
              <a:rPr lang="en-US" dirty="0"/>
              <a:t>Energy range (i.e. sweep down from max)</a:t>
            </a:r>
          </a:p>
          <a:p>
            <a:r>
              <a:rPr lang="en-US" dirty="0"/>
              <a:t>Implementation:</a:t>
            </a:r>
          </a:p>
          <a:p>
            <a:pPr lvl="1"/>
            <a:r>
              <a:rPr lang="en-US" dirty="0"/>
              <a:t>Feasibility at CERN (see next slide)</a:t>
            </a:r>
          </a:p>
          <a:p>
            <a:r>
              <a:rPr lang="en-US" dirty="0"/>
              <a:t>Detector:</a:t>
            </a:r>
          </a:p>
          <a:p>
            <a:pPr lvl="1"/>
            <a:r>
              <a:rPr lang="en-US" dirty="0"/>
              <a:t>Others are “on this”, so:</a:t>
            </a:r>
          </a:p>
          <a:p>
            <a:pPr lvl="2"/>
            <a:r>
              <a:rPr lang="en-US" dirty="0"/>
              <a:t>Adopt performance of typical, or assumed, </a:t>
            </a:r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Implementation @ CERN Exploratory study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949"/>
            <a:ext cx="9144000" cy="4841801"/>
          </a:xfrm>
        </p:spPr>
        <p:txBody>
          <a:bodyPr>
            <a:normAutofit/>
          </a:bodyPr>
          <a:lstStyle/>
          <a:p>
            <a:r>
              <a:rPr lang="en-US" dirty="0" smtClean="0"/>
              <a:t>An initial proposal </a:t>
            </a:r>
            <a:r>
              <a:rPr lang="en-US" dirty="0" smtClean="0"/>
              <a:t>for siting at CERN, including:</a:t>
            </a:r>
          </a:p>
          <a:p>
            <a:pPr lvl="1"/>
            <a:r>
              <a:rPr lang="en-US" dirty="0"/>
              <a:t>SPS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Fast extraction, beam-line</a:t>
            </a:r>
          </a:p>
          <a:p>
            <a:pPr lvl="1"/>
            <a:r>
              <a:rPr lang="en-US" dirty="0" smtClean="0"/>
              <a:t>Target and target complex</a:t>
            </a:r>
          </a:p>
          <a:p>
            <a:pPr lvl="1"/>
            <a:r>
              <a:rPr lang="en-US" dirty="0" smtClean="0"/>
              <a:t>Horn</a:t>
            </a:r>
          </a:p>
          <a:p>
            <a:pPr lvl="1"/>
            <a:r>
              <a:rPr lang="en-US" dirty="0" smtClean="0"/>
              <a:t>Siting</a:t>
            </a:r>
          </a:p>
          <a:p>
            <a:pPr lvl="1"/>
            <a:r>
              <a:rPr lang="en-US" dirty="0" smtClean="0"/>
              <a:t>Civil engineering</a:t>
            </a:r>
          </a:p>
          <a:p>
            <a:pPr lvl="1"/>
            <a:r>
              <a:rPr lang="en-US" dirty="0" smtClean="0"/>
              <a:t>Radio-protection implications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4406900"/>
            <a:ext cx="8194267" cy="1021556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physics at </a:t>
            </a:r>
            <a:r>
              <a:rPr lang="en-US" dirty="0" err="1"/>
              <a:t>nuSTORM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6367"/>
            <a:ext cx="9144000" cy="610720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nuSTORM</a:t>
            </a:r>
            <a:r>
              <a:rPr lang="en-US" dirty="0" smtClean="0"/>
              <a:t> </a:t>
            </a:r>
            <a:r>
              <a:rPr lang="en-US" dirty="0" smtClean="0"/>
              <a:t>can deliver:</a:t>
            </a:r>
          </a:p>
          <a:p>
            <a:pPr lvl="1"/>
            <a:r>
              <a:rPr lang="en-US" dirty="0" err="1" smtClean="0"/>
              <a:t>n</a:t>
            </a:r>
            <a:r>
              <a:rPr lang="en-US" i="1" dirty="0" err="1" smtClean="0"/>
              <a:t>N</a:t>
            </a:r>
            <a:r>
              <a:rPr lang="en-US" dirty="0" smtClean="0"/>
              <a:t> scattering measurements with precision required to:</a:t>
            </a:r>
          </a:p>
          <a:p>
            <a:pPr lvl="2"/>
            <a:r>
              <a:rPr lang="en-US" dirty="0" smtClean="0"/>
              <a:t>Serve the long- and short-baseline neutrino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2"/>
            <a:r>
              <a:rPr lang="en-US" dirty="0" smtClean="0"/>
              <a:t>Provide a valuable probe for nuclear physics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CERN PBC study: </a:t>
            </a:r>
            <a:r>
              <a:rPr lang="en-US" dirty="0" smtClean="0"/>
              <a:t>innovative </a:t>
            </a:r>
            <a:r>
              <a:rPr lang="en-US" dirty="0" err="1"/>
              <a:t>programme</a:t>
            </a:r>
            <a:r>
              <a:rPr lang="en-US" dirty="0"/>
              <a:t>:</a:t>
            </a:r>
          </a:p>
          <a:p>
            <a:pPr lvl="2"/>
            <a:r>
              <a:rPr lang="en-US" dirty="0" err="1" smtClean="0"/>
              <a:t>nuSTORM</a:t>
            </a:r>
            <a:r>
              <a:rPr lang="en-US" dirty="0" smtClean="0"/>
              <a:t>:</a:t>
            </a:r>
            <a:endParaRPr lang="en-US" dirty="0"/>
          </a:p>
          <a:p>
            <a:pPr lvl="3"/>
            <a:r>
              <a:rPr lang="en-US" dirty="0"/>
              <a:t>Delivers critical measurement: </a:t>
            </a:r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/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scattering;</a:t>
            </a:r>
          </a:p>
          <a:p>
            <a:pPr lvl="3"/>
            <a:r>
              <a:rPr lang="en-US" dirty="0"/>
              <a:t>Has discovery potential: sterile neutrinos;</a:t>
            </a:r>
          </a:p>
          <a:p>
            <a:pPr lvl="3"/>
            <a:r>
              <a:rPr lang="en-US" dirty="0" smtClean="0"/>
              <a:t>Potential for 6D ionization-cooling </a:t>
            </a:r>
            <a:r>
              <a:rPr lang="en-US" dirty="0" err="1" smtClean="0"/>
              <a:t>programme</a:t>
            </a:r>
            <a:r>
              <a:rPr lang="en-US" dirty="0" smtClean="0"/>
              <a:t> to follow </a:t>
            </a:r>
            <a:r>
              <a:rPr lang="en-US" dirty="0" smtClean="0"/>
              <a:t>MICE</a:t>
            </a:r>
          </a:p>
          <a:p>
            <a:pPr lvl="3"/>
            <a:endParaRPr lang="en-US" dirty="0"/>
          </a:p>
          <a:p>
            <a:r>
              <a:rPr lang="en-US" dirty="0"/>
              <a:t>Muon accelerators have the potential to:</a:t>
            </a:r>
          </a:p>
          <a:p>
            <a:pPr lvl="1"/>
            <a:r>
              <a:rPr lang="en-US" dirty="0" err="1"/>
              <a:t>Revolutionise</a:t>
            </a:r>
            <a:r>
              <a:rPr lang="en-US" dirty="0"/>
              <a:t> neutrino physics </a:t>
            </a:r>
          </a:p>
          <a:p>
            <a:pPr lvl="1"/>
            <a:r>
              <a:rPr lang="en-US" dirty="0"/>
              <a:t>Provide multi-</a:t>
            </a:r>
            <a:r>
              <a:rPr lang="en-US" dirty="0" err="1"/>
              <a:t>TeV</a:t>
            </a:r>
            <a:r>
              <a:rPr lang="en-US" dirty="0"/>
              <a:t> lepton-anti-lepton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166" y="4848446"/>
            <a:ext cx="1707834" cy="2009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336" y="6322615"/>
            <a:ext cx="889590" cy="4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cap="none" dirty="0" err="1" smtClean="0"/>
              <a:t>nu</a:t>
            </a:r>
            <a:r>
              <a:rPr lang="en-US" dirty="0" err="1" smtClean="0"/>
              <a:t>STORM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physics at </a:t>
            </a:r>
            <a:r>
              <a:rPr lang="en-US" dirty="0" err="1" smtClean="0"/>
              <a:t>nuSTORM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37" t="16356" r="10293"/>
          <a:stretch/>
        </p:blipFill>
        <p:spPr>
          <a:xfrm>
            <a:off x="4848448" y="2478638"/>
            <a:ext cx="4295552" cy="30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2" y="906405"/>
            <a:ext cx="8896622" cy="28343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Neutrinos from stored muons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27" y="1052127"/>
            <a:ext cx="2084403" cy="882806"/>
          </a:xfrm>
          <a:prstGeom prst="rect">
            <a:avLst/>
          </a:prstGeom>
          <a:ln w="28575" cmpd="sng">
            <a:solidFill>
              <a:srgbClr val="00FF00"/>
            </a:solidFill>
          </a:ln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0670" y="3896335"/>
            <a:ext cx="5081451" cy="2686305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%-level (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e</a:t>
            </a:r>
            <a:r>
              <a:rPr lang="en-US" i="1" dirty="0" err="1" smtClean="0"/>
              <a:t>N</a:t>
            </a:r>
            <a:r>
              <a:rPr lang="en-US" dirty="0" smtClean="0"/>
              <a:t>)cross sections</a:t>
            </a:r>
          </a:p>
          <a:p>
            <a:pPr lvl="2"/>
            <a:r>
              <a:rPr lang="en-US" dirty="0" smtClean="0"/>
              <a:t>Double differential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Sterile neutrino search</a:t>
            </a:r>
          </a:p>
          <a:p>
            <a:pPr lvl="2"/>
            <a:r>
              <a:rPr lang="en-US" dirty="0" smtClean="0"/>
              <a:t>Beyond </a:t>
            </a:r>
            <a:r>
              <a:rPr lang="en-US" dirty="0" err="1" smtClean="0"/>
              <a:t>Fermilab</a:t>
            </a:r>
            <a:r>
              <a:rPr lang="en-US" dirty="0" smtClean="0"/>
              <a:t> SBN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92121" y="4001984"/>
            <a:ext cx="3939253" cy="271945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00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Precise neutrino flux:</a:t>
            </a:r>
          </a:p>
          <a:p>
            <a:pPr lvl="1"/>
            <a:r>
              <a:rPr lang="en-US" sz="2400" dirty="0" err="1"/>
              <a:t>Normalisation</a:t>
            </a:r>
            <a:r>
              <a:rPr lang="en-US" sz="2400" dirty="0"/>
              <a:t>: &lt; 1%</a:t>
            </a:r>
          </a:p>
          <a:p>
            <a:pPr lvl="1"/>
            <a:r>
              <a:rPr lang="en-US" sz="2400" dirty="0" smtClean="0"/>
              <a:t>Energy/</a:t>
            </a:r>
            <a:r>
              <a:rPr lang="en-US" sz="2400" dirty="0" err="1" smtClean="0"/>
              <a:t>flavour</a:t>
            </a:r>
            <a:r>
              <a:rPr lang="en-US" sz="2400" dirty="0" smtClean="0"/>
              <a:t> </a:t>
            </a:r>
            <a:r>
              <a:rPr lang="en-US" sz="2400" dirty="0"/>
              <a:t>precise</a:t>
            </a:r>
          </a:p>
          <a:p>
            <a:pPr lvl="3"/>
            <a:endParaRPr lang="en-US" sz="1800" dirty="0"/>
          </a:p>
          <a:p>
            <a:r>
              <a:rPr lang="en-US" sz="2800" dirty="0"/>
              <a:t>π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8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  <a:sym typeface="Wingdings"/>
              </a:rPr>
              <a:t>μ</a:t>
            </a:r>
            <a:r>
              <a:rPr lang="en-US" sz="2800" dirty="0">
                <a:ea typeface="Wingdings"/>
                <a:cs typeface="Wingdings"/>
                <a:sym typeface="Wingdings"/>
              </a:rPr>
              <a:t> injection pass:</a:t>
            </a:r>
          </a:p>
          <a:p>
            <a:pPr lvl="1"/>
            <a:r>
              <a:rPr lang="en-US" sz="2400" dirty="0"/>
              <a:t>“Flash” </a:t>
            </a:r>
            <a:r>
              <a:rPr lang="en-US" sz="2400" dirty="0" smtClean="0"/>
              <a:t>of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2400" baseline="-25000" dirty="0" smtClean="0">
                <a:latin typeface="Symbol" charset="2"/>
                <a:ea typeface="Symbol" charset="2"/>
                <a:cs typeface="Symbol" charset="2"/>
              </a:rPr>
              <a:t>m</a:t>
            </a:r>
            <a:endParaRPr lang="en-US" sz="2400" baseline="-25000" dirty="0">
              <a:latin typeface="Symbol" charset="2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4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nuSTORM</a:t>
            </a:r>
            <a:r>
              <a:rPr lang="en-US" dirty="0" smtClean="0"/>
              <a:t> </a:t>
            </a:r>
            <a:r>
              <a:rPr lang="en-US" dirty="0" err="1" smtClean="0"/>
              <a:t>oveview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3845"/>
            <a:ext cx="9144000" cy="2980706"/>
          </a:xfrm>
        </p:spPr>
        <p:txBody>
          <a:bodyPr>
            <a:normAutofit/>
          </a:bodyPr>
          <a:lstStyle/>
          <a:p>
            <a:pPr lvl="3"/>
            <a:endParaRPr lang="en-US" dirty="0" smtClean="0"/>
          </a:p>
          <a:p>
            <a:r>
              <a:rPr lang="en-US" dirty="0" smtClean="0"/>
              <a:t>Fast </a:t>
            </a:r>
            <a:r>
              <a:rPr lang="en-US" dirty="0"/>
              <a:t>extraction at &gt;~ 100 </a:t>
            </a:r>
            <a:r>
              <a:rPr lang="en-US" dirty="0" smtClean="0"/>
              <a:t>GeV</a:t>
            </a:r>
          </a:p>
          <a:p>
            <a:pPr lvl="3"/>
            <a:endParaRPr lang="en-US" dirty="0"/>
          </a:p>
          <a:p>
            <a:r>
              <a:rPr lang="en-US" dirty="0" smtClean="0"/>
              <a:t>Conventional </a:t>
            </a:r>
            <a:r>
              <a:rPr lang="en-US" dirty="0"/>
              <a:t>pion production and capture (horn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Quadrupole pion-transport channel to decay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03" b="33403"/>
          <a:stretch/>
        </p:blipFill>
        <p:spPr>
          <a:xfrm>
            <a:off x="169100" y="953439"/>
            <a:ext cx="8844271" cy="218858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629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756" y="3982551"/>
            <a:ext cx="4495800" cy="2762633"/>
          </a:xfrm>
        </p:spPr>
        <p:txBody>
          <a:bodyPr>
            <a:normAutofit lnSpcReduction="10000"/>
          </a:bodyPr>
          <a:lstStyle/>
          <a:p>
            <a:pPr marL="231775" indent="-231775"/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flash: </a:t>
            </a:r>
          </a:p>
          <a:p>
            <a:pPr marL="542925" lvl="1" indent="-271463"/>
            <a:r>
              <a:rPr lang="en-US" dirty="0"/>
              <a:t>Pion: 6.3 × 10</a:t>
            </a:r>
            <a:r>
              <a:rPr lang="en-US" baseline="30000" dirty="0"/>
              <a:t>16</a:t>
            </a:r>
            <a:r>
              <a:rPr lang="en-US" dirty="0"/>
              <a:t> m</a:t>
            </a:r>
            <a:r>
              <a:rPr lang="en-US" baseline="30000" dirty="0"/>
              <a:t>-2</a:t>
            </a:r>
            <a:r>
              <a:rPr lang="en-US" dirty="0"/>
              <a:t> at 50m</a:t>
            </a:r>
          </a:p>
          <a:p>
            <a:pPr marL="542925" lvl="1" indent="-271463"/>
            <a:r>
              <a:rPr lang="en-US" dirty="0"/>
              <a:t>Kaon: 3.8 × 10</a:t>
            </a:r>
            <a:r>
              <a:rPr lang="en-US" baseline="30000" dirty="0"/>
              <a:t>14</a:t>
            </a:r>
            <a:r>
              <a:rPr lang="en-US" dirty="0"/>
              <a:t> m</a:t>
            </a:r>
            <a:r>
              <a:rPr lang="en-US" baseline="30000" dirty="0"/>
              <a:t>-2</a:t>
            </a:r>
            <a:r>
              <a:rPr lang="en-US" dirty="0"/>
              <a:t> at </a:t>
            </a:r>
            <a:r>
              <a:rPr lang="en-US" dirty="0" smtClean="0"/>
              <a:t>50m</a:t>
            </a:r>
          </a:p>
          <a:p>
            <a:pPr marL="635000" lvl="2" indent="-182563"/>
            <a:r>
              <a:rPr lang="en-US" dirty="0" smtClean="0"/>
              <a:t>Well separated from pion neutrinos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1444" y="3982551"/>
            <a:ext cx="4495800" cy="2762633"/>
          </a:xfrm>
        </p:spPr>
        <p:txBody>
          <a:bodyPr>
            <a:normAutofit lnSpcReduction="10000"/>
          </a:bodyPr>
          <a:lstStyle/>
          <a:p>
            <a:pPr marL="231775" indent="-231775"/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 and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from muon decay:</a:t>
            </a:r>
          </a:p>
          <a:p>
            <a:pPr marL="542925" lvl="1" indent="-271463"/>
            <a:r>
              <a:rPr lang="en-US" dirty="0" smtClean="0"/>
              <a:t>~10 </a:t>
            </a:r>
            <a:r>
              <a:rPr lang="en-US" dirty="0"/>
              <a:t>times as many </a:t>
            </a:r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 as, e.g. J-PARC beam</a:t>
            </a:r>
          </a:p>
          <a:p>
            <a:pPr marL="542925" lvl="1" indent="-271463"/>
            <a:r>
              <a:rPr lang="en-US" dirty="0" err="1" smtClean="0"/>
              <a:t>Flavour</a:t>
            </a:r>
            <a:r>
              <a:rPr lang="en-US" dirty="0" smtClean="0"/>
              <a:t> composition, energy </a:t>
            </a:r>
            <a:r>
              <a:rPr lang="en-US" dirty="0"/>
              <a:t>spectrum</a:t>
            </a:r>
          </a:p>
          <a:p>
            <a:pPr marL="673100" lvl="2" indent="-233363"/>
            <a:r>
              <a:rPr lang="en-US" dirty="0" smtClean="0"/>
              <a:t>Use for energy calibration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41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dirty="0">
                <a:solidFill>
                  <a:schemeClr val="bg1"/>
                </a:solidFill>
              </a:rPr>
              <a:t>10.1146/annurev-nucl-102014-021930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" y="839574"/>
            <a:ext cx="9057280" cy="30542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1911928" y="1163064"/>
            <a:ext cx="4624169" cy="868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study neutrino interactions?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physics </a:t>
            </a:r>
            <a:r>
              <a:rPr lang="en-US" dirty="0"/>
              <a:t>at </a:t>
            </a:r>
            <a:r>
              <a:rPr lang="en-US" dirty="0" err="1"/>
              <a:t>nuSTORM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eltaQ_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508" y="750797"/>
            <a:ext cx="3479261" cy="2911740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understand the nucleon and the nucleus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798"/>
            <a:ext cx="6295292" cy="61072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Neutrino unique probe: weak and chiral:</a:t>
            </a:r>
          </a:p>
          <a:p>
            <a:pPr lvl="1"/>
            <a:r>
              <a:rPr lang="en-US" dirty="0" smtClean="0"/>
              <a:t>Sensitive to </a:t>
            </a:r>
            <a:r>
              <a:rPr lang="en-US" dirty="0" err="1" smtClean="0"/>
              <a:t>flavour</a:t>
            </a:r>
            <a:r>
              <a:rPr lang="en-US" dirty="0" smtClean="0"/>
              <a:t>/isospin and 100% </a:t>
            </a:r>
            <a:r>
              <a:rPr lang="en-US" dirty="0" err="1" smtClean="0"/>
              <a:t>polarised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could neutrino scattering help?</a:t>
            </a:r>
          </a:p>
          <a:p>
            <a:pPr lvl="1"/>
            <a:r>
              <a:rPr lang="en-US" dirty="0" smtClean="0"/>
              <a:t>Nucleon (e.g.):</a:t>
            </a:r>
          </a:p>
          <a:p>
            <a:pPr lvl="2"/>
            <a:r>
              <a:rPr lang="en-US" dirty="0" smtClean="0"/>
              <a:t>Spin puzzle</a:t>
            </a:r>
          </a:p>
          <a:p>
            <a:pPr lvl="1"/>
            <a:r>
              <a:rPr lang="en-US" dirty="0" smtClean="0"/>
              <a:t>Nucleus (e.g.):</a:t>
            </a:r>
          </a:p>
          <a:p>
            <a:pPr lvl="2"/>
            <a:r>
              <a:rPr lang="en-US" dirty="0" smtClean="0"/>
              <a:t>Multi-nucleon correlations</a:t>
            </a:r>
          </a:p>
          <a:p>
            <a:pPr lvl="2"/>
            <a:r>
              <a:rPr lang="en-US" dirty="0" smtClean="0"/>
              <a:t>Precise determination of:</a:t>
            </a:r>
          </a:p>
          <a:p>
            <a:pPr lvl="3"/>
            <a:r>
              <a:rPr lang="en-US" dirty="0" smtClean="0"/>
              <a:t>Model parameters or, better,</a:t>
            </a:r>
          </a:p>
          <a:p>
            <a:pPr lvl="3"/>
            <a:r>
              <a:rPr lang="en-US" dirty="0" smtClean="0"/>
              <a:t>Theoretical (ab initio) description</a:t>
            </a:r>
          </a:p>
          <a:p>
            <a:endParaRPr lang="en-US" dirty="0" smtClean="0"/>
          </a:p>
          <a:p>
            <a:r>
              <a:rPr lang="en-US" dirty="0" smtClean="0"/>
              <a:t>Can the neutrino’s unique properties </a:t>
            </a:r>
            <a:br>
              <a:rPr lang="en-US" dirty="0" smtClean="0"/>
            </a:br>
            <a:r>
              <a:rPr lang="en-US" dirty="0" smtClean="0"/>
              <a:t>compete with the rate in, e.g. electron scattering?</a:t>
            </a:r>
          </a:p>
          <a:p>
            <a:pPr lvl="1"/>
            <a:r>
              <a:rPr lang="en-US" dirty="0" smtClean="0"/>
              <a:t>To be studied!</a:t>
            </a:r>
          </a:p>
          <a:p>
            <a:endParaRPr lang="en-US" dirty="0" smtClean="0"/>
          </a:p>
          <a:p>
            <a:r>
              <a:rPr lang="en-US" dirty="0" smtClean="0"/>
              <a:t>Benefit of </a:t>
            </a:r>
            <a:r>
              <a:rPr lang="en-US" dirty="0" err="1" smtClean="0"/>
              <a:t>nuSTORM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Precise flux and energy distribution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2873" b="39727"/>
          <a:stretch/>
        </p:blipFill>
        <p:spPr bwMode="auto">
          <a:xfrm>
            <a:off x="5227285" y="3804398"/>
            <a:ext cx="3798664" cy="2549509"/>
          </a:xfrm>
          <a:prstGeom prst="rect">
            <a:avLst/>
          </a:prstGeom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uncertainty and/or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914" y="825180"/>
            <a:ext cx="2759424" cy="3518832"/>
            <a:chOff x="73914" y="435768"/>
            <a:chExt cx="2759424" cy="35188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14" y="435768"/>
              <a:ext cx="2759424" cy="272149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92331" y="3154381"/>
              <a:ext cx="131068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Uncertainty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(cross section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and ratio)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74966" y="838894"/>
            <a:ext cx="3320050" cy="3052757"/>
            <a:chOff x="2874965" y="449481"/>
            <a:chExt cx="3320050" cy="30527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4965" y="449481"/>
              <a:ext cx="3320050" cy="27077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42463" y="3132906"/>
              <a:ext cx="2398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Event </a:t>
              </a:r>
              <a:r>
                <a:rPr lang="en-US" b="1" dirty="0" err="1">
                  <a:solidFill>
                    <a:schemeClr val="bg1"/>
                  </a:solidFill>
                </a:rPr>
                <a:t>mis</a:t>
              </a:r>
              <a:r>
                <a:rPr lang="en-US" b="1" dirty="0">
                  <a:solidFill>
                    <a:schemeClr val="bg1"/>
                  </a:solidFill>
                </a:rPr>
                <a:t>-classification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9670" y="871870"/>
            <a:ext cx="5596164" cy="3573446"/>
            <a:chOff x="3479670" y="482458"/>
            <a:chExt cx="5596164" cy="35734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5902" y="482458"/>
              <a:ext cx="2799932" cy="2665691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479670" y="3686572"/>
              <a:ext cx="2832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Energy scale </a:t>
              </a:r>
              <a:r>
                <a:rPr lang="en-US" b="1" dirty="0" err="1">
                  <a:solidFill>
                    <a:schemeClr val="bg1"/>
                  </a:solidFill>
                </a:rPr>
                <a:t>mis</a:t>
              </a:r>
              <a:r>
                <a:rPr lang="en-US" b="1" dirty="0">
                  <a:solidFill>
                    <a:schemeClr val="bg1"/>
                  </a:solidFill>
                </a:rPr>
                <a:t>-calibration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209498" y="3148149"/>
              <a:ext cx="329742" cy="57761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79717" y="4357022"/>
            <a:ext cx="6012928" cy="2430714"/>
            <a:chOff x="3079717" y="2872443"/>
            <a:chExt cx="6012928" cy="24307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6402" y="2872443"/>
              <a:ext cx="2766243" cy="2430714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079717" y="4560760"/>
              <a:ext cx="26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Missing energy </a:t>
              </a:r>
              <a:r>
                <a:rPr lang="en-US" b="1">
                  <a:solidFill>
                    <a:schemeClr val="bg1"/>
                  </a:solidFill>
                </a:rPr>
                <a:t>(neutrons)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669623" y="4745426"/>
              <a:ext cx="540093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773638" y="2940704"/>
            <a:ext cx="174438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 err="1"/>
              <a:t>Phys.Rev</a:t>
            </a:r>
            <a:r>
              <a:rPr lang="en-US" sz="600" b="1" dirty="0"/>
              <a:t>. D89 (2014) no.7, </a:t>
            </a:r>
            <a:r>
              <a:rPr lang="en-US" sz="600" b="1" dirty="0"/>
              <a:t>073015; Coloma et al </a:t>
            </a:r>
            <a:endParaRPr lang="en-US" sz="600" b="1" dirty="0"/>
          </a:p>
        </p:txBody>
      </p:sp>
      <p:sp>
        <p:nvSpPr>
          <p:cNvPr id="5" name="Rectangle 4"/>
          <p:cNvSpPr/>
          <p:nvPr/>
        </p:nvSpPr>
        <p:spPr>
          <a:xfrm>
            <a:off x="6749672" y="4373581"/>
            <a:ext cx="207781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err="1"/>
              <a:t>Phys.Rev</a:t>
            </a:r>
            <a:r>
              <a:rPr lang="en-US" sz="700" b="1" dirty="0"/>
              <a:t>. D92 (2015) no.9, </a:t>
            </a:r>
            <a:r>
              <a:rPr lang="en-US" sz="700" b="1" dirty="0"/>
              <a:t>091301; </a:t>
            </a:r>
            <a:r>
              <a:rPr lang="en-US" sz="700" b="1" dirty="0" err="1"/>
              <a:t>Ankowski</a:t>
            </a:r>
            <a:r>
              <a:rPr lang="en-US" sz="700" b="1" dirty="0"/>
              <a:t> et al 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6258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for </a:t>
            </a:r>
            <a:r>
              <a:rPr lang="en-US" dirty="0" err="1" smtClean="0"/>
              <a:t>CPiV</a:t>
            </a:r>
            <a:r>
              <a:rPr lang="en-US" dirty="0" smtClean="0"/>
              <a:t> in </a:t>
            </a:r>
            <a:r>
              <a:rPr lang="en-US" dirty="0" err="1" smtClean="0"/>
              <a:t>lbl</a:t>
            </a:r>
            <a:r>
              <a:rPr lang="en-US" dirty="0" smtClean="0"/>
              <a:t> oscillations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Seek to measure asymmetry: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err="1"/>
              <a:t>➤</a:t>
            </a:r>
            <a:r>
              <a:rPr lang="en-US" b="0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i="1" baseline="-25000" dirty="0" err="1" smtClean="0"/>
              <a:t>e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baseline="-25000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dirty="0" err="1"/>
              <a:t>➤</a:t>
            </a:r>
            <a:r>
              <a:rPr lang="en-US" b="0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i="1" baseline="-25000" dirty="0" err="1" smtClean="0"/>
              <a:t>e</a:t>
            </a:r>
            <a:r>
              <a:rPr lang="en-US" dirty="0" smtClean="0"/>
              <a:t>)</a:t>
            </a:r>
          </a:p>
          <a:p>
            <a:pPr marL="219075" indent="-233363"/>
            <a:endParaRPr lang="en-US" dirty="0" smtClean="0"/>
          </a:p>
          <a:p>
            <a:pPr marL="219075" indent="-233363"/>
            <a:r>
              <a:rPr lang="en-US" dirty="0" smtClean="0"/>
              <a:t>Event </a:t>
            </a:r>
            <a:r>
              <a:rPr lang="en-US" dirty="0" smtClean="0"/>
              <a:t>rates convolution of:</a:t>
            </a:r>
          </a:p>
          <a:p>
            <a:pPr marL="619125" lvl="1" indent="-233363"/>
            <a:r>
              <a:rPr lang="en-US" dirty="0"/>
              <a:t>F</a:t>
            </a:r>
            <a:r>
              <a:rPr lang="en-US" dirty="0" smtClean="0"/>
              <a:t>lux, cross sections, detector mass, efficiency, </a:t>
            </a:r>
            <a:r>
              <a:rPr lang="en-US" i="1" dirty="0" smtClean="0"/>
              <a:t>E</a:t>
            </a:r>
            <a:r>
              <a:rPr lang="en-US" dirty="0" smtClean="0"/>
              <a:t>-scale</a:t>
            </a:r>
          </a:p>
          <a:p>
            <a:pPr marL="1019175" lvl="2" indent="-233363"/>
            <a:r>
              <a:rPr lang="en-US" dirty="0" smtClean="0"/>
              <a:t>Measurements at %-level required</a:t>
            </a:r>
          </a:p>
          <a:p>
            <a:pPr marL="219075" indent="-233363"/>
            <a:endParaRPr lang="en-US" dirty="0" smtClean="0"/>
          </a:p>
          <a:p>
            <a:pPr marL="219075" indent="-233363"/>
            <a:r>
              <a:rPr lang="en-US" dirty="0" smtClean="0"/>
              <a:t>Lack </a:t>
            </a:r>
            <a:r>
              <a:rPr lang="en-US" dirty="0" smtClean="0"/>
              <a:t>of knowledge of cross-sections leads to:</a:t>
            </a:r>
          </a:p>
          <a:p>
            <a:pPr marL="619125" lvl="1" indent="-233363"/>
            <a:r>
              <a:rPr lang="en-US" dirty="0" smtClean="0"/>
              <a:t>Systematic uncertainties; and </a:t>
            </a:r>
          </a:p>
          <a:p>
            <a:pPr marL="619125" lvl="1" indent="-233363"/>
            <a:r>
              <a:rPr lang="en-US" dirty="0" smtClean="0"/>
              <a:t>Biases; pernicious if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n </a:t>
            </a:r>
            <a:r>
              <a:rPr lang="en-US" dirty="0" smtClean="0"/>
              <a:t>and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n </a:t>
            </a:r>
            <a:r>
              <a:rPr lang="en-US" dirty="0" smtClean="0"/>
              <a:t>differ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328045" y="1501144"/>
            <a:ext cx="1655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78771" y="1500602"/>
            <a:ext cx="1655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32960" y="5796221"/>
            <a:ext cx="1655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79</TotalTime>
  <Words>586</Words>
  <Application>Microsoft Macintosh PowerPoint</Application>
  <PresentationFormat>On-screen Show (4:3)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Mangal</vt:lpstr>
      <vt:lpstr>Symbol</vt:lpstr>
      <vt:lpstr>Wingdings</vt:lpstr>
      <vt:lpstr>Arial</vt:lpstr>
      <vt:lpstr>KL-standard-black</vt:lpstr>
      <vt:lpstr> Future physics at nuSTORM</vt:lpstr>
      <vt:lpstr>What is nuSTORM?</vt:lpstr>
      <vt:lpstr>Neutrinos from stored muons</vt:lpstr>
      <vt:lpstr>nuSTORM oveview</vt:lpstr>
      <vt:lpstr>Neutrino flux</vt:lpstr>
      <vt:lpstr>Why study neutrino interactions?</vt:lpstr>
      <vt:lpstr>To understand the nucleon and the nucleus</vt:lpstr>
      <vt:lpstr>Systematic uncertainty and/or bias</vt:lpstr>
      <vt:lpstr>Search for CPiV in lbl oscillations</vt:lpstr>
      <vt:lpstr>The benefit of nuSTORM</vt:lpstr>
      <vt:lpstr>neN cross section measurements</vt:lpstr>
      <vt:lpstr>Systematic uncertainties</vt:lpstr>
      <vt:lpstr>CCQE measurement at nuSTORM</vt:lpstr>
      <vt:lpstr>nuSTORM &amp; the CERN Physics Beyond Colliders Study group</vt:lpstr>
      <vt:lpstr>Physics Beyond Colliders study group</vt:lpstr>
      <vt:lpstr>Elements of study</vt:lpstr>
      <vt:lpstr>Implementation @ CERN Exploratory study</vt:lpstr>
      <vt:lpstr>Conclusions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Future physics at nuSTORM</dc:title>
  <dc:creator>Microsoft Office User</dc:creator>
  <cp:lastModifiedBy>Microsoft Office User</cp:lastModifiedBy>
  <cp:revision>18</cp:revision>
  <dcterms:created xsi:type="dcterms:W3CDTF">2017-09-17T19:47:39Z</dcterms:created>
  <dcterms:modified xsi:type="dcterms:W3CDTF">2017-09-17T21:07:37Z</dcterms:modified>
</cp:coreProperties>
</file>