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88" r:id="rId26"/>
    <p:sldId id="284" r:id="rId27"/>
    <p:sldId id="279" r:id="rId28"/>
    <p:sldId id="280" r:id="rId29"/>
    <p:sldId id="281" r:id="rId30"/>
    <p:sldId id="282" r:id="rId31"/>
    <p:sldId id="283" r:id="rId32"/>
    <p:sldId id="276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3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7212B-7B80-634D-8BD3-4A201CE1882C}" type="datetimeFigureOut">
              <a:rPr lang="en-US" smtClean="0"/>
              <a:t>9/18/16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66C48-C6D8-E54E-8EF1-08365F506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credits: BNL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79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8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3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FF7A5-26F9-3840-9EE0-99B05653572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9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6C48-C6D8-E54E-8EF1-08365F506F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4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6C48-C6D8-E54E-8EF1-08365F506F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19.6GeV – model calculations: </a:t>
            </a:r>
            <a:r>
              <a:rPr lang="en-US" baseline="0" dirty="0" err="1" smtClean="0"/>
              <a:t>Tinit</a:t>
            </a:r>
            <a:r>
              <a:rPr lang="en-US" baseline="0" dirty="0" smtClean="0"/>
              <a:t>=224MeV tau0=0.33fm/c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BFB17-21BB-EA47-9066-0C8FB357A7F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EAE4D-E36C-CC47-9829-03E53727984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2863" cy="606778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7565" y="0"/>
            <a:ext cx="116967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9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3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584"/>
            <a:ext cx="9143999" cy="614136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7565" y="0"/>
            <a:ext cx="116967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1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056"/>
            <a:ext cx="9143999" cy="61360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7565" y="0"/>
            <a:ext cx="116967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9" y="0"/>
            <a:ext cx="9108124" cy="60677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7565" y="0"/>
            <a:ext cx="116967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0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4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4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3556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hyperlink" Target="https://drupal.star.bnl.gov/STAR/starnotes/public/sn0657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7142" y="994968"/>
            <a:ext cx="5974080" cy="1470025"/>
          </a:xfrm>
        </p:spPr>
        <p:txBody>
          <a:bodyPr>
            <a:normAutofit/>
          </a:bodyPr>
          <a:lstStyle/>
          <a:p>
            <a:r>
              <a:rPr lang="en-US" dirty="0" err="1" smtClean="0"/>
              <a:t>Dilepton</a:t>
            </a:r>
            <a:r>
              <a:rPr lang="en-US" dirty="0" smtClean="0"/>
              <a:t> Measurements at RHIC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4342" y="2844984"/>
            <a:ext cx="5059680" cy="1189316"/>
          </a:xfrm>
        </p:spPr>
        <p:txBody>
          <a:bodyPr>
            <a:normAutofit/>
          </a:bodyPr>
          <a:lstStyle/>
          <a:p>
            <a:r>
              <a:rPr lang="en-US" sz="2800" dirty="0"/>
              <a:t>Frank </a:t>
            </a:r>
            <a:r>
              <a:rPr lang="en-US" sz="2800" dirty="0" err="1"/>
              <a:t>Geurts</a:t>
            </a:r>
            <a:endParaRPr lang="en-US" sz="2800" dirty="0"/>
          </a:p>
          <a:p>
            <a:r>
              <a:rPr lang="en-US" sz="2000" dirty="0"/>
              <a:t>Rice </a:t>
            </a:r>
            <a:r>
              <a:rPr lang="en-US" sz="2000" dirty="0" smtClean="0"/>
              <a:t>University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79793" y="5008172"/>
            <a:ext cx="5374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Erice</a:t>
            </a:r>
            <a:r>
              <a:rPr lang="en-US" sz="16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School 2016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 Matter under Extreme Conditions – 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Relativistic Heavy-Ion Collisions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Sept. 16 - 24, 2016</a:t>
            </a:r>
            <a:endParaRPr lang="en-US" sz="16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5390"/>
            <a:ext cx="1983300" cy="772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669" y="6085390"/>
            <a:ext cx="1897528" cy="772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3700">
            <a:off x="867856" y="59377"/>
            <a:ext cx="4579758" cy="64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258"/>
            <a:ext cx="9143999" cy="61413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RHIC: PHENIX </a:t>
            </a:r>
            <a:r>
              <a:rPr lang="en-US" b="1" i="1" dirty="0" smtClean="0"/>
              <a:t>vs.</a:t>
            </a:r>
            <a:r>
              <a:rPr lang="en-US" b="1" dirty="0" smtClean="0"/>
              <a:t> STAR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709971"/>
            <a:ext cx="3559188" cy="566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PHENIX </a:t>
            </a:r>
            <a:r>
              <a:rPr lang="en-US" sz="1800" dirty="0"/>
              <a:t>– PRC 81 (2010) 034911</a:t>
            </a:r>
            <a:endParaRPr lang="en-US" sz="2400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4431700" y="713719"/>
            <a:ext cx="4294717" cy="4522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STAR in PHENIX acceptance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AU_data_cocktail_mass_wratio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968"/>
            <a:ext cx="4016388" cy="40639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7143" y="5412832"/>
            <a:ext cx="872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Large quantitative differences in the low-mass , low-</a:t>
            </a:r>
            <a:r>
              <a:rPr lang="en-US" sz="2000" dirty="0" err="1">
                <a:solidFill>
                  <a:srgbClr val="4F81BD"/>
                </a:solidFill>
              </a:rPr>
              <a:t>p</a:t>
            </a:r>
            <a:r>
              <a:rPr lang="en-US" sz="2000" baseline="-25000" dirty="0" err="1">
                <a:solidFill>
                  <a:srgbClr val="4F81BD"/>
                </a:solidFill>
              </a:rPr>
              <a:t>T</a:t>
            </a:r>
            <a:r>
              <a:rPr lang="en-US" sz="2000" dirty="0">
                <a:solidFill>
                  <a:srgbClr val="4F81BD"/>
                </a:solidFill>
              </a:rPr>
              <a:t> region</a:t>
            </a:r>
          </a:p>
          <a:p>
            <a:r>
              <a:rPr lang="en-US" sz="2000" dirty="0">
                <a:solidFill>
                  <a:prstClr val="black"/>
                </a:solidFill>
              </a:rPr>
              <a:t>Lot of work in past years: 	STAR combined Run 10 and 11 data sets</a:t>
            </a:r>
          </a:p>
          <a:p>
            <a:pPr indent="1882775"/>
            <a:r>
              <a:rPr lang="en-US" sz="2000" dirty="0">
                <a:solidFill>
                  <a:prstClr val="black"/>
                </a:solidFill>
              </a:rPr>
              <a:t>	PHENIX Run-10 data with HBD analysis (QM2015)</a:t>
            </a:r>
          </a:p>
        </p:txBody>
      </p:sp>
      <p:pic>
        <p:nvPicPr>
          <p:cNvPr id="25" name="Picture 8" descr="withphenixAcc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969" y="1105876"/>
            <a:ext cx="3548689" cy="431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 rot="5400000">
            <a:off x="7125116" y="2168663"/>
            <a:ext cx="167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Hard Probes 2012</a:t>
            </a:r>
          </a:p>
        </p:txBody>
      </p:sp>
      <p:pic>
        <p:nvPicPr>
          <p:cNvPr id="28" name="Picture 27" descr="Untitled.jpg"/>
          <p:cNvPicPr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49" y="1105875"/>
            <a:ext cx="3575845" cy="43154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31531" y="531114"/>
            <a:ext cx="3808688" cy="5879266"/>
            <a:chOff x="8331531" y="531114"/>
            <a:chExt cx="3808688" cy="5879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531" y="531114"/>
              <a:ext cx="3683025" cy="366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480" y="4138578"/>
              <a:ext cx="3690298" cy="22718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10908119" y="2210729"/>
              <a:ext cx="2187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PHENIX – PRC 93 (2016) 014904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2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06418" cy="606778"/>
          </a:xfrm>
        </p:spPr>
        <p:txBody>
          <a:bodyPr>
            <a:noAutofit/>
          </a:bodyPr>
          <a:lstStyle/>
          <a:p>
            <a:r>
              <a:rPr lang="en-US" b="1" dirty="0" smtClean="0"/>
              <a:t>First Measurements of </a:t>
            </a:r>
            <a:r>
              <a:rPr lang="en-US" b="1" dirty="0" err="1" smtClean="0"/>
              <a:t>Dielectron</a:t>
            </a:r>
            <a:r>
              <a:rPr lang="en-US" b="1" dirty="0" smtClean="0"/>
              <a:t> v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002" y="1064167"/>
            <a:ext cx="6467678" cy="691286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c</a:t>
            </a:r>
            <a:r>
              <a:rPr lang="en-US" dirty="0" smtClean="0">
                <a:solidFill>
                  <a:srgbClr val="4F81BD"/>
                </a:solidFill>
              </a:rPr>
              <a:t>hallenge: isolate v</a:t>
            </a:r>
            <a:r>
              <a:rPr lang="en-US" baseline="-25000" dirty="0" smtClean="0">
                <a:solidFill>
                  <a:srgbClr val="4F81BD"/>
                </a:solidFill>
              </a:rPr>
              <a:t>2</a:t>
            </a:r>
            <a:r>
              <a:rPr lang="en-US" dirty="0" smtClean="0">
                <a:solidFill>
                  <a:srgbClr val="4F81BD"/>
                </a:solidFill>
              </a:rPr>
              <a:t> of excess </a:t>
            </a:r>
            <a:r>
              <a:rPr lang="en-US" dirty="0" err="1" smtClean="0">
                <a:solidFill>
                  <a:srgbClr val="4F81BD"/>
                </a:solidFill>
              </a:rPr>
              <a:t>dielectrons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4178" y="69483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STAR, PRC 90 (2014) 64904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67" y="3431227"/>
            <a:ext cx="4354999" cy="3128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7449" y="3634446"/>
            <a:ext cx="4733749" cy="272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785" y="2434117"/>
            <a:ext cx="39549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ocktail </a:t>
            </a:r>
            <a:r>
              <a:rPr lang="en-US" sz="2400" dirty="0">
                <a:solidFill>
                  <a:prstClr val="black"/>
                </a:solidFill>
              </a:rPr>
              <a:t>simulations based on published light-hadron 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measurements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4002" y="2434117"/>
            <a:ext cx="43071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from π</a:t>
            </a:r>
            <a:r>
              <a:rPr lang="en-US" sz="2400" baseline="30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Dalitz</a:t>
            </a:r>
            <a:r>
              <a:rPr lang="en-US" sz="2400" dirty="0">
                <a:solidFill>
                  <a:prstClr val="black"/>
                </a:solidFill>
              </a:rPr>
              <a:t> decay consistent with simulations based on published </a:t>
            </a:r>
            <a:r>
              <a:rPr lang="en-US" sz="2400" dirty="0" smtClean="0">
                <a:solidFill>
                  <a:prstClr val="black"/>
                </a:solidFill>
              </a:rPr>
              <a:t>π </a:t>
            </a:r>
            <a:r>
              <a:rPr lang="en-US" sz="2400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284" y="1640160"/>
            <a:ext cx="7591865" cy="56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Proof-of-Principle Measurement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677" y="1037169"/>
            <a:ext cx="9308123" cy="134408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based on combined Run 10 and 11 data (760M events)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integrated v</a:t>
            </a:r>
            <a:r>
              <a:rPr lang="en-US" baseline="-25000" dirty="0" smtClean="0"/>
              <a:t>2</a:t>
            </a:r>
            <a:r>
              <a:rPr lang="en-US" dirty="0" smtClean="0"/>
              <a:t> of </a:t>
            </a:r>
            <a:r>
              <a:rPr lang="en-US" dirty="0" err="1" smtClean="0"/>
              <a:t>dielectrons</a:t>
            </a:r>
            <a:r>
              <a:rPr lang="en-US" dirty="0" smtClean="0"/>
              <a:t> in STAR acceptance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192" y="510169"/>
            <a:ext cx="213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PRC 90 (2014) 64904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38" y="2045339"/>
            <a:ext cx="4815417" cy="3459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9027" y="2384704"/>
            <a:ext cx="5467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 Given the current precision:</a:t>
            </a:r>
          </a:p>
          <a:p>
            <a:pPr algn="r"/>
            <a:r>
              <a:rPr lang="en-US" sz="2400" dirty="0">
                <a:solidFill>
                  <a:srgbClr val="4F81BD"/>
                </a:solidFill>
              </a:rPr>
              <a:t> dielectron v</a:t>
            </a:r>
            <a:r>
              <a:rPr lang="en-US" sz="2400" baseline="-25000" dirty="0">
                <a:solidFill>
                  <a:srgbClr val="4F81BD"/>
                </a:solidFill>
              </a:rPr>
              <a:t>2</a:t>
            </a:r>
            <a:r>
              <a:rPr lang="en-US" sz="2400" dirty="0">
                <a:solidFill>
                  <a:srgbClr val="4F81BD"/>
                </a:solidFill>
              </a:rPr>
              <a:t> is consistent with cocktail simulations and measured hadron v</a:t>
            </a:r>
            <a:r>
              <a:rPr lang="en-US" sz="2400" baseline="-25000" dirty="0">
                <a:solidFill>
                  <a:srgbClr val="4F81BD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34719" y="3703390"/>
            <a:ext cx="8414635" cy="3016241"/>
            <a:chOff x="729365" y="3597500"/>
            <a:chExt cx="8414635" cy="30162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1956" y="3597500"/>
              <a:ext cx="4050381" cy="30162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985781" y="4785286"/>
              <a:ext cx="1793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prstClr val="black"/>
                  </a:solidFill>
                </a:rPr>
                <a:t>Chatterjee</a:t>
              </a:r>
              <a:r>
                <a:rPr lang="en-US" sz="1400" dirty="0">
                  <a:solidFill>
                    <a:prstClr val="black"/>
                  </a:solidFill>
                </a:rPr>
                <a:t> et al</a:t>
              </a:r>
            </a:p>
            <a:p>
              <a:r>
                <a:rPr lang="en-US" sz="1400" dirty="0">
                  <a:solidFill>
                    <a:prstClr val="black"/>
                  </a:solidFill>
                </a:rPr>
                <a:t>PRC 75 (2007) 054909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65" y="5589562"/>
              <a:ext cx="4383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prstClr val="black"/>
                  </a:solidFill>
                </a:rPr>
                <a:t>to distinguish between HG and QGP v2 need  uncertainties &lt; 4% …</a:t>
              </a:r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034" y="5278731"/>
            <a:ext cx="1931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Vujanovic</a:t>
            </a:r>
            <a:r>
              <a:rPr lang="en-US" sz="1600" dirty="0" smtClean="0"/>
              <a:t>, et al.,</a:t>
            </a:r>
          </a:p>
          <a:p>
            <a:r>
              <a:rPr lang="en-US" sz="1600" dirty="0" smtClean="0"/>
              <a:t>PRC89 (2014)034904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3271" y="2760133"/>
            <a:ext cx="10345395" cy="606778"/>
          </a:xfrm>
        </p:spPr>
        <p:txBody>
          <a:bodyPr/>
          <a:lstStyle/>
          <a:p>
            <a:r>
              <a:rPr lang="en-US" b="1" dirty="0" smtClean="0"/>
              <a:t>Recent Measurements at RHIC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3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606778"/>
          </a:xfrm>
        </p:spPr>
        <p:txBody>
          <a:bodyPr>
            <a:noAutofit/>
          </a:bodyPr>
          <a:lstStyle/>
          <a:p>
            <a:r>
              <a:rPr lang="en-US" b="1" dirty="0"/>
              <a:t>Dielectron Production </a:t>
            </a:r>
            <a:r>
              <a:rPr lang="en-US" b="1" dirty="0" smtClean="0"/>
              <a:t>in U+U at 193GeV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7793"/>
            <a:ext cx="6525667" cy="5538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F81BD"/>
                </a:solidFill>
              </a:rPr>
              <a:t>Expect energy density to be higher by 20% than that in </a:t>
            </a:r>
            <a:r>
              <a:rPr lang="en-US" sz="2400" dirty="0" err="1" smtClean="0">
                <a:solidFill>
                  <a:srgbClr val="4F81BD"/>
                </a:solidFill>
              </a:rPr>
              <a:t>Au+Au</a:t>
            </a:r>
            <a:r>
              <a:rPr lang="en-US" sz="2400" dirty="0" smtClean="0">
                <a:solidFill>
                  <a:srgbClr val="4F81BD"/>
                </a:solidFill>
              </a:rPr>
              <a:t> at 200GeV</a:t>
            </a:r>
          </a:p>
          <a:p>
            <a:pPr lvl="2">
              <a:buFont typeface="Wingdings" charset="2"/>
              <a:buChar char="Ø"/>
            </a:pPr>
            <a:r>
              <a:rPr lang="en-US" sz="1600" dirty="0" err="1" smtClean="0">
                <a:solidFill>
                  <a:srgbClr val="4F81BD"/>
                </a:solidFill>
              </a:rPr>
              <a:t>Kikola</a:t>
            </a:r>
            <a:r>
              <a:rPr lang="en-US" sz="1600" dirty="0" smtClean="0">
                <a:solidFill>
                  <a:srgbClr val="4F81BD"/>
                </a:solidFill>
              </a:rPr>
              <a:t> </a:t>
            </a:r>
            <a:r>
              <a:rPr lang="en-US" sz="1600" i="1" dirty="0" smtClean="0">
                <a:solidFill>
                  <a:srgbClr val="4F81BD"/>
                </a:solidFill>
              </a:rPr>
              <a:t>et al.</a:t>
            </a:r>
            <a:r>
              <a:rPr lang="en-US" sz="1600" dirty="0" smtClean="0">
                <a:solidFill>
                  <a:srgbClr val="4F81BD"/>
                </a:solidFill>
              </a:rPr>
              <a:t>,</a:t>
            </a:r>
            <a:r>
              <a:rPr lang="pl-PL" sz="1600" dirty="0" smtClean="0">
                <a:solidFill>
                  <a:srgbClr val="4F81BD"/>
                </a:solidFill>
              </a:rPr>
              <a:t> </a:t>
            </a:r>
            <a:r>
              <a:rPr lang="pl-PL" sz="1600" dirty="0">
                <a:solidFill>
                  <a:srgbClr val="4F81BD"/>
                </a:solidFill>
              </a:rPr>
              <a:t>PRC84 054907 2011</a:t>
            </a:r>
            <a:endParaRPr lang="en-US" sz="1600" dirty="0">
              <a:solidFill>
                <a:srgbClr val="4F81BD"/>
              </a:solidFill>
            </a:endParaRPr>
          </a:p>
          <a:p>
            <a:pPr marL="574675" lvl="1" indent="-296863"/>
            <a:r>
              <a:rPr lang="en-US" sz="2000" dirty="0"/>
              <a:t>l</a:t>
            </a:r>
            <a:r>
              <a:rPr lang="en-US" sz="2000" dirty="0" smtClean="0"/>
              <a:t>onger life time of the medium?</a:t>
            </a:r>
            <a:endParaRPr lang="en-US" sz="2000" dirty="0"/>
          </a:p>
          <a:p>
            <a:pPr marL="574675" lvl="1" indent="-296863"/>
            <a:r>
              <a:rPr lang="en-US" sz="2000" dirty="0"/>
              <a:t>h</a:t>
            </a:r>
            <a:r>
              <a:rPr lang="en-US" sz="2000" dirty="0" smtClean="0"/>
              <a:t>igher excess yields in low mass range?</a:t>
            </a:r>
            <a:endParaRPr lang="en-US" sz="20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4F81BD"/>
                </a:solidFill>
              </a:rPr>
              <a:t>Significant enhancement </a:t>
            </a:r>
            <a:r>
              <a:rPr lang="en-US" sz="2400" dirty="0" err="1" smtClean="0">
                <a:solidFill>
                  <a:srgbClr val="4F81BD"/>
                </a:solidFill>
              </a:rPr>
              <a:t>w.r.t</a:t>
            </a:r>
            <a:r>
              <a:rPr lang="en-US" sz="2400" dirty="0" smtClean="0">
                <a:solidFill>
                  <a:srgbClr val="4F81BD"/>
                </a:solidFill>
              </a:rPr>
              <a:t>. cocktail in 𝜌 range</a:t>
            </a:r>
          </a:p>
          <a:p>
            <a:pPr marL="677862" lvl="2" indent="0">
              <a:buNone/>
            </a:pPr>
            <a:r>
              <a:rPr lang="en-US" sz="1600" dirty="0" smtClean="0"/>
              <a:t>for 300 &lt;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ee</a:t>
            </a:r>
            <a:r>
              <a:rPr lang="en-US" sz="1600" dirty="0" smtClean="0"/>
              <a:t> &lt; 760 MeV/c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574675" lvl="1" indent="-296863"/>
            <a:r>
              <a:rPr lang="en-US" sz="2000" dirty="0" smtClean="0"/>
              <a:t>2.1 ± 0.1 (stat) ± 0.2 (</a:t>
            </a:r>
            <a:r>
              <a:rPr lang="en-US" sz="2000" dirty="0" err="1" smtClean="0"/>
              <a:t>syst</a:t>
            </a:r>
            <a:r>
              <a:rPr lang="en-US" sz="2000" dirty="0" smtClean="0"/>
              <a:t>) ± 0.3 (cocktail)</a:t>
            </a:r>
          </a:p>
          <a:p>
            <a:pPr marL="574675" lvl="1" indent="-296863"/>
            <a:r>
              <a:rPr lang="en-US" sz="2000" dirty="0" smtClean="0"/>
              <a:t>significant charm contribution in this range: 48.5%</a:t>
            </a:r>
          </a:p>
          <a:p>
            <a:pPr marL="974725" lvl="2" indent="-296863"/>
            <a:r>
              <a:rPr lang="en-US" sz="1600" dirty="0" smtClean="0"/>
              <a:t>𝜎</a:t>
            </a:r>
            <a:r>
              <a:rPr lang="en-US" sz="1600" baseline="-25000" dirty="0" smtClean="0"/>
              <a:t>cc</a:t>
            </a:r>
            <a:r>
              <a:rPr lang="en-US" sz="1600" dirty="0" smtClean="0"/>
              <a:t>=797 </a:t>
            </a:r>
            <a:r>
              <a:rPr lang="en-US" sz="1600" dirty="0" err="1" smtClean="0"/>
              <a:t>μb</a:t>
            </a:r>
            <a:r>
              <a:rPr lang="en-US" sz="1600" dirty="0" smtClean="0"/>
              <a:t>,   𝜎</a:t>
            </a:r>
            <a:r>
              <a:rPr lang="en-US" sz="1600" baseline="-25000" dirty="0" smtClean="0"/>
              <a:t>bb</a:t>
            </a:r>
            <a:r>
              <a:rPr lang="en-US" sz="1600" dirty="0" smtClean="0"/>
              <a:t>=3.7</a:t>
            </a:r>
            <a:r>
              <a:rPr lang="en-US" sz="1600" dirty="0"/>
              <a:t> </a:t>
            </a:r>
            <a:r>
              <a:rPr lang="en-US" sz="1600" dirty="0" err="1" smtClean="0"/>
              <a:t>μb</a:t>
            </a:r>
            <a:r>
              <a:rPr lang="en-US" sz="1600" dirty="0" smtClean="0"/>
              <a:t>,   𝜎</a:t>
            </a:r>
            <a:r>
              <a:rPr lang="en-US" sz="1600" baseline="-25000" dirty="0" smtClean="0"/>
              <a:t>DY</a:t>
            </a:r>
            <a:r>
              <a:rPr lang="en-US" sz="1600" dirty="0" smtClean="0"/>
              <a:t>=42nb</a:t>
            </a:r>
            <a:endParaRPr lang="en-US" sz="1600" dirty="0"/>
          </a:p>
          <a:p>
            <a:pPr marL="574675" lvl="1" indent="-296863"/>
            <a:r>
              <a:rPr lang="en-US" sz="2000" dirty="0"/>
              <a:t>m</a:t>
            </a:r>
            <a:r>
              <a:rPr lang="en-US" sz="2000" dirty="0" smtClean="0"/>
              <a:t>odel comparison again show good agreement</a:t>
            </a:r>
            <a:endParaRPr lang="en-US" sz="2000" dirty="0"/>
          </a:p>
          <a:p>
            <a:pPr marL="574675" lvl="1" indent="-296863"/>
            <a:endParaRPr lang="en-US" sz="2000" dirty="0" smtClean="0"/>
          </a:p>
          <a:p>
            <a:pPr marL="277812" lvl="1" indent="0">
              <a:buNone/>
            </a:pPr>
            <a:r>
              <a:rPr lang="en-US" sz="2000" i="1" dirty="0" smtClean="0"/>
              <a:t>Model simulation:</a:t>
            </a:r>
          </a:p>
          <a:p>
            <a:pPr marL="277812" lvl="1" indent="0">
              <a:buNone/>
            </a:pPr>
            <a:r>
              <a:rPr lang="en-US" sz="2000" dirty="0" smtClean="0"/>
              <a:t>    R. Rapp – Adv. High energy Phys. (2013) 148253</a:t>
            </a:r>
          </a:p>
          <a:p>
            <a:pPr marL="277812" lvl="1" indent="0">
              <a:buNone/>
            </a:pPr>
            <a:r>
              <a:rPr lang="en-US" sz="2000" i="1" dirty="0" smtClean="0"/>
              <a:t>Cocktail simulations:</a:t>
            </a:r>
          </a:p>
          <a:p>
            <a:pPr marL="277812" lvl="1" indent="0">
              <a:buNone/>
            </a:pPr>
            <a:r>
              <a:rPr lang="en-US" sz="2000" dirty="0" smtClean="0"/>
              <a:t>    STAR, PRC 92 (2015) 024912</a:t>
            </a:r>
            <a:endParaRPr lang="en-US" sz="1600" dirty="0"/>
          </a:p>
          <a:p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64" y="817793"/>
            <a:ext cx="5361533" cy="5199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11093995" y="1650132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Shuai</a:t>
            </a:r>
            <a:r>
              <a:rPr lang="en-US" sz="1400" dirty="0">
                <a:solidFill>
                  <a:prstClr val="black"/>
                </a:solidFill>
              </a:rPr>
              <a:t> Yang, QM2015</a:t>
            </a:r>
          </a:p>
        </p:txBody>
      </p:sp>
    </p:spTree>
    <p:extLst>
      <p:ext uri="{BB962C8B-B14F-4D97-AF65-F5344CB8AC3E}">
        <p14:creationId xmlns:p14="http://schemas.microsoft.com/office/powerpoint/2010/main" val="20326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75750" cy="606778"/>
          </a:xfrm>
        </p:spPr>
        <p:txBody>
          <a:bodyPr>
            <a:noAutofit/>
          </a:bodyPr>
          <a:lstStyle/>
          <a:p>
            <a:r>
              <a:rPr lang="en-US" b="1" dirty="0" smtClean="0"/>
              <a:t>U+U@193GeV: Centrality and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Differentials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79783" y="5642243"/>
            <a:ext cx="4924921" cy="898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Model calculation consistently describes low-mass range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Erice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图片 6"/>
          <p:cNvPicPr>
            <a:picLocks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9" y="440960"/>
            <a:ext cx="4310042" cy="2983875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25" y="753034"/>
            <a:ext cx="3379594" cy="5069391"/>
          </a:xfrm>
          <a:prstGeom prst="rect">
            <a:avLst/>
          </a:prstGeom>
        </p:spPr>
      </p:pic>
      <p:pic>
        <p:nvPicPr>
          <p:cNvPr id="15" name="图片 6"/>
          <p:cNvPicPr>
            <a:picLocks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9" y="3321343"/>
            <a:ext cx="4310042" cy="299510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80" y="753034"/>
            <a:ext cx="3760930" cy="48892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9622" y="526018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Shuai</a:t>
            </a:r>
            <a:r>
              <a:rPr lang="en-US" sz="1400" dirty="0">
                <a:solidFill>
                  <a:prstClr val="black"/>
                </a:solidFill>
              </a:rPr>
              <a:t> Yang, QM2015</a:t>
            </a:r>
          </a:p>
        </p:txBody>
      </p:sp>
    </p:spTree>
    <p:extLst>
      <p:ext uri="{BB962C8B-B14F-4D97-AF65-F5344CB8AC3E}">
        <p14:creationId xmlns:p14="http://schemas.microsoft.com/office/powerpoint/2010/main" val="20194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75750" cy="606778"/>
          </a:xfrm>
        </p:spPr>
        <p:txBody>
          <a:bodyPr>
            <a:noAutofit/>
          </a:bodyPr>
          <a:lstStyle/>
          <a:p>
            <a:r>
              <a:rPr lang="en-US" b="1" dirty="0" smtClean="0"/>
              <a:t>U+U@193GeV: Excess Spectrum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568461" y="4551070"/>
            <a:ext cx="6013939" cy="115993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Observe excess yield in 𝜌-like mass region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ncrease faster than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part</a:t>
            </a:r>
            <a:r>
              <a:rPr lang="en-US" sz="2000" dirty="0" smtClean="0"/>
              <a:t> scaling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ensitive to medium dynamics?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10225733" y="1533245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Shuai</a:t>
            </a:r>
            <a:r>
              <a:rPr lang="en-US" sz="1400" dirty="0">
                <a:solidFill>
                  <a:prstClr val="black"/>
                </a:solidFill>
              </a:rPr>
              <a:t> Yang, QM2015</a:t>
            </a:r>
          </a:p>
        </p:txBody>
      </p:sp>
      <p:pic>
        <p:nvPicPr>
          <p:cNvPr id="12" name="图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17112"/>
            <a:ext cx="4354761" cy="5661190"/>
          </a:xfrm>
          <a:prstGeom prst="rect">
            <a:avLst/>
          </a:prstGeom>
        </p:spPr>
      </p:pic>
      <p:grpSp>
        <p:nvGrpSpPr>
          <p:cNvPr id="18" name="组合 6"/>
          <p:cNvGrpSpPr/>
          <p:nvPr/>
        </p:nvGrpSpPr>
        <p:grpSpPr>
          <a:xfrm>
            <a:off x="6087819" y="606778"/>
            <a:ext cx="5138317" cy="3853738"/>
            <a:chOff x="4027335" y="990378"/>
            <a:chExt cx="4475544" cy="3356658"/>
          </a:xfrm>
        </p:grpSpPr>
        <p:pic>
          <p:nvPicPr>
            <p:cNvPr id="19" name="图片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335" y="990378"/>
              <a:ext cx="4475544" cy="3356658"/>
            </a:xfrm>
            <a:prstGeom prst="rect">
              <a:avLst/>
            </a:prstGeom>
          </p:spPr>
        </p:pic>
        <p:sp>
          <p:nvSpPr>
            <p:cNvPr id="20" name="矩形 2"/>
            <p:cNvSpPr/>
            <p:nvPr/>
          </p:nvSpPr>
          <p:spPr>
            <a:xfrm>
              <a:off x="4755797" y="2079573"/>
              <a:ext cx="1920884" cy="241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prstClr val="black"/>
                  </a:solidFill>
                  <a:latin typeface="Times" charset="0"/>
                  <a:ea typeface="Times" charset="0"/>
                  <a:cs typeface="Times" charset="0"/>
                </a:rPr>
                <a:t>STAR</a:t>
              </a:r>
              <a:r>
                <a:rPr lang="en-US" altLang="zh-CN" sz="1200" b="1" dirty="0">
                  <a:solidFill>
                    <a:prstClr val="black"/>
                  </a:solidFill>
                  <a:latin typeface="Times" charset="0"/>
                  <a:ea typeface="Times" charset="0"/>
                  <a:cs typeface="Times" charset="0"/>
                </a:rPr>
                <a:t>, PRL 113 (2014) 022301</a:t>
              </a:r>
              <a:endParaRPr lang="zh-CN" altLang="en-US" sz="1200" b="1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9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9750" cy="606778"/>
          </a:xfrm>
        </p:spPr>
        <p:txBody>
          <a:bodyPr>
            <a:noAutofit/>
          </a:bodyPr>
          <a:lstStyle/>
          <a:p>
            <a:r>
              <a:rPr lang="en-US" b="1" dirty="0"/>
              <a:t>Dielectron Production at </a:t>
            </a:r>
            <a:r>
              <a:rPr lang="en-US" b="1" dirty="0" smtClean="0"/>
              <a:t>Lower </a:t>
            </a:r>
            <a:r>
              <a:rPr lang="en-US" b="1" dirty="0"/>
              <a:t>√</a:t>
            </a:r>
            <a:r>
              <a:rPr lang="en-US" b="1" dirty="0" err="1"/>
              <a:t>s</a:t>
            </a:r>
            <a:r>
              <a:rPr lang="en-US" b="1" baseline="-25000" dirty="0" err="1"/>
              <a:t>NN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98" y="720968"/>
            <a:ext cx="6337919" cy="26605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F81BD"/>
                </a:solidFill>
              </a:rPr>
              <a:t>Observed low-mass enhancement at top RHIC energy</a:t>
            </a:r>
          </a:p>
          <a:p>
            <a:pPr marL="574675" lvl="1" indent="-296863"/>
            <a:r>
              <a:rPr lang="en-US" sz="2000" dirty="0"/>
              <a:t>in-medium modification effects?</a:t>
            </a:r>
          </a:p>
          <a:p>
            <a:pPr marL="574675" lvl="1" indent="-296863"/>
            <a:r>
              <a:rPr lang="en-US" sz="2000" dirty="0"/>
              <a:t>indication of chiral symmetry restoration?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F81BD"/>
                </a:solidFill>
              </a:rPr>
              <a:t>Explore low-mass range down to SPS energies</a:t>
            </a:r>
          </a:p>
          <a:p>
            <a:pPr marL="574675" lvl="1" indent="-296863"/>
            <a:r>
              <a:rPr lang="en-US" sz="2000" dirty="0"/>
              <a:t>change initial conditions, net-baryon density </a:t>
            </a:r>
          </a:p>
          <a:p>
            <a:pPr marL="574675" lvl="1" indent="-296863"/>
            <a:r>
              <a:rPr lang="en-US" sz="2000" dirty="0"/>
              <a:t>~constant total-baryon density</a:t>
            </a:r>
          </a:p>
          <a:p>
            <a:pPr marL="574675" lvl="1" indent="-296863"/>
            <a:r>
              <a:rPr lang="en-US" sz="2000" dirty="0"/>
              <a:t>possible enhancement, consistent model description?</a:t>
            </a:r>
          </a:p>
          <a:p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476239" y="5146326"/>
            <a:ext cx="3930952" cy="1392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u="sng" dirty="0">
                <a:solidFill>
                  <a:srgbClr val="4F81BD"/>
                </a:solidFill>
              </a:rPr>
              <a:t>Beam Energy Scan </a:t>
            </a:r>
            <a:r>
              <a:rPr lang="en-US" u="sng" dirty="0" err="1">
                <a:solidFill>
                  <a:srgbClr val="4F81BD"/>
                </a:solidFill>
              </a:rPr>
              <a:t>Dielectrons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457200" lvl="1" indent="0" algn="ctr">
              <a:buFont typeface="Arial"/>
              <a:buNone/>
            </a:pPr>
            <a:r>
              <a:rPr lang="en-US" dirty="0">
                <a:solidFill>
                  <a:prstClr val="black"/>
                </a:solidFill>
              </a:rPr>
              <a:t>2010 – 2011 </a:t>
            </a:r>
            <a:r>
              <a:rPr lang="en-US" dirty="0" err="1">
                <a:solidFill>
                  <a:prstClr val="black"/>
                </a:solidFill>
              </a:rPr>
              <a:t>Au+Au</a:t>
            </a:r>
            <a:r>
              <a:rPr lang="en-US" dirty="0">
                <a:solidFill>
                  <a:prstClr val="black"/>
                </a:solidFill>
              </a:rPr>
              <a:t> at</a:t>
            </a:r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prstClr val="black"/>
                </a:solidFill>
              </a:rPr>
              <a:t> 62.4, 39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27, and 19.6 </a:t>
            </a:r>
            <a:r>
              <a:rPr lang="en-US" dirty="0" err="1">
                <a:solidFill>
                  <a:prstClr val="black"/>
                </a:solidFill>
              </a:rPr>
              <a:t>GeV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lvl="1"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13"/>
          <a:stretch/>
        </p:blipFill>
        <p:spPr>
          <a:xfrm>
            <a:off x="1406585" y="3381521"/>
            <a:ext cx="3684667" cy="28868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95092" y="399932"/>
            <a:ext cx="5396908" cy="4469004"/>
            <a:chOff x="1239609" y="2719393"/>
            <a:chExt cx="4995790" cy="38023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609" y="2719393"/>
              <a:ext cx="4920639" cy="380231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5400000">
              <a:off x="5296420" y="3596815"/>
              <a:ext cx="15394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arXiv:1409.5675</a:t>
              </a: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Compare to Theory: </a:t>
            </a:r>
            <a:r>
              <a:rPr lang="en-US" b="1" dirty="0" smtClean="0"/>
              <a:t>In-Medium </a:t>
            </a:r>
            <a:r>
              <a:rPr lang="en-US" b="1" dirty="0" err="1"/>
              <a:t>ρ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809" y="3221670"/>
            <a:ext cx="5863992" cy="3264044"/>
          </a:xfrm>
        </p:spPr>
        <p:txBody>
          <a:bodyPr>
            <a:normAutofit fontScale="92500" lnSpcReduction="20000"/>
          </a:bodyPr>
          <a:lstStyle/>
          <a:p>
            <a:pPr marL="225425" indent="-225425">
              <a:buFont typeface="Wingdings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Sustained low-mass excess radiation</a:t>
            </a:r>
          </a:p>
          <a:p>
            <a:pPr marL="625475" lvl="1" indent="-225425">
              <a:buFont typeface="Wingdings" charset="2"/>
              <a:buChar char="Ø"/>
            </a:pPr>
            <a:r>
              <a:rPr lang="en-US" sz="2400" dirty="0"/>
              <a:t> top RHIC down to SPS energies</a:t>
            </a:r>
          </a:p>
          <a:p>
            <a:pPr marL="225425" indent="-225425">
              <a:buFont typeface="Wingdings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Robust theoretical description</a:t>
            </a:r>
          </a:p>
          <a:p>
            <a:pPr marL="579438" lvl="1" indent="-177800"/>
            <a:r>
              <a:rPr lang="en-US" sz="2000" dirty="0"/>
              <a:t>black dotted curve: cocktail + in-medium </a:t>
            </a:r>
            <a:r>
              <a:rPr lang="en-US" sz="2000" dirty="0" err="1"/>
              <a:t>ρ</a:t>
            </a:r>
            <a:r>
              <a:rPr lang="en-US" sz="2000" dirty="0"/>
              <a:t> (Rapp)</a:t>
            </a:r>
          </a:p>
          <a:p>
            <a:pPr marL="225425" indent="-225425"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Consistent with in-medium </a:t>
            </a:r>
            <a:r>
              <a:rPr lang="en-US" sz="2400" dirty="0" err="1">
                <a:solidFill>
                  <a:srgbClr val="4F81BD"/>
                </a:solidFill>
              </a:rPr>
              <a:t>ρ</a:t>
            </a:r>
            <a:r>
              <a:rPr lang="en-US" sz="2400" dirty="0">
                <a:solidFill>
                  <a:srgbClr val="4F81BD"/>
                </a:solidFill>
              </a:rPr>
              <a:t> broadening</a:t>
            </a:r>
          </a:p>
          <a:p>
            <a:pPr marL="579438" lvl="1" indent="-177800"/>
            <a:r>
              <a:rPr lang="en-US" sz="2000" dirty="0"/>
              <a:t>expected to depend on total baryon density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Hohler</a:t>
            </a:r>
            <a:r>
              <a:rPr lang="en-US" sz="2400" dirty="0"/>
              <a:t> &amp; Rapp: “Is </a:t>
            </a:r>
            <a:r>
              <a:rPr lang="en-US" sz="2400" dirty="0" err="1"/>
              <a:t>ρ</a:t>
            </a:r>
            <a:r>
              <a:rPr lang="en-US" sz="2400" dirty="0"/>
              <a:t>-meson melting compatible with chiral restoration? ” 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967" r="12506" b="-967"/>
          <a:stretch/>
        </p:blipFill>
        <p:spPr>
          <a:xfrm>
            <a:off x="1679809" y="606778"/>
            <a:ext cx="8686800" cy="249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/>
          <a:stretch/>
        </p:blipFill>
        <p:spPr>
          <a:xfrm>
            <a:off x="7249916" y="3099419"/>
            <a:ext cx="2960884" cy="3277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9488300" y="3822095"/>
            <a:ext cx="1539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arXiv:1409.5675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9441800" y="1504986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Butterworth, TPD’14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 Phenomenological </a:t>
            </a:r>
            <a:r>
              <a:rPr lang="en-US" b="1" dirty="0"/>
              <a:t>A</a:t>
            </a:r>
            <a:r>
              <a:rPr lang="en-US" b="1" dirty="0" smtClean="0"/>
              <a:t>pproach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4155" y="682664"/>
            <a:ext cx="5881734" cy="33283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Experiment: Strong evidence </a:t>
            </a:r>
            <a:r>
              <a:rPr lang="en-US" dirty="0" err="1" smtClean="0">
                <a:solidFill>
                  <a:schemeClr val="accent1"/>
                </a:solidFill>
              </a:rPr>
              <a:t>ρ</a:t>
            </a:r>
            <a:r>
              <a:rPr lang="en-US" dirty="0" smtClean="0">
                <a:solidFill>
                  <a:schemeClr val="accent1"/>
                </a:solidFill>
              </a:rPr>
              <a:t> meson “melts” 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Input</a:t>
            </a:r>
          </a:p>
          <a:p>
            <a:pPr lvl="1"/>
            <a:r>
              <a:rPr lang="en-US" dirty="0" smtClean="0"/>
              <a:t>vector SF (</a:t>
            </a:r>
            <a:r>
              <a:rPr lang="en-US" dirty="0" err="1" smtClean="0"/>
              <a:t>ρ</a:t>
            </a:r>
            <a:r>
              <a:rPr lang="en-US" dirty="0" smtClean="0"/>
              <a:t> meson) from phenomenological model, verified against experimental data</a:t>
            </a:r>
          </a:p>
          <a:p>
            <a:pPr lvl="1"/>
            <a:r>
              <a:rPr lang="en-US" dirty="0" smtClean="0"/>
              <a:t>T dependence of the condensate: from </a:t>
            </a:r>
            <a:r>
              <a:rPr lang="en-US" dirty="0" err="1"/>
              <a:t>l</a:t>
            </a:r>
            <a:r>
              <a:rPr lang="en-US" dirty="0" err="1" smtClean="0"/>
              <a:t>QCD</a:t>
            </a:r>
            <a:endParaRPr lang="en-US" dirty="0" smtClean="0"/>
          </a:p>
          <a:p>
            <a:r>
              <a:rPr lang="en-US" dirty="0" smtClean="0">
                <a:solidFill>
                  <a:srgbClr val="4F81BD"/>
                </a:solidFill>
              </a:rPr>
              <a:t>QCD sum rules</a:t>
            </a:r>
          </a:p>
          <a:p>
            <a:pPr lvl="1"/>
            <a:r>
              <a:rPr lang="en-US" dirty="0" smtClean="0"/>
              <a:t>constrain vector/axial-vector SFs individually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Weinberg sum rules</a:t>
            </a:r>
          </a:p>
          <a:p>
            <a:pPr lvl="1"/>
            <a:r>
              <a:rPr lang="en-US" dirty="0" smtClean="0"/>
              <a:t>difference between vector &amp; axial-vector SFs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Output</a:t>
            </a:r>
            <a:r>
              <a:rPr lang="en-US" dirty="0" smtClean="0"/>
              <a:t>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072" y="606778"/>
            <a:ext cx="3211229" cy="182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1" y="3763433"/>
            <a:ext cx="6248195" cy="2622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4833" y="4835804"/>
            <a:ext cx="257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Hohler</a:t>
            </a:r>
            <a:r>
              <a:rPr lang="en-US" dirty="0">
                <a:solidFill>
                  <a:prstClr val="black"/>
                </a:solidFill>
              </a:rPr>
              <a:t>, Rapp</a:t>
            </a:r>
          </a:p>
          <a:p>
            <a:r>
              <a:rPr lang="en-US" i="1" dirty="0">
                <a:solidFill>
                  <a:prstClr val="black"/>
                </a:solidFill>
              </a:rPr>
              <a:t>PLB 731 (2014) 103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6400" y="5668896"/>
            <a:ext cx="28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But, still need microscopic calculations of a</a:t>
            </a:r>
            <a:r>
              <a:rPr lang="en-US" sz="2000" baseline="-25000" dirty="0">
                <a:solidFill>
                  <a:srgbClr val="1F497D"/>
                </a:solidFill>
              </a:rPr>
              <a:t>1</a:t>
            </a:r>
            <a:r>
              <a:rPr lang="en-US" sz="2000" dirty="0">
                <a:solidFill>
                  <a:srgbClr val="1F497D"/>
                </a:solidFill>
              </a:rPr>
              <a:t>(1260) </a:t>
            </a:r>
            <a:r>
              <a:rPr lang="is-IS" sz="2000" dirty="0">
                <a:solidFill>
                  <a:srgbClr val="1F497D"/>
                </a:solidFill>
              </a:rPr>
              <a:t>… </a:t>
            </a:r>
            <a:r>
              <a:rPr lang="en-US" sz="2000" dirty="0">
                <a:solidFill>
                  <a:srgbClr val="1F497D"/>
                </a:solidFill>
              </a:rPr>
              <a:t>(Massive Yang-Mills)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588956" y="3244645"/>
          <a:ext cx="2200326" cy="47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5" imgW="1282700" imgH="279400" progId="Equation.3">
                  <p:embed/>
                </p:oleObj>
              </mc:Choice>
              <mc:Fallback>
                <p:oleObj name="Equation" r:id="rId5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88956" y="3244645"/>
                        <a:ext cx="2200326" cy="479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7270982" y="2483270"/>
          <a:ext cx="3263112" cy="5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7" imgW="2222500" imgH="393700" progId="Equation.3">
                  <p:embed/>
                </p:oleObj>
              </mc:Choice>
              <mc:Fallback>
                <p:oleObj name="Equation" r:id="rId7" imgW="2222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70982" y="2483270"/>
                        <a:ext cx="3263112" cy="57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23152" y="3817193"/>
            <a:ext cx="2942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err="1">
                <a:solidFill>
                  <a:prstClr val="black"/>
                </a:solidFill>
              </a:rPr>
              <a:t>Quantatively</a:t>
            </a:r>
            <a:r>
              <a:rPr lang="en-US" sz="2000" dirty="0">
                <a:solidFill>
                  <a:prstClr val="black"/>
                </a:solidFill>
              </a:rPr>
              <a:t> compatible with (approach to ) chiral restoration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Frank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Geurts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2224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Past 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/>
              <a:t>dielectron spectra and 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Au+Au</a:t>
            </a:r>
            <a:r>
              <a:rPr lang="en-US" dirty="0" smtClean="0"/>
              <a:t> at </a:t>
            </a:r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baseline="-25000" dirty="0"/>
              <a:t> </a:t>
            </a:r>
            <a:r>
              <a:rPr lang="en-US" dirty="0" smtClean="0"/>
              <a:t>= 200 GeV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Present</a:t>
            </a:r>
          </a:p>
          <a:p>
            <a:pPr lvl="1"/>
            <a:r>
              <a:rPr lang="en-US" dirty="0" smtClean="0"/>
              <a:t>dielectron </a:t>
            </a:r>
            <a:r>
              <a:rPr lang="en-US" dirty="0"/>
              <a:t>spectra from </a:t>
            </a:r>
            <a:r>
              <a:rPr lang="en-US" dirty="0" smtClean="0"/>
              <a:t>U+U and Beam </a:t>
            </a:r>
            <a:r>
              <a:rPr lang="en-US" dirty="0"/>
              <a:t>Energy Scan </a:t>
            </a:r>
            <a:endParaRPr lang="en-US" dirty="0" smtClean="0"/>
          </a:p>
          <a:p>
            <a:pPr lvl="1"/>
            <a:r>
              <a:rPr lang="en-US" dirty="0" smtClean="0"/>
              <a:t>recent detector upgrades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Future</a:t>
            </a:r>
          </a:p>
          <a:p>
            <a:pPr lvl="1"/>
            <a:r>
              <a:rPr lang="en-US" dirty="0" smtClean="0"/>
              <a:t>Beam Energy Scan – Phase 2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roposed detector upgrades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Effective Chiral </a:t>
            </a:r>
            <a:r>
              <a:rPr lang="en-US" b="1" dirty="0" err="1" smtClean="0"/>
              <a:t>Langrangian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Frank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Geurts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02796" y="709808"/>
            <a:ext cx="6940068" cy="10671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Gauge </a:t>
            </a:r>
            <a:r>
              <a:rPr lang="en-US" dirty="0" err="1" smtClean="0">
                <a:solidFill>
                  <a:srgbClr val="000000"/>
                </a:solidFill>
              </a:rPr>
              <a:t>ρ</a:t>
            </a:r>
            <a:r>
              <a:rPr lang="en-US" dirty="0" smtClean="0">
                <a:solidFill>
                  <a:srgbClr val="000000"/>
                </a:solidFill>
              </a:rPr>
              <a:t> and a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into chiral pion </a:t>
            </a:r>
            <a:r>
              <a:rPr lang="en-US" dirty="0" err="1" smtClean="0">
                <a:solidFill>
                  <a:srgbClr val="000000"/>
                </a:solidFill>
              </a:rPr>
              <a:t>Lagrangian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Massive Yang-Mills in hot pion gas</a:t>
            </a:r>
          </a:p>
          <a:p>
            <a:pPr marL="457200" lvl="1" indent="0">
              <a:buNone/>
            </a:pPr>
            <a:r>
              <a:rPr lang="en-US" dirty="0" smtClean="0"/>
              <a:t>starting point for evaluation of chiral restoration in medium</a:t>
            </a:r>
          </a:p>
        </p:txBody>
      </p:sp>
      <p:pic>
        <p:nvPicPr>
          <p:cNvPr id="16" name="Picture 15" descr="C:\Users\ralf\Desktop\sf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/>
          <a:stretch>
            <a:fillRect/>
          </a:stretch>
        </p:blipFill>
        <p:spPr bwMode="auto">
          <a:xfrm>
            <a:off x="1900001" y="1879953"/>
            <a:ext cx="7833848" cy="320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65613" y="5140913"/>
            <a:ext cx="65026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Supports “</a:t>
            </a:r>
            <a:r>
              <a:rPr lang="en-US" sz="2400" dirty="0" smtClean="0">
                <a:solidFill>
                  <a:srgbClr val="4F81BD"/>
                </a:solidFill>
              </a:rPr>
              <a:t>burning</a:t>
            </a:r>
            <a:r>
              <a:rPr lang="en-US" sz="2400" dirty="0">
                <a:solidFill>
                  <a:srgbClr val="4F81BD"/>
                </a:solidFill>
              </a:rPr>
              <a:t>” of chiral-mass splitting as a mechanism for chiral restoration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000" dirty="0">
                <a:solidFill>
                  <a:prstClr val="black"/>
                </a:solidFill>
              </a:rPr>
              <a:t>as in sum rule analysis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524610" y="3107535"/>
            <a:ext cx="2418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</a:rPr>
              <a:t>Hohler</a:t>
            </a:r>
            <a:r>
              <a:rPr lang="en-US" sz="1600" dirty="0" smtClean="0">
                <a:solidFill>
                  <a:prstClr val="black"/>
                </a:solidFill>
              </a:rPr>
              <a:t>, Rapp,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Annals Phys 368 (2016) 70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Acceptance Corrected Excess Spectra</a:t>
            </a:r>
            <a:endParaRPr lang="en-US" b="1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7861" y="606552"/>
            <a:ext cx="4940442" cy="33089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STAR-acceptance corrected excess spectra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Au+Au</a:t>
            </a:r>
            <a:r>
              <a:rPr lang="en-US" dirty="0" smtClean="0">
                <a:solidFill>
                  <a:srgbClr val="000000"/>
                </a:solidFill>
              </a:rPr>
              <a:t> at 19.6 and 200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normalized to (</a:t>
            </a:r>
            <a:r>
              <a:rPr lang="en-US" dirty="0" err="1" smtClean="0"/>
              <a:t>dN</a:t>
            </a:r>
            <a:r>
              <a:rPr lang="en-US" baseline="-25000" dirty="0" err="1" smtClean="0"/>
              <a:t>ch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)</a:t>
            </a:r>
            <a:r>
              <a:rPr lang="en-US" baseline="-25000" dirty="0" smtClean="0"/>
              <a:t>y=0  </a:t>
            </a:r>
            <a:r>
              <a:rPr lang="en-US" dirty="0" smtClean="0"/>
              <a:t>to cancel out volume effects</a:t>
            </a:r>
          </a:p>
          <a:p>
            <a:r>
              <a:rPr lang="en-US" dirty="0" smtClean="0"/>
              <a:t>17.3 GeV </a:t>
            </a:r>
            <a:r>
              <a:rPr lang="en-US" dirty="0"/>
              <a:t>(NA60) and </a:t>
            </a:r>
            <a:r>
              <a:rPr lang="en-US" dirty="0" smtClean="0"/>
              <a:t>19.6 GeV </a:t>
            </a:r>
            <a:r>
              <a:rPr lang="en-US" dirty="0" err="1" smtClean="0"/>
              <a:t>consisten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Acceptance-corrected spectra for BES energies at 27, 39, and 62 GeV,  as well  as U+U at 193 GeV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298249" y="5659621"/>
            <a:ext cx="6284151" cy="6412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accent1"/>
                </a:solidFill>
              </a:rPr>
              <a:t>Acceptance-corrected excess mass spectra well described by broadened 𝜌 </a:t>
            </a:r>
            <a:r>
              <a:rPr lang="en-US" b="1" dirty="0" smtClean="0">
                <a:solidFill>
                  <a:schemeClr val="accent1"/>
                </a:solidFill>
              </a:rPr>
              <a:t>SF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Frank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Geurts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10907119" y="1547815"/>
            <a:ext cx="1733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Shuai</a:t>
            </a:r>
            <a:r>
              <a:rPr lang="en-US" sz="1400" dirty="0">
                <a:solidFill>
                  <a:prstClr val="black"/>
                </a:solidFill>
              </a:rPr>
              <a:t> Yang, QM 2015</a:t>
            </a:r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87" y="3046698"/>
            <a:ext cx="3336036" cy="2397252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27" y="3113964"/>
            <a:ext cx="3336036" cy="2397252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982" y="716712"/>
            <a:ext cx="3336036" cy="2397252"/>
          </a:xfrm>
          <a:prstGeom prst="rect">
            <a:avLst/>
          </a:prstGeom>
        </p:spPr>
      </p:pic>
      <p:pic>
        <p:nvPicPr>
          <p:cNvPr id="13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44" y="718031"/>
            <a:ext cx="3336036" cy="2397252"/>
          </a:xfrm>
          <a:prstGeom prst="rect">
            <a:avLst/>
          </a:prstGeom>
        </p:spPr>
      </p:pic>
      <p:pic>
        <p:nvPicPr>
          <p:cNvPr id="19" name="Picture 18" descr="excessTheoryComp-eps-converted-to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2" y="3622384"/>
            <a:ext cx="4321167" cy="30990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5400000">
            <a:off x="3464383" y="4606754"/>
            <a:ext cx="207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STAR, PLB 750 (2015) 64</a:t>
            </a:r>
          </a:p>
        </p:txBody>
      </p:sp>
    </p:spTree>
    <p:extLst>
      <p:ext uri="{BB962C8B-B14F-4D97-AF65-F5344CB8AC3E}">
        <p14:creationId xmlns:p14="http://schemas.microsoft.com/office/powerpoint/2010/main" val="10330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811984" cy="606778"/>
          </a:xfrm>
        </p:spPr>
        <p:txBody>
          <a:bodyPr>
            <a:noAutofit/>
          </a:bodyPr>
          <a:lstStyle/>
          <a:p>
            <a:r>
              <a:rPr lang="en-US" b="1" dirty="0" smtClean="0"/>
              <a:t>Excess Yields and Medium Lifetimes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" y="1444722"/>
            <a:ext cx="5931877" cy="43225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Normalized excess yields in LMR proportional to medium life time (QGP+HG) for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=17.3–200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early constant total baryon density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mission rates dominated around T</a:t>
            </a:r>
            <a:r>
              <a:rPr lang="en-US" baseline="-25000" dirty="0" smtClean="0"/>
              <a:t>C</a:t>
            </a:r>
          </a:p>
          <a:p>
            <a:endParaRPr lang="en-US" dirty="0" smtClean="0"/>
          </a:p>
          <a:p>
            <a:r>
              <a:rPr lang="en-US" dirty="0" smtClean="0"/>
              <a:t>Yields in U+U@193GeV and Au+Au@200GeV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igher yields in central than in lower energies</a:t>
            </a:r>
          </a:p>
          <a:p>
            <a:pPr lvl="1"/>
            <a:r>
              <a:rPr lang="en-US" dirty="0" smtClean="0"/>
              <a:t>observe increase from peripheral to central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Indications of longer medium lifetime in central UU@193GeV and central AuAu@200GeV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072137"/>
            <a:ext cx="6451600" cy="46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41826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RHIC Program 2014-2016:  </a:t>
            </a:r>
            <a:r>
              <a:rPr lang="en-US" b="1" i="1" dirty="0" smtClean="0"/>
              <a:t>Heavy Flavors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77" y="839834"/>
            <a:ext cx="5596771" cy="54748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RHIC upgrades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ully implemented stochastic cooling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STAR upgrades</a:t>
            </a:r>
          </a:p>
          <a:p>
            <a:pPr lvl="1"/>
            <a:r>
              <a:rPr lang="en-US" dirty="0" smtClean="0"/>
              <a:t>Heavy Flavor Tracker</a:t>
            </a:r>
          </a:p>
          <a:p>
            <a:pPr lvl="1"/>
            <a:r>
              <a:rPr lang="en-US" dirty="0" smtClean="0"/>
              <a:t>Muon Telescope Detector</a:t>
            </a:r>
          </a:p>
          <a:p>
            <a:pPr marL="914400" lvl="2" indent="0">
              <a:buNone/>
            </a:pPr>
            <a:r>
              <a:rPr lang="en-US" dirty="0" smtClean="0"/>
              <a:t>dedicated </a:t>
            </a:r>
            <a:r>
              <a:rPr lang="en-US" dirty="0" err="1" smtClean="0"/>
              <a:t>muon</a:t>
            </a:r>
            <a:r>
              <a:rPr lang="en-US" dirty="0" smtClean="0"/>
              <a:t> triggers</a:t>
            </a:r>
            <a:r>
              <a:rPr lang="en-US" dirty="0"/>
              <a:t>: e.g.</a:t>
            </a:r>
            <a:r>
              <a:rPr lang="en-US" i="1" dirty="0"/>
              <a:t> e</a:t>
            </a:r>
            <a:r>
              <a:rPr lang="en-US" dirty="0"/>
              <a:t>-</a:t>
            </a:r>
            <a:r>
              <a:rPr lang="en-US" dirty="0" err="1" smtClean="0"/>
              <a:t>muon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2014: </a:t>
            </a:r>
            <a:r>
              <a:rPr lang="en-US" dirty="0" err="1" smtClean="0"/>
              <a:t>Au+Au</a:t>
            </a:r>
            <a:r>
              <a:rPr lang="en-US" dirty="0" smtClean="0"/>
              <a:t> statistics</a:t>
            </a:r>
          </a:p>
          <a:p>
            <a:pPr lvl="1"/>
            <a:r>
              <a:rPr lang="en-US" dirty="0" smtClean="0"/>
              <a:t>200 </a:t>
            </a:r>
            <a:r>
              <a:rPr lang="en-US" dirty="0" err="1" smtClean="0"/>
              <a:t>GeV</a:t>
            </a:r>
            <a:r>
              <a:rPr lang="en-US" dirty="0" smtClean="0"/>
              <a:t>: 1.2B events</a:t>
            </a:r>
          </a:p>
          <a:p>
            <a:pPr lvl="1"/>
            <a:r>
              <a:rPr lang="en-US" dirty="0" smtClean="0"/>
              <a:t>14.6 </a:t>
            </a:r>
            <a:r>
              <a:rPr lang="en-US" dirty="0" err="1" smtClean="0"/>
              <a:t>GeV</a:t>
            </a:r>
            <a:r>
              <a:rPr lang="en-US" dirty="0" smtClean="0"/>
              <a:t>: 20M events</a:t>
            </a:r>
          </a:p>
          <a:p>
            <a:r>
              <a:rPr lang="en-US" dirty="0" smtClean="0"/>
              <a:t>2015: </a:t>
            </a:r>
            <a:r>
              <a:rPr lang="en-US" dirty="0" err="1" smtClean="0"/>
              <a:t>p+p</a:t>
            </a:r>
            <a:r>
              <a:rPr lang="en-US" dirty="0" smtClean="0"/>
              <a:t>,  </a:t>
            </a:r>
            <a:r>
              <a:rPr lang="en-US" dirty="0" err="1" smtClean="0"/>
              <a:t>p+Au</a:t>
            </a:r>
            <a:r>
              <a:rPr lang="en-US" dirty="0" smtClean="0"/>
              <a:t>, </a:t>
            </a:r>
            <a:r>
              <a:rPr lang="en-US" dirty="0" err="1" smtClean="0"/>
              <a:t>p+Al</a:t>
            </a:r>
            <a:endParaRPr lang="en-US" dirty="0" smtClean="0"/>
          </a:p>
          <a:p>
            <a:r>
              <a:rPr lang="en-US" dirty="0" smtClean="0"/>
              <a:t>2016: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en-US" dirty="0" smtClean="0"/>
              <a:t>200 GeV: 1.5B min-bias events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24131" y="602280"/>
            <a:ext cx="3421337" cy="3434311"/>
            <a:chOff x="4877098" y="1842573"/>
            <a:chExt cx="4026313" cy="40415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2477" y="2492894"/>
              <a:ext cx="3850934" cy="2846343"/>
            </a:xfrm>
            <a:prstGeom prst="rect">
              <a:avLst/>
            </a:prstGeom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6820885" y="2257489"/>
              <a:ext cx="461497" cy="151300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6107665" y="4163902"/>
              <a:ext cx="85441" cy="115277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4877098" y="5319288"/>
              <a:ext cx="2514600" cy="5648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91118"/>
              </a:solidFill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defTabSz="457200"/>
              <a:r>
                <a:rPr lang="en-US" sz="1400" dirty="0">
                  <a:solidFill>
                    <a:srgbClr val="96151F"/>
                  </a:solidFill>
                  <a:latin typeface="Arial Black" charset="0"/>
                </a:rPr>
                <a:t>Muon Telescope Detector</a:t>
              </a:r>
              <a:endParaRPr lang="en-US" sz="1200" dirty="0">
                <a:solidFill>
                  <a:srgbClr val="0C0572"/>
                </a:solidFill>
                <a:latin typeface="Comic Sans MS" charset="0"/>
                <a:sym typeface="Comic Sans MS" charset="0"/>
              </a:endParaRPr>
            </a:p>
          </p:txBody>
        </p:sp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6821584" y="3778032"/>
              <a:ext cx="399724" cy="307307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9"/>
            <p:cNvSpPr>
              <a:spLocks/>
            </p:cNvSpPr>
            <p:nvPr/>
          </p:nvSpPr>
          <p:spPr bwMode="auto">
            <a:xfrm>
              <a:off x="5008299" y="1858713"/>
              <a:ext cx="1905000" cy="5648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91118"/>
              </a:solidFill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defTabSz="457200"/>
              <a:r>
                <a:rPr lang="en-US" sz="1400" dirty="0">
                  <a:solidFill>
                    <a:srgbClr val="96151F"/>
                  </a:solidFill>
                  <a:latin typeface="Arial Black" charset="0"/>
                </a:rPr>
                <a:t>Heavy Flavor Tracker</a:t>
              </a:r>
              <a:endParaRPr lang="en-US" sz="1400" dirty="0">
                <a:solidFill>
                  <a:srgbClr val="0C0572"/>
                </a:solidFill>
                <a:latin typeface="Comic Sans MS" charset="0"/>
                <a:sym typeface="Comic Sans MS" charset="0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277705" y="1842573"/>
              <a:ext cx="1526153" cy="942856"/>
            </a:xfrm>
            <a:prstGeom prst="ellipse">
              <a:avLst/>
            </a:prstGeom>
            <a:blipFill dpi="0"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457200"/>
              <a:endParaRPr lang="en-US" altLang="zh-CN">
                <a:solidFill>
                  <a:prstClr val="black"/>
                </a:solidFill>
                <a:ea typeface="SimSun" charset="0"/>
                <a:cs typeface="SimSun" charset="0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V="1">
              <a:off x="7214382" y="2683936"/>
              <a:ext cx="1306447" cy="10871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b="795"/>
          <a:stretch/>
        </p:blipFill>
        <p:spPr>
          <a:xfrm>
            <a:off x="8176108" y="3259519"/>
            <a:ext cx="3926525" cy="33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2985" y="4137642"/>
            <a:ext cx="2990193" cy="2235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8229600" cy="751317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MTD Dilepton Physics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792" y="1023704"/>
            <a:ext cx="5769382" cy="32778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Significant charm contribution spanning low and intermediate-mass range</a:t>
            </a:r>
          </a:p>
          <a:p>
            <a:pPr lvl="1"/>
            <a:r>
              <a:rPr lang="en-US" dirty="0" smtClean="0"/>
              <a:t>also relevant in LMR at high energies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istinguish thermal and charm production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use </a:t>
            </a:r>
            <a:r>
              <a:rPr lang="en-US" dirty="0">
                <a:solidFill>
                  <a:srgbClr val="4F81BD"/>
                </a:solidFill>
              </a:rPr>
              <a:t>e-μ </a:t>
            </a:r>
            <a:r>
              <a:rPr lang="en-US" dirty="0" smtClean="0">
                <a:solidFill>
                  <a:srgbClr val="4F81BD"/>
                </a:solidFill>
              </a:rPr>
              <a:t>correlation </a:t>
            </a:r>
            <a:r>
              <a:rPr lang="en-US" dirty="0">
                <a:solidFill>
                  <a:srgbClr val="4F81BD"/>
                </a:solidFill>
              </a:rPr>
              <a:t>to get a handle on charm </a:t>
            </a:r>
            <a:r>
              <a:rPr lang="en-US" dirty="0" smtClean="0">
                <a:solidFill>
                  <a:srgbClr val="4F81BD"/>
                </a:solidFill>
              </a:rPr>
              <a:t>contributions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Dimuon</a:t>
            </a:r>
            <a:r>
              <a:rPr lang="en-US" dirty="0" smtClean="0">
                <a:solidFill>
                  <a:srgbClr val="000000"/>
                </a:solidFill>
              </a:rPr>
              <a:t> continuum: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LMR: vector meson in-medium modifications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IMR: radiation from QGP</a:t>
            </a:r>
          </a:p>
          <a:p>
            <a:pPr lvl="1">
              <a:buFont typeface="Wingdings" charset="2"/>
              <a:buChar char="Ø"/>
            </a:pPr>
            <a:r>
              <a:rPr lang="en-US" dirty="0" err="1">
                <a:solidFill>
                  <a:schemeClr val="accent1"/>
                </a:solidFill>
              </a:rPr>
              <a:t>d</a:t>
            </a:r>
            <a:r>
              <a:rPr lang="en-US" dirty="0" err="1" smtClean="0">
                <a:solidFill>
                  <a:schemeClr val="accent1"/>
                </a:solidFill>
              </a:rPr>
              <a:t>imuon</a:t>
            </a:r>
            <a:r>
              <a:rPr lang="en-US" dirty="0" smtClean="0">
                <a:solidFill>
                  <a:schemeClr val="accent1"/>
                </a:solidFill>
              </a:rPr>
              <a:t> elliptic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19185" y="592177"/>
            <a:ext cx="3330046" cy="2931511"/>
            <a:chOff x="5644295" y="388338"/>
            <a:chExt cx="3330046" cy="29315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295" y="388338"/>
              <a:ext cx="3077358" cy="29315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8145197" y="926044"/>
              <a:ext cx="1350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PRL 113 022301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54548" y="3411421"/>
            <a:ext cx="3796393" cy="2944930"/>
            <a:chOff x="0" y="3523522"/>
            <a:chExt cx="3796393" cy="29449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523522"/>
              <a:ext cx="3796393" cy="294493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7577" y="5207594"/>
              <a:ext cx="27435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red: PYTHIA </a:t>
              </a:r>
              <a:r>
                <a:rPr lang="en-US" sz="1400" dirty="0" err="1">
                  <a:solidFill>
                    <a:prstClr val="black"/>
                  </a:solidFill>
                </a:rPr>
                <a:t>ccbar</a:t>
              </a:r>
              <a:r>
                <a:rPr lang="en-US" sz="1400" dirty="0">
                  <a:solidFill>
                    <a:prstClr val="black"/>
                  </a:solidFill>
                </a:rPr>
                <a:t>-&gt; </a:t>
              </a:r>
              <a:r>
                <a:rPr lang="en-US" sz="1400" dirty="0" err="1">
                  <a:solidFill>
                    <a:prstClr val="black"/>
                  </a:solidFill>
                </a:rPr>
                <a:t>eμ</a:t>
              </a:r>
              <a:endParaRPr lang="en-US" sz="1400" dirty="0">
                <a:solidFill>
                  <a:prstClr val="black"/>
                </a:solidFill>
              </a:endParaRPr>
            </a:p>
            <a:p>
              <a:r>
                <a:rPr lang="en-US" sz="1400" dirty="0">
                  <a:solidFill>
                    <a:prstClr val="black"/>
                  </a:solidFill>
                </a:rPr>
                <a:t>black: de-correlated + energy loss</a:t>
              </a:r>
            </a:p>
            <a:p>
              <a:r>
                <a:rPr lang="en-US" sz="1400" dirty="0">
                  <a:solidFill>
                    <a:prstClr val="black"/>
                  </a:solidFill>
                </a:rPr>
                <a:t> </a:t>
              </a:r>
              <a:r>
                <a:rPr lang="en-US" sz="1400" dirty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S/B &gt;2 for M(</a:t>
              </a:r>
              <a:r>
                <a:rPr lang="en-US" sz="1400" dirty="0" err="1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eμ</a:t>
              </a:r>
              <a:r>
                <a:rPr lang="en-US" sz="1400" dirty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)&gt;3GeV/c</a:t>
              </a:r>
              <a:r>
                <a:rPr lang="en-US" sz="1400" baseline="30000" dirty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60023" y="3705885"/>
              <a:ext cx="1821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MTD 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2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3271" y="2760133"/>
            <a:ext cx="10345395" cy="606778"/>
          </a:xfrm>
        </p:spPr>
        <p:txBody>
          <a:bodyPr/>
          <a:lstStyle/>
          <a:p>
            <a:r>
              <a:rPr lang="en-US" b="1" dirty="0" smtClean="0"/>
              <a:t>Future Measurements at RHIC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22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Near Future Opportunities:</a:t>
            </a:r>
            <a:br>
              <a:rPr lang="en-US" b="1" dirty="0" smtClean="0"/>
            </a:br>
            <a:r>
              <a:rPr lang="en-US" b="1" dirty="0" err="1" smtClean="0"/>
              <a:t>Dielectron</a:t>
            </a:r>
            <a:r>
              <a:rPr lang="en-US" b="1" dirty="0" smtClean="0"/>
              <a:t> Production in Isobaric Collisions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2101" y="1160478"/>
                <a:ext cx="5526089" cy="533308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ALICE and STAR observe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low-</a:t>
                </a:r>
                <a:r>
                  <a:rPr lang="en-US" dirty="0" err="1" smtClean="0">
                    <a:solidFill>
                      <a:schemeClr val="accent1"/>
                    </a:solidFill>
                  </a:rPr>
                  <a:t>p</a:t>
                </a:r>
                <a:r>
                  <a:rPr lang="en-US" baseline="-25000" dirty="0" err="1" smtClean="0">
                    <a:solidFill>
                      <a:schemeClr val="accent1"/>
                    </a:solidFill>
                  </a:rPr>
                  <a:t>T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 excess in the </a:t>
                </a:r>
                <a:r>
                  <a:rPr lang="en-US" dirty="0">
                    <a:solidFill>
                      <a:schemeClr val="accent1"/>
                    </a:solidFill>
                  </a:rPr>
                  <a:t>J/</a:t>
                </a:r>
                <a:r>
                  <a:rPr lang="en-US" dirty="0" err="1">
                    <a:solidFill>
                      <a:schemeClr val="accent1"/>
                    </a:solidFill>
                  </a:rPr>
                  <a:t>ψ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mass range in peripheral collisions</a:t>
                </a:r>
              </a:p>
              <a:p>
                <a:r>
                  <a:rPr lang="en-US" dirty="0" smtClean="0"/>
                  <a:t>Potential sources:</a:t>
                </a:r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photonuclear : ∝ Z</a:t>
                </a:r>
                <a:r>
                  <a:rPr lang="en-US" baseline="30000" dirty="0" smtClean="0">
                    <a:solidFill>
                      <a:schemeClr val="accent1"/>
                    </a:solidFill>
                  </a:rPr>
                  <a:t>2</a:t>
                </a:r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two-photon    : </a:t>
                </a:r>
                <a:r>
                  <a:rPr lang="en-US" dirty="0">
                    <a:solidFill>
                      <a:schemeClr val="accent1"/>
                    </a:solidFill>
                  </a:rPr>
                  <a:t>∝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Z</a:t>
                </a:r>
                <a:r>
                  <a:rPr lang="en-US" baseline="30000" dirty="0" smtClean="0">
                    <a:solidFill>
                      <a:schemeClr val="accent1"/>
                    </a:solidFill>
                  </a:rPr>
                  <a:t>4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 smtClean="0"/>
                  <a:t>Investigate Z-dependence of low-</a:t>
                </a:r>
                <a:r>
                  <a:rPr lang="en-US" dirty="0" err="1" smtClean="0"/>
                  <a:t>p</a:t>
                </a:r>
                <a:r>
                  <a:rPr lang="en-US" baseline="-25000" dirty="0" err="1" smtClean="0"/>
                  <a:t>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dielectron</a:t>
                </a:r>
                <a:r>
                  <a:rPr lang="en-US" dirty="0" smtClean="0"/>
                  <a:t> excess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i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nclude LMR range</a:t>
                </a:r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measure in A=96 isobars:</a:t>
                </a:r>
              </a:p>
              <a:p>
                <a:pPr lvl="2"/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latin typeface="Cambria Math" charset="0"/>
                          </a:rPr>
                          <m:t>44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96</m:t>
                        </m:r>
                      </m:sup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Ru</m:t>
                        </m:r>
                      </m:e>
                    </m:sPre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charset="0"/>
                          </a:rPr>
                          <m:t>44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96</m:t>
                        </m:r>
                      </m:sup>
                      <m:e>
                        <m:r>
                          <m:rPr>
                            <m:nor/>
                          </m:rPr>
                          <a:rPr lang="en-US" i="0">
                            <a:latin typeface="Cambria Math" charset="0"/>
                          </a:rPr>
                          <m:t>Ru</m:t>
                        </m:r>
                      </m:e>
                    </m:sPre>
                  </m:oMath>
                </a14:m>
                <a:r>
                  <a:rPr lang="en-US" dirty="0" smtClean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96</m:t>
                        </m:r>
                      </m:sup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Zr</m:t>
                        </m:r>
                      </m:e>
                    </m:sPre>
                    <m:r>
                      <a:rPr lang="en-US" i="1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96</m:t>
                        </m:r>
                      </m:sup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Zr</m:t>
                        </m:r>
                      </m:e>
                    </m:sPre>
                  </m:oMath>
                </a14:m>
                <a:endParaRPr lang="en-US" dirty="0" smtClean="0"/>
              </a:p>
              <a:p>
                <a:pPr lvl="1">
                  <a:buFont typeface="Wingdings" charset="2"/>
                  <a:buChar char="Ø"/>
                </a:pPr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>
                  <a:buFont typeface="Wingdings" charset="2"/>
                  <a:buChar char="Ø"/>
                </a:pPr>
                <a:r>
                  <a:rPr lang="en-US" dirty="0" smtClean="0">
                    <a:solidFill>
                      <a:schemeClr val="accent1"/>
                    </a:solidFill>
                  </a:rPr>
                  <a:t>Proposed for RHIC Run 18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101" y="1160478"/>
                <a:ext cx="5526089" cy="5333087"/>
              </a:xfrm>
              <a:blipFill rotWithShape="0">
                <a:blip r:embed="rId2"/>
                <a:stretch>
                  <a:fillRect l="-2097" t="-2286" r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224923" y="1733496"/>
            <a:ext cx="3866914" cy="1914004"/>
            <a:chOff x="4853862" y="1441948"/>
            <a:chExt cx="3866914" cy="19140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6" r="39433" b="69758"/>
            <a:stretch/>
          </p:blipFill>
          <p:spPr>
            <a:xfrm>
              <a:off x="4853862" y="1441948"/>
              <a:ext cx="3866914" cy="16488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41560" y="2894287"/>
              <a:ext cx="2453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Bertulani</a:t>
              </a:r>
              <a:r>
                <a:rPr lang="en-US" sz="1200" dirty="0" smtClean="0"/>
                <a:t>, Klein, </a:t>
              </a:r>
              <a:r>
                <a:rPr lang="en-US" sz="1200" dirty="0" err="1" smtClean="0"/>
                <a:t>Nystrand</a:t>
              </a:r>
              <a:r>
                <a:rPr lang="en-US" sz="1200" dirty="0" smtClean="0"/>
                <a:t>,</a:t>
              </a:r>
            </a:p>
            <a:p>
              <a:r>
                <a:rPr lang="en-US" sz="1200" dirty="0" err="1" smtClean="0"/>
                <a:t>Ann.Rev.Nucl.Part.Sci</a:t>
              </a:r>
              <a:r>
                <a:rPr lang="en-US" sz="1200" dirty="0" smtClean="0"/>
                <a:t>. 55 (2005) 271</a:t>
              </a:r>
              <a:endParaRPr lang="en-US" sz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49283" y="1504900"/>
            <a:ext cx="2850019" cy="2638003"/>
            <a:chOff x="9149283" y="1504900"/>
            <a:chExt cx="2850019" cy="26380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283" y="1565509"/>
              <a:ext cx="2666581" cy="25773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10929617" y="2320669"/>
              <a:ext cx="18854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– PRL 116 (2016) 222301</a:t>
              </a:r>
              <a:endParaRPr lang="en-US" sz="105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86009" y="4426669"/>
            <a:ext cx="7221236" cy="2049981"/>
            <a:chOff x="2143525" y="3246379"/>
            <a:chExt cx="9941541" cy="282222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1" r="1304"/>
            <a:stretch/>
          </p:blipFill>
          <p:spPr>
            <a:xfrm>
              <a:off x="5791199" y="3246379"/>
              <a:ext cx="3142828" cy="28102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525" y="3258351"/>
              <a:ext cx="3700272" cy="28102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1"/>
            <a:stretch/>
          </p:blipFill>
          <p:spPr>
            <a:xfrm>
              <a:off x="8930639" y="3247399"/>
              <a:ext cx="3154427" cy="278282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0441022" y="4280170"/>
            <a:ext cx="1636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Wangmei</a:t>
            </a:r>
            <a:r>
              <a:rPr lang="en-US" sz="1100" dirty="0" smtClean="0"/>
              <a:t> </a:t>
            </a:r>
            <a:r>
              <a:rPr lang="en-US" sz="1100" dirty="0" err="1" smtClean="0"/>
              <a:t>Zha</a:t>
            </a:r>
            <a:r>
              <a:rPr lang="en-US" sz="1100" dirty="0" smtClean="0"/>
              <a:t>, SQM 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004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RHIC Beam Energy Scan: Phase-2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10208" y="694535"/>
            <a:ext cx="5959364" cy="285623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</a:rPr>
              <a:t>Broader Context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285750" lvl="1" indent="0">
              <a:buFont typeface="Arial"/>
              <a:buNone/>
            </a:pPr>
            <a:r>
              <a:rPr lang="en-US" dirty="0">
                <a:solidFill>
                  <a:srgbClr val="4F81BD"/>
                </a:solidFill>
              </a:rPr>
              <a:t>Refine our understanding of phase structures of QCD matter</a:t>
            </a:r>
            <a:endParaRPr lang="en-US" dirty="0">
              <a:solidFill>
                <a:prstClr val="black"/>
              </a:solidFill>
            </a:endParaRPr>
          </a:p>
          <a:p>
            <a:pPr marL="236538" lvl="1" indent="-23653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Phase 2: </a:t>
            </a:r>
            <a:r>
              <a:rPr lang="en-US" dirty="0" smtClean="0">
                <a:solidFill>
                  <a:srgbClr val="4F81BD"/>
                </a:solidFill>
              </a:rPr>
              <a:t>2019 </a:t>
            </a:r>
            <a:r>
              <a:rPr lang="en-US" dirty="0">
                <a:solidFill>
                  <a:srgbClr val="4F81BD"/>
                </a:solidFill>
              </a:rPr>
              <a:t>– </a:t>
            </a:r>
            <a:r>
              <a:rPr lang="en-US" dirty="0" smtClean="0">
                <a:solidFill>
                  <a:srgbClr val="4F81BD"/>
                </a:solidFill>
              </a:rPr>
              <a:t>2020</a:t>
            </a:r>
            <a:endParaRPr lang="en-US" dirty="0">
              <a:solidFill>
                <a:srgbClr val="4F81BD"/>
              </a:solidFill>
            </a:endParaRPr>
          </a:p>
          <a:p>
            <a:pPr marL="569913" lvl="2" indent="-169863"/>
            <a:r>
              <a:rPr lang="en-US" dirty="0">
                <a:solidFill>
                  <a:prstClr val="black"/>
                </a:solidFill>
              </a:rPr>
              <a:t>revisit lower energies</a:t>
            </a:r>
          </a:p>
          <a:p>
            <a:pPr marL="569913" lvl="2" indent="-169863"/>
            <a:r>
              <a:rPr lang="en-US" dirty="0">
                <a:solidFill>
                  <a:prstClr val="black"/>
                </a:solidFill>
              </a:rPr>
              <a:t>improve statistics</a:t>
            </a:r>
          </a:p>
          <a:p>
            <a:pPr marL="236538" indent="-227013"/>
            <a:r>
              <a:rPr lang="en-US" sz="3000" dirty="0" smtClean="0">
                <a:solidFill>
                  <a:prstClr val="black"/>
                </a:solidFill>
              </a:rPr>
              <a:t>STAR White </a:t>
            </a:r>
            <a:r>
              <a:rPr lang="en-US" sz="3000" dirty="0">
                <a:solidFill>
                  <a:prstClr val="black"/>
                </a:solidFill>
              </a:rPr>
              <a:t>Papers</a:t>
            </a:r>
          </a:p>
          <a:p>
            <a:pPr marL="342900" lvl="1" indent="-342900"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Systematically study </a:t>
            </a:r>
            <a:r>
              <a:rPr lang="en-US" dirty="0" err="1">
                <a:solidFill>
                  <a:srgbClr val="4F81BD"/>
                </a:solidFill>
              </a:rPr>
              <a:t>dielectron</a:t>
            </a:r>
            <a:r>
              <a:rPr lang="en-US" dirty="0">
                <a:solidFill>
                  <a:srgbClr val="4F81BD"/>
                </a:solidFill>
              </a:rPr>
              <a:t> continuum from √</a:t>
            </a:r>
            <a:r>
              <a:rPr lang="en-US" dirty="0" err="1">
                <a:solidFill>
                  <a:srgbClr val="4F81BD"/>
                </a:solidFill>
              </a:rPr>
              <a:t>s</a:t>
            </a:r>
            <a:r>
              <a:rPr lang="en-US" baseline="-25000" dirty="0" err="1">
                <a:solidFill>
                  <a:srgbClr val="4F81BD"/>
                </a:solidFill>
              </a:rPr>
              <a:t>NN</a:t>
            </a:r>
            <a:r>
              <a:rPr lang="en-US" dirty="0">
                <a:solidFill>
                  <a:srgbClr val="4F81BD"/>
                </a:solidFill>
              </a:rPr>
              <a:t> = 7.7 – 19.6 </a:t>
            </a:r>
            <a:r>
              <a:rPr lang="en-US" dirty="0" err="1">
                <a:solidFill>
                  <a:srgbClr val="4F81BD"/>
                </a:solidFill>
              </a:rPr>
              <a:t>GeV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6" y="3759030"/>
            <a:ext cx="6605110" cy="27128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14" y="81485"/>
            <a:ext cx="2841739" cy="367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ES_WPII_ver6.9_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908" y="2567365"/>
            <a:ext cx="2841739" cy="378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BES-2 </a:t>
            </a:r>
            <a:r>
              <a:rPr lang="en-US" b="1" dirty="0" err="1" smtClean="0"/>
              <a:t>Dileptons</a:t>
            </a:r>
            <a:r>
              <a:rPr lang="en-US" b="1" dirty="0" smtClean="0"/>
              <a:t>: 2019-2020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650233"/>
            <a:ext cx="6310874" cy="54958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BES Phase 1</a:t>
            </a:r>
            <a:r>
              <a:rPr lang="en-US" dirty="0"/>
              <a:t>:  19.6 – 200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dirty="0"/>
              <a:t>Dilepton emission dominant in T</a:t>
            </a:r>
            <a:r>
              <a:rPr lang="en-US" baseline="-25000" dirty="0"/>
              <a:t>C</a:t>
            </a:r>
            <a:r>
              <a:rPr lang="en-US" dirty="0"/>
              <a:t> region and constant baryon density</a:t>
            </a:r>
          </a:p>
          <a:p>
            <a:pPr>
              <a:buFont typeface="Wingdings" charset="2"/>
              <a:buChar char="Ø"/>
            </a:pPr>
            <a:r>
              <a:rPr lang="en-US" dirty="0"/>
              <a:t>emission proportional to lifetime</a:t>
            </a:r>
          </a:p>
          <a:p>
            <a:pPr marL="0" indent="0">
              <a:buNone/>
            </a:pPr>
            <a:endParaRPr lang="en-US" b="1" dirty="0">
              <a:solidFill>
                <a:srgbClr val="4F81BD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4F81BD"/>
                </a:solidFill>
              </a:rPr>
              <a:t>BES Phase 2: </a:t>
            </a:r>
            <a:r>
              <a:rPr lang="en-US" dirty="0">
                <a:solidFill>
                  <a:srgbClr val="4F81BD"/>
                </a:solidFill>
              </a:rPr>
              <a:t>7.7 – 19.6 </a:t>
            </a:r>
            <a:r>
              <a:rPr lang="en-US" dirty="0" err="1">
                <a:solidFill>
                  <a:srgbClr val="4F81BD"/>
                </a:solidFill>
              </a:rPr>
              <a:t>GeV</a:t>
            </a:r>
            <a:endParaRPr lang="en-US" dirty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Probe life time + baryon density dependence of the </a:t>
            </a:r>
            <a:r>
              <a:rPr lang="en-US" dirty="0" err="1" smtClean="0">
                <a:solidFill>
                  <a:srgbClr val="4F81BD"/>
                </a:solidFill>
              </a:rPr>
              <a:t>ρ</a:t>
            </a:r>
            <a:r>
              <a:rPr lang="en-US" dirty="0" smtClean="0">
                <a:solidFill>
                  <a:srgbClr val="4F81BD"/>
                </a:solidFill>
              </a:rPr>
              <a:t>-meson </a:t>
            </a:r>
            <a:r>
              <a:rPr lang="en-US" dirty="0">
                <a:solidFill>
                  <a:srgbClr val="4F81BD"/>
                </a:solidFill>
              </a:rPr>
              <a:t>spectral function</a:t>
            </a:r>
          </a:p>
          <a:p>
            <a:pPr marL="0" indent="0">
              <a:buNone/>
            </a:pPr>
            <a:r>
              <a:rPr lang="en-US" dirty="0" smtClean="0"/>
              <a:t>Close to CP, expect increase in correlation lengths 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is-IS" dirty="0" smtClean="0"/>
              <a:t>… </a:t>
            </a:r>
            <a:r>
              <a:rPr lang="en-US" dirty="0" smtClean="0"/>
              <a:t>critical slow-down?</a:t>
            </a:r>
          </a:p>
          <a:p>
            <a:pPr marL="0" indent="0">
              <a:buNone/>
            </a:pPr>
            <a:r>
              <a:rPr lang="en-US" dirty="0"/>
              <a:t>L</a:t>
            </a:r>
            <a:r>
              <a:rPr lang="en-US" dirty="0" smtClean="0"/>
              <a:t>ook for anomalous increase in the lifetime of the fireball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Down to FAIR energies</a:t>
            </a:r>
          </a:p>
          <a:p>
            <a:pPr lvl="1"/>
            <a:r>
              <a:rPr lang="en-US" dirty="0"/>
              <a:t>CBM, HADES</a:t>
            </a:r>
          </a:p>
          <a:p>
            <a:r>
              <a:rPr lang="en-US" dirty="0"/>
              <a:t>probe lifetime, total baryon density, and temperature dependence</a:t>
            </a:r>
          </a:p>
          <a:p>
            <a:pPr marL="0" indent="0">
              <a:buNone/>
            </a:pPr>
            <a:r>
              <a:rPr lang="en-US" dirty="0"/>
              <a:t>At SPS: proposed NA60+</a:t>
            </a:r>
          </a:p>
          <a:p>
            <a:r>
              <a:rPr lang="en-US" dirty="0"/>
              <a:t>overlap with RHIC and FAIR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28273" y="2493082"/>
            <a:ext cx="4249705" cy="4364918"/>
            <a:chOff x="7332695" y="2493082"/>
            <a:chExt cx="4249705" cy="4364918"/>
          </a:xfrm>
        </p:grpSpPr>
        <p:pic>
          <p:nvPicPr>
            <p:cNvPr id="7" name="Picture 6" descr="drawingdilepton_newversion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695" y="2493082"/>
              <a:ext cx="3911150" cy="43649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5400000">
              <a:off x="10453515" y="4579711"/>
              <a:ext cx="1919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prstClr val="black"/>
                  </a:solidFill>
                </a:rPr>
                <a:t>Ruan</a:t>
              </a:r>
              <a:r>
                <a:rPr lang="en-US" sz="1600" dirty="0">
                  <a:solidFill>
                    <a:prstClr val="black"/>
                  </a:solidFill>
                </a:rPr>
                <a:t>, Rapp – TPD’14</a:t>
              </a:r>
            </a:p>
          </p:txBody>
        </p:sp>
      </p:grp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30" y="33360"/>
            <a:ext cx="3754348" cy="2815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7667" y="10178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STAR Note 619</a:t>
            </a:r>
          </a:p>
        </p:txBody>
      </p:sp>
    </p:spTree>
    <p:extLst>
      <p:ext uri="{BB962C8B-B14F-4D97-AF65-F5344CB8AC3E}">
        <p14:creationId xmlns:p14="http://schemas.microsoft.com/office/powerpoint/2010/main" val="88369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Detector Upgrades </a:t>
            </a:r>
            <a:r>
              <a:rPr lang="en-US" dirty="0"/>
              <a:t>T</a:t>
            </a:r>
            <a:r>
              <a:rPr lang="en-US" dirty="0" smtClean="0"/>
              <a:t>owards BES 2 :: </a:t>
            </a:r>
            <a:r>
              <a:rPr lang="en-US" dirty="0" err="1" smtClean="0"/>
              <a:t>iTPC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580" y="794623"/>
            <a:ext cx="6364020" cy="28321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STAR proposes upgrade of the inner sectors of its TPC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increase in rapidity coverage</a:t>
            </a:r>
          </a:p>
          <a:p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thresholds lowered</a:t>
            </a:r>
          </a:p>
          <a:p>
            <a:r>
              <a:rPr lang="en-US" dirty="0" err="1" smtClean="0">
                <a:solidFill>
                  <a:srgbClr val="4F81BD"/>
                </a:solidFill>
              </a:rPr>
              <a:t>dE</a:t>
            </a:r>
            <a:r>
              <a:rPr lang="en-US" dirty="0" smtClean="0">
                <a:solidFill>
                  <a:srgbClr val="4F81BD"/>
                </a:solidFill>
              </a:rPr>
              <a:t>/dx (PID) resolution improved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Substantial improvement in purity of electron sample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reduction of hadron contamination in dielectron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6" y="4033393"/>
            <a:ext cx="3672131" cy="2412182"/>
          </a:xfrm>
          <a:prstGeom prst="rect">
            <a:avLst/>
          </a:prstGeom>
        </p:spPr>
      </p:pic>
      <p:pic>
        <p:nvPicPr>
          <p:cNvPr id="25" name="Picture 24" descr="Untitl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79" y="4031803"/>
            <a:ext cx="3329603" cy="23984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03391" y="1013610"/>
            <a:ext cx="372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4F81BD"/>
                </a:solidFill>
              </a:rPr>
              <a:t>dielectrons</a:t>
            </a:r>
            <a:r>
              <a:rPr lang="en-US" dirty="0">
                <a:solidFill>
                  <a:srgbClr val="4F81BD"/>
                </a:solidFill>
              </a:rPr>
              <a:t> dominated by systematics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expect to reduce by 2x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0475" y="4959662"/>
            <a:ext cx="3354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Expected dielectron excess spectrum in </a:t>
            </a:r>
            <a:r>
              <a:rPr lang="en-US" dirty="0" smtClean="0">
                <a:solidFill>
                  <a:prstClr val="black"/>
                </a:solidFill>
              </a:rPr>
              <a:t>19.6 GeV </a:t>
            </a:r>
            <a:r>
              <a:rPr lang="en-US" dirty="0">
                <a:solidFill>
                  <a:prstClr val="black"/>
                </a:solidFill>
              </a:rPr>
              <a:t>in BES-II with and without </a:t>
            </a:r>
            <a:r>
              <a:rPr lang="en-US" dirty="0" err="1">
                <a:solidFill>
                  <a:prstClr val="black"/>
                </a:solidFill>
              </a:rPr>
              <a:t>iTPC</a:t>
            </a:r>
            <a:r>
              <a:rPr lang="en-US" dirty="0">
                <a:solidFill>
                  <a:prstClr val="black"/>
                </a:solidFill>
              </a:rPr>
              <a:t> upgrade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0891505" y="2210526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STAR Note 619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11" y="1659940"/>
            <a:ext cx="4526669" cy="32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/>
              <a:t>Dilepton</a:t>
            </a:r>
            <a:r>
              <a:rPr lang="en-US" b="1" dirty="0" smtClean="0"/>
              <a:t> Physics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619494" y="2191567"/>
            <a:ext cx="6481066" cy="4209375"/>
          </a:xfrm>
        </p:spPr>
        <p:txBody>
          <a:bodyPr>
            <a:noAutofit/>
          </a:bodyPr>
          <a:lstStyle/>
          <a:p>
            <a:r>
              <a:rPr lang="en-US" sz="2000" dirty="0"/>
              <a:t>High Mass Range (HMR)</a:t>
            </a:r>
          </a:p>
          <a:p>
            <a:pPr marL="914400" lvl="2" indent="0">
              <a:buNone/>
            </a:pPr>
            <a:r>
              <a:rPr lang="en-US" sz="1600" dirty="0"/>
              <a:t> </a:t>
            </a:r>
            <a:r>
              <a:rPr lang="en-US" sz="1600" dirty="0" err="1"/>
              <a:t>M</a:t>
            </a:r>
            <a:r>
              <a:rPr lang="en-US" sz="1600" baseline="-25000" dirty="0" err="1"/>
              <a:t>ee</a:t>
            </a:r>
            <a:r>
              <a:rPr lang="en-US" sz="1600" dirty="0"/>
              <a:t> &gt; 3 </a:t>
            </a:r>
            <a:r>
              <a:rPr lang="en-US" sz="1600" dirty="0" err="1"/>
              <a:t>GeV</a:t>
            </a:r>
            <a:r>
              <a:rPr lang="en-US" sz="1600" dirty="0"/>
              <a:t>/</a:t>
            </a:r>
            <a:r>
              <a:rPr lang="en-US" sz="1600" i="1" dirty="0"/>
              <a:t>c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primordial emission, </a:t>
            </a:r>
            <a:r>
              <a:rPr lang="en-US" sz="1800" dirty="0" err="1">
                <a:solidFill>
                  <a:srgbClr val="4F81BD"/>
                </a:solidFill>
              </a:rPr>
              <a:t>Drell</a:t>
            </a:r>
            <a:r>
              <a:rPr lang="en-US" sz="1800" dirty="0">
                <a:solidFill>
                  <a:srgbClr val="4F81BD"/>
                </a:solidFill>
              </a:rPr>
              <a:t>-Yan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Heavy </a:t>
            </a:r>
            <a:r>
              <a:rPr lang="en-US" sz="1800" dirty="0" err="1" smtClean="0">
                <a:solidFill>
                  <a:srgbClr val="4F81BD"/>
                </a:solidFill>
              </a:rPr>
              <a:t>quarkonia</a:t>
            </a:r>
            <a:r>
              <a:rPr lang="en-US" sz="1800" dirty="0" smtClean="0">
                <a:solidFill>
                  <a:srgbClr val="4F81BD"/>
                </a:solidFill>
              </a:rPr>
              <a:t>: J/</a:t>
            </a:r>
            <a:r>
              <a:rPr lang="en-US" sz="1800" dirty="0" err="1" smtClean="0">
                <a:solidFill>
                  <a:srgbClr val="4F81BD"/>
                </a:solidFill>
              </a:rPr>
              <a:t>Ψ</a:t>
            </a:r>
            <a:r>
              <a:rPr lang="en-US" sz="1800" dirty="0" smtClean="0">
                <a:solidFill>
                  <a:srgbClr val="4F81BD"/>
                </a:solidFill>
              </a:rPr>
              <a:t> </a:t>
            </a:r>
            <a:r>
              <a:rPr lang="en-US" sz="1800" dirty="0">
                <a:solidFill>
                  <a:srgbClr val="4F81BD"/>
                </a:solidFill>
              </a:rPr>
              <a:t>and </a:t>
            </a:r>
            <a:r>
              <a:rPr lang="en-US" sz="1800" dirty="0" err="1">
                <a:solidFill>
                  <a:srgbClr val="4F81BD"/>
                </a:solidFill>
              </a:rPr>
              <a:t>ϒ</a:t>
            </a:r>
            <a:r>
              <a:rPr lang="en-US" sz="1800" dirty="0">
                <a:solidFill>
                  <a:srgbClr val="4F81BD"/>
                </a:solidFill>
              </a:rPr>
              <a:t> suppression </a:t>
            </a:r>
          </a:p>
          <a:p>
            <a:r>
              <a:rPr lang="en-US" sz="2000" dirty="0"/>
              <a:t>Intermediate Mass Range (IMR)</a:t>
            </a:r>
          </a:p>
          <a:p>
            <a:pPr marL="914400" lvl="2" indent="0">
              <a:buNone/>
            </a:pPr>
            <a:r>
              <a:rPr lang="en-US" sz="1600" dirty="0"/>
              <a:t>1.1 &lt; </a:t>
            </a:r>
            <a:r>
              <a:rPr lang="en-US" sz="1600" dirty="0" err="1"/>
              <a:t>M</a:t>
            </a:r>
            <a:r>
              <a:rPr lang="en-US" sz="1600" baseline="-25000" dirty="0" err="1"/>
              <a:t>ee</a:t>
            </a:r>
            <a:r>
              <a:rPr lang="en-US" sz="1600" dirty="0"/>
              <a:t>&lt; 3 </a:t>
            </a:r>
            <a:r>
              <a:rPr lang="en-US" sz="1600" dirty="0" err="1"/>
              <a:t>GeV</a:t>
            </a:r>
            <a:r>
              <a:rPr lang="en-US" sz="1600" dirty="0"/>
              <a:t>/</a:t>
            </a:r>
            <a:r>
              <a:rPr lang="en-US" sz="1600" i="1" dirty="0"/>
              <a:t>c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QGP thermal radiation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s</a:t>
            </a:r>
            <a:r>
              <a:rPr lang="en-US" sz="1800" dirty="0" smtClean="0">
                <a:solidFill>
                  <a:srgbClr val="4F81BD"/>
                </a:solidFill>
              </a:rPr>
              <a:t>emi-leptonic decay of correlated charm: heavy-flavor </a:t>
            </a:r>
            <a:r>
              <a:rPr lang="en-US" sz="1800" dirty="0">
                <a:solidFill>
                  <a:srgbClr val="4F81BD"/>
                </a:solidFill>
              </a:rPr>
              <a:t>modification </a:t>
            </a:r>
          </a:p>
          <a:p>
            <a:r>
              <a:rPr lang="en-US" sz="2000" dirty="0" smtClean="0"/>
              <a:t>Low </a:t>
            </a:r>
            <a:r>
              <a:rPr lang="en-US" sz="2000" dirty="0"/>
              <a:t>Mass Range (LMR)</a:t>
            </a:r>
          </a:p>
          <a:p>
            <a:pPr marL="914400" lvl="2" indent="0">
              <a:buNone/>
            </a:pPr>
            <a:r>
              <a:rPr lang="en-US" sz="1600" dirty="0"/>
              <a:t> </a:t>
            </a:r>
            <a:r>
              <a:rPr lang="en-US" sz="1600" dirty="0" err="1"/>
              <a:t>M</a:t>
            </a:r>
            <a:r>
              <a:rPr lang="en-US" sz="1600" baseline="-25000" dirty="0" err="1"/>
              <a:t>ee</a:t>
            </a:r>
            <a:r>
              <a:rPr lang="en-US" sz="1600" dirty="0"/>
              <a:t>&lt; 1.1 </a:t>
            </a:r>
            <a:r>
              <a:rPr lang="en-US" sz="1600" dirty="0" err="1"/>
              <a:t>GeV</a:t>
            </a:r>
            <a:r>
              <a:rPr lang="en-US" sz="1600" dirty="0"/>
              <a:t>/</a:t>
            </a:r>
            <a:r>
              <a:rPr lang="en-US" sz="1600" i="1" dirty="0"/>
              <a:t>c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in-medium modification of vector mesons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fireball lifetime measurement</a:t>
            </a:r>
          </a:p>
          <a:p>
            <a:endParaRPr lang="en-US" sz="20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282457" y="773024"/>
            <a:ext cx="5619379" cy="1530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err="1"/>
              <a:t>Dileptons</a:t>
            </a:r>
            <a:r>
              <a:rPr lang="en-US" sz="2400" u="sng" dirty="0"/>
              <a:t> are excellent penetrating probes</a:t>
            </a:r>
          </a:p>
          <a:p>
            <a:pPr lvl="1"/>
            <a:r>
              <a:rPr lang="en-US" sz="1800" dirty="0"/>
              <a:t>very low cross-section with QCD medium</a:t>
            </a:r>
          </a:p>
          <a:p>
            <a:pPr lvl="1"/>
            <a:r>
              <a:rPr lang="en-US" sz="1800" dirty="0"/>
              <a:t>created throughout evolution of system</a:t>
            </a:r>
          </a:p>
          <a:p>
            <a:endParaRPr lang="en-US" sz="24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3" r="8313"/>
          <a:stretch>
            <a:fillRect/>
          </a:stretch>
        </p:blipFill>
        <p:spPr>
          <a:xfrm>
            <a:off x="846930" y="1978215"/>
            <a:ext cx="3946481" cy="442272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35447" y="175612"/>
            <a:ext cx="4339289" cy="1973654"/>
            <a:chOff x="4639445" y="661258"/>
            <a:chExt cx="4339289" cy="1973654"/>
          </a:xfrm>
        </p:grpSpPr>
        <p:pic>
          <p:nvPicPr>
            <p:cNvPr id="17" name="Picture 16" descr="Untitled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445" y="661258"/>
              <a:ext cx="4339289" cy="1973654"/>
            </a:xfrm>
            <a:prstGeom prst="rect">
              <a:avLst/>
            </a:prstGeom>
          </p:spPr>
        </p:pic>
        <p:sp useBgFill="1">
          <p:nvSpPr>
            <p:cNvPr id="18" name="Rectangle 17"/>
            <p:cNvSpPr/>
            <p:nvPr/>
          </p:nvSpPr>
          <p:spPr>
            <a:xfrm>
              <a:off x="5453781" y="730708"/>
              <a:ext cx="2800826" cy="2087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 rot="5400000">
            <a:off x="4232683" y="2794296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courtesy of Axel Drees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9851168" y="1077413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courtesy of Stefan Bass</a:t>
            </a:r>
          </a:p>
        </p:txBody>
      </p:sp>
    </p:spTree>
    <p:extLst>
      <p:ext uri="{BB962C8B-B14F-4D97-AF65-F5344CB8AC3E}">
        <p14:creationId xmlns:p14="http://schemas.microsoft.com/office/powerpoint/2010/main" val="15507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Detector Upgrades </a:t>
            </a:r>
            <a:r>
              <a:rPr lang="en-US" dirty="0"/>
              <a:t>T</a:t>
            </a:r>
            <a:r>
              <a:rPr lang="en-US" dirty="0" smtClean="0"/>
              <a:t>owards BES 2 :: </a:t>
            </a:r>
            <a:r>
              <a:rPr lang="en-US" dirty="0" err="1" smtClean="0"/>
              <a:t>eTOF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794623"/>
            <a:ext cx="4907861" cy="52875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STAR proposes CBM TOF installation</a:t>
            </a:r>
          </a:p>
          <a:p>
            <a:r>
              <a:rPr lang="en-US" dirty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o be mounted on east </a:t>
            </a:r>
            <a:r>
              <a:rPr lang="en-US" dirty="0" err="1" smtClean="0">
                <a:solidFill>
                  <a:srgbClr val="4F81BD"/>
                </a:solidFill>
              </a:rPr>
              <a:t>poletip</a:t>
            </a:r>
            <a:endParaRPr lang="en-US" dirty="0" smtClean="0">
              <a:solidFill>
                <a:srgbClr val="4F81BD"/>
              </a:solidFill>
            </a:endParaRPr>
          </a:p>
          <a:p>
            <a:r>
              <a:rPr lang="en-US" dirty="0" smtClean="0">
                <a:solidFill>
                  <a:srgbClr val="4F81BD"/>
                </a:solidFill>
              </a:rPr>
              <a:t>increase PID rapidity coverage</a:t>
            </a:r>
          </a:p>
          <a:p>
            <a:pPr marL="517525" lvl="1" indent="-341313">
              <a:buFont typeface="Wingdings" charset="2"/>
              <a:buChar char="Ø"/>
            </a:pPr>
            <a:r>
              <a:rPr lang="en-US" dirty="0" smtClean="0"/>
              <a:t>take advantage of large </a:t>
            </a:r>
            <a:r>
              <a:rPr lang="en-US" dirty="0" err="1" smtClean="0"/>
              <a:t>iTPC</a:t>
            </a:r>
            <a:r>
              <a:rPr lang="en-US" dirty="0" smtClean="0"/>
              <a:t> coverage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Dielectron measurements: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dirty="0" smtClean="0">
                <a:solidFill>
                  <a:schemeClr val="accent1"/>
                </a:solidFill>
              </a:rPr>
              <a:t>nclude rapidity differential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LMR </a:t>
            </a:r>
            <a:r>
              <a:rPr lang="en-US" dirty="0"/>
              <a:t>excess </a:t>
            </a:r>
            <a:r>
              <a:rPr lang="en-US" dirty="0" smtClean="0"/>
              <a:t>expected to depend </a:t>
            </a:r>
            <a:r>
              <a:rPr lang="en-US" dirty="0"/>
              <a:t>on </a:t>
            </a:r>
            <a:r>
              <a:rPr lang="en-US" dirty="0" smtClean="0"/>
              <a:t>total baryon density </a:t>
            </a:r>
            <a:endParaRPr lang="en-US" dirty="0"/>
          </a:p>
          <a:p>
            <a:r>
              <a:rPr lang="en-US" dirty="0" smtClean="0"/>
              <a:t>π </a:t>
            </a:r>
            <a:r>
              <a:rPr lang="en-US" dirty="0"/>
              <a:t>yields drop by a factor of two from y=0 to y=1.2 </a:t>
            </a:r>
            <a:r>
              <a:rPr lang="en-US" dirty="0" smtClean="0">
                <a:latin typeface="Wingdings" charset="2"/>
              </a:rPr>
              <a:t>→</a:t>
            </a:r>
            <a:r>
              <a:rPr lang="en-US" dirty="0" smtClean="0"/>
              <a:t>“</a:t>
            </a:r>
            <a:r>
              <a:rPr lang="en-US" dirty="0"/>
              <a:t>baryon density” drops by factor of two. </a:t>
            </a:r>
          </a:p>
          <a:p>
            <a:r>
              <a:rPr lang="en-US" dirty="0"/>
              <a:t>a</a:t>
            </a:r>
            <a:r>
              <a:rPr lang="en-US" dirty="0" smtClean="0"/>
              <a:t>nalysis </a:t>
            </a:r>
            <a:r>
              <a:rPr lang="en-US" dirty="0"/>
              <a:t>at y=1.2 is equivalent to lowering the beam </a:t>
            </a:r>
            <a:r>
              <a:rPr lang="en-US" dirty="0" smtClean="0"/>
              <a:t>energy</a:t>
            </a: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rgbClr val="4F81BD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116" y="1224115"/>
            <a:ext cx="6962818" cy="426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2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804983"/>
            <a:ext cx="11277598" cy="532118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At SPS</a:t>
            </a:r>
            <a:r>
              <a:rPr lang="en-US" dirty="0" smtClean="0"/>
              <a:t>, NA60 and CERES demonstrated the physics potential of accurate dilepton measurements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At RHIC</a:t>
            </a:r>
            <a:r>
              <a:rPr lang="en-US" dirty="0" smtClean="0"/>
              <a:t>, PHENIX &amp; STAR both developed  a strong dilepton program</a:t>
            </a:r>
          </a:p>
          <a:p>
            <a:pPr lvl="1"/>
            <a:r>
              <a:rPr lang="en-US" dirty="0" smtClean="0"/>
              <a:t>BES phase-1 program allowed for a continued systematic measurement from top RHIC down to top SPS energies</a:t>
            </a:r>
          </a:p>
          <a:p>
            <a:r>
              <a:rPr lang="en-US" dirty="0" smtClean="0"/>
              <a:t>At the same time, important progress thermal </a:t>
            </a:r>
            <a:r>
              <a:rPr lang="en-US" dirty="0"/>
              <a:t>field </a:t>
            </a:r>
            <a:r>
              <a:rPr lang="en-US" dirty="0">
                <a:solidFill>
                  <a:srgbClr val="4F81BD"/>
                </a:solidFill>
              </a:rPr>
              <a:t>theory</a:t>
            </a:r>
            <a:r>
              <a:rPr lang="en-US" dirty="0"/>
              <a:t> computations of </a:t>
            </a:r>
            <a:r>
              <a:rPr lang="en-US" dirty="0" smtClean="0"/>
              <a:t>dilepton </a:t>
            </a:r>
            <a:r>
              <a:rPr lang="en-US" dirty="0"/>
              <a:t>production in heavy-ion </a:t>
            </a:r>
            <a:r>
              <a:rPr lang="en-US" dirty="0" smtClean="0"/>
              <a:t>collisions</a:t>
            </a:r>
          </a:p>
          <a:p>
            <a:r>
              <a:rPr lang="en-US" dirty="0">
                <a:solidFill>
                  <a:srgbClr val="4F81BD"/>
                </a:solidFill>
              </a:rPr>
              <a:t>D</a:t>
            </a:r>
            <a:r>
              <a:rPr lang="en-US" dirty="0" smtClean="0">
                <a:solidFill>
                  <a:srgbClr val="4F81BD"/>
                </a:solidFill>
              </a:rPr>
              <a:t>etector upgrades improve and/or enable new detection capabilities</a:t>
            </a:r>
            <a:endParaRPr lang="en-US" dirty="0" smtClean="0"/>
          </a:p>
          <a:p>
            <a:pPr lvl="1"/>
            <a:r>
              <a:rPr lang="en-US" dirty="0" smtClean="0"/>
              <a:t>2014-2016: high statistics A+A, </a:t>
            </a:r>
            <a:r>
              <a:rPr lang="en-US" dirty="0" err="1" smtClean="0"/>
              <a:t>p+p</a:t>
            </a:r>
            <a:r>
              <a:rPr lang="en-US" dirty="0" smtClean="0"/>
              <a:t>, and </a:t>
            </a:r>
            <a:r>
              <a:rPr lang="en-US" dirty="0" err="1" smtClean="0"/>
              <a:t>p+A</a:t>
            </a:r>
            <a:endParaRPr lang="en-US" dirty="0"/>
          </a:p>
          <a:p>
            <a:pPr lvl="1"/>
            <a:r>
              <a:rPr lang="en-US" dirty="0" smtClean="0"/>
              <a:t>dilepton program: </a:t>
            </a:r>
            <a:r>
              <a:rPr lang="en-US" dirty="0"/>
              <a:t>revisit top energies, disentangle charm, </a:t>
            </a:r>
            <a:r>
              <a:rPr lang="en-US" dirty="0" err="1"/>
              <a:t>dimuon</a:t>
            </a:r>
            <a:r>
              <a:rPr lang="en-US" dirty="0"/>
              <a:t> </a:t>
            </a:r>
            <a:r>
              <a:rPr lang="en-US" dirty="0" smtClean="0"/>
              <a:t>continuum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>
                <a:solidFill>
                  <a:srgbClr val="4F81BD"/>
                </a:solidFill>
              </a:rPr>
              <a:t>BES Phase 2 (</a:t>
            </a:r>
            <a:r>
              <a:rPr lang="en-US" dirty="0" smtClean="0">
                <a:solidFill>
                  <a:srgbClr val="4F81BD"/>
                </a:solidFill>
              </a:rPr>
              <a:t>2019-2020): </a:t>
            </a:r>
            <a:r>
              <a:rPr lang="en-US" dirty="0">
                <a:solidFill>
                  <a:srgbClr val="4F81BD"/>
                </a:solidFill>
              </a:rPr>
              <a:t>systematic dilepton measurements down to √</a:t>
            </a:r>
            <a:r>
              <a:rPr lang="en-US" dirty="0" err="1" smtClean="0">
                <a:solidFill>
                  <a:srgbClr val="4F81BD"/>
                </a:solidFill>
              </a:rPr>
              <a:t>s</a:t>
            </a:r>
            <a:r>
              <a:rPr lang="en-US" baseline="-25000" dirty="0" err="1" smtClean="0">
                <a:solidFill>
                  <a:srgbClr val="4F81BD"/>
                </a:solidFill>
              </a:rPr>
              <a:t>NN</a:t>
            </a:r>
            <a:r>
              <a:rPr lang="en-US" dirty="0" smtClean="0">
                <a:solidFill>
                  <a:srgbClr val="4F81BD"/>
                </a:solidFill>
              </a:rPr>
              <a:t>=7.7GeV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/>
              <a:t>measure baryon density dependence</a:t>
            </a:r>
          </a:p>
          <a:p>
            <a:pPr lvl="1"/>
            <a:r>
              <a:rPr lang="en-US" dirty="0"/>
              <a:t>measure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slopes both in LMR and IMR</a:t>
            </a:r>
          </a:p>
          <a:p>
            <a:pPr lvl="1"/>
            <a:r>
              <a:rPr lang="en-US" dirty="0"/>
              <a:t>look for anomalous increases in yield, suggestive of a critical </a:t>
            </a:r>
            <a:r>
              <a:rPr lang="en-US" dirty="0" smtClean="0"/>
              <a:t>point</a:t>
            </a:r>
          </a:p>
          <a:p>
            <a:pPr lvl="1"/>
            <a:r>
              <a:rPr lang="en-US" dirty="0" smtClean="0"/>
              <a:t>STAR proposed two detector upgrades:  help improve/expand its dielectron measurements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9601" y="804982"/>
            <a:ext cx="10972798" cy="5322453"/>
            <a:chOff x="2386272" y="804982"/>
            <a:chExt cx="7180372" cy="532245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86272" y="3146360"/>
              <a:ext cx="7180372" cy="0"/>
            </a:xfrm>
            <a:prstGeom prst="line">
              <a:avLst/>
            </a:prstGeom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86272" y="4217501"/>
              <a:ext cx="7180372" cy="0"/>
            </a:xfrm>
            <a:prstGeom prst="line">
              <a:avLst/>
            </a:prstGeom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86272" y="804982"/>
              <a:ext cx="7180372" cy="0"/>
            </a:xfrm>
            <a:prstGeom prst="line">
              <a:avLst/>
            </a:prstGeom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86272" y="6127435"/>
              <a:ext cx="7180372" cy="0"/>
            </a:xfrm>
            <a:prstGeom prst="line">
              <a:avLst/>
            </a:prstGeom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5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BB8D-5C56-4C77-BC9E-145F76BFA8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41439" y="1115514"/>
            <a:ext cx="3718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In+In@17.3 </a:t>
            </a:r>
            <a:r>
              <a:rPr lang="en-US" altLang="zh-CN" dirty="0" err="1">
                <a:solidFill>
                  <a:prstClr val="black"/>
                </a:solidFill>
              </a:rPr>
              <a:t>GeV</a:t>
            </a:r>
            <a:endParaRPr lang="en-US" altLang="zh-CN" dirty="0">
              <a:solidFill>
                <a:prstClr val="black"/>
              </a:solidFill>
            </a:endParaRPr>
          </a:p>
          <a:p>
            <a:pPr algn="ctr"/>
            <a:r>
              <a:rPr lang="en-US" altLang="zh-CN" dirty="0">
                <a:solidFill>
                  <a:prstClr val="black"/>
                </a:solidFill>
              </a:rPr>
              <a:t>NA60, </a:t>
            </a:r>
            <a:r>
              <a:rPr lang="pl-PL" altLang="zh-CN" dirty="0">
                <a:solidFill>
                  <a:prstClr val="black"/>
                </a:solidFill>
              </a:rPr>
              <a:t>AIP Conf. Proc. 1322 (2010) 1</a:t>
            </a:r>
            <a:endParaRPr lang="en-US" altLang="zh-CN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4567" y="1598937"/>
            <a:ext cx="9222866" cy="3807871"/>
            <a:chOff x="388257" y="1019281"/>
            <a:chExt cx="11255829" cy="464722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3"/>
            <a:stretch/>
          </p:blipFill>
          <p:spPr>
            <a:xfrm>
              <a:off x="6037943" y="1019281"/>
              <a:ext cx="5606143" cy="4647226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61"/>
            <a:stretch/>
          </p:blipFill>
          <p:spPr>
            <a:xfrm>
              <a:off x="388257" y="1019281"/>
              <a:ext cx="5725886" cy="4647226"/>
            </a:xfrm>
            <a:prstGeom prst="rect">
              <a:avLst/>
            </a:prstGeom>
          </p:spPr>
        </p:pic>
      </p:grpSp>
      <p:sp>
        <p:nvSpPr>
          <p:cNvPr id="11" name="矩形 1"/>
          <p:cNvSpPr/>
          <p:nvPr/>
        </p:nvSpPr>
        <p:spPr>
          <a:xfrm>
            <a:off x="2395582" y="1115515"/>
            <a:ext cx="3540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In+In@17.3 </a:t>
            </a:r>
            <a:r>
              <a:rPr lang="en-US" altLang="zh-CN" dirty="0" err="1">
                <a:solidFill>
                  <a:prstClr val="black"/>
                </a:solidFill>
              </a:rPr>
              <a:t>GeV</a:t>
            </a:r>
            <a:endParaRPr lang="en-US" altLang="zh-CN" dirty="0">
              <a:solidFill>
                <a:prstClr val="black"/>
              </a:solidFill>
            </a:endParaRPr>
          </a:p>
          <a:p>
            <a:pPr algn="ctr"/>
            <a:r>
              <a:rPr lang="fr-FR" altLang="zh-CN" dirty="0">
                <a:solidFill>
                  <a:prstClr val="black"/>
                </a:solidFill>
              </a:rPr>
              <a:t>NA60, </a:t>
            </a:r>
            <a:r>
              <a:rPr lang="fr-FR" altLang="zh-CN" dirty="0" err="1">
                <a:solidFill>
                  <a:prstClr val="black"/>
                </a:solidFill>
              </a:rPr>
              <a:t>Eur</a:t>
            </a:r>
            <a:r>
              <a:rPr lang="fr-FR" altLang="zh-CN" dirty="0">
                <a:solidFill>
                  <a:prstClr val="black"/>
                </a:solidFill>
              </a:rPr>
              <a:t>. Phys. J. C 59 (2009) 607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422140" y="5558414"/>
            <a:ext cx="3347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AuAu@200 GeV, 19.6 </a:t>
            </a:r>
            <a:r>
              <a:rPr lang="en-US" altLang="zh-CN" dirty="0" err="1">
                <a:solidFill>
                  <a:prstClr val="black"/>
                </a:solidFill>
              </a:rPr>
              <a:t>GeV</a:t>
            </a:r>
            <a:endParaRPr lang="en-US" altLang="zh-CN" dirty="0">
              <a:solidFill>
                <a:prstClr val="black"/>
              </a:solidFill>
            </a:endParaRPr>
          </a:p>
          <a:p>
            <a:pPr algn="ctr"/>
            <a:r>
              <a:rPr lang="en-US" altLang="zh-CN" dirty="0">
                <a:solidFill>
                  <a:prstClr val="black"/>
                </a:solidFill>
              </a:rPr>
              <a:t>STAR, PLB 750 (2015) 64</a:t>
            </a:r>
          </a:p>
        </p:txBody>
      </p:sp>
    </p:spTree>
    <p:extLst>
      <p:ext uri="{BB962C8B-B14F-4D97-AF65-F5344CB8AC3E}">
        <p14:creationId xmlns:p14="http://schemas.microsoft.com/office/powerpoint/2010/main" val="2101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RHIC Run 18 Isobar </a:t>
            </a:r>
            <a:r>
              <a:rPr lang="en-US" dirty="0" err="1" smtClean="0"/>
              <a:t>Dielectron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670" y="3289379"/>
            <a:ext cx="6131338" cy="3202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3" y="985078"/>
            <a:ext cx="6298507" cy="238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089" y="1523999"/>
            <a:ext cx="49695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/>
              <a:t>STAR Note </a:t>
            </a:r>
            <a:r>
              <a:rPr lang="en-US" dirty="0" smtClean="0"/>
              <a:t>657</a:t>
            </a:r>
          </a:p>
          <a:p>
            <a:r>
              <a:rPr lang="en-US" dirty="0" smtClean="0"/>
              <a:t>RHIC Beam Use Request For Runs 17 and 18</a:t>
            </a:r>
          </a:p>
          <a:p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://drupal.star.bnl.gov/STAR/starnotes/public/sn0657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11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What did we learn from SPS?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667" y="4724982"/>
            <a:ext cx="3909471" cy="11982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Precise </a:t>
            </a:r>
            <a:r>
              <a:rPr lang="en-US" dirty="0" err="1" smtClean="0">
                <a:solidFill>
                  <a:schemeClr val="accent1"/>
                </a:solidFill>
              </a:rPr>
              <a:t>dimuon</a:t>
            </a:r>
            <a:r>
              <a:rPr lang="en-US" dirty="0" smtClean="0">
                <a:solidFill>
                  <a:schemeClr val="accent1"/>
                </a:solidFill>
              </a:rPr>
              <a:t> mass spectrum </a:t>
            </a:r>
          </a:p>
          <a:p>
            <a:r>
              <a:rPr lang="en-US" dirty="0" smtClean="0"/>
              <a:t>favors </a:t>
            </a:r>
            <a:r>
              <a:rPr lang="en-US" dirty="0" err="1" smtClean="0"/>
              <a:t>ρ</a:t>
            </a:r>
            <a:r>
              <a:rPr lang="en-US" dirty="0" smtClean="0"/>
              <a:t> broadening through interactions with hadronic medium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4691065"/>
            <a:ext cx="4838211" cy="11556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Inverse slope parameter from </a:t>
            </a:r>
            <a:r>
              <a:rPr lang="en-US" dirty="0" err="1" smtClean="0">
                <a:solidFill>
                  <a:srgbClr val="4F81BD"/>
                </a:solidFill>
              </a:rPr>
              <a:t>m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distributions</a:t>
            </a:r>
          </a:p>
          <a:p>
            <a:r>
              <a:rPr lang="en-US" dirty="0" smtClean="0"/>
              <a:t>IMR: no indication of mass dependence</a:t>
            </a:r>
          </a:p>
          <a:p>
            <a:r>
              <a:rPr lang="en-US" dirty="0" smtClean="0"/>
              <a:t>indicative of thermal radiation from </a:t>
            </a:r>
            <a:r>
              <a:rPr lang="en-US" dirty="0" err="1" smtClean="0"/>
              <a:t>partonic</a:t>
            </a:r>
            <a:r>
              <a:rPr lang="en-US" dirty="0" smtClean="0"/>
              <a:t> medium, T</a:t>
            </a:r>
            <a:r>
              <a:rPr lang="en-US" dirty="0"/>
              <a:t>=</a:t>
            </a:r>
            <a:r>
              <a:rPr lang="en-US" dirty="0" smtClean="0"/>
              <a:t>205 ± 12 MeV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6558" y="773131"/>
            <a:ext cx="3597140" cy="3785272"/>
            <a:chOff x="332820" y="988641"/>
            <a:chExt cx="3597140" cy="3785272"/>
          </a:xfrm>
        </p:grpSpPr>
        <p:pic>
          <p:nvPicPr>
            <p:cNvPr id="8" name="Picture 7" descr="fig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820" y="1241968"/>
              <a:ext cx="3496419" cy="35319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5400000">
              <a:off x="2971386" y="1958750"/>
              <a:ext cx="1609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prstClr val="black"/>
                  </a:solidFill>
                </a:rPr>
                <a:t>EPJ C61 (2009) 711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1868" y="988641"/>
              <a:ext cx="1999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F81BD"/>
                  </a:solidFill>
                </a:rPr>
                <a:t>PRL 96 (2006) 162302</a:t>
              </a:r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04311" y="925479"/>
            <a:ext cx="4505393" cy="3378175"/>
            <a:chOff x="4353011" y="811277"/>
            <a:chExt cx="4505393" cy="3378175"/>
          </a:xfrm>
        </p:grpSpPr>
        <p:sp>
          <p:nvSpPr>
            <p:cNvPr id="11" name="TextBox 10"/>
            <p:cNvSpPr txBox="1"/>
            <p:nvPr/>
          </p:nvSpPr>
          <p:spPr>
            <a:xfrm>
              <a:off x="5584892" y="811277"/>
              <a:ext cx="2103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F81BD"/>
                  </a:solidFill>
                </a:rPr>
                <a:t>PRL 100 (2008) 022302</a:t>
              </a:r>
            </a:p>
          </p:txBody>
        </p:sp>
        <p:pic>
          <p:nvPicPr>
            <p:cNvPr id="16" name="Picture 15" descr="Untitled.pn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8"/>
            <a:stretch/>
          </p:blipFill>
          <p:spPr>
            <a:xfrm>
              <a:off x="4353011" y="1090065"/>
              <a:ext cx="4298004" cy="309938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5400000">
              <a:off x="7636048" y="2064411"/>
              <a:ext cx="2136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prstClr val="black"/>
                  </a:solidFill>
                </a:rPr>
                <a:t>NA60, EPJ C 59 (2009) 607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31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What to expect at RHIC?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" y="852169"/>
            <a:ext cx="5391033" cy="2622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4F81BD"/>
                </a:solidFill>
              </a:rPr>
              <a:t>Opportunities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expect significant increase of </a:t>
            </a:r>
            <a:r>
              <a:rPr lang="en-US" dirty="0" err="1" smtClean="0"/>
              <a:t>partonic</a:t>
            </a:r>
            <a:r>
              <a:rPr lang="en-US" dirty="0" smtClean="0"/>
              <a:t> source contribution</a:t>
            </a:r>
          </a:p>
          <a:p>
            <a:r>
              <a:rPr lang="en-US" dirty="0" smtClean="0"/>
              <a:t>Beam Energy Scan provides unique opportunities to</a:t>
            </a:r>
          </a:p>
          <a:p>
            <a:pPr lvl="1"/>
            <a:r>
              <a:rPr lang="en-US" dirty="0" smtClean="0"/>
              <a:t>systematically study in-medium </a:t>
            </a:r>
            <a:r>
              <a:rPr lang="en-US" dirty="0" err="1" smtClean="0"/>
              <a:t>ρ</a:t>
            </a:r>
            <a:r>
              <a:rPr lang="en-US" dirty="0" smtClean="0"/>
              <a:t> broadening</a:t>
            </a:r>
          </a:p>
          <a:p>
            <a:pPr lvl="1"/>
            <a:r>
              <a:rPr lang="en-US" dirty="0" smtClean="0"/>
              <a:t>on-set of QGP thermal radiation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6473" y="3750595"/>
            <a:ext cx="6120247" cy="28482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4F81BD"/>
                </a:solidFill>
              </a:rPr>
              <a:t>Challenges</a:t>
            </a:r>
            <a:r>
              <a:rPr lang="en-US" dirty="0" smtClean="0">
                <a:solidFill>
                  <a:srgbClr val="4F81BD"/>
                </a:solidFill>
              </a:rPr>
              <a:t>:</a:t>
            </a:r>
          </a:p>
          <a:p>
            <a:r>
              <a:rPr lang="en-US" dirty="0" smtClean="0"/>
              <a:t>increased particle multiplicities at higher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 lead to significant increase in combinatorial backgrounds</a:t>
            </a:r>
          </a:p>
          <a:p>
            <a:r>
              <a:rPr lang="en-US" dirty="0" smtClean="0"/>
              <a:t>STAR at 200 GeV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~ 0.5 GeV/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err="1" smtClean="0"/>
              <a:t>p+p</a:t>
            </a:r>
            <a:r>
              <a:rPr lang="en-US" dirty="0" smtClean="0"/>
              <a:t>:   S/B ~1/10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S/B  ~1/250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9" descr="slope_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6" y="735526"/>
            <a:ext cx="4204647" cy="30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b.g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9" r="7924"/>
          <a:stretch/>
        </p:blipFill>
        <p:spPr bwMode="auto">
          <a:xfrm>
            <a:off x="1156618" y="3487918"/>
            <a:ext cx="3809335" cy="30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3272" y="2760133"/>
            <a:ext cx="9108124" cy="606778"/>
          </a:xfrm>
        </p:spPr>
        <p:txBody>
          <a:bodyPr/>
          <a:lstStyle/>
          <a:p>
            <a:r>
              <a:rPr lang="en-US" b="1" dirty="0" smtClean="0"/>
              <a:t>Past Measurements at RHIC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7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1"/>
            <a:ext cx="8359464" cy="686165"/>
          </a:xfrm>
        </p:spPr>
        <p:txBody>
          <a:bodyPr>
            <a:noAutofit/>
          </a:bodyPr>
          <a:lstStyle/>
          <a:p>
            <a:r>
              <a:rPr lang="en-US" b="1" dirty="0" smtClean="0"/>
              <a:t>Production in </a:t>
            </a:r>
            <a:r>
              <a:rPr lang="en-US" b="1" dirty="0" err="1" smtClean="0"/>
              <a:t>Au+Au</a:t>
            </a:r>
            <a:r>
              <a:rPr lang="en-US" b="1" dirty="0" smtClean="0"/>
              <a:t> at</a:t>
            </a:r>
            <a:r>
              <a:rPr lang="en-US" b="1" dirty="0"/>
              <a:t> </a:t>
            </a:r>
            <a:r>
              <a:rPr lang="en-US" b="1" dirty="0" smtClean="0"/>
              <a:t>200 </a:t>
            </a:r>
            <a:r>
              <a:rPr lang="en-US" b="1" dirty="0" err="1" smtClean="0"/>
              <a:t>GeV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784563" y="1000827"/>
            <a:ext cx="4266761" cy="2386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/>
              <a:t>Low Mass Range</a:t>
            </a:r>
            <a:r>
              <a:rPr lang="en-US" sz="2400" dirty="0"/>
              <a:t>:</a:t>
            </a: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chemeClr val="accent1"/>
                </a:solidFill>
              </a:rPr>
              <a:t>enhancement</a:t>
            </a:r>
          </a:p>
          <a:p>
            <a:pPr marL="400050" lvl="1" indent="-166688">
              <a:buNone/>
            </a:pPr>
            <a:r>
              <a:rPr lang="en-US" sz="1800" dirty="0"/>
              <a:t>when compared to cocktail (w/o </a:t>
            </a:r>
            <a:r>
              <a:rPr lang="el-GR" sz="1800" dirty="0"/>
              <a:t>ρ</a:t>
            </a:r>
            <a:r>
              <a:rPr lang="en-US" sz="1800" dirty="0"/>
              <a:t>)</a:t>
            </a:r>
          </a:p>
          <a:p>
            <a:pPr marL="117475" lvl="1" indent="0">
              <a:buNone/>
            </a:pPr>
            <a:r>
              <a:rPr lang="en-US" sz="2000" dirty="0"/>
              <a:t>Model calculations with in-medium broadened </a:t>
            </a:r>
            <a:r>
              <a:rPr lang="en-US" sz="2000" dirty="0" err="1"/>
              <a:t>ρ</a:t>
            </a:r>
            <a:r>
              <a:rPr lang="en-US" sz="2000" dirty="0"/>
              <a:t> spectrum function describe LMR excess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29026" y="5615583"/>
            <a:ext cx="402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difficult to disentangle</a:t>
            </a:r>
          </a:p>
          <a:p>
            <a:r>
              <a:rPr lang="en-US" dirty="0">
                <a:solidFill>
                  <a:srgbClr val="558ED5"/>
                </a:solidFill>
              </a:rPr>
              <a:t>Run-14/16 with </a:t>
            </a:r>
            <a:r>
              <a:rPr lang="en-US" dirty="0" smtClean="0">
                <a:solidFill>
                  <a:srgbClr val="558ED5"/>
                </a:solidFill>
              </a:rPr>
              <a:t>STAR’s HFT/MTD upgrades </a:t>
            </a:r>
            <a:r>
              <a:rPr lang="en-US" dirty="0">
                <a:solidFill>
                  <a:srgbClr val="558ED5"/>
                </a:solidFill>
              </a:rPr>
              <a:t>will address this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7784563" y="3197237"/>
            <a:ext cx="4266761" cy="19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u="sng" dirty="0">
                <a:solidFill>
                  <a:prstClr val="black"/>
                </a:solidFill>
              </a:rPr>
              <a:t>Intermediate Mass Range: </a:t>
            </a:r>
          </a:p>
          <a:p>
            <a:pPr marL="400050" lvl="1" indent="0">
              <a:buFont typeface="Arial"/>
              <a:buNone/>
            </a:pPr>
            <a:r>
              <a:rPr lang="en-US" sz="1600" dirty="0">
                <a:solidFill>
                  <a:prstClr val="black"/>
                </a:solidFill>
              </a:rPr>
              <a:t>within errors consistent with cocktail</a:t>
            </a:r>
            <a:endParaRPr lang="en-US" sz="2000" dirty="0">
              <a:solidFill>
                <a:srgbClr val="4F81BD"/>
              </a:solidFill>
            </a:endParaRPr>
          </a:p>
          <a:p>
            <a:pPr marL="400050" lvl="1" indent="-400050"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dominated by correlated charm contributions</a:t>
            </a:r>
          </a:p>
          <a:p>
            <a:pPr marL="400050" lvl="1" indent="-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thermal QGP radiation</a:t>
            </a:r>
          </a:p>
          <a:p>
            <a:pPr marL="400050" lvl="1" indent="-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modification of charm?</a:t>
            </a:r>
          </a:p>
          <a:p>
            <a:pPr marL="0" indent="0">
              <a:buFont typeface="Arial"/>
              <a:buNone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0323" y="686166"/>
            <a:ext cx="3516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>
                <a:solidFill>
                  <a:prstClr val="black"/>
                </a:solidFill>
              </a:rPr>
              <a:t>STAR </a:t>
            </a:r>
            <a:r>
              <a:rPr lang="en-US" sz="2200" dirty="0" err="1">
                <a:solidFill>
                  <a:prstClr val="black"/>
                </a:solidFill>
              </a:rPr>
              <a:t>Au+Au</a:t>
            </a:r>
            <a:r>
              <a:rPr lang="en-US" sz="2200" dirty="0">
                <a:solidFill>
                  <a:prstClr val="black"/>
                </a:solidFill>
              </a:rPr>
              <a:t> @ √</a:t>
            </a:r>
            <a:r>
              <a:rPr lang="en-US" sz="2200" dirty="0" err="1">
                <a:solidFill>
                  <a:prstClr val="black"/>
                </a:solidFill>
              </a:rPr>
              <a:t>s</a:t>
            </a:r>
            <a:r>
              <a:rPr lang="en-US" sz="2200" baseline="-25000" dirty="0" err="1">
                <a:solidFill>
                  <a:prstClr val="black"/>
                </a:solidFill>
              </a:rPr>
              <a:t>NN</a:t>
            </a:r>
            <a:r>
              <a:rPr lang="en-US" sz="2200" dirty="0">
                <a:solidFill>
                  <a:prstClr val="black"/>
                </a:solidFill>
              </a:rPr>
              <a:t>=200GeV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662" y="1117053"/>
            <a:ext cx="6243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Run 10: PRL 113 (2014) 022301; Run 10+11: PRC 92 (2015) 024912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862" y="5848415"/>
            <a:ext cx="3542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>
                <a:solidFill>
                  <a:prstClr val="black"/>
                </a:solidFill>
              </a:rPr>
              <a:t>R. Rapp, </a:t>
            </a:r>
            <a:r>
              <a:rPr lang="en-US" sz="1400" dirty="0" err="1">
                <a:solidFill>
                  <a:prstClr val="black"/>
                </a:solidFill>
              </a:rPr>
              <a:t>Phys.Rev</a:t>
            </a:r>
            <a:r>
              <a:rPr lang="en-US" sz="1400" dirty="0">
                <a:solidFill>
                  <a:prstClr val="black"/>
                </a:solidFill>
              </a:rPr>
              <a:t>. C 63 (2001) 054907</a:t>
            </a:r>
          </a:p>
          <a:p>
            <a:r>
              <a:rPr lang="en-US" sz="1400" dirty="0">
                <a:solidFill>
                  <a:prstClr val="black"/>
                </a:solidFill>
              </a:rPr>
              <a:t>O. </a:t>
            </a:r>
            <a:r>
              <a:rPr lang="en-US" sz="1400" dirty="0" err="1">
                <a:solidFill>
                  <a:prstClr val="black"/>
                </a:solidFill>
              </a:rPr>
              <a:t>Linnyk</a:t>
            </a:r>
            <a:r>
              <a:rPr lang="en-US" sz="1400" dirty="0">
                <a:solidFill>
                  <a:prstClr val="black"/>
                </a:solidFill>
              </a:rPr>
              <a:t> et al., Phys. Rev. C 85 024910 (2012)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256" y="1782531"/>
            <a:ext cx="3663425" cy="400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681" y="1769765"/>
            <a:ext cx="3644041" cy="3982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940" y="1474754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Hadron Cocktail excl. </a:t>
            </a:r>
            <a:r>
              <a:rPr lang="el-GR" dirty="0">
                <a:solidFill>
                  <a:srgbClr val="4F81BD"/>
                </a:solidFill>
              </a:rPr>
              <a:t>ρ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8758" y="1456742"/>
            <a:ext cx="306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Hadron Cocktail incl. vacuum </a:t>
            </a:r>
            <a:r>
              <a:rPr lang="el-GR" dirty="0">
                <a:solidFill>
                  <a:srgbClr val="4F81BD"/>
                </a:solidFill>
              </a:rPr>
              <a:t>ρ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75750" cy="606778"/>
          </a:xfrm>
        </p:spPr>
        <p:txBody>
          <a:bodyPr>
            <a:noAutofit/>
          </a:bodyPr>
          <a:lstStyle/>
          <a:p>
            <a:r>
              <a:rPr lang="en-US" b="1" dirty="0" smtClean="0"/>
              <a:t>Centrality and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Dependence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9292" y="4558771"/>
            <a:ext cx="5968674" cy="17962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Combined statistics of Run 10 and 11</a:t>
            </a:r>
          </a:p>
          <a:p>
            <a:r>
              <a:rPr lang="en-US" dirty="0"/>
              <a:t>d</a:t>
            </a:r>
            <a:r>
              <a:rPr lang="en-US" dirty="0" smtClean="0"/>
              <a:t>ata/cocktail “enhancement factor”: No strong dependence on centrality 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r>
              <a:rPr lang="en-US" dirty="0"/>
              <a:t>m</a:t>
            </a:r>
            <a:r>
              <a:rPr lang="en-US" dirty="0" smtClean="0"/>
              <a:t>odel calculations continue to give a reasonable description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43084" y="4520515"/>
            <a:ext cx="5936195" cy="1835835"/>
            <a:chOff x="4519083" y="4520515"/>
            <a:chExt cx="5936195" cy="18358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3024"/>
            <a:stretch/>
          </p:blipFill>
          <p:spPr>
            <a:xfrm>
              <a:off x="4519083" y="4520515"/>
              <a:ext cx="4624917" cy="18358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61334" y="5438432"/>
              <a:ext cx="12939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prstClr val="black"/>
                  </a:solidFill>
                </a:rPr>
                <a:t>Run </a:t>
              </a:r>
              <a:r>
                <a:rPr lang="en-US">
                  <a:solidFill>
                    <a:prstClr val="black"/>
                  </a:solidFill>
                </a:rPr>
                <a:t>10 only</a:t>
              </a:r>
            </a:p>
            <a:p>
              <a:pPr algn="r"/>
              <a:r>
                <a:rPr lang="en-US" sz="1200" dirty="0">
                  <a:solidFill>
                    <a:prstClr val="black"/>
                  </a:solidFill>
                </a:rPr>
                <a:t> PRL 113 022301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74" y="815626"/>
            <a:ext cx="4924001" cy="349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966" y="815627"/>
            <a:ext cx="4959924" cy="35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6" y="-7584"/>
            <a:ext cx="8583359" cy="614136"/>
          </a:xfrm>
        </p:spPr>
        <p:txBody>
          <a:bodyPr>
            <a:noAutofit/>
          </a:bodyPr>
          <a:lstStyle/>
          <a:p>
            <a:r>
              <a:rPr lang="en-US" b="1" dirty="0" smtClean="0"/>
              <a:t>Low-Mass Excess: Rapp &amp; PHSD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8676" y="666222"/>
            <a:ext cx="4801437" cy="5690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/>
              <a:t>Both models describe NA60 &amp; STAR</a:t>
            </a:r>
            <a:endParaRPr lang="en-US" sz="1800" u="sng" dirty="0"/>
          </a:p>
          <a:p>
            <a:pPr marL="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agreement w/in uncertainties</a:t>
            </a:r>
          </a:p>
          <a:p>
            <a:pPr marL="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vacuum </a:t>
            </a:r>
            <a:r>
              <a:rPr lang="en-US" sz="2000" dirty="0" err="1">
                <a:solidFill>
                  <a:srgbClr val="4F81BD"/>
                </a:solidFill>
              </a:rPr>
              <a:t>ρ</a:t>
            </a:r>
            <a:r>
              <a:rPr lang="en-US" sz="2000" dirty="0">
                <a:solidFill>
                  <a:srgbClr val="4F81BD"/>
                </a:solidFill>
              </a:rPr>
              <a:t> disfavored</a:t>
            </a:r>
          </a:p>
          <a:p>
            <a:pPr marL="400050">
              <a:buFont typeface="Wingdings" charset="2"/>
              <a:buChar char="Ø"/>
            </a:pPr>
            <a:endParaRPr lang="en-US" sz="2000" dirty="0">
              <a:solidFill>
                <a:srgbClr val="4F81BD"/>
              </a:solidFill>
            </a:endParaRPr>
          </a:p>
          <a:p>
            <a:pPr marL="400050">
              <a:buFont typeface="Wingdings" charset="2"/>
              <a:buChar char="Ø"/>
            </a:pPr>
            <a:r>
              <a:rPr lang="en-US" sz="2000" dirty="0">
                <a:solidFill>
                  <a:srgbClr val="4F81BD"/>
                </a:solidFill>
              </a:rPr>
              <a:t>low-mass dielectron yield increase ~(</a:t>
            </a:r>
            <a:r>
              <a:rPr lang="en-US" sz="2000" dirty="0" err="1">
                <a:solidFill>
                  <a:srgbClr val="4F81BD"/>
                </a:solidFill>
              </a:rPr>
              <a:t>N</a:t>
            </a:r>
            <a:r>
              <a:rPr lang="en-US" sz="2000" baseline="-25000" dirty="0" err="1">
                <a:solidFill>
                  <a:srgbClr val="4F81BD"/>
                </a:solidFill>
              </a:rPr>
              <a:t>part</a:t>
            </a:r>
            <a:r>
              <a:rPr lang="en-US" sz="2000" dirty="0">
                <a:solidFill>
                  <a:srgbClr val="4F81BD"/>
                </a:solidFill>
              </a:rPr>
              <a:t>) </a:t>
            </a:r>
            <a:r>
              <a:rPr lang="en-US" sz="2000" baseline="30000" dirty="0">
                <a:solidFill>
                  <a:srgbClr val="4F81BD"/>
                </a:solidFill>
              </a:rPr>
              <a:t>α </a:t>
            </a:r>
            <a:r>
              <a:rPr lang="en-US" sz="2000" dirty="0">
                <a:solidFill>
                  <a:srgbClr val="4F81BD"/>
                </a:solidFill>
              </a:rPr>
              <a:t>with </a:t>
            </a:r>
            <a:r>
              <a:rPr lang="en-US" sz="2000" dirty="0" smtClean="0">
                <a:solidFill>
                  <a:srgbClr val="4F81BD"/>
                </a:solidFill>
              </a:rPr>
              <a:t>α=1.44 ± 0.10</a:t>
            </a:r>
            <a:endParaRPr lang="en-US" sz="2000" baseline="30000" dirty="0">
              <a:solidFill>
                <a:srgbClr val="4F81BD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Ralf Rapp (priv. comm.)</a:t>
            </a:r>
          </a:p>
          <a:p>
            <a:pPr marL="400050" lvl="1" indent="0">
              <a:buNone/>
            </a:pPr>
            <a:r>
              <a:rPr lang="en-US" sz="1400" dirty="0"/>
              <a:t>R. Rapp, </a:t>
            </a:r>
            <a:r>
              <a:rPr lang="en-US" sz="1400" dirty="0" err="1"/>
              <a:t>Phys.Rev</a:t>
            </a:r>
            <a:r>
              <a:rPr lang="en-US" sz="1400" dirty="0"/>
              <a:t>. C 63 (2001) 054907</a:t>
            </a:r>
          </a:p>
          <a:p>
            <a:pPr marL="400050" lvl="1" indent="0">
              <a:buNone/>
            </a:pPr>
            <a:r>
              <a:rPr lang="en-US" sz="1400" dirty="0"/>
              <a:t>R. Rapp &amp; J. </a:t>
            </a:r>
            <a:r>
              <a:rPr lang="en-US" sz="1400" dirty="0" err="1"/>
              <a:t>Wambach</a:t>
            </a:r>
            <a:r>
              <a:rPr lang="en-US" sz="1400" dirty="0"/>
              <a:t>, EPJ A 6 (1999) 415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4F81BD"/>
                </a:solidFill>
              </a:rPr>
              <a:t>Complete evolution (QGP+HG)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PHSD (</a:t>
            </a:r>
            <a:r>
              <a:rPr lang="en-US" sz="2000" dirty="0" err="1"/>
              <a:t>Linnyk</a:t>
            </a:r>
            <a:r>
              <a:rPr lang="en-US" sz="2000" dirty="0"/>
              <a:t>, </a:t>
            </a:r>
            <a:r>
              <a:rPr lang="en-US" sz="2000" dirty="0" err="1"/>
              <a:t>priv.comm</a:t>
            </a:r>
            <a:r>
              <a:rPr lang="en-US" sz="2000" dirty="0"/>
              <a:t>.)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400" dirty="0">
                <a:solidFill>
                  <a:prstClr val="black"/>
                </a:solidFill>
              </a:rPr>
              <a:t>O. </a:t>
            </a:r>
            <a:r>
              <a:rPr lang="en-US" sz="1400" dirty="0" err="1">
                <a:solidFill>
                  <a:prstClr val="black"/>
                </a:solidFill>
              </a:rPr>
              <a:t>Linnyk</a:t>
            </a:r>
            <a:r>
              <a:rPr lang="en-US" sz="1400" dirty="0">
                <a:solidFill>
                  <a:prstClr val="black"/>
                </a:solidFill>
              </a:rPr>
              <a:t> et al., Phys. Rev. C 85 024910 (2012)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558ED5"/>
                </a:solidFill>
              </a:rPr>
              <a:t>Collisional broadening &amp; radiation from QGP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4403939" y="4594536"/>
            <a:ext cx="24588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A:  </a:t>
            </a:r>
            <a:r>
              <a:rPr lang="en-US" sz="1400" dirty="0" err="1">
                <a:solidFill>
                  <a:prstClr val="black"/>
                </a:solidFill>
              </a:rPr>
              <a:t>ρ</a:t>
            </a:r>
            <a:r>
              <a:rPr lang="en-US" sz="1400" dirty="0">
                <a:solidFill>
                  <a:prstClr val="black"/>
                </a:solidFill>
              </a:rPr>
              <a:t>-like  0.30 - 0.76 </a:t>
            </a:r>
            <a:r>
              <a:rPr lang="en-US" sz="1400" dirty="0" err="1">
                <a:solidFill>
                  <a:prstClr val="black"/>
                </a:solidFill>
              </a:rPr>
              <a:t>GeV</a:t>
            </a:r>
            <a:r>
              <a:rPr lang="en-US" sz="1400" dirty="0">
                <a:solidFill>
                  <a:prstClr val="black"/>
                </a:solidFill>
              </a:rPr>
              <a:t>/c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</a:p>
          <a:p>
            <a:pPr eaLnBrk="1" hangingPunct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B:  </a:t>
            </a:r>
            <a:r>
              <a:rPr lang="en-US" sz="1400" dirty="0" err="1">
                <a:solidFill>
                  <a:prstClr val="black"/>
                </a:solidFill>
              </a:rPr>
              <a:t>ω</a:t>
            </a:r>
            <a:r>
              <a:rPr lang="en-US" sz="1400" dirty="0">
                <a:solidFill>
                  <a:prstClr val="black"/>
                </a:solidFill>
              </a:rPr>
              <a:t>-like 0.76 - 0.80 </a:t>
            </a:r>
            <a:r>
              <a:rPr lang="en-US" sz="1400" dirty="0" err="1">
                <a:solidFill>
                  <a:prstClr val="black"/>
                </a:solidFill>
              </a:rPr>
              <a:t>GeV</a:t>
            </a:r>
            <a:r>
              <a:rPr lang="en-US" sz="1400" dirty="0">
                <a:solidFill>
                  <a:prstClr val="black"/>
                </a:solidFill>
              </a:rPr>
              <a:t>/c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</a:p>
          <a:p>
            <a:pPr eaLnBrk="1" hangingPunct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C:  </a:t>
            </a:r>
            <a:r>
              <a:rPr lang="en-US" sz="1400" dirty="0" err="1">
                <a:solidFill>
                  <a:prstClr val="black"/>
                </a:solidFill>
              </a:rPr>
              <a:t>φ</a:t>
            </a:r>
            <a:r>
              <a:rPr lang="en-US" sz="1400" dirty="0">
                <a:solidFill>
                  <a:prstClr val="black"/>
                </a:solidFill>
              </a:rPr>
              <a:t>-like 0.98 - 1.05 </a:t>
            </a:r>
            <a:r>
              <a:rPr lang="en-US" sz="1400" dirty="0" err="1">
                <a:solidFill>
                  <a:prstClr val="black"/>
                </a:solidFill>
              </a:rPr>
              <a:t>GeV</a:t>
            </a:r>
            <a:r>
              <a:rPr lang="en-US" sz="1400" dirty="0">
                <a:solidFill>
                  <a:prstClr val="black"/>
                </a:solidFill>
              </a:rPr>
              <a:t>/c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Erice School - Sept. 18,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Frank Geurts (Rice Univ., Houston TX)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2619" y="666221"/>
            <a:ext cx="4642552" cy="2897371"/>
            <a:chOff x="38387" y="666221"/>
            <a:chExt cx="4642552" cy="2897371"/>
          </a:xfrm>
        </p:grpSpPr>
        <p:sp>
          <p:nvSpPr>
            <p:cNvPr id="18" name="TextBox 17"/>
            <p:cNvSpPr txBox="1"/>
            <p:nvPr/>
          </p:nvSpPr>
          <p:spPr>
            <a:xfrm rot="5400000">
              <a:off x="3479694" y="1590467"/>
              <a:ext cx="21254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rial"/>
                  <a:cs typeface="Arial"/>
                </a:rPr>
                <a:t>PRC 92 (2015) 024912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387" y="666221"/>
              <a:ext cx="4365554" cy="289737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86" y="3563593"/>
            <a:ext cx="4365555" cy="29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2631</Words>
  <Application>Microsoft Macintosh PowerPoint</Application>
  <PresentationFormat>Widescreen</PresentationFormat>
  <Paragraphs>446</Paragraphs>
  <Slides>33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 Black</vt:lpstr>
      <vt:lpstr>Calibri</vt:lpstr>
      <vt:lpstr>Cambria Math</vt:lpstr>
      <vt:lpstr>Comic Sans MS</vt:lpstr>
      <vt:lpstr>SimSun</vt:lpstr>
      <vt:lpstr>Times</vt:lpstr>
      <vt:lpstr>Times New Roman</vt:lpstr>
      <vt:lpstr>Wingdings</vt:lpstr>
      <vt:lpstr>宋体</vt:lpstr>
      <vt:lpstr>Arial</vt:lpstr>
      <vt:lpstr>1_Office Theme</vt:lpstr>
      <vt:lpstr>Equation</vt:lpstr>
      <vt:lpstr>Dilepton Measurements at RHIC</vt:lpstr>
      <vt:lpstr>Outline</vt:lpstr>
      <vt:lpstr>Dilepton Physics</vt:lpstr>
      <vt:lpstr>What did we learn from SPS?</vt:lpstr>
      <vt:lpstr>What to expect at RHIC?</vt:lpstr>
      <vt:lpstr>Past Measurements at RHIC</vt:lpstr>
      <vt:lpstr>Production in Au+Au at 200 GeV</vt:lpstr>
      <vt:lpstr>Centrality and pT Dependence</vt:lpstr>
      <vt:lpstr>Low-Mass Excess: Rapp &amp; PHSD</vt:lpstr>
      <vt:lpstr>RHIC: PHENIX vs. STAR</vt:lpstr>
      <vt:lpstr>First Measurements of Dielectron v2</vt:lpstr>
      <vt:lpstr>Proof-of-Principle Measurement</vt:lpstr>
      <vt:lpstr>Recent Measurements at RHIC</vt:lpstr>
      <vt:lpstr>Dielectron Production in U+U at 193GeV</vt:lpstr>
      <vt:lpstr>U+U@193GeV: Centrality and pT Differentials</vt:lpstr>
      <vt:lpstr>U+U@193GeV: Excess Spectrum</vt:lpstr>
      <vt:lpstr>Dielectron Production at Lower √sNN </vt:lpstr>
      <vt:lpstr>Compare to Theory: In-Medium ρ</vt:lpstr>
      <vt:lpstr>A Phenomenological Approach</vt:lpstr>
      <vt:lpstr>Effective Chiral Langrangian</vt:lpstr>
      <vt:lpstr>Acceptance Corrected Excess Spectra</vt:lpstr>
      <vt:lpstr>Excess Yields and Medium Lifetimes</vt:lpstr>
      <vt:lpstr>RHIC Program 2014-2016:  Heavy Flavors</vt:lpstr>
      <vt:lpstr>MTD Dilepton Physics</vt:lpstr>
      <vt:lpstr>Future Measurements at RHIC</vt:lpstr>
      <vt:lpstr>Near Future Opportunities: Dielectron Production in Isobaric Collisions</vt:lpstr>
      <vt:lpstr>RHIC Beam Energy Scan: Phase-2</vt:lpstr>
      <vt:lpstr>BES-2 Dileptons: 2019-2020</vt:lpstr>
      <vt:lpstr>Detector Upgrades Towards BES 2 :: iTPC</vt:lpstr>
      <vt:lpstr>Detector Upgrades Towards BES 2 :: eTOF</vt:lpstr>
      <vt:lpstr>Summary</vt:lpstr>
      <vt:lpstr>PowerPoint Presentation</vt:lpstr>
      <vt:lpstr>RHIC Run 18 Isobar Dielectron Measurements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Dilepton Measurements at RHIC</dc:title>
  <dc:creator>Frank Geurts</dc:creator>
  <cp:lastModifiedBy>Frank Geurts</cp:lastModifiedBy>
  <cp:revision>37</cp:revision>
  <cp:lastPrinted>2016-09-18T07:01:08Z</cp:lastPrinted>
  <dcterms:created xsi:type="dcterms:W3CDTF">2016-09-12T21:02:11Z</dcterms:created>
  <dcterms:modified xsi:type="dcterms:W3CDTF">2016-09-18T08:11:55Z</dcterms:modified>
</cp:coreProperties>
</file>