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61" r:id="rId3"/>
    <p:sldMasterId id="2147483673" r:id="rId4"/>
    <p:sldMasterId id="2147483698" r:id="rId5"/>
    <p:sldMasterId id="2147483713" r:id="rId6"/>
    <p:sldMasterId id="2147483740" r:id="rId7"/>
    <p:sldMasterId id="2147483752" r:id="rId8"/>
  </p:sldMasterIdLst>
  <p:notesMasterIdLst>
    <p:notesMasterId r:id="rId46"/>
  </p:notesMasterIdLst>
  <p:handoutMasterIdLst>
    <p:handoutMasterId r:id="rId47"/>
  </p:handoutMasterIdLst>
  <p:sldIdLst>
    <p:sldId id="698" r:id="rId9"/>
    <p:sldId id="639" r:id="rId10"/>
    <p:sldId id="699" r:id="rId11"/>
    <p:sldId id="728" r:id="rId12"/>
    <p:sldId id="729" r:id="rId13"/>
    <p:sldId id="727" r:id="rId14"/>
    <p:sldId id="730" r:id="rId15"/>
    <p:sldId id="731" r:id="rId16"/>
    <p:sldId id="587" r:id="rId17"/>
    <p:sldId id="732" r:id="rId18"/>
    <p:sldId id="793" r:id="rId19"/>
    <p:sldId id="794" r:id="rId20"/>
    <p:sldId id="795" r:id="rId21"/>
    <p:sldId id="700" r:id="rId22"/>
    <p:sldId id="769" r:id="rId23"/>
    <p:sldId id="634" r:id="rId24"/>
    <p:sldId id="627" r:id="rId25"/>
    <p:sldId id="770" r:id="rId26"/>
    <p:sldId id="772" r:id="rId27"/>
    <p:sldId id="773" r:id="rId28"/>
    <p:sldId id="774" r:id="rId29"/>
    <p:sldId id="799" r:id="rId30"/>
    <p:sldId id="779" r:id="rId31"/>
    <p:sldId id="703" r:id="rId32"/>
    <p:sldId id="780" r:id="rId33"/>
    <p:sldId id="800" r:id="rId34"/>
    <p:sldId id="801" r:id="rId35"/>
    <p:sldId id="781" r:id="rId36"/>
    <p:sldId id="783" r:id="rId37"/>
    <p:sldId id="782" r:id="rId38"/>
    <p:sldId id="786" r:id="rId39"/>
    <p:sldId id="787" r:id="rId40"/>
    <p:sldId id="789" r:id="rId41"/>
    <p:sldId id="790" r:id="rId42"/>
    <p:sldId id="704" r:id="rId43"/>
    <p:sldId id="642" r:id="rId44"/>
    <p:sldId id="604" r:id="rId4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339933"/>
    <a:srgbClr val="FF0000"/>
    <a:srgbClr val="00CC00"/>
    <a:srgbClr val="FF00FF"/>
    <a:srgbClr val="AFA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373" autoAdjust="0"/>
    <p:restoredTop sz="94004" autoAdjust="0"/>
  </p:normalViewPr>
  <p:slideViewPr>
    <p:cSldViewPr>
      <p:cViewPr varScale="1">
        <p:scale>
          <a:sx n="57" d="100"/>
          <a:sy n="57" d="100"/>
        </p:scale>
        <p:origin x="-128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676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04112-EF4E-4AB8-9889-75FFB0BF9FBA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A978E04-EEE1-4CDD-81E0-05CD029EF7B0}">
      <dgm:prSet phldrT="[Text]"/>
      <dgm:spPr/>
      <dgm:t>
        <a:bodyPr/>
        <a:lstStyle/>
        <a:p>
          <a:r>
            <a:rPr lang="de-DE" dirty="0" smtClean="0"/>
            <a:t>L</a:t>
          </a:r>
          <a:r>
            <a:rPr lang="de-DE" baseline="0" dirty="0" smtClean="0"/>
            <a:t>~ 0</a:t>
          </a:r>
          <a:endParaRPr lang="de-DE" dirty="0"/>
        </a:p>
      </dgm:t>
    </dgm:pt>
    <dgm:pt modelId="{8000F07D-13C3-46B6-A834-94DCB21BF9C3}" type="parTrans" cxnId="{96FD9D04-9C81-460A-83F3-91366C1C214D}">
      <dgm:prSet/>
      <dgm:spPr/>
      <dgm:t>
        <a:bodyPr/>
        <a:lstStyle/>
        <a:p>
          <a:endParaRPr lang="de-DE"/>
        </a:p>
      </dgm:t>
    </dgm:pt>
    <dgm:pt modelId="{0647F902-30CC-4B2A-80F6-D82507AF9231}" type="sibTrans" cxnId="{96FD9D04-9C81-460A-83F3-91366C1C214D}">
      <dgm:prSet/>
      <dgm:spPr/>
      <dgm:t>
        <a:bodyPr/>
        <a:lstStyle/>
        <a:p>
          <a:endParaRPr lang="de-DE"/>
        </a:p>
      </dgm:t>
    </dgm:pt>
    <dgm:pt modelId="{FE7F7DC1-08F6-4830-85E8-C0B62D865D09}">
      <dgm:prSet phldrT="[Text]"/>
      <dgm:spPr/>
      <dgm:t>
        <a:bodyPr/>
        <a:lstStyle/>
        <a:p>
          <a:r>
            <a:rPr lang="de-DE" dirty="0" smtClean="0"/>
            <a:t>L~0.3</a:t>
          </a:r>
          <a:endParaRPr lang="de-DE" dirty="0"/>
        </a:p>
      </dgm:t>
    </dgm:pt>
    <dgm:pt modelId="{BFE7DEEA-0FE8-447A-905F-A910B7861A0C}" type="parTrans" cxnId="{751C3088-C1B9-4AAA-B493-A7764E167FD4}">
      <dgm:prSet/>
      <dgm:spPr/>
      <dgm:t>
        <a:bodyPr/>
        <a:lstStyle/>
        <a:p>
          <a:endParaRPr lang="de-DE"/>
        </a:p>
      </dgm:t>
    </dgm:pt>
    <dgm:pt modelId="{6D769132-2934-43D1-A8F9-C64079CCE299}" type="sibTrans" cxnId="{751C3088-C1B9-4AAA-B493-A7764E167FD4}">
      <dgm:prSet/>
      <dgm:spPr/>
      <dgm:t>
        <a:bodyPr/>
        <a:lstStyle/>
        <a:p>
          <a:endParaRPr lang="de-DE"/>
        </a:p>
      </dgm:t>
    </dgm:pt>
    <dgm:pt modelId="{50669E6C-5B54-4FED-B6BB-72CE2E8FA60E}">
      <dgm:prSet phldrT="[Text]"/>
      <dgm:spPr/>
      <dgm:t>
        <a:bodyPr/>
        <a:lstStyle/>
        <a:p>
          <a:r>
            <a:rPr lang="de-DE" dirty="0" smtClean="0"/>
            <a:t>L~0.5</a:t>
          </a:r>
          <a:endParaRPr lang="de-DE" dirty="0"/>
        </a:p>
      </dgm:t>
    </dgm:pt>
    <dgm:pt modelId="{E0C6828C-7780-434F-A322-439ED6EFF89C}" type="parTrans" cxnId="{1FDF82D2-49E4-484B-804C-3D3F0F90D444}">
      <dgm:prSet/>
      <dgm:spPr/>
      <dgm:t>
        <a:bodyPr/>
        <a:lstStyle/>
        <a:p>
          <a:endParaRPr lang="de-DE"/>
        </a:p>
      </dgm:t>
    </dgm:pt>
    <dgm:pt modelId="{6CBE9CE0-033B-47CA-8EC2-1A0B8114246B}" type="sibTrans" cxnId="{1FDF82D2-49E4-484B-804C-3D3F0F90D444}">
      <dgm:prSet/>
      <dgm:spPr/>
      <dgm:t>
        <a:bodyPr/>
        <a:lstStyle/>
        <a:p>
          <a:endParaRPr lang="de-DE"/>
        </a:p>
      </dgm:t>
    </dgm:pt>
    <dgm:pt modelId="{9BCA8849-AC46-4F58-9548-D7BDCA0B55A1}">
      <dgm:prSet phldrT="[Text]"/>
      <dgm:spPr/>
      <dgm:t>
        <a:bodyPr/>
        <a:lstStyle/>
        <a:p>
          <a:r>
            <a:rPr lang="de-DE" dirty="0" smtClean="0"/>
            <a:t>L~0.7</a:t>
          </a:r>
          <a:endParaRPr lang="de-DE" dirty="0"/>
        </a:p>
      </dgm:t>
    </dgm:pt>
    <dgm:pt modelId="{3DCE3A76-7570-45A1-B35D-238C7C280122}" type="parTrans" cxnId="{622B951E-7846-4DB3-BEAE-53F1332C25A5}">
      <dgm:prSet/>
      <dgm:spPr/>
      <dgm:t>
        <a:bodyPr/>
        <a:lstStyle/>
        <a:p>
          <a:endParaRPr lang="de-DE"/>
        </a:p>
      </dgm:t>
    </dgm:pt>
    <dgm:pt modelId="{F1C139E2-1756-4F55-9260-4916BC9A1DA4}" type="sibTrans" cxnId="{622B951E-7846-4DB3-BEAE-53F1332C25A5}">
      <dgm:prSet/>
      <dgm:spPr/>
      <dgm:t>
        <a:bodyPr/>
        <a:lstStyle/>
        <a:p>
          <a:endParaRPr lang="de-DE"/>
        </a:p>
      </dgm:t>
    </dgm:pt>
    <dgm:pt modelId="{40CB9BC5-CA79-45B8-9AC5-2F5F4217A3EF}">
      <dgm:prSet phldrT="[Text]"/>
      <dgm:spPr/>
      <dgm:t>
        <a:bodyPr/>
        <a:lstStyle/>
        <a:p>
          <a:r>
            <a:rPr lang="de-DE" dirty="0" smtClean="0"/>
            <a:t>L~0.9</a:t>
          </a:r>
          <a:endParaRPr lang="de-DE" dirty="0"/>
        </a:p>
      </dgm:t>
    </dgm:pt>
    <dgm:pt modelId="{5FF98398-BA2E-4B0D-A27C-9B7CEE073C8A}" type="parTrans" cxnId="{1492D6FA-9C3E-4EB7-BC6F-DE5FE32064CF}">
      <dgm:prSet/>
      <dgm:spPr/>
      <dgm:t>
        <a:bodyPr/>
        <a:lstStyle/>
        <a:p>
          <a:endParaRPr lang="de-DE"/>
        </a:p>
      </dgm:t>
    </dgm:pt>
    <dgm:pt modelId="{F8DE80B8-0BAF-4BC5-B96E-1379641B5AB9}" type="sibTrans" cxnId="{1492D6FA-9C3E-4EB7-BC6F-DE5FE32064CF}">
      <dgm:prSet/>
      <dgm:spPr/>
      <dgm:t>
        <a:bodyPr/>
        <a:lstStyle/>
        <a:p>
          <a:endParaRPr lang="de-DE"/>
        </a:p>
      </dgm:t>
    </dgm:pt>
    <dgm:pt modelId="{17D361F8-2BF7-4452-86EF-6578DBE1E9AF}" type="pres">
      <dgm:prSet presAssocID="{1B604112-EF4E-4AB8-9889-75FFB0BF9FB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de-DE"/>
        </a:p>
      </dgm:t>
    </dgm:pt>
    <dgm:pt modelId="{607F2257-AB04-45D2-95F8-9FD192DB130F}" type="pres">
      <dgm:prSet presAssocID="{1B604112-EF4E-4AB8-9889-75FFB0BF9FBA}" presName="arrowNode" presStyleLbl="node1" presStyleIdx="0" presStyleCnt="1" custLinFactNeighborX="2914"/>
      <dgm:spPr/>
    </dgm:pt>
    <dgm:pt modelId="{DA71B725-059D-4670-848F-E730A452A136}" type="pres">
      <dgm:prSet presAssocID="{3A978E04-EEE1-4CDD-81E0-05CD029EF7B0}" presName="txNode1" presStyleLbl="revTx" presStyleIdx="0" presStyleCnt="5" custLinFactNeighborX="33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3282B9-692D-43CB-B576-3C316D41A83F}" type="pres">
      <dgm:prSet presAssocID="{FE7F7DC1-08F6-4830-85E8-C0B62D865D09}" presName="txNode2" presStyleLbl="revTx" presStyleIdx="1" presStyleCnt="5" custLinFactNeighborX="116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8269A4-64AA-48E8-AF2C-12D5B7274160}" type="pres">
      <dgm:prSet presAssocID="{6D769132-2934-43D1-A8F9-C64079CCE299}" presName="dotNode2" presStyleCnt="0"/>
      <dgm:spPr/>
    </dgm:pt>
    <dgm:pt modelId="{93EB1689-96FF-4BD1-BF55-F39BD3DD3A43}" type="pres">
      <dgm:prSet presAssocID="{6D769132-2934-43D1-A8F9-C64079CCE299}" presName="dotRepeatNode" presStyleLbl="fgShp" presStyleIdx="0" presStyleCnt="3"/>
      <dgm:spPr/>
      <dgm:t>
        <a:bodyPr/>
        <a:lstStyle/>
        <a:p>
          <a:endParaRPr lang="de-DE"/>
        </a:p>
      </dgm:t>
    </dgm:pt>
    <dgm:pt modelId="{55DC3850-3037-40BF-9B14-C74BB336E9D2}" type="pres">
      <dgm:prSet presAssocID="{50669E6C-5B54-4FED-B6BB-72CE2E8FA60E}" presName="txNode3" presStyleLbl="revTx" presStyleIdx="2" presStyleCnt="5" custLinFactX="21505" custLinFactNeighborX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C0C333-5855-420D-9663-37C0062EC314}" type="pres">
      <dgm:prSet presAssocID="{6CBE9CE0-033B-47CA-8EC2-1A0B8114246B}" presName="dotNode3" presStyleCnt="0"/>
      <dgm:spPr/>
    </dgm:pt>
    <dgm:pt modelId="{8355C72B-92A9-4CD6-A9FE-5D9FFE668D31}" type="pres">
      <dgm:prSet presAssocID="{6CBE9CE0-033B-47CA-8EC2-1A0B8114246B}" presName="dotRepeatNode" presStyleLbl="fgShp" presStyleIdx="1" presStyleCnt="3"/>
      <dgm:spPr/>
      <dgm:t>
        <a:bodyPr/>
        <a:lstStyle/>
        <a:p>
          <a:endParaRPr lang="de-DE"/>
        </a:p>
      </dgm:t>
    </dgm:pt>
    <dgm:pt modelId="{048AC88E-5DF3-4C4A-9DBD-2436C3CE4974}" type="pres">
      <dgm:prSet presAssocID="{9BCA8849-AC46-4F58-9548-D7BDCA0B55A1}" presName="txNode4" presStyleLbl="revTx" presStyleIdx="3" presStyleCnt="5" custLinFactNeighborX="358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129D8D-0E8A-4632-BAF8-B210D8A48037}" type="pres">
      <dgm:prSet presAssocID="{F1C139E2-1756-4F55-9260-4916BC9A1DA4}" presName="dotNode4" presStyleCnt="0"/>
      <dgm:spPr/>
    </dgm:pt>
    <dgm:pt modelId="{B233A990-28C8-4073-8072-AFFCA6D7FC17}" type="pres">
      <dgm:prSet presAssocID="{F1C139E2-1756-4F55-9260-4916BC9A1DA4}" presName="dotRepeatNode" presStyleLbl="fgShp" presStyleIdx="2" presStyleCnt="3"/>
      <dgm:spPr/>
      <dgm:t>
        <a:bodyPr/>
        <a:lstStyle/>
        <a:p>
          <a:endParaRPr lang="de-DE"/>
        </a:p>
      </dgm:t>
    </dgm:pt>
    <dgm:pt modelId="{2CF32B15-BF04-4A2E-992E-A08343EE2681}" type="pres">
      <dgm:prSet presAssocID="{40CB9BC5-CA79-45B8-9AC5-2F5F4217A3EF}" presName="txNode5" presStyleLbl="revTx" presStyleIdx="4" presStyleCnt="5" custLinFactY="-39829" custLinFactNeighborX="56865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22B951E-7846-4DB3-BEAE-53F1332C25A5}" srcId="{1B604112-EF4E-4AB8-9889-75FFB0BF9FBA}" destId="{9BCA8849-AC46-4F58-9548-D7BDCA0B55A1}" srcOrd="3" destOrd="0" parTransId="{3DCE3A76-7570-45A1-B35D-238C7C280122}" sibTransId="{F1C139E2-1756-4F55-9260-4916BC9A1DA4}"/>
    <dgm:cxn modelId="{6AE82145-24D9-480D-8243-0231B4B80F74}" type="presOf" srcId="{FE7F7DC1-08F6-4830-85E8-C0B62D865D09}" destId="{E73282B9-692D-43CB-B576-3C316D41A83F}" srcOrd="0" destOrd="0" presId="urn:microsoft.com/office/officeart/2009/3/layout/DescendingProcess"/>
    <dgm:cxn modelId="{1FDF82D2-49E4-484B-804C-3D3F0F90D444}" srcId="{1B604112-EF4E-4AB8-9889-75FFB0BF9FBA}" destId="{50669E6C-5B54-4FED-B6BB-72CE2E8FA60E}" srcOrd="2" destOrd="0" parTransId="{E0C6828C-7780-434F-A322-439ED6EFF89C}" sibTransId="{6CBE9CE0-033B-47CA-8EC2-1A0B8114246B}"/>
    <dgm:cxn modelId="{D18F9D0A-5DBA-4670-A4ED-018608B04FA4}" type="presOf" srcId="{6CBE9CE0-033B-47CA-8EC2-1A0B8114246B}" destId="{8355C72B-92A9-4CD6-A9FE-5D9FFE668D31}" srcOrd="0" destOrd="0" presId="urn:microsoft.com/office/officeart/2009/3/layout/DescendingProcess"/>
    <dgm:cxn modelId="{8D8ACE63-A3ED-4D46-B45A-8ACF03617171}" type="presOf" srcId="{9BCA8849-AC46-4F58-9548-D7BDCA0B55A1}" destId="{048AC88E-5DF3-4C4A-9DBD-2436C3CE4974}" srcOrd="0" destOrd="0" presId="urn:microsoft.com/office/officeart/2009/3/layout/DescendingProcess"/>
    <dgm:cxn modelId="{1492D6FA-9C3E-4EB7-BC6F-DE5FE32064CF}" srcId="{1B604112-EF4E-4AB8-9889-75FFB0BF9FBA}" destId="{40CB9BC5-CA79-45B8-9AC5-2F5F4217A3EF}" srcOrd="4" destOrd="0" parTransId="{5FF98398-BA2E-4B0D-A27C-9B7CEE073C8A}" sibTransId="{F8DE80B8-0BAF-4BC5-B96E-1379641B5AB9}"/>
    <dgm:cxn modelId="{BE1485CC-684B-4E96-BC34-4F39E182BA2F}" type="presOf" srcId="{40CB9BC5-CA79-45B8-9AC5-2F5F4217A3EF}" destId="{2CF32B15-BF04-4A2E-992E-A08343EE2681}" srcOrd="0" destOrd="0" presId="urn:microsoft.com/office/officeart/2009/3/layout/DescendingProcess"/>
    <dgm:cxn modelId="{C3CE17F9-88F9-4DBC-96C4-FF24BB4C675C}" type="presOf" srcId="{6D769132-2934-43D1-A8F9-C64079CCE299}" destId="{93EB1689-96FF-4BD1-BF55-F39BD3DD3A43}" srcOrd="0" destOrd="0" presId="urn:microsoft.com/office/officeart/2009/3/layout/DescendingProcess"/>
    <dgm:cxn modelId="{5F05FE28-62D5-4DD1-8D6C-C0AAEED5DCC5}" type="presOf" srcId="{50669E6C-5B54-4FED-B6BB-72CE2E8FA60E}" destId="{55DC3850-3037-40BF-9B14-C74BB336E9D2}" srcOrd="0" destOrd="0" presId="urn:microsoft.com/office/officeart/2009/3/layout/DescendingProcess"/>
    <dgm:cxn modelId="{11780D45-0703-47AB-8CBA-B093DDEB092B}" type="presOf" srcId="{F1C139E2-1756-4F55-9260-4916BC9A1DA4}" destId="{B233A990-28C8-4073-8072-AFFCA6D7FC17}" srcOrd="0" destOrd="0" presId="urn:microsoft.com/office/officeart/2009/3/layout/DescendingProcess"/>
    <dgm:cxn modelId="{74FF0C8F-EA2E-40FF-B3C4-C3174C46DC34}" type="presOf" srcId="{1B604112-EF4E-4AB8-9889-75FFB0BF9FBA}" destId="{17D361F8-2BF7-4452-86EF-6578DBE1E9AF}" srcOrd="0" destOrd="0" presId="urn:microsoft.com/office/officeart/2009/3/layout/DescendingProcess"/>
    <dgm:cxn modelId="{96FD9D04-9C81-460A-83F3-91366C1C214D}" srcId="{1B604112-EF4E-4AB8-9889-75FFB0BF9FBA}" destId="{3A978E04-EEE1-4CDD-81E0-05CD029EF7B0}" srcOrd="0" destOrd="0" parTransId="{8000F07D-13C3-46B6-A834-94DCB21BF9C3}" sibTransId="{0647F902-30CC-4B2A-80F6-D82507AF9231}"/>
    <dgm:cxn modelId="{751C3088-C1B9-4AAA-B493-A7764E167FD4}" srcId="{1B604112-EF4E-4AB8-9889-75FFB0BF9FBA}" destId="{FE7F7DC1-08F6-4830-85E8-C0B62D865D09}" srcOrd="1" destOrd="0" parTransId="{BFE7DEEA-0FE8-447A-905F-A910B7861A0C}" sibTransId="{6D769132-2934-43D1-A8F9-C64079CCE299}"/>
    <dgm:cxn modelId="{FFE31991-007C-485F-8102-A343024E0493}" type="presOf" srcId="{3A978E04-EEE1-4CDD-81E0-05CD029EF7B0}" destId="{DA71B725-059D-4670-848F-E730A452A136}" srcOrd="0" destOrd="0" presId="urn:microsoft.com/office/officeart/2009/3/layout/DescendingProcess"/>
    <dgm:cxn modelId="{A606752A-C910-4F07-B49C-F70711DC05D8}" type="presParOf" srcId="{17D361F8-2BF7-4452-86EF-6578DBE1E9AF}" destId="{607F2257-AB04-45D2-95F8-9FD192DB130F}" srcOrd="0" destOrd="0" presId="urn:microsoft.com/office/officeart/2009/3/layout/DescendingProcess"/>
    <dgm:cxn modelId="{237DC5CA-D686-4D6B-8081-10DCD4AC3F00}" type="presParOf" srcId="{17D361F8-2BF7-4452-86EF-6578DBE1E9AF}" destId="{DA71B725-059D-4670-848F-E730A452A136}" srcOrd="1" destOrd="0" presId="urn:microsoft.com/office/officeart/2009/3/layout/DescendingProcess"/>
    <dgm:cxn modelId="{B9E2E179-0720-4A2C-834D-777A5BA3D4A5}" type="presParOf" srcId="{17D361F8-2BF7-4452-86EF-6578DBE1E9AF}" destId="{E73282B9-692D-43CB-B576-3C316D41A83F}" srcOrd="2" destOrd="0" presId="urn:microsoft.com/office/officeart/2009/3/layout/DescendingProcess"/>
    <dgm:cxn modelId="{05EB8D72-4461-42FD-A076-8F2E5CABA61B}" type="presParOf" srcId="{17D361F8-2BF7-4452-86EF-6578DBE1E9AF}" destId="{F08269A4-64AA-48E8-AF2C-12D5B7274160}" srcOrd="3" destOrd="0" presId="urn:microsoft.com/office/officeart/2009/3/layout/DescendingProcess"/>
    <dgm:cxn modelId="{8595A740-AA70-4C99-8E11-87FDDB1B12C7}" type="presParOf" srcId="{F08269A4-64AA-48E8-AF2C-12D5B7274160}" destId="{93EB1689-96FF-4BD1-BF55-F39BD3DD3A43}" srcOrd="0" destOrd="0" presId="urn:microsoft.com/office/officeart/2009/3/layout/DescendingProcess"/>
    <dgm:cxn modelId="{00A50502-10DD-4F38-9CAA-A3888AC19786}" type="presParOf" srcId="{17D361F8-2BF7-4452-86EF-6578DBE1E9AF}" destId="{55DC3850-3037-40BF-9B14-C74BB336E9D2}" srcOrd="4" destOrd="0" presId="urn:microsoft.com/office/officeart/2009/3/layout/DescendingProcess"/>
    <dgm:cxn modelId="{0AFA50A2-8F1B-4D8F-8170-2287DD451DF1}" type="presParOf" srcId="{17D361F8-2BF7-4452-86EF-6578DBE1E9AF}" destId="{B6C0C333-5855-420D-9663-37C0062EC314}" srcOrd="5" destOrd="0" presId="urn:microsoft.com/office/officeart/2009/3/layout/DescendingProcess"/>
    <dgm:cxn modelId="{FD2EB2F0-264F-4486-9955-6C5CE7A7ECE0}" type="presParOf" srcId="{B6C0C333-5855-420D-9663-37C0062EC314}" destId="{8355C72B-92A9-4CD6-A9FE-5D9FFE668D31}" srcOrd="0" destOrd="0" presId="urn:microsoft.com/office/officeart/2009/3/layout/DescendingProcess"/>
    <dgm:cxn modelId="{708A305D-7F32-4B7C-8A78-ED66CDD9A8F3}" type="presParOf" srcId="{17D361F8-2BF7-4452-86EF-6578DBE1E9AF}" destId="{048AC88E-5DF3-4C4A-9DBD-2436C3CE4974}" srcOrd="6" destOrd="0" presId="urn:microsoft.com/office/officeart/2009/3/layout/DescendingProcess"/>
    <dgm:cxn modelId="{3D4CE102-67A1-452F-9F6D-FACFFEE10D80}" type="presParOf" srcId="{17D361F8-2BF7-4452-86EF-6578DBE1E9AF}" destId="{BA129D8D-0E8A-4632-BAF8-B210D8A48037}" srcOrd="7" destOrd="0" presId="urn:microsoft.com/office/officeart/2009/3/layout/DescendingProcess"/>
    <dgm:cxn modelId="{E36FE16A-185F-4688-B8F8-445EE5884396}" type="presParOf" srcId="{BA129D8D-0E8A-4632-BAF8-B210D8A48037}" destId="{B233A990-28C8-4073-8072-AFFCA6D7FC17}" srcOrd="0" destOrd="0" presId="urn:microsoft.com/office/officeart/2009/3/layout/DescendingProcess"/>
    <dgm:cxn modelId="{E5FB55AC-9A7A-4FCD-95DE-FACD712CDBE1}" type="presParOf" srcId="{17D361F8-2BF7-4452-86EF-6578DBE1E9AF}" destId="{2CF32B15-BF04-4A2E-992E-A08343EE2681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04112-EF4E-4AB8-9889-75FFB0BF9FBA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A978E04-EEE1-4CDD-81E0-05CD029EF7B0}">
      <dgm:prSet phldrT="[Text]"/>
      <dgm:spPr/>
      <dgm:t>
        <a:bodyPr/>
        <a:lstStyle/>
        <a:p>
          <a:r>
            <a:rPr lang="de-DE" dirty="0" smtClean="0"/>
            <a:t>L</a:t>
          </a:r>
          <a:r>
            <a:rPr lang="de-DE" baseline="0" dirty="0" smtClean="0"/>
            <a:t>~ 0</a:t>
          </a:r>
          <a:endParaRPr lang="de-DE" dirty="0"/>
        </a:p>
      </dgm:t>
    </dgm:pt>
    <dgm:pt modelId="{8000F07D-13C3-46B6-A834-94DCB21BF9C3}" type="parTrans" cxnId="{96FD9D04-9C81-460A-83F3-91366C1C214D}">
      <dgm:prSet/>
      <dgm:spPr/>
      <dgm:t>
        <a:bodyPr/>
        <a:lstStyle/>
        <a:p>
          <a:endParaRPr lang="de-DE"/>
        </a:p>
      </dgm:t>
    </dgm:pt>
    <dgm:pt modelId="{0647F902-30CC-4B2A-80F6-D82507AF9231}" type="sibTrans" cxnId="{96FD9D04-9C81-460A-83F3-91366C1C214D}">
      <dgm:prSet/>
      <dgm:spPr/>
      <dgm:t>
        <a:bodyPr/>
        <a:lstStyle/>
        <a:p>
          <a:endParaRPr lang="de-DE"/>
        </a:p>
      </dgm:t>
    </dgm:pt>
    <dgm:pt modelId="{FE7F7DC1-08F6-4830-85E8-C0B62D865D09}">
      <dgm:prSet phldrT="[Text]"/>
      <dgm:spPr/>
      <dgm:t>
        <a:bodyPr/>
        <a:lstStyle/>
        <a:p>
          <a:r>
            <a:rPr lang="de-DE" dirty="0" smtClean="0"/>
            <a:t>L~0.3</a:t>
          </a:r>
          <a:endParaRPr lang="de-DE" dirty="0"/>
        </a:p>
      </dgm:t>
    </dgm:pt>
    <dgm:pt modelId="{BFE7DEEA-0FE8-447A-905F-A910B7861A0C}" type="parTrans" cxnId="{751C3088-C1B9-4AAA-B493-A7764E167FD4}">
      <dgm:prSet/>
      <dgm:spPr/>
      <dgm:t>
        <a:bodyPr/>
        <a:lstStyle/>
        <a:p>
          <a:endParaRPr lang="de-DE"/>
        </a:p>
      </dgm:t>
    </dgm:pt>
    <dgm:pt modelId="{6D769132-2934-43D1-A8F9-C64079CCE299}" type="sibTrans" cxnId="{751C3088-C1B9-4AAA-B493-A7764E167FD4}">
      <dgm:prSet/>
      <dgm:spPr/>
      <dgm:t>
        <a:bodyPr/>
        <a:lstStyle/>
        <a:p>
          <a:endParaRPr lang="de-DE"/>
        </a:p>
      </dgm:t>
    </dgm:pt>
    <dgm:pt modelId="{50669E6C-5B54-4FED-B6BB-72CE2E8FA60E}">
      <dgm:prSet phldrT="[Text]"/>
      <dgm:spPr/>
      <dgm:t>
        <a:bodyPr/>
        <a:lstStyle/>
        <a:p>
          <a:r>
            <a:rPr lang="de-DE" dirty="0" smtClean="0"/>
            <a:t>L~0.5</a:t>
          </a:r>
          <a:endParaRPr lang="de-DE" dirty="0"/>
        </a:p>
      </dgm:t>
    </dgm:pt>
    <dgm:pt modelId="{E0C6828C-7780-434F-A322-439ED6EFF89C}" type="parTrans" cxnId="{1FDF82D2-49E4-484B-804C-3D3F0F90D444}">
      <dgm:prSet/>
      <dgm:spPr/>
      <dgm:t>
        <a:bodyPr/>
        <a:lstStyle/>
        <a:p>
          <a:endParaRPr lang="de-DE"/>
        </a:p>
      </dgm:t>
    </dgm:pt>
    <dgm:pt modelId="{6CBE9CE0-033B-47CA-8EC2-1A0B8114246B}" type="sibTrans" cxnId="{1FDF82D2-49E4-484B-804C-3D3F0F90D444}">
      <dgm:prSet/>
      <dgm:spPr/>
      <dgm:t>
        <a:bodyPr/>
        <a:lstStyle/>
        <a:p>
          <a:endParaRPr lang="de-DE"/>
        </a:p>
      </dgm:t>
    </dgm:pt>
    <dgm:pt modelId="{9BCA8849-AC46-4F58-9548-D7BDCA0B55A1}">
      <dgm:prSet phldrT="[Text]"/>
      <dgm:spPr/>
      <dgm:t>
        <a:bodyPr/>
        <a:lstStyle/>
        <a:p>
          <a:r>
            <a:rPr lang="de-DE" dirty="0" smtClean="0"/>
            <a:t>L~0.7</a:t>
          </a:r>
          <a:endParaRPr lang="de-DE" dirty="0"/>
        </a:p>
      </dgm:t>
    </dgm:pt>
    <dgm:pt modelId="{3DCE3A76-7570-45A1-B35D-238C7C280122}" type="parTrans" cxnId="{622B951E-7846-4DB3-BEAE-53F1332C25A5}">
      <dgm:prSet/>
      <dgm:spPr/>
      <dgm:t>
        <a:bodyPr/>
        <a:lstStyle/>
        <a:p>
          <a:endParaRPr lang="de-DE"/>
        </a:p>
      </dgm:t>
    </dgm:pt>
    <dgm:pt modelId="{F1C139E2-1756-4F55-9260-4916BC9A1DA4}" type="sibTrans" cxnId="{622B951E-7846-4DB3-BEAE-53F1332C25A5}">
      <dgm:prSet/>
      <dgm:spPr/>
      <dgm:t>
        <a:bodyPr/>
        <a:lstStyle/>
        <a:p>
          <a:endParaRPr lang="de-DE"/>
        </a:p>
      </dgm:t>
    </dgm:pt>
    <dgm:pt modelId="{40CB9BC5-CA79-45B8-9AC5-2F5F4217A3EF}">
      <dgm:prSet phldrT="[Text]"/>
      <dgm:spPr/>
      <dgm:t>
        <a:bodyPr/>
        <a:lstStyle/>
        <a:p>
          <a:r>
            <a:rPr lang="de-DE" dirty="0" smtClean="0"/>
            <a:t>L~0.9</a:t>
          </a:r>
          <a:endParaRPr lang="de-DE" dirty="0"/>
        </a:p>
      </dgm:t>
    </dgm:pt>
    <dgm:pt modelId="{5FF98398-BA2E-4B0D-A27C-9B7CEE073C8A}" type="parTrans" cxnId="{1492D6FA-9C3E-4EB7-BC6F-DE5FE32064CF}">
      <dgm:prSet/>
      <dgm:spPr/>
      <dgm:t>
        <a:bodyPr/>
        <a:lstStyle/>
        <a:p>
          <a:endParaRPr lang="de-DE"/>
        </a:p>
      </dgm:t>
    </dgm:pt>
    <dgm:pt modelId="{F8DE80B8-0BAF-4BC5-B96E-1379641B5AB9}" type="sibTrans" cxnId="{1492D6FA-9C3E-4EB7-BC6F-DE5FE32064CF}">
      <dgm:prSet/>
      <dgm:spPr/>
      <dgm:t>
        <a:bodyPr/>
        <a:lstStyle/>
        <a:p>
          <a:endParaRPr lang="de-DE"/>
        </a:p>
      </dgm:t>
    </dgm:pt>
    <dgm:pt modelId="{17D361F8-2BF7-4452-86EF-6578DBE1E9AF}" type="pres">
      <dgm:prSet presAssocID="{1B604112-EF4E-4AB8-9889-75FFB0BF9FB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de-DE"/>
        </a:p>
      </dgm:t>
    </dgm:pt>
    <dgm:pt modelId="{607F2257-AB04-45D2-95F8-9FD192DB130F}" type="pres">
      <dgm:prSet presAssocID="{1B604112-EF4E-4AB8-9889-75FFB0BF9FBA}" presName="arrowNode" presStyleLbl="node1" presStyleIdx="0" presStyleCnt="1" custLinFactNeighborY="-6084"/>
      <dgm:spPr/>
    </dgm:pt>
    <dgm:pt modelId="{DA71B725-059D-4670-848F-E730A452A136}" type="pres">
      <dgm:prSet presAssocID="{3A978E04-EEE1-4CDD-81E0-05CD029EF7B0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3282B9-692D-43CB-B576-3C316D41A83F}" type="pres">
      <dgm:prSet presAssocID="{FE7F7DC1-08F6-4830-85E8-C0B62D865D09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8269A4-64AA-48E8-AF2C-12D5B7274160}" type="pres">
      <dgm:prSet presAssocID="{6D769132-2934-43D1-A8F9-C64079CCE299}" presName="dotNode2" presStyleCnt="0"/>
      <dgm:spPr/>
    </dgm:pt>
    <dgm:pt modelId="{93EB1689-96FF-4BD1-BF55-F39BD3DD3A43}" type="pres">
      <dgm:prSet presAssocID="{6D769132-2934-43D1-A8F9-C64079CCE299}" presName="dotRepeatNode" presStyleLbl="fgShp" presStyleIdx="0" presStyleCnt="3"/>
      <dgm:spPr/>
      <dgm:t>
        <a:bodyPr/>
        <a:lstStyle/>
        <a:p>
          <a:endParaRPr lang="de-DE"/>
        </a:p>
      </dgm:t>
    </dgm:pt>
    <dgm:pt modelId="{55DC3850-3037-40BF-9B14-C74BB336E9D2}" type="pres">
      <dgm:prSet presAssocID="{50669E6C-5B54-4FED-B6BB-72CE2E8FA60E}" presName="txNode3" presStyleLbl="revTx" presStyleIdx="2" presStyleCnt="5" custLinFactNeighborX="9855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C0C333-5855-420D-9663-37C0062EC314}" type="pres">
      <dgm:prSet presAssocID="{6CBE9CE0-033B-47CA-8EC2-1A0B8114246B}" presName="dotNode3" presStyleCnt="0"/>
      <dgm:spPr/>
    </dgm:pt>
    <dgm:pt modelId="{8355C72B-92A9-4CD6-A9FE-5D9FFE668D31}" type="pres">
      <dgm:prSet presAssocID="{6CBE9CE0-033B-47CA-8EC2-1A0B8114246B}" presName="dotRepeatNode" presStyleLbl="fgShp" presStyleIdx="1" presStyleCnt="3"/>
      <dgm:spPr/>
      <dgm:t>
        <a:bodyPr/>
        <a:lstStyle/>
        <a:p>
          <a:endParaRPr lang="de-DE"/>
        </a:p>
      </dgm:t>
    </dgm:pt>
    <dgm:pt modelId="{048AC88E-5DF3-4C4A-9DBD-2436C3CE4974}" type="pres">
      <dgm:prSet presAssocID="{9BCA8849-AC46-4F58-9548-D7BDCA0B55A1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129D8D-0E8A-4632-BAF8-B210D8A48037}" type="pres">
      <dgm:prSet presAssocID="{F1C139E2-1756-4F55-9260-4916BC9A1DA4}" presName="dotNode4" presStyleCnt="0"/>
      <dgm:spPr/>
    </dgm:pt>
    <dgm:pt modelId="{B233A990-28C8-4073-8072-AFFCA6D7FC17}" type="pres">
      <dgm:prSet presAssocID="{F1C139E2-1756-4F55-9260-4916BC9A1DA4}" presName="dotRepeatNode" presStyleLbl="fgShp" presStyleIdx="2" presStyleCnt="3"/>
      <dgm:spPr/>
      <dgm:t>
        <a:bodyPr/>
        <a:lstStyle/>
        <a:p>
          <a:endParaRPr lang="de-DE"/>
        </a:p>
      </dgm:t>
    </dgm:pt>
    <dgm:pt modelId="{2CF32B15-BF04-4A2E-992E-A08343EE2681}" type="pres">
      <dgm:prSet presAssocID="{40CB9BC5-CA79-45B8-9AC5-2F5F4217A3EF}" presName="txNode5" presStyleLbl="revTx" presStyleIdx="4" presStyleCnt="5" custLinFactY="-39829" custLinFactNeighborX="36364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22B951E-7846-4DB3-BEAE-53F1332C25A5}" srcId="{1B604112-EF4E-4AB8-9889-75FFB0BF9FBA}" destId="{9BCA8849-AC46-4F58-9548-D7BDCA0B55A1}" srcOrd="3" destOrd="0" parTransId="{3DCE3A76-7570-45A1-B35D-238C7C280122}" sibTransId="{F1C139E2-1756-4F55-9260-4916BC9A1DA4}"/>
    <dgm:cxn modelId="{B02EA9AF-E2CE-4A9A-9921-57900C98C3FF}" type="presOf" srcId="{1B604112-EF4E-4AB8-9889-75FFB0BF9FBA}" destId="{17D361F8-2BF7-4452-86EF-6578DBE1E9AF}" srcOrd="0" destOrd="0" presId="urn:microsoft.com/office/officeart/2009/3/layout/DescendingProcess"/>
    <dgm:cxn modelId="{84F3BB06-220B-48EF-B607-73508833F616}" type="presOf" srcId="{6D769132-2934-43D1-A8F9-C64079CCE299}" destId="{93EB1689-96FF-4BD1-BF55-F39BD3DD3A43}" srcOrd="0" destOrd="0" presId="urn:microsoft.com/office/officeart/2009/3/layout/DescendingProcess"/>
    <dgm:cxn modelId="{5C899975-87AE-46C0-87B0-1BF391CD4D44}" type="presOf" srcId="{FE7F7DC1-08F6-4830-85E8-C0B62D865D09}" destId="{E73282B9-692D-43CB-B576-3C316D41A83F}" srcOrd="0" destOrd="0" presId="urn:microsoft.com/office/officeart/2009/3/layout/DescendingProcess"/>
    <dgm:cxn modelId="{AC51E5D9-F87B-4684-B29A-36174C2D993D}" type="presOf" srcId="{40CB9BC5-CA79-45B8-9AC5-2F5F4217A3EF}" destId="{2CF32B15-BF04-4A2E-992E-A08343EE2681}" srcOrd="0" destOrd="0" presId="urn:microsoft.com/office/officeart/2009/3/layout/DescendingProcess"/>
    <dgm:cxn modelId="{9587C7A8-9B95-4283-A470-7710D90F58F9}" type="presOf" srcId="{9BCA8849-AC46-4F58-9548-D7BDCA0B55A1}" destId="{048AC88E-5DF3-4C4A-9DBD-2436C3CE4974}" srcOrd="0" destOrd="0" presId="urn:microsoft.com/office/officeart/2009/3/layout/DescendingProcess"/>
    <dgm:cxn modelId="{3D182C3B-9777-4630-95FA-5CD66C23C0ED}" type="presOf" srcId="{50669E6C-5B54-4FED-B6BB-72CE2E8FA60E}" destId="{55DC3850-3037-40BF-9B14-C74BB336E9D2}" srcOrd="0" destOrd="0" presId="urn:microsoft.com/office/officeart/2009/3/layout/DescendingProcess"/>
    <dgm:cxn modelId="{1FDF82D2-49E4-484B-804C-3D3F0F90D444}" srcId="{1B604112-EF4E-4AB8-9889-75FFB0BF9FBA}" destId="{50669E6C-5B54-4FED-B6BB-72CE2E8FA60E}" srcOrd="2" destOrd="0" parTransId="{E0C6828C-7780-434F-A322-439ED6EFF89C}" sibTransId="{6CBE9CE0-033B-47CA-8EC2-1A0B8114246B}"/>
    <dgm:cxn modelId="{1492D6FA-9C3E-4EB7-BC6F-DE5FE32064CF}" srcId="{1B604112-EF4E-4AB8-9889-75FFB0BF9FBA}" destId="{40CB9BC5-CA79-45B8-9AC5-2F5F4217A3EF}" srcOrd="4" destOrd="0" parTransId="{5FF98398-BA2E-4B0D-A27C-9B7CEE073C8A}" sibTransId="{F8DE80B8-0BAF-4BC5-B96E-1379641B5AB9}"/>
    <dgm:cxn modelId="{D4CDE119-085C-4DFB-B56E-22662033392A}" type="presOf" srcId="{F1C139E2-1756-4F55-9260-4916BC9A1DA4}" destId="{B233A990-28C8-4073-8072-AFFCA6D7FC17}" srcOrd="0" destOrd="0" presId="urn:microsoft.com/office/officeart/2009/3/layout/DescendingProcess"/>
    <dgm:cxn modelId="{F3EE8B66-8DDC-41BF-8DED-ADE114458954}" type="presOf" srcId="{3A978E04-EEE1-4CDD-81E0-05CD029EF7B0}" destId="{DA71B725-059D-4670-848F-E730A452A136}" srcOrd="0" destOrd="0" presId="urn:microsoft.com/office/officeart/2009/3/layout/DescendingProcess"/>
    <dgm:cxn modelId="{EF10E200-503F-4A74-9229-F52EC0CE195F}" type="presOf" srcId="{6CBE9CE0-033B-47CA-8EC2-1A0B8114246B}" destId="{8355C72B-92A9-4CD6-A9FE-5D9FFE668D31}" srcOrd="0" destOrd="0" presId="urn:microsoft.com/office/officeart/2009/3/layout/DescendingProcess"/>
    <dgm:cxn modelId="{96FD9D04-9C81-460A-83F3-91366C1C214D}" srcId="{1B604112-EF4E-4AB8-9889-75FFB0BF9FBA}" destId="{3A978E04-EEE1-4CDD-81E0-05CD029EF7B0}" srcOrd="0" destOrd="0" parTransId="{8000F07D-13C3-46B6-A834-94DCB21BF9C3}" sibTransId="{0647F902-30CC-4B2A-80F6-D82507AF9231}"/>
    <dgm:cxn modelId="{751C3088-C1B9-4AAA-B493-A7764E167FD4}" srcId="{1B604112-EF4E-4AB8-9889-75FFB0BF9FBA}" destId="{FE7F7DC1-08F6-4830-85E8-C0B62D865D09}" srcOrd="1" destOrd="0" parTransId="{BFE7DEEA-0FE8-447A-905F-A910B7861A0C}" sibTransId="{6D769132-2934-43D1-A8F9-C64079CCE299}"/>
    <dgm:cxn modelId="{B08DB7F3-1A54-47AD-B207-4283390DD664}" type="presParOf" srcId="{17D361F8-2BF7-4452-86EF-6578DBE1E9AF}" destId="{607F2257-AB04-45D2-95F8-9FD192DB130F}" srcOrd="0" destOrd="0" presId="urn:microsoft.com/office/officeart/2009/3/layout/DescendingProcess"/>
    <dgm:cxn modelId="{0079C0A5-F58C-4027-9170-83B2A6324400}" type="presParOf" srcId="{17D361F8-2BF7-4452-86EF-6578DBE1E9AF}" destId="{DA71B725-059D-4670-848F-E730A452A136}" srcOrd="1" destOrd="0" presId="urn:microsoft.com/office/officeart/2009/3/layout/DescendingProcess"/>
    <dgm:cxn modelId="{B1A93447-0CC2-4D09-B5BE-A3308E5C888D}" type="presParOf" srcId="{17D361F8-2BF7-4452-86EF-6578DBE1E9AF}" destId="{E73282B9-692D-43CB-B576-3C316D41A83F}" srcOrd="2" destOrd="0" presId="urn:microsoft.com/office/officeart/2009/3/layout/DescendingProcess"/>
    <dgm:cxn modelId="{0FEA50C7-BCB5-48F8-96CF-7F6E92CCCF37}" type="presParOf" srcId="{17D361F8-2BF7-4452-86EF-6578DBE1E9AF}" destId="{F08269A4-64AA-48E8-AF2C-12D5B7274160}" srcOrd="3" destOrd="0" presId="urn:microsoft.com/office/officeart/2009/3/layout/DescendingProcess"/>
    <dgm:cxn modelId="{7EA3FBC0-94DB-4A49-A7E4-C35A7A438410}" type="presParOf" srcId="{F08269A4-64AA-48E8-AF2C-12D5B7274160}" destId="{93EB1689-96FF-4BD1-BF55-F39BD3DD3A43}" srcOrd="0" destOrd="0" presId="urn:microsoft.com/office/officeart/2009/3/layout/DescendingProcess"/>
    <dgm:cxn modelId="{9B9F24BB-D28B-4833-8B42-A15DD398BF8B}" type="presParOf" srcId="{17D361F8-2BF7-4452-86EF-6578DBE1E9AF}" destId="{55DC3850-3037-40BF-9B14-C74BB336E9D2}" srcOrd="4" destOrd="0" presId="urn:microsoft.com/office/officeart/2009/3/layout/DescendingProcess"/>
    <dgm:cxn modelId="{164F3247-C2CB-4A8E-8F7D-D3C795CC1F9D}" type="presParOf" srcId="{17D361F8-2BF7-4452-86EF-6578DBE1E9AF}" destId="{B6C0C333-5855-420D-9663-37C0062EC314}" srcOrd="5" destOrd="0" presId="urn:microsoft.com/office/officeart/2009/3/layout/DescendingProcess"/>
    <dgm:cxn modelId="{014C00C6-E75D-43B5-BDAD-5BA34D7DB25B}" type="presParOf" srcId="{B6C0C333-5855-420D-9663-37C0062EC314}" destId="{8355C72B-92A9-4CD6-A9FE-5D9FFE668D31}" srcOrd="0" destOrd="0" presId="urn:microsoft.com/office/officeart/2009/3/layout/DescendingProcess"/>
    <dgm:cxn modelId="{63D87371-DB12-4599-B963-D7349F53B8BD}" type="presParOf" srcId="{17D361F8-2BF7-4452-86EF-6578DBE1E9AF}" destId="{048AC88E-5DF3-4C4A-9DBD-2436C3CE4974}" srcOrd="6" destOrd="0" presId="urn:microsoft.com/office/officeart/2009/3/layout/DescendingProcess"/>
    <dgm:cxn modelId="{CD6CEF8E-B92A-429C-94A1-1FDEF959E8B5}" type="presParOf" srcId="{17D361F8-2BF7-4452-86EF-6578DBE1E9AF}" destId="{BA129D8D-0E8A-4632-BAF8-B210D8A48037}" srcOrd="7" destOrd="0" presId="urn:microsoft.com/office/officeart/2009/3/layout/DescendingProcess"/>
    <dgm:cxn modelId="{8CAC2D55-AC73-4D99-A54B-FBF0D8167C9D}" type="presParOf" srcId="{BA129D8D-0E8A-4632-BAF8-B210D8A48037}" destId="{B233A990-28C8-4073-8072-AFFCA6D7FC17}" srcOrd="0" destOrd="0" presId="urn:microsoft.com/office/officeart/2009/3/layout/DescendingProcess"/>
    <dgm:cxn modelId="{C61B844E-0ECC-4D0C-A9B0-64DF26390610}" type="presParOf" srcId="{17D361F8-2BF7-4452-86EF-6578DBE1E9AF}" destId="{2CF32B15-BF04-4A2E-992E-A08343EE2681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F2257-AB04-45D2-95F8-9FD192DB130F}">
      <dsp:nvSpPr>
        <dsp:cNvPr id="0" name=""/>
        <dsp:cNvSpPr/>
      </dsp:nvSpPr>
      <dsp:spPr>
        <a:xfrm rot="4396374">
          <a:off x="1451514" y="248235"/>
          <a:ext cx="1076884" cy="75099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B1689-96FF-4BD1-BF55-F39BD3DD3A43}">
      <dsp:nvSpPr>
        <dsp:cNvPr id="0" name=""/>
        <dsp:cNvSpPr/>
      </dsp:nvSpPr>
      <dsp:spPr>
        <a:xfrm>
          <a:off x="1824929" y="346296"/>
          <a:ext cx="27194" cy="2719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5C72B-92A9-4CD6-A9FE-5D9FFE668D31}">
      <dsp:nvSpPr>
        <dsp:cNvPr id="0" name=""/>
        <dsp:cNvSpPr/>
      </dsp:nvSpPr>
      <dsp:spPr>
        <a:xfrm>
          <a:off x="2011138" y="496490"/>
          <a:ext cx="27194" cy="2719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3A990-28C8-4073-8072-AFFCA6D7FC17}">
      <dsp:nvSpPr>
        <dsp:cNvPr id="0" name=""/>
        <dsp:cNvSpPr/>
      </dsp:nvSpPr>
      <dsp:spPr>
        <a:xfrm>
          <a:off x="2150692" y="672133"/>
          <a:ext cx="27194" cy="2719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1B725-059D-4670-848F-E730A452A136}">
      <dsp:nvSpPr>
        <dsp:cNvPr id="0" name=""/>
        <dsp:cNvSpPr/>
      </dsp:nvSpPr>
      <dsp:spPr>
        <a:xfrm>
          <a:off x="1366108" y="0"/>
          <a:ext cx="507717" cy="199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</a:t>
          </a:r>
          <a:r>
            <a:rPr lang="de-DE" sz="1200" kern="1200" baseline="0" dirty="0" smtClean="0"/>
            <a:t>~ 0</a:t>
          </a:r>
          <a:endParaRPr lang="de-DE" sz="1200" kern="1200" dirty="0"/>
        </a:p>
      </dsp:txBody>
      <dsp:txXfrm>
        <a:off x="1366108" y="0"/>
        <a:ext cx="507717" cy="199594"/>
      </dsp:txXfrm>
    </dsp:sp>
    <dsp:sp modelId="{E73282B9-692D-43CB-B576-3C316D41A83F}">
      <dsp:nvSpPr>
        <dsp:cNvPr id="0" name=""/>
        <dsp:cNvSpPr/>
      </dsp:nvSpPr>
      <dsp:spPr>
        <a:xfrm>
          <a:off x="2067120" y="260096"/>
          <a:ext cx="740993" cy="199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L~0.3</a:t>
          </a:r>
          <a:endParaRPr lang="de-DE" sz="1200" kern="1200" dirty="0"/>
        </a:p>
      </dsp:txBody>
      <dsp:txXfrm>
        <a:off x="2067120" y="260096"/>
        <a:ext cx="740993" cy="199594"/>
      </dsp:txXfrm>
    </dsp:sp>
    <dsp:sp modelId="{55DC3850-3037-40BF-9B14-C74BB336E9D2}">
      <dsp:nvSpPr>
        <dsp:cNvPr id="0" name=""/>
        <dsp:cNvSpPr/>
      </dsp:nvSpPr>
      <dsp:spPr>
        <a:xfrm>
          <a:off x="2066274" y="410290"/>
          <a:ext cx="590050" cy="199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L~0.5</a:t>
          </a:r>
          <a:endParaRPr lang="de-DE" sz="1200" kern="1200" dirty="0"/>
        </a:p>
      </dsp:txBody>
      <dsp:txXfrm>
        <a:off x="2066274" y="410290"/>
        <a:ext cx="590050" cy="199594"/>
      </dsp:txXfrm>
    </dsp:sp>
    <dsp:sp modelId="{048AC88E-5DF3-4C4A-9DBD-2436C3CE4974}">
      <dsp:nvSpPr>
        <dsp:cNvPr id="0" name=""/>
        <dsp:cNvSpPr/>
      </dsp:nvSpPr>
      <dsp:spPr>
        <a:xfrm>
          <a:off x="2431180" y="585933"/>
          <a:ext cx="452829" cy="199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L~0.7</a:t>
          </a:r>
          <a:endParaRPr lang="de-DE" sz="1200" kern="1200" dirty="0"/>
        </a:p>
      </dsp:txBody>
      <dsp:txXfrm>
        <a:off x="2431180" y="585933"/>
        <a:ext cx="452829" cy="199594"/>
      </dsp:txXfrm>
    </dsp:sp>
    <dsp:sp modelId="{2CF32B15-BF04-4A2E-992E-A08343EE2681}">
      <dsp:nvSpPr>
        <dsp:cNvPr id="0" name=""/>
        <dsp:cNvSpPr/>
      </dsp:nvSpPr>
      <dsp:spPr>
        <a:xfrm>
          <a:off x="2425592" y="768779"/>
          <a:ext cx="686105" cy="199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L~0.9</a:t>
          </a:r>
          <a:endParaRPr lang="de-DE" sz="1200" kern="1200" dirty="0"/>
        </a:p>
      </dsp:txBody>
      <dsp:txXfrm>
        <a:off x="2425592" y="768779"/>
        <a:ext cx="686105" cy="199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F2257-AB04-45D2-95F8-9FD192DB130F}">
      <dsp:nvSpPr>
        <dsp:cNvPr id="0" name=""/>
        <dsp:cNvSpPr/>
      </dsp:nvSpPr>
      <dsp:spPr>
        <a:xfrm rot="4396374">
          <a:off x="1421524" y="248235"/>
          <a:ext cx="1076884" cy="75099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B1689-96FF-4BD1-BF55-F39BD3DD3A43}">
      <dsp:nvSpPr>
        <dsp:cNvPr id="0" name=""/>
        <dsp:cNvSpPr/>
      </dsp:nvSpPr>
      <dsp:spPr>
        <a:xfrm>
          <a:off x="1824929" y="346296"/>
          <a:ext cx="27194" cy="2719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5C72B-92A9-4CD6-A9FE-5D9FFE668D31}">
      <dsp:nvSpPr>
        <dsp:cNvPr id="0" name=""/>
        <dsp:cNvSpPr/>
      </dsp:nvSpPr>
      <dsp:spPr>
        <a:xfrm>
          <a:off x="2011138" y="496490"/>
          <a:ext cx="27194" cy="2719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3A990-28C8-4073-8072-AFFCA6D7FC17}">
      <dsp:nvSpPr>
        <dsp:cNvPr id="0" name=""/>
        <dsp:cNvSpPr/>
      </dsp:nvSpPr>
      <dsp:spPr>
        <a:xfrm>
          <a:off x="2150692" y="672133"/>
          <a:ext cx="27194" cy="2719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1B725-059D-4670-848F-E730A452A136}">
      <dsp:nvSpPr>
        <dsp:cNvPr id="0" name=""/>
        <dsp:cNvSpPr/>
      </dsp:nvSpPr>
      <dsp:spPr>
        <a:xfrm>
          <a:off x="1349333" y="0"/>
          <a:ext cx="507717" cy="199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</a:t>
          </a:r>
          <a:r>
            <a:rPr lang="de-DE" sz="1200" kern="1200" baseline="0" dirty="0" smtClean="0"/>
            <a:t>~ 0</a:t>
          </a:r>
          <a:endParaRPr lang="de-DE" sz="1200" kern="1200" dirty="0"/>
        </a:p>
      </dsp:txBody>
      <dsp:txXfrm>
        <a:off x="1349333" y="0"/>
        <a:ext cx="507717" cy="199594"/>
      </dsp:txXfrm>
    </dsp:sp>
    <dsp:sp modelId="{E73282B9-692D-43CB-B576-3C316D41A83F}">
      <dsp:nvSpPr>
        <dsp:cNvPr id="0" name=""/>
        <dsp:cNvSpPr/>
      </dsp:nvSpPr>
      <dsp:spPr>
        <a:xfrm>
          <a:off x="1980550" y="260096"/>
          <a:ext cx="740993" cy="199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L~0.3</a:t>
          </a:r>
          <a:endParaRPr lang="de-DE" sz="1200" kern="1200" dirty="0"/>
        </a:p>
      </dsp:txBody>
      <dsp:txXfrm>
        <a:off x="1980550" y="260096"/>
        <a:ext cx="740993" cy="199594"/>
      </dsp:txXfrm>
    </dsp:sp>
    <dsp:sp modelId="{55DC3850-3037-40BF-9B14-C74BB336E9D2}">
      <dsp:nvSpPr>
        <dsp:cNvPr id="0" name=""/>
        <dsp:cNvSpPr/>
      </dsp:nvSpPr>
      <dsp:spPr>
        <a:xfrm>
          <a:off x="1930863" y="410290"/>
          <a:ext cx="590050" cy="199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L~0.5</a:t>
          </a:r>
          <a:endParaRPr lang="de-DE" sz="1200" kern="1200" dirty="0"/>
        </a:p>
      </dsp:txBody>
      <dsp:txXfrm>
        <a:off x="1930863" y="410290"/>
        <a:ext cx="590050" cy="199594"/>
      </dsp:txXfrm>
    </dsp:sp>
    <dsp:sp modelId="{048AC88E-5DF3-4C4A-9DBD-2436C3CE4974}">
      <dsp:nvSpPr>
        <dsp:cNvPr id="0" name=""/>
        <dsp:cNvSpPr/>
      </dsp:nvSpPr>
      <dsp:spPr>
        <a:xfrm>
          <a:off x="2268714" y="585933"/>
          <a:ext cx="452829" cy="199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L~0.7</a:t>
          </a:r>
          <a:endParaRPr lang="de-DE" sz="1200" kern="1200" dirty="0"/>
        </a:p>
      </dsp:txBody>
      <dsp:txXfrm>
        <a:off x="2268714" y="585933"/>
        <a:ext cx="452829" cy="199594"/>
      </dsp:txXfrm>
    </dsp:sp>
    <dsp:sp modelId="{2CF32B15-BF04-4A2E-992E-A08343EE2681}">
      <dsp:nvSpPr>
        <dsp:cNvPr id="0" name=""/>
        <dsp:cNvSpPr/>
      </dsp:nvSpPr>
      <dsp:spPr>
        <a:xfrm>
          <a:off x="2284934" y="768779"/>
          <a:ext cx="686105" cy="199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L~0.9</a:t>
          </a:r>
          <a:endParaRPr lang="de-DE" sz="1200" kern="1200" dirty="0"/>
        </a:p>
      </dsp:txBody>
      <dsp:txXfrm>
        <a:off x="2284934" y="768779"/>
        <a:ext cx="686105" cy="19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88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0" tIns="46625" rIns="93250" bIns="46625" numCol="1" anchor="t" anchorCtr="0" compatLnSpc="1">
            <a:prstTxWarp prst="textNoShape">
              <a:avLst/>
            </a:prstTxWarp>
          </a:bodyPr>
          <a:lstStyle>
            <a:lvl1pPr defTabSz="93251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688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0" tIns="46625" rIns="93250" bIns="46625" numCol="1" anchor="t" anchorCtr="0" compatLnSpc="1">
            <a:prstTxWarp prst="textNoShape">
              <a:avLst/>
            </a:prstTxWarp>
          </a:bodyPr>
          <a:lstStyle>
            <a:lvl1pPr algn="r" defTabSz="932518">
              <a:defRPr sz="1200">
                <a:cs typeface="+mn-cs"/>
              </a:defRPr>
            </a:lvl1pPr>
          </a:lstStyle>
          <a:p>
            <a:pPr>
              <a:defRPr/>
            </a:pPr>
            <a:fld id="{2025C72C-46ED-4B6E-ACC1-FD6312DDC9ED}" type="datetime1">
              <a:rPr lang="de-DE" smtClean="0"/>
              <a:pPr>
                <a:defRPr/>
              </a:pPr>
              <a:t>17.09.2016</a:t>
            </a:fld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380"/>
            <a:ext cx="303688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0" tIns="46625" rIns="93250" bIns="46625" numCol="1" anchor="b" anchorCtr="0" compatLnSpc="1">
            <a:prstTxWarp prst="textNoShape">
              <a:avLst/>
            </a:prstTxWarp>
          </a:bodyPr>
          <a:lstStyle>
            <a:lvl1pPr defTabSz="93251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772380"/>
            <a:ext cx="303688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0" tIns="46625" rIns="93250" bIns="46625" numCol="1" anchor="b" anchorCtr="0" compatLnSpc="1">
            <a:prstTxWarp prst="textNoShape">
              <a:avLst/>
            </a:prstTxWarp>
          </a:bodyPr>
          <a:lstStyle>
            <a:lvl1pPr algn="r" defTabSz="932518">
              <a:defRPr sz="1200">
                <a:cs typeface="+mn-cs"/>
              </a:defRPr>
            </a:lvl1pPr>
          </a:lstStyle>
          <a:p>
            <a:pPr>
              <a:defRPr/>
            </a:pPr>
            <a:fld id="{B4E2C22F-F56F-4652-9ED3-5401C5BEDA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0179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88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0" tIns="46625" rIns="93250" bIns="46625" numCol="1" anchor="t" anchorCtr="0" compatLnSpc="1">
            <a:prstTxWarp prst="textNoShape">
              <a:avLst/>
            </a:prstTxWarp>
          </a:bodyPr>
          <a:lstStyle>
            <a:lvl1pPr defTabSz="93251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1"/>
            <a:ext cx="303688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0" tIns="46625" rIns="93250" bIns="46625" numCol="1" anchor="t" anchorCtr="0" compatLnSpc="1">
            <a:prstTxWarp prst="textNoShape">
              <a:avLst/>
            </a:prstTxWarp>
          </a:bodyPr>
          <a:lstStyle>
            <a:lvl1pPr algn="r" defTabSz="932518">
              <a:defRPr sz="1200">
                <a:cs typeface="+mn-cs"/>
              </a:defRPr>
            </a:lvl1pPr>
          </a:lstStyle>
          <a:p>
            <a:pPr>
              <a:defRPr/>
            </a:pPr>
            <a:fld id="{5FE6986A-C15C-455D-A2C7-5271280DE984}" type="datetime1">
              <a:rPr lang="de-DE" smtClean="0"/>
              <a:pPr>
                <a:defRPr/>
              </a:pPr>
              <a:t>17.09.2016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22800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2" y="4387768"/>
            <a:ext cx="5143500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0" tIns="46625" rIns="93250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957"/>
            <a:ext cx="3036888" cy="4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0" tIns="46625" rIns="93250" bIns="46625" numCol="1" anchor="b" anchorCtr="0" compatLnSpc="1">
            <a:prstTxWarp prst="textNoShape">
              <a:avLst/>
            </a:prstTxWarp>
          </a:bodyPr>
          <a:lstStyle>
            <a:lvl1pPr defTabSz="93251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773957"/>
            <a:ext cx="3036888" cy="4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0" tIns="46625" rIns="93250" bIns="46625" numCol="1" anchor="b" anchorCtr="0" compatLnSpc="1">
            <a:prstTxWarp prst="textNoShape">
              <a:avLst/>
            </a:prstTxWarp>
          </a:bodyPr>
          <a:lstStyle>
            <a:lvl1pPr algn="r" defTabSz="932518">
              <a:defRPr sz="1200">
                <a:cs typeface="+mn-cs"/>
              </a:defRPr>
            </a:lvl1pPr>
          </a:lstStyle>
          <a:p>
            <a:pPr>
              <a:defRPr/>
            </a:pPr>
            <a:fld id="{FE287E75-BB6B-40D5-89E0-6CB62F41EA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980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1CF7AA-6FBC-452B-9EA0-70D1D5E6F3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2C523D-12DF-44FF-92C6-B14BA426B2B7}" type="datetime1">
              <a:rPr lang="de-DE" smtClean="0"/>
              <a:pPr>
                <a:defRPr/>
              </a:pPr>
              <a:t>17.09.2016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F2815D4-AFDC-4573-B4F7-3DBBFE70B6C8}" type="slidenum">
              <a:rPr lang="en-US"/>
              <a:pPr/>
              <a:t>5</a:t>
            </a:fld>
            <a:endParaRPr lang="en-US"/>
          </a:p>
        </p:txBody>
      </p:sp>
      <p:sp>
        <p:nvSpPr>
          <p:cNvPr id="1741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95388" y="701675"/>
            <a:ext cx="4618037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747" y="4386965"/>
            <a:ext cx="5608909" cy="4156576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E441E7-97BA-4AA4-A5B4-680C928CD776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95388" y="701675"/>
            <a:ext cx="4618037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747" y="4386965"/>
            <a:ext cx="5608909" cy="4156576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DD3A32B-DF7B-4A2E-B1AE-6E4AB75B6F5E}" type="slidenum">
              <a:rPr lang="en-US"/>
              <a:pPr/>
              <a:t>9</a:t>
            </a:fld>
            <a:endParaRPr lang="en-US"/>
          </a:p>
        </p:txBody>
      </p:sp>
      <p:sp>
        <p:nvSpPr>
          <p:cNvPr id="153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95388" y="701675"/>
            <a:ext cx="4618037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0747" y="4386965"/>
            <a:ext cx="5608909" cy="4156576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6073D-DA0C-48DB-8CCF-9BD64347CF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CAEA066-735C-40B3-8B1C-06478CF67A9E}" type="datetime1">
              <a:rPr lang="de-DE" smtClean="0"/>
              <a:pPr>
                <a:defRPr/>
              </a:pPr>
              <a:t>17.09.2016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6073D-DA0C-48DB-8CCF-9BD64347CFE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CAEA066-735C-40B3-8B1C-06478CF67A9E}" type="datetime1">
              <a:rPr lang="de-DE" smtClean="0"/>
              <a:pPr>
                <a:defRPr/>
              </a:pPr>
              <a:t>17.09.2016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5EC3-5B3E-4C7C-84FB-29EF818E2391}" type="datetime1">
              <a:rPr lang="en-US" smtClean="0"/>
              <a:pPr>
                <a:defRPr/>
              </a:pPr>
              <a:t>9/17/2016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19815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Horst Stoecker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Horst </a:t>
            </a:r>
            <a:r>
              <a:rPr lang="en-US" dirty="0" err="1" smtClean="0"/>
              <a:t>Stoecker</a:t>
            </a:r>
            <a:r>
              <a:rPr lang="en-US" dirty="0" smtClean="0"/>
              <a:t> </a:t>
            </a:r>
            <a:fld id="{8B0F5CB2-1CEF-4BE7-A656-F9758888664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416A-965A-43F1-81B6-E7B5B577F43B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Djordjevic </a:t>
            </a:r>
            <a:fld id="{8D656DE9-5E28-45E5-B95C-CEFAD7F041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C317E-FB7B-4517-A496-EC2AE4C3492F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Djordjevic </a:t>
            </a:r>
            <a:fld id="{55D873D0-6B1D-4389-A909-049C8DEF8D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5E1F-0AFD-4C6D-91B1-10AC108FB585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778-6D8F-43EE-91CE-335F8B8B5C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1FC0-6DD4-409E-8096-E11837A2C9AA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778-6D8F-43EE-91CE-335F8B8B5C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0968-928E-4793-BE2A-45B3F38D2DBA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778-6D8F-43EE-91CE-335F8B8B5C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F3DF-549C-4A93-A6FF-15450BA0138C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778-6D8F-43EE-91CE-335F8B8B5C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B4D3-7405-4ACF-BC3E-7EABD3571160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778-6D8F-43EE-91CE-335F8B8B5C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0E8B-99E9-4368-A94C-8C4CDCBA0BD6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778-6D8F-43EE-91CE-335F8B8B5C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C417-536C-4999-A735-5B9C8D67CF3E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778-6D8F-43EE-91CE-335F8B8B5C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CB6E-3C7D-4849-BF05-C467E5B2C678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778-6D8F-43EE-91CE-335F8B8B5C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4069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C51A-8D7E-4D1A-B29C-CD443F65CA83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19815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Horst Stoecker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Horst </a:t>
            </a:r>
            <a:r>
              <a:rPr lang="en-US" dirty="0" err="1" smtClean="0"/>
              <a:t>Stoecker</a:t>
            </a:r>
            <a:r>
              <a:rPr lang="en-US" dirty="0" smtClean="0"/>
              <a:t> </a:t>
            </a:r>
            <a:fld id="{4AFA227F-464A-4B0F-9F98-4DC745C25D11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8E8C-C9AB-42F2-A344-FF5C09122E6D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778-6D8F-43EE-91CE-335F8B8B5C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FBE5-0644-4DE5-AAED-EEDFA6D36D35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778-6D8F-43EE-91CE-335F8B8B5C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B3EB-6A87-4938-AB47-7B3EF9912E68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778-6D8F-43EE-91CE-335F8B8B5C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0564-48E0-483A-9F3F-2F9D434B673F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778-6D8F-43EE-91CE-335F8B8B5C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974E-BEB2-4CC1-8FB0-40DCED84232B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3C4-1054-4955-892E-CECEFD8E57B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94C2-5936-492C-9CAA-EC4030ACAD89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3C4-1054-4955-892E-CECEFD8E57B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1E31-6F0C-47BF-B293-A996F9D4B360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3C4-1054-4955-892E-CECEFD8E57B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3D3-6F14-45F3-8283-0A36CF69A310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3C4-1054-4955-892E-CECEFD8E57B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6895-4026-404B-A624-0CF3BAE59446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3C4-1054-4955-892E-CECEFD8E57B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D541-683D-4669-A1E2-A773B681AC5E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3C4-1054-4955-892E-CECEFD8E57B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7DDEC-B9FE-4D39-A6EF-C25C19D5DB04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Djordjevic </a:t>
            </a:r>
            <a:fld id="{FF1CF109-4D5D-4888-96B0-8493025083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AF3C-A297-4239-8485-ABAD6B9E92ED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3C4-1054-4955-892E-CECEFD8E57B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C727-7E2D-42ED-AB94-81282E30B3ED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3C4-1054-4955-892E-CECEFD8E57B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B24C-081E-48CA-8C18-8BD83BBC42FA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3C4-1054-4955-892E-CECEFD8E57B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75AD-7145-4B54-89AD-2A155D871F95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3C4-1054-4955-892E-CECEFD8E57B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6A15-D6DB-44CA-A364-A32922702B2A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73C4-1054-4955-892E-CECEFD8E57B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6160-ACE4-4CB1-ADD1-3B40EA1ADB81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E33-16BD-4ED2-AC78-5EAA3DC937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391D-F77F-4936-BF72-DAAB079C81D8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E33-16BD-4ED2-AC78-5EAA3DC937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CB3B-AF0E-4281-AB80-DDE88D5C6B45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E33-16BD-4ED2-AC78-5EAA3DC937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125D-F042-463A-80E1-6C8CF1C5598E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E33-16BD-4ED2-AC78-5EAA3DC937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F6B-F344-4A5D-8CCD-3C47BACAB231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E33-16BD-4ED2-AC78-5EAA3DC937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5618-4FE4-4EEF-A238-57A272B8CC4D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Djordjevic </a:t>
            </a:r>
            <a:fld id="{85F232A2-D591-4A24-A197-30742FA9D89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3353-F7A2-46B6-89E9-7B80A7C8B333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E33-16BD-4ED2-AC78-5EAA3DC937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4ED0-0030-49A4-9AEB-08B8C15545E2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E33-16BD-4ED2-AC78-5EAA3DC937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5E50-2628-4967-A558-A9B45265023D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E33-16BD-4ED2-AC78-5EAA3DC937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2F0E-84EF-4BE8-BE7F-D3C4A9DA1956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E33-16BD-4ED2-AC78-5EAA3DC937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B749-B86C-426F-AF0B-7C232B07BC6B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E33-16BD-4ED2-AC78-5EAA3DC937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FB9-DD3C-476C-A5B8-E37C9105C6D2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E33-16BD-4ED2-AC78-5EAA3DC937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5EC3-5B3E-4C7C-84FB-29EF818E239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19815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Horst </a:t>
            </a:r>
            <a:r>
              <a:rPr lang="en-US" dirty="0" err="1" smtClean="0">
                <a:solidFill>
                  <a:srgbClr val="000000"/>
                </a:solidFill>
              </a:rPr>
              <a:t>Stoecker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fld id="{8B0F5CB2-1CEF-4BE7-A656-F975888866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72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4069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C51A-8D7E-4D1A-B29C-CD443F65CA8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19815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Horst </a:t>
            </a:r>
            <a:r>
              <a:rPr lang="en-US" dirty="0" err="1" smtClean="0">
                <a:solidFill>
                  <a:srgbClr val="000000"/>
                </a:solidFill>
              </a:rPr>
              <a:t>Stoecker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fld id="{4AFA227F-464A-4B0F-9F98-4DC745C25D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44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7DDEC-B9FE-4D39-A6EF-C25C19D5DB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F1CF109-4D5D-4888-96B0-849302508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22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5618-4FE4-4EEF-A238-57A272B8CC4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85F232A2-D591-4A24-A197-30742FA9D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9EE2-18DB-4963-A8FC-ECEBD6B15A5F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Djordjevic </a:t>
            </a:r>
            <a:fld id="{FBEC1D2B-40DC-4C50-BA2B-52DF5F7CB27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9EE2-18DB-4963-A8FC-ECEBD6B15A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BEC1D2B-40DC-4C50-BA2B-52DF5F7CB2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45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1989-177F-43E7-915B-384995535DD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5665E4C8-4345-4D96-B669-3D5E0BD74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94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872E-D74B-4E0D-8F3F-0D18661FC4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92EDE6EE-DC89-4B12-A890-D1ABB2D21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68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81A6-F074-4674-AFDC-A5902D4FB2A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2B9E65B9-119A-4E2B-B4D3-78F2FEEE7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95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3BA9-4763-417C-8A4E-453C12E3E65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FAAABB3-2DB4-45AC-BA82-A7808D4D0C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97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416A-965A-43F1-81B6-E7B5B577F43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8D656DE9-5E28-45E5-B95C-CEFAD7F041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622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C317E-FB7B-4517-A496-EC2AE4C3492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55D873D0-6B1D-4389-A909-049C8DEF8D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4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y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48701" y="6784863"/>
            <a:ext cx="9216002" cy="72001"/>
          </a:xfrm>
          <a:prstGeom prst="rect">
            <a:avLst/>
          </a:prstGeom>
          <a:solidFill>
            <a:srgbClr val="06499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1600" b="1">
              <a:solidFill>
                <a:srgbClr val="FFFFFF"/>
              </a:solidFill>
            </a:endParaRPr>
          </a:p>
        </p:txBody>
      </p:sp>
      <p:pic>
        <p:nvPicPr>
          <p:cNvPr id="26" name="pasted-image.pdf"/>
          <p:cNvPicPr/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2700" y="-406400"/>
            <a:ext cx="4057484" cy="127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-36001" y="803162"/>
            <a:ext cx="9216002" cy="72001"/>
          </a:xfrm>
          <a:prstGeom prst="rect">
            <a:avLst/>
          </a:prstGeom>
          <a:solidFill>
            <a:srgbClr val="06499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 b="1">
                <a:solidFill>
                  <a:srgbClr val="008C85"/>
                </a:solidFill>
              </a:defRPr>
            </a:pPr>
            <a:endParaRPr sz="1600" b="1">
              <a:solidFill>
                <a:srgbClr val="008C85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73010" y="321924"/>
            <a:ext cx="3075193" cy="461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t>PHYSIK</a:t>
            </a:r>
          </a:p>
        </p:txBody>
      </p:sp>
    </p:spTree>
    <p:extLst>
      <p:ext uri="{BB962C8B-B14F-4D97-AF65-F5344CB8AC3E}">
        <p14:creationId xmlns:p14="http://schemas.microsoft.com/office/powerpoint/2010/main" val="400565985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fld id="{00EAFD91-B586-4F4C-9F20-0FC6BC84FE9E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83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5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B288-2C72-4CAE-914A-A86AC006A8C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H. Stoecker, GSI: Cosmic Matter at FCC, LHC, RHIC and FAIR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4EAD-935E-4339-9ED5-94CC5FE4E3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8232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1989-177F-43E7-915B-384995535DDF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Djordjevic </a:t>
            </a:r>
            <a:fld id="{5665E4C8-4345-4D96-B669-3D5E0BD740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5EC3-5B3E-4C7C-84FB-29EF818E239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19815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Horst </a:t>
            </a:r>
            <a:r>
              <a:rPr lang="en-US" dirty="0" err="1" smtClean="0">
                <a:solidFill>
                  <a:srgbClr val="000000"/>
                </a:solidFill>
              </a:rPr>
              <a:t>Stoecker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fld id="{8B0F5CB2-1CEF-4BE7-A656-F975888866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45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4069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C51A-8D7E-4D1A-B29C-CD443F65CA8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19815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Horst </a:t>
            </a:r>
            <a:r>
              <a:rPr lang="en-US" dirty="0" err="1" smtClean="0">
                <a:solidFill>
                  <a:srgbClr val="000000"/>
                </a:solidFill>
              </a:rPr>
              <a:t>Stoecker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fld id="{4AFA227F-464A-4B0F-9F98-4DC745C25D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68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7DDEC-B9FE-4D39-A6EF-C25C19D5DB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F1CF109-4D5D-4888-96B0-849302508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406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5618-4FE4-4EEF-A238-57A272B8CC4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85F232A2-D591-4A24-A197-30742FA9D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472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9EE2-18DB-4963-A8FC-ECEBD6B15A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BEC1D2B-40DC-4C50-BA2B-52DF5F7CB2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95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1989-177F-43E7-915B-384995535DD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5665E4C8-4345-4D96-B669-3D5E0BD74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564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872E-D74B-4E0D-8F3F-0D18661FC4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92EDE6EE-DC89-4B12-A890-D1ABB2D21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74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81A6-F074-4674-AFDC-A5902D4FB2A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2B9E65B9-119A-4E2B-B4D3-78F2FEEE7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566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3BA9-4763-417C-8A4E-453C12E3E65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FAAABB3-2DB4-45AC-BA82-A7808D4D0C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295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416A-965A-43F1-81B6-E7B5B577F43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8D656DE9-5E28-45E5-B95C-CEFAD7F041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0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872E-D74B-4E0D-8F3F-0D18661FC402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Djordjevic </a:t>
            </a:r>
            <a:fld id="{92EDE6EE-DC89-4B12-A890-D1ABB2D2100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C317E-FB7B-4517-A496-EC2AE4C3492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55D873D0-6B1D-4389-A909-049C8DEF8D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0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y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48701" y="6784863"/>
            <a:ext cx="9216002" cy="72001"/>
          </a:xfrm>
          <a:prstGeom prst="rect">
            <a:avLst/>
          </a:prstGeom>
          <a:solidFill>
            <a:srgbClr val="06499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1600" b="1">
              <a:solidFill>
                <a:srgbClr val="FFFFFF"/>
              </a:solidFill>
            </a:endParaRPr>
          </a:p>
        </p:txBody>
      </p:sp>
      <p:pic>
        <p:nvPicPr>
          <p:cNvPr id="26" name="pasted-image.pdf"/>
          <p:cNvPicPr/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2700" y="-406400"/>
            <a:ext cx="4057484" cy="127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-36001" y="803162"/>
            <a:ext cx="9216002" cy="72001"/>
          </a:xfrm>
          <a:prstGeom prst="rect">
            <a:avLst/>
          </a:prstGeom>
          <a:solidFill>
            <a:srgbClr val="06499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 b="1">
                <a:solidFill>
                  <a:srgbClr val="008C85"/>
                </a:solidFill>
              </a:defRPr>
            </a:pPr>
            <a:endParaRPr sz="1600" b="1">
              <a:solidFill>
                <a:srgbClr val="008C85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73010" y="321924"/>
            <a:ext cx="3075193" cy="461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t>PHYSIK</a:t>
            </a:r>
          </a:p>
        </p:txBody>
      </p:sp>
    </p:spTree>
    <p:extLst>
      <p:ext uri="{BB962C8B-B14F-4D97-AF65-F5344CB8AC3E}">
        <p14:creationId xmlns:p14="http://schemas.microsoft.com/office/powerpoint/2010/main" val="1678978900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fld id="{00EAFD91-B586-4F4C-9F20-0FC6BC84FE9E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949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5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B288-2C72-4CAE-914A-A86AC006A8C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H. Stoecker, GSI: Cosmic Matter at FCC, LHC, RHIC and FAIR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4EAD-935E-4339-9ED5-94CC5FE4E3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89163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5EC3-5B3E-4C7C-84FB-29EF818E239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19815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Horst </a:t>
            </a:r>
            <a:r>
              <a:rPr lang="en-US" dirty="0" err="1" smtClean="0">
                <a:solidFill>
                  <a:srgbClr val="000000"/>
                </a:solidFill>
              </a:rPr>
              <a:t>Stoecker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fld id="{8B0F5CB2-1CEF-4BE7-A656-F975888866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641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4069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C51A-8D7E-4D1A-B29C-CD443F65CA8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19815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Horst </a:t>
            </a:r>
            <a:r>
              <a:rPr lang="en-US" dirty="0" err="1" smtClean="0">
                <a:solidFill>
                  <a:srgbClr val="000000"/>
                </a:solidFill>
              </a:rPr>
              <a:t>Stoecker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fld id="{4AFA227F-464A-4B0F-9F98-4DC745C25D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530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7DDEC-B9FE-4D39-A6EF-C25C19D5DB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F1CF109-4D5D-4888-96B0-849302508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55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5618-4FE4-4EEF-A238-57A272B8CC4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85F232A2-D591-4A24-A197-30742FA9D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087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9EE2-18DB-4963-A8FC-ECEBD6B15A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BEC1D2B-40DC-4C50-BA2B-52DF5F7CB2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496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1989-177F-43E7-915B-384995535DD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5665E4C8-4345-4D96-B669-3D5E0BD74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5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81A6-F074-4674-AFDC-A5902D4FB2A2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Djordjevic </a:t>
            </a:r>
            <a:fld id="{2B9E65B9-119A-4E2B-B4D3-78F2FEEE7D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872E-D74B-4E0D-8F3F-0D18661FC4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92EDE6EE-DC89-4B12-A890-D1ABB2D21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599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81A6-F074-4674-AFDC-A5902D4FB2A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2B9E65B9-119A-4E2B-B4D3-78F2FEEE7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334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3BA9-4763-417C-8A4E-453C12E3E65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FAAABB3-2DB4-45AC-BA82-A7808D4D0C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65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416A-965A-43F1-81B6-E7B5B577F43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8D656DE9-5E28-45E5-B95C-CEFAD7F041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243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C317E-FB7B-4517-A496-EC2AE4C3492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55D873D0-6B1D-4389-A909-049C8DEF8D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444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5EC3-5B3E-4C7C-84FB-29EF818E239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19815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Horst </a:t>
            </a:r>
            <a:r>
              <a:rPr lang="en-US" dirty="0" err="1" smtClean="0">
                <a:solidFill>
                  <a:srgbClr val="000000"/>
                </a:solidFill>
              </a:rPr>
              <a:t>Stoecker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fld id="{8B0F5CB2-1CEF-4BE7-A656-F975888866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524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4069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C51A-8D7E-4D1A-B29C-CD443F65CA8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19815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1981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Horst </a:t>
            </a:r>
            <a:r>
              <a:rPr lang="en-US" dirty="0" err="1" smtClean="0">
                <a:solidFill>
                  <a:srgbClr val="000000"/>
                </a:solidFill>
              </a:rPr>
              <a:t>Stoecker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fld id="{4AFA227F-464A-4B0F-9F98-4DC745C25D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383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7DDEC-B9FE-4D39-A6EF-C25C19D5DB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F1CF109-4D5D-4888-96B0-849302508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03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5618-4FE4-4EEF-A238-57A272B8CC4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85F232A2-D591-4A24-A197-30742FA9D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398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9EE2-18DB-4963-A8FC-ECEBD6B15A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BEC1D2B-40DC-4C50-BA2B-52DF5F7CB2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8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3BA9-4763-417C-8A4E-453C12E3E658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Djordjevic </a:t>
            </a:r>
            <a:fld id="{FFAAABB3-2DB4-45AC-BA82-A7808D4D0C0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1989-177F-43E7-915B-384995535DD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5665E4C8-4345-4D96-B669-3D5E0BD74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44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872E-D74B-4E0D-8F3F-0D18661FC4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92EDE6EE-DC89-4B12-A890-D1ABB2D21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673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81A6-F074-4674-AFDC-A5902D4FB2A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2B9E65B9-119A-4E2B-B4D3-78F2FEEE7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887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3BA9-4763-417C-8A4E-453C12E3E65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FAAABB3-2DB4-45AC-BA82-A7808D4D0C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313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416A-965A-43F1-81B6-E7B5B577F43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8D656DE9-5E28-45E5-B95C-CEFAD7F041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762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C317E-FB7B-4517-A496-EC2AE4C3492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55D873D0-6B1D-4389-A909-049C8DEF8D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FD8B9F38-5EEB-4C0A-B99F-59CA07BBC610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M. Djordjevic </a:t>
            </a:r>
            <a:fld id="{F31C067E-E67C-4FEC-85F2-25D3E939C9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4AB1-696D-49A3-8B5C-43BCC0AC7CCE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6778-6D8F-43EE-91CE-335F8B8B5C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7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3F91E-81AD-40E3-B38D-B44F9044ACED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Horst Stoecker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Horst </a:t>
            </a:r>
            <a:r>
              <a:rPr lang="de-DE" dirty="0" err="1" smtClean="0"/>
              <a:t>Stoecker</a:t>
            </a:r>
            <a:r>
              <a:rPr lang="de-DE" dirty="0" smtClean="0"/>
              <a:t> </a:t>
            </a:r>
            <a:fld id="{1F8E73C4-1054-4955-892E-CECEFD8E57B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9D1C9-D83C-4A6B-A273-8B09DED3F6BA}" type="datetime1">
              <a:rPr lang="en-US" smtClean="0"/>
              <a:pPr/>
              <a:t>9/17/2016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Horst Stoecker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9E33-16BD-4ED2-AC78-5EAA3DC937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FD8B9F38-5EEB-4C0A-B99F-59CA07BBC61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31C067E-E67C-4FEC-85F2-25D3E939C9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0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FD8B9F38-5EEB-4C0A-B99F-59CA07BBC61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31C067E-E67C-4FEC-85F2-25D3E939C9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2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FD8B9F38-5EEB-4C0A-B99F-59CA07BBC61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31C067E-E67C-4FEC-85F2-25D3E939C9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FD8B9F38-5EEB-4C0A-B99F-59CA07BBC61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M. Djordjevic </a:t>
            </a:r>
            <a:fld id="{F31C067E-E67C-4FEC-85F2-25D3E939C9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6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5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5166-C251-40A3-BA52-C9523A08DE1A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8962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The early eighties:  predictions of QCD phase structure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two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different phase transitions: 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Svetitsky&amp;Yaffe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F.O.P.T.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in pure gauge YM theory: 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glueplasma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GlueBall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fluid”                     – no quarks!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Pisarski&amp;Wilczek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 chiral massless quarks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F.O.PT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QGP-Hadrons, but crossing if quark mass nonzero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2. 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two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chemical saturation eq.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timescales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in RHICs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Raha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/Sinha;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Shuryak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;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Biro, B. Mueller, X.Y. Wang </a:t>
            </a:r>
            <a:r>
              <a:rPr lang="en-US" altLang="ja-JP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Theory 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Fast</a:t>
            </a:r>
            <a:r>
              <a:rPr lang="en-US" altLang="ja-JP" dirty="0" smtClean="0"/>
              <a:t> chemical saturation: pure </a:t>
            </a:r>
            <a:r>
              <a:rPr lang="en-US" altLang="ja-JP" dirty="0" smtClean="0">
                <a:solidFill>
                  <a:srgbClr val="FF0000"/>
                </a:solidFill>
              </a:rPr>
              <a:t>glue!</a:t>
            </a:r>
            <a:r>
              <a:rPr lang="en-US" altLang="ja-JP" dirty="0" smtClean="0"/>
              <a:t> But </a:t>
            </a:r>
            <a:r>
              <a:rPr lang="en-US" altLang="ja-JP" dirty="0" smtClean="0">
                <a:solidFill>
                  <a:srgbClr val="0000FF"/>
                </a:solidFill>
              </a:rPr>
              <a:t>Slow </a:t>
            </a:r>
            <a:r>
              <a:rPr lang="en-US" altLang="ja-JP" i="0" dirty="0" smtClean="0"/>
              <a:t>saturation: </a:t>
            </a:r>
            <a:r>
              <a:rPr lang="en-US" altLang="ja-JP" i="0" dirty="0" smtClean="0">
                <a:solidFill>
                  <a:srgbClr val="0000FF"/>
                </a:solidFill>
              </a:rPr>
              <a:t>quarks</a:t>
            </a:r>
            <a:r>
              <a:rPr lang="en-US" altLang="ja-JP" i="0" dirty="0" smtClean="0"/>
              <a:t> ! </a:t>
            </a:r>
          </a:p>
          <a:p>
            <a:endParaRPr lang="en-US" altLang="ja-JP" dirty="0"/>
          </a:p>
          <a:p>
            <a:r>
              <a:rPr lang="en-US" altLang="ja-JP" i="0" dirty="0" smtClean="0"/>
              <a:t>Search for pure gauge YM F.O.P.T. at early times in colliders? </a:t>
            </a:r>
          </a:p>
          <a:p>
            <a:r>
              <a:rPr lang="en-US" altLang="ja-JP" dirty="0" smtClean="0"/>
              <a:t>=&gt; Early pp, </a:t>
            </a:r>
            <a:r>
              <a:rPr lang="en-US" altLang="ja-JP" dirty="0" err="1" smtClean="0"/>
              <a:t>pA</a:t>
            </a:r>
            <a:r>
              <a:rPr lang="en-US" altLang="ja-JP" dirty="0" smtClean="0"/>
              <a:t>: </a:t>
            </a:r>
            <a:r>
              <a:rPr lang="en-US" altLang="ja-JP" b="1" dirty="0" smtClean="0">
                <a:solidFill>
                  <a:srgbClr val="FF0000"/>
                </a:solidFill>
              </a:rPr>
              <a:t>Glue &lt;=&gt;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GlueBall</a:t>
            </a:r>
            <a:r>
              <a:rPr lang="en-US" altLang="ja-JP" dirty="0" smtClean="0"/>
              <a:t>: n</a:t>
            </a:r>
            <a:r>
              <a:rPr lang="en-US" altLang="ja-JP" b="1" dirty="0" smtClean="0">
                <a:solidFill>
                  <a:srgbClr val="FF0000"/>
                </a:solidFill>
              </a:rPr>
              <a:t>ew </a:t>
            </a:r>
            <a:r>
              <a:rPr lang="en-US" altLang="ja-JP" b="1" dirty="0" smtClean="0">
                <a:solidFill>
                  <a:srgbClr val="0000FF"/>
                </a:solidFill>
              </a:rPr>
              <a:t>QCD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</a:rPr>
              <a:t>phase structure?</a:t>
            </a:r>
            <a:r>
              <a:rPr lang="en-US" altLang="ja-JP" dirty="0" smtClean="0">
                <a:solidFill>
                  <a:srgbClr val="0000FF"/>
                </a:solidFill>
              </a:rPr>
              <a:t> </a:t>
            </a:r>
            <a:endParaRPr lang="en-US" altLang="ja-JP" dirty="0">
              <a:solidFill>
                <a:srgbClr val="0000FF"/>
              </a:solidFill>
            </a:endParaRPr>
          </a:p>
          <a:p>
            <a:endParaRPr lang="en-US" altLang="ja-JP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5050087" y="2958709"/>
            <a:ext cx="6846107" cy="928688"/>
          </a:xfrm>
        </p:spPr>
        <p:txBody>
          <a:bodyPr>
            <a:noAutofit/>
          </a:bodyPr>
          <a:lstStyle/>
          <a:p>
            <a:r>
              <a:rPr lang="de-DE" sz="2400" dirty="0" smtClean="0"/>
              <a:t>SU(3)_</a:t>
            </a:r>
            <a:r>
              <a:rPr lang="de-DE" sz="2400" dirty="0" err="1" smtClean="0"/>
              <a:t>color</a:t>
            </a:r>
            <a:r>
              <a:rPr lang="de-DE" sz="2400" dirty="0" smtClean="0"/>
              <a:t> </a:t>
            </a:r>
            <a:r>
              <a:rPr lang="de-DE" sz="2400" dirty="0" err="1" smtClean="0"/>
              <a:t>Lattice</a:t>
            </a:r>
            <a:r>
              <a:rPr lang="de-DE" sz="2400" dirty="0" smtClean="0"/>
              <a:t> Gauge </a:t>
            </a:r>
            <a:r>
              <a:rPr lang="de-DE" sz="2400" dirty="0" err="1" smtClean="0"/>
              <a:t>Theory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Columbia Plot: Order </a:t>
            </a:r>
            <a:r>
              <a:rPr lang="de-DE" sz="2400" dirty="0" err="1" smtClean="0"/>
              <a:t>of</a:t>
            </a:r>
            <a:r>
              <a:rPr lang="de-DE" sz="2400" dirty="0" smtClean="0"/>
              <a:t> Phase Transition </a:t>
            </a:r>
            <a:br>
              <a:rPr lang="de-DE" sz="2400" dirty="0" smtClean="0"/>
            </a:br>
            <a:r>
              <a:rPr lang="de-DE" sz="2400" dirty="0" err="1" smtClean="0"/>
              <a:t>depends</a:t>
            </a:r>
            <a:r>
              <a:rPr lang="de-DE" sz="2400" dirty="0" smtClean="0"/>
              <a:t> on </a:t>
            </a:r>
            <a:r>
              <a:rPr lang="de-DE" sz="2400" dirty="0" err="1" smtClean="0"/>
              <a:t>quark</a:t>
            </a:r>
            <a:r>
              <a:rPr lang="de-DE" sz="2400" dirty="0" smtClean="0"/>
              <a:t> </a:t>
            </a:r>
            <a:r>
              <a:rPr lang="de-DE" sz="2400" dirty="0" err="1" smtClean="0"/>
              <a:t>masses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34EDC-B7BB-44C8-9DC2-06D1221622E9}" type="datetime1">
              <a:rPr lang="en-US" smtClean="0"/>
              <a:pPr>
                <a:defRPr/>
              </a:pPr>
              <a:t>9/17/2016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Horst Stoecker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1466655" y="773704"/>
            <a:ext cx="5985665" cy="5445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ogen 6"/>
          <p:cNvSpPr/>
          <p:nvPr/>
        </p:nvSpPr>
        <p:spPr>
          <a:xfrm flipH="1">
            <a:off x="2816805" y="6039289"/>
            <a:ext cx="90010" cy="2250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ogen 7"/>
          <p:cNvSpPr/>
          <p:nvPr/>
        </p:nvSpPr>
        <p:spPr>
          <a:xfrm>
            <a:off x="1916705" y="3924055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79361" name="Picture 1" descr="E:\CB20D73D-4AAD-4D87-8913-C65C5A479979@fias.uni-frankfu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630" y="638690"/>
            <a:ext cx="6255695" cy="587236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5710425" y="-114201"/>
            <a:ext cx="291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00CC"/>
                </a:solidFill>
              </a:rPr>
              <a:t>pure </a:t>
            </a:r>
            <a:r>
              <a:rPr lang="de-DE" sz="2000" b="1" dirty="0" err="1" smtClean="0">
                <a:solidFill>
                  <a:srgbClr val="0000CC"/>
                </a:solidFill>
              </a:rPr>
              <a:t>gauge</a:t>
            </a:r>
            <a:r>
              <a:rPr lang="de-DE" sz="2000" b="1" dirty="0" smtClean="0">
                <a:solidFill>
                  <a:srgbClr val="0000CC"/>
                </a:solidFill>
              </a:rPr>
              <a:t>:  </a:t>
            </a:r>
            <a:r>
              <a:rPr lang="de-DE" sz="2000" b="1" dirty="0" err="1" smtClean="0">
                <a:solidFill>
                  <a:srgbClr val="FF0000"/>
                </a:solidFill>
              </a:rPr>
              <a:t>glue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only</a:t>
            </a:r>
            <a:r>
              <a:rPr lang="de-DE" sz="2000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de-DE" sz="2000" b="1" dirty="0" smtClean="0">
                <a:solidFill>
                  <a:srgbClr val="0000CC"/>
                </a:solidFill>
              </a:rPr>
              <a:t>t=0.1fm/c</a:t>
            </a:r>
            <a:r>
              <a:rPr lang="de-DE" sz="2000" b="1" dirty="0" smtClean="0">
                <a:solidFill>
                  <a:srgbClr val="FF0000"/>
                </a:solidFill>
              </a:rPr>
              <a:t> :   </a:t>
            </a:r>
            <a:r>
              <a:rPr lang="de-DE" sz="2000" b="1" dirty="0" err="1" smtClean="0">
                <a:solidFill>
                  <a:srgbClr val="FF0000"/>
                </a:solidFill>
              </a:rPr>
              <a:t>No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smtClean="0">
                <a:solidFill>
                  <a:srgbClr val="0000CC"/>
                </a:solidFill>
              </a:rPr>
              <a:t>Quarks !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73377" y="705470"/>
            <a:ext cx="3756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 smtClean="0">
                <a:solidFill>
                  <a:srgbClr val="0000CC"/>
                </a:solidFill>
              </a:rPr>
              <a:t>Quenched</a:t>
            </a:r>
            <a:r>
              <a:rPr lang="de-DE" sz="1800" b="1" dirty="0" smtClean="0">
                <a:solidFill>
                  <a:srgbClr val="0000CC"/>
                </a:solidFill>
              </a:rPr>
              <a:t> QCD </a:t>
            </a:r>
            <a:r>
              <a:rPr lang="de-DE" sz="1800" b="1" dirty="0" err="1" smtClean="0">
                <a:solidFill>
                  <a:srgbClr val="FF0000"/>
                </a:solidFill>
              </a:rPr>
              <a:t>glue</a:t>
            </a:r>
            <a:r>
              <a:rPr lang="de-DE" sz="1800" b="1" dirty="0" smtClean="0">
                <a:solidFill>
                  <a:srgbClr val="FF0000"/>
                </a:solidFill>
              </a:rPr>
              <a:t> + </a:t>
            </a:r>
            <a:r>
              <a:rPr lang="de-DE" sz="1800" b="1" dirty="0" err="1" smtClean="0">
                <a:solidFill>
                  <a:srgbClr val="FF0000"/>
                </a:solidFill>
              </a:rPr>
              <a:t>Glue</a:t>
            </a:r>
            <a:r>
              <a:rPr lang="de-DE" sz="1800" b="1" dirty="0" err="1" smtClean="0">
                <a:solidFill>
                  <a:srgbClr val="0000CC"/>
                </a:solidFill>
              </a:rPr>
              <a:t>Balls</a:t>
            </a:r>
            <a:endParaRPr lang="de-DE" sz="1800" b="1" dirty="0" smtClean="0">
              <a:solidFill>
                <a:srgbClr val="0000CC"/>
              </a:solidFill>
            </a:endParaRPr>
          </a:p>
          <a:p>
            <a:r>
              <a:rPr lang="de-DE" sz="1800" b="1" dirty="0" smtClean="0">
                <a:solidFill>
                  <a:srgbClr val="0000CC"/>
                </a:solidFill>
              </a:rPr>
              <a:t>                                     </a:t>
            </a:r>
          </a:p>
          <a:p>
            <a:r>
              <a:rPr lang="de-DE" sz="1800" b="1" dirty="0" err="1" smtClean="0">
                <a:solidFill>
                  <a:srgbClr val="0000CC"/>
                </a:solidFill>
              </a:rPr>
              <a:t>few</a:t>
            </a:r>
            <a:r>
              <a:rPr lang="de-DE" sz="1800" b="1" dirty="0" smtClean="0">
                <a:solidFill>
                  <a:srgbClr val="FF0000"/>
                </a:solidFill>
              </a:rPr>
              <a:t> heavy </a:t>
            </a:r>
            <a:r>
              <a:rPr lang="de-DE" sz="1800" b="1" dirty="0" smtClean="0">
                <a:solidFill>
                  <a:srgbClr val="0000CC"/>
                </a:solidFill>
              </a:rPr>
              <a:t>Quarks</a:t>
            </a:r>
          </a:p>
          <a:p>
            <a:r>
              <a:rPr lang="de-DE" sz="1800" b="1" dirty="0" err="1" smtClean="0">
                <a:solidFill>
                  <a:srgbClr val="0000CC"/>
                </a:solidFill>
              </a:rPr>
              <a:t>T_cp</a:t>
            </a:r>
            <a:r>
              <a:rPr lang="de-DE" sz="1800" b="1" dirty="0" smtClean="0">
                <a:solidFill>
                  <a:srgbClr val="0000CC"/>
                </a:solidFill>
              </a:rPr>
              <a:t> =250 </a:t>
            </a:r>
            <a:r>
              <a:rPr lang="de-DE" sz="1800" b="1" dirty="0" err="1" smtClean="0">
                <a:solidFill>
                  <a:srgbClr val="0000CC"/>
                </a:solidFill>
              </a:rPr>
              <a:t>MeV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-57595" y="132020"/>
            <a:ext cx="6125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00CC"/>
                </a:solidFill>
              </a:rPr>
              <a:t>LHC &amp; RHIC: high </a:t>
            </a:r>
            <a:r>
              <a:rPr lang="de-DE" b="1" dirty="0" err="1" smtClean="0">
                <a:solidFill>
                  <a:srgbClr val="0000CC"/>
                </a:solidFill>
              </a:rPr>
              <a:t>mult</a:t>
            </a:r>
            <a:r>
              <a:rPr lang="de-DE" b="1" dirty="0" smtClean="0">
                <a:solidFill>
                  <a:srgbClr val="0000CC"/>
                </a:solidFill>
              </a:rPr>
              <a:t>. pp &amp; AA </a:t>
            </a:r>
            <a:r>
              <a:rPr lang="de-DE" b="1" dirty="0" err="1" smtClean="0">
                <a:solidFill>
                  <a:srgbClr val="0000CC"/>
                </a:solidFill>
              </a:rPr>
              <a:t>events</a:t>
            </a:r>
            <a:r>
              <a:rPr lang="de-DE" b="1" dirty="0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6" name="Ellipse 25"/>
          <p:cNvSpPr/>
          <p:nvPr/>
        </p:nvSpPr>
        <p:spPr>
          <a:xfrm>
            <a:off x="4526995" y="4419110"/>
            <a:ext cx="1890210" cy="45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 smtClean="0">
              <a:solidFill>
                <a:srgbClr val="0000CC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6327195" y="1358770"/>
            <a:ext cx="900100" cy="540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 smtClean="0">
              <a:solidFill>
                <a:srgbClr val="0000CC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646675" y="5139190"/>
            <a:ext cx="1890210" cy="45005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 smtClean="0">
              <a:solidFill>
                <a:srgbClr val="0000CC"/>
              </a:solidFill>
            </a:endParaRPr>
          </a:p>
        </p:txBody>
      </p:sp>
      <p:sp>
        <p:nvSpPr>
          <p:cNvPr id="29" name="Pfeil nach unten 28"/>
          <p:cNvSpPr/>
          <p:nvPr/>
        </p:nvSpPr>
        <p:spPr>
          <a:xfrm>
            <a:off x="7002270" y="0"/>
            <a:ext cx="225025" cy="7287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30775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313691" y="165515"/>
            <a:ext cx="52673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Time evolution of fugacity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of gluons and quarks (g, q)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from </a:t>
            </a:r>
            <a:r>
              <a:rPr lang="en-US" dirty="0" err="1" smtClean="0">
                <a:solidFill>
                  <a:srgbClr val="000000"/>
                </a:solidFill>
              </a:rPr>
              <a:t>pQCD</a:t>
            </a:r>
            <a:r>
              <a:rPr lang="en-US" dirty="0" smtClean="0">
                <a:solidFill>
                  <a:srgbClr val="000000"/>
                </a:solidFill>
              </a:rPr>
              <a:t>-based rate eq.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de-DE" alt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2050" name="Object 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46886"/>
              </p:ext>
            </p:extLst>
          </p:nvPr>
        </p:nvGraphicFramePr>
        <p:xfrm>
          <a:off x="4420210" y="3986705"/>
          <a:ext cx="26035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1" name="Formel" r:id="rId3" imgW="1181117" imgH="228917" progId="Equation.3">
                  <p:embed/>
                </p:oleObj>
              </mc:Choice>
              <mc:Fallback>
                <p:oleObj name="Formel" r:id="rId3" imgW="1181117" imgH="2289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210" y="3986705"/>
                        <a:ext cx="26035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364210" y="2290575"/>
            <a:ext cx="529275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. S. </a:t>
            </a:r>
            <a:r>
              <a:rPr lang="en-US" dirty="0" err="1" smtClean="0">
                <a:solidFill>
                  <a:srgbClr val="000000"/>
                </a:solidFill>
              </a:rPr>
              <a:t>Biró</a:t>
            </a:r>
            <a:r>
              <a:rPr lang="en-US" dirty="0" smtClean="0">
                <a:solidFill>
                  <a:srgbClr val="000000"/>
                </a:solidFill>
              </a:rPr>
              <a:t>, B. Mueller, X. Wang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BMW , PRC48,1275 (</a:t>
            </a:r>
            <a:r>
              <a:rPr lang="en-US" sz="2000" dirty="0">
                <a:solidFill>
                  <a:srgbClr val="000000"/>
                </a:solidFill>
              </a:rPr>
              <a:t>1993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Fast</a:t>
            </a:r>
            <a:r>
              <a:rPr lang="en-US" sz="2000" dirty="0" smtClean="0">
                <a:solidFill>
                  <a:srgbClr val="000000"/>
                </a:solidFill>
              </a:rPr>
              <a:t> gluon saturation,  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slow</a:t>
            </a:r>
            <a:r>
              <a:rPr lang="en-US" sz="2000" dirty="0" smtClean="0">
                <a:solidFill>
                  <a:srgbClr val="000000"/>
                </a:solidFill>
              </a:rPr>
              <a:t> quark saturation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053" name="Picture 5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18820"/>
            <a:ext cx="4383697" cy="70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B1E2A-1F73-4C2F-87F5-3AEB3CCEC2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F5CB2-1CEF-4BE7-A656-F975888866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7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17475"/>
            <a:ext cx="8783637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80830" y="5947885"/>
            <a:ext cx="6324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en-US" sz="2000" dirty="0">
                <a:solidFill>
                  <a:srgbClr val="0000FF"/>
                </a:solidFill>
              </a:rPr>
              <a:t>D.M. Elliott, D.H. </a:t>
            </a:r>
            <a:r>
              <a:rPr lang="de-DE" altLang="en-US" sz="2000" dirty="0" err="1">
                <a:solidFill>
                  <a:srgbClr val="0000FF"/>
                </a:solidFill>
              </a:rPr>
              <a:t>Rischke</a:t>
            </a:r>
            <a:r>
              <a:rPr lang="en-US" sz="2000" dirty="0">
                <a:solidFill>
                  <a:srgbClr val="0000FF"/>
                </a:solidFill>
              </a:rPr>
              <a:t>,</a:t>
            </a:r>
            <a:r>
              <a:rPr lang="de-DE" altLang="en-US" sz="2000" dirty="0" err="1">
                <a:solidFill>
                  <a:srgbClr val="0000FF"/>
                </a:solidFill>
              </a:rPr>
              <a:t>Nucl.Phys</a:t>
            </a:r>
            <a:r>
              <a:rPr lang="de-DE" altLang="en-US" sz="2000" dirty="0">
                <a:solidFill>
                  <a:srgbClr val="0000FF"/>
                </a:solidFill>
              </a:rPr>
              <a:t>. A671</a:t>
            </a:r>
            <a:r>
              <a:rPr lang="en-US" sz="2000" dirty="0">
                <a:solidFill>
                  <a:srgbClr val="0000FF"/>
                </a:solidFill>
              </a:rPr>
              <a:t>,583</a:t>
            </a:r>
            <a:r>
              <a:rPr lang="de-DE" altLang="en-US" sz="2000" dirty="0">
                <a:solidFill>
                  <a:srgbClr val="0000FF"/>
                </a:solidFill>
              </a:rPr>
              <a:t> (2000)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98788" y="3743325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RHIC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46988" y="1071563"/>
            <a:ext cx="639762" cy="366712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LHC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13815" y="5402270"/>
            <a:ext cx="360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Rate equation calculation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E0152-DA7C-4E20-BF8A-9C5B799DF64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471523" y="2670050"/>
            <a:ext cx="3350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Fast</a:t>
            </a:r>
            <a:r>
              <a:rPr lang="en-US" dirty="0">
                <a:solidFill>
                  <a:srgbClr val="000000"/>
                </a:solidFill>
              </a:rPr>
              <a:t> gluon saturation,  </a:t>
            </a:r>
          </a:p>
          <a:p>
            <a:r>
              <a:rPr lang="en-US" b="1" dirty="0">
                <a:solidFill>
                  <a:srgbClr val="0000FF"/>
                </a:solidFill>
              </a:rPr>
              <a:t>slow</a:t>
            </a:r>
            <a:r>
              <a:rPr lang="en-US" dirty="0">
                <a:solidFill>
                  <a:srgbClr val="000000"/>
                </a:solidFill>
              </a:rPr>
              <a:t> quark saturation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5460" y="1763158"/>
            <a:ext cx="3350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Fast</a:t>
            </a:r>
            <a:r>
              <a:rPr lang="en-US" dirty="0">
                <a:solidFill>
                  <a:srgbClr val="000000"/>
                </a:solidFill>
              </a:rPr>
              <a:t> gluon saturation,  </a:t>
            </a:r>
          </a:p>
          <a:p>
            <a:r>
              <a:rPr lang="en-US" b="1" dirty="0">
                <a:solidFill>
                  <a:srgbClr val="0000FF"/>
                </a:solidFill>
              </a:rPr>
              <a:t>slow</a:t>
            </a:r>
            <a:r>
              <a:rPr lang="en-US" dirty="0">
                <a:solidFill>
                  <a:srgbClr val="000000"/>
                </a:solidFill>
              </a:rPr>
              <a:t> quark saturation</a:t>
            </a:r>
          </a:p>
        </p:txBody>
      </p:sp>
    </p:spTree>
    <p:extLst>
      <p:ext uri="{BB962C8B-B14F-4D97-AF65-F5344CB8AC3E}">
        <p14:creationId xmlns:p14="http://schemas.microsoft.com/office/powerpoint/2010/main" val="312363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25"/>
            <a:ext cx="8820980" cy="689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-26495" y="27393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Time evolution of fugacity(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>
                <a:solidFill>
                  <a:srgbClr val="000000"/>
                </a:solidFill>
              </a:rPr>
              <a:t>,</a:t>
            </a:r>
            <a:r>
              <a:rPr lang="en-US" sz="2800" dirty="0" err="1">
                <a:solidFill>
                  <a:srgbClr val="0000FF"/>
                </a:solidFill>
              </a:rPr>
              <a:t>q</a:t>
            </a:r>
            <a:r>
              <a:rPr lang="en-US" sz="2800" dirty="0" smtClean="0">
                <a:solidFill>
                  <a:srgbClr val="000000"/>
                </a:solidFill>
              </a:rPr>
              <a:t>) - analog to </a:t>
            </a:r>
            <a:r>
              <a:rPr lang="en-US" sz="2800" dirty="0" err="1" smtClean="0">
                <a:solidFill>
                  <a:srgbClr val="FF0000"/>
                </a:solidFill>
              </a:rPr>
              <a:t>Nf</a:t>
            </a:r>
            <a:r>
              <a:rPr lang="en-US" sz="2800" dirty="0" smtClean="0">
                <a:solidFill>
                  <a:srgbClr val="FF0000"/>
                </a:solidFill>
              </a:rPr>
              <a:t> (t)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BAMPS </a:t>
            </a:r>
            <a:r>
              <a:rPr lang="en-US" sz="2800" dirty="0">
                <a:solidFill>
                  <a:srgbClr val="000000"/>
                </a:solidFill>
              </a:rPr>
              <a:t>Box calculation </a:t>
            </a:r>
            <a:endParaRPr lang="de-DE" alt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67050" y="1916113"/>
          <a:ext cx="40973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5" name="Formel" r:id="rId4" imgW="1181117" imgH="228917" progId="Equation.3">
                  <p:embed/>
                </p:oleObj>
              </mc:Choice>
              <mc:Fallback>
                <p:oleObj name="Formel" r:id="rId4" imgW="1181117" imgH="2289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1916113"/>
                        <a:ext cx="409733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75580" y="1231893"/>
            <a:ext cx="31838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Z.Xu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C.Greiner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r>
              <a:rPr lang="en-US" dirty="0">
                <a:solidFill>
                  <a:srgbClr val="0000FF"/>
                </a:solidFill>
              </a:rPr>
              <a:t>PRC71,064901(2005)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5DE13-5C4D-45F2-97B6-27F7D054DBE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F5CB2-1CEF-4BE7-A656-F975888866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56010" y="2634379"/>
            <a:ext cx="71045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rgbClr val="FF0000"/>
                </a:solidFill>
              </a:rPr>
              <a:t>Nf</a:t>
            </a:r>
            <a:r>
              <a:rPr lang="de-DE" sz="2000" b="1" dirty="0" smtClean="0">
                <a:solidFill>
                  <a:srgbClr val="FF0000"/>
                </a:solidFill>
              </a:rPr>
              <a:t>(t)</a:t>
            </a:r>
          </a:p>
          <a:p>
            <a:r>
              <a:rPr lang="de-DE" sz="2000" b="1" dirty="0" smtClean="0">
                <a:solidFill>
                  <a:srgbClr val="FF0000"/>
                </a:solidFill>
              </a:rPr>
              <a:t>2</a:t>
            </a:r>
          </a:p>
          <a:p>
            <a:endParaRPr lang="de-DE" sz="2000" b="1" dirty="0" smtClean="0">
              <a:solidFill>
                <a:srgbClr val="FF0000"/>
              </a:solidFill>
            </a:endParaRPr>
          </a:p>
          <a:p>
            <a:endParaRPr lang="de-DE" sz="2000" b="1" dirty="0" smtClean="0">
              <a:solidFill>
                <a:srgbClr val="FF0000"/>
              </a:solidFill>
            </a:endParaRPr>
          </a:p>
          <a:p>
            <a:r>
              <a:rPr lang="de-DE" sz="2000" b="1" dirty="0" smtClean="0">
                <a:solidFill>
                  <a:srgbClr val="FF0000"/>
                </a:solidFill>
              </a:rPr>
              <a:t>1</a:t>
            </a:r>
          </a:p>
          <a:p>
            <a:endParaRPr lang="de-DE" sz="2000" b="1" dirty="0" smtClean="0">
              <a:solidFill>
                <a:srgbClr val="FF0000"/>
              </a:solidFill>
            </a:endParaRPr>
          </a:p>
          <a:p>
            <a:r>
              <a:rPr lang="de-DE" sz="2000" b="1" dirty="0" smtClean="0">
                <a:solidFill>
                  <a:srgbClr val="FF0000"/>
                </a:solidFill>
              </a:rPr>
              <a:t>0.2</a:t>
            </a:r>
          </a:p>
          <a:p>
            <a:r>
              <a:rPr lang="de-DE" sz="2000" b="1" dirty="0" smtClean="0">
                <a:solidFill>
                  <a:srgbClr val="FF0000"/>
                </a:solidFill>
              </a:rPr>
              <a:t>0.1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81785" y="2594155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fugacity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~ ½ </a:t>
            </a:r>
            <a:r>
              <a:rPr lang="de-DE" dirty="0" err="1" smtClean="0">
                <a:solidFill>
                  <a:srgbClr val="0000FF"/>
                </a:solidFill>
              </a:rPr>
              <a:t>flavor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number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Nf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924745" y="5168290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t/</a:t>
            </a:r>
            <a:r>
              <a:rPr lang="de-DE" dirty="0" err="1" smtClean="0">
                <a:solidFill>
                  <a:srgbClr val="000000"/>
                </a:solidFill>
              </a:rPr>
              <a:t>fm</a:t>
            </a:r>
            <a:r>
              <a:rPr lang="de-DE" dirty="0" smtClean="0">
                <a:solidFill>
                  <a:srgbClr val="000000"/>
                </a:solidFill>
              </a:rPr>
              <a:t>/c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03265" y="4187950"/>
            <a:ext cx="3350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Fast</a:t>
            </a:r>
            <a:r>
              <a:rPr lang="en-US" dirty="0">
                <a:solidFill>
                  <a:srgbClr val="000000"/>
                </a:solidFill>
              </a:rPr>
              <a:t> gluon saturation,  </a:t>
            </a:r>
          </a:p>
          <a:p>
            <a:r>
              <a:rPr lang="en-US" b="1" dirty="0">
                <a:solidFill>
                  <a:srgbClr val="0000FF"/>
                </a:solidFill>
              </a:rPr>
              <a:t>slow</a:t>
            </a:r>
            <a:r>
              <a:rPr lang="en-US" dirty="0">
                <a:solidFill>
                  <a:srgbClr val="000000"/>
                </a:solidFill>
              </a:rPr>
              <a:t> quark saturation</a:t>
            </a:r>
          </a:p>
        </p:txBody>
      </p:sp>
    </p:spTree>
    <p:extLst>
      <p:ext uri="{BB962C8B-B14F-4D97-AF65-F5344CB8AC3E}">
        <p14:creationId xmlns:p14="http://schemas.microsoft.com/office/powerpoint/2010/main" val="234717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5166-C251-40A3-BA52-C9523A08DE1A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-57594" y="2138785"/>
            <a:ext cx="93463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4000" dirty="0" smtClean="0"/>
              <a:t>Time evolution of high multiplicity pp AA</a:t>
            </a:r>
          </a:p>
          <a:p>
            <a:r>
              <a:rPr lang="en-US" altLang="ja-JP" sz="4000" dirty="0" smtClean="0"/>
              <a:t>at RHIC and LHC in pure YM scenario</a:t>
            </a:r>
            <a:endParaRPr lang="en-US" altLang="ja-JP" sz="4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C872E-D74B-4E0D-8F3F-0D18661FC402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Djordjevic </a:t>
            </a:r>
            <a:fld id="{92EDE6EE-DC89-4B12-A890-D1ABB2D210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20162" name="Picture 2" descr="C:\Users\HORSTS~1\AppData\Local\Temp\Bil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" y="1228046"/>
            <a:ext cx="9246695" cy="447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1165" y="6381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FE27732D-F746-4A13-AF01-9632074D25B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13725"/>
            <a:ext cx="91440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2000"/>
              </a:spcBef>
              <a:buClr>
                <a:srgbClr val="FF0000"/>
              </a:buClr>
              <a:buSzPct val="100000"/>
              <a:buFont typeface="Wingdings" pitchFamily="2" charset="2"/>
              <a:buNone/>
            </a:pPr>
            <a:r>
              <a:rPr lang="en-GB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Alternate Scenario: pure gauge matter in pp,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pA</a:t>
            </a:r>
            <a:r>
              <a:rPr lang="en-GB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– AA ? </a:t>
            </a:r>
            <a:endParaRPr lang="en-GB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473670" y="696780"/>
            <a:ext cx="8272555" cy="1694952"/>
          </a:xfrm>
          <a:prstGeom prst="rect">
            <a:avLst/>
          </a:prstGeom>
          <a:noFill/>
          <a:ln w="3168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625"/>
              </a:spcBef>
              <a:buClr>
                <a:srgbClr val="3333CC"/>
              </a:buClr>
              <a:buSzPct val="100000"/>
              <a:buFont typeface="Times New Roman" pitchFamily="18" charset="0"/>
              <a:buNone/>
            </a:pP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Initial </a:t>
            </a:r>
            <a:r>
              <a:rPr lang="en-GB" altLang="en-US" sz="2600" b="1" dirty="0" err="1" smtClean="0">
                <a:solidFill>
                  <a:srgbClr val="3333CC"/>
                </a:solidFill>
                <a:latin typeface="Times New Roman" pitchFamily="18" charset="0"/>
              </a:rPr>
              <a:t>Color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Glass Condensate         </a:t>
            </a:r>
            <a:r>
              <a:rPr lang="en-GB" altLang="en-US" sz="2600" b="1" dirty="0" err="1" smtClean="0">
                <a:solidFill>
                  <a:srgbClr val="3333CC"/>
                </a:solidFill>
                <a:latin typeface="Times New Roman" pitchFamily="18" charset="0"/>
              </a:rPr>
              <a:t>Glasma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altLang="en-US" sz="2600" b="1" dirty="0" err="1" smtClean="0">
                <a:solidFill>
                  <a:srgbClr val="3333CC"/>
                </a:solidFill>
                <a:latin typeface="Times New Roman" pitchFamily="18" charset="0"/>
              </a:rPr>
              <a:t>thermalizes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alt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fast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equilibration of Gluons, </a:t>
            </a:r>
            <a:r>
              <a:rPr lang="en-GB" alt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slow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altLang="en-US" sz="2600" b="1" dirty="0" err="1" smtClean="0">
                <a:solidFill>
                  <a:srgbClr val="3333CC"/>
                </a:solidFill>
                <a:latin typeface="Times New Roman" pitchFamily="18" charset="0"/>
              </a:rPr>
              <a:t>equil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. of quarks               high pressure, entropy </a:t>
            </a:r>
            <a:r>
              <a:rPr lang="en-GB" alt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gluon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plasma                               </a:t>
            </a:r>
            <a:r>
              <a:rPr lang="en-GB" alt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fast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hydrodynamic expansion of </a:t>
            </a:r>
            <a:r>
              <a:rPr lang="en-GB" alt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gluon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plasma.</a:t>
            </a:r>
            <a:endParaRPr lang="en-GB" altLang="en-US" sz="2600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3012452"/>
            <a:ext cx="9144000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1. Order Phase Transition at </a:t>
            </a:r>
            <a:r>
              <a:rPr lang="en-US" altLang="en-US" sz="2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T_c</a:t>
            </a:r>
            <a:r>
              <a:rPr lang="en-US" altLang="en-US" sz="2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= 270 </a:t>
            </a:r>
            <a:r>
              <a:rPr lang="en-US" altLang="en-US" sz="2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altLang="en-US" sz="2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of flavorless QCD. </a:t>
            </a:r>
            <a:endParaRPr lang="en-US" altLang="en-US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AutoShape 3"/>
          <p:cNvSpPr>
            <a:spLocks noChangeArrowheads="1"/>
          </p:cNvSpPr>
          <p:nvPr/>
        </p:nvSpPr>
        <p:spPr bwMode="auto">
          <a:xfrm>
            <a:off x="4268788" y="4794563"/>
            <a:ext cx="682625" cy="5318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0" y="5402270"/>
            <a:ext cx="9143999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Glueball-Hagedornstates</a:t>
            </a:r>
            <a:r>
              <a:rPr lang="en-US" altLang="en-US" sz="2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mix with quarks, decay into Hadrons</a:t>
            </a:r>
            <a:endParaRPr lang="en-US" altLang="en-US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3"/>
          <p:cNvSpPr>
            <a:spLocks noChangeArrowheads="1"/>
          </p:cNvSpPr>
          <p:nvPr/>
        </p:nvSpPr>
        <p:spPr bwMode="auto">
          <a:xfrm>
            <a:off x="4268788" y="2442365"/>
            <a:ext cx="682625" cy="5318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6F1E84-4CA8-4FCD-A7C3-DFAEB18DDEBB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 rot="16200000">
            <a:off x="5255329" y="696507"/>
            <a:ext cx="227686" cy="5318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 rot="16200000">
            <a:off x="853419" y="1910827"/>
            <a:ext cx="227686" cy="5318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22490" y="4187950"/>
            <a:ext cx="8652029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Transition from glue plasma in </a:t>
            </a:r>
            <a:r>
              <a:rPr lang="en-US" altLang="en-US" sz="2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GlueBall</a:t>
            </a:r>
            <a:r>
              <a:rPr lang="en-US" altLang="en-US" sz="2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fluid </a:t>
            </a:r>
            <a:endParaRPr lang="en-US" altLang="en-US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4268850" y="3580790"/>
            <a:ext cx="682625" cy="5318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499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rs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55" y="165515"/>
            <a:ext cx="8182003" cy="540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-57595" y="165515"/>
            <a:ext cx="123707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Eff.Nf</a:t>
            </a:r>
            <a:r>
              <a:rPr lang="de-DE" dirty="0" smtClean="0">
                <a:solidFill>
                  <a:srgbClr val="0000FF"/>
                </a:solidFill>
              </a:rPr>
              <a:t>(t)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0.0</a:t>
            </a:r>
          </a:p>
          <a:p>
            <a:endParaRPr lang="de-DE" dirty="0" smtClean="0">
              <a:solidFill>
                <a:srgbClr val="0000FF"/>
              </a:solidFill>
            </a:endParaRPr>
          </a:p>
          <a:p>
            <a:r>
              <a:rPr lang="de-DE" dirty="0" smtClean="0">
                <a:solidFill>
                  <a:srgbClr val="0000FF"/>
                </a:solidFill>
              </a:rPr>
              <a:t>0.1</a:t>
            </a:r>
          </a:p>
          <a:p>
            <a:endParaRPr lang="de-DE" dirty="0" smtClean="0">
              <a:solidFill>
                <a:srgbClr val="0000FF"/>
              </a:solidFill>
            </a:endParaRPr>
          </a:p>
          <a:p>
            <a:r>
              <a:rPr lang="de-DE" dirty="0" smtClean="0">
                <a:solidFill>
                  <a:srgbClr val="0000FF"/>
                </a:solidFill>
              </a:rPr>
              <a:t>0.2</a:t>
            </a:r>
          </a:p>
          <a:p>
            <a:endParaRPr lang="de-DE" dirty="0" smtClean="0">
              <a:solidFill>
                <a:srgbClr val="0000FF"/>
              </a:solidFill>
            </a:endParaRPr>
          </a:p>
          <a:p>
            <a:r>
              <a:rPr lang="de-DE" dirty="0" smtClean="0">
                <a:solidFill>
                  <a:srgbClr val="0000FF"/>
                </a:solidFill>
              </a:rPr>
              <a:t>0.3</a:t>
            </a:r>
          </a:p>
          <a:p>
            <a:endParaRPr lang="de-DE" dirty="0" smtClean="0">
              <a:solidFill>
                <a:srgbClr val="0000FF"/>
              </a:solidFill>
            </a:endParaRPr>
          </a:p>
          <a:p>
            <a:r>
              <a:rPr lang="de-DE" dirty="0" smtClean="0">
                <a:solidFill>
                  <a:srgbClr val="0000FF"/>
                </a:solidFill>
              </a:rPr>
              <a:t>0.6</a:t>
            </a:r>
          </a:p>
          <a:p>
            <a:endParaRPr lang="de-DE" dirty="0" smtClean="0">
              <a:solidFill>
                <a:srgbClr val="0000FF"/>
              </a:solidFill>
            </a:endParaRPr>
          </a:p>
          <a:p>
            <a:r>
              <a:rPr lang="de-DE" dirty="0" smtClean="0">
                <a:solidFill>
                  <a:srgbClr val="0000FF"/>
                </a:solidFill>
              </a:rPr>
              <a:t>0.9 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1880" y="5478165"/>
            <a:ext cx="8901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Eff</a:t>
            </a:r>
            <a:r>
              <a:rPr lang="de-DE" dirty="0" smtClean="0">
                <a:solidFill>
                  <a:srgbClr val="0000FF"/>
                </a:solidFill>
              </a:rPr>
              <a:t>. </a:t>
            </a:r>
            <a:r>
              <a:rPr lang="de-DE" dirty="0" err="1" smtClean="0">
                <a:solidFill>
                  <a:srgbClr val="0000FF"/>
                </a:solidFill>
              </a:rPr>
              <a:t>Nf</a:t>
            </a:r>
            <a:r>
              <a:rPr lang="de-DE" dirty="0" smtClean="0">
                <a:solidFill>
                  <a:srgbClr val="0000FF"/>
                </a:solidFill>
              </a:rPr>
              <a:t>(t):   0    0.1         0.2                0.3           0.6              1.2  ...</a:t>
            </a:r>
          </a:p>
          <a:p>
            <a:endParaRPr lang="de-DE" dirty="0" smtClean="0">
              <a:solidFill>
                <a:srgbClr val="0000FF"/>
              </a:solidFill>
            </a:endParaRPr>
          </a:p>
          <a:p>
            <a:r>
              <a:rPr lang="de-DE" dirty="0" err="1" smtClean="0">
                <a:solidFill>
                  <a:srgbClr val="0000FF"/>
                </a:solidFill>
              </a:rPr>
              <a:t>Eff</a:t>
            </a:r>
            <a:r>
              <a:rPr lang="de-DE" dirty="0" smtClean="0">
                <a:solidFill>
                  <a:srgbClr val="0000FF"/>
                </a:solidFill>
              </a:rPr>
              <a:t>. </a:t>
            </a:r>
            <a:r>
              <a:rPr lang="de-DE" dirty="0" err="1" smtClean="0">
                <a:solidFill>
                  <a:srgbClr val="0000FF"/>
                </a:solidFill>
              </a:rPr>
              <a:t>Nf</a:t>
            </a:r>
            <a:r>
              <a:rPr lang="de-DE" dirty="0" smtClean="0">
                <a:solidFill>
                  <a:srgbClr val="0000FF"/>
                </a:solidFill>
              </a:rPr>
              <a:t>(t) </a:t>
            </a:r>
            <a:r>
              <a:rPr lang="de-DE" dirty="0" err="1" smtClean="0">
                <a:solidFill>
                  <a:srgbClr val="0000FF"/>
                </a:solidFill>
              </a:rPr>
              <a:t>is</a:t>
            </a:r>
            <a:r>
              <a:rPr lang="de-DE" dirty="0" smtClean="0">
                <a:solidFill>
                  <a:srgbClr val="0000FF"/>
                </a:solidFill>
              </a:rPr>
              <a:t> U.S. – </a:t>
            </a:r>
            <a:r>
              <a:rPr lang="de-DE" dirty="0" err="1" smtClean="0">
                <a:solidFill>
                  <a:srgbClr val="0000FF"/>
                </a:solidFill>
              </a:rPr>
              <a:t>parameter</a:t>
            </a:r>
            <a:r>
              <a:rPr lang="de-DE" dirty="0" smtClean="0">
                <a:solidFill>
                  <a:srgbClr val="0000FF"/>
                </a:solidFill>
              </a:rPr>
              <a:t> :    </a:t>
            </a:r>
            <a:r>
              <a:rPr lang="de-DE" dirty="0" err="1" smtClean="0">
                <a:solidFill>
                  <a:srgbClr val="0000FF"/>
                </a:solidFill>
              </a:rPr>
              <a:t>Nf</a:t>
            </a:r>
            <a:r>
              <a:rPr lang="de-DE" dirty="0" smtClean="0">
                <a:solidFill>
                  <a:srgbClr val="0000FF"/>
                </a:solidFill>
              </a:rPr>
              <a:t> = 2+1  ~  </a:t>
            </a:r>
            <a:r>
              <a:rPr lang="de-DE" dirty="0" err="1" smtClean="0">
                <a:solidFill>
                  <a:srgbClr val="0000FF"/>
                </a:solidFill>
              </a:rPr>
              <a:t>fugacity</a:t>
            </a:r>
            <a:r>
              <a:rPr lang="de-DE" dirty="0" smtClean="0">
                <a:solidFill>
                  <a:srgbClr val="0000FF"/>
                </a:solidFill>
              </a:rPr>
              <a:t> = 1</a:t>
            </a:r>
            <a:endParaRPr lang="de-DE" dirty="0">
              <a:solidFill>
                <a:srgbClr val="0000FF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5027370" y="2594155"/>
            <a:ext cx="4091002" cy="0"/>
          </a:xfrm>
          <a:prstGeom prst="straightConnector1">
            <a:avLst/>
          </a:prstGeom>
          <a:noFill/>
          <a:ln w="63500" cap="flat" cmpd="sng" algn="ctr">
            <a:solidFill>
              <a:srgbClr val="FF0000">
                <a:alpha val="50000"/>
              </a:srgbClr>
            </a:solidFill>
            <a:prstDash val="lgDash"/>
            <a:round/>
            <a:headEnd type="arrow"/>
            <a:tailEnd type="arrow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5710425" y="2062890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GlueBalls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decay</a:t>
            </a:r>
            <a:endParaRPr lang="de-D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5166-C251-40A3-BA52-C9523A08DE1A}" type="slidenum">
              <a:rPr lang="en-US" altLang="ja-JP">
                <a:solidFill>
                  <a:srgbClr val="000000"/>
                </a:solidFill>
              </a:rPr>
              <a:pPr/>
              <a:t>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-57594" y="2138785"/>
            <a:ext cx="93463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4000" dirty="0" smtClean="0">
                <a:solidFill>
                  <a:srgbClr val="000000"/>
                </a:solidFill>
              </a:rPr>
              <a:t>Hydro time evolution of high multiplicity pp AA at RHIC and LHC :</a:t>
            </a:r>
          </a:p>
          <a:p>
            <a:endParaRPr lang="en-US" altLang="ja-JP" sz="4000" dirty="0" smtClean="0">
              <a:solidFill>
                <a:srgbClr val="000000"/>
              </a:solidFill>
            </a:endParaRPr>
          </a:p>
          <a:p>
            <a:r>
              <a:rPr lang="en-US" altLang="ja-JP" sz="4000" dirty="0" smtClean="0">
                <a:solidFill>
                  <a:srgbClr val="000000"/>
                </a:solidFill>
              </a:rPr>
              <a:t>YM scenario  vs.  2+1 flavor QCD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69" y="709613"/>
            <a:ext cx="5300663" cy="5438775"/>
          </a:xfrm>
          <a:prstGeom prst="rect">
            <a:avLst/>
          </a:prstGeom>
        </p:spPr>
      </p:pic>
      <p:sp>
        <p:nvSpPr>
          <p:cNvPr id="3" name="Shape 133"/>
          <p:cNvSpPr/>
          <p:nvPr/>
        </p:nvSpPr>
        <p:spPr>
          <a:xfrm>
            <a:off x="-57595" y="6464800"/>
            <a:ext cx="658250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 H. </a:t>
            </a:r>
            <a:r>
              <a:rPr lang="de-DE" dirty="0" err="1" smtClean="0">
                <a:solidFill>
                  <a:srgbClr val="000000"/>
                </a:solidFill>
              </a:rPr>
              <a:t>Niemi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dirty="0" err="1" smtClean="0">
                <a:solidFill>
                  <a:srgbClr val="000000"/>
                </a:solidFill>
              </a:rPr>
              <a:t>LongGang</a:t>
            </a:r>
            <a:r>
              <a:rPr dirty="0" smtClean="0">
                <a:solidFill>
                  <a:srgbClr val="000000"/>
                </a:solidFill>
              </a:rPr>
              <a:t> P</a:t>
            </a:r>
            <a:r>
              <a:rPr lang="de-DE" dirty="0" err="1" smtClean="0">
                <a:solidFill>
                  <a:srgbClr val="000000"/>
                </a:solidFill>
              </a:rPr>
              <a:t>ang</a:t>
            </a:r>
            <a:r>
              <a:rPr lang="de-DE" dirty="0" smtClean="0">
                <a:solidFill>
                  <a:srgbClr val="000000"/>
                </a:solidFill>
              </a:rPr>
              <a:t>, V. </a:t>
            </a:r>
            <a:r>
              <a:rPr lang="de-DE" dirty="0" err="1" smtClean="0">
                <a:solidFill>
                  <a:srgbClr val="000000"/>
                </a:solidFill>
              </a:rPr>
              <a:t>Vovchenko</a:t>
            </a:r>
            <a:r>
              <a:rPr lang="de-DE" dirty="0" smtClean="0">
                <a:solidFill>
                  <a:srgbClr val="000000"/>
                </a:solidFill>
              </a:rPr>
              <a:t>, HST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F9362E70-2815-4931-BD50-FAA5750DDC0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004935" y="165515"/>
            <a:ext cx="6967537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2000"/>
              </a:spcBef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</a:rPr>
              <a:t>Acknowledgements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170090" y="2745945"/>
            <a:ext cx="8879714" cy="463846"/>
          </a:xfrm>
          <a:prstGeom prst="rect">
            <a:avLst/>
          </a:prstGeom>
          <a:noFill/>
          <a:ln w="31680">
            <a:solidFill>
              <a:srgbClr val="99CC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spcBef>
                <a:spcPts val="1625"/>
              </a:spcBef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Lattice: </a:t>
            </a:r>
            <a:r>
              <a:rPr lang="en-GB" b="1" dirty="0" err="1" smtClean="0">
                <a:solidFill>
                  <a:srgbClr val="3333CC"/>
                </a:solidFill>
                <a:latin typeface="Times New Roman" pitchFamily="18" charset="0"/>
              </a:rPr>
              <a:t>Fodor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  <a:latin typeface="Times New Roman" pitchFamily="18" charset="0"/>
              </a:rPr>
              <a:t>Borsanyi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3333CC"/>
                </a:solidFill>
                <a:latin typeface="Times New Roman" pitchFamily="18" charset="0"/>
              </a:rPr>
              <a:t>Panero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3333CC"/>
                </a:solidFill>
                <a:latin typeface="Times New Roman" pitchFamily="18" charset="0"/>
              </a:rPr>
              <a:t>Karsch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3333CC"/>
                </a:solidFill>
                <a:latin typeface="Times New Roman" pitchFamily="18" charset="0"/>
              </a:rPr>
              <a:t>Philipsen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... </a:t>
            </a:r>
            <a:endParaRPr lang="en-GB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683B6-2CE3-46D5-A6FD-CCA56B7BA856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58517" y="1607520"/>
            <a:ext cx="8891288" cy="833178"/>
          </a:xfrm>
          <a:prstGeom prst="rect">
            <a:avLst/>
          </a:prstGeom>
          <a:noFill/>
          <a:ln w="31680">
            <a:solidFill>
              <a:srgbClr val="99CC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spcBef>
                <a:spcPts val="1625"/>
              </a:spcBef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Early phase e-m probes: </a:t>
            </a:r>
            <a:r>
              <a:rPr lang="en-GB" b="1" dirty="0" err="1" smtClean="0">
                <a:solidFill>
                  <a:srgbClr val="3333CC"/>
                </a:solidFill>
                <a:latin typeface="Times New Roman" pitchFamily="18" charset="0"/>
              </a:rPr>
              <a:t>Raha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, Sinha, </a:t>
            </a:r>
            <a:r>
              <a:rPr lang="en-GB" b="1" dirty="0" err="1" smtClean="0">
                <a:solidFill>
                  <a:srgbClr val="3333CC"/>
                </a:solidFill>
                <a:latin typeface="Times New Roman" pitchFamily="18" charset="0"/>
              </a:rPr>
              <a:t>Gorenstein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  <a:latin typeface="Times New Roman" pitchFamily="18" charset="0"/>
              </a:rPr>
              <a:t>Vovchenko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3333CC"/>
                </a:solidFill>
                <a:latin typeface="Times New Roman" pitchFamily="18" charset="0"/>
              </a:rPr>
              <a:t>Satarov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3333CC"/>
                </a:solidFill>
                <a:latin typeface="Times New Roman" pitchFamily="18" charset="0"/>
              </a:rPr>
              <a:t>Mishustin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, A. </a:t>
            </a:r>
            <a:r>
              <a:rPr lang="en-GB" b="1" dirty="0" err="1" smtClean="0">
                <a:solidFill>
                  <a:srgbClr val="3333CC"/>
                </a:solidFill>
                <a:latin typeface="Times New Roman" pitchFamily="18" charset="0"/>
              </a:rPr>
              <a:t>Srivastava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3333CC"/>
                </a:solidFill>
                <a:latin typeface="Times New Roman" pitchFamily="18" charset="0"/>
              </a:rPr>
              <a:t>Csernai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  ... </a:t>
            </a:r>
            <a:endParaRPr lang="en-GB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70090" y="848570"/>
            <a:ext cx="8879715" cy="463846"/>
          </a:xfrm>
          <a:prstGeom prst="rect">
            <a:avLst/>
          </a:prstGeom>
          <a:noFill/>
          <a:ln w="31680">
            <a:solidFill>
              <a:srgbClr val="99CC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spcBef>
                <a:spcPts val="1625"/>
              </a:spcBef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Transport: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Zhou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  <a:latin typeface="Times New Roman" pitchFamily="18" charset="0"/>
              </a:rPr>
              <a:t>Seizel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, Xu, Zhuang, C. Greiner...  </a:t>
            </a:r>
            <a:endParaRPr lang="en-GB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70090" y="3572314"/>
            <a:ext cx="8891288" cy="463846"/>
          </a:xfrm>
          <a:prstGeom prst="rect">
            <a:avLst/>
          </a:prstGeom>
          <a:noFill/>
          <a:ln w="31680">
            <a:solidFill>
              <a:srgbClr val="99CC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spcBef>
                <a:spcPts val="1625"/>
              </a:spcBef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 smtClean="0">
                <a:solidFill>
                  <a:srgbClr val="3333CC"/>
                </a:solidFill>
                <a:latin typeface="Times New Roman" pitchFamily="18" charset="0"/>
              </a:rPr>
              <a:t>GlueBall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-Hydro YM vs. QCD: </a:t>
            </a:r>
            <a:r>
              <a:rPr lang="en-GB" b="1" dirty="0" err="1" smtClean="0">
                <a:solidFill>
                  <a:srgbClr val="3333CC"/>
                </a:solidFill>
                <a:latin typeface="Times New Roman" pitchFamily="18" charset="0"/>
              </a:rPr>
              <a:t>Niemi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, Pang, </a:t>
            </a:r>
            <a:r>
              <a:rPr lang="en-GB" b="1" dirty="0" err="1" smtClean="0">
                <a:solidFill>
                  <a:srgbClr val="3333CC"/>
                </a:solidFill>
                <a:latin typeface="Times New Roman" pitchFamily="18" charset="0"/>
              </a:rPr>
              <a:t>Vovchenko</a:t>
            </a:r>
            <a:r>
              <a:rPr lang="en-GB" b="1" dirty="0" smtClean="0">
                <a:solidFill>
                  <a:srgbClr val="3333CC"/>
                </a:solidFill>
                <a:latin typeface="Times New Roman" pitchFamily="18" charset="0"/>
              </a:rPr>
              <a:t>… </a:t>
            </a:r>
            <a:endParaRPr lang="en-GB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0" y="4263845"/>
            <a:ext cx="8918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44" y="0"/>
            <a:ext cx="6079312" cy="6858000"/>
          </a:xfrm>
          <a:prstGeom prst="rect">
            <a:avLst/>
          </a:prstGeom>
        </p:spPr>
      </p:pic>
      <p:sp>
        <p:nvSpPr>
          <p:cNvPr id="3" name="Shape 133"/>
          <p:cNvSpPr/>
          <p:nvPr/>
        </p:nvSpPr>
        <p:spPr>
          <a:xfrm>
            <a:off x="-57595" y="6464800"/>
            <a:ext cx="658250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 H. </a:t>
            </a:r>
            <a:r>
              <a:rPr lang="de-DE" dirty="0" err="1" smtClean="0">
                <a:solidFill>
                  <a:srgbClr val="000000"/>
                </a:solidFill>
              </a:rPr>
              <a:t>Niemi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dirty="0" err="1" smtClean="0">
                <a:solidFill>
                  <a:srgbClr val="000000"/>
                </a:solidFill>
              </a:rPr>
              <a:t>LongGang</a:t>
            </a:r>
            <a:r>
              <a:rPr dirty="0" smtClean="0">
                <a:solidFill>
                  <a:srgbClr val="000000"/>
                </a:solidFill>
              </a:rPr>
              <a:t> P</a:t>
            </a:r>
            <a:r>
              <a:rPr lang="de-DE" dirty="0" err="1" smtClean="0">
                <a:solidFill>
                  <a:srgbClr val="000000"/>
                </a:solidFill>
              </a:rPr>
              <a:t>ang</a:t>
            </a:r>
            <a:r>
              <a:rPr lang="de-DE" dirty="0" smtClean="0">
                <a:solidFill>
                  <a:srgbClr val="000000"/>
                </a:solidFill>
              </a:rPr>
              <a:t>, V. </a:t>
            </a:r>
            <a:r>
              <a:rPr lang="de-DE" dirty="0" err="1" smtClean="0">
                <a:solidFill>
                  <a:srgbClr val="000000"/>
                </a:solidFill>
              </a:rPr>
              <a:t>Vovchenko</a:t>
            </a:r>
            <a:r>
              <a:rPr lang="de-DE" dirty="0" smtClean="0">
                <a:solidFill>
                  <a:srgbClr val="000000"/>
                </a:solidFill>
              </a:rPr>
              <a:t>, HST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69" y="0"/>
            <a:ext cx="6112262" cy="6858000"/>
          </a:xfrm>
          <a:prstGeom prst="rect">
            <a:avLst/>
          </a:prstGeom>
        </p:spPr>
      </p:pic>
      <p:sp>
        <p:nvSpPr>
          <p:cNvPr id="4" name="Shape 133"/>
          <p:cNvSpPr/>
          <p:nvPr/>
        </p:nvSpPr>
        <p:spPr>
          <a:xfrm>
            <a:off x="-57595" y="6464800"/>
            <a:ext cx="658250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 H. </a:t>
            </a:r>
            <a:r>
              <a:rPr lang="de-DE" dirty="0" err="1" smtClean="0">
                <a:solidFill>
                  <a:srgbClr val="000000"/>
                </a:solidFill>
              </a:rPr>
              <a:t>Niemi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dirty="0" err="1" smtClean="0">
                <a:solidFill>
                  <a:srgbClr val="000000"/>
                </a:solidFill>
              </a:rPr>
              <a:t>LongGang</a:t>
            </a:r>
            <a:r>
              <a:rPr dirty="0" smtClean="0">
                <a:solidFill>
                  <a:srgbClr val="000000"/>
                </a:solidFill>
              </a:rPr>
              <a:t> P</a:t>
            </a:r>
            <a:r>
              <a:rPr lang="de-DE" dirty="0" err="1" smtClean="0">
                <a:solidFill>
                  <a:srgbClr val="000000"/>
                </a:solidFill>
              </a:rPr>
              <a:t>ang</a:t>
            </a:r>
            <a:r>
              <a:rPr lang="de-DE" dirty="0" smtClean="0">
                <a:solidFill>
                  <a:srgbClr val="000000"/>
                </a:solidFill>
              </a:rPr>
              <a:t>, V. </a:t>
            </a:r>
            <a:r>
              <a:rPr lang="de-DE" dirty="0" err="1" smtClean="0">
                <a:solidFill>
                  <a:srgbClr val="000000"/>
                </a:solidFill>
              </a:rPr>
              <a:t>Vovchenko</a:t>
            </a:r>
            <a:r>
              <a:rPr lang="de-DE" dirty="0" smtClean="0">
                <a:solidFill>
                  <a:srgbClr val="000000"/>
                </a:solidFill>
              </a:rPr>
              <a:t>, HST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60" y="752475"/>
            <a:ext cx="5222081" cy="5353050"/>
          </a:xfrm>
          <a:prstGeom prst="rect">
            <a:avLst/>
          </a:prstGeom>
        </p:spPr>
      </p:pic>
      <p:sp>
        <p:nvSpPr>
          <p:cNvPr id="4" name="Shape 133"/>
          <p:cNvSpPr/>
          <p:nvPr/>
        </p:nvSpPr>
        <p:spPr>
          <a:xfrm>
            <a:off x="-57595" y="6464800"/>
            <a:ext cx="6667462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 H. </a:t>
            </a:r>
            <a:r>
              <a:rPr lang="de-DE" dirty="0" err="1" smtClean="0">
                <a:solidFill>
                  <a:srgbClr val="000000"/>
                </a:solidFill>
              </a:rPr>
              <a:t>Niemi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dirty="0" smtClean="0">
                <a:solidFill>
                  <a:srgbClr val="000000"/>
                </a:solidFill>
              </a:rPr>
              <a:t>Long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dirty="0" smtClean="0">
                <a:solidFill>
                  <a:srgbClr val="000000"/>
                </a:solidFill>
              </a:rPr>
              <a:t>Gang P</a:t>
            </a:r>
            <a:r>
              <a:rPr lang="de-DE" dirty="0" err="1" smtClean="0">
                <a:solidFill>
                  <a:srgbClr val="000000"/>
                </a:solidFill>
              </a:rPr>
              <a:t>ang</a:t>
            </a:r>
            <a:r>
              <a:rPr lang="de-DE" dirty="0" smtClean="0">
                <a:solidFill>
                  <a:srgbClr val="000000"/>
                </a:solidFill>
              </a:rPr>
              <a:t>, V. </a:t>
            </a:r>
            <a:r>
              <a:rPr lang="de-DE" dirty="0" err="1" smtClean="0">
                <a:solidFill>
                  <a:srgbClr val="000000"/>
                </a:solidFill>
              </a:rPr>
              <a:t>Vovchenko</a:t>
            </a:r>
            <a:r>
              <a:rPr lang="de-DE" dirty="0" smtClean="0">
                <a:solidFill>
                  <a:srgbClr val="000000"/>
                </a:solidFill>
              </a:rPr>
              <a:t>, HST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p://stoecker@fias.uni-frankfurt.de:143/fetch%3EUID%3E.INBOX%3E102919?part=1.2&amp;type=image/jpeg&amp;filename=edprofi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21187" name="Picture 3" descr="C:\Users\HORSTS~1\AppData\Local\Temp\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1622425"/>
            <a:ext cx="4527550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16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5166-C251-40A3-BA52-C9523A08DE1A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4999" y="469095"/>
            <a:ext cx="868115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i="0" dirty="0" smtClean="0">
                <a:solidFill>
                  <a:srgbClr val="0000FF"/>
                </a:solidFill>
              </a:rPr>
              <a:t>How do electromagnetic probes, </a:t>
            </a:r>
          </a:p>
          <a:p>
            <a:r>
              <a:rPr lang="en-US" altLang="ja-JP" sz="3200" i="0" dirty="0" smtClean="0">
                <a:solidFill>
                  <a:srgbClr val="0000FF"/>
                </a:solidFill>
              </a:rPr>
              <a:t>i.e. </a:t>
            </a:r>
            <a:r>
              <a:rPr lang="en-US" altLang="ja-JP" sz="3200" i="0" dirty="0" err="1" smtClean="0">
                <a:solidFill>
                  <a:srgbClr val="0000FF"/>
                </a:solidFill>
              </a:rPr>
              <a:t>Dileptons</a:t>
            </a:r>
            <a:r>
              <a:rPr lang="en-US" altLang="ja-JP" sz="3200" i="0" dirty="0" smtClean="0">
                <a:solidFill>
                  <a:srgbClr val="0000FF"/>
                </a:solidFill>
              </a:rPr>
              <a:t> and Photons</a:t>
            </a:r>
            <a:r>
              <a:rPr lang="en-US" altLang="ja-JP" sz="3200" dirty="0">
                <a:solidFill>
                  <a:srgbClr val="0000FF"/>
                </a:solidFill>
              </a:rPr>
              <a:t>, come out</a:t>
            </a:r>
            <a:endParaRPr lang="en-US" altLang="ja-JP" sz="3200" i="0" dirty="0" smtClean="0">
              <a:solidFill>
                <a:srgbClr val="0000FF"/>
              </a:solidFill>
            </a:endParaRPr>
          </a:p>
          <a:p>
            <a:r>
              <a:rPr lang="en-US" altLang="ja-JP" sz="3200" i="0" dirty="0" smtClean="0">
                <a:solidFill>
                  <a:srgbClr val="0000FF"/>
                </a:solidFill>
              </a:rPr>
              <a:t>from pure glue FOPT scenario?</a:t>
            </a:r>
          </a:p>
          <a:p>
            <a:endParaRPr lang="en-US" altLang="ja-JP" sz="3200" i="0" dirty="0" smtClean="0">
              <a:solidFill>
                <a:srgbClr val="0000FF"/>
              </a:solidFill>
            </a:endParaRPr>
          </a:p>
          <a:p>
            <a:r>
              <a:rPr lang="en-US" altLang="ja-JP" sz="3200" dirty="0" smtClean="0">
                <a:solidFill>
                  <a:srgbClr val="0000FF"/>
                </a:solidFill>
              </a:rPr>
              <a:t>V. </a:t>
            </a:r>
            <a:r>
              <a:rPr lang="en-US" altLang="ja-JP" sz="3200" dirty="0" err="1" smtClean="0">
                <a:solidFill>
                  <a:srgbClr val="0000FF"/>
                </a:solidFill>
              </a:rPr>
              <a:t>Vovchenko</a:t>
            </a:r>
            <a:r>
              <a:rPr lang="en-US" altLang="ja-JP" sz="3200" dirty="0" smtClean="0">
                <a:solidFill>
                  <a:srgbClr val="0000FF"/>
                </a:solidFill>
              </a:rPr>
              <a:t>, </a:t>
            </a:r>
            <a:r>
              <a:rPr lang="en-US" altLang="ja-JP" sz="3200" dirty="0" err="1" smtClean="0">
                <a:solidFill>
                  <a:srgbClr val="0000FF"/>
                </a:solidFill>
              </a:rPr>
              <a:t>Gorenstein</a:t>
            </a:r>
            <a:r>
              <a:rPr lang="en-US" altLang="ja-JP" sz="3200" dirty="0" smtClean="0">
                <a:solidFill>
                  <a:srgbClr val="0000FF"/>
                </a:solidFill>
              </a:rPr>
              <a:t>, </a:t>
            </a:r>
            <a:r>
              <a:rPr lang="en-US" altLang="ja-JP" sz="3200" dirty="0" err="1" smtClean="0">
                <a:solidFill>
                  <a:srgbClr val="0000FF"/>
                </a:solidFill>
              </a:rPr>
              <a:t>Satarov</a:t>
            </a:r>
            <a:r>
              <a:rPr lang="en-US" altLang="ja-JP" sz="3200" dirty="0" smtClean="0">
                <a:solidFill>
                  <a:srgbClr val="0000FF"/>
                </a:solidFill>
              </a:rPr>
              <a:t>, </a:t>
            </a:r>
            <a:r>
              <a:rPr lang="en-US" altLang="ja-JP" sz="3200" dirty="0" err="1" smtClean="0">
                <a:solidFill>
                  <a:srgbClr val="0000FF"/>
                </a:solidFill>
              </a:rPr>
              <a:t>Mishustin</a:t>
            </a:r>
            <a:r>
              <a:rPr lang="en-US" altLang="ja-JP" sz="3200" dirty="0" smtClean="0">
                <a:solidFill>
                  <a:srgbClr val="0000FF"/>
                </a:solidFill>
              </a:rPr>
              <a:t>, </a:t>
            </a:r>
          </a:p>
          <a:p>
            <a:r>
              <a:rPr lang="en-US" altLang="ja-JP" sz="3200" dirty="0" err="1" smtClean="0">
                <a:solidFill>
                  <a:srgbClr val="0000FF"/>
                </a:solidFill>
              </a:rPr>
              <a:t>Csernai</a:t>
            </a:r>
            <a:r>
              <a:rPr lang="en-US" altLang="ja-JP" sz="3200" dirty="0" smtClean="0">
                <a:solidFill>
                  <a:srgbClr val="0000FF"/>
                </a:solidFill>
              </a:rPr>
              <a:t>, et al.</a:t>
            </a:r>
            <a:endParaRPr lang="en-US" altLang="ja-JP" sz="3200" i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C872E-D74B-4E0D-8F3F-0D18661FC4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9/17/2016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Horst Stoecker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M. Djordjevic </a:t>
            </a:r>
            <a:fld id="{92EDE6EE-DC89-4B12-A890-D1ABB2D2100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21186" name="Picture 2" descr="C:\Users\HORSTS~1\AppData\Local\Temp\Bild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95" y="544990"/>
            <a:ext cx="9223668" cy="6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22814" y="165515"/>
            <a:ext cx="748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2060"/>
                </a:solidFill>
              </a:rPr>
              <a:t>Time </a:t>
            </a:r>
            <a:r>
              <a:rPr lang="de-DE" b="1" dirty="0" err="1" smtClean="0">
                <a:solidFill>
                  <a:srgbClr val="002060"/>
                </a:solidFill>
              </a:rPr>
              <a:t>evolution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smtClean="0">
                <a:solidFill>
                  <a:srgbClr val="0000FF"/>
                </a:solidFill>
              </a:rPr>
              <a:t>T(t)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of</a:t>
            </a:r>
            <a:r>
              <a:rPr lang="de-DE" b="1" dirty="0" smtClean="0">
                <a:solidFill>
                  <a:srgbClr val="FF0000"/>
                </a:solidFill>
              </a:rPr>
              <a:t> pp </a:t>
            </a:r>
            <a:r>
              <a:rPr lang="de-DE" b="1" dirty="0" err="1" smtClean="0">
                <a:solidFill>
                  <a:srgbClr val="002060"/>
                </a:solidFill>
              </a:rPr>
              <a:t>vs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0000FF"/>
                </a:solidFill>
              </a:rPr>
              <a:t>AA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collisions</a:t>
            </a:r>
            <a:r>
              <a:rPr lang="de-DE" b="1" dirty="0" smtClean="0">
                <a:solidFill>
                  <a:srgbClr val="002060"/>
                </a:solidFill>
              </a:rPr>
              <a:t> at  RHIC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55584" y="3346810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2+1 </a:t>
            </a:r>
            <a:r>
              <a:rPr lang="de-DE" b="1" dirty="0" err="1" smtClean="0">
                <a:solidFill>
                  <a:srgbClr val="0000FF"/>
                </a:solidFill>
              </a:rPr>
              <a:t>flavors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21711" y="1759310"/>
            <a:ext cx="141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Pure YM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24684" y="6313010"/>
            <a:ext cx="287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V.  </a:t>
            </a:r>
            <a:r>
              <a:rPr lang="de-DE" dirty="0" err="1" smtClean="0">
                <a:solidFill>
                  <a:srgbClr val="0000FF"/>
                </a:solidFill>
              </a:rPr>
              <a:t>Vovchenko</a:t>
            </a:r>
            <a:r>
              <a:rPr lang="de-DE" dirty="0" smtClean="0">
                <a:solidFill>
                  <a:srgbClr val="0000FF"/>
                </a:solidFill>
              </a:rPr>
              <a:t> et al.</a:t>
            </a:r>
            <a:endParaRPr lang="de-DE" dirty="0">
              <a:solidFill>
                <a:srgbClr val="0000FF"/>
              </a:solidFill>
            </a:endParaRP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455929853"/>
              </p:ext>
            </p:extLst>
          </p:nvPr>
        </p:nvGraphicFramePr>
        <p:xfrm>
          <a:off x="-333723" y="2062890"/>
          <a:ext cx="4070878" cy="124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125392732"/>
              </p:ext>
            </p:extLst>
          </p:nvPr>
        </p:nvGraphicFramePr>
        <p:xfrm>
          <a:off x="4295872" y="2029746"/>
          <a:ext cx="4070878" cy="124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594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93227" y="17765"/>
            <a:ext cx="5416153" cy="620712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400" b="1" dirty="0" err="1" smtClean="0">
                <a:solidFill>
                  <a:srgbClr val="000000"/>
                </a:solidFill>
                <a:ea typeface="楷体" charset="-122"/>
              </a:rPr>
              <a:t>Bjorken</a:t>
            </a:r>
            <a:r>
              <a:rPr lang="en-US" altLang="zh-CN" sz="2400" b="1" dirty="0" smtClean="0">
                <a:solidFill>
                  <a:srgbClr val="000000"/>
                </a:solidFill>
                <a:ea typeface="楷体" charset="-122"/>
              </a:rPr>
              <a:t> evolution of US Plasma</a:t>
            </a:r>
            <a:endParaRPr lang="en-US" sz="2400" b="1" dirty="0">
              <a:solidFill>
                <a:srgbClr val="FF0000"/>
              </a:solidFill>
              <a:ea typeface="楷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139903" y="784849"/>
                <a:ext cx="481157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Pure glue initial state: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𝝀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903" y="784849"/>
                <a:ext cx="4811572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394" t="-6154" b="-292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139903" y="1331331"/>
                <a:ext cx="8909901" cy="636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quark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suppression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func>
                      <m:func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de-DE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</m:e>
                    </m:func>
                    <m:r>
                      <a:rPr lang="de-DE" sz="2000" i="1" smtClean="0">
                        <a:solidFill>
                          <a:srgbClr val="000000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=1, 5, 1</m:t>
                    </m:r>
                    <m:r>
                      <a:rPr lang="de-DE" sz="2000" i="1" smtClean="0">
                        <a:solidFill>
                          <a:srgbClr val="000000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0 </m:t>
                    </m:r>
                  </m:oMath>
                </a14:m>
                <a:r>
                  <a:rPr lang="en-US" sz="2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fm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/c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satur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ation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time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903" y="1331331"/>
                <a:ext cx="8909901" cy="636585"/>
              </a:xfrm>
              <a:prstGeom prst="rect">
                <a:avLst/>
              </a:prstGeom>
              <a:blipFill rotWithShape="1">
                <a:blip r:embed="rId3"/>
                <a:stretch>
                  <a:fillRect l="-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9904" y="2259711"/>
            <a:ext cx="1957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conservation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763885" y="2368024"/>
            <a:ext cx="539821" cy="183485"/>
          </a:xfrm>
          <a:prstGeom prst="rightArrow">
            <a:avLst>
              <a:gd name="adj1" fmla="val 50000"/>
              <a:gd name="adj2" fmla="val 141765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2598730" y="2059657"/>
                <a:ext cx="2348427" cy="709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4/3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8730" y="2059657"/>
                <a:ext cx="2348427" cy="7098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39904" y="2917922"/>
                <a:ext cx="7074185" cy="62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Temperature:          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−1/4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904" y="2917922"/>
                <a:ext cx="7074185" cy="626197"/>
              </a:xfrm>
              <a:prstGeom prst="rect">
                <a:avLst/>
              </a:prstGeom>
              <a:blipFill rotWithShape="1">
                <a:blip r:embed="rId5"/>
                <a:stretch>
                  <a:fillRect l="-948" b="-49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9899" y="3737401"/>
                <a:ext cx="7655586" cy="697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Entropy density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99" y="3737401"/>
                <a:ext cx="7655586" cy="697370"/>
              </a:xfrm>
              <a:prstGeom prst="rect">
                <a:avLst/>
              </a:prstGeom>
              <a:blipFill rotWithShape="1">
                <a:blip r:embed="rId6"/>
                <a:stretch>
                  <a:fillRect l="-8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6751786" y="3746413"/>
                <a:ext cx="2829284" cy="669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𝑑𝑆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den>
                    </m:f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  <m: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1786" y="3746413"/>
                <a:ext cx="2829284" cy="6692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9898" y="4936084"/>
                <a:ext cx="8964102" cy="719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Freezeout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=156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MeV,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𝑑𝑆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6.3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sub>
                    </m:sSub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98" y="4936084"/>
                <a:ext cx="8964102" cy="7192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17"/>
          <p:cNvSpPr>
            <a:spLocks noChangeArrowheads="1"/>
          </p:cNvSpPr>
          <p:nvPr/>
        </p:nvSpPr>
        <p:spPr bwMode="auto">
          <a:xfrm rot="2578696">
            <a:off x="3768296" y="5702756"/>
            <a:ext cx="579559" cy="217780"/>
          </a:xfrm>
          <a:prstGeom prst="rightArrow">
            <a:avLst>
              <a:gd name="adj1" fmla="val 50000"/>
              <a:gd name="adj2" fmla="val 141765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8362014">
            <a:off x="5256099" y="5711573"/>
            <a:ext cx="579559" cy="217780"/>
          </a:xfrm>
          <a:prstGeom prst="rightArrow">
            <a:avLst>
              <a:gd name="adj1" fmla="val 50000"/>
              <a:gd name="adj2" fmla="val 141765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6"/>
              <p:cNvSpPr txBox="1">
                <a:spLocks noChangeArrowheads="1"/>
              </p:cNvSpPr>
              <p:nvPr/>
            </p:nvSpPr>
            <p:spPr bwMode="auto">
              <a:xfrm>
                <a:off x="2946121" y="6023341"/>
                <a:ext cx="3447359" cy="49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6121" y="6023341"/>
                <a:ext cx="3447359" cy="491288"/>
              </a:xfrm>
              <a:prstGeom prst="rect">
                <a:avLst/>
              </a:prstGeom>
              <a:blipFill rotWithShape="1">
                <a:blip r:embed="rId9"/>
                <a:stretch>
                  <a:fillRect b="-111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6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1" y="231507"/>
            <a:ext cx="3780000" cy="3359323"/>
          </a:xfrm>
          <a:prstGeom prst="rect">
            <a:avLst/>
          </a:prstGeom>
        </p:spPr>
      </p:pic>
      <p:sp>
        <p:nvSpPr>
          <p:cNvPr id="7" name="Textfeld 3"/>
          <p:cNvSpPr txBox="1"/>
          <p:nvPr/>
        </p:nvSpPr>
        <p:spPr>
          <a:xfrm>
            <a:off x="2766896" y="2507102"/>
            <a:ext cx="1377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err="1" smtClean="0">
                <a:solidFill>
                  <a:srgbClr val="FF0000"/>
                </a:solidFill>
              </a:rPr>
              <a:t>pressure</a:t>
            </a:r>
            <a:endParaRPr lang="de-DE" sz="22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00" y="231507"/>
            <a:ext cx="3780000" cy="3359323"/>
          </a:xfrm>
          <a:prstGeom prst="rect">
            <a:avLst/>
          </a:prstGeom>
        </p:spPr>
      </p:pic>
      <p:sp>
        <p:nvSpPr>
          <p:cNvPr id="8" name="Textfeld 3"/>
          <p:cNvSpPr txBox="1"/>
          <p:nvPr/>
        </p:nvSpPr>
        <p:spPr>
          <a:xfrm>
            <a:off x="6911642" y="2507102"/>
            <a:ext cx="2180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err="1" smtClean="0">
                <a:solidFill>
                  <a:srgbClr val="FF0000"/>
                </a:solidFill>
              </a:rPr>
              <a:t>energy</a:t>
            </a:r>
            <a:r>
              <a:rPr lang="de-DE" sz="2200" b="1" dirty="0" smtClean="0">
                <a:solidFill>
                  <a:srgbClr val="FF0000"/>
                </a:solidFill>
              </a:rPr>
              <a:t> </a:t>
            </a:r>
            <a:r>
              <a:rPr lang="de-DE" sz="2200" b="1" dirty="0" err="1" smtClean="0">
                <a:solidFill>
                  <a:srgbClr val="FF0000"/>
                </a:solidFill>
              </a:rPr>
              <a:t>density</a:t>
            </a:r>
            <a:endParaRPr lang="de-DE" sz="2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51" y="3438293"/>
            <a:ext cx="3780000" cy="3359323"/>
          </a:xfrm>
          <a:prstGeom prst="rect">
            <a:avLst/>
          </a:prstGeom>
        </p:spPr>
      </p:pic>
      <p:sp>
        <p:nvSpPr>
          <p:cNvPr id="9" name="Textfeld 3"/>
          <p:cNvSpPr txBox="1"/>
          <p:nvPr/>
        </p:nvSpPr>
        <p:spPr>
          <a:xfrm>
            <a:off x="4687588" y="5765014"/>
            <a:ext cx="2291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err="1">
                <a:solidFill>
                  <a:srgbClr val="FF0000"/>
                </a:solidFill>
              </a:rPr>
              <a:t>e</a:t>
            </a:r>
            <a:r>
              <a:rPr lang="de-DE" sz="2200" b="1" dirty="0" err="1" smtClean="0">
                <a:solidFill>
                  <a:srgbClr val="FF0000"/>
                </a:solidFill>
              </a:rPr>
              <a:t>ntropy</a:t>
            </a:r>
            <a:r>
              <a:rPr lang="de-DE" sz="2200" b="1" dirty="0" smtClean="0">
                <a:solidFill>
                  <a:srgbClr val="FF0000"/>
                </a:solidFill>
              </a:rPr>
              <a:t> </a:t>
            </a:r>
            <a:r>
              <a:rPr lang="de-DE" sz="2200" b="1" dirty="0" err="1" smtClean="0">
                <a:solidFill>
                  <a:srgbClr val="FF0000"/>
                </a:solidFill>
              </a:rPr>
              <a:t>density</a:t>
            </a:r>
            <a:endParaRPr lang="de-DE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3642"/>
            <a:ext cx="9016861" cy="69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4" y="0"/>
            <a:ext cx="7494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5166-C251-40A3-BA52-C9523A08DE1A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44502" y="469095"/>
            <a:ext cx="747567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4000" dirty="0" smtClean="0"/>
              <a:t>Lattice QCD </a:t>
            </a:r>
          </a:p>
          <a:p>
            <a:r>
              <a:rPr lang="en-US" altLang="ja-JP" sz="4000" dirty="0" smtClean="0"/>
              <a:t>vs. </a:t>
            </a:r>
          </a:p>
          <a:p>
            <a:r>
              <a:rPr lang="en-US" altLang="ja-JP" sz="4000" dirty="0" smtClean="0"/>
              <a:t>Lattice YM:</a:t>
            </a:r>
            <a:r>
              <a:rPr lang="en-US" altLang="ja-JP" sz="4000" i="0" dirty="0" smtClean="0"/>
              <a:t> </a:t>
            </a:r>
          </a:p>
          <a:p>
            <a:endParaRPr lang="en-US" altLang="ja-JP" sz="4000" i="0" dirty="0" smtClean="0"/>
          </a:p>
          <a:p>
            <a:r>
              <a:rPr lang="en-US" altLang="ja-JP" sz="4000" dirty="0" smtClean="0"/>
              <a:t>        … just </a:t>
            </a:r>
            <a:r>
              <a:rPr lang="en-US" altLang="ja-JP" sz="4000" dirty="0" err="1"/>
              <a:t>G</a:t>
            </a:r>
            <a:r>
              <a:rPr lang="en-US" altLang="ja-JP" sz="4000" i="0" dirty="0" err="1" smtClean="0"/>
              <a:t>lueBalls</a:t>
            </a:r>
            <a:r>
              <a:rPr lang="en-US" altLang="ja-JP" sz="4000" i="0" dirty="0" smtClean="0"/>
              <a:t> and glue?</a:t>
            </a:r>
            <a:endParaRPr lang="en-US" altLang="ja-JP" sz="4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73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889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144"/>
            <a:ext cx="8784976" cy="67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8497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5166-C251-40A3-BA52-C9523A08DE1A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2565400"/>
            <a:ext cx="91439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Signatures for </a:t>
            </a:r>
            <a:r>
              <a:rPr lang="en-US" altLang="ja-JP" sz="3600" dirty="0" smtClean="0">
                <a:solidFill>
                  <a:srgbClr val="FF0000"/>
                </a:solidFill>
              </a:rPr>
              <a:t>pure glue-&gt;</a:t>
            </a:r>
            <a:r>
              <a:rPr lang="en-US" altLang="ja-JP" sz="3600" i="0" dirty="0" err="1" smtClean="0">
                <a:solidFill>
                  <a:srgbClr val="FF0000"/>
                </a:solidFill>
              </a:rPr>
              <a:t>glueball</a:t>
            </a:r>
            <a:r>
              <a:rPr lang="en-US" altLang="ja-JP" sz="3600" i="0" dirty="0" smtClean="0">
                <a:solidFill>
                  <a:srgbClr val="FF0000"/>
                </a:solidFill>
              </a:rPr>
              <a:t> </a:t>
            </a:r>
            <a:r>
              <a:rPr lang="en-US" altLang="ja-JP" sz="3600" dirty="0" smtClean="0"/>
              <a:t>scenario:</a:t>
            </a:r>
          </a:p>
          <a:p>
            <a:endParaRPr lang="en-US" altLang="ja-JP" sz="3600" dirty="0" smtClean="0"/>
          </a:p>
          <a:p>
            <a:r>
              <a:rPr lang="en-US" altLang="ja-JP" sz="3600" dirty="0" smtClean="0"/>
              <a:t>New event-class in </a:t>
            </a:r>
            <a:r>
              <a:rPr lang="en-US" altLang="ja-JP" sz="3600" dirty="0" smtClean="0">
                <a:solidFill>
                  <a:srgbClr val="0000FF"/>
                </a:solidFill>
              </a:rPr>
              <a:t>high multiplicity pp &amp; </a:t>
            </a:r>
            <a:r>
              <a:rPr lang="en-US" altLang="ja-JP" sz="3600" dirty="0" err="1" smtClean="0">
                <a:solidFill>
                  <a:srgbClr val="0000FF"/>
                </a:solidFill>
              </a:rPr>
              <a:t>pA</a:t>
            </a:r>
            <a:r>
              <a:rPr lang="en-US" altLang="ja-JP" sz="3600" dirty="0" smtClean="0">
                <a:solidFill>
                  <a:srgbClr val="0000FF"/>
                </a:solidFill>
              </a:rPr>
              <a:t> </a:t>
            </a:r>
            <a:r>
              <a:rPr lang="en-US" altLang="ja-JP" sz="3600" dirty="0" smtClean="0"/>
              <a:t>a</a:t>
            </a:r>
            <a:r>
              <a:rPr lang="en-US" altLang="ja-JP" sz="3600" i="0" dirty="0" smtClean="0"/>
              <a:t>t RHIC and LHC</a:t>
            </a:r>
            <a:endParaRPr lang="en-US" altLang="ja-JP" sz="36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00" y="-62170"/>
            <a:ext cx="8229600" cy="1143000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rgbClr val="0000CC"/>
                </a:solidFill>
              </a:rPr>
              <a:t>T</a:t>
            </a:r>
            <a:r>
              <a:rPr lang="de-DE" sz="1800" dirty="0" smtClean="0">
                <a:solidFill>
                  <a:srgbClr val="0000CC"/>
                </a:solidFill>
              </a:rPr>
              <a:t>ime </a:t>
            </a:r>
            <a:r>
              <a:rPr lang="de-DE" sz="1800" dirty="0" err="1" smtClean="0">
                <a:solidFill>
                  <a:srgbClr val="FF0000"/>
                </a:solidFill>
              </a:rPr>
              <a:t>dependence</a:t>
            </a:r>
            <a:r>
              <a:rPr lang="de-DE" sz="1800" dirty="0" smtClean="0">
                <a:solidFill>
                  <a:srgbClr val="FF0000"/>
                </a:solidFill>
              </a:rPr>
              <a:t> in Columbia …. RHIC </a:t>
            </a:r>
            <a:r>
              <a:rPr lang="de-DE" sz="1800" dirty="0" err="1" smtClean="0">
                <a:solidFill>
                  <a:srgbClr val="FF0000"/>
                </a:solidFill>
              </a:rPr>
              <a:t>and</a:t>
            </a:r>
            <a:r>
              <a:rPr lang="de-DE" sz="1800" dirty="0" smtClean="0">
                <a:solidFill>
                  <a:srgbClr val="FF0000"/>
                </a:solidFill>
              </a:rPr>
              <a:t> LHC </a:t>
            </a:r>
            <a:r>
              <a:rPr lang="de-DE" sz="1800" dirty="0" err="1" smtClean="0">
                <a:solidFill>
                  <a:srgbClr val="FF0000"/>
                </a:solidFill>
              </a:rPr>
              <a:t>as</a:t>
            </a:r>
            <a:r>
              <a:rPr lang="de-DE" sz="2000" b="1" dirty="0" smtClean="0"/>
              <a:t> </a:t>
            </a:r>
            <a:r>
              <a:rPr lang="de-DE" sz="2000" b="1" dirty="0" err="1" smtClean="0">
                <a:solidFill>
                  <a:srgbClr val="0000CC"/>
                </a:solidFill>
              </a:rPr>
              <a:t>Glueball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Factories</a:t>
            </a:r>
            <a:r>
              <a:rPr lang="de-DE" sz="2000" dirty="0" smtClean="0"/>
              <a:t>… 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-63516" y="887893"/>
            <a:ext cx="4770531" cy="5556442"/>
          </a:xfrm>
        </p:spPr>
        <p:txBody>
          <a:bodyPr/>
          <a:lstStyle/>
          <a:p>
            <a:r>
              <a:rPr lang="de-DE" sz="1800" dirty="0" err="1" smtClean="0">
                <a:solidFill>
                  <a:srgbClr val="0000CC"/>
                </a:solidFill>
              </a:rPr>
              <a:t>violent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pp</a:t>
            </a:r>
            <a:r>
              <a:rPr lang="de-DE" sz="1800" dirty="0" smtClean="0">
                <a:solidFill>
                  <a:srgbClr val="0000CC"/>
                </a:solidFill>
              </a:rPr>
              <a:t> (&amp; AA) </a:t>
            </a:r>
            <a:r>
              <a:rPr lang="de-DE" sz="1800" dirty="0" err="1" smtClean="0">
                <a:solidFill>
                  <a:srgbClr val="0000CC"/>
                </a:solidFill>
              </a:rPr>
              <a:t>collisions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</a:p>
          <a:p>
            <a:r>
              <a:rPr lang="de-DE" sz="1800" dirty="0" err="1" smtClean="0">
                <a:solidFill>
                  <a:srgbClr val="0000CC"/>
                </a:solidFill>
              </a:rPr>
              <a:t>initial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state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at</a:t>
            </a:r>
            <a:r>
              <a:rPr lang="de-DE" sz="1800" dirty="0" smtClean="0">
                <a:solidFill>
                  <a:srgbClr val="0000CC"/>
                </a:solidFill>
              </a:rPr>
              <a:t> LHC: </a:t>
            </a:r>
          </a:p>
          <a:p>
            <a:r>
              <a:rPr lang="de-DE" sz="1800" dirty="0" smtClean="0">
                <a:solidFill>
                  <a:srgbClr val="0000CC"/>
                </a:solidFill>
              </a:rPr>
              <a:t>Color Glass </a:t>
            </a:r>
            <a:r>
              <a:rPr lang="de-DE" sz="1800" dirty="0" err="1" smtClean="0">
                <a:solidFill>
                  <a:srgbClr val="0000CC"/>
                </a:solidFill>
              </a:rPr>
              <a:t>Condensate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</a:p>
          <a:p>
            <a:r>
              <a:rPr lang="de-DE" sz="1800" dirty="0" smtClean="0">
                <a:solidFill>
                  <a:srgbClr val="0000CC"/>
                </a:solidFill>
              </a:rPr>
              <a:t>t=0.1fm/c: </a:t>
            </a:r>
            <a:r>
              <a:rPr lang="de-DE" sz="1800" dirty="0" err="1" smtClean="0">
                <a:solidFill>
                  <a:srgbClr val="0000CC"/>
                </a:solidFill>
              </a:rPr>
              <a:t>glue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thermalizes</a:t>
            </a:r>
            <a:endParaRPr lang="de-DE" sz="1800" dirty="0" smtClean="0">
              <a:solidFill>
                <a:srgbClr val="0000CC"/>
              </a:solidFill>
            </a:endParaRPr>
          </a:p>
          <a:p>
            <a:r>
              <a:rPr lang="de-DE" sz="1800" b="1" dirty="0" smtClean="0">
                <a:solidFill>
                  <a:srgbClr val="FF0000"/>
                </a:solidFill>
              </a:rPr>
              <a:t>pure </a:t>
            </a:r>
            <a:r>
              <a:rPr lang="de-DE" sz="1800" b="1" dirty="0" err="1" smtClean="0">
                <a:solidFill>
                  <a:srgbClr val="FF0000"/>
                </a:solidFill>
              </a:rPr>
              <a:t>glue-plasma</a:t>
            </a:r>
            <a:r>
              <a:rPr lang="de-DE" sz="1800" b="1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created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</a:p>
          <a:p>
            <a:endParaRPr lang="de-DE" sz="1800" dirty="0" smtClean="0">
              <a:solidFill>
                <a:srgbClr val="0000CC"/>
              </a:solidFill>
            </a:endParaRPr>
          </a:p>
          <a:p>
            <a:r>
              <a:rPr lang="de-DE" sz="1800" dirty="0" err="1" smtClean="0">
                <a:solidFill>
                  <a:srgbClr val="0000CC"/>
                </a:solidFill>
              </a:rPr>
              <a:t>Quenched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Lattice</a:t>
            </a:r>
            <a:r>
              <a:rPr lang="de-DE" sz="1800" dirty="0" smtClean="0">
                <a:solidFill>
                  <a:srgbClr val="0000CC"/>
                </a:solidFill>
              </a:rPr>
              <a:t> SU(3)_c :</a:t>
            </a:r>
          </a:p>
          <a:p>
            <a:r>
              <a:rPr lang="de-DE" sz="1800" b="1" dirty="0" err="1" smtClean="0">
                <a:solidFill>
                  <a:srgbClr val="FF0000"/>
                </a:solidFill>
              </a:rPr>
              <a:t>T_c</a:t>
            </a:r>
            <a:r>
              <a:rPr lang="de-DE" sz="1800" b="1" dirty="0" smtClean="0">
                <a:solidFill>
                  <a:srgbClr val="FF0000"/>
                </a:solidFill>
              </a:rPr>
              <a:t> =270MeV </a:t>
            </a:r>
          </a:p>
          <a:p>
            <a:r>
              <a:rPr lang="de-DE" sz="1800" dirty="0" err="1" smtClean="0">
                <a:solidFill>
                  <a:srgbClr val="0000CC"/>
                </a:solidFill>
              </a:rPr>
              <a:t>glue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plasma</a:t>
            </a:r>
            <a:r>
              <a:rPr lang="de-DE" sz="1800" dirty="0" smtClean="0">
                <a:solidFill>
                  <a:srgbClr val="0000CC"/>
                </a:solidFill>
              </a:rPr>
              <a:t> -&gt; </a:t>
            </a:r>
            <a:r>
              <a:rPr lang="de-DE" sz="1800" b="1" dirty="0" err="1" smtClean="0">
                <a:solidFill>
                  <a:srgbClr val="FF0000"/>
                </a:solidFill>
              </a:rPr>
              <a:t>GlueBall</a:t>
            </a:r>
            <a:r>
              <a:rPr lang="de-DE" sz="1800" b="1" dirty="0" smtClean="0">
                <a:solidFill>
                  <a:srgbClr val="FF0000"/>
                </a:solidFill>
              </a:rPr>
              <a:t> fluid</a:t>
            </a:r>
            <a:endParaRPr lang="de-DE" sz="1800" b="1" dirty="0" smtClean="0">
              <a:solidFill>
                <a:srgbClr val="0000CC"/>
              </a:solidFill>
            </a:endParaRPr>
          </a:p>
          <a:p>
            <a:r>
              <a:rPr lang="de-DE" sz="1800" dirty="0" smtClean="0">
                <a:solidFill>
                  <a:srgbClr val="FF0000"/>
                </a:solidFill>
              </a:rPr>
              <a:t>1. Order</a:t>
            </a:r>
            <a:r>
              <a:rPr lang="de-DE" sz="1800" dirty="0" smtClean="0">
                <a:solidFill>
                  <a:srgbClr val="0000CC"/>
                </a:solidFill>
              </a:rPr>
              <a:t> Phase Transition</a:t>
            </a:r>
          </a:p>
          <a:p>
            <a:endParaRPr lang="de-DE" sz="1800" dirty="0" smtClean="0">
              <a:solidFill>
                <a:srgbClr val="0000CC"/>
              </a:solidFill>
            </a:endParaRPr>
          </a:p>
          <a:p>
            <a:r>
              <a:rPr lang="de-DE" sz="1800" dirty="0" smtClean="0">
                <a:solidFill>
                  <a:srgbClr val="0000CC"/>
                </a:solidFill>
              </a:rPr>
              <a:t>Expansion </a:t>
            </a:r>
            <a:r>
              <a:rPr lang="de-DE" sz="1800" dirty="0" err="1" smtClean="0">
                <a:solidFill>
                  <a:srgbClr val="0000CC"/>
                </a:solidFill>
              </a:rPr>
              <a:t>to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critical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point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</a:p>
          <a:p>
            <a:r>
              <a:rPr lang="de-DE" sz="1800" b="1" dirty="0" err="1" smtClean="0">
                <a:solidFill>
                  <a:srgbClr val="FF0000"/>
                </a:solidFill>
              </a:rPr>
              <a:t>T_cp</a:t>
            </a:r>
            <a:r>
              <a:rPr lang="de-DE" sz="1800" b="1" dirty="0" smtClean="0">
                <a:solidFill>
                  <a:srgbClr val="FF0000"/>
                </a:solidFill>
              </a:rPr>
              <a:t> =240 </a:t>
            </a:r>
            <a:r>
              <a:rPr lang="de-DE" sz="1800" b="1" dirty="0" err="1" smtClean="0">
                <a:solidFill>
                  <a:srgbClr val="FF0000"/>
                </a:solidFill>
              </a:rPr>
              <a:t>MeV</a:t>
            </a:r>
            <a:r>
              <a:rPr lang="de-DE" sz="1800" dirty="0" smtClean="0">
                <a:solidFill>
                  <a:srgbClr val="FF0000"/>
                </a:solidFill>
              </a:rPr>
              <a:t>  </a:t>
            </a:r>
            <a:r>
              <a:rPr lang="de-DE" sz="1800" dirty="0" smtClean="0">
                <a:solidFill>
                  <a:srgbClr val="0000CC"/>
                </a:solidFill>
              </a:rPr>
              <a:t>t~1-2 </a:t>
            </a:r>
            <a:r>
              <a:rPr lang="de-DE" sz="1800" dirty="0" err="1" smtClean="0">
                <a:solidFill>
                  <a:srgbClr val="0000CC"/>
                </a:solidFill>
              </a:rPr>
              <a:t>fm</a:t>
            </a:r>
            <a:r>
              <a:rPr lang="de-DE" sz="1800" dirty="0" smtClean="0">
                <a:solidFill>
                  <a:srgbClr val="0000CC"/>
                </a:solidFill>
              </a:rPr>
              <a:t>/c</a:t>
            </a:r>
          </a:p>
          <a:p>
            <a:r>
              <a:rPr lang="de-DE" sz="1800" b="1" dirty="0" err="1" smtClean="0">
                <a:solidFill>
                  <a:srgbClr val="0000CC"/>
                </a:solidFill>
              </a:rPr>
              <a:t>GlueBalls</a:t>
            </a:r>
            <a:r>
              <a:rPr lang="de-DE" sz="1800" dirty="0" smtClean="0">
                <a:solidFill>
                  <a:srgbClr val="0000CC"/>
                </a:solidFill>
              </a:rPr>
              <a:t> + Hagedorn States Mix</a:t>
            </a:r>
          </a:p>
          <a:p>
            <a:endParaRPr lang="de-DE" sz="1800" dirty="0" smtClean="0">
              <a:solidFill>
                <a:srgbClr val="0000CC"/>
              </a:solidFill>
            </a:endParaRPr>
          </a:p>
          <a:p>
            <a:r>
              <a:rPr lang="de-DE" sz="1800" dirty="0" err="1" smtClean="0">
                <a:solidFill>
                  <a:srgbClr val="0000CC"/>
                </a:solidFill>
              </a:rPr>
              <a:t>more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and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more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quarks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produced</a:t>
            </a:r>
            <a:r>
              <a:rPr lang="de-DE" sz="1800" dirty="0" smtClean="0">
                <a:solidFill>
                  <a:srgbClr val="0000CC"/>
                </a:solidFill>
              </a:rPr>
              <a:t>: </a:t>
            </a:r>
            <a:r>
              <a:rPr lang="de-DE" sz="1800" b="1" dirty="0" err="1" smtClean="0">
                <a:solidFill>
                  <a:srgbClr val="FF0000"/>
                </a:solidFill>
              </a:rPr>
              <a:t>T_co</a:t>
            </a:r>
            <a:r>
              <a:rPr lang="de-DE" sz="1800" b="1" dirty="0" smtClean="0">
                <a:solidFill>
                  <a:srgbClr val="FF0000"/>
                </a:solidFill>
              </a:rPr>
              <a:t> =155MeV </a:t>
            </a:r>
            <a:r>
              <a:rPr lang="de-DE" sz="1800" dirty="0" err="1" smtClean="0">
                <a:solidFill>
                  <a:srgbClr val="FF0000"/>
                </a:solidFill>
              </a:rPr>
              <a:t>crossover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transition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</a:p>
          <a:p>
            <a:endParaRPr lang="de-DE" sz="1800" dirty="0" smtClean="0">
              <a:solidFill>
                <a:srgbClr val="0000CC"/>
              </a:solidFill>
            </a:endParaRPr>
          </a:p>
          <a:p>
            <a:endParaRPr lang="de-DE" sz="1800" dirty="0" smtClean="0">
              <a:solidFill>
                <a:srgbClr val="0000CC"/>
              </a:solidFill>
            </a:endParaRPr>
          </a:p>
          <a:p>
            <a:endParaRPr lang="de-DE" sz="1800" dirty="0">
              <a:solidFill>
                <a:srgbClr val="0000CC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648203" y="908720"/>
            <a:ext cx="4495797" cy="5949280"/>
          </a:xfrm>
        </p:spPr>
        <p:txBody>
          <a:bodyPr/>
          <a:lstStyle/>
          <a:p>
            <a:r>
              <a:rPr lang="de-DE" sz="1800" b="1" dirty="0" smtClean="0">
                <a:solidFill>
                  <a:srgbClr val="0000CC"/>
                </a:solidFill>
              </a:rPr>
              <a:t>Observables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from</a:t>
            </a:r>
            <a:r>
              <a:rPr lang="de-DE" sz="1800" dirty="0" smtClean="0">
                <a:solidFill>
                  <a:srgbClr val="0000CC"/>
                </a:solidFill>
              </a:rPr>
              <a:t> Columbia </a:t>
            </a:r>
            <a:r>
              <a:rPr lang="de-DE" sz="1800" dirty="0" err="1" smtClean="0">
                <a:solidFill>
                  <a:srgbClr val="0000CC"/>
                </a:solidFill>
              </a:rPr>
              <a:t>plot</a:t>
            </a:r>
            <a:endParaRPr lang="de-DE" sz="1800" dirty="0" smtClean="0">
              <a:solidFill>
                <a:srgbClr val="0000CC"/>
              </a:solidFill>
            </a:endParaRPr>
          </a:p>
          <a:p>
            <a:r>
              <a:rPr lang="de-DE" sz="1800" dirty="0" smtClean="0">
                <a:solidFill>
                  <a:srgbClr val="0000CC"/>
                </a:solidFill>
              </a:rPr>
              <a:t>T&gt;</a:t>
            </a:r>
            <a:r>
              <a:rPr lang="de-DE" sz="1800" dirty="0" err="1" smtClean="0">
                <a:solidFill>
                  <a:srgbClr val="0000CC"/>
                </a:solidFill>
              </a:rPr>
              <a:t>T_cp</a:t>
            </a:r>
            <a:r>
              <a:rPr lang="de-DE" sz="1800" dirty="0" smtClean="0">
                <a:solidFill>
                  <a:srgbClr val="0000CC"/>
                </a:solidFill>
              </a:rPr>
              <a:t>: </a:t>
            </a:r>
            <a:r>
              <a:rPr lang="de-DE" sz="1800" b="1" dirty="0" smtClean="0">
                <a:solidFill>
                  <a:srgbClr val="FF0000"/>
                </a:solidFill>
              </a:rPr>
              <a:t>Zero </a:t>
            </a:r>
            <a:r>
              <a:rPr lang="de-DE" sz="1800" b="1" dirty="0" err="1" smtClean="0">
                <a:solidFill>
                  <a:srgbClr val="FF0000"/>
                </a:solidFill>
              </a:rPr>
              <a:t>e.m</a:t>
            </a:r>
            <a:r>
              <a:rPr lang="de-DE" sz="1800" b="1" dirty="0" smtClean="0">
                <a:solidFill>
                  <a:srgbClr val="0000CC"/>
                </a:solidFill>
              </a:rPr>
              <a:t>. </a:t>
            </a:r>
            <a:r>
              <a:rPr lang="de-DE" sz="1800" b="1" dirty="0" err="1" smtClean="0">
                <a:solidFill>
                  <a:srgbClr val="0000CC"/>
                </a:solidFill>
              </a:rPr>
              <a:t>radiat</a:t>
            </a:r>
            <a:r>
              <a:rPr lang="de-DE" sz="1800" dirty="0" err="1" smtClean="0">
                <a:solidFill>
                  <a:srgbClr val="0000CC"/>
                </a:solidFill>
              </a:rPr>
              <a:t>ion</a:t>
            </a:r>
            <a:endParaRPr lang="de-DE" sz="1800" dirty="0" smtClean="0">
              <a:solidFill>
                <a:srgbClr val="0000CC"/>
              </a:solidFill>
            </a:endParaRPr>
          </a:p>
          <a:p>
            <a:r>
              <a:rPr lang="de-DE" sz="1800" dirty="0" err="1" smtClean="0">
                <a:solidFill>
                  <a:srgbClr val="0000CC"/>
                </a:solidFill>
              </a:rPr>
              <a:t>Measure</a:t>
            </a:r>
            <a:r>
              <a:rPr lang="de-DE" sz="1800" dirty="0" smtClean="0">
                <a:solidFill>
                  <a:srgbClr val="0000CC"/>
                </a:solidFill>
              </a:rPr>
              <a:t> T~270 </a:t>
            </a:r>
            <a:r>
              <a:rPr lang="de-DE" sz="1800" dirty="0" err="1" smtClean="0">
                <a:solidFill>
                  <a:srgbClr val="0000CC"/>
                </a:solidFill>
              </a:rPr>
              <a:t>MeV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Dilepton</a:t>
            </a:r>
            <a:r>
              <a:rPr lang="de-DE" sz="1800" smtClean="0">
                <a:solidFill>
                  <a:srgbClr val="0000CC"/>
                </a:solidFill>
              </a:rPr>
              <a:t> mass</a:t>
            </a:r>
            <a:endParaRPr lang="de-DE" sz="1800" dirty="0" smtClean="0">
              <a:solidFill>
                <a:srgbClr val="0000CC"/>
              </a:solidFill>
            </a:endParaRPr>
          </a:p>
          <a:p>
            <a:r>
              <a:rPr lang="de-DE" sz="1800" dirty="0" err="1" smtClean="0">
                <a:solidFill>
                  <a:srgbClr val="0000CC"/>
                </a:solidFill>
              </a:rPr>
              <a:t>T_c</a:t>
            </a:r>
            <a:r>
              <a:rPr lang="de-DE" sz="1800" dirty="0" smtClean="0">
                <a:solidFill>
                  <a:srgbClr val="0000CC"/>
                </a:solidFill>
              </a:rPr>
              <a:t>: </a:t>
            </a:r>
            <a:r>
              <a:rPr lang="de-DE" sz="1800" b="1" dirty="0" smtClean="0">
                <a:solidFill>
                  <a:srgbClr val="FF0000"/>
                </a:solidFill>
              </a:rPr>
              <a:t>Flow</a:t>
            </a:r>
            <a:r>
              <a:rPr lang="de-DE" sz="1800" b="1" dirty="0" smtClean="0">
                <a:solidFill>
                  <a:srgbClr val="0000CC"/>
                </a:solidFill>
              </a:rPr>
              <a:t> </a:t>
            </a:r>
            <a:r>
              <a:rPr lang="de-DE" sz="1800" b="1" dirty="0" err="1" smtClean="0">
                <a:solidFill>
                  <a:srgbClr val="0000CC"/>
                </a:solidFill>
              </a:rPr>
              <a:t>collapse</a:t>
            </a:r>
            <a:r>
              <a:rPr lang="de-DE" sz="1800" b="1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as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barometer</a:t>
            </a:r>
            <a:endParaRPr lang="de-DE" sz="1800" dirty="0" smtClean="0">
              <a:solidFill>
                <a:srgbClr val="0000CC"/>
              </a:solidFill>
            </a:endParaRPr>
          </a:p>
          <a:p>
            <a:r>
              <a:rPr lang="de-DE" sz="1800" dirty="0" err="1" smtClean="0">
                <a:solidFill>
                  <a:srgbClr val="0000CC"/>
                </a:solidFill>
              </a:rPr>
              <a:t>T_cp</a:t>
            </a:r>
            <a:r>
              <a:rPr lang="de-DE" sz="1800" dirty="0" smtClean="0">
                <a:solidFill>
                  <a:srgbClr val="0000CC"/>
                </a:solidFill>
              </a:rPr>
              <a:t>: </a:t>
            </a:r>
            <a:r>
              <a:rPr lang="de-DE" sz="1800" b="1" dirty="0" smtClean="0">
                <a:solidFill>
                  <a:srgbClr val="FF0000"/>
                </a:solidFill>
              </a:rPr>
              <a:t>Critical</a:t>
            </a:r>
            <a:r>
              <a:rPr lang="de-DE" sz="1800" b="1" dirty="0" smtClean="0">
                <a:solidFill>
                  <a:srgbClr val="0000CC"/>
                </a:solidFill>
              </a:rPr>
              <a:t> </a:t>
            </a:r>
            <a:r>
              <a:rPr lang="de-DE" sz="1800" b="1" dirty="0" err="1" smtClean="0">
                <a:solidFill>
                  <a:srgbClr val="0000CC"/>
                </a:solidFill>
              </a:rPr>
              <a:t>Scattering</a:t>
            </a:r>
            <a:r>
              <a:rPr lang="de-DE" sz="1800" b="1" dirty="0" smtClean="0">
                <a:solidFill>
                  <a:srgbClr val="0000CC"/>
                </a:solidFill>
              </a:rPr>
              <a:t> (MG,WG)</a:t>
            </a:r>
            <a:r>
              <a:rPr lang="de-DE" sz="1800" dirty="0" smtClean="0">
                <a:solidFill>
                  <a:srgbClr val="0000CC"/>
                </a:solidFill>
              </a:rPr>
              <a:t>,</a:t>
            </a:r>
          </a:p>
          <a:p>
            <a:r>
              <a:rPr lang="de-DE" sz="1800" dirty="0" err="1" smtClean="0">
                <a:solidFill>
                  <a:srgbClr val="FF0000"/>
                </a:solidFill>
              </a:rPr>
              <a:t>Kurtosis</a:t>
            </a:r>
            <a:r>
              <a:rPr lang="de-DE" sz="1800" dirty="0" smtClean="0">
                <a:solidFill>
                  <a:srgbClr val="0000CC"/>
                </a:solidFill>
              </a:rPr>
              <a:t> , # </a:t>
            </a:r>
            <a:r>
              <a:rPr lang="de-DE" sz="1800" dirty="0" err="1" smtClean="0">
                <a:solidFill>
                  <a:srgbClr val="0000CC"/>
                </a:solidFill>
              </a:rPr>
              <a:t>fluctuations</a:t>
            </a:r>
            <a:endParaRPr lang="de-DE" sz="1800" dirty="0" smtClean="0">
              <a:solidFill>
                <a:srgbClr val="0000CC"/>
              </a:solidFill>
            </a:endParaRPr>
          </a:p>
          <a:p>
            <a:endParaRPr lang="de-DE" sz="1800" dirty="0" smtClean="0">
              <a:solidFill>
                <a:srgbClr val="0000CC"/>
              </a:solidFill>
            </a:endParaRPr>
          </a:p>
          <a:p>
            <a:r>
              <a:rPr lang="de-DE" sz="1800" dirty="0" err="1" smtClean="0">
                <a:solidFill>
                  <a:srgbClr val="0000CC"/>
                </a:solidFill>
              </a:rPr>
              <a:t>T_c</a:t>
            </a:r>
            <a:r>
              <a:rPr lang="de-DE" sz="1800" dirty="0" smtClean="0">
                <a:solidFill>
                  <a:srgbClr val="0000CC"/>
                </a:solidFill>
              </a:rPr>
              <a:t> ~ </a:t>
            </a:r>
            <a:r>
              <a:rPr lang="de-DE" sz="1800" dirty="0" smtClean="0">
                <a:solidFill>
                  <a:srgbClr val="FF0000"/>
                </a:solidFill>
              </a:rPr>
              <a:t>2*</a:t>
            </a:r>
            <a:r>
              <a:rPr lang="de-DE" sz="1800" dirty="0" err="1" smtClean="0">
                <a:solidFill>
                  <a:srgbClr val="0000CC"/>
                </a:solidFill>
              </a:rPr>
              <a:t>T_co</a:t>
            </a:r>
            <a:r>
              <a:rPr lang="de-DE" sz="1800" dirty="0" smtClean="0">
                <a:solidFill>
                  <a:srgbClr val="0000CC"/>
                </a:solidFill>
              </a:rPr>
              <a:t>   =&gt;</a:t>
            </a:r>
          </a:p>
          <a:p>
            <a:r>
              <a:rPr lang="de-DE" sz="1800" dirty="0" err="1" smtClean="0">
                <a:solidFill>
                  <a:srgbClr val="0000CC"/>
                </a:solidFill>
              </a:rPr>
              <a:t>P_t</a:t>
            </a:r>
            <a:r>
              <a:rPr lang="de-DE" sz="1800" dirty="0" smtClean="0">
                <a:solidFill>
                  <a:srgbClr val="0000CC"/>
                </a:solidFill>
              </a:rPr>
              <a:t>(pp) ~ </a:t>
            </a:r>
            <a:r>
              <a:rPr lang="de-DE" sz="1800" b="1" dirty="0" smtClean="0">
                <a:solidFill>
                  <a:srgbClr val="FF0000"/>
                </a:solidFill>
              </a:rPr>
              <a:t>2*</a:t>
            </a:r>
            <a:r>
              <a:rPr lang="de-DE" sz="1800" dirty="0" err="1" smtClean="0">
                <a:solidFill>
                  <a:srgbClr val="0000CC"/>
                </a:solidFill>
              </a:rPr>
              <a:t>p_t</a:t>
            </a:r>
            <a:r>
              <a:rPr lang="de-DE" sz="1800" dirty="0" smtClean="0">
                <a:solidFill>
                  <a:srgbClr val="0000CC"/>
                </a:solidFill>
              </a:rPr>
              <a:t>(AA) </a:t>
            </a:r>
          </a:p>
          <a:p>
            <a:endParaRPr lang="de-DE" sz="1800" dirty="0" smtClean="0">
              <a:solidFill>
                <a:srgbClr val="0000CC"/>
              </a:solidFill>
            </a:endParaRPr>
          </a:p>
          <a:p>
            <a:r>
              <a:rPr lang="de-DE" sz="1800" dirty="0" err="1" smtClean="0">
                <a:solidFill>
                  <a:srgbClr val="0000CC"/>
                </a:solidFill>
              </a:rPr>
              <a:t>M_</a:t>
            </a:r>
            <a:r>
              <a:rPr lang="de-DE" sz="1800" dirty="0" err="1" smtClean="0">
                <a:solidFill>
                  <a:srgbClr val="FF0000"/>
                </a:solidFill>
              </a:rPr>
              <a:t>GlueBalls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0000CC"/>
                </a:solidFill>
              </a:rPr>
              <a:t>&lt; 2GeV: </a:t>
            </a:r>
            <a:r>
              <a:rPr lang="de-DE" sz="1800" dirty="0" smtClean="0">
                <a:solidFill>
                  <a:srgbClr val="FF0000"/>
                </a:solidFill>
              </a:rPr>
              <a:t>„</a:t>
            </a:r>
            <a:r>
              <a:rPr lang="de-DE" sz="1800" b="1" dirty="0" err="1" smtClean="0">
                <a:solidFill>
                  <a:srgbClr val="FF0000"/>
                </a:solidFill>
              </a:rPr>
              <a:t>No</a:t>
            </a:r>
            <a:r>
              <a:rPr lang="de-DE" sz="1800" dirty="0" smtClean="0">
                <a:solidFill>
                  <a:srgbClr val="FF0000"/>
                </a:solidFill>
              </a:rPr>
              <a:t>“ </a:t>
            </a:r>
            <a:r>
              <a:rPr lang="de-DE" sz="1800" dirty="0" smtClean="0">
                <a:solidFill>
                  <a:srgbClr val="0000CC"/>
                </a:solidFill>
              </a:rPr>
              <a:t>Baryons</a:t>
            </a:r>
          </a:p>
          <a:p>
            <a:r>
              <a:rPr lang="de-DE" sz="1800" b="1" dirty="0" smtClean="0">
                <a:solidFill>
                  <a:srgbClr val="FF0000"/>
                </a:solidFill>
              </a:rPr>
              <a:t>p/</a:t>
            </a:r>
            <a:r>
              <a:rPr lang="de-DE" sz="1800" b="1" dirty="0" err="1" smtClean="0">
                <a:solidFill>
                  <a:srgbClr val="FF0000"/>
                </a:solidFill>
              </a:rPr>
              <a:t>pi</a:t>
            </a:r>
            <a:r>
              <a:rPr lang="de-DE" sz="1800" b="1" dirty="0" smtClean="0">
                <a:solidFill>
                  <a:srgbClr val="FF0000"/>
                </a:solidFill>
              </a:rPr>
              <a:t> ~ 0</a:t>
            </a:r>
            <a:r>
              <a:rPr lang="de-DE" sz="1800" dirty="0" smtClean="0">
                <a:solidFill>
                  <a:srgbClr val="0000CC"/>
                </a:solidFill>
              </a:rPr>
              <a:t> : </a:t>
            </a:r>
            <a:r>
              <a:rPr lang="de-DE" sz="1800" dirty="0" err="1" smtClean="0">
                <a:solidFill>
                  <a:srgbClr val="0000CC"/>
                </a:solidFill>
              </a:rPr>
              <a:t>Yield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p+pBar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b="1" dirty="0" smtClean="0">
                <a:solidFill>
                  <a:srgbClr val="FF0000"/>
                </a:solidFill>
              </a:rPr>
              <a:t>&lt;&lt; </a:t>
            </a:r>
            <a:r>
              <a:rPr lang="de-DE" sz="1800" dirty="0" err="1" smtClean="0">
                <a:solidFill>
                  <a:srgbClr val="0000CC"/>
                </a:solidFill>
              </a:rPr>
              <a:t>mesons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</a:p>
          <a:p>
            <a:r>
              <a:rPr lang="de-DE" sz="1800" dirty="0" err="1" smtClean="0">
                <a:solidFill>
                  <a:srgbClr val="0000CC"/>
                </a:solidFill>
              </a:rPr>
              <a:t>Lightest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GlueBall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decays</a:t>
            </a:r>
            <a:r>
              <a:rPr lang="de-DE" sz="1800" dirty="0" smtClean="0">
                <a:solidFill>
                  <a:srgbClr val="0000CC"/>
                </a:solidFill>
              </a:rPr>
              <a:t>: </a:t>
            </a:r>
          </a:p>
          <a:p>
            <a:r>
              <a:rPr lang="de-DE" sz="1800" dirty="0" smtClean="0">
                <a:solidFill>
                  <a:srgbClr val="0000CC"/>
                </a:solidFill>
              </a:rPr>
              <a:t>- </a:t>
            </a:r>
            <a:r>
              <a:rPr lang="de-DE" sz="1800" dirty="0" err="1" smtClean="0">
                <a:solidFill>
                  <a:srgbClr val="0000CC"/>
                </a:solidFill>
              </a:rPr>
              <a:t>No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decays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to</a:t>
            </a:r>
            <a:r>
              <a:rPr lang="de-DE" sz="1800" dirty="0" smtClean="0">
                <a:solidFill>
                  <a:srgbClr val="0000CC"/>
                </a:solidFill>
              </a:rPr>
              <a:t> 2 Omega, </a:t>
            </a:r>
            <a:r>
              <a:rPr lang="de-DE" sz="1800" dirty="0" err="1" smtClean="0">
                <a:solidFill>
                  <a:srgbClr val="0000CC"/>
                </a:solidFill>
              </a:rPr>
              <a:t>no</a:t>
            </a:r>
            <a:r>
              <a:rPr lang="de-DE" sz="1800" dirty="0" smtClean="0">
                <a:solidFill>
                  <a:srgbClr val="0000CC"/>
                </a:solidFill>
              </a:rPr>
              <a:t> 2 </a:t>
            </a:r>
            <a:r>
              <a:rPr lang="de-DE" sz="1800" dirty="0" err="1" smtClean="0">
                <a:solidFill>
                  <a:srgbClr val="0000CC"/>
                </a:solidFill>
              </a:rPr>
              <a:t>Rho</a:t>
            </a:r>
            <a:endParaRPr lang="de-DE" sz="1800" dirty="0" smtClean="0">
              <a:solidFill>
                <a:srgbClr val="0000CC"/>
              </a:solidFill>
            </a:endParaRPr>
          </a:p>
          <a:p>
            <a:endParaRPr lang="de-DE" sz="1800" dirty="0" smtClean="0">
              <a:solidFill>
                <a:srgbClr val="0000CC"/>
              </a:solidFill>
            </a:endParaRPr>
          </a:p>
          <a:p>
            <a:r>
              <a:rPr lang="de-DE" sz="1800" dirty="0" err="1" smtClean="0">
                <a:solidFill>
                  <a:srgbClr val="0000CC"/>
                </a:solidFill>
              </a:rPr>
              <a:t>Glue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r>
              <a:rPr lang="de-DE" sz="1800" dirty="0" err="1" smtClean="0">
                <a:solidFill>
                  <a:srgbClr val="0000CC"/>
                </a:solidFill>
              </a:rPr>
              <a:t>Flavor</a:t>
            </a:r>
            <a:r>
              <a:rPr lang="de-DE" sz="1800" dirty="0" smtClean="0">
                <a:solidFill>
                  <a:srgbClr val="0000CC"/>
                </a:solidFill>
              </a:rPr>
              <a:t> blind ! </a:t>
            </a:r>
          </a:p>
          <a:p>
            <a:r>
              <a:rPr lang="de-DE" sz="1800" b="1" dirty="0" smtClean="0">
                <a:solidFill>
                  <a:srgbClr val="FF0000"/>
                </a:solidFill>
              </a:rPr>
              <a:t>K/</a:t>
            </a:r>
            <a:r>
              <a:rPr lang="de-DE" sz="1800" b="1" dirty="0" err="1" smtClean="0">
                <a:solidFill>
                  <a:srgbClr val="FF0000"/>
                </a:solidFill>
              </a:rPr>
              <a:t>pi</a:t>
            </a:r>
            <a:r>
              <a:rPr lang="de-DE" sz="1800" b="1" dirty="0" smtClean="0">
                <a:solidFill>
                  <a:srgbClr val="FF0000"/>
                </a:solidFill>
              </a:rPr>
              <a:t>=1 </a:t>
            </a:r>
            <a:r>
              <a:rPr lang="de-DE" sz="1800" dirty="0" err="1" smtClean="0">
                <a:solidFill>
                  <a:srgbClr val="0000CC"/>
                </a:solidFill>
              </a:rPr>
              <a:t>Yields</a:t>
            </a:r>
            <a:r>
              <a:rPr lang="de-DE" sz="1800" dirty="0" smtClean="0">
                <a:solidFill>
                  <a:srgbClr val="0000CC"/>
                </a:solidFill>
              </a:rPr>
              <a:t>: </a:t>
            </a:r>
            <a:r>
              <a:rPr lang="de-DE" sz="1800" dirty="0" err="1" smtClean="0">
                <a:solidFill>
                  <a:srgbClr val="0000CC"/>
                </a:solidFill>
              </a:rPr>
              <a:t>Kaons</a:t>
            </a:r>
            <a:r>
              <a:rPr lang="de-DE" sz="1800" dirty="0" smtClean="0">
                <a:solidFill>
                  <a:srgbClr val="0000CC"/>
                </a:solidFill>
              </a:rPr>
              <a:t> ~ </a:t>
            </a:r>
            <a:r>
              <a:rPr lang="de-DE" sz="1800" dirty="0" err="1" smtClean="0">
                <a:solidFill>
                  <a:srgbClr val="0000CC"/>
                </a:solidFill>
              </a:rPr>
              <a:t>pions</a:t>
            </a:r>
            <a:r>
              <a:rPr lang="de-DE" sz="1800" dirty="0" smtClean="0">
                <a:solidFill>
                  <a:srgbClr val="0000CC"/>
                </a:solidFill>
              </a:rPr>
              <a:t> 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5FE867-2FA9-4F96-A800-0D4913431C29}" type="datetime1">
              <a:rPr lang="en-US" smtClean="0"/>
              <a:pPr>
                <a:defRPr/>
              </a:pPr>
              <a:t>9/17/2016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Horst Stoecker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1165" y="6381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FE27732D-F746-4A13-AF01-9632074D25B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13725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2000"/>
              </a:spcBef>
              <a:buClr>
                <a:srgbClr val="FF0000"/>
              </a:buClr>
              <a:buSzPct val="100000"/>
            </a:pP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Outlook</a:t>
            </a:r>
            <a:r>
              <a:rPr lang="en-GB" altLang="en-US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GB" altLang="en-US" b="1" dirty="0" smtClean="0">
                <a:solidFill>
                  <a:srgbClr val="0000FF"/>
                </a:solidFill>
                <a:latin typeface="Times New Roman" pitchFamily="18" charset="0"/>
              </a:rPr>
              <a:t>Alternative Class of High M events </a:t>
            </a:r>
            <a:r>
              <a:rPr lang="en-GB" altLang="en-US" dirty="0" smtClean="0">
                <a:solidFill>
                  <a:srgbClr val="FF0000"/>
                </a:solidFill>
                <a:latin typeface="Times New Roman" pitchFamily="18" charset="0"/>
              </a:rPr>
              <a:t>in pp, </a:t>
            </a:r>
            <a:r>
              <a:rPr lang="en-GB" altLang="en-US" dirty="0" err="1" smtClean="0">
                <a:solidFill>
                  <a:srgbClr val="FF0000"/>
                </a:solidFill>
                <a:latin typeface="Times New Roman" pitchFamily="18" charset="0"/>
              </a:rPr>
              <a:t>pA</a:t>
            </a:r>
            <a:r>
              <a:rPr lang="en-GB" altLang="en-US" dirty="0" smtClean="0">
                <a:solidFill>
                  <a:srgbClr val="FF0000"/>
                </a:solidFill>
                <a:latin typeface="Times New Roman" pitchFamily="18" charset="0"/>
              </a:rPr>
              <a:t> @ LHC – AA? </a:t>
            </a:r>
            <a:endParaRPr lang="en-GB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473670" y="544990"/>
            <a:ext cx="8272555" cy="1694952"/>
          </a:xfrm>
          <a:prstGeom prst="rect">
            <a:avLst/>
          </a:prstGeom>
          <a:noFill/>
          <a:ln w="3168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625"/>
              </a:spcBef>
              <a:buClr>
                <a:srgbClr val="3333CC"/>
              </a:buClr>
              <a:buSzPct val="100000"/>
              <a:buFont typeface="Times New Roman" pitchFamily="18" charset="0"/>
              <a:buNone/>
            </a:pP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Initial </a:t>
            </a:r>
            <a:r>
              <a:rPr lang="en-GB" altLang="en-US" sz="2600" b="1" dirty="0" err="1" smtClean="0">
                <a:solidFill>
                  <a:srgbClr val="3333CC"/>
                </a:solidFill>
                <a:latin typeface="Times New Roman" pitchFamily="18" charset="0"/>
              </a:rPr>
              <a:t>Color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Glass Condensate         </a:t>
            </a:r>
            <a:r>
              <a:rPr lang="en-GB" altLang="en-US" sz="2600" b="1" dirty="0" err="1" smtClean="0">
                <a:solidFill>
                  <a:srgbClr val="3333CC"/>
                </a:solidFill>
                <a:latin typeface="Times New Roman" pitchFamily="18" charset="0"/>
              </a:rPr>
              <a:t>Glasma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altLang="en-US" sz="2600" b="1" dirty="0" err="1" smtClean="0">
                <a:solidFill>
                  <a:srgbClr val="3333CC"/>
                </a:solidFill>
                <a:latin typeface="Times New Roman" pitchFamily="18" charset="0"/>
              </a:rPr>
              <a:t>thermalizes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alt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fast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equilibration of gluons, </a:t>
            </a:r>
            <a:r>
              <a:rPr lang="en-GB" alt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slow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altLang="en-US" sz="2600" b="1" dirty="0" err="1" smtClean="0">
                <a:solidFill>
                  <a:srgbClr val="3333CC"/>
                </a:solidFill>
                <a:latin typeface="Times New Roman" pitchFamily="18" charset="0"/>
              </a:rPr>
              <a:t>equil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. of quarks               high pressure, entropy in </a:t>
            </a:r>
            <a:r>
              <a:rPr lang="en-GB" alt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gluon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plasma                               </a:t>
            </a:r>
            <a:r>
              <a:rPr lang="en-GB" alt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fast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hydrodynamic expansion of </a:t>
            </a:r>
            <a:r>
              <a:rPr lang="en-GB" alt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gluon</a:t>
            </a:r>
            <a:r>
              <a:rPr lang="en-GB" altLang="en-US" sz="2600" b="1" dirty="0" smtClean="0">
                <a:solidFill>
                  <a:srgbClr val="3333CC"/>
                </a:solidFill>
                <a:latin typeface="Times New Roman" pitchFamily="18" charset="0"/>
              </a:rPr>
              <a:t> plasma.</a:t>
            </a:r>
            <a:endParaRPr lang="en-GB" altLang="en-US" sz="2600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2897735"/>
            <a:ext cx="9144000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1. Order Phase Transition at </a:t>
            </a:r>
            <a:r>
              <a:rPr lang="en-US" altLang="en-US" sz="2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T_c</a:t>
            </a:r>
            <a:r>
              <a:rPr lang="en-US" altLang="en-US" sz="2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= 270 </a:t>
            </a:r>
            <a:r>
              <a:rPr lang="en-US" altLang="en-US" sz="2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altLang="en-US" sz="2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of flavorless QCD. </a:t>
            </a:r>
            <a:endParaRPr lang="en-US" altLang="en-US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AutoShape 3"/>
          <p:cNvSpPr>
            <a:spLocks noChangeArrowheads="1"/>
          </p:cNvSpPr>
          <p:nvPr/>
        </p:nvSpPr>
        <p:spPr bwMode="auto">
          <a:xfrm>
            <a:off x="4268788" y="4567425"/>
            <a:ext cx="682625" cy="5318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397776" y="5174585"/>
            <a:ext cx="8424344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Glueballs</a:t>
            </a:r>
            <a:r>
              <a:rPr lang="en-US" altLang="en-US" sz="2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en-US" sz="2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Hagedorn</a:t>
            </a:r>
            <a:r>
              <a:rPr lang="en-US" altLang="en-US" sz="2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states decay directly into Hadrons</a:t>
            </a:r>
            <a:endParaRPr lang="en-US" altLang="en-US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3"/>
          <p:cNvSpPr>
            <a:spLocks noChangeArrowheads="1"/>
          </p:cNvSpPr>
          <p:nvPr/>
        </p:nvSpPr>
        <p:spPr bwMode="auto">
          <a:xfrm>
            <a:off x="4268788" y="2290575"/>
            <a:ext cx="682625" cy="5318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6F1E84-4CA8-4FCD-A7C3-DFAEB18DDEBB}" type="datetime1">
              <a:rPr lang="en-US" smtClean="0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Horst Stoecker</a:t>
            </a:r>
            <a:endParaRPr 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 rot="16200000">
            <a:off x="5255329" y="544717"/>
            <a:ext cx="227686" cy="5318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 rot="16200000">
            <a:off x="853419" y="1759037"/>
            <a:ext cx="227686" cy="5318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22490" y="4036160"/>
            <a:ext cx="8652029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Transition from glue plasma in </a:t>
            </a:r>
            <a:r>
              <a:rPr lang="en-US" altLang="en-US" sz="2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GlueBall</a:t>
            </a:r>
            <a:r>
              <a:rPr lang="en-US" altLang="en-US" sz="2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fluid </a:t>
            </a:r>
            <a:endParaRPr lang="en-US" altLang="en-US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4268850" y="3429000"/>
            <a:ext cx="682625" cy="5318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499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820" y="98630"/>
            <a:ext cx="7772400" cy="587101"/>
          </a:xfrm>
        </p:spPr>
        <p:txBody>
          <a:bodyPr>
            <a:noAutofit/>
          </a:bodyPr>
          <a:lstStyle/>
          <a:p>
            <a:r>
              <a:rPr lang="en-US" sz="2400" dirty="0" smtClean="0"/>
              <a:t>Beyond standard quark configurations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6471" y="667431"/>
            <a:ext cx="7659872" cy="400110"/>
          </a:xfr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QCD allows much more than what we have observed:</a:t>
            </a:r>
          </a:p>
        </p:txBody>
      </p:sp>
      <p:grpSp>
        <p:nvGrpSpPr>
          <p:cNvPr id="5" name="Gruppieren 28"/>
          <p:cNvGrpSpPr/>
          <p:nvPr/>
        </p:nvGrpSpPr>
        <p:grpSpPr>
          <a:xfrm>
            <a:off x="2104930" y="1053920"/>
            <a:ext cx="5046082" cy="1501135"/>
            <a:chOff x="1712640" y="1772816"/>
            <a:chExt cx="5466589" cy="1501135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l="50933" t="20293" r="26657" b="56439"/>
            <a:stretch>
              <a:fillRect/>
            </a:stretch>
          </p:blipFill>
          <p:spPr bwMode="auto">
            <a:xfrm>
              <a:off x="1712640" y="1772816"/>
              <a:ext cx="1720811" cy="1238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l="24277" t="22195" r="52361" b="57073"/>
            <a:stretch>
              <a:fillRect/>
            </a:stretch>
          </p:blipFill>
          <p:spPr bwMode="auto">
            <a:xfrm>
              <a:off x="5385048" y="1840291"/>
              <a:ext cx="1794181" cy="11033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" name="Rectangle 11"/>
            <p:cNvSpPr>
              <a:spLocks/>
            </p:cNvSpPr>
            <p:nvPr/>
          </p:nvSpPr>
          <p:spPr bwMode="auto">
            <a:xfrm>
              <a:off x="2119992" y="2996952"/>
              <a:ext cx="950109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29933" bIns="0">
              <a:spAutoFit/>
            </a:bodyPr>
            <a:lstStyle/>
            <a:p>
              <a:pPr marL="29232"/>
              <a:r>
                <a:rPr lang="en-US" dirty="0" smtClean="0">
                  <a:solidFill>
                    <a:srgbClr val="000000"/>
                  </a:solidFill>
                  <a:cs typeface="Arial" charset="0"/>
                  <a:sym typeface="Arial" charset="0"/>
                </a:rPr>
                <a:t>Baryons</a:t>
              </a:r>
            </a:p>
          </p:txBody>
        </p:sp>
        <p:sp>
          <p:nvSpPr>
            <p:cNvPr id="18" name="Rectangle 12"/>
            <p:cNvSpPr>
              <a:spLocks/>
            </p:cNvSpPr>
            <p:nvPr/>
          </p:nvSpPr>
          <p:spPr bwMode="auto">
            <a:xfrm>
              <a:off x="5848321" y="2996952"/>
              <a:ext cx="908350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29933" bIns="0">
              <a:spAutoFit/>
            </a:bodyPr>
            <a:lstStyle/>
            <a:p>
              <a:pPr marL="29232"/>
              <a:r>
                <a:rPr lang="en-US" dirty="0" smtClean="0">
                  <a:solidFill>
                    <a:srgbClr val="000000"/>
                  </a:solidFill>
                  <a:cs typeface="Arial" charset="0"/>
                  <a:sym typeface="Arial" charset="0"/>
                </a:rPr>
                <a:t>Mesons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505" y="2290575"/>
            <a:ext cx="5807111" cy="47341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545270" y="593353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Courtesy C. </a:t>
            </a:r>
            <a:r>
              <a:rPr lang="en-US" sz="1800" b="1" dirty="0" err="1" smtClean="0">
                <a:solidFill>
                  <a:srgbClr val="0000FF"/>
                </a:solidFill>
              </a:rPr>
              <a:t>Hanhart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32" name="Rectangle 16"/>
          <p:cNvSpPr>
            <a:spLocks/>
          </p:cNvSpPr>
          <p:nvPr/>
        </p:nvSpPr>
        <p:spPr bwMode="auto">
          <a:xfrm>
            <a:off x="386535" y="1853825"/>
            <a:ext cx="13436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2573" bIns="0">
            <a:spAutoFit/>
          </a:bodyPr>
          <a:lstStyle/>
          <a:p>
            <a:pPr marL="42094"/>
            <a:r>
              <a:rPr lang="en-US" b="1" dirty="0" smtClean="0">
                <a:solidFill>
                  <a:srgbClr val="FF0000"/>
                </a:solidFill>
                <a:latin typeface="+mn-lt"/>
                <a:sym typeface="Chalkboard Bold" charset="0"/>
              </a:rPr>
              <a:t>Exotica</a:t>
            </a:r>
          </a:p>
        </p:txBody>
      </p:sp>
      <p:sp>
        <p:nvSpPr>
          <p:cNvPr id="34" name="Rectangle 27"/>
          <p:cNvSpPr>
            <a:spLocks/>
          </p:cNvSpPr>
          <p:nvPr/>
        </p:nvSpPr>
        <p:spPr bwMode="auto">
          <a:xfrm>
            <a:off x="6817393" y="3473177"/>
            <a:ext cx="2326607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57799" bIns="0">
            <a:spAutoFit/>
          </a:bodyPr>
          <a:lstStyle/>
          <a:p>
            <a:pPr marL="42094"/>
            <a:r>
              <a:rPr lang="en-US" dirty="0" smtClean="0">
                <a:solidFill>
                  <a:srgbClr val="000000"/>
                </a:solidFill>
                <a:latin typeface="+mn-lt"/>
                <a:sym typeface="Chalkboard" pitchFamily="112" charset="0"/>
              </a:rPr>
              <a:t>may have J</a:t>
            </a:r>
            <a:r>
              <a:rPr lang="en-US" baseline="32000" dirty="0" smtClean="0">
                <a:solidFill>
                  <a:srgbClr val="000000"/>
                </a:solidFill>
                <a:latin typeface="+mn-lt"/>
                <a:sym typeface="Chalkboard" pitchFamily="112" charset="0"/>
              </a:rPr>
              <a:t>PC</a:t>
            </a:r>
            <a:r>
              <a:rPr lang="en-US" dirty="0" smtClean="0">
                <a:solidFill>
                  <a:srgbClr val="000000"/>
                </a:solidFill>
                <a:latin typeface="+mn-lt"/>
                <a:sym typeface="Chalkboard" pitchFamily="112" charset="0"/>
              </a:rPr>
              <a:t> not allowed for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sym typeface="Chalkboard" pitchFamily="112" charset="0"/>
              </a:rPr>
              <a:t>qq</a:t>
            </a:r>
            <a:endParaRPr lang="en-US" dirty="0" smtClean="0">
              <a:solidFill>
                <a:srgbClr val="000000"/>
              </a:solidFill>
              <a:latin typeface="+mn-lt"/>
              <a:sym typeface="Chalkboard" pitchFamily="112" charset="0"/>
            </a:endParaRPr>
          </a:p>
        </p:txBody>
      </p:sp>
      <p:sp>
        <p:nvSpPr>
          <p:cNvPr id="35" name="Textfeld 20"/>
          <p:cNvSpPr txBox="1"/>
          <p:nvPr/>
        </p:nvSpPr>
        <p:spPr>
          <a:xfrm>
            <a:off x="7587335" y="3924055"/>
            <a:ext cx="1333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349572" y="2887579"/>
            <a:ext cx="323469" cy="165346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FBB0C9-5526-419D-84C3-A1AC3F074826}" type="datetime1">
              <a:rPr lang="en-US" smtClean="0"/>
              <a:pPr>
                <a:defRPr/>
              </a:pPr>
              <a:t>9/17/2016</a:t>
            </a:fld>
            <a:endParaRPr lang="en-GB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Horst Stoecker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335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-171400"/>
            <a:ext cx="8228160" cy="1009546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>
                <a:solidFill>
                  <a:srgbClr val="FF0000"/>
                </a:solidFill>
              </a:rPr>
              <a:t>Glueball</a:t>
            </a:r>
            <a:r>
              <a:rPr lang="en-US" dirty="0" smtClean="0">
                <a:solidFill>
                  <a:srgbClr val="FF0000"/>
                </a:solidFill>
              </a:rPr>
              <a:t> spectrum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10240" y="4734144"/>
            <a:ext cx="4433760" cy="13951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>
                <a:solidFill>
                  <a:srgbClr val="000000"/>
                </a:solidFill>
              </a:rPr>
              <a:t>First unquenched results: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pion</a:t>
            </a:r>
            <a:r>
              <a:rPr lang="en-US" dirty="0">
                <a:solidFill>
                  <a:srgbClr val="000000"/>
                </a:solidFill>
              </a:rPr>
              <a:t> mass 360 </a:t>
            </a:r>
            <a:r>
              <a:rPr lang="en-US" dirty="0" err="1">
                <a:solidFill>
                  <a:srgbClr val="000000"/>
                </a:solidFill>
              </a:rPr>
              <a:t>MeV</a:t>
            </a: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dirty="0">
                <a:solidFill>
                  <a:srgbClr val="000000"/>
                </a:solidFill>
              </a:rPr>
              <a:t>UKQCD </a:t>
            </a:r>
            <a:r>
              <a:rPr lang="en-US" dirty="0" smtClean="0">
                <a:solidFill>
                  <a:srgbClr val="000000"/>
                </a:solidFill>
              </a:rPr>
              <a:t>coll. </a:t>
            </a:r>
            <a:r>
              <a:rPr lang="en-US" dirty="0">
                <a:solidFill>
                  <a:srgbClr val="000000"/>
                </a:solidFill>
              </a:rPr>
              <a:t>PRD82 (‘10) 34501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14720" y="4734145"/>
            <a:ext cx="3993120" cy="1260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solidFill>
                  <a:srgbClr val="000000"/>
                </a:solidFill>
              </a:rPr>
              <a:t>Quenched results: 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Morningstar-</a:t>
            </a:r>
            <a:r>
              <a:rPr lang="en-US" dirty="0" err="1" smtClean="0">
                <a:solidFill>
                  <a:srgbClr val="000000"/>
                </a:solidFill>
              </a:rPr>
              <a:t>Peardon</a:t>
            </a: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err="1">
                <a:solidFill>
                  <a:srgbClr val="000000"/>
                </a:solidFill>
              </a:rPr>
              <a:t>Phys.Rev</a:t>
            </a:r>
            <a:r>
              <a:rPr lang="en-US" dirty="0">
                <a:solidFill>
                  <a:srgbClr val="000000"/>
                </a:solidFill>
              </a:rPr>
              <a:t>. D73 014516 (‘06)</a:t>
            </a:r>
          </a:p>
        </p:txBody>
      </p:sp>
      <p:pic>
        <p:nvPicPr>
          <p:cNvPr id="16389" name="Bild 8" descr="morningstarglueballs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63715"/>
            <a:ext cx="4502880" cy="387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Bild 9" descr="ukqcdglueballs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7005" y="863715"/>
            <a:ext cx="4295520" cy="373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D2725-23C7-47DF-83E3-E8B762EC5D7B}" type="datetime1">
              <a:rPr lang="en-US" smtClean="0"/>
              <a:pPr>
                <a:defRPr/>
              </a:pPr>
              <a:t>9/17/2016</a:t>
            </a:fld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Horst Stoecker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405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5166-C251-40A3-BA52-C9523A08DE1A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1880" y="620885"/>
            <a:ext cx="76655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600" i="0" dirty="0" smtClean="0">
                <a:solidFill>
                  <a:srgbClr val="0000FF"/>
                </a:solidFill>
              </a:rPr>
              <a:t>Pure YM gauge theory on the lattice:</a:t>
            </a:r>
          </a:p>
          <a:p>
            <a:endParaRPr lang="en-US" altLang="ja-JP" sz="3600" i="0" dirty="0" smtClean="0">
              <a:solidFill>
                <a:srgbClr val="0000FF"/>
              </a:solidFill>
            </a:endParaRPr>
          </a:p>
          <a:p>
            <a:r>
              <a:rPr lang="en-US" altLang="ja-JP" sz="3600" dirty="0" smtClean="0">
                <a:solidFill>
                  <a:srgbClr val="0000FF"/>
                </a:solidFill>
              </a:rPr>
              <a:t>a hot glue plasma</a:t>
            </a:r>
          </a:p>
          <a:p>
            <a:endParaRPr lang="en-US" altLang="ja-JP" sz="3600" dirty="0">
              <a:solidFill>
                <a:srgbClr val="0000FF"/>
              </a:solidFill>
            </a:endParaRPr>
          </a:p>
          <a:p>
            <a:r>
              <a:rPr lang="en-US" altLang="ja-JP" sz="3600" dirty="0">
                <a:solidFill>
                  <a:srgbClr val="0000FF"/>
                </a:solidFill>
              </a:rPr>
              <a:t>a</a:t>
            </a:r>
            <a:r>
              <a:rPr lang="en-US" altLang="ja-JP" sz="3600" dirty="0" smtClean="0">
                <a:solidFill>
                  <a:srgbClr val="0000FF"/>
                </a:solidFill>
              </a:rPr>
              <a:t> 1. Order </a:t>
            </a:r>
            <a:r>
              <a:rPr lang="en-US" altLang="ja-JP" sz="3600" dirty="0" err="1" smtClean="0">
                <a:solidFill>
                  <a:srgbClr val="0000FF"/>
                </a:solidFill>
              </a:rPr>
              <a:t>PhaseTransition</a:t>
            </a:r>
            <a:r>
              <a:rPr lang="en-US" altLang="ja-JP" sz="3600" dirty="0" smtClean="0">
                <a:solidFill>
                  <a:srgbClr val="0000FF"/>
                </a:solidFill>
              </a:rPr>
              <a:t>, </a:t>
            </a:r>
          </a:p>
          <a:p>
            <a:endParaRPr lang="en-US" altLang="ja-JP" sz="3600" dirty="0" smtClean="0">
              <a:solidFill>
                <a:srgbClr val="0000FF"/>
              </a:solidFill>
            </a:endParaRPr>
          </a:p>
          <a:p>
            <a:r>
              <a:rPr lang="en-US" altLang="ja-JP" sz="3600" dirty="0" smtClean="0">
                <a:solidFill>
                  <a:srgbClr val="0000FF"/>
                </a:solidFill>
              </a:rPr>
              <a:t>and a warm </a:t>
            </a:r>
            <a:r>
              <a:rPr lang="en-US" altLang="ja-JP" sz="3600" i="0" dirty="0" err="1" smtClean="0">
                <a:solidFill>
                  <a:srgbClr val="0000FF"/>
                </a:solidFill>
              </a:rPr>
              <a:t>Glueball</a:t>
            </a:r>
            <a:r>
              <a:rPr lang="en-US" altLang="ja-JP" sz="3600" i="0" dirty="0" smtClean="0">
                <a:solidFill>
                  <a:srgbClr val="0000FF"/>
                </a:solidFill>
              </a:rPr>
              <a:t> Fluid ! ?</a:t>
            </a:r>
            <a:endParaRPr lang="en-US" altLang="ja-JP" sz="3600" i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75895" y="-294430"/>
            <a:ext cx="9277490" cy="1143000"/>
          </a:xfrm>
        </p:spPr>
        <p:txBody>
          <a:bodyPr/>
          <a:lstStyle/>
          <a:p>
            <a:r>
              <a:rPr lang="de-DE" sz="2400" dirty="0" smtClean="0">
                <a:solidFill>
                  <a:srgbClr val="0000FF"/>
                </a:solidFill>
              </a:rPr>
              <a:t>Pure LGT thermal </a:t>
            </a:r>
            <a:r>
              <a:rPr lang="de-DE" sz="2400" dirty="0" err="1" smtClean="0">
                <a:solidFill>
                  <a:srgbClr val="0000FF"/>
                </a:solidFill>
              </a:rPr>
              <a:t>GlueBall</a:t>
            </a:r>
            <a:r>
              <a:rPr lang="de-DE" sz="2400" dirty="0" smtClean="0">
                <a:solidFill>
                  <a:srgbClr val="0000FF"/>
                </a:solidFill>
              </a:rPr>
              <a:t>-matter </a:t>
            </a:r>
            <a:r>
              <a:rPr lang="de-DE" sz="2400" dirty="0" err="1" smtClean="0">
                <a:solidFill>
                  <a:srgbClr val="0000FF"/>
                </a:solidFill>
              </a:rPr>
              <a:t>observed</a:t>
            </a:r>
            <a:r>
              <a:rPr lang="de-DE" sz="2400" dirty="0" smtClean="0">
                <a:solidFill>
                  <a:srgbClr val="0000FF"/>
                </a:solidFill>
              </a:rPr>
              <a:t> at RHIC </a:t>
            </a:r>
            <a:r>
              <a:rPr lang="de-DE" sz="2400" dirty="0" err="1" smtClean="0">
                <a:solidFill>
                  <a:srgbClr val="0000FF"/>
                </a:solidFill>
              </a:rPr>
              <a:t>and</a:t>
            </a:r>
            <a:r>
              <a:rPr lang="de-DE" sz="2400" dirty="0" smtClean="0">
                <a:solidFill>
                  <a:srgbClr val="0000FF"/>
                </a:solidFill>
              </a:rPr>
              <a:t> LHC !?</a:t>
            </a:r>
            <a:endParaRPr lang="de-DE" sz="2400" dirty="0">
              <a:solidFill>
                <a:srgbClr val="0000FF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AE1A4-4422-4894-B7B6-F428CCD368E5}" type="datetime1">
              <a:rPr lang="en-US" smtClean="0"/>
              <a:pPr>
                <a:defRPr/>
              </a:pPr>
              <a:t>9/17/2016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Horst Stoecker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71" y="469095"/>
            <a:ext cx="7540399" cy="652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321880" y="5471870"/>
            <a:ext cx="3841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Harvey Meyer, Univ. Mainz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03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73670" y="0"/>
            <a:ext cx="8228160" cy="469095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Lattice Gauge Thermodynamics of the </a:t>
            </a:r>
            <a:r>
              <a:rPr lang="en-US" sz="2400" dirty="0" err="1" smtClean="0">
                <a:solidFill>
                  <a:srgbClr val="FF0000"/>
                </a:solidFill>
              </a:rPr>
              <a:t>GlueBall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matter fluid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5105040"/>
            <a:ext cx="9144000" cy="15874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3620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1800" dirty="0">
                <a:solidFill>
                  <a:srgbClr val="0000FF"/>
                </a:solidFill>
              </a:rPr>
              <a:t>Wuppertal-Budapest </a:t>
            </a:r>
            <a:r>
              <a:rPr lang="en-US" sz="1800" dirty="0" smtClean="0">
                <a:solidFill>
                  <a:srgbClr val="0000FF"/>
                </a:solidFill>
              </a:rPr>
              <a:t>(W.-B.)Collaboration</a:t>
            </a:r>
            <a:r>
              <a:rPr lang="en-US" sz="1800" dirty="0">
                <a:solidFill>
                  <a:srgbClr val="0000FF"/>
                </a:solidFill>
              </a:rPr>
              <a:t>: JHEP 1207 56 (‘12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>
              <a:solidFill>
                <a:srgbClr val="0000FF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1800" dirty="0">
                <a:solidFill>
                  <a:srgbClr val="0000FF"/>
                </a:solidFill>
              </a:rPr>
              <a:t>High precision continuum result for the quenched equation of state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lang="en-US" sz="1800" dirty="0">
              <a:solidFill>
                <a:srgbClr val="0000FF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1800" dirty="0">
                <a:solidFill>
                  <a:srgbClr val="0000FF"/>
                </a:solidFill>
              </a:rPr>
              <a:t>L</a:t>
            </a:r>
            <a:r>
              <a:rPr lang="en-US" sz="1800" dirty="0" smtClean="0">
                <a:solidFill>
                  <a:srgbClr val="0000FF"/>
                </a:solidFill>
              </a:rPr>
              <a:t>ow </a:t>
            </a:r>
            <a:r>
              <a:rPr lang="en-US" sz="1800" dirty="0">
                <a:solidFill>
                  <a:srgbClr val="0000FF"/>
                </a:solidFill>
              </a:rPr>
              <a:t>temperature behavior </a:t>
            </a:r>
            <a:r>
              <a:rPr lang="en-US" sz="1800" dirty="0" smtClean="0">
                <a:solidFill>
                  <a:srgbClr val="0000FF"/>
                </a:solidFill>
              </a:rPr>
              <a:t>and phase transition described </a:t>
            </a:r>
            <a:r>
              <a:rPr lang="en-US" sz="1800" dirty="0">
                <a:solidFill>
                  <a:srgbClr val="0000FF"/>
                </a:solidFill>
              </a:rPr>
              <a:t>by </a:t>
            </a:r>
            <a:r>
              <a:rPr lang="en-US" sz="1800" dirty="0" err="1" smtClean="0">
                <a:solidFill>
                  <a:srgbClr val="0000FF"/>
                </a:solidFill>
              </a:rPr>
              <a:t>Hagedorn-GlueBall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spectrum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lang="en-US" sz="1800" dirty="0">
              <a:solidFill>
                <a:srgbClr val="0000FF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1800" dirty="0" smtClean="0">
                <a:solidFill>
                  <a:srgbClr val="0000FF"/>
                </a:solidFill>
              </a:rPr>
              <a:t>W.-B. use 12 </a:t>
            </a:r>
            <a:r>
              <a:rPr lang="en-US" sz="1800" b="1" dirty="0" err="1" smtClean="0">
                <a:solidFill>
                  <a:srgbClr val="FF0000"/>
                </a:solidFill>
              </a:rPr>
              <a:t>GlueBall</a:t>
            </a:r>
            <a:r>
              <a:rPr lang="en-US" sz="1800" dirty="0" smtClean="0">
                <a:solidFill>
                  <a:srgbClr val="0000FF"/>
                </a:solidFill>
              </a:rPr>
              <a:t> states (</a:t>
            </a:r>
            <a:r>
              <a:rPr lang="de-DE" sz="1800" dirty="0" smtClean="0">
                <a:solidFill>
                  <a:srgbClr val="0000FF"/>
                </a:solidFill>
              </a:rPr>
              <a:t>M</a:t>
            </a:r>
            <a:r>
              <a:rPr lang="en-US" sz="1800" dirty="0" err="1" smtClean="0">
                <a:solidFill>
                  <a:srgbClr val="0000FF"/>
                </a:solidFill>
              </a:rPr>
              <a:t>orningstar-Peardon</a:t>
            </a:r>
            <a:r>
              <a:rPr lang="en-US" sz="1800" dirty="0" smtClean="0">
                <a:solidFill>
                  <a:srgbClr val="0000FF"/>
                </a:solidFill>
              </a:rPr>
              <a:t>) plus </a:t>
            </a:r>
            <a:r>
              <a:rPr lang="en-US" sz="1800" b="1" dirty="0" err="1" smtClean="0">
                <a:solidFill>
                  <a:srgbClr val="FF0000"/>
                </a:solidFill>
              </a:rPr>
              <a:t>Hagedorn</a:t>
            </a:r>
            <a:r>
              <a:rPr lang="en-US" sz="1800" b="1" dirty="0" smtClean="0">
                <a:solidFill>
                  <a:srgbClr val="FF0000"/>
                </a:solidFill>
              </a:rPr>
              <a:t>-GB</a:t>
            </a:r>
            <a:r>
              <a:rPr lang="en-US" sz="1800" dirty="0" smtClean="0">
                <a:solidFill>
                  <a:srgbClr val="0000FF"/>
                </a:solidFill>
              </a:rPr>
              <a:t> towers 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1800" dirty="0" smtClean="0">
                <a:solidFill>
                  <a:srgbClr val="0000FF"/>
                </a:solidFill>
              </a:rPr>
              <a:t>(as proposed by Harvey </a:t>
            </a:r>
            <a:r>
              <a:rPr lang="en-US" sz="1800" dirty="0">
                <a:solidFill>
                  <a:srgbClr val="0000FF"/>
                </a:solidFill>
              </a:rPr>
              <a:t>Meyer).  </a:t>
            </a:r>
          </a:p>
        </p:txBody>
      </p:sp>
      <p:pic>
        <p:nvPicPr>
          <p:cNvPr id="18436" name="Bild 9" descr="coldtra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90" y="165515"/>
            <a:ext cx="4933174" cy="516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Bild 10" descr="hagedorn3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7895" y="0"/>
            <a:ext cx="4553700" cy="570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671605"/>
            <a:ext cx="2133600" cy="476250"/>
          </a:xfrm>
        </p:spPr>
        <p:txBody>
          <a:bodyPr/>
          <a:lstStyle/>
          <a:p>
            <a:pPr>
              <a:defRPr/>
            </a:pPr>
            <a:fld id="{7F29167F-A638-48F3-8C43-6F971BBF3DD5}" type="datetime1">
              <a:rPr lang="en-US" smtClean="0"/>
              <a:pPr>
                <a:defRPr/>
              </a:pPr>
              <a:t>9/17/2016</a:t>
            </a:fld>
            <a:endParaRPr lang="en-GB" b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531936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Horst </a:t>
            </a:r>
            <a:r>
              <a:rPr lang="en-US" dirty="0" err="1" smtClean="0"/>
              <a:t>Stoecker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 rot="20369188">
            <a:off x="1906073" y="3485092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12 </a:t>
            </a:r>
            <a:r>
              <a:rPr lang="de-DE" sz="1600" dirty="0" err="1" smtClean="0"/>
              <a:t>Glueballs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 rot="20076247">
            <a:off x="701500" y="2982788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Glueball</a:t>
            </a:r>
            <a:r>
              <a:rPr lang="de-DE" sz="1600" dirty="0" smtClean="0"/>
              <a:t>-Hagedorn-States</a:t>
            </a:r>
            <a:endParaRPr lang="de-DE" sz="1600" dirty="0"/>
          </a:p>
        </p:txBody>
      </p:sp>
      <p:sp>
        <p:nvSpPr>
          <p:cNvPr id="11" name="Gestreifter Pfeil nach rechts 10"/>
          <p:cNvSpPr/>
          <p:nvPr/>
        </p:nvSpPr>
        <p:spPr bwMode="auto">
          <a:xfrm>
            <a:off x="3433575" y="2518260"/>
            <a:ext cx="4857280" cy="484632"/>
          </a:xfrm>
          <a:prstGeom prst="stripedRightArrow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33371" y="2594155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Glueball</a:t>
            </a:r>
            <a:r>
              <a:rPr lang="de-DE" sz="1600" dirty="0" smtClean="0"/>
              <a:t>-Hagedorn-States</a:t>
            </a:r>
            <a:endParaRPr lang="de-DE" sz="1600" dirty="0"/>
          </a:p>
        </p:txBody>
      </p:sp>
      <p:sp>
        <p:nvSpPr>
          <p:cNvPr id="13" name="Gestreifter Pfeil nach rechts 12"/>
          <p:cNvSpPr/>
          <p:nvPr/>
        </p:nvSpPr>
        <p:spPr bwMode="auto">
          <a:xfrm>
            <a:off x="4572000" y="544990"/>
            <a:ext cx="4553700" cy="484632"/>
          </a:xfrm>
          <a:prstGeom prst="stripedRightArrow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85771" y="585911"/>
            <a:ext cx="2894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Pure YM </a:t>
            </a:r>
            <a:r>
              <a:rPr lang="de-DE" sz="1600" dirty="0" err="1" smtClean="0"/>
              <a:t>gauge</a:t>
            </a:r>
            <a:r>
              <a:rPr lang="de-DE" sz="1600" dirty="0" smtClean="0"/>
              <a:t>: </a:t>
            </a:r>
            <a:r>
              <a:rPr lang="de-DE" sz="1600" dirty="0" err="1" smtClean="0"/>
              <a:t>Glue</a:t>
            </a:r>
            <a:r>
              <a:rPr lang="de-DE" sz="1600" dirty="0" smtClean="0"/>
              <a:t> Plasma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85415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57565" cy="733037"/>
          </a:xfrm>
        </p:spPr>
        <p:txBody>
          <a:bodyPr tIns="35203"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Pure YM LGT </a:t>
            </a:r>
            <a:r>
              <a:rPr lang="en-US" sz="2000" b="1" dirty="0" smtClean="0">
                <a:solidFill>
                  <a:srgbClr val="000000"/>
                </a:solidFill>
              </a:rPr>
              <a:t>vs. 2+1 flavor Lattice QCD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Energy density (</a:t>
            </a:r>
            <a:r>
              <a:rPr lang="en-US" sz="2000" b="1" dirty="0" err="1" smtClean="0">
                <a:solidFill>
                  <a:srgbClr val="0000FF"/>
                </a:solidFill>
              </a:rPr>
              <a:t>EoS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</a:rPr>
              <a:t> DIFFERENT</a:t>
            </a:r>
            <a:r>
              <a:rPr lang="en-US" sz="2000" b="1" dirty="0" smtClean="0">
                <a:solidFill>
                  <a:srgbClr val="000000"/>
                </a:solidFill>
              </a:rPr>
              <a:t> for different </a:t>
            </a:r>
            <a:r>
              <a:rPr lang="en-US" sz="2000" b="1" dirty="0" smtClean="0">
                <a:solidFill>
                  <a:srgbClr val="0000CC"/>
                </a:solidFill>
              </a:rPr>
              <a:t>quark </a:t>
            </a:r>
            <a:r>
              <a:rPr lang="en-US" sz="2000" b="1" dirty="0" smtClean="0">
                <a:solidFill>
                  <a:srgbClr val="FF0000"/>
                </a:solidFill>
              </a:rPr>
              <a:t>masses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86560" y="728700"/>
            <a:ext cx="8570880" cy="10369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329860" y="935320"/>
            <a:ext cx="2644050" cy="47705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36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Energy </a:t>
            </a:r>
            <a:r>
              <a:rPr lang="en-US" sz="2000" dirty="0" smtClean="0">
                <a:solidFill>
                  <a:srgbClr val="000000"/>
                </a:solidFill>
              </a:rPr>
              <a:t>density from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dirty="0" err="1" smtClean="0">
                <a:solidFill>
                  <a:srgbClr val="000000"/>
                </a:solidFill>
              </a:rPr>
              <a:t>Sz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Borsanyi</a:t>
            </a:r>
            <a:r>
              <a:rPr lang="en-US" sz="2000" dirty="0" smtClean="0">
                <a:solidFill>
                  <a:srgbClr val="000000"/>
                </a:solidFill>
              </a:rPr>
              <a:t> et al., W.P.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Wuppertal-Budapest </a:t>
            </a:r>
            <a:r>
              <a:rPr lang="en-US" sz="2000" dirty="0" err="1" smtClean="0">
                <a:solidFill>
                  <a:srgbClr val="000000"/>
                </a:solidFill>
              </a:rPr>
              <a:t>coll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JHEP 1011, 2010,077;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PLB730, 2014, 99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b="1" dirty="0" smtClean="0">
                <a:solidFill>
                  <a:srgbClr val="00B050"/>
                </a:solidFill>
              </a:rPr>
              <a:t>“physical point” 2+1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b="1" dirty="0" err="1" smtClean="0">
                <a:solidFill>
                  <a:srgbClr val="00B050"/>
                </a:solidFill>
              </a:rPr>
              <a:t>T_c.o</a:t>
            </a:r>
            <a:r>
              <a:rPr lang="en-US" sz="2000" b="1" dirty="0" smtClean="0">
                <a:solidFill>
                  <a:srgbClr val="00B050"/>
                </a:solidFill>
              </a:rPr>
              <a:t>. = 155 </a:t>
            </a:r>
            <a:r>
              <a:rPr lang="en-US" sz="2000" b="1" dirty="0" err="1" smtClean="0">
                <a:solidFill>
                  <a:srgbClr val="00B050"/>
                </a:solidFill>
              </a:rPr>
              <a:t>MeV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b="1" dirty="0" err="1" smtClean="0">
                <a:solidFill>
                  <a:srgbClr val="0000CC"/>
                </a:solidFill>
              </a:rPr>
              <a:t>N_f</a:t>
            </a:r>
            <a:r>
              <a:rPr lang="en-US" sz="2000" b="1" dirty="0" smtClean="0">
                <a:solidFill>
                  <a:srgbClr val="0000CC"/>
                </a:solidFill>
              </a:rPr>
              <a:t> = 3, </a:t>
            </a:r>
            <a:r>
              <a:rPr lang="en-US" sz="2000" b="1" dirty="0" err="1" smtClean="0">
                <a:solidFill>
                  <a:srgbClr val="0000CC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0000CC"/>
                </a:solidFill>
              </a:rPr>
              <a:t>u,d</a:t>
            </a:r>
            <a:r>
              <a:rPr lang="en-US" sz="2000" b="1" baseline="-25000" dirty="0" smtClean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= m</a:t>
            </a:r>
            <a:r>
              <a:rPr lang="en-US" sz="2000" b="1" baseline="-25000" dirty="0" smtClean="0">
                <a:solidFill>
                  <a:srgbClr val="0000CC"/>
                </a:solidFill>
              </a:rPr>
              <a:t>s</a:t>
            </a:r>
            <a:r>
              <a:rPr lang="en-US" sz="2000" baseline="-25000" dirty="0" smtClean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b="1" dirty="0" err="1" smtClean="0">
                <a:solidFill>
                  <a:srgbClr val="0000CC"/>
                </a:solidFill>
              </a:rPr>
              <a:t>T_c.o</a:t>
            </a:r>
            <a:r>
              <a:rPr lang="en-US" b="1" dirty="0" smtClean="0">
                <a:solidFill>
                  <a:srgbClr val="0000CC"/>
                </a:solidFill>
              </a:rPr>
              <a:t>. = 220 </a:t>
            </a:r>
            <a:r>
              <a:rPr lang="en-US" b="1" dirty="0" err="1" smtClean="0">
                <a:solidFill>
                  <a:srgbClr val="0000CC"/>
                </a:solidFill>
              </a:rPr>
              <a:t>MeV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pure gauge YM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b="1" dirty="0" err="1" smtClean="0">
                <a:solidFill>
                  <a:srgbClr val="FF0000"/>
                </a:solidFill>
              </a:rPr>
              <a:t>T_c</a:t>
            </a:r>
            <a:r>
              <a:rPr lang="en-US" b="1" dirty="0" smtClean="0">
                <a:solidFill>
                  <a:srgbClr val="FF0000"/>
                </a:solidFill>
              </a:rPr>
              <a:t> = 270 </a:t>
            </a:r>
            <a:r>
              <a:rPr lang="en-US" b="1" dirty="0" err="1" smtClean="0">
                <a:solidFill>
                  <a:srgbClr val="FF0000"/>
                </a:solidFill>
              </a:rPr>
              <a:t>MeV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sz="2000" dirty="0" smtClean="0">
                <a:solidFill>
                  <a:srgbClr val="000000"/>
                </a:solidFill>
              </a:rPr>
              <a:t>Q</a:t>
            </a:r>
            <a:r>
              <a:rPr lang="en-US" sz="2000" dirty="0" err="1">
                <a:solidFill>
                  <a:srgbClr val="000000"/>
                </a:solidFill>
              </a:rPr>
              <a:t>uenched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W.B. coll.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JHEP 1207, 2012, 056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4342" name="Bild 9" descr="energy3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595" y="503675"/>
            <a:ext cx="6795755" cy="607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784B8-47B5-41E4-93AA-24B31E36CBCA}" type="datetime1">
              <a:rPr lang="en-US" smtClean="0"/>
              <a:pPr>
                <a:defRPr/>
              </a:pPr>
              <a:t>9/17/2016</a:t>
            </a:fld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08515" y="6245225"/>
            <a:ext cx="5236755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Horst Stoecker</a:t>
            </a:r>
            <a:endParaRPr lang="en-GB" dirty="0"/>
          </a:p>
        </p:txBody>
      </p:sp>
      <p:sp>
        <p:nvSpPr>
          <p:cNvPr id="9" name="Eingekerbter Pfeil nach rechts 8"/>
          <p:cNvSpPr/>
          <p:nvPr/>
        </p:nvSpPr>
        <p:spPr bwMode="auto">
          <a:xfrm rot="10291581" flipV="1">
            <a:off x="2364099" y="5764909"/>
            <a:ext cx="1835073" cy="45719"/>
          </a:xfrm>
          <a:prstGeom prst="notchedRightArrow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68420" y="5254328"/>
            <a:ext cx="252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1. </a:t>
            </a:r>
            <a:r>
              <a:rPr lang="de-DE" sz="1600" dirty="0" err="1" smtClean="0">
                <a:solidFill>
                  <a:srgbClr val="FF0000"/>
                </a:solidFill>
              </a:rPr>
              <a:t>O.P.Transition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from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glue</a:t>
            </a:r>
            <a:r>
              <a:rPr lang="de-DE" sz="1600" dirty="0" smtClean="0">
                <a:solidFill>
                  <a:srgbClr val="FF0000"/>
                </a:solidFill>
              </a:rPr>
              <a:t>-plasma </a:t>
            </a:r>
            <a:r>
              <a:rPr lang="de-DE" sz="1600" dirty="0" err="1" smtClean="0">
                <a:solidFill>
                  <a:srgbClr val="FF0000"/>
                </a:solidFill>
              </a:rPr>
              <a:t>to</a:t>
            </a:r>
            <a:r>
              <a:rPr lang="de-DE" sz="1600" dirty="0" smtClean="0">
                <a:solidFill>
                  <a:srgbClr val="FF0000"/>
                </a:solidFill>
              </a:rPr>
              <a:t>     </a:t>
            </a:r>
            <a:r>
              <a:rPr lang="de-DE" sz="1600" dirty="0" err="1" smtClean="0">
                <a:solidFill>
                  <a:srgbClr val="FF0000"/>
                </a:solidFill>
              </a:rPr>
              <a:t>GlueBall</a:t>
            </a:r>
            <a:r>
              <a:rPr lang="de-DE" sz="1600" dirty="0" smtClean="0">
                <a:solidFill>
                  <a:srgbClr val="FF0000"/>
                </a:solidFill>
              </a:rPr>
              <a:t>-Hagedorn St.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21121780">
            <a:off x="2079973" y="5482132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HagedornStates </a:t>
            </a:r>
            <a:r>
              <a:rPr lang="de-DE" sz="1600" dirty="0" err="1" smtClean="0">
                <a:solidFill>
                  <a:srgbClr val="FF0000"/>
                </a:solidFill>
              </a:rPr>
              <a:t>decay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ST16 BASICs- and New Horizons - of GlueBalls, YM, Hadrons,  Lattice QC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HST16 BASICs- and New Horizons - of GlueBalls, YM, Hadrons,  Lattice QC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1456</Words>
  <Application>Microsoft Office PowerPoint</Application>
  <PresentationFormat>Bildschirmpräsentation (4:3)</PresentationFormat>
  <Paragraphs>288</Paragraphs>
  <Slides>37</Slides>
  <Notes>6</Notes>
  <HiddenSlides>2</HiddenSlides>
  <MMClips>0</MMClips>
  <ScaleCrop>false</ScaleCrop>
  <HeadingPairs>
    <vt:vector size="6" baseType="variant">
      <vt:variant>
        <vt:lpstr>Design</vt:lpstr>
      </vt:variant>
      <vt:variant>
        <vt:i4>8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6" baseType="lpstr">
      <vt:lpstr>Default Design</vt:lpstr>
      <vt:lpstr>2_Benutzerdefiniertes Design</vt:lpstr>
      <vt:lpstr>Benutzerdefiniertes Design</vt:lpstr>
      <vt:lpstr>1_Benutzerdefiniertes Design</vt:lpstr>
      <vt:lpstr>HST16 BASICs- and New Horizons - of GlueBalls, YM, Hadrons,  Lattice QCD</vt:lpstr>
      <vt:lpstr>1_HST16 BASICs- and New Horizons - of GlueBalls, YM, Hadrons,  Lattice QCD</vt:lpstr>
      <vt:lpstr>2_Default Design</vt:lpstr>
      <vt:lpstr>1_Default Design</vt:lpstr>
      <vt:lpstr>Formel</vt:lpstr>
      <vt:lpstr>PowerPoint-Präsentation</vt:lpstr>
      <vt:lpstr>PowerPoint-Präsentation</vt:lpstr>
      <vt:lpstr>PowerPoint-Präsentation</vt:lpstr>
      <vt:lpstr>Beyond standard quark configurations</vt:lpstr>
      <vt:lpstr>Glueball spectrum</vt:lpstr>
      <vt:lpstr>PowerPoint-Präsentation</vt:lpstr>
      <vt:lpstr>Pure LGT thermal GlueBall-matter observed at RHIC and LHC !?</vt:lpstr>
      <vt:lpstr>Lattice Gauge Thermodynamics of the GlueBall-matter fluid</vt:lpstr>
      <vt:lpstr>Pure YM LGT vs. 2+1 flavor Lattice QCD  Energy density (EoS) DIFFERENT for different quark masses</vt:lpstr>
      <vt:lpstr>SU(3)_color Lattice Gauge Theory  Columbia Plot: Order of Phase Transition  depends on quark masses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Time dependence in Columbia …. RHIC and LHC as Glueball Factories… </vt:lpstr>
      <vt:lpstr>PowerPoint-Präsentation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stoecker@gsi.de</dc:creator>
  <cp:lastModifiedBy>Horst Stöcker</cp:lastModifiedBy>
  <cp:revision>2077</cp:revision>
  <cp:lastPrinted>2015-07-04T15:50:28Z</cp:lastPrinted>
  <dcterms:created xsi:type="dcterms:W3CDTF">2003-12-29T01:41:53Z</dcterms:created>
  <dcterms:modified xsi:type="dcterms:W3CDTF">2016-09-17T13:43:59Z</dcterms:modified>
</cp:coreProperties>
</file>