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72" r:id="rId4"/>
    <p:sldId id="360" r:id="rId5"/>
    <p:sldId id="357" r:id="rId6"/>
    <p:sldId id="283" r:id="rId7"/>
    <p:sldId id="284" r:id="rId8"/>
    <p:sldId id="285" r:id="rId9"/>
    <p:sldId id="359" r:id="rId10"/>
    <p:sldId id="288" r:id="rId11"/>
    <p:sldId id="361" r:id="rId12"/>
    <p:sldId id="377" r:id="rId13"/>
    <p:sldId id="341" r:id="rId14"/>
    <p:sldId id="342" r:id="rId15"/>
    <p:sldId id="376" r:id="rId16"/>
    <p:sldId id="293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02" r:id="rId26"/>
    <p:sldId id="303" r:id="rId27"/>
    <p:sldId id="305" r:id="rId28"/>
    <p:sldId id="304" r:id="rId29"/>
    <p:sldId id="306" r:id="rId30"/>
    <p:sldId id="307" r:id="rId31"/>
    <p:sldId id="308" r:id="rId32"/>
    <p:sldId id="309" r:id="rId33"/>
    <p:sldId id="355" r:id="rId34"/>
    <p:sldId id="319" r:id="rId35"/>
    <p:sldId id="310" r:id="rId36"/>
    <p:sldId id="311" r:id="rId37"/>
    <p:sldId id="320" r:id="rId38"/>
    <p:sldId id="370" r:id="rId39"/>
    <p:sldId id="321" r:id="rId40"/>
    <p:sldId id="372" r:id="rId41"/>
    <p:sldId id="314" r:id="rId42"/>
    <p:sldId id="315" r:id="rId43"/>
    <p:sldId id="316" r:id="rId44"/>
    <p:sldId id="317" r:id="rId45"/>
    <p:sldId id="323" r:id="rId46"/>
    <p:sldId id="318" r:id="rId47"/>
    <p:sldId id="373" r:id="rId48"/>
    <p:sldId id="37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wmf"/><Relationship Id="rId4" Type="http://schemas.openxmlformats.org/officeDocument/2006/relationships/image" Target="../media/image14.emf"/><Relationship Id="rId9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F546D-887C-43F5-9394-C87ADED560F5}" type="datetimeFigureOut">
              <a:rPr lang="en-US" smtClean="0"/>
              <a:pPr/>
              <a:t>9/19/2016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63A1-F5F6-4F04-BDDF-2E6C934B67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5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63A1-F5F6-4F04-BDDF-2E6C934B67D3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67FCD-A6F4-43CB-B507-25968DD5601E}" type="slidenum">
              <a:rPr lang="de-DE"/>
              <a:pPr/>
              <a:t>6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84D81-AA07-4B51-8FD2-0B737AEDD3AF}" type="slidenum">
              <a:rPr lang="de-DE"/>
              <a:pPr/>
              <a:t>7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1521"/>
            <a:ext cx="5490081" cy="411884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F00B7-D682-49B2-81CD-4551E8FDFF1F}" type="slidenum">
              <a:rPr lang="de-DE"/>
              <a:pPr/>
              <a:t>10</a:t>
            </a:fld>
            <a:endParaRPr lang="de-DE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97EB1-F54F-4E0E-8038-C94AB7BFA8AF}" type="slidenum">
              <a:rPr lang="de-DE"/>
              <a:pPr/>
              <a:t>16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emf"/><Relationship Id="rId22" Type="http://schemas.openxmlformats.org/officeDocument/2006/relationships/image" Target="../media/image20.wmf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png"/><Relationship Id="rId3" Type="http://schemas.openxmlformats.org/officeDocument/2006/relationships/tags" Target="../tags/tag2.xml"/><Relationship Id="rId7" Type="http://schemas.openxmlformats.org/officeDocument/2006/relationships/image" Target="../media/image27.jpeg"/><Relationship Id="rId12" Type="http://schemas.openxmlformats.org/officeDocument/2006/relationships/image" Target="../media/image28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image" Target="../media/image25.emf"/><Relationship Id="rId5" Type="http://schemas.openxmlformats.org/officeDocument/2006/relationships/notesSlide" Target="../notesSlides/notesSlide2.xml"/><Relationship Id="rId10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667000"/>
            <a:ext cx="76485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-57150"/>
            <a:ext cx="7775575" cy="295275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fornian FB" pitchFamily="18" charset="0"/>
              </a:rPr>
              <a:t>Application of Covariant Density Functional </a:t>
            </a:r>
            <a:r>
              <a:rPr lang="en-GB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fornian FB" pitchFamily="18" charset="0"/>
              </a:rPr>
              <a:t>Theory to Nuclear Structure Studies</a:t>
            </a:r>
            <a:endParaRPr lang="hr-H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fornian FB" pitchFamily="18" charset="0"/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188913"/>
            <a:ext cx="2843212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Density dependence</a:t>
            </a:r>
            <a:endParaRPr lang="en-US" sz="2800" smtClean="0">
              <a:solidFill>
                <a:schemeClr val="bg1"/>
              </a:solidFill>
            </a:endParaRPr>
          </a:p>
        </p:txBody>
      </p:sp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250825" y="188913"/>
            <a:ext cx="6481763" cy="8270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Bodoni MT" pitchFamily="18" charset="0"/>
              </a:rPr>
              <a:t>Effective density dependence:</a:t>
            </a:r>
            <a:endParaRPr lang="en-US" sz="2400" dirty="0">
              <a:solidFill>
                <a:srgbClr val="0000FF"/>
              </a:solidFill>
              <a:latin typeface="Bodoni MT" pitchFamily="18" charset="0"/>
            </a:endParaRP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323850" y="1222375"/>
            <a:ext cx="272415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omic Sans MS" pitchFamily="66" charset="0"/>
              </a:rPr>
              <a:t>non-linear potential:  </a:t>
            </a:r>
            <a:endParaRPr lang="hr-HR" sz="1800">
              <a:solidFill>
                <a:schemeClr val="tx1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368300" y="3505200"/>
            <a:ext cx="5788025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density dependent coupling constants:</a:t>
            </a:r>
            <a:endParaRPr lang="hr-HR" sz="1800" dirty="0">
              <a:solidFill>
                <a:schemeClr val="tx1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539750" y="2276475"/>
          <a:ext cx="68087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" name="Equation" r:id="rId4" imgW="3085920" imgH="393480" progId="Equation.3">
                  <p:embed/>
                </p:oleObj>
              </mc:Choice>
              <mc:Fallback>
                <p:oleObj name="Equation" r:id="rId4" imgW="30859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68087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67302"/>
              </p:ext>
            </p:extLst>
          </p:nvPr>
        </p:nvGraphicFramePr>
        <p:xfrm>
          <a:off x="800100" y="5089525"/>
          <a:ext cx="46545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7" name="Equation" r:id="rId6" imgW="2133360" imgH="241200" progId="Equation.3">
                  <p:embed/>
                </p:oleObj>
              </mc:Choice>
              <mc:Fallback>
                <p:oleObj name="Equation" r:id="rId6" imgW="21333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089525"/>
                        <a:ext cx="46545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1192213" y="5810250"/>
            <a:ext cx="251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>
                <a:solidFill>
                  <a:schemeClr val="tx1"/>
                </a:solidFill>
                <a:latin typeface="Century Gothic" pitchFamily="34" charset="0"/>
              </a:rPr>
              <a:t>g  </a:t>
            </a:r>
            <a:r>
              <a:rPr lang="de-DE" sz="2400" b="1">
                <a:solidFill>
                  <a:schemeClr val="tx1"/>
                </a:solidFill>
                <a:latin typeface="Century Gothic" pitchFamily="34" charset="0"/>
                <a:sym typeface="Symbol" pitchFamily="18" charset="2"/>
              </a:rPr>
              <a:t>   </a:t>
            </a:r>
            <a:r>
              <a:rPr lang="de-DE" sz="2400" b="1">
                <a:solidFill>
                  <a:schemeClr val="tx1"/>
                </a:solidFill>
                <a:latin typeface="Century Gothic" pitchFamily="34" charset="0"/>
              </a:rPr>
              <a:t>g</a:t>
            </a:r>
            <a:r>
              <a:rPr lang="de-DE" sz="240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de-DE" sz="2400" b="1">
                <a:solidFill>
                  <a:schemeClr val="tx1"/>
                </a:solidFill>
                <a:latin typeface="Symbol" pitchFamily="18" charset="2"/>
              </a:rPr>
              <a:t>r(</a:t>
            </a:r>
            <a:r>
              <a:rPr lang="de-DE" sz="2400" b="1">
                <a:solidFill>
                  <a:schemeClr val="tx1"/>
                </a:solidFill>
                <a:latin typeface="Arial Unicode MS" pitchFamily="34" charset="-128"/>
              </a:rPr>
              <a:t>r))</a:t>
            </a:r>
            <a:endParaRPr lang="en-GB" sz="2400" b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6329363" y="1604963"/>
            <a:ext cx="226857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33CC33"/>
                </a:solidFill>
                <a:latin typeface="Comic Sans MS" pitchFamily="66" charset="0"/>
              </a:rPr>
              <a:t>NL1,NL3, NL3*...</a:t>
            </a:r>
            <a:endParaRPr lang="en-GB" b="1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4932363" y="5867400"/>
            <a:ext cx="2382837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mic Sans MS" pitchFamily="66" charset="0"/>
              </a:rPr>
              <a:t>DD-ME1,DD-ME2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30" name="Text Box 11"/>
          <p:cNvSpPr txBox="1">
            <a:spLocks noChangeArrowheads="1"/>
          </p:cNvSpPr>
          <p:nvPr/>
        </p:nvSpPr>
        <p:spPr bwMode="auto">
          <a:xfrm>
            <a:off x="463550" y="184467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Boguta and Bodmer, </a:t>
            </a:r>
            <a:r>
              <a:rPr lang="de-DE" sz="1800">
                <a:solidFill>
                  <a:schemeClr val="tx1"/>
                </a:solidFill>
              </a:rPr>
              <a:t>NPA 431</a:t>
            </a:r>
            <a:r>
              <a:rPr lang="hr-HR" sz="1800">
                <a:solidFill>
                  <a:schemeClr val="tx1"/>
                </a:solidFill>
              </a:rPr>
              <a:t>,</a:t>
            </a:r>
            <a:r>
              <a:rPr lang="de-DE" sz="1800">
                <a:solidFill>
                  <a:schemeClr val="tx1"/>
                </a:solidFill>
              </a:rPr>
              <a:t> 3408 (1977) </a:t>
            </a:r>
            <a:endParaRPr lang="hr-HR" sz="1800">
              <a:solidFill>
                <a:schemeClr val="tx1"/>
              </a:solidFill>
            </a:endParaRPr>
          </a:p>
        </p:txBody>
      </p:sp>
      <p:sp>
        <p:nvSpPr>
          <p:cNvPr id="9231" name="Text Box 12"/>
          <p:cNvSpPr txBox="1">
            <a:spLocks noChangeArrowheads="1"/>
          </p:cNvSpPr>
          <p:nvPr/>
        </p:nvSpPr>
        <p:spPr bwMode="auto">
          <a:xfrm>
            <a:off x="476250" y="4152900"/>
            <a:ext cx="769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R.Brockmann and H.Toki, </a:t>
            </a:r>
            <a:r>
              <a:rPr lang="hr-HR" sz="1800">
                <a:solidFill>
                  <a:schemeClr val="tx1"/>
                </a:solidFill>
              </a:rPr>
              <a:t>PRL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hr-HR" sz="1800">
                <a:solidFill>
                  <a:schemeClr val="tx1"/>
                </a:solidFill>
              </a:rPr>
              <a:t>68,</a:t>
            </a:r>
            <a:r>
              <a:rPr lang="de-DE" sz="1800">
                <a:solidFill>
                  <a:schemeClr val="tx1"/>
                </a:solidFill>
              </a:rPr>
              <a:t> 3408 (1992)</a:t>
            </a:r>
          </a:p>
          <a:p>
            <a:pPr algn="l"/>
            <a:r>
              <a:rPr lang="de-DE" sz="1800">
                <a:solidFill>
                  <a:schemeClr val="tx1"/>
                </a:solidFill>
              </a:rPr>
              <a:t>S.Typel and H.H.Wolter, </a:t>
            </a:r>
            <a:r>
              <a:rPr lang="hr-HR" sz="1800">
                <a:solidFill>
                  <a:schemeClr val="tx1"/>
                </a:solidFill>
              </a:rPr>
              <a:t>NPA</a:t>
            </a:r>
            <a:r>
              <a:rPr lang="de-DE" sz="1800">
                <a:solidFill>
                  <a:schemeClr val="tx1"/>
                </a:solidFill>
              </a:rPr>
              <a:t> </a:t>
            </a:r>
            <a:r>
              <a:rPr lang="hr-HR" sz="1800">
                <a:solidFill>
                  <a:schemeClr val="tx1"/>
                </a:solidFill>
              </a:rPr>
              <a:t>656</a:t>
            </a:r>
            <a:r>
              <a:rPr lang="de-DE" sz="1800">
                <a:solidFill>
                  <a:schemeClr val="tx1"/>
                </a:solidFill>
              </a:rPr>
              <a:t>, 331 (1999)</a:t>
            </a:r>
          </a:p>
          <a:p>
            <a:pPr algn="l"/>
            <a:r>
              <a:rPr lang="hr-HR" sz="1800">
                <a:solidFill>
                  <a:schemeClr val="tx2"/>
                </a:solidFill>
                <a:latin typeface="Arial Unicode MS" pitchFamily="34" charset="-128"/>
              </a:rPr>
              <a:t>T. Nik</a:t>
            </a:r>
            <a:r>
              <a:rPr lang="de-DE" sz="1800">
                <a:solidFill>
                  <a:schemeClr val="tx2"/>
                </a:solidFill>
                <a:latin typeface="Arial Unicode MS" pitchFamily="34" charset="-128"/>
              </a:rPr>
              <a:t>sic</a:t>
            </a:r>
            <a:r>
              <a:rPr lang="hr-HR" sz="1800">
                <a:solidFill>
                  <a:schemeClr val="tx2"/>
                </a:solidFill>
                <a:latin typeface="Arial Unicode MS" pitchFamily="34" charset="-128"/>
              </a:rPr>
              <a:t>, D. Vretenar, P. Finelli, and P. Ring</a:t>
            </a:r>
            <a:r>
              <a:rPr lang="de-DE" sz="1800">
                <a:solidFill>
                  <a:schemeClr val="tx2"/>
                </a:solidFill>
                <a:latin typeface="Arial Unicode MS" pitchFamily="34" charset="-128"/>
              </a:rPr>
              <a:t>, PRC 56 (2002) 024306</a:t>
            </a:r>
            <a:endParaRPr lang="hr-HR" sz="180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1"/>
          <a:stretch/>
        </p:blipFill>
        <p:spPr bwMode="auto">
          <a:xfrm>
            <a:off x="922338" y="1513114"/>
            <a:ext cx="7297737" cy="50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7"/>
          <a:stretch/>
        </p:blipFill>
        <p:spPr bwMode="auto">
          <a:xfrm>
            <a:off x="493713" y="228600"/>
            <a:ext cx="8156575" cy="139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7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63938" y="3644900"/>
            <a:ext cx="18478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interaction terms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8038" y="4294188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4076700"/>
            <a:ext cx="4464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Parameter:</a:t>
            </a:r>
            <a:endParaRPr lang="de-DE" sz="2000">
              <a:solidFill>
                <a:schemeClr val="tx2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de-DE" sz="2000">
                <a:solidFill>
                  <a:schemeClr val="tx2"/>
                </a:solidFill>
              </a:rPr>
              <a:t>point couplings:     </a:t>
            </a:r>
            <a:r>
              <a:rPr lang="en-US" sz="2000">
                <a:latin typeface="Comic Sans MS" pitchFamily="66" charset="0"/>
              </a:rPr>
              <a:t>G</a:t>
            </a:r>
            <a:r>
              <a:rPr lang="el-GR" sz="2000" baseline="-25000">
                <a:latin typeface="Comic Sans MS" pitchFamily="66" charset="0"/>
              </a:rPr>
              <a:t>σ</a:t>
            </a:r>
            <a:r>
              <a:rPr lang="de-DE" sz="2000">
                <a:latin typeface="Comic Sans MS" pitchFamily="66" charset="0"/>
              </a:rPr>
              <a:t>,  G</a:t>
            </a:r>
            <a:r>
              <a:rPr lang="el-GR" sz="2000" baseline="-25000">
                <a:latin typeface="Comic Sans MS" pitchFamily="66" charset="0"/>
              </a:rPr>
              <a:t>ω</a:t>
            </a:r>
            <a:r>
              <a:rPr lang="de-DE" sz="2000">
                <a:latin typeface="Comic Sans MS" pitchFamily="66" charset="0"/>
              </a:rPr>
              <a:t>,</a:t>
            </a:r>
            <a:r>
              <a:rPr lang="de-DE"/>
              <a:t> </a:t>
            </a:r>
            <a:r>
              <a:rPr lang="de-DE" sz="2000">
                <a:latin typeface="Comic Sans MS" pitchFamily="66" charset="0"/>
              </a:rPr>
              <a:t>G</a:t>
            </a:r>
            <a:r>
              <a:rPr lang="el-GR" sz="2000" baseline="-25000">
                <a:latin typeface="Comic Sans MS" pitchFamily="66" charset="0"/>
              </a:rPr>
              <a:t>δ</a:t>
            </a:r>
            <a:r>
              <a:rPr lang="de-DE" sz="2000" baseline="-25000">
                <a:latin typeface="Comic Sans MS" pitchFamily="66" charset="0"/>
              </a:rPr>
              <a:t> ,</a:t>
            </a:r>
            <a:r>
              <a:rPr lang="de-DE" sz="2000">
                <a:latin typeface="Comic Sans MS" pitchFamily="66" charset="0"/>
              </a:rPr>
              <a:t> G</a:t>
            </a:r>
            <a:r>
              <a:rPr lang="el-GR" sz="2000" baseline="-25000">
                <a:latin typeface="Comic Sans MS" pitchFamily="66" charset="0"/>
              </a:rPr>
              <a:t>ρ</a:t>
            </a:r>
            <a:r>
              <a:rPr lang="de-DE" sz="2000" baseline="-25000">
                <a:latin typeface="Comic Sans MS" pitchFamily="66" charset="0"/>
              </a:rPr>
              <a:t>,</a:t>
            </a:r>
          </a:p>
          <a:p>
            <a:pPr algn="l" eaLnBrk="1" hangingPunct="1">
              <a:spcBef>
                <a:spcPct val="50000"/>
              </a:spcBef>
            </a:pPr>
            <a:r>
              <a:rPr lang="de-DE" sz="2000"/>
              <a:t>derivative terms:    </a:t>
            </a:r>
            <a:r>
              <a:rPr lang="de-DE" sz="2000">
                <a:latin typeface="Comic Sans MS" pitchFamily="66" charset="0"/>
              </a:rPr>
              <a:t>D</a:t>
            </a:r>
            <a:r>
              <a:rPr lang="el-GR" sz="2000" baseline="-25000"/>
              <a:t>σ</a:t>
            </a:r>
            <a:endParaRPr lang="el-GR" sz="20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08475" y="4159250"/>
            <a:ext cx="1343025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photon field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348038" y="1557338"/>
            <a:ext cx="287337" cy="2159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48075" y="1220788"/>
            <a:ext cx="1987550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free Dirac particle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62488" y="2852738"/>
            <a:ext cx="1860550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interaction terms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958975"/>
            <a:ext cx="59912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68838"/>
            <a:ext cx="1355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40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 rotWithShape="1">
          <a:blip r:embed="rId2"/>
          <a:srcRect b="66069"/>
          <a:stretch/>
        </p:blipFill>
        <p:spPr bwMode="auto">
          <a:xfrm>
            <a:off x="457200" y="51331"/>
            <a:ext cx="7234570" cy="17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8332" y="5843826"/>
            <a:ext cx="4883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000" b="1" dirty="0" smtClean="0">
                <a:latin typeface="Comic Sans MS" pitchFamily="66" charset="0"/>
              </a:rPr>
              <a:t>Self-consistent HFB+THO formalism </a:t>
            </a:r>
            <a:endParaRPr lang="en-IN" sz="2000" b="1" dirty="0">
              <a:latin typeface="Comic Sans MS" pitchFamily="66" charset="0"/>
            </a:endParaRPr>
          </a:p>
          <a:p>
            <a:pPr algn="ctr"/>
            <a:r>
              <a:rPr lang="en-IN" sz="2000" b="1" dirty="0" smtClean="0">
                <a:latin typeface="Comic Sans MS" pitchFamily="66" charset="0"/>
              </a:rPr>
              <a:t> </a:t>
            </a:r>
            <a:r>
              <a:rPr lang="en-IN" sz="2000" b="1" dirty="0" err="1" smtClean="0">
                <a:solidFill>
                  <a:srgbClr val="002060"/>
                </a:solidFill>
                <a:latin typeface="Comic Sans MS" pitchFamily="66" charset="0"/>
              </a:rPr>
              <a:t>SkM</a:t>
            </a: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*, </a:t>
            </a:r>
            <a:r>
              <a:rPr lang="en-IN" sz="2000" b="1" dirty="0" err="1" smtClean="0">
                <a:solidFill>
                  <a:srgbClr val="002060"/>
                </a:solidFill>
                <a:latin typeface="Comic Sans MS" pitchFamily="66" charset="0"/>
              </a:rPr>
              <a:t>SkP</a:t>
            </a: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, SLy4, SLy5</a:t>
            </a:r>
            <a:endParaRPr lang="en-IN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28800"/>
            <a:ext cx="2352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8875"/>
            <a:ext cx="79152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048000"/>
            <a:ext cx="8067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572000"/>
            <a:ext cx="18341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DD-PC1, …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181600"/>
            <a:ext cx="5562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IN" sz="2800" b="1" dirty="0">
                <a:solidFill>
                  <a:schemeClr val="tx1"/>
                </a:solidFill>
                <a:latin typeface="Garamond" pitchFamily="18" charset="0"/>
              </a:rPr>
              <a:t>Non-relativistic </a:t>
            </a:r>
            <a:r>
              <a:rPr lang="en-IN" sz="2800" b="1" dirty="0" err="1">
                <a:solidFill>
                  <a:schemeClr val="tx1"/>
                </a:solidFill>
                <a:latin typeface="Garamond" pitchFamily="18" charset="0"/>
              </a:rPr>
              <a:t>Skyrme</a:t>
            </a:r>
            <a:r>
              <a:rPr lang="en-IN" sz="2800" b="1" dirty="0">
                <a:solidFill>
                  <a:schemeClr val="tx1"/>
                </a:solidFill>
                <a:latin typeface="Garamond" pitchFamily="18" charset="0"/>
              </a:rPr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7950" y="217488"/>
            <a:ext cx="6348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hr-HR" sz="1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PARAMETRIZATION OF THE DENSITY DEPENDENCE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7313" y="692150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hr-HR" sz="1800" b="0" dirty="0">
                <a:solidFill>
                  <a:schemeClr val="accent2"/>
                </a:solidFill>
                <a:latin typeface="Comic Sans MS" pitchFamily="66" charset="0"/>
              </a:rPr>
              <a:t>MICROSCOPIC:</a:t>
            </a:r>
            <a:r>
              <a:rPr lang="hr-HR" sz="1800" b="0" dirty="0">
                <a:solidFill>
                  <a:schemeClr val="tx1"/>
                </a:solidFill>
                <a:latin typeface="Comic Sans MS" pitchFamily="66" charset="0"/>
              </a:rPr>
              <a:t> Dirac-Brueckner</a:t>
            </a:r>
            <a:r>
              <a:rPr lang="en-US" sz="18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1800" b="0" dirty="0">
                <a:solidFill>
                  <a:schemeClr val="tx1"/>
                </a:solidFill>
                <a:latin typeface="Comic Sans MS" pitchFamily="66" charset="0"/>
              </a:rPr>
              <a:t>calculations of nucleon self-energies in </a:t>
            </a:r>
            <a:endParaRPr lang="en-US" sz="1800" b="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hr-HR" sz="1800" b="0" dirty="0">
                <a:solidFill>
                  <a:schemeClr val="tx1"/>
                </a:solidFill>
                <a:latin typeface="Comic Sans MS" pitchFamily="66" charset="0"/>
              </a:rPr>
              <a:t>ymmetric</a:t>
            </a:r>
            <a:r>
              <a:rPr lang="en-US" sz="18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1800" b="0" dirty="0">
                <a:solidFill>
                  <a:schemeClr val="tx1"/>
                </a:solidFill>
                <a:latin typeface="Comic Sans MS" pitchFamily="66" charset="0"/>
              </a:rPr>
              <a:t>and asymmetric</a:t>
            </a:r>
            <a:r>
              <a:rPr lang="en-GB" sz="18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sz="1800" b="0" dirty="0">
                <a:solidFill>
                  <a:schemeClr val="tx1"/>
                </a:solidFill>
                <a:latin typeface="Comic Sans MS" pitchFamily="66" charset="0"/>
              </a:rPr>
              <a:t>nuclear matter </a:t>
            </a:r>
            <a:endParaRPr lang="hr-HR" sz="1800" baseline="-25000" dirty="0">
              <a:solidFill>
                <a:schemeClr val="tx1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7950" y="1693863"/>
            <a:ext cx="285273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hr-HR" sz="1800" b="0">
                <a:solidFill>
                  <a:schemeClr val="accent2"/>
                </a:solidFill>
                <a:latin typeface="Comic Sans MS" pitchFamily="66" charset="0"/>
              </a:rPr>
              <a:t>PHENOMENOLOGICAL:</a:t>
            </a:r>
            <a:r>
              <a:rPr lang="hr-HR" sz="1800" b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6350" y="1428750"/>
            <a:ext cx="5327650" cy="512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6675"/>
            <a:ext cx="2808288" cy="1290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5480" name="AutoShape 8"/>
          <p:cNvSpPr>
            <a:spLocks noChangeArrowheads="1"/>
          </p:cNvSpPr>
          <p:nvPr/>
        </p:nvSpPr>
        <p:spPr bwMode="auto">
          <a:xfrm rot="2091268">
            <a:off x="3203575" y="324961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81" name="AutoShape 9"/>
          <p:cNvSpPr>
            <a:spLocks noChangeArrowheads="1"/>
          </p:cNvSpPr>
          <p:nvPr/>
        </p:nvSpPr>
        <p:spPr bwMode="auto">
          <a:xfrm rot="-1504339">
            <a:off x="3240088" y="245745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9713" y="4833938"/>
            <a:ext cx="3540125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010400" y="1905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g</a:t>
            </a:r>
            <a:r>
              <a:rPr lang="hr-HR" sz="1800" baseline="-2500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(</a:t>
            </a:r>
            <a:r>
              <a:rPr lang="de-DE">
                <a:solidFill>
                  <a:srgbClr val="CC0000"/>
                </a:solidFill>
                <a:latin typeface="Symbol" pitchFamily="18" charset="2"/>
              </a:rPr>
              <a:t>r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)</a:t>
            </a:r>
            <a:endParaRPr lang="en-GB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624763" y="3429000"/>
            <a:ext cx="83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g</a:t>
            </a:r>
            <a:r>
              <a:rPr lang="hr-HR" sz="1800" baseline="-2500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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(</a:t>
            </a:r>
            <a:r>
              <a:rPr lang="de-DE">
                <a:solidFill>
                  <a:srgbClr val="CC0000"/>
                </a:solidFill>
                <a:latin typeface="Symbol" pitchFamily="18" charset="2"/>
              </a:rPr>
              <a:t>r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)</a:t>
            </a:r>
            <a:endParaRPr lang="en-GB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546975" y="51054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g</a:t>
            </a:r>
            <a:r>
              <a:rPr lang="hr-HR" sz="1800" baseline="-25000">
                <a:solidFill>
                  <a:srgbClr val="CC0000"/>
                </a:solidFill>
                <a:latin typeface="Symbol" pitchFamily="18" charset="2"/>
                <a:sym typeface="Symbol" pitchFamily="18" charset="2"/>
              </a:rPr>
              <a:t>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(</a:t>
            </a:r>
            <a:r>
              <a:rPr lang="de-DE">
                <a:solidFill>
                  <a:srgbClr val="CC0000"/>
                </a:solidFill>
                <a:latin typeface="Symbol" pitchFamily="18" charset="2"/>
              </a:rPr>
              <a:t>r</a:t>
            </a:r>
            <a:r>
              <a:rPr lang="de-DE">
                <a:solidFill>
                  <a:srgbClr val="CC0000"/>
                </a:solidFill>
                <a:latin typeface="Comic Sans MS" pitchFamily="66" charset="0"/>
              </a:rPr>
              <a:t>)</a:t>
            </a:r>
            <a:endParaRPr lang="en-GB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 rot="80973">
            <a:off x="2667000" y="5235575"/>
            <a:ext cx="1008063" cy="403225"/>
          </a:xfrm>
          <a:prstGeom prst="rightArrow">
            <a:avLst>
              <a:gd name="adj1" fmla="val 43204"/>
              <a:gd name="adj2" fmla="val 652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6781800" y="1676400"/>
            <a:ext cx="762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6731000" y="1676400"/>
            <a:ext cx="0" cy="441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807200" y="1104900"/>
            <a:ext cx="2057400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accent2"/>
                </a:solidFill>
                <a:latin typeface="Tahoma" charset="0"/>
              </a:rPr>
              <a:t>saturation density</a:t>
            </a:r>
            <a:endParaRPr lang="en-GB" sz="1600">
              <a:solidFill>
                <a:srgbClr val="00CC66"/>
              </a:solidFill>
              <a:latin typeface="Tahoma" charset="0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rot="8731773" flipV="1">
            <a:off x="6651625" y="1393825"/>
            <a:ext cx="231775" cy="2000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248400"/>
            <a:ext cx="5324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"/>
            <a:ext cx="3609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858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en-US" sz="2000" b="1" dirty="0" smtClean="0">
                <a:latin typeface="Garamond" pitchFamily="18" charset="0"/>
              </a:rPr>
              <a:t>Pairing correlations are taken care in </a:t>
            </a:r>
          </a:p>
          <a:p>
            <a:pPr algn="just"/>
            <a:r>
              <a:rPr lang="en-US" sz="2000" b="1" dirty="0" smtClean="0">
                <a:latin typeface="Garamond" pitchFamily="18" charset="0"/>
              </a:rPr>
              <a:t>Relativistic </a:t>
            </a:r>
            <a:r>
              <a:rPr lang="en-US" sz="2000" b="1" dirty="0" err="1" smtClean="0">
                <a:latin typeface="Garamond" pitchFamily="18" charset="0"/>
              </a:rPr>
              <a:t>Hartree</a:t>
            </a:r>
            <a:r>
              <a:rPr lang="en-US" sz="2000" b="1" dirty="0" smtClean="0">
                <a:latin typeface="Garamond" pitchFamily="18" charset="0"/>
              </a:rPr>
              <a:t>–</a:t>
            </a:r>
            <a:r>
              <a:rPr lang="en-US" sz="2000" b="1" dirty="0" err="1" smtClean="0">
                <a:latin typeface="Garamond" pitchFamily="18" charset="0"/>
              </a:rPr>
              <a:t>Bogoliubov</a:t>
            </a:r>
            <a:r>
              <a:rPr lang="en-US" sz="2000" b="1" dirty="0" smtClean="0">
                <a:latin typeface="Garamond" pitchFamily="18" charset="0"/>
              </a:rPr>
              <a:t> (RHB</a:t>
            </a:r>
            <a:r>
              <a:rPr lang="en-US" sz="2000" b="1" dirty="0">
                <a:latin typeface="Garamond" pitchFamily="18" charset="0"/>
              </a:rPr>
              <a:t>) </a:t>
            </a:r>
            <a:r>
              <a:rPr lang="en-US" sz="2000" b="1" dirty="0" smtClean="0">
                <a:latin typeface="Garamond" pitchFamily="18" charset="0"/>
              </a:rPr>
              <a:t>model with D1S parameterization of the </a:t>
            </a:r>
            <a:r>
              <a:rPr lang="en-US" sz="2000" b="1" dirty="0" err="1" smtClean="0">
                <a:latin typeface="Garamond" pitchFamily="18" charset="0"/>
              </a:rPr>
              <a:t>Gogny</a:t>
            </a:r>
            <a:r>
              <a:rPr lang="en-US" sz="2000" b="1" dirty="0" smtClean="0">
                <a:latin typeface="Garamond" pitchFamily="18" charset="0"/>
              </a:rPr>
              <a:t> force.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 bwMode="auto">
          <a:xfrm>
            <a:off x="304800" y="1933575"/>
            <a:ext cx="4499201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286125"/>
            <a:ext cx="4257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2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71550" y="44450"/>
            <a:ext cx="7131050" cy="827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/>
              <a:t>Relativistic Hartree Bogoliubov (RHB)</a:t>
            </a:r>
            <a:endParaRPr lang="en-US" sz="2400" b="0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" y="1944687"/>
            <a:ext cx="2035175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accent2"/>
                </a:solidFill>
                <a:latin typeface="Comic Sans MS" pitchFamily="66" charset="0"/>
              </a:rPr>
              <a:t>Dirac hamiltonian</a:t>
            </a:r>
            <a:endParaRPr lang="hr-HR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62025" y="4394200"/>
            <a:ext cx="147955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accent2"/>
                </a:solidFill>
                <a:latin typeface="Comic Sans MS" pitchFamily="66" charset="0"/>
              </a:rPr>
              <a:t>pairing field</a:t>
            </a:r>
            <a:endParaRPr lang="hr-HR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905125" y="1370012"/>
            <a:ext cx="21209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accent2"/>
                </a:solidFill>
                <a:latin typeface="Comic Sans MS" pitchFamily="66" charset="0"/>
              </a:rPr>
              <a:t>chemical potential</a:t>
            </a:r>
            <a:endParaRPr lang="hr-HR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073775" y="1585912"/>
            <a:ext cx="2336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solidFill>
                  <a:schemeClr val="accent2"/>
                </a:solidFill>
                <a:latin typeface="Comic Sans MS" pitchFamily="66" charset="0"/>
              </a:rPr>
              <a:t>quasiparticle energy</a:t>
            </a:r>
            <a:endParaRPr lang="hr-HR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2301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49362" y="2809875"/>
            <a:ext cx="69818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1536700" y="2449512"/>
            <a:ext cx="73025" cy="287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 flipH="1">
            <a:off x="2905125" y="1873250"/>
            <a:ext cx="936625" cy="936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 flipH="1">
            <a:off x="6865937" y="2160587"/>
            <a:ext cx="215900" cy="6492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 flipV="1">
            <a:off x="1754187" y="3529012"/>
            <a:ext cx="358775" cy="6492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937375" y="4105275"/>
            <a:ext cx="1658937" cy="65405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quasiparticle </a:t>
            </a:r>
          </a:p>
          <a:p>
            <a:r>
              <a:rPr lang="en-GB" sz="1800" b="0">
                <a:solidFill>
                  <a:schemeClr val="accent2"/>
                </a:solidFill>
                <a:latin typeface="Comic Sans MS" pitchFamily="66" charset="0"/>
              </a:rPr>
              <a:t>wave function</a:t>
            </a:r>
            <a:endParaRPr lang="hr-HR" sz="18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308" name="Line 22"/>
          <p:cNvSpPr>
            <a:spLocks noChangeShapeType="1"/>
          </p:cNvSpPr>
          <p:nvPr/>
        </p:nvSpPr>
        <p:spPr bwMode="auto">
          <a:xfrm flipH="1" flipV="1">
            <a:off x="7729537" y="3529012"/>
            <a:ext cx="73025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8658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52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334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03" y="685800"/>
            <a:ext cx="883649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188919" y="3914001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Lucida Handwriting" pitchFamily="66" charset="0"/>
              </a:rPr>
              <a:t>N=172</a:t>
            </a:r>
            <a:endParaRPr lang="en-US" sz="1200" b="1" dirty="0">
              <a:solidFill>
                <a:prstClr val="black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shakeb\Desktop\PRESENTATION\fi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1" cy="6324601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7" y="573087"/>
            <a:ext cx="171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611188" y="4724400"/>
            <a:ext cx="914400" cy="914400"/>
          </a:xfrm>
          <a:prstGeom prst="star4">
            <a:avLst>
              <a:gd name="adj" fmla="val 125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92163" y="3644900"/>
            <a:ext cx="914400" cy="914400"/>
          </a:xfrm>
          <a:prstGeom prst="irregularSeal1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b="86456"/>
          <a:stretch>
            <a:fillRect/>
          </a:stretch>
        </p:blipFill>
        <p:spPr bwMode="auto">
          <a:xfrm>
            <a:off x="376238" y="404813"/>
            <a:ext cx="83915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990600"/>
            <a:ext cx="8067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1524000"/>
            <a:ext cx="561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14700"/>
            <a:ext cx="7724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8763000" cy="365125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07388" y="3810000"/>
            <a:ext cx="6846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Gabriola" pitchFamily="82" charset="0"/>
              </a:rPr>
              <a:t>Structure and stability of normal and exotic nuclei with extreme proton/neutron asymmetries</a:t>
            </a:r>
            <a:r>
              <a:rPr lang="en-US" sz="2500" dirty="0">
                <a:latin typeface="Gabriola" pitchFamily="82" charset="0"/>
              </a:rPr>
              <a:t>	</a:t>
            </a:r>
            <a:endParaRPr lang="en-US" sz="1600" dirty="0"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598075"/>
            <a:ext cx="4506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briola" pitchFamily="82" charset="0"/>
              </a:rPr>
              <a:t>	* </a:t>
            </a:r>
            <a:r>
              <a:rPr lang="en-US" dirty="0">
                <a:latin typeface="Gabriola" pitchFamily="82" charset="0"/>
              </a:rPr>
              <a:t>Formation of neutron skin and halo structures</a:t>
            </a:r>
          </a:p>
          <a:p>
            <a:r>
              <a:rPr lang="en-US" dirty="0">
                <a:latin typeface="Gabriola" pitchFamily="82" charset="0"/>
              </a:rPr>
              <a:t>	* Deformations</a:t>
            </a:r>
          </a:p>
          <a:p>
            <a:r>
              <a:rPr lang="en-US" dirty="0">
                <a:latin typeface="Gabriola" pitchFamily="82" charset="0"/>
              </a:rPr>
              <a:t>	* Mapping of drip lines</a:t>
            </a:r>
          </a:p>
          <a:p>
            <a:r>
              <a:rPr lang="en-US" dirty="0">
                <a:latin typeface="Gabriola" pitchFamily="82" charset="0"/>
              </a:rPr>
              <a:t>	* Evolution of shell structure</a:t>
            </a:r>
          </a:p>
          <a:p>
            <a:r>
              <a:rPr lang="en-US" dirty="0">
                <a:latin typeface="Gabriola" pitchFamily="82" charset="0"/>
              </a:rPr>
              <a:t>	* Structure of </a:t>
            </a:r>
            <a:r>
              <a:rPr lang="en-US" dirty="0" err="1">
                <a:latin typeface="Gabriola" pitchFamily="82" charset="0"/>
              </a:rPr>
              <a:t>Superheavy</a:t>
            </a:r>
            <a:r>
              <a:rPr lang="en-US" dirty="0">
                <a:latin typeface="Gabriola" pitchFamily="82" charset="0"/>
              </a:rPr>
              <a:t> elements</a:t>
            </a:r>
          </a:p>
          <a:p>
            <a:r>
              <a:rPr lang="en-US" dirty="0">
                <a:latin typeface="Gabriola" pitchFamily="82" charset="0"/>
              </a:rPr>
              <a:t>	* </a:t>
            </a:r>
            <a:r>
              <a:rPr lang="en-US" dirty="0" err="1" smtClean="0">
                <a:latin typeface="Gabriola" pitchFamily="82" charset="0"/>
              </a:rPr>
              <a:t>Superdeformed</a:t>
            </a:r>
            <a:r>
              <a:rPr lang="en-US" dirty="0" smtClean="0">
                <a:latin typeface="Gabriola" pitchFamily="82" charset="0"/>
              </a:rPr>
              <a:t> bands, Giant </a:t>
            </a:r>
            <a:r>
              <a:rPr lang="en-US" dirty="0">
                <a:latin typeface="Gabriola" pitchFamily="82" charset="0"/>
              </a:rPr>
              <a:t>resonances, …etc</a:t>
            </a:r>
            <a:r>
              <a:rPr lang="en-US" dirty="0" smtClean="0">
                <a:latin typeface="Gabriola" pitchFamily="82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shakeb\Desktop\PRESENTATION\fi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86800" cy="63246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5410200" y="1371600"/>
            <a:ext cx="304800" cy="2133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38600" y="1371600"/>
            <a:ext cx="304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762000"/>
            <a:ext cx="3048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81600" y="3390900"/>
            <a:ext cx="30480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4267200"/>
            <a:ext cx="768159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FRDM</a:t>
            </a:r>
          </a:p>
          <a:p>
            <a:r>
              <a:rPr lang="en-US" b="1" dirty="0" err="1" smtClean="0">
                <a:solidFill>
                  <a:prstClr val="black"/>
                </a:solidFill>
              </a:rPr>
              <a:t>SkM</a:t>
            </a:r>
            <a:r>
              <a:rPr lang="en-US" b="1" dirty="0" smtClean="0">
                <a:solidFill>
                  <a:prstClr val="black"/>
                </a:solidFill>
              </a:rPr>
              <a:t>*</a:t>
            </a:r>
          </a:p>
          <a:p>
            <a:r>
              <a:rPr lang="en-US" b="1" dirty="0" err="1" smtClean="0">
                <a:solidFill>
                  <a:prstClr val="black"/>
                </a:solidFill>
              </a:rPr>
              <a:t>SkP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prstClr val="black"/>
                </a:solidFill>
              </a:rPr>
              <a:t>SLy4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SLy5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33800" y="2743200"/>
            <a:ext cx="457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0334" y="4354286"/>
            <a:ext cx="9781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DD-ME1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DD-ME2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DD-PC1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91000" y="7620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7036" y="609600"/>
            <a:ext cx="6639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NL3*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4881" y="468868"/>
            <a:ext cx="16219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Z=120 Isotopes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8199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DELL\Desktop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6" b="12370"/>
          <a:stretch/>
        </p:blipFill>
        <p:spPr bwMode="auto">
          <a:xfrm>
            <a:off x="1524000" y="329256"/>
            <a:ext cx="542084" cy="12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LL\Desktop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6097" r="56678" b="26307"/>
          <a:stretch/>
        </p:blipFill>
        <p:spPr bwMode="auto">
          <a:xfrm>
            <a:off x="1371600" y="2438399"/>
            <a:ext cx="896893" cy="8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ELL\Desktop\downlo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6" r="23285" b="17944"/>
          <a:stretch/>
        </p:blipFill>
        <p:spPr bwMode="auto">
          <a:xfrm>
            <a:off x="7895130" y="1843070"/>
            <a:ext cx="715470" cy="10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shakeb\Desktop\PRESENTATION\s2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09" y="152400"/>
            <a:ext cx="8480611" cy="6553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 rot="-720000">
            <a:off x="2514600" y="609600"/>
            <a:ext cx="304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-720000">
            <a:off x="3841664" y="1988304"/>
            <a:ext cx="304800" cy="1193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-720000">
            <a:off x="1416136" y="171046"/>
            <a:ext cx="304800" cy="1193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-720000">
            <a:off x="5289464" y="247246"/>
            <a:ext cx="304800" cy="1193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-720000">
            <a:off x="6403447" y="707497"/>
            <a:ext cx="304800" cy="914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-720000">
            <a:off x="7025919" y="1197582"/>
            <a:ext cx="304800" cy="914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-720000">
            <a:off x="7699021" y="1637693"/>
            <a:ext cx="355577" cy="1465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752600" y="3810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47781" y="164068"/>
            <a:ext cx="8002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N=162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67000" y="6858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62181" y="468868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N=172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62400" y="20574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57581" y="1840468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N=184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83194" y="293132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78375" y="76200"/>
            <a:ext cx="8002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N=162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49994" y="826532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5175" y="609600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N=172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845394" y="1817132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40575" y="1600200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N=184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162800" y="12954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57981" y="1078468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N=178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95400" y="4038600"/>
            <a:ext cx="304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38400" y="3657600"/>
            <a:ext cx="304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0386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1600" y="37338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4267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934200" y="4038600"/>
            <a:ext cx="304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20000" y="3200399"/>
            <a:ext cx="304800" cy="1447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Users\shakeb\Desktop\PRESENTATION\Epair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1905000" y="685800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691243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691243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3352800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3314700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40286" y="3314700"/>
            <a:ext cx="2286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09600"/>
            <a:ext cx="6158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N=162</a:t>
            </a:r>
            <a:endParaRPr lang="en-US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7126" y="609600"/>
            <a:ext cx="6158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N=172</a:t>
            </a:r>
            <a:endParaRPr lang="en-US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926" y="609600"/>
            <a:ext cx="6158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N=184</a:t>
            </a:r>
            <a:endParaRPr lang="en-US" b="1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36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686341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itchFamily="66" charset="0"/>
              </a:rPr>
              <a:t>	We have calculated Q</a:t>
            </a:r>
            <a:r>
              <a:rPr lang="el-GR" sz="2000" b="1" baseline="-25000" dirty="0" smtClean="0">
                <a:latin typeface="Comic Sans MS" pitchFamily="66" charset="0"/>
              </a:rPr>
              <a:t>α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– decay series and </a:t>
            </a:r>
            <a:r>
              <a:rPr lang="el-GR" sz="2000" b="1" dirty="0" smtClean="0">
                <a:latin typeface="Comic Sans MS" pitchFamily="66" charset="0"/>
              </a:rPr>
              <a:t>α</a:t>
            </a:r>
            <a:r>
              <a:rPr lang="en-US" sz="2000" b="1" dirty="0" smtClean="0">
                <a:latin typeface="Comic Sans MS" pitchFamily="66" charset="0"/>
              </a:rPr>
              <a:t>-decay half 		life of four different Isotopes of Z=120 nuclei: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Comic Sans MS" pitchFamily="66" charset="0"/>
              </a:rPr>
              <a:t>		 </a:t>
            </a:r>
            <a:r>
              <a:rPr lang="en-US" sz="2000" b="1" baseline="30000" dirty="0" smtClean="0">
                <a:latin typeface="Comic Sans MS" pitchFamily="66" charset="0"/>
              </a:rPr>
              <a:t>292</a:t>
            </a:r>
            <a:r>
              <a:rPr lang="en-US" sz="2000" b="1" dirty="0" smtClean="0">
                <a:latin typeface="Comic Sans MS" pitchFamily="66" charset="0"/>
              </a:rPr>
              <a:t>120 (N=172, neutron shell closure)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</a:rPr>
              <a:t>	</a:t>
            </a:r>
            <a:r>
              <a:rPr lang="en-US" sz="2000" b="1" dirty="0" smtClean="0">
                <a:latin typeface="Comic Sans MS" pitchFamily="66" charset="0"/>
              </a:rPr>
              <a:t>	 </a:t>
            </a:r>
            <a:r>
              <a:rPr lang="en-US" sz="2000" b="1" baseline="30000" dirty="0" smtClean="0">
                <a:latin typeface="Comic Sans MS" pitchFamily="66" charset="0"/>
              </a:rPr>
              <a:t>298</a:t>
            </a:r>
            <a:r>
              <a:rPr lang="en-US" sz="2000" b="1" dirty="0" smtClean="0">
                <a:latin typeface="Comic Sans MS" pitchFamily="66" charset="0"/>
              </a:rPr>
              <a:t>120 (experimental data available)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	 	 </a:t>
            </a:r>
            <a:r>
              <a:rPr lang="en-US" sz="2000" b="1" baseline="30000" dirty="0" smtClean="0">
                <a:latin typeface="Comic Sans MS" pitchFamily="66" charset="0"/>
              </a:rPr>
              <a:t>299</a:t>
            </a:r>
            <a:r>
              <a:rPr lang="en-US" sz="2000" b="1" dirty="0" smtClean="0">
                <a:latin typeface="Comic Sans MS" pitchFamily="66" charset="0"/>
              </a:rPr>
              <a:t>120 </a:t>
            </a:r>
            <a:r>
              <a:rPr lang="en-US" sz="2000" b="1" dirty="0">
                <a:latin typeface="Comic Sans MS" pitchFamily="66" charset="0"/>
              </a:rPr>
              <a:t>(experimental data available)</a:t>
            </a:r>
            <a:endParaRPr lang="en-US" sz="2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		 </a:t>
            </a:r>
            <a:r>
              <a:rPr lang="en-US" sz="2000" b="1" baseline="30000" dirty="0" smtClean="0">
                <a:latin typeface="Comic Sans MS" pitchFamily="66" charset="0"/>
              </a:rPr>
              <a:t>304</a:t>
            </a:r>
            <a:r>
              <a:rPr lang="en-US" sz="2000" b="1" dirty="0" smtClean="0">
                <a:latin typeface="Comic Sans MS" pitchFamily="66" charset="0"/>
              </a:rPr>
              <a:t>120 </a:t>
            </a:r>
            <a:r>
              <a:rPr lang="en-US" sz="2000" b="1" dirty="0">
                <a:latin typeface="Comic Sans MS" pitchFamily="66" charset="0"/>
              </a:rPr>
              <a:t>(</a:t>
            </a:r>
            <a:r>
              <a:rPr lang="en-US" sz="2000" b="1" dirty="0" smtClean="0">
                <a:latin typeface="Comic Sans MS" pitchFamily="66" charset="0"/>
              </a:rPr>
              <a:t>N=184, neutron shell closure)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86" y="76200"/>
            <a:ext cx="4599336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Q</a:t>
            </a:r>
            <a:r>
              <a:rPr lang="el-GR" sz="2000" baseline="-25000" dirty="0" smtClean="0">
                <a:latin typeface="Comic Sans MS" pitchFamily="66" charset="0"/>
              </a:rPr>
              <a:t>α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– decay series of </a:t>
            </a:r>
            <a:r>
              <a:rPr lang="en-US" sz="2000" b="1" baseline="30000" dirty="0" smtClean="0">
                <a:latin typeface="Comic Sans MS" pitchFamily="66" charset="0"/>
              </a:rPr>
              <a:t>292</a:t>
            </a:r>
            <a:r>
              <a:rPr lang="en-US" sz="2000" b="1" dirty="0" smtClean="0">
                <a:latin typeface="Comic Sans MS" pitchFamily="66" charset="0"/>
              </a:rPr>
              <a:t>120 (N=172)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390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186" y="76200"/>
            <a:ext cx="34628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Q</a:t>
            </a:r>
            <a:r>
              <a:rPr lang="el-GR" sz="2000" baseline="-25000" dirty="0" smtClean="0">
                <a:latin typeface="Comic Sans MS" pitchFamily="66" charset="0"/>
              </a:rPr>
              <a:t>α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– decay series of </a:t>
            </a:r>
            <a:r>
              <a:rPr lang="en-US" sz="2000" b="1" baseline="30000" dirty="0" smtClean="0">
                <a:latin typeface="Comic Sans MS" pitchFamily="66" charset="0"/>
              </a:rPr>
              <a:t>298</a:t>
            </a:r>
            <a:r>
              <a:rPr lang="en-US" sz="2000" b="1" dirty="0" smtClean="0">
                <a:latin typeface="Comic Sans MS" pitchFamily="66" charset="0"/>
              </a:rPr>
              <a:t>120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3900"/>
            <a:ext cx="7543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86" y="76200"/>
            <a:ext cx="346280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Q</a:t>
            </a:r>
            <a:r>
              <a:rPr lang="el-GR" sz="2000" baseline="-25000" dirty="0" smtClean="0">
                <a:latin typeface="Comic Sans MS" pitchFamily="66" charset="0"/>
              </a:rPr>
              <a:t>α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– decay series of </a:t>
            </a:r>
            <a:r>
              <a:rPr lang="en-US" sz="2000" b="1" baseline="30000" dirty="0" smtClean="0">
                <a:latin typeface="Comic Sans MS" pitchFamily="66" charset="0"/>
              </a:rPr>
              <a:t>299</a:t>
            </a:r>
            <a:r>
              <a:rPr lang="en-US" sz="2000" b="1" dirty="0" smtClean="0">
                <a:latin typeface="Comic Sans MS" pitchFamily="66" charset="0"/>
              </a:rPr>
              <a:t>120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543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186" y="76200"/>
            <a:ext cx="4599336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Q</a:t>
            </a:r>
            <a:r>
              <a:rPr lang="el-GR" sz="2000" baseline="-25000" dirty="0" smtClean="0">
                <a:latin typeface="Comic Sans MS" pitchFamily="66" charset="0"/>
              </a:rPr>
              <a:t>α</a:t>
            </a: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– decay series of </a:t>
            </a:r>
            <a:r>
              <a:rPr lang="en-US" sz="2000" b="1" baseline="30000" dirty="0" smtClean="0">
                <a:latin typeface="Comic Sans MS" pitchFamily="66" charset="0"/>
              </a:rPr>
              <a:t>304</a:t>
            </a:r>
            <a:r>
              <a:rPr lang="en-US" sz="2000" b="1" dirty="0" smtClean="0">
                <a:latin typeface="Comic Sans MS" pitchFamily="66" charset="0"/>
              </a:rPr>
              <a:t>120 (N=184)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3900"/>
            <a:ext cx="75438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shakeb\Desktop\PRESENTATION\t_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23900"/>
            <a:ext cx="7543800" cy="5829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186" y="76200"/>
            <a:ext cx="4243469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en-US" sz="2000" dirty="0" smtClean="0">
                <a:latin typeface="Comic Sans MS" pitchFamily="66" charset="0"/>
              </a:rPr>
              <a:t>– decay half life </a:t>
            </a:r>
            <a:r>
              <a:rPr lang="en-US" sz="2000" b="1" baseline="30000" dirty="0" smtClean="0">
                <a:latin typeface="Comic Sans MS" pitchFamily="66" charset="0"/>
              </a:rPr>
              <a:t>292</a:t>
            </a:r>
            <a:r>
              <a:rPr lang="en-US" sz="2000" b="1" dirty="0" smtClean="0">
                <a:latin typeface="Comic Sans MS" pitchFamily="66" charset="0"/>
              </a:rPr>
              <a:t>120 (N=172)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-1"/>
            <a:ext cx="6439694" cy="4767943"/>
            <a:chOff x="295" y="338"/>
            <a:chExt cx="3396" cy="2355"/>
          </a:xfrm>
        </p:grpSpPr>
        <p:pic>
          <p:nvPicPr>
            <p:cNvPr id="22540" name="Picture 21"/>
            <p:cNvPicPr>
              <a:picLocks noChangeAspect="1" noChangeArrowheads="1"/>
            </p:cNvPicPr>
            <p:nvPr/>
          </p:nvPicPr>
          <p:blipFill rotWithShape="1">
            <a:blip r:embed="rId2"/>
            <a:srcRect r="4000" b="4185"/>
            <a:stretch/>
          </p:blipFill>
          <p:spPr bwMode="auto">
            <a:xfrm>
              <a:off x="295" y="338"/>
              <a:ext cx="3396" cy="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54" name="Line 22"/>
            <p:cNvSpPr>
              <a:spLocks noChangeShapeType="1"/>
            </p:cNvSpPr>
            <p:nvPr/>
          </p:nvSpPr>
          <p:spPr bwMode="auto">
            <a:xfrm>
              <a:off x="1020" y="1208"/>
              <a:ext cx="318" cy="45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2542" name="Rectangle 23"/>
            <p:cNvSpPr>
              <a:spLocks noChangeArrowheads="1"/>
            </p:cNvSpPr>
            <p:nvPr/>
          </p:nvSpPr>
          <p:spPr bwMode="auto">
            <a:xfrm>
              <a:off x="793" y="935"/>
              <a:ext cx="318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l-GR" sz="2400">
                  <a:solidFill>
                    <a:srgbClr val="FF0000"/>
                  </a:solidFill>
                </a:rPr>
                <a:t>β</a:t>
              </a:r>
              <a:r>
                <a:rPr lang="de-DE" sz="2400" baseline="30000">
                  <a:solidFill>
                    <a:srgbClr val="FF0000"/>
                  </a:solidFill>
                </a:rPr>
                <a:t>+</a:t>
              </a:r>
              <a:endParaRPr lang="el-GR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400856" name="Line 24"/>
            <p:cNvSpPr>
              <a:spLocks noChangeShapeType="1"/>
            </p:cNvSpPr>
            <p:nvPr/>
          </p:nvSpPr>
          <p:spPr bwMode="auto">
            <a:xfrm flipH="1">
              <a:off x="2653" y="1207"/>
              <a:ext cx="363" cy="36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2544" name="Rectangle 25"/>
            <p:cNvSpPr>
              <a:spLocks noChangeArrowheads="1"/>
            </p:cNvSpPr>
            <p:nvPr/>
          </p:nvSpPr>
          <p:spPr bwMode="auto">
            <a:xfrm>
              <a:off x="2517" y="1117"/>
              <a:ext cx="318" cy="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l-GR" sz="2400">
                  <a:solidFill>
                    <a:srgbClr val="0000FF"/>
                  </a:solidFill>
                </a:rPr>
                <a:t>β</a:t>
              </a:r>
              <a:r>
                <a:rPr lang="de-DE" sz="2400" baseline="30000">
                  <a:solidFill>
                    <a:srgbClr val="0000FF"/>
                  </a:solidFill>
                </a:rPr>
                <a:t>-</a:t>
              </a:r>
              <a:endParaRPr lang="el-GR" sz="2400" baseline="30000">
                <a:solidFill>
                  <a:srgbClr val="0000FF"/>
                </a:solidFill>
              </a:endParaRPr>
            </a:p>
          </p:txBody>
        </p:sp>
      </p:grpSp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7"/>
          <a:stretch/>
        </p:blipFill>
        <p:spPr bwMode="auto">
          <a:xfrm>
            <a:off x="6478588" y="2590800"/>
            <a:ext cx="266541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 flipH="1" flipV="1">
            <a:off x="6019800" y="1879600"/>
            <a:ext cx="1439863" cy="8636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3505200" y="4618037"/>
            <a:ext cx="2374900" cy="7921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2"/>
          <a:stretch/>
        </p:blipFill>
        <p:spPr bwMode="auto">
          <a:xfrm>
            <a:off x="5487988" y="4800600"/>
            <a:ext cx="2665412" cy="155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8763000" cy="365125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shakeb\Desktop\PRESENTATION\t_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543800" cy="5829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186" y="76200"/>
            <a:ext cx="3312125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en-US" sz="2000" dirty="0" smtClean="0">
                <a:latin typeface="Comic Sans MS" pitchFamily="66" charset="0"/>
              </a:rPr>
              <a:t>– decay half life </a:t>
            </a:r>
            <a:r>
              <a:rPr lang="en-US" sz="2000" b="1" baseline="30000" dirty="0" smtClean="0">
                <a:latin typeface="Comic Sans MS" pitchFamily="66" charset="0"/>
              </a:rPr>
              <a:t>298</a:t>
            </a:r>
            <a:r>
              <a:rPr lang="en-US" sz="2000" b="1" dirty="0" smtClean="0">
                <a:latin typeface="Comic Sans MS" pitchFamily="66" charset="0"/>
              </a:rPr>
              <a:t>120 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shakeb\Desktop\PRESENTATION\t_2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00100"/>
            <a:ext cx="7543800" cy="5829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186" y="76200"/>
            <a:ext cx="321754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en-US" sz="2000" dirty="0" smtClean="0">
                <a:latin typeface="Comic Sans MS" pitchFamily="66" charset="0"/>
              </a:rPr>
              <a:t>– decay half life </a:t>
            </a:r>
            <a:r>
              <a:rPr lang="en-US" sz="2000" b="1" baseline="30000" dirty="0" smtClean="0">
                <a:latin typeface="Comic Sans MS" pitchFamily="66" charset="0"/>
              </a:rPr>
              <a:t>299</a:t>
            </a:r>
            <a:r>
              <a:rPr lang="en-US" sz="2000" b="1" dirty="0" smtClean="0">
                <a:latin typeface="Comic Sans MS" pitchFamily="66" charset="0"/>
              </a:rPr>
              <a:t>120 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shakeb\Desktop\PRESENTATION\t_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876300"/>
            <a:ext cx="7543800" cy="58293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4186" y="76200"/>
            <a:ext cx="4354077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</a:t>
            </a:r>
            <a:r>
              <a:rPr lang="en-US" sz="2000" dirty="0" smtClean="0">
                <a:latin typeface="Comic Sans MS" pitchFamily="66" charset="0"/>
              </a:rPr>
              <a:t>– decay half life </a:t>
            </a:r>
            <a:r>
              <a:rPr lang="en-US" sz="2000" b="1" baseline="30000" dirty="0" smtClean="0">
                <a:latin typeface="Comic Sans MS" pitchFamily="66" charset="0"/>
              </a:rPr>
              <a:t>304</a:t>
            </a:r>
            <a:r>
              <a:rPr lang="en-US" sz="2000" b="1" dirty="0" smtClean="0">
                <a:latin typeface="Comic Sans MS" pitchFamily="66" charset="0"/>
              </a:rPr>
              <a:t>120 (N=184) 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20" y="457200"/>
            <a:ext cx="863398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3011269"/>
            <a:ext cx="2883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Spherical, Axially deformed</a:t>
            </a:r>
          </a:p>
          <a:p>
            <a:r>
              <a:rPr lang="en-IN" dirty="0" smtClean="0"/>
              <a:t>&amp; gamma-unstable shapes</a:t>
            </a:r>
          </a:p>
          <a:p>
            <a:endParaRPr lang="en-IN" dirty="0" smtClean="0"/>
          </a:p>
          <a:p>
            <a:r>
              <a:rPr lang="en-IN" dirty="0" smtClean="0"/>
              <a:t>X(5), E(5) Critical symmetries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429000"/>
            <a:ext cx="3124199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b="1" dirty="0" smtClean="0">
                <a:solidFill>
                  <a:srgbClr val="C00000"/>
                </a:solidFill>
              </a:rPr>
              <a:t>Critical point symmetry : </a:t>
            </a:r>
            <a:r>
              <a:rPr lang="en-IN" sz="1400" b="1" dirty="0" smtClean="0">
                <a:solidFill>
                  <a:schemeClr val="tx1"/>
                </a:solidFill>
              </a:rPr>
              <a:t>transition region From a spherical vibrator to an axial rotor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2"/>
          <a:srcRect l="1553" t="19497" r="3855" b="9681"/>
          <a:stretch/>
        </p:blipFill>
        <p:spPr bwMode="auto">
          <a:xfrm>
            <a:off x="587829" y="1164771"/>
            <a:ext cx="7957458" cy="45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shakeb\Desktop\PRESENTATION\s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1177"/>
            <a:ext cx="8153400" cy="630035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rot="-1440000">
            <a:off x="1849456" y="234477"/>
            <a:ext cx="453342" cy="244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-3600000">
            <a:off x="7789021" y="2119621"/>
            <a:ext cx="304800" cy="1193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6400" y="5334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71581" y="316468"/>
            <a:ext cx="68640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N=82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3200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0" y="2274332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67581" y="2057400"/>
            <a:ext cx="80342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N=100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600" y="3200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shakeb\Desktop\PRESENTATION\s2ndi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"/>
            <a:ext cx="8332694" cy="64389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447800" y="381001"/>
            <a:ext cx="304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47800" y="3200400"/>
            <a:ext cx="304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76400" y="5627132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71581" y="5410200"/>
            <a:ext cx="68640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N=82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01000" y="2133600"/>
            <a:ext cx="304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01000" y="48768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4800" y="20499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X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4716959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X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2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57276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4800" y="5177135"/>
            <a:ext cx="2474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pair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neutrons+protons</a:t>
            </a:r>
            <a:r>
              <a:rPr lang="en-US" sz="1600" b="1" dirty="0" smtClean="0"/>
              <a:t>)</a:t>
            </a:r>
            <a:endParaRPr lang="en-US" sz="16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7442" y="5896854"/>
                <a:ext cx="1933158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+0.64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42" y="5896854"/>
                <a:ext cx="1933158" cy="427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5410200"/>
            <a:ext cx="499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The </a:t>
            </a:r>
            <a:r>
              <a:rPr lang="en-US" b="1" dirty="0" err="1" smtClean="0">
                <a:latin typeface="Garamond" pitchFamily="18" charset="0"/>
              </a:rPr>
              <a:t>rms</a:t>
            </a:r>
            <a:r>
              <a:rPr lang="en-US" b="1" dirty="0" smtClean="0">
                <a:latin typeface="Garamond" pitchFamily="18" charset="0"/>
              </a:rPr>
              <a:t> charge radius is calculated from the Proton radius by using the relation</a:t>
            </a:r>
          </a:p>
          <a:p>
            <a:endParaRPr lang="en-US" b="1" dirty="0" smtClean="0">
              <a:latin typeface="Garamond" pitchFamily="18" charset="0"/>
            </a:endParaRPr>
          </a:p>
          <a:p>
            <a:r>
              <a:rPr lang="en-US" b="1" dirty="0" smtClean="0">
                <a:latin typeface="Garamond" pitchFamily="18" charset="0"/>
              </a:rPr>
              <a:t>taking the finite size of proton 0.8 fm.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191000" cy="323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14" y="407988"/>
            <a:ext cx="4202585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237038" cy="292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20879" y="1447800"/>
            <a:ext cx="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2447836"/>
            <a:ext cx="1252266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1100" b="1" dirty="0">
                <a:latin typeface="Garamond" pitchFamily="18" charset="0"/>
              </a:rPr>
              <a:t>i</a:t>
            </a:r>
            <a:r>
              <a:rPr lang="en-US" sz="1100" b="1" dirty="0" smtClean="0">
                <a:latin typeface="Garamond" pitchFamily="18" charset="0"/>
              </a:rPr>
              <a:t>ndication for the </a:t>
            </a:r>
          </a:p>
          <a:p>
            <a:pPr algn="just"/>
            <a:r>
              <a:rPr lang="en-US" sz="1100" b="1" dirty="0" smtClean="0">
                <a:latin typeface="Garamond" pitchFamily="18" charset="0"/>
              </a:rPr>
              <a:t>development </a:t>
            </a:r>
          </a:p>
          <a:p>
            <a:pPr algn="just"/>
            <a:r>
              <a:rPr lang="en-US" sz="1100" b="1" dirty="0">
                <a:latin typeface="Garamond" pitchFamily="18" charset="0"/>
              </a:rPr>
              <a:t>o</a:t>
            </a:r>
            <a:r>
              <a:rPr lang="en-US" sz="1100" b="1" dirty="0" smtClean="0">
                <a:latin typeface="Garamond" pitchFamily="18" charset="0"/>
              </a:rPr>
              <a:t>f neutron skin</a:t>
            </a:r>
            <a:endParaRPr lang="en-US" sz="1100" b="1" dirty="0">
              <a:latin typeface="Garamond" pitchFamily="18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3394021" y="2031857"/>
            <a:ext cx="542836" cy="28912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14786"/>
            <a:ext cx="2100263" cy="55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80131" y="5562600"/>
            <a:ext cx="188788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/>
              <a:t>Eur. Phys. J. A50, 27 (2014)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6248400"/>
            <a:ext cx="2881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= Slope parameter of the symmetry</a:t>
            </a:r>
          </a:p>
          <a:p>
            <a:r>
              <a:rPr lang="en-US" sz="1400" b="1" dirty="0" smtClean="0">
                <a:latin typeface="Garamond" pitchFamily="18" charset="0"/>
              </a:rPr>
              <a:t> energy at saturated density</a:t>
            </a:r>
            <a:endParaRPr lang="en-US" sz="1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/>
          <a:srcRect l="1398" t="5117" r="1101" b="16419"/>
          <a:stretch/>
        </p:blipFill>
        <p:spPr bwMode="auto">
          <a:xfrm>
            <a:off x="326571" y="1480457"/>
            <a:ext cx="8675915" cy="40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5905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1333500"/>
            <a:ext cx="7162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05000"/>
            <a:ext cx="81819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19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7800" y="1154668"/>
            <a:ext cx="264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*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Analysis of geometry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1600200"/>
            <a:ext cx="2337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*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Reaction dynamics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47800" y="1981200"/>
            <a:ext cx="4007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*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Physically stable solution (minima)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2373868"/>
            <a:ext cx="5402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*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Saddle points corresponds to transition states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2754868"/>
            <a:ext cx="1955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dirty="0">
                <a:solidFill>
                  <a:schemeClr val="tx1"/>
                </a:solidFill>
                <a:latin typeface="Comic Sans MS" pitchFamily="66" charset="0"/>
              </a:rPr>
              <a:t>* </a:t>
            </a:r>
            <a:r>
              <a:rPr lang="de-DE" dirty="0" smtClean="0">
                <a:solidFill>
                  <a:schemeClr val="tx1"/>
                </a:solidFill>
                <a:latin typeface="Comic Sans MS" pitchFamily="66" charset="0"/>
              </a:rPr>
              <a:t>Fission barrier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352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Garamond" pitchFamily="18" charset="0"/>
              </a:rPr>
              <a:t>The calculations are performed imposing </a:t>
            </a:r>
            <a:r>
              <a:rPr lang="en-US" b="1" dirty="0" smtClean="0">
                <a:latin typeface="Garamond" pitchFamily="18" charset="0"/>
              </a:rPr>
              <a:t>constraints on </a:t>
            </a:r>
            <a:r>
              <a:rPr lang="en-US" b="1" dirty="0">
                <a:latin typeface="Garamond" pitchFamily="18" charset="0"/>
              </a:rPr>
              <a:t>the axial mass </a:t>
            </a:r>
            <a:r>
              <a:rPr lang="en-US" b="1" dirty="0" err="1" smtClean="0">
                <a:latin typeface="Garamond" pitchFamily="18" charset="0"/>
              </a:rPr>
              <a:t>Quadrupole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>
                <a:latin typeface="Garamond" pitchFamily="18" charset="0"/>
              </a:rPr>
              <a:t>moments. The method </a:t>
            </a:r>
            <a:r>
              <a:rPr lang="en-US" b="1" dirty="0" smtClean="0">
                <a:latin typeface="Garamond" pitchFamily="18" charset="0"/>
              </a:rPr>
              <a:t>of quadratic </a:t>
            </a:r>
            <a:r>
              <a:rPr lang="en-US" b="1" dirty="0">
                <a:latin typeface="Garamond" pitchFamily="18" charset="0"/>
              </a:rPr>
              <a:t>constraints uses a variation of the function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57650"/>
            <a:ext cx="3228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724400"/>
            <a:ext cx="847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aramond" pitchFamily="18" charset="0"/>
              </a:rPr>
              <a:t>w</a:t>
            </a:r>
            <a:r>
              <a:rPr lang="en-US" b="1" dirty="0" smtClean="0">
                <a:latin typeface="Garamond" pitchFamily="18" charset="0"/>
              </a:rPr>
              <a:t>here &lt;H&gt; is the total energy, and ,&lt;Q</a:t>
            </a:r>
            <a:r>
              <a:rPr lang="en-US" b="1" baseline="-25000" dirty="0" smtClean="0">
                <a:latin typeface="Garamond" pitchFamily="18" charset="0"/>
              </a:rPr>
              <a:t>20</a:t>
            </a:r>
            <a:r>
              <a:rPr lang="en-US" b="1" dirty="0" smtClean="0">
                <a:latin typeface="Garamond" pitchFamily="18" charset="0"/>
              </a:rPr>
              <a:t>&gt; denotes the expectation value of the mas</a:t>
            </a:r>
          </a:p>
          <a:p>
            <a:r>
              <a:rPr lang="en-US" b="1" dirty="0" err="1" smtClean="0">
                <a:latin typeface="Garamond" pitchFamily="18" charset="0"/>
              </a:rPr>
              <a:t>Quadrupole</a:t>
            </a:r>
            <a:r>
              <a:rPr lang="en-US" b="1" dirty="0" smtClean="0">
                <a:latin typeface="Garamond" pitchFamily="18" charset="0"/>
              </a:rPr>
              <a:t> operators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3035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0" y="57691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          q</a:t>
            </a:r>
            <a:r>
              <a:rPr lang="en-US" sz="2000" b="1" baseline="-25000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 is the constrained value of the </a:t>
            </a:r>
            <a:r>
              <a:rPr lang="en-US" sz="2000" b="1" dirty="0" err="1" smtClean="0">
                <a:latin typeface="Garamond" pitchFamily="18" charset="0"/>
              </a:rPr>
              <a:t>multipole</a:t>
            </a:r>
            <a:r>
              <a:rPr lang="en-US" sz="2000" b="1" dirty="0" smtClean="0">
                <a:latin typeface="Garamond" pitchFamily="18" charset="0"/>
              </a:rPr>
              <a:t> moment.</a:t>
            </a:r>
          </a:p>
          <a:p>
            <a:pPr algn="just"/>
            <a:r>
              <a:rPr lang="en-US" sz="2000" b="1" baseline="-25000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          C</a:t>
            </a:r>
            <a:r>
              <a:rPr lang="en-US" sz="2000" b="1" baseline="-25000" dirty="0" smtClean="0">
                <a:latin typeface="Garamond" pitchFamily="18" charset="0"/>
              </a:rPr>
              <a:t>20</a:t>
            </a:r>
            <a:r>
              <a:rPr lang="en-US" sz="2000" b="1" dirty="0" smtClean="0">
                <a:latin typeface="Garamond" pitchFamily="18" charset="0"/>
              </a:rPr>
              <a:t> is the corresponding stiffness constant.</a:t>
            </a:r>
            <a:endParaRPr lang="en-US" sz="2000" b="1" baseline="-25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shakeb\Desktop\PRESENTATION\ddm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3825"/>
            <a:ext cx="7543800" cy="5819775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17" b="50000"/>
          <a:stretch/>
        </p:blipFill>
        <p:spPr bwMode="auto">
          <a:xfrm>
            <a:off x="2590801" y="5775043"/>
            <a:ext cx="451758" cy="100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0" t="59238"/>
          <a:stretch/>
        </p:blipFill>
        <p:spPr bwMode="auto">
          <a:xfrm>
            <a:off x="838200" y="5867400"/>
            <a:ext cx="54689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447800" y="6400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3033712"/>
            <a:ext cx="3810000" cy="29860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6019800"/>
            <a:ext cx="373570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>
                <a:latin typeface="Garamond" pitchFamily="18" charset="0"/>
              </a:rPr>
              <a:t>β</a:t>
            </a:r>
            <a:r>
              <a:rPr lang="en-US" b="1" baseline="-25000" dirty="0" smtClean="0">
                <a:latin typeface="Garamond" pitchFamily="18" charset="0"/>
              </a:rPr>
              <a:t>2</a:t>
            </a:r>
            <a:r>
              <a:rPr lang="en-US" b="1" dirty="0" smtClean="0">
                <a:latin typeface="Garamond" pitchFamily="18" charset="0"/>
              </a:rPr>
              <a:t>-soft nuclei in the transition region</a:t>
            </a:r>
          </a:p>
          <a:p>
            <a:r>
              <a:rPr lang="en-US" b="1" dirty="0" smtClean="0">
                <a:latin typeface="Garamond" pitchFamily="18" charset="0"/>
              </a:rPr>
              <a:t>        U(5) ------ X(5) -------SU(3)</a:t>
            </a:r>
            <a:endParaRPr lang="en-US" b="1" dirty="0">
              <a:latin typeface="Garamond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381000"/>
            <a:ext cx="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1066800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13 MeV</a:t>
            </a:r>
            <a:endParaRPr lang="en-US" sz="1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27868" y="304800"/>
            <a:ext cx="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2068" y="99060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9</a:t>
            </a:r>
            <a:r>
              <a:rPr lang="en-US" sz="1400" b="1" dirty="0" smtClean="0"/>
              <a:t> MeV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81600" y="1374577"/>
            <a:ext cx="609600" cy="456902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38778" y="1447800"/>
            <a:ext cx="1147822" cy="45720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shakeb\Desktop\PRESENTATION\ddm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shakeb\Desktop\PRESENTATION\ddp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shakeb\Desktop\PRESENTATION\N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514350"/>
            <a:ext cx="75438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/>
          <a:srcRect l="7570" t="6832" r="4917" b="7934"/>
          <a:stretch/>
        </p:blipFill>
        <p:spPr bwMode="auto">
          <a:xfrm>
            <a:off x="1534886" y="1447800"/>
            <a:ext cx="6291943" cy="36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19200" y="533400"/>
            <a:ext cx="4959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  <a:sym typeface="Symbol"/>
              </a:rPr>
              <a:t>To analyze the transition region of shape change</a:t>
            </a:r>
          </a:p>
          <a:p>
            <a:r>
              <a:rPr lang="en-US" b="1" dirty="0" smtClean="0">
                <a:latin typeface="Garamond" pitchFamily="18" charset="0"/>
                <a:sym typeface="Symbol"/>
              </a:rPr>
              <a:t>E = BE (ground state) – BE (spherical shape)</a:t>
            </a:r>
            <a:endParaRPr lang="en-US" b="1" dirty="0">
              <a:latin typeface="Garamond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38400" y="46482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7400" y="5486400"/>
            <a:ext cx="6324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Garamond" pitchFamily="18" charset="0"/>
              </a:rPr>
              <a:t>This discontinuity supports the N=100 as neutron shell closure</a:t>
            </a:r>
          </a:p>
          <a:p>
            <a:pPr algn="just"/>
            <a:r>
              <a:rPr lang="en-US" b="1" dirty="0">
                <a:latin typeface="Garamond" pitchFamily="18" charset="0"/>
              </a:rPr>
              <a:t>a</a:t>
            </a:r>
            <a:r>
              <a:rPr lang="en-US" b="1" dirty="0" smtClean="0">
                <a:latin typeface="Garamond" pitchFamily="18" charset="0"/>
              </a:rPr>
              <a:t>nd </a:t>
            </a:r>
            <a:r>
              <a:rPr lang="en-US" b="1" baseline="30000" dirty="0" smtClean="0">
                <a:latin typeface="Garamond" pitchFamily="18" charset="0"/>
              </a:rPr>
              <a:t>162</a:t>
            </a:r>
            <a:r>
              <a:rPr lang="en-US" b="1" dirty="0" smtClean="0">
                <a:latin typeface="Garamond" pitchFamily="18" charset="0"/>
              </a:rPr>
              <a:t>Sm as deformed magic number as predicted by some earlier calculations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shakeb\Desktop\PRESENTATION\ns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28700"/>
            <a:ext cx="7543800" cy="5829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42148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  <a:sym typeface="Symbol"/>
              </a:rPr>
              <a:t>Ground state single particle energy levels</a:t>
            </a:r>
            <a:endParaRPr lang="en-US" b="1" dirty="0"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228600"/>
            <a:ext cx="609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5334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57800" y="838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9250" y="76200"/>
            <a:ext cx="1903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Garamond" pitchFamily="18" charset="0"/>
              </a:rPr>
              <a:t>Fermi level</a:t>
            </a:r>
          </a:p>
          <a:p>
            <a:r>
              <a:rPr lang="en-US" b="1" dirty="0" smtClean="0">
                <a:latin typeface="Garamond" pitchFamily="18" charset="0"/>
              </a:rPr>
              <a:t>Even parity levels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Odd parity levels</a:t>
            </a:r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2438400"/>
            <a:ext cx="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1336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41364" y="6096000"/>
            <a:ext cx="7024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baseline="30000" dirty="0">
                <a:latin typeface="Garamond" pitchFamily="18" charset="0"/>
              </a:rPr>
              <a:t>162</a:t>
            </a:r>
            <a:r>
              <a:rPr lang="en-US" b="1" dirty="0">
                <a:latin typeface="Garamond" pitchFamily="18" charset="0"/>
              </a:rPr>
              <a:t>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8392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We have carried out systematic investigations to study the bulk ground state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     properties and the microscopic structure of 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Garamond" pitchFamily="18" charset="0"/>
              </a:rPr>
              <a:t>	</a:t>
            </a:r>
            <a:r>
              <a:rPr lang="en-US" b="1" dirty="0" smtClean="0">
                <a:latin typeface="Garamond" pitchFamily="18" charset="0"/>
              </a:rPr>
              <a:t>* Super-heavy nuclei Z=120 (</a:t>
            </a:r>
            <a:r>
              <a:rPr lang="en-US" b="1" baseline="30000" dirty="0" smtClean="0">
                <a:latin typeface="Garamond" pitchFamily="18" charset="0"/>
              </a:rPr>
              <a:t>280-310</a:t>
            </a:r>
            <a:r>
              <a:rPr lang="en-US" b="1" dirty="0" smtClean="0">
                <a:latin typeface="Garamond" pitchFamily="18" charset="0"/>
              </a:rPr>
              <a:t>120 Isotopes) (</a:t>
            </a:r>
            <a:r>
              <a:rPr lang="en-US" b="1" baseline="30000" dirty="0" smtClean="0">
                <a:latin typeface="Garamond" pitchFamily="18" charset="0"/>
              </a:rPr>
              <a:t>292, 298, 299, 304</a:t>
            </a:r>
            <a:r>
              <a:rPr lang="en-US" b="1" dirty="0" smtClean="0">
                <a:latin typeface="Garamond" pitchFamily="18" charset="0"/>
              </a:rPr>
              <a:t>120 Isotopes)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Garamond" pitchFamily="18" charset="0"/>
              </a:rPr>
              <a:t>	* Even-even neutron rich </a:t>
            </a:r>
            <a:r>
              <a:rPr lang="en-US" b="1" baseline="30000" dirty="0" smtClean="0">
                <a:latin typeface="Garamond" pitchFamily="18" charset="0"/>
              </a:rPr>
              <a:t>144-164</a:t>
            </a:r>
            <a:r>
              <a:rPr lang="en-US" b="1" dirty="0" smtClean="0">
                <a:latin typeface="Garamond" pitchFamily="18" charset="0"/>
              </a:rPr>
              <a:t>Sm transitional nuclei.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Relativistic (CDFT) and non-relativistic (HFB) models used in this investigation.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Garamond" pitchFamily="18" charset="0"/>
              </a:rPr>
              <a:t>Force parameters used are relativistic D-M1</a:t>
            </a:r>
            <a:r>
              <a:rPr lang="en-US" b="1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US" b="1" dirty="0" smtClean="0">
                <a:solidFill>
                  <a:srgbClr val="0070C0"/>
                </a:solidFill>
                <a:latin typeface="Garamond" pitchFamily="18" charset="0"/>
              </a:rPr>
              <a:t>DD-ME2, DDPC1, NL3*,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Garamond" pitchFamily="18" charset="0"/>
              </a:rPr>
              <a:t>     and non-relativistic </a:t>
            </a:r>
            <a:r>
              <a:rPr lang="en-US" b="1" dirty="0" err="1" smtClean="0">
                <a:solidFill>
                  <a:srgbClr val="0070C0"/>
                </a:solidFill>
                <a:latin typeface="Garamond" pitchFamily="18" charset="0"/>
              </a:rPr>
              <a:t>Skyrme</a:t>
            </a:r>
            <a:r>
              <a:rPr lang="en-US" b="1" dirty="0" smtClean="0">
                <a:solidFill>
                  <a:srgbClr val="0070C0"/>
                </a:solidFill>
                <a:latin typeface="Garamond" pitchFamily="18" charset="0"/>
              </a:rPr>
              <a:t> SLy5, SLy4</a:t>
            </a:r>
            <a:r>
              <a:rPr lang="en-US" b="1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Garamond" pitchFamily="18" charset="0"/>
              </a:rPr>
              <a:t>SkP</a:t>
            </a:r>
            <a:r>
              <a:rPr lang="en-US" b="1" dirty="0">
                <a:solidFill>
                  <a:srgbClr val="0070C0"/>
                </a:solidFill>
                <a:latin typeface="Garamond" pitchFamily="18" charset="0"/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latin typeface="Garamond" pitchFamily="18" charset="0"/>
              </a:rPr>
              <a:t>SkM</a:t>
            </a:r>
            <a:r>
              <a:rPr lang="en-US" b="1" dirty="0" smtClean="0">
                <a:solidFill>
                  <a:srgbClr val="0070C0"/>
                </a:solidFill>
                <a:latin typeface="Garamond" pitchFamily="18" charset="0"/>
              </a:rPr>
              <a:t>*.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The investigation suggest the model independent results as well as model dependent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     results such as on predicting </a:t>
            </a:r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the </a:t>
            </a:r>
            <a:r>
              <a:rPr lang="en-US" b="1" dirty="0" smtClean="0">
                <a:solidFill>
                  <a:srgbClr val="7030A0"/>
                </a:solidFill>
                <a:latin typeface="Garamond" pitchFamily="18" charset="0"/>
              </a:rPr>
              <a:t>shell-closure location</a:t>
            </a:r>
            <a:r>
              <a:rPr lang="en-US" b="1" dirty="0">
                <a:solidFill>
                  <a:srgbClr val="7030A0"/>
                </a:solidFill>
                <a:latin typeface="Garamon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</a:rPr>
              <a:t>Stable isotopes are found near to the predicted magic number N=172, 184.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Garamond" pitchFamily="18" charset="0"/>
              </a:rPr>
              <a:t>Neutron shell closure are found at N=162, 172, 184</a:t>
            </a:r>
            <a:r>
              <a:rPr lang="en-US" b="1" dirty="0" smtClean="0">
                <a:latin typeface="Garamond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292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120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and </a:t>
            </a:r>
            <a:r>
              <a:rPr lang="en-US" b="1" baseline="30000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304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120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are spherical doubly magic nuclei, and </a:t>
            </a:r>
            <a:r>
              <a:rPr lang="en-US" b="1" baseline="30000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282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120 is deformed doubly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     magic nuclei.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Our predicted α-decay energy Qα and half-life time agree nicely within the model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  parameters and with the FRDM and other experimental results.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1277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Garamond" pitchFamily="18" charset="0"/>
                <a:sym typeface="Symbol"/>
              </a:rPr>
              <a:t>Summary								         </a:t>
            </a:r>
            <a:endParaRPr lang="en-US" sz="2800" b="1" u="sng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74345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  <a:latin typeface="Garamond" pitchFamily="18" charset="0"/>
              </a:rPr>
              <a:t>Shape Transitions is observed in different interactions.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00B050"/>
                </a:solidFill>
                <a:latin typeface="Garamond" pitchFamily="18" charset="0"/>
              </a:rPr>
              <a:t>Potential energy surface and the single particle levels have been studied to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Garamond" pitchFamily="18" charset="0"/>
              </a:rPr>
              <a:t>understand the phase transition and the critical-point behavior of </a:t>
            </a:r>
            <a:r>
              <a:rPr lang="en-US" b="1" baseline="30000" dirty="0">
                <a:solidFill>
                  <a:srgbClr val="00B050"/>
                </a:solidFill>
                <a:latin typeface="Garamond" pitchFamily="18" charset="0"/>
              </a:rPr>
              <a:t>144-164</a:t>
            </a:r>
            <a:r>
              <a:rPr lang="en-US" b="1" dirty="0">
                <a:solidFill>
                  <a:srgbClr val="00B050"/>
                </a:solidFill>
                <a:latin typeface="Garamond" pitchFamily="18" charset="0"/>
              </a:rPr>
              <a:t>Sm nuclei.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Signature of </a:t>
            </a:r>
            <a:r>
              <a:rPr lang="en-US" b="1" baseline="30000" dirty="0">
                <a:solidFill>
                  <a:srgbClr val="002060"/>
                </a:solidFill>
                <a:latin typeface="Garamond" pitchFamily="18" charset="0"/>
              </a:rPr>
              <a:t>162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Sm as a deformed magic nuclei is not very evident, as the </a:t>
            </a: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weaker Shell </a:t>
            </a:r>
            <a:r>
              <a:rPr lang="en-US" b="1" dirty="0">
                <a:solidFill>
                  <a:srgbClr val="002060"/>
                </a:solidFill>
                <a:latin typeface="Garamond" pitchFamily="18" charset="0"/>
              </a:rPr>
              <a:t>closure indications at N=100.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00B0F0"/>
                </a:solidFill>
                <a:latin typeface="Garamond" pitchFamily="18" charset="0"/>
              </a:rPr>
              <a:t> The critical point nuclei </a:t>
            </a:r>
            <a:r>
              <a:rPr lang="en-US" b="1" baseline="30000" dirty="0">
                <a:solidFill>
                  <a:srgbClr val="00B0F0"/>
                </a:solidFill>
                <a:latin typeface="Garamond" pitchFamily="18" charset="0"/>
              </a:rPr>
              <a:t>148-152</a:t>
            </a:r>
            <a:r>
              <a:rPr lang="en-US" b="1" dirty="0">
                <a:solidFill>
                  <a:srgbClr val="00B0F0"/>
                </a:solidFill>
                <a:latin typeface="Garamond" pitchFamily="18" charset="0"/>
              </a:rPr>
              <a:t>Sm belongs to the transition region, and yes </a:t>
            </a:r>
            <a:r>
              <a:rPr lang="en-US" b="1" baseline="30000" dirty="0">
                <a:solidFill>
                  <a:srgbClr val="00B0F0"/>
                </a:solidFill>
                <a:latin typeface="Garamond" pitchFamily="18" charset="0"/>
              </a:rPr>
              <a:t>152</a:t>
            </a:r>
            <a:r>
              <a:rPr lang="en-US" b="1" dirty="0">
                <a:solidFill>
                  <a:srgbClr val="00B0F0"/>
                </a:solidFill>
                <a:latin typeface="Garamond" pitchFamily="18" charset="0"/>
              </a:rPr>
              <a:t>Sm </a:t>
            </a:r>
            <a:r>
              <a:rPr lang="en-US" b="1" dirty="0" smtClean="0">
                <a:solidFill>
                  <a:srgbClr val="00B0F0"/>
                </a:solidFill>
                <a:latin typeface="Garamond" pitchFamily="18" charset="0"/>
              </a:rPr>
              <a:t>is candidate </a:t>
            </a:r>
            <a:r>
              <a:rPr lang="en-US" b="1" dirty="0">
                <a:solidFill>
                  <a:srgbClr val="00B0F0"/>
                </a:solidFill>
                <a:latin typeface="Garamond" pitchFamily="18" charset="0"/>
              </a:rPr>
              <a:t>for X(5) symmetry.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Garamond" pitchFamily="18" charset="0"/>
              </a:rPr>
              <a:t>Overall good agreement is found between the calculated and experimental results.</a:t>
            </a:r>
          </a:p>
        </p:txBody>
      </p:sp>
    </p:spTree>
    <p:extLst>
      <p:ext uri="{BB962C8B-B14F-4D97-AF65-F5344CB8AC3E}">
        <p14:creationId xmlns:p14="http://schemas.microsoft.com/office/powerpoint/2010/main" val="1228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0" y="328613"/>
            <a:ext cx="4895850" cy="79216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Density functional theory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914400" y="3386137"/>
            <a:ext cx="590550" cy="576263"/>
            <a:chOff x="2868" y="2072"/>
            <a:chExt cx="467" cy="520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2868" y="2072"/>
            <a:ext cx="467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30" name="Equation" r:id="rId3" imgW="203040" imgH="279360" progId="Equation.3">
                    <p:embed/>
                  </p:oleObj>
                </mc:Choice>
                <mc:Fallback>
                  <p:oleObj name="Equation" r:id="rId3" imgW="2030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2072"/>
                          <a:ext cx="467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911" y="2192"/>
            <a:ext cx="37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31" name="Equation" r:id="rId5" imgW="164880" imgH="152280" progId="Equation.3">
                    <p:embed/>
                  </p:oleObj>
                </mc:Choice>
                <mc:Fallback>
                  <p:oleObj name="Equation" r:id="rId5" imgW="1648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" y="2192"/>
                          <a:ext cx="37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58912" y="3424237"/>
            <a:ext cx="256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000000"/>
                </a:solidFill>
              </a:rPr>
              <a:t>Slater determinant</a:t>
            </a:r>
            <a:r>
              <a:rPr lang="de-DE" sz="2400" b="1" dirty="0" smtClean="0">
                <a:solidFill>
                  <a:srgbClr val="000000"/>
                </a:solidFill>
              </a:rPr>
              <a:t> </a:t>
            </a:r>
            <a:endParaRPr lang="en-GB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659778"/>
              </p:ext>
            </p:extLst>
          </p:nvPr>
        </p:nvGraphicFramePr>
        <p:xfrm>
          <a:off x="4148137" y="3497262"/>
          <a:ext cx="596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2" name="Equation" r:id="rId7" imgW="215640" imgH="152280" progId="Equation.3">
                  <p:embed/>
                </p:oleObj>
              </mc:Choice>
              <mc:Fallback>
                <p:oleObj name="Equation" r:id="rId7" imgW="2156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7" y="3497262"/>
                        <a:ext cx="5969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434012" y="3471862"/>
            <a:ext cx="190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smtClean="0">
                <a:solidFill>
                  <a:srgbClr val="000000"/>
                </a:solidFill>
              </a:rPr>
              <a:t>density matrix</a:t>
            </a:r>
            <a:endParaRPr lang="en-GB" sz="2000" b="1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607506"/>
              </p:ext>
            </p:extLst>
          </p:nvPr>
        </p:nvGraphicFramePr>
        <p:xfrm>
          <a:off x="4960937" y="3433762"/>
          <a:ext cx="360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3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7" y="3433762"/>
                        <a:ext cx="3603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8305"/>
              </p:ext>
            </p:extLst>
          </p:nvPr>
        </p:nvGraphicFramePr>
        <p:xfrm>
          <a:off x="4525963" y="3886200"/>
          <a:ext cx="34305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4" name="Equation" r:id="rId11" imgW="1676160" imgH="431640" progId="Equation.3">
                  <p:embed/>
                </p:oleObj>
              </mc:Choice>
              <mc:Fallback>
                <p:oleObj name="Equation" r:id="rId11" imgW="1676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886200"/>
                        <a:ext cx="3430587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80443"/>
              </p:ext>
            </p:extLst>
          </p:nvPr>
        </p:nvGraphicFramePr>
        <p:xfrm>
          <a:off x="957263" y="4064000"/>
          <a:ext cx="31829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5" name="Equation" r:id="rId13" imgW="1523880" imgH="279360" progId="Equation.3">
                  <p:embed/>
                </p:oleObj>
              </mc:Choice>
              <mc:Fallback>
                <p:oleObj name="Equation" r:id="rId13" imgW="1523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064000"/>
                        <a:ext cx="31829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1009650" y="4887913"/>
            <a:ext cx="7162800" cy="1512887"/>
            <a:chOff x="96" y="2928"/>
            <a:chExt cx="5328" cy="1219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984" y="2928"/>
              <a:ext cx="1440" cy="1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1968" y="2946"/>
              <a:ext cx="1536" cy="1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6" y="2947"/>
              <a:ext cx="1440" cy="12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384" y="3360"/>
              <a:ext cx="865" cy="720"/>
              <a:chOff x="287" y="2976"/>
              <a:chExt cx="865" cy="720"/>
            </a:xfrm>
          </p:grpSpPr>
          <p:graphicFrame>
            <p:nvGraphicFramePr>
              <p:cNvPr id="29" name="Object 17"/>
              <p:cNvGraphicFramePr>
                <a:graphicFrameLocks noChangeAspect="1"/>
              </p:cNvGraphicFramePr>
              <p:nvPr/>
            </p:nvGraphicFramePr>
            <p:xfrm>
              <a:off x="287" y="2976"/>
              <a:ext cx="865" cy="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36" name="Equation" r:id="rId15" imgW="469800" imgH="393480" progId="Equation.3">
                      <p:embed/>
                    </p:oleObj>
                  </mc:Choice>
                  <mc:Fallback>
                    <p:oleObj name="Equation" r:id="rId15" imgW="4698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" y="2976"/>
                            <a:ext cx="865" cy="6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8"/>
              <p:cNvGraphicFramePr>
                <a:graphicFrameLocks noChangeAspect="1"/>
              </p:cNvGraphicFramePr>
              <p:nvPr/>
            </p:nvGraphicFramePr>
            <p:xfrm>
              <a:off x="848" y="3324"/>
              <a:ext cx="285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37" name="Equation" r:id="rId17" imgW="152280" imgH="215640" progId="Equation.3">
                      <p:embed/>
                    </p:oleObj>
                  </mc:Choice>
                  <mc:Fallback>
                    <p:oleObj name="Equation" r:id="rId17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8" y="3324"/>
                            <a:ext cx="285" cy="3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1" name="Object 19"/>
            <p:cNvGraphicFramePr>
              <a:graphicFrameLocks noChangeAspect="1"/>
            </p:cNvGraphicFramePr>
            <p:nvPr/>
          </p:nvGraphicFramePr>
          <p:xfrm>
            <a:off x="1968" y="3457"/>
            <a:ext cx="1330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38" name="Equation" r:id="rId19" imgW="774360" imgH="279360" progId="Equation.3">
                    <p:embed/>
                  </p:oleObj>
                </mc:Choice>
                <mc:Fallback>
                  <p:oleObj name="Equation" r:id="rId19" imgW="7743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457"/>
                          <a:ext cx="1330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84" y="3056"/>
              <a:ext cx="112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smtClean="0">
                  <a:solidFill>
                    <a:srgbClr val="000000"/>
                  </a:solidFill>
                </a:rPr>
                <a:t>Mean field:</a:t>
              </a:r>
              <a:endParaRPr lang="en-GB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946" y="3056"/>
              <a:ext cx="156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smtClean="0">
                  <a:solidFill>
                    <a:srgbClr val="000000"/>
                  </a:solidFill>
                </a:rPr>
                <a:t>Eigenfunctions:</a:t>
              </a:r>
              <a:endParaRPr lang="en-GB" sz="20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4114" y="3312"/>
              <a:ext cx="1262" cy="777"/>
              <a:chOff x="3730" y="3339"/>
              <a:chExt cx="1262" cy="777"/>
            </a:xfrm>
          </p:grpSpPr>
          <p:graphicFrame>
            <p:nvGraphicFramePr>
              <p:cNvPr id="26" name="Object 23"/>
              <p:cNvGraphicFramePr>
                <a:graphicFrameLocks noChangeAspect="1"/>
              </p:cNvGraphicFramePr>
              <p:nvPr/>
            </p:nvGraphicFramePr>
            <p:xfrm>
              <a:off x="3730" y="3339"/>
              <a:ext cx="1262" cy="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39" name="Equation" r:id="rId21" imgW="685800" imgH="419040" progId="Equation.3">
                      <p:embed/>
                    </p:oleObj>
                  </mc:Choice>
                  <mc:Fallback>
                    <p:oleObj name="Equation" r:id="rId21" imgW="68580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0" y="3339"/>
                            <a:ext cx="1262" cy="7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4"/>
              <p:cNvGraphicFramePr>
                <a:graphicFrameLocks noChangeAspect="1"/>
              </p:cNvGraphicFramePr>
              <p:nvPr/>
            </p:nvGraphicFramePr>
            <p:xfrm>
              <a:off x="4335" y="3744"/>
              <a:ext cx="285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40" name="Equation" r:id="rId23" imgW="152280" imgH="215640" progId="Equation.3">
                      <p:embed/>
                    </p:oleObj>
                  </mc:Choice>
                  <mc:Fallback>
                    <p:oleObj name="Equation" r:id="rId23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5" y="3744"/>
                            <a:ext cx="285" cy="3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5"/>
              <p:cNvGraphicFramePr>
                <a:graphicFrameLocks noChangeAspect="1"/>
              </p:cNvGraphicFramePr>
              <p:nvPr/>
            </p:nvGraphicFramePr>
            <p:xfrm>
              <a:off x="4632" y="3744"/>
              <a:ext cx="285" cy="3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41" name="Equation" r:id="rId25" imgW="152280" imgH="215640" progId="Equation.3">
                      <p:embed/>
                    </p:oleObj>
                  </mc:Choice>
                  <mc:Fallback>
                    <p:oleObj name="Equation" r:id="rId25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2" y="3744"/>
                            <a:ext cx="285" cy="3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4024" y="3056"/>
              <a:ext cx="116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b="1" smtClean="0">
                  <a:solidFill>
                    <a:srgbClr val="000000"/>
                  </a:solidFill>
                </a:rPr>
                <a:t>Interaction:</a:t>
              </a:r>
              <a:endParaRPr lang="en-GB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6553200" cy="79216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FF"/>
                </a:solidFill>
                <a:latin typeface="Garamond" pitchFamily="18" charset="0"/>
              </a:rPr>
              <a:t>Density functional theory in nuclei:</a:t>
            </a:r>
            <a:endParaRPr lang="en-US" sz="2800" dirty="0" smtClean="0">
              <a:solidFill>
                <a:srgbClr val="3333FF"/>
              </a:solidFill>
              <a:latin typeface="Garamond" pitchFamily="18" charset="0"/>
            </a:endParaRPr>
          </a:p>
        </p:txBody>
      </p:sp>
      <p:pic>
        <p:nvPicPr>
          <p:cNvPr id="32" name="Picture 5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673225"/>
            <a:ext cx="71628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9600" y="990600"/>
            <a:ext cx="822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 pitchFamily="18" charset="0"/>
              </a:rPr>
              <a:t>The exact energy of a quantum mechanical many body system is a functional of </a:t>
            </a:r>
          </a:p>
          <a:p>
            <a:r>
              <a:rPr lang="en-US" sz="2000" dirty="0">
                <a:latin typeface="Garamond" pitchFamily="18" charset="0"/>
              </a:rPr>
              <a:t>t</a:t>
            </a:r>
            <a:r>
              <a:rPr lang="en-US" sz="2000" dirty="0" smtClean="0">
                <a:latin typeface="Garamond" pitchFamily="18" charset="0"/>
              </a:rPr>
              <a:t>he local density.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25687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itchFamily="18" charset="0"/>
              </a:rPr>
              <a:t>This functional is universal. It does not depend on the system,  only on the interactions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3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6488" y="220663"/>
            <a:ext cx="2843212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rgbClr val="F8F8F8"/>
                </a:solidFill>
              </a:rPr>
              <a:t>Walecka model</a:t>
            </a: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7" y="2597150"/>
            <a:ext cx="7705725" cy="2051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1925638" y="1493838"/>
            <a:ext cx="6632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2400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hr-HR" sz="2400">
                <a:solidFill>
                  <a:schemeClr val="tx1"/>
                </a:solidFill>
                <a:latin typeface="Comic Sans MS" pitchFamily="66" charset="0"/>
              </a:rPr>
              <a:t>ucleons </a:t>
            </a:r>
            <a:r>
              <a:rPr lang="de-DE" sz="2400">
                <a:solidFill>
                  <a:schemeClr val="tx1"/>
                </a:solidFill>
                <a:latin typeface="Comic Sans MS" pitchFamily="66" charset="0"/>
              </a:rPr>
              <a:t>are </a:t>
            </a:r>
            <a:r>
              <a:rPr lang="hr-HR" sz="2400">
                <a:solidFill>
                  <a:schemeClr val="tx1"/>
                </a:solidFill>
                <a:latin typeface="Comic Sans MS" pitchFamily="66" charset="0"/>
              </a:rPr>
              <a:t>coupled </a:t>
            </a: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by </a:t>
            </a:r>
            <a:r>
              <a:rPr lang="hr-HR" sz="2400">
                <a:solidFill>
                  <a:schemeClr val="tx1"/>
                </a:solidFill>
                <a:latin typeface="Comic Sans MS" pitchFamily="66" charset="0"/>
              </a:rPr>
              <a:t>exchange </a:t>
            </a:r>
            <a:r>
              <a:rPr lang="de-DE" sz="2400">
                <a:solidFill>
                  <a:schemeClr val="tx1"/>
                </a:solidFill>
                <a:latin typeface="Comic Sans MS" pitchFamily="66" charset="0"/>
              </a:rPr>
              <a:t>of </a:t>
            </a:r>
            <a:r>
              <a:rPr lang="hr-HR" sz="2400">
                <a:solidFill>
                  <a:schemeClr val="tx1"/>
                </a:solidFill>
                <a:latin typeface="Comic Sans MS" pitchFamily="66" charset="0"/>
              </a:rPr>
              <a:t>mesons </a:t>
            </a:r>
            <a:endParaRPr lang="en-US" sz="240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hr-HR" sz="2400">
                <a:solidFill>
                  <a:schemeClr val="tx1"/>
                </a:solidFill>
                <a:latin typeface="Comic Sans MS" pitchFamily="66" charset="0"/>
              </a:rPr>
              <a:t>through an </a:t>
            </a:r>
            <a:r>
              <a:rPr lang="hr-HR" sz="2400">
                <a:solidFill>
                  <a:srgbClr val="FF0000"/>
                </a:solidFill>
                <a:latin typeface="Comic Sans MS" pitchFamily="66" charset="0"/>
              </a:rPr>
              <a:t>effective Lagrangian</a:t>
            </a:r>
            <a:r>
              <a:rPr lang="de-DE" sz="2400">
                <a:solidFill>
                  <a:schemeClr val="tx1"/>
                </a:solidFill>
                <a:latin typeface="Comic Sans MS" pitchFamily="66" charset="0"/>
              </a:rPr>
              <a:t>  (EFT)</a:t>
            </a:r>
            <a:endParaRPr lang="hr-HR" sz="24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1536700" y="4144963"/>
            <a:ext cx="173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J</a:t>
            </a:r>
            <a:r>
              <a:rPr lang="hr-HR" sz="2000" b="1" baseline="300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,T)=(0</a:t>
            </a:r>
            <a:r>
              <a:rPr lang="hr-HR" sz="2000" b="1" baseline="30000" dirty="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,0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)</a:t>
            </a:r>
            <a:r>
              <a:rPr lang="hr-HR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4016375" y="4143375"/>
            <a:ext cx="169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(J</a:t>
            </a:r>
            <a:r>
              <a:rPr lang="hr-HR" sz="2000" b="1" baseline="300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,T)=(1</a:t>
            </a:r>
            <a:r>
              <a:rPr lang="hr-HR" sz="2000" b="1" baseline="30000" dirty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,0)</a:t>
            </a:r>
            <a:r>
              <a:rPr lang="hr-HR" sz="18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6572250" y="415925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(J</a:t>
            </a:r>
            <a:r>
              <a:rPr lang="hr-HR" sz="2000" b="1" baseline="300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,T)=(1</a:t>
            </a:r>
            <a:r>
              <a:rPr lang="hr-HR" sz="2000" b="1" baseline="30000" dirty="0">
                <a:solidFill>
                  <a:schemeClr val="accent2"/>
                </a:solidFill>
                <a:latin typeface="Comic Sans MS" pitchFamily="66" charset="0"/>
              </a:rPr>
              <a:t>-</a:t>
            </a:r>
            <a:r>
              <a:rPr lang="hr-HR" sz="2000" dirty="0">
                <a:solidFill>
                  <a:schemeClr val="accent2"/>
                </a:solidFill>
                <a:latin typeface="Comic Sans MS" pitchFamily="66" charset="0"/>
              </a:rPr>
              <a:t>,1)</a:t>
            </a:r>
            <a:r>
              <a:rPr lang="hr-HR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133" name="Picture 8" descr="nucle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219200"/>
            <a:ext cx="1368425" cy="1339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34" name="Text Box 9"/>
          <p:cNvSpPr txBox="1">
            <a:spLocks noChangeArrowheads="1"/>
          </p:cNvSpPr>
          <p:nvPr/>
        </p:nvSpPr>
        <p:spPr bwMode="auto">
          <a:xfrm>
            <a:off x="381000" y="5759450"/>
            <a:ext cx="2751138" cy="644525"/>
          </a:xfrm>
          <a:prstGeom prst="rect">
            <a:avLst/>
          </a:prstGeom>
          <a:solidFill>
            <a:srgbClr val="FFFF99">
              <a:alpha val="67058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       Sigma-meson: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 attractive scalar field  </a:t>
            </a:r>
            <a:endParaRPr lang="hr-H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3740150" y="5753100"/>
            <a:ext cx="2541588" cy="644525"/>
          </a:xfrm>
          <a:prstGeom prst="rect">
            <a:avLst/>
          </a:prstGeom>
          <a:solidFill>
            <a:srgbClr val="FFFF99">
              <a:alpha val="67058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     Omega-meson: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short-range repulsive </a:t>
            </a:r>
            <a:endParaRPr lang="hr-HR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36" name="Text Box 11"/>
          <p:cNvSpPr txBox="1">
            <a:spLocks noChangeArrowheads="1"/>
          </p:cNvSpPr>
          <p:nvPr/>
        </p:nvSpPr>
        <p:spPr bwMode="auto">
          <a:xfrm>
            <a:off x="6869113" y="5727700"/>
            <a:ext cx="1744662" cy="644525"/>
          </a:xfrm>
          <a:prstGeom prst="rect">
            <a:avLst/>
          </a:prstGeom>
          <a:solidFill>
            <a:srgbClr val="FFFF99">
              <a:alpha val="67058"/>
            </a:srgb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   Rho-meson: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isovector field</a:t>
            </a:r>
            <a:endParaRPr lang="hr-HR" sz="180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11680"/>
              </p:ext>
            </p:extLst>
          </p:nvPr>
        </p:nvGraphicFramePr>
        <p:xfrm>
          <a:off x="838200" y="4824413"/>
          <a:ext cx="243363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Equation" r:id="rId8" imgW="914400" imgH="228600" progId="Equation.3">
                  <p:embed/>
                </p:oleObj>
              </mc:Choice>
              <mc:Fallback>
                <p:oleObj name="Equation" r:id="rId8" imgW="9144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24413"/>
                        <a:ext cx="2433638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50904"/>
              </p:ext>
            </p:extLst>
          </p:nvPr>
        </p:nvGraphicFramePr>
        <p:xfrm>
          <a:off x="3505200" y="4821238"/>
          <a:ext cx="5370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Equation" r:id="rId10" imgW="2019240" imgH="241200" progId="Equation.3">
                  <p:embed/>
                </p:oleObj>
              </mc:Choice>
              <mc:Fallback>
                <p:oleObj name="Equation" r:id="rId10" imgW="201924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21238"/>
                        <a:ext cx="5370512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2124075" y="76200"/>
            <a:ext cx="4608513" cy="958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3333FF"/>
                </a:solidFill>
                <a:latin typeface="Bodoni MT" pitchFamily="18" charset="0"/>
              </a:rPr>
              <a:t>Walecka </a:t>
            </a:r>
            <a:r>
              <a:rPr lang="en-US" sz="3600" b="1" dirty="0" smtClean="0">
                <a:solidFill>
                  <a:srgbClr val="3333FF"/>
                </a:solidFill>
                <a:latin typeface="Bodoni MT" pitchFamily="18" charset="0"/>
              </a:rPr>
              <a:t>model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Bodoni MT" pitchFamily="18" charset="0"/>
              </a:rPr>
              <a:t>Finite Range (Meson-Exchange Model)</a:t>
            </a:r>
            <a:endParaRPr lang="en-US" sz="2000" dirty="0">
              <a:solidFill>
                <a:srgbClr val="3333FF"/>
              </a:solidFill>
              <a:latin typeface="Bodoni MT" pitchFamily="18" charset="0"/>
            </a:endParaRPr>
          </a:p>
        </p:txBody>
      </p:sp>
      <p:sp>
        <p:nvSpPr>
          <p:cNvPr id="5138" name="Line 15"/>
          <p:cNvSpPr>
            <a:spLocks noChangeShapeType="1"/>
          </p:cNvSpPr>
          <p:nvPr/>
        </p:nvSpPr>
        <p:spPr bwMode="auto">
          <a:xfrm flipV="1">
            <a:off x="2373313" y="5392738"/>
            <a:ext cx="1444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139" name="Line 16"/>
          <p:cNvSpPr>
            <a:spLocks noChangeShapeType="1"/>
          </p:cNvSpPr>
          <p:nvPr/>
        </p:nvSpPr>
        <p:spPr bwMode="auto">
          <a:xfrm flipV="1">
            <a:off x="5318125" y="5392738"/>
            <a:ext cx="1444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140" name="Line 17"/>
          <p:cNvSpPr>
            <a:spLocks noChangeShapeType="1"/>
          </p:cNvSpPr>
          <p:nvPr/>
        </p:nvSpPr>
        <p:spPr bwMode="auto">
          <a:xfrm flipH="1" flipV="1">
            <a:off x="7308850" y="5332413"/>
            <a:ext cx="173038" cy="398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596188" y="147638"/>
            <a:ext cx="1152525" cy="936625"/>
            <a:chOff x="4966" y="73"/>
            <a:chExt cx="726" cy="590"/>
          </a:xfrm>
        </p:grpSpPr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4966" y="73"/>
              <a:ext cx="726" cy="590"/>
            </a:xfrm>
            <a:prstGeom prst="rect">
              <a:avLst/>
            </a:prstGeom>
            <a:noFill/>
            <a:ln w="57150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pic>
          <p:nvPicPr>
            <p:cNvPr id="5144" name="Picture 1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021" y="209"/>
              <a:ext cx="626" cy="3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5142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681913" y="363538"/>
            <a:ext cx="993775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4383088" y="949325"/>
            <a:ext cx="2349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latin typeface="Symbol" pitchFamily="18" charset="2"/>
              </a:rPr>
              <a:t> </a:t>
            </a:r>
            <a:endParaRPr lang="hr-HR" sz="16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808038" y="4294188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6" name="Text Box 5"/>
          <p:cNvSpPr txBox="1">
            <a:spLocks noChangeArrowheads="1"/>
          </p:cNvSpPr>
          <p:nvPr/>
        </p:nvSpPr>
        <p:spPr bwMode="auto">
          <a:xfrm>
            <a:off x="152400" y="4251325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Parameter: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meson masses:       </a:t>
            </a:r>
            <a:r>
              <a:rPr lang="en-US" sz="2000" dirty="0">
                <a:latin typeface="Comic Sans MS" pitchFamily="66" charset="0"/>
              </a:rPr>
              <a:t> m</a:t>
            </a:r>
            <a:r>
              <a:rPr lang="el-GR" sz="2000" baseline="-25000" dirty="0">
                <a:latin typeface="Comic Sans MS" pitchFamily="66" charset="0"/>
              </a:rPr>
              <a:t>σ</a:t>
            </a: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, m</a:t>
            </a:r>
            <a:r>
              <a:rPr lang="el-GR" sz="2000" baseline="-25000" dirty="0">
                <a:solidFill>
                  <a:schemeClr val="tx2"/>
                </a:solidFill>
                <a:latin typeface="Comic Sans MS" pitchFamily="66" charset="0"/>
              </a:rPr>
              <a:t>ω</a:t>
            </a:r>
            <a:r>
              <a:rPr lang="de-DE" sz="2000" dirty="0">
                <a:solidFill>
                  <a:schemeClr val="tx2"/>
                </a:solidFill>
                <a:latin typeface="Comic Sans MS" pitchFamily="66" charset="0"/>
              </a:rPr>
              <a:t>, m</a:t>
            </a:r>
            <a:r>
              <a:rPr lang="el-GR" sz="2000" baseline="-25000" dirty="0">
                <a:solidFill>
                  <a:schemeClr val="tx2"/>
                </a:solidFill>
              </a:rPr>
              <a:t>ρ</a:t>
            </a:r>
            <a:endParaRPr lang="de-DE" sz="2000" dirty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de-DE" sz="2000" dirty="0">
                <a:solidFill>
                  <a:schemeClr val="tx2"/>
                </a:solidFill>
              </a:rPr>
              <a:t>meson couplings:     </a:t>
            </a:r>
            <a:r>
              <a:rPr lang="en-US" sz="2000" dirty="0">
                <a:latin typeface="Comic Sans MS" pitchFamily="66" charset="0"/>
              </a:rPr>
              <a:t>g</a:t>
            </a:r>
            <a:r>
              <a:rPr lang="el-GR" sz="2000" baseline="-25000" dirty="0">
                <a:latin typeface="Comic Sans MS" pitchFamily="66" charset="0"/>
              </a:rPr>
              <a:t>σ</a:t>
            </a:r>
            <a:r>
              <a:rPr lang="de-DE" sz="2000" dirty="0">
                <a:latin typeface="Comic Sans MS" pitchFamily="66" charset="0"/>
              </a:rPr>
              <a:t>,  g</a:t>
            </a:r>
            <a:r>
              <a:rPr lang="el-GR" sz="2000" baseline="-25000" dirty="0">
                <a:latin typeface="Comic Sans MS" pitchFamily="66" charset="0"/>
              </a:rPr>
              <a:t>ω</a:t>
            </a:r>
            <a:r>
              <a:rPr lang="de-DE" sz="2000" dirty="0">
                <a:latin typeface="Comic Sans MS" pitchFamily="66" charset="0"/>
              </a:rPr>
              <a:t>,  g</a:t>
            </a:r>
            <a:r>
              <a:rPr lang="el-GR" sz="2000" baseline="-25000" dirty="0">
                <a:latin typeface="Comic Sans MS" pitchFamily="66" charset="0"/>
              </a:rPr>
              <a:t>ρ</a:t>
            </a:r>
          </a:p>
        </p:txBody>
      </p:sp>
      <p:pic>
        <p:nvPicPr>
          <p:cNvPr id="4813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563" y="2168525"/>
            <a:ext cx="8075612" cy="1765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8139" name="Text Box 8"/>
          <p:cNvSpPr txBox="1">
            <a:spLocks noChangeArrowheads="1"/>
          </p:cNvSpPr>
          <p:nvPr/>
        </p:nvSpPr>
        <p:spPr bwMode="auto">
          <a:xfrm>
            <a:off x="6797675" y="1508125"/>
            <a:ext cx="1827213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free photon field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0" name="Line 9"/>
          <p:cNvSpPr>
            <a:spLocks noChangeShapeType="1"/>
          </p:cNvSpPr>
          <p:nvPr/>
        </p:nvSpPr>
        <p:spPr bwMode="auto">
          <a:xfrm>
            <a:off x="7810500" y="1916113"/>
            <a:ext cx="433388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48141" name="Line 10"/>
          <p:cNvSpPr>
            <a:spLocks noChangeShapeType="1"/>
          </p:cNvSpPr>
          <p:nvPr/>
        </p:nvSpPr>
        <p:spPr bwMode="auto">
          <a:xfrm>
            <a:off x="5435600" y="1700213"/>
            <a:ext cx="793750" cy="10080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8142" name="Line 11"/>
          <p:cNvSpPr>
            <a:spLocks noChangeShapeType="1"/>
          </p:cNvSpPr>
          <p:nvPr/>
        </p:nvSpPr>
        <p:spPr bwMode="auto">
          <a:xfrm>
            <a:off x="4716463" y="1846263"/>
            <a:ext cx="288925" cy="2873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48143" name="Line 12"/>
          <p:cNvSpPr>
            <a:spLocks noChangeShapeType="1"/>
          </p:cNvSpPr>
          <p:nvPr/>
        </p:nvSpPr>
        <p:spPr bwMode="auto">
          <a:xfrm flipH="1">
            <a:off x="3492500" y="1773238"/>
            <a:ext cx="431800" cy="10064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8144" name="Line 13"/>
          <p:cNvSpPr>
            <a:spLocks noChangeShapeType="1"/>
          </p:cNvSpPr>
          <p:nvPr/>
        </p:nvSpPr>
        <p:spPr bwMode="auto">
          <a:xfrm>
            <a:off x="1979613" y="1844675"/>
            <a:ext cx="360362" cy="3603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48145" name="Text Box 14"/>
          <p:cNvSpPr txBox="1">
            <a:spLocks noChangeArrowheads="1"/>
          </p:cNvSpPr>
          <p:nvPr/>
        </p:nvSpPr>
        <p:spPr bwMode="auto">
          <a:xfrm>
            <a:off x="604838" y="1412875"/>
            <a:ext cx="1987550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free Dirac particle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6" name="Text Box 15"/>
          <p:cNvSpPr txBox="1">
            <a:spLocks noChangeArrowheads="1"/>
          </p:cNvSpPr>
          <p:nvPr/>
        </p:nvSpPr>
        <p:spPr bwMode="auto">
          <a:xfrm>
            <a:off x="3773488" y="1436688"/>
            <a:ext cx="1865312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free meson fields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23344" name="Rectangle 16"/>
          <p:cNvSpPr>
            <a:spLocks noChangeArrowheads="1"/>
          </p:cNvSpPr>
          <p:nvPr/>
        </p:nvSpPr>
        <p:spPr bwMode="auto">
          <a:xfrm>
            <a:off x="-793" y="3856"/>
            <a:ext cx="4608512" cy="7921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3333FF"/>
                </a:solidFill>
                <a:latin typeface="Bodoni MT" pitchFamily="18" charset="0"/>
              </a:rPr>
              <a:t>         </a:t>
            </a:r>
            <a:r>
              <a:rPr lang="en-US" sz="2800" b="1" dirty="0" err="1" smtClean="0">
                <a:solidFill>
                  <a:srgbClr val="3333FF"/>
                </a:solidFill>
                <a:latin typeface="Bodoni MT" pitchFamily="18" charset="0"/>
              </a:rPr>
              <a:t>Lagrangian</a:t>
            </a:r>
            <a:r>
              <a:rPr lang="en-US" sz="2800" b="1" dirty="0" smtClean="0">
                <a:solidFill>
                  <a:srgbClr val="3333FF"/>
                </a:solidFill>
                <a:latin typeface="Bodoni MT" pitchFamily="18" charset="0"/>
              </a:rPr>
              <a:t> </a:t>
            </a:r>
            <a:r>
              <a:rPr lang="en-US" sz="2800" b="1" dirty="0">
                <a:solidFill>
                  <a:srgbClr val="3333FF"/>
                </a:solidFill>
                <a:latin typeface="Bodoni MT" pitchFamily="18" charset="0"/>
              </a:rPr>
              <a:t>density</a:t>
            </a:r>
            <a:endParaRPr lang="en-US" sz="2800" dirty="0">
              <a:solidFill>
                <a:srgbClr val="3333FF"/>
              </a:solidFill>
              <a:latin typeface="Bodoni MT" pitchFamily="18" charset="0"/>
            </a:endParaRPr>
          </a:p>
        </p:txBody>
      </p:sp>
      <p:sp>
        <p:nvSpPr>
          <p:cNvPr id="48148" name="Text Box 17"/>
          <p:cNvSpPr txBox="1">
            <a:spLocks noChangeArrowheads="1"/>
          </p:cNvSpPr>
          <p:nvPr/>
        </p:nvSpPr>
        <p:spPr bwMode="auto">
          <a:xfrm>
            <a:off x="4662488" y="4437063"/>
            <a:ext cx="1860550" cy="34925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2"/>
                </a:solidFill>
                <a:latin typeface="Comic Sans MS" pitchFamily="66" charset="0"/>
              </a:rPr>
              <a:t>interaction terms</a:t>
            </a:r>
            <a:endParaRPr lang="hr-H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18"/>
          <p:cNvSpPr>
            <a:spLocks noChangeShapeType="1"/>
          </p:cNvSpPr>
          <p:nvPr/>
        </p:nvSpPr>
        <p:spPr bwMode="auto">
          <a:xfrm flipV="1">
            <a:off x="6300788" y="3933825"/>
            <a:ext cx="1079500" cy="5032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8150" name="Line 19"/>
          <p:cNvSpPr>
            <a:spLocks noChangeShapeType="1"/>
          </p:cNvSpPr>
          <p:nvPr/>
        </p:nvSpPr>
        <p:spPr bwMode="auto">
          <a:xfrm flipH="1" flipV="1">
            <a:off x="5580063" y="3860800"/>
            <a:ext cx="215900" cy="5762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8151" name="Line 20"/>
          <p:cNvSpPr>
            <a:spLocks noChangeShapeType="1"/>
          </p:cNvSpPr>
          <p:nvPr/>
        </p:nvSpPr>
        <p:spPr bwMode="auto">
          <a:xfrm flipH="1" flipV="1">
            <a:off x="4067175" y="3860800"/>
            <a:ext cx="1081088" cy="5762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48152" name="Line 21"/>
          <p:cNvSpPr>
            <a:spLocks noChangeShapeType="1"/>
          </p:cNvSpPr>
          <p:nvPr/>
        </p:nvSpPr>
        <p:spPr bwMode="auto">
          <a:xfrm flipH="1" flipV="1">
            <a:off x="2484438" y="3933825"/>
            <a:ext cx="2159000" cy="50323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48153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956" y="5013325"/>
            <a:ext cx="34750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5638800"/>
            <a:ext cx="4811044" cy="75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46" grpId="1" animBg="1"/>
      <p:bldP spid="1123344" grpId="0" animBg="1"/>
      <p:bldP spid="48148" grpId="0" animBg="1"/>
      <p:bldP spid="48149" grpId="0" animBg="1"/>
      <p:bldP spid="48150" grpId="0" animBg="1"/>
      <p:bldP spid="48151" grpId="0" animBg="1"/>
      <p:bldP spid="48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Oval 2"/>
          <p:cNvSpPr>
            <a:spLocks noChangeArrowheads="1"/>
          </p:cNvSpPr>
          <p:nvPr/>
        </p:nvSpPr>
        <p:spPr bwMode="auto">
          <a:xfrm>
            <a:off x="1619250" y="22764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49225" y="1412875"/>
            <a:ext cx="4872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Garamond" pitchFamily="18" charset="0"/>
              </a:rPr>
              <a:t>for the nucleons we find the</a:t>
            </a:r>
            <a:r>
              <a:rPr lang="en-US" sz="20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Dirac equation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193800" y="2060575"/>
          <a:ext cx="4514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" name="Formel" r:id="rId3" imgW="2006280" imgH="253800" progId="Equation.3">
                  <p:embed/>
                </p:oleObj>
              </mc:Choice>
              <mc:Fallback>
                <p:oleObj name="Formel" r:id="rId3" imgW="2006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060575"/>
                        <a:ext cx="4514850" cy="571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107950" y="3068638"/>
            <a:ext cx="626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Garamond" pitchFamily="18" charset="0"/>
              </a:rPr>
              <a:t>for the mesons we find the</a:t>
            </a:r>
            <a:r>
              <a:rPr lang="en-US" sz="20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Klein-Gordon equation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6294"/>
              </p:ext>
            </p:extLst>
          </p:nvPr>
        </p:nvGraphicFramePr>
        <p:xfrm>
          <a:off x="379412" y="3581400"/>
          <a:ext cx="3735387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9" name="Formel" r:id="rId5" imgW="1523880" imgH="1041120" progId="Equation.3">
                  <p:embed/>
                </p:oleObj>
              </mc:Choice>
              <mc:Fallback>
                <p:oleObj name="Formel" r:id="rId5" imgW="1523880" imgH="1041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" y="3581400"/>
                        <a:ext cx="3735387" cy="28305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4716463" y="3517900"/>
          <a:ext cx="3816350" cy="286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" name="Formel" r:id="rId7" imgW="2336760" imgH="1752480" progId="Equation.3">
                  <p:embed/>
                </p:oleObj>
              </mc:Choice>
              <mc:Fallback>
                <p:oleObj name="Formel" r:id="rId7" imgW="2336760" imgH="1752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17900"/>
                        <a:ext cx="3816350" cy="28638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6172200" y="2668588"/>
            <a:ext cx="2484437" cy="473075"/>
          </a:xfrm>
          <a:prstGeom prst="rect">
            <a:avLst/>
          </a:prstGeom>
          <a:solidFill>
            <a:schemeClr val="bg1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No-sea approxim. !</a:t>
            </a:r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 flipH="1">
            <a:off x="6516688" y="3141663"/>
            <a:ext cx="144462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615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129088" y="274638"/>
            <a:ext cx="4475162" cy="77787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b="1" smtClean="0">
                <a:solidFill>
                  <a:schemeClr val="bg1"/>
                </a:solidFill>
              </a:rPr>
              <a:t>equations of motion</a:t>
            </a:r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21318"/>
              </p:ext>
            </p:extLst>
          </p:nvPr>
        </p:nvGraphicFramePr>
        <p:xfrm>
          <a:off x="4667250" y="152400"/>
          <a:ext cx="2857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" name="Equation" r:id="rId9" imgW="1269720" imgH="444240" progId="Equation.3">
                  <p:embed/>
                </p:oleObj>
              </mc:Choice>
              <mc:Fallback>
                <p:oleObj name="Equation" r:id="rId9" imgW="1269720" imgH="444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52400"/>
                        <a:ext cx="2857500" cy="1000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8237" name="Rectangle 13"/>
          <p:cNvSpPr>
            <a:spLocks noChangeArrowheads="1"/>
          </p:cNvSpPr>
          <p:nvPr/>
        </p:nvSpPr>
        <p:spPr bwMode="auto">
          <a:xfrm>
            <a:off x="0" y="0"/>
            <a:ext cx="3600450" cy="8636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b="1" dirty="0">
                <a:solidFill>
                  <a:srgbClr val="3333FF"/>
                </a:solidFill>
                <a:latin typeface="Garamond" pitchFamily="18" charset="0"/>
              </a:rPr>
              <a:t>Equations of motion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69850"/>
            <a:ext cx="8742363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Shakeb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Ahmad 		International School of Nuclear Physics, ERICE	                 16-24 September 2016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ch"/>
  <p:tag name="DEBUGPAUSE" val="Falsch"/>
  <p:tag name="TIMEOUT" val="(none)"/>
  <p:tag name="BOXWIDTH" val="480"/>
  <p:tag name="BOXHEIGHT" val="324"/>
  <p:tag name="BOXFONT" val="10"/>
  <p:tag name="BOXWRAP" val="Falsch"/>
  <p:tag name="ORIGWIDTH" val="38,875"/>
  <p:tag name="PICTUREFILESIZE" val="1425"/>
  <p:tag name="SOURCE" val="\documentclass{slides}\pagestyle{empty}&#10;\usepackage{bm}% bold math&#10;\usepackage{amssymb}&#10;\usepackage{color}&#10;\begin{document}&#10;\definecolor{blue1}{rgb}{0.0,0.0,0.5}&#10;{\color{red}&#10;$&#10;{E­[\rho({\bf r})]}&#10;$}&#10;\end{document}&#10;"/>
  <p:tag name="EXTERNALNAME" val="txp_fig"/>
  <p:tag name="BLEND" val="0"/>
  <p:tag name="TRANSPARENT" val="0"/>
  <p:tag name="RESOLUTION" val="300"/>
  <p:tag name="WORKAROUNDTRANSPARENCYBUG" val="0"/>
  <p:tag name="ALLOWFONTSUBSTITUTION" val="0"/>
  <p:tag name="BITMAPFORMAT" val="png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\definecolor{blue1}{rgb}{0.0,0.0,0.5}&#10;{\color{red}&#10;$&#10;{E­[\rho]}&#10;$}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0"/>
  <p:tag name="BOXHEIGHT" val="324"/>
  <p:tag name="BOXFONT" val="10"/>
  <p:tag name="BOXWRAP" val="Falsch"/>
  <p:tag name="WORKAROUNDTRANSPARENCYBUG" val="Falsch"/>
  <p:tag name="ALLOWFONTSUBSTITUTION" val="Falsch"/>
  <p:tag name="BITMAPFORMAT" val="png256"/>
  <p:tag name="ORIGWIDTH" val="38,875"/>
  <p:tag name="PICTUREFILESIZE" val="13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\definecolor{blue1}{rgb}{0.0,0.0,0.5}&#10;{\color{blue1}&#10;\begin{eqnarray}&#10;{\mathcal L} &amp;=&amp;\bar{\psi}\left( i{\bm \gamma} \cdot &#10;{\bm \partial} -m\right) \psi ~+~\frac{1%&#10;}{2}(\partial \sigma )^{2}-\frac{1}{2}m_{\sigma }^2\sigma ^{2}  \nonumber \\&#10;&amp;&amp;-~\frac{1}{4}\Omega _{\mu \nu }\Omega ^{\mu \nu }+\frac{1}{2}m_{\omega&#10;}^{2}\omega ^{2}~-~\frac{1}{4}{\vec{{\rm R}}}_{\mu \nu }{\vec{{\rm R}}}^{\mu&#10;\nu }+\frac{1}{2}m_{\rho }^{2}\vec{\rho}^{\,2}~-~\frac{1}{4}{\rm F}_{\mu \nu&#10;}{\rm F}^{\mu \nu }  \nonumber \\&#10;&amp;&amp;-~g_{\sigma }\bar{\psi}\sigma \psi ~-~g_{\omega }\bar{\psi}\gamma \cdot&#10;\omega \psi ~-~g_{\rho }\bar{\psi}\gamma \cdot \vec{\rho}\vec{\tau}\psi ~-~e%&#10;\bar{\psi}\gamma \cdot A\frac{(1-\tau _{3})}{2}\psi  \nonumber&#10;\end{eqnarray}&#10;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523"/>
  <p:tag name="BOXHEIGHT" val="322"/>
  <p:tag name="BOXFONT" val="10"/>
  <p:tag name="BOXWRAP" val="False"/>
  <p:tag name="WORKAROUNDTRANSPARENCYBUG" val="False"/>
  <p:tag name="ALLOWFONTSUBSTITUTION" val="False"/>
  <p:tag name="BITMAPFORMAT" val="png256"/>
  <p:tag name="ORIGWIDTH" val="636"/>
  <p:tag name="PICTUREFILESIZE" val="268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\definecolor{blue1}{rgb}{0.0,0.0,0.5}&#10;{\color{blue1}&#10;\begin{eqnarray}&#10;{\mathcal L}&amp;=&amp;\bar{\psi}\left( i{\bm \gamma} \cdot &#10;{\bm \partial} -m\right) \psi\nonumber\\ &#10;~&amp;&amp;+~G­_\sigma(\bar{\psi}\psi)(\bar{\psi}\psi)~~~\,&#10;+~G­_\omega(\bar{\psi}\gamma^\mu\psi)(\bar{\psi}\gamma_\mu\psi)&#10;\nonumber\\&#10;~&amp;&amp;+~G­_\delta (\bar{\psi}\vec{\tau}\psi)(\bar{\psi}\vec{\tau}\psi)&#10;~+~G­_\rho(\bar{\psi}\gamma^\mu\vec{\tau}\psi)&#10;(\bar{\psi}\gamma_\mu\vec{\tau}\psi)&#10;\nonumber\\&#10;~&amp;&amp;+~D_\sigma(\bar{\psi}\partial^\mu\psi)(\bar{\psi}\partial_\mu\psi)&#10;\nonumber&#10;\nonumber\\&#10;~&amp;&amp;-~\frac{1}{4}{\rm F}_{\mu\nu}{\rm F}^{\mu\nu}&#10;~+~e^2\bar{\psi}\gamma^\mu A_\mu\frac{(1-\tau _{3})}{2}\psi  &#10;\end{eqnarray}&#10;}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523"/>
  <p:tag name="BOXHEIGHT" val="322"/>
  <p:tag name="BOXFONT" val="10"/>
  <p:tag name="BOXWRAP" val="Falsch"/>
  <p:tag name="WORKAROUNDTRANSPARENCYBUG" val="Falsch"/>
  <p:tag name="ALLOWFONTSUBSTITUTION" val="Falsch"/>
  <p:tag name="BITMAPFORMAT" val="png256"/>
  <p:tag name="ORIGWIDTH" val="471,875"/>
  <p:tag name="PICTUREFILESIZE" val="264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\definecolor{blue1}{rgb}{0.0,0.0,0.5}&#10;${\color{blue1}&#10;G_i=\left(\frac{g_i}{m­_i}\right)^2&#10;}&#10;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523"/>
  <p:tag name="BOXHEIGHT" val="322"/>
  <p:tag name="BOXFONT" val="10"/>
  <p:tag name="BOXWRAP" val="Falsch"/>
  <p:tag name="WORKAROUNDTRANSPARENCYBUG" val="Falsch"/>
  <p:tag name="ALLOWFONTSUBSTITUTION" val="Falsch"/>
  <p:tag name="BITMAPFORMAT" val="png256"/>
  <p:tag name="ORIGWIDTH" val="106,75"/>
  <p:tag name="PICTUREFILESIZE" val="32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{\color{red}\small&#10;$&#10;g_i(\rho) = g_i(\rho_{\rm sat}) f_i(x)\\&#10;f_i(x) = a_i \frac{1 + b_i(x+d_i)^2}{1 + c_i(x+d_i)^2}\\&#10;~~~~~~~~~~~~~~i = \sigma, \omega&#10;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523"/>
  <p:tag name="BOXHEIGHT" val="322"/>
  <p:tag name="BOXFONT" val="10"/>
  <p:tag name="BOXWRAP" val="False"/>
  <p:tag name="WORKAROUNDTRANSPARENCYBUG" val="False"/>
  <p:tag name="ALLOWFONTSUBSTITUTION" val="False"/>
  <p:tag name="BITMAPFORMAT" val="png256"/>
  <p:tag name="ORIGWIDTH" val="158,875"/>
  <p:tag name="PICTUREFILESIZE" val="6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{\color{red}&#10;$&#10;g_{\rho}(\rho) = g_{\rho}(\rho_{\rm sat})~{\rm e}^&#10;{-a_{\rho} (x-1)}\\ &#10;~~~~~~x = \rho /\rho_{\rm sat}&#10;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523"/>
  <p:tag name="BOXHEIGHT" val="322"/>
  <p:tag name="BOXFONT" val="10"/>
  <p:tag name="BOXWRAP" val="False"/>
  <p:tag name="WORKAROUNDTRANSPARENCYBUG" val="False"/>
  <p:tag name="ALLOWFONTSUBSTITUTION" val="False"/>
  <p:tag name="BITMAPFORMAT" val="png256"/>
  <p:tag name="ORIGWIDTH" val="254,875"/>
  <p:tag name="PICTUREFILESIZE" val="54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m}% bold math&#10;\usepackage{amssymb}&#10;\usepackage{color}&#10;\begin{document}&#10;\definecolor{blue1}{rgb}{0.0,0.0,0.5}&#10;{\color{blue1}&#10;$&#10;\left(&#10;\begin{array}{cc}&#10;\hat{h}_{D}-m-\lambda &amp; \hat{\Delta} \\&#10;-\hat{\Delta}^{\ast } &amp; -\hat{h}_{D}+m+\lambda%&#10;\end{array}%&#10;\right) \left(&#10;\begin{array}{c}&#10;U_{k}(\mathbf{r}) \\&#10;V_{k}(\mathbf{r})%&#10;\end{array}%&#10;\right) =E_{k}\left(&#10;\begin{array}{c}&#10;U_{k}(\mathbf{r}) \\&#10;V_{k}(\mathbf{r})%&#10;\end{array}%&#10;\right)&#10;$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52"/>
  <p:tag name="BOXHEIGHT" val="314"/>
  <p:tag name="BOXFONT" val="10"/>
  <p:tag name="BOXWRAP" val="False"/>
  <p:tag name="WORKAROUNDTRANSPARENCYBUG" val="False"/>
  <p:tag name="ALLOWFONTSUBSTITUTION" val="False"/>
  <p:tag name="BITMAPFORMAT" val="png256"/>
  <p:tag name="ORIGWIDTH" val="549,875"/>
  <p:tag name="PICTUREFILESIZE" val="145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909</Words>
  <Application>Microsoft Office PowerPoint</Application>
  <PresentationFormat>On-screen Show (4:3)</PresentationFormat>
  <Paragraphs>208</Paragraphs>
  <Slides>48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Formel</vt:lpstr>
      <vt:lpstr>Application of Covariant Density Functional Theory to Nuclear Structure Studies</vt:lpstr>
      <vt:lpstr>PowerPoint Presentation</vt:lpstr>
      <vt:lpstr>PowerPoint Presentation</vt:lpstr>
      <vt:lpstr>PowerPoint Presentation</vt:lpstr>
      <vt:lpstr>Density functional theory</vt:lpstr>
      <vt:lpstr>Walecka model</vt:lpstr>
      <vt:lpstr>PowerPoint Presentation</vt:lpstr>
      <vt:lpstr>equations of motion</vt:lpstr>
      <vt:lpstr>PowerPoint Presentation</vt:lpstr>
      <vt:lpstr>Density dependence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shakeb</dc:creator>
  <cp:lastModifiedBy>DELL</cp:lastModifiedBy>
  <cp:revision>273</cp:revision>
  <dcterms:created xsi:type="dcterms:W3CDTF">2006-08-16T00:00:00Z</dcterms:created>
  <dcterms:modified xsi:type="dcterms:W3CDTF">2016-09-19T15:19:44Z</dcterms:modified>
</cp:coreProperties>
</file>