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7" r:id="rId3"/>
    <p:sldId id="279" r:id="rId4"/>
    <p:sldId id="281" r:id="rId5"/>
    <p:sldId id="294" r:id="rId6"/>
    <p:sldId id="282" r:id="rId7"/>
    <p:sldId id="280" r:id="rId8"/>
    <p:sldId id="278" r:id="rId9"/>
    <p:sldId id="287" r:id="rId10"/>
    <p:sldId id="288" r:id="rId11"/>
    <p:sldId id="289" r:id="rId12"/>
    <p:sldId id="292" r:id="rId13"/>
    <p:sldId id="293" r:id="rId14"/>
    <p:sldId id="258" r:id="rId15"/>
    <p:sldId id="295" r:id="rId16"/>
    <p:sldId id="301" r:id="rId17"/>
    <p:sldId id="260" r:id="rId18"/>
    <p:sldId id="261" r:id="rId19"/>
    <p:sldId id="262" r:id="rId20"/>
    <p:sldId id="263" r:id="rId21"/>
    <p:sldId id="264" r:id="rId22"/>
    <p:sldId id="265" r:id="rId23"/>
    <p:sldId id="267" r:id="rId24"/>
    <p:sldId id="268" r:id="rId25"/>
    <p:sldId id="269" r:id="rId26"/>
    <p:sldId id="270" r:id="rId27"/>
    <p:sldId id="277" r:id="rId28"/>
    <p:sldId id="271" r:id="rId29"/>
    <p:sldId id="272" r:id="rId30"/>
    <p:sldId id="273" r:id="rId31"/>
    <p:sldId id="274" r:id="rId32"/>
    <p:sldId id="296" r:id="rId33"/>
    <p:sldId id="299" r:id="rId34"/>
    <p:sldId id="303" r:id="rId35"/>
    <p:sldId id="304" r:id="rId36"/>
    <p:sldId id="305" r:id="rId37"/>
    <p:sldId id="308" r:id="rId38"/>
    <p:sldId id="306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931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06185-E538-47AF-A5AE-00C91994C904}" type="datetimeFigureOut">
              <a:rPr lang="en-GB" smtClean="0"/>
              <a:t>13/01/2014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C565A-8D51-4056-A678-74718553E2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84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5328592" cy="17526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37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35274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864917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2648893"/>
            <a:ext cx="8460432" cy="0"/>
          </a:xfrm>
          <a:prstGeom prst="line">
            <a:avLst/>
          </a:prstGeom>
          <a:ln w="28575">
            <a:solidFill>
              <a:srgbClr val="C80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85184"/>
            <a:ext cx="3175731" cy="999297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4355976" y="5334387"/>
            <a:ext cx="4104456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 smtClean="0"/>
              <a:t>Autor eintragen …</a:t>
            </a:r>
          </a:p>
          <a:p>
            <a:r>
              <a:rPr lang="de-DE" sz="2000" dirty="0" smtClean="0"/>
              <a:t>Präsentationsort eintragen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3521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A8689-D8EF-4868-B445-6748333F880F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smtClean="0">
                <a:solidFill>
                  <a:prstClr val="white"/>
                </a:solidFill>
              </a:rPr>
              <a:t>Cluster of Excellence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smtClean="0">
                <a:solidFill>
                  <a:prstClr val="white"/>
                </a:solidFill>
              </a:rPr>
              <a:t>Cluster of Excellence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dirty="0" smtClean="0"/>
              <a:t>Textmasterformat – Fließtext linksbündig</a:t>
            </a:r>
          </a:p>
        </p:txBody>
      </p:sp>
    </p:spTree>
    <p:extLst>
      <p:ext uri="{BB962C8B-B14F-4D97-AF65-F5344CB8AC3E}">
        <p14:creationId xmlns:p14="http://schemas.microsoft.com/office/powerpoint/2010/main" val="43684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>
                <a:solidFill>
                  <a:srgbClr val="505064"/>
                </a:solidFill>
              </a:defRPr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>
                <a:solidFill>
                  <a:srgbClr val="505064"/>
                </a:solidFill>
              </a:defRPr>
            </a:lvl4pPr>
            <a:lvl5pPr>
              <a:defRPr sz="1800">
                <a:solidFill>
                  <a:srgbClr val="5050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/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/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/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64164A-D381-42C3-8033-655E6A3184A6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smtClean="0">
                <a:solidFill>
                  <a:prstClr val="white"/>
                </a:solidFill>
              </a:rPr>
              <a:t>Cluster of Excellence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6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36FD06-FB3B-46A4-A489-AE10A3DB70FD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smtClean="0">
                <a:solidFill>
                  <a:prstClr val="white"/>
                </a:solidFill>
              </a:rPr>
              <a:t>Cluster of Excellence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C71FA-258C-4B85-BDC0-58E5ABC1AE9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smtClean="0">
                <a:solidFill>
                  <a:prstClr val="white"/>
                </a:solidFill>
              </a:rPr>
              <a:t>Cluster of Excellence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5050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97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5783F9-730A-42FD-B5C0-C60E52D8AB13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b="1" smtClean="0">
                <a:solidFill>
                  <a:prstClr val="white"/>
                </a:solidFill>
              </a:rPr>
              <a:t>Cluster of Excellence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5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632" y="2204864"/>
            <a:ext cx="6552728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r>
              <a:rPr lang="de-DE" sz="37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Acknowledgements</a:t>
            </a:r>
            <a:r>
              <a:rPr lang="de-DE" sz="4500" b="1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de-DE" sz="4500" b="1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de-DE" sz="1500" b="0" i="0" u="none" strike="noStrike" baseline="30000" dirty="0" smtClean="0">
                <a:solidFill>
                  <a:srgbClr val="FFFFFF"/>
                </a:solidFill>
                <a:latin typeface="Minion Pro"/>
              </a:rPr>
              <a:t/>
            </a:r>
            <a:br>
              <a:rPr lang="de-DE" sz="1500" b="0" i="0" u="none" strike="noStrike" baseline="30000" dirty="0" smtClean="0">
                <a:solidFill>
                  <a:srgbClr val="FFFFFF"/>
                </a:solidFill>
                <a:latin typeface="Minion Pro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This talk is supported by the Cluster of Excellence “Precision Physics, </a:t>
            </a:r>
            <a:b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Fundamental Interactions, and Structure of Matter” (PRISMA) funded by </a:t>
            </a:r>
            <a:b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the German Research Foundation (DFG) within the German Excellence Initiative. </a:t>
            </a:r>
            <a: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de-DE" sz="26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Visit</a:t>
            </a:r>
            <a:r>
              <a:rPr lang="de-DE" sz="2600" b="1" i="0" u="none" strike="noStrike" baseline="300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6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us</a:t>
            </a:r>
            <a:r>
              <a:rPr lang="de-DE" sz="2600" b="1" i="0" u="none" strike="noStrike" baseline="30000" dirty="0" smtClean="0">
                <a:solidFill>
                  <a:srgbClr val="FFFFFF"/>
                </a:solidFill>
                <a:latin typeface="Arial"/>
              </a:rPr>
              <a:t> @ www.prisma.uni-mainz.de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38DD6C9-13C9-47AD-A727-E6588641D34B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-ro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632" y="2204864"/>
            <a:ext cx="6552728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r>
              <a:rPr lang="de-DE" sz="3700" b="1" i="0" u="none" strike="noStrike" baseline="30000" dirty="0" err="1" smtClean="0">
                <a:solidFill>
                  <a:srgbClr val="C0092A"/>
                </a:solidFill>
                <a:latin typeface="Arial"/>
              </a:rPr>
              <a:t>Acknowledgements</a:t>
            </a:r>
            <a:r>
              <a:rPr lang="de-DE" sz="4500" b="1" i="0" u="none" strike="noStrike" baseline="30000" dirty="0" smtClean="0">
                <a:solidFill>
                  <a:srgbClr val="C0092A"/>
                </a:solidFill>
                <a:latin typeface="Arial"/>
              </a:rPr>
              <a:t/>
            </a:r>
            <a:br>
              <a:rPr lang="de-DE" sz="4500" b="1" i="0" u="none" strike="noStrike" baseline="30000" dirty="0" smtClean="0">
                <a:solidFill>
                  <a:srgbClr val="C0092A"/>
                </a:solidFill>
                <a:latin typeface="Arial"/>
              </a:rPr>
            </a:br>
            <a:r>
              <a:rPr lang="de-DE" sz="1500" b="0" i="0" u="none" strike="noStrike" baseline="30000" dirty="0" smtClean="0">
                <a:solidFill>
                  <a:srgbClr val="000000"/>
                </a:solidFill>
                <a:latin typeface="Minion Pro"/>
              </a:rPr>
              <a:t/>
            </a:r>
            <a:br>
              <a:rPr lang="de-DE" sz="1500" b="0" i="0" u="none" strike="noStrike" baseline="30000" dirty="0" smtClean="0">
                <a:solidFill>
                  <a:srgbClr val="000000"/>
                </a:solidFill>
                <a:latin typeface="Minion Pro"/>
              </a:rPr>
            </a:br>
            <a:r>
              <a:rPr lang="en-US" sz="2100" b="0" i="0" u="none" strike="noStrike" baseline="30000" dirty="0" smtClean="0">
                <a:solidFill>
                  <a:srgbClr val="4B5069"/>
                </a:solidFill>
                <a:latin typeface="Arial"/>
              </a:rPr>
              <a:t>This talk is supported by the Cluster of Excellence “Precision Physics, </a:t>
            </a:r>
            <a:br>
              <a:rPr lang="en-US" sz="2100" b="0" i="0" u="none" strike="noStrike" baseline="30000" dirty="0" smtClean="0">
                <a:solidFill>
                  <a:srgbClr val="4B5069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4B5069"/>
                </a:solidFill>
                <a:latin typeface="Arial"/>
              </a:rPr>
              <a:t>Fundamental Interactions, and Structure of Matter” (PRISMA) funded by </a:t>
            </a:r>
            <a:br>
              <a:rPr lang="en-US" sz="2100" b="0" i="0" u="none" strike="noStrike" baseline="30000" dirty="0" smtClean="0">
                <a:solidFill>
                  <a:srgbClr val="4B5069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4B5069"/>
                </a:solidFill>
                <a:latin typeface="Arial"/>
              </a:rPr>
              <a:t>the German Research Foundation (DFG) within the German Excellence Initiative. </a:t>
            </a:r>
            <a:r>
              <a:rPr lang="en-US" sz="2600" b="0" i="0" u="none" strike="noStrike" baseline="30000" dirty="0" smtClean="0">
                <a:solidFill>
                  <a:srgbClr val="4B5069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4B5069"/>
                </a:solidFill>
                <a:latin typeface="Arial"/>
              </a:rPr>
            </a:br>
            <a:r>
              <a:rPr lang="en-US" sz="2600" b="0" i="0" u="none" strike="noStrike" baseline="30000" dirty="0" smtClean="0">
                <a:solidFill>
                  <a:srgbClr val="4B5069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4B5069"/>
                </a:solidFill>
                <a:latin typeface="Arial"/>
              </a:rPr>
            </a:br>
            <a:r>
              <a:rPr lang="de-DE" sz="2600" b="1" i="0" u="none" strike="noStrike" baseline="30000" dirty="0" err="1" smtClean="0">
                <a:solidFill>
                  <a:srgbClr val="4B5069"/>
                </a:solidFill>
                <a:latin typeface="Arial"/>
              </a:rPr>
              <a:t>Visit</a:t>
            </a:r>
            <a:r>
              <a:rPr lang="de-DE" sz="2600" b="1" i="0" u="none" strike="noStrike" baseline="30000" dirty="0" smtClean="0">
                <a:solidFill>
                  <a:srgbClr val="4B5069"/>
                </a:solidFill>
                <a:latin typeface="Arial"/>
              </a:rPr>
              <a:t> </a:t>
            </a:r>
            <a:r>
              <a:rPr lang="de-DE" sz="2600" b="1" i="0" u="none" strike="noStrike" baseline="30000" dirty="0" err="1" smtClean="0">
                <a:solidFill>
                  <a:srgbClr val="4B5069"/>
                </a:solidFill>
                <a:latin typeface="Arial"/>
              </a:rPr>
              <a:t>us</a:t>
            </a:r>
            <a:r>
              <a:rPr lang="de-DE" sz="2600" b="1" i="0" u="none" strike="noStrike" baseline="30000" dirty="0" smtClean="0">
                <a:solidFill>
                  <a:srgbClr val="4B5069"/>
                </a:solidFill>
                <a:latin typeface="Arial"/>
              </a:rPr>
              <a:t> @ www.prisma.uni-mainz.de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35BBB6B-97E5-44EB-8D69-EB1FDA2592E8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0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13.01.2014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977136" y="6520259"/>
            <a:ext cx="1043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8A3EFB3-05DB-4312-A4FF-4A61FE7D120B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59632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prstClr val="white"/>
                </a:solidFill>
              </a:rPr>
              <a:t>Cluster of Excellence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2360" y="6520259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C80A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3200" kern="1200">
          <a:solidFill>
            <a:srgbClr val="5050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2800" kern="1200">
          <a:solidFill>
            <a:srgbClr val="5050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05064"/>
        </a:buClr>
        <a:buFont typeface="Symbol" pitchFamily="18" charset="2"/>
        <a:buChar char="-"/>
        <a:defRPr sz="2400" kern="1200">
          <a:solidFill>
            <a:srgbClr val="5050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05064"/>
        </a:buClr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png"/><Relationship Id="rId5" Type="http://schemas.openxmlformats.org/officeDocument/2006/relationships/image" Target="../media/image45.jpe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4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jpeg"/><Relationship Id="rId5" Type="http://schemas.openxmlformats.org/officeDocument/2006/relationships/image" Target="../media/image6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9.jpeg"/><Relationship Id="rId7" Type="http://schemas.openxmlformats.org/officeDocument/2006/relationships/image" Target="../media/image9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60.jpeg"/><Relationship Id="rId10" Type="http://schemas.openxmlformats.org/officeDocument/2006/relationships/image" Target="../media/image91.png"/><Relationship Id="rId9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0.pn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3.jpeg"/><Relationship Id="rId7" Type="http://schemas.openxmlformats.org/officeDocument/2006/relationships/image" Target="../media/image3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0" Type="http://schemas.openxmlformats.org/officeDocument/2006/relationships/image" Target="../media/image75.jpe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12" Type="http://schemas.openxmlformats.org/officeDocument/2006/relationships/image" Target="../media/image23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0.png"/><Relationship Id="rId11" Type="http://schemas.openxmlformats.org/officeDocument/2006/relationships/image" Target="../media/image220.png"/><Relationship Id="rId10" Type="http://schemas.openxmlformats.org/officeDocument/2006/relationships/image" Target="../media/image81.jpeg"/><Relationship Id="rId9" Type="http://schemas.openxmlformats.org/officeDocument/2006/relationships/image" Target="../media/image8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17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2.jpeg"/><Relationship Id="rId4" Type="http://schemas.openxmlformats.org/officeDocument/2006/relationships/image" Target="../media/image260.png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3.jpeg"/><Relationship Id="rId4" Type="http://schemas.openxmlformats.org/officeDocument/2006/relationships/image" Target="../media/image260.png"/><Relationship Id="rId9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4.jpeg"/><Relationship Id="rId7" Type="http://schemas.openxmlformats.org/officeDocument/2006/relationships/image" Target="../media/image8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7.jpeg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/>
          <p:nvPr/>
        </p:nvSpPr>
        <p:spPr>
          <a:xfrm>
            <a:off x="1802877" y="1442107"/>
            <a:ext cx="5512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from Lattice 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 </a:t>
            </a:r>
            <a:endParaRPr lang="de-DE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293804" y="169207"/>
            <a:ext cx="2673350" cy="617538"/>
            <a:chOff x="6202363" y="6019800"/>
            <a:chExt cx="2673350" cy="617538"/>
          </a:xfrm>
        </p:grpSpPr>
        <p:pic>
          <p:nvPicPr>
            <p:cNvPr id="1031" name="Picture 8" descr="jgu_logo_cmyk_eben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05800" y="6019800"/>
              <a:ext cx="569913" cy="61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32" name="Picture 12" descr="jgu_logo_cmyk_eben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02363" y="6186488"/>
              <a:ext cx="1990725" cy="37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3" name="Line 14"/>
          <p:cNvSpPr>
            <a:spLocks noChangeShapeType="1"/>
          </p:cNvSpPr>
          <p:nvPr/>
        </p:nvSpPr>
        <p:spPr bwMode="auto">
          <a:xfrm flipV="1">
            <a:off x="1009778" y="2552204"/>
            <a:ext cx="6645152" cy="12700"/>
          </a:xfrm>
          <a:prstGeom prst="line">
            <a:avLst/>
          </a:prstGeom>
          <a:noFill/>
          <a:ln w="25400">
            <a:solidFill>
              <a:srgbClr val="B60A2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TexPoint fonts used in EMF. </a:t>
            </a:r>
          </a:p>
          <a:p>
            <a:r>
              <a:rPr lang="en-GB" smtClean="0">
                <a:solidFill>
                  <a:prstClr val="black"/>
                </a:solidFill>
              </a:rPr>
              <a:t>Read the TexPoint manual before you delete this box.: </a:t>
            </a:r>
            <a:r>
              <a:rPr lang="en-GB" smtClean="0">
                <a:solidFill>
                  <a:prstClr val="black"/>
                </a:solidFill>
                <a:latin typeface="CMEX10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7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R7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R10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10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8"/>
              </a:rPr>
              <a:t>A</a:t>
            </a:r>
            <a:r>
              <a:rPr lang="en-GB" smtClean="0">
                <a:solidFill>
                  <a:prstClr val="black"/>
                </a:solidFill>
                <a:latin typeface="LCMSS8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7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8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10ORIG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S8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R5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MI5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Y5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S9"/>
              </a:rPr>
              <a:t>A</a:t>
            </a:r>
            <a:r>
              <a:rPr lang="en-GB" smtClean="0">
                <a:solidFill>
                  <a:prstClr val="black"/>
                </a:solidFill>
                <a:latin typeface="CMSS10"/>
              </a:rPr>
              <a:t>A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39451" y="3215926"/>
            <a:ext cx="5216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Hartmut</a:t>
            </a:r>
            <a:r>
              <a:rPr lang="de-DE" sz="2000" b="1" dirty="0">
                <a:solidFill>
                  <a:srgbClr val="404040"/>
                </a:solidFill>
              </a:rPr>
              <a:t> </a:t>
            </a:r>
            <a:r>
              <a:rPr lang="de-DE" sz="2000" b="1" dirty="0" smtClean="0">
                <a:solidFill>
                  <a:srgbClr val="404040"/>
                </a:solidFill>
              </a:rPr>
              <a:t>Wittig</a:t>
            </a:r>
          </a:p>
          <a:p>
            <a:r>
              <a:rPr lang="de-DE" sz="1600" dirty="0" smtClean="0">
                <a:solidFill>
                  <a:srgbClr val="404040"/>
                </a:solidFill>
              </a:rPr>
              <a:t>PRISMA Cluster </a:t>
            </a:r>
            <a:r>
              <a:rPr lang="de-DE" sz="1600" dirty="0" err="1" smtClean="0">
                <a:solidFill>
                  <a:srgbClr val="404040"/>
                </a:solidFill>
              </a:rPr>
              <a:t>of</a:t>
            </a:r>
            <a:r>
              <a:rPr lang="de-DE" sz="1600" dirty="0" smtClean="0">
                <a:solidFill>
                  <a:srgbClr val="404040"/>
                </a:solidFill>
              </a:rPr>
              <a:t> Excellence, Institute </a:t>
            </a:r>
            <a:r>
              <a:rPr lang="de-DE" sz="1600" dirty="0" err="1" smtClean="0">
                <a:solidFill>
                  <a:srgbClr val="404040"/>
                </a:solidFill>
              </a:rPr>
              <a:t>for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  <a:r>
              <a:rPr lang="de-DE" sz="1600" dirty="0" err="1" smtClean="0">
                <a:solidFill>
                  <a:srgbClr val="404040"/>
                </a:solidFill>
              </a:rPr>
              <a:t>Nuclear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  <a:r>
              <a:rPr lang="de-DE" sz="1600" dirty="0" err="1" smtClean="0">
                <a:solidFill>
                  <a:srgbClr val="404040"/>
                </a:solidFill>
              </a:rPr>
              <a:t>Physics</a:t>
            </a:r>
            <a:r>
              <a:rPr lang="de-DE" sz="1600" dirty="0" smtClean="0">
                <a:solidFill>
                  <a:srgbClr val="404040"/>
                </a:solidFill>
              </a:rPr>
              <a:t> </a:t>
            </a:r>
            <a:r>
              <a:rPr lang="de-DE" sz="1600" dirty="0" err="1" smtClean="0">
                <a:solidFill>
                  <a:srgbClr val="404040"/>
                </a:solidFill>
              </a:rPr>
              <a:t>and</a:t>
            </a:r>
            <a:r>
              <a:rPr lang="de-DE" sz="1600" dirty="0" smtClean="0">
                <a:solidFill>
                  <a:srgbClr val="404040"/>
                </a:solidFill>
              </a:rPr>
              <a:t> Helmholtz Institute Mainz</a:t>
            </a:r>
            <a:endParaRPr lang="de-DE" sz="1600" b="1" dirty="0">
              <a:solidFill>
                <a:srgbClr val="40404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6001245"/>
            <a:ext cx="1385455" cy="790755"/>
          </a:xfrm>
          <a:prstGeom prst="rect">
            <a:avLst/>
          </a:prstGeom>
          <a:effectLst>
            <a:outerShdw blurRad="152400" dist="38100" dir="2700000" sx="108000" sy="108000" algn="tl" rotWithShape="0">
              <a:prstClr val="black">
                <a:alpha val="34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2877373" y="4581128"/>
            <a:ext cx="3374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Hirschegg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2014</a:t>
            </a:r>
            <a:endParaRPr lang="en-GB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en-US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Hadrons from Quarks and Gluons</a:t>
            </a:r>
            <a:endParaRPr lang="en-GB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de-DE" sz="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de-DE" sz="1600" b="1" dirty="0" err="1" smtClean="0">
                <a:solidFill>
                  <a:srgbClr val="404040"/>
                </a:solidFill>
              </a:rPr>
              <a:t>Hirschegg</a:t>
            </a:r>
            <a:r>
              <a:rPr lang="de-DE" sz="1600" b="1" dirty="0" smtClean="0">
                <a:solidFill>
                  <a:srgbClr val="404040"/>
                </a:solidFill>
              </a:rPr>
              <a:t>, 12 – 18 </a:t>
            </a:r>
            <a:r>
              <a:rPr lang="de-DE" sz="1600" b="1" dirty="0" err="1" smtClean="0">
                <a:solidFill>
                  <a:srgbClr val="404040"/>
                </a:solidFill>
              </a:rPr>
              <a:t>January</a:t>
            </a:r>
            <a:r>
              <a:rPr lang="de-DE" sz="1600" b="1" dirty="0" smtClean="0">
                <a:solidFill>
                  <a:srgbClr val="404040"/>
                </a:solidFill>
              </a:rPr>
              <a:t> 2014</a:t>
            </a:r>
            <a:endParaRPr lang="en-GB" sz="1400" b="1" dirty="0" smtClean="0">
              <a:solidFill>
                <a:prstClr val="black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81" y="5826601"/>
            <a:ext cx="2622872" cy="100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30" y="5878937"/>
            <a:ext cx="1423257" cy="900000"/>
          </a:xfrm>
          <a:prstGeom prst="rect">
            <a:avLst/>
          </a:prstGeom>
        </p:spPr>
      </p:pic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1032368" y="1349613"/>
            <a:ext cx="6645152" cy="12700"/>
          </a:xfrm>
          <a:prstGeom prst="line">
            <a:avLst/>
          </a:prstGeom>
          <a:noFill/>
          <a:ln w="25400">
            <a:solidFill>
              <a:srgbClr val="B60A2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1808428" y="1897668"/>
            <a:ext cx="5512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Towards 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calculations – </a:t>
            </a:r>
            <a:endParaRPr lang="de-DE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6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0"/>
    </mc:Choice>
    <mc:Fallback xmlns="">
      <p:transition spd="slow" advTm="826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74985"/>
            <a:ext cx="7128792" cy="993775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Quark Masses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10</a:t>
            </a:fld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95" y="1052736"/>
            <a:ext cx="6589818" cy="4932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04" y="1052736"/>
            <a:ext cx="6576000" cy="493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95" y="1052736"/>
            <a:ext cx="6576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1" y="1203122"/>
            <a:ext cx="6768000" cy="5076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22" y="1355522"/>
            <a:ext cx="6384000" cy="4788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29" y="1203122"/>
            <a:ext cx="6384000" cy="478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74985"/>
            <a:ext cx="8064896" cy="993775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 and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decays – |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6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and |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6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11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74985"/>
            <a:ext cx="8064896" cy="993775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12</a:t>
            </a:fld>
            <a:endParaRPr lang="de-DE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96504" y="1124744"/>
                <a:ext cx="7847904" cy="5760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</a:rPr>
                  <a:t>Selection of “</a:t>
                </a:r>
                <a:r>
                  <a:rPr lang="en-US" sz="2000" kern="0" dirty="0">
                    <a:solidFill>
                      <a:prstClr val="black"/>
                    </a:solidFill>
                  </a:rPr>
                  <a:t>w</a:t>
                </a:r>
                <a:r>
                  <a:rPr lang="en-US" sz="2000" kern="0" dirty="0" smtClean="0">
                    <a:solidFill>
                      <a:prstClr val="black"/>
                    </a:solidFill>
                  </a:rPr>
                  <a:t>orld averages” by FLAG-2013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00FF"/>
                        </a:solidFill>
                        <a:latin typeface="Cambria Math"/>
                      </a:rPr>
                      <m:t>=2+1</m:t>
                    </m:r>
                  </m:oMath>
                </a14:m>
                <a:r>
                  <a:rPr lang="en-US" sz="2000" kern="0" dirty="0" smtClean="0">
                    <a:solidFill>
                      <a:prstClr val="black"/>
                    </a:solidFill>
                  </a:rPr>
                  <a:t>):</a:t>
                </a:r>
                <a:endParaRPr lang="en-GB" sz="2000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4" y="1124744"/>
                <a:ext cx="7847904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622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7795822"/>
                  </p:ext>
                </p:extLst>
              </p:nvPr>
            </p:nvGraphicFramePr>
            <p:xfrm>
              <a:off x="1524000" y="1916832"/>
              <a:ext cx="6096000" cy="2744089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292100" dist="139700" dir="2700000" algn="tl" rotWithShape="0">
                        <a:prstClr val="black">
                          <a:alpha val="65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327920"/>
                    <a:gridCol w="2016224"/>
                    <a:gridCol w="175185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Estimate</a:t>
                          </a:r>
                          <a:endParaRPr lang="en-GB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Rel. </a:t>
                          </a:r>
                          <a:r>
                            <a:rPr lang="en-US" sz="2200" dirty="0" err="1" smtClean="0"/>
                            <a:t>accuray</a:t>
                          </a:r>
                          <a:endParaRPr lang="en-GB" sz="2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MS</m:t>
                                        </m:r>
                                      </m:e>
                                    </m:acc>
                                  </m:sup>
                                </m:sSub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GeV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MeV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93.8±2.4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2.6%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  <m:sup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MS</m:t>
                                        </m:r>
                                      </m:e>
                                    </m:acc>
                                  </m:sup>
                                </m:sSub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GeV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MeV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2.16±0.09±0.07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5.3%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0.46±0.02±0.02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6.1%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MS</m:t>
                                            </m:r>
                                          </m:e>
                                        </m:acc>
                                      </m:sub>
                                      <m:sup/>
                                    </m:sSub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(2 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GeV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MeV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265±17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6.4%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1.0620±0.0034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1.192±0.005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0.4%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7795822"/>
                  </p:ext>
                </p:extLst>
              </p:nvPr>
            </p:nvGraphicFramePr>
            <p:xfrm>
              <a:off x="1524000" y="1916832"/>
              <a:ext cx="6096000" cy="2744089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292100" dist="139700" dir="2700000" algn="tl" rotWithShape="0">
                        <a:prstClr val="black">
                          <a:alpha val="65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327920"/>
                    <a:gridCol w="2016224"/>
                    <a:gridCol w="1751856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 smtClean="0"/>
                            <a:t>Estimate</a:t>
                          </a:r>
                          <a:endParaRPr lang="en-GB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/>
                            <a:t>Rel. </a:t>
                          </a:r>
                          <a:r>
                            <a:rPr lang="en-US" sz="2200" dirty="0" err="1" smtClean="0"/>
                            <a:t>accuray</a:t>
                          </a:r>
                          <a:endParaRPr lang="en-GB" sz="2200" dirty="0"/>
                        </a:p>
                      </a:txBody>
                      <a:tcPr/>
                    </a:tc>
                  </a:tr>
                  <a:tr h="3994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77" t="-154545" r="-178796" b="-57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5076" t="-154545" r="-106344" b="-57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2.6%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994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77" t="-258462" r="-178796" b="-4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5076" t="-258462" r="-106344" b="-4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5.3%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77" t="-381967" r="-178796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5076" t="-381967" r="-106344" b="-4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6.1%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4060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77" t="-438806" r="-178796" b="-2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5076" t="-438806" r="-106344" b="-277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6.4%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77" t="-591803" r="-178796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5076" t="-591803" r="-106344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0.3%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377" t="-691803" r="-178796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5076" t="-691803" r="-106344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0.4%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Textfeld 11"/>
          <p:cNvSpPr txBox="1"/>
          <p:nvPr/>
        </p:nvSpPr>
        <p:spPr>
          <a:xfrm>
            <a:off x="395536" y="5085184"/>
            <a:ext cx="7847904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Lattice estimates of SM and low-energy parameters with percent-level accuracy</a:t>
            </a:r>
            <a:endParaRPr lang="en-GB" sz="2000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4000" t="12000" r="-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13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9920" y="1556792"/>
            <a:ext cx="8280920" cy="156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 smtClean="0">
                <a:solidFill>
                  <a:prstClr val="black"/>
                </a:solidFill>
              </a:rPr>
              <a:t>II. Nucleon Form Factors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solidFill>
                  <a:prstClr val="black"/>
                </a:solidFill>
              </a:rPr>
              <a:t>a</a:t>
            </a:r>
            <a:r>
              <a:rPr lang="en-US" sz="4800" b="1" kern="0" dirty="0" smtClean="0">
                <a:solidFill>
                  <a:prstClr val="black"/>
                </a:solidFill>
              </a:rPr>
              <a:t>nd Axial Charge </a:t>
            </a:r>
            <a:endParaRPr lang="en-US" sz="4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1168514" y="2589982"/>
            <a:ext cx="6571838" cy="3600000"/>
            <a:chOff x="1168514" y="2774156"/>
            <a:chExt cx="6571838" cy="360000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514" y="2774156"/>
              <a:ext cx="4051634" cy="3600000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5364089" y="5189041"/>
              <a:ext cx="2376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400" i="1" kern="0" dirty="0" smtClean="0">
                  <a:solidFill>
                    <a:srgbClr val="C00000"/>
                  </a:solidFill>
                </a:rPr>
                <a:t>[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Alekhin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Blümlein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Moch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Phys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 Rev D86 (2012) 054009]</a:t>
              </a: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95288" y="2487387"/>
            <a:ext cx="6695104" cy="2781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prstClr val="black"/>
                </a:solidFill>
              </a:rPr>
              <a:t>Systematic effects not fully controlled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Lattice artefacts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Chiral extrapolation to physical pion mass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Finite-volume effects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“Contamination” from excited states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prstClr val="black"/>
                </a:solidFill>
              </a:rPr>
              <a:t>Quark-disconnected diagrams ignored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14</a:t>
            </a:fld>
            <a:endParaRPr lang="de-DE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6504" y="1124744"/>
                <a:ext cx="8207944" cy="140000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Lattice simulations:</a:t>
                </a:r>
              </a:p>
              <a:p>
                <a:pPr marL="800100" lvl="1" indent="-342900">
                  <a:buFont typeface="Wingdings" pitchFamily="2" charset="2"/>
                  <a:buChar char="§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underestimate nucleon charge radii, axial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sz="2000" kern="0" dirty="0" smtClean="0">
                  <a:solidFill>
                    <a:srgbClr val="0000FF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§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overestimate moments of PDFs: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sz="2000" i="1" kern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kern="0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 kern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 kern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 kern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i="1" kern="0" smtClean="0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000" kern="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4" y="1124744"/>
                <a:ext cx="8207944" cy="1400002"/>
              </a:xfrm>
              <a:prstGeom prst="rect">
                <a:avLst/>
              </a:prstGeom>
              <a:blipFill rotWithShape="1">
                <a:blip r:embed="rId3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"/>
          <p:cNvSpPr txBox="1">
            <a:spLocks/>
          </p:cNvSpPr>
          <p:nvPr/>
        </p:nvSpPr>
        <p:spPr>
          <a:xfrm>
            <a:off x="395536" y="260648"/>
            <a:ext cx="849694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GB" sz="2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understand </a:t>
            </a:r>
            <a:r>
              <a:rPr lang="en-GB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 </a:t>
            </a:r>
            <a:r>
              <a:rPr lang="en-GB" sz="2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from first principles</a:t>
            </a:r>
            <a:r>
              <a:rPr lang="en-GB" sz="2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26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15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95536" y="260648"/>
            <a:ext cx="849694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Baryon correlation functions</a:t>
            </a:r>
            <a:endParaRPr lang="en-GB" sz="32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5288" y="1340768"/>
            <a:ext cx="5425477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Exponentially increasing noise-to-signal ratio: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736143" y="2708920"/>
            <a:ext cx="3580241" cy="1046110"/>
            <a:chOff x="333928" y="3296244"/>
            <a:chExt cx="3580241" cy="10461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333928" y="3296244"/>
                  <a:ext cx="2031325" cy="4031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Pion at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≠0</m:t>
                      </m:r>
                    </m:oMath>
                  </a14:m>
                  <a:r>
                    <a: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:	</a:t>
                  </a:r>
                </a:p>
              </p:txBody>
            </p:sp>
          </mc:Choice>
          <mc:Fallback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928" y="3296244"/>
                  <a:ext cx="2031325" cy="40312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703" t="-20896" b="-134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995165" y="3708334"/>
                  <a:ext cx="2919004" cy="6340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NS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∼</m:t>
                        </m:r>
                        <m:sSup>
                          <m:sSup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e</m:t>
                            </m:r>
                          </m:e>
                          <m:sup>
                            <m:d>
                              <m:d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𝜋</m:t>
                                        </m:r>
                                      </m:sub>
                                      <m:sup>
                                        <m: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kumimoji="0" lang="en-US" sz="18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33CC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18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33CC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33CC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33CC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𝜋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65" y="3708334"/>
                  <a:ext cx="2919004" cy="6340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223149" cy="31680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95286" y="5477162"/>
            <a:ext cx="784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for accurate calculations of baryon form 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729450" y="1866568"/>
                <a:ext cx="4372736" cy="482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Nucleon at rest: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NS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e</m:t>
                        </m:r>
                      </m:e>
                      <m:sup>
                        <m:d>
                          <m:d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1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 </m:t>
                            </m:r>
                            <m:f>
                              <m:f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𝜋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50" y="1866568"/>
                <a:ext cx="4372736" cy="482312"/>
              </a:xfrm>
              <a:prstGeom prst="rect">
                <a:avLst/>
              </a:prstGeom>
              <a:blipFill rotWithShape="1">
                <a:blip r:embed="rId5"/>
                <a:stretch>
                  <a:fillRect l="-1255" b="-20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698477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Plateau Method</a:t>
            </a:r>
            <a:endParaRPr lang="de-D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289" y="1048613"/>
            <a:ext cx="4392736" cy="1088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prstClr val="black"/>
                </a:solidFill>
              </a:rPr>
              <a:t>Extract nucleon </a:t>
            </a:r>
            <a:r>
              <a:rPr lang="en-GB" sz="2000" kern="0" dirty="0" err="1" smtClean="0">
                <a:solidFill>
                  <a:prstClr val="black"/>
                </a:solidFill>
              </a:rPr>
              <a:t>hadronic</a:t>
            </a:r>
            <a:r>
              <a:rPr lang="en-GB" sz="2000" kern="0" dirty="0" smtClean="0">
                <a:solidFill>
                  <a:prstClr val="black"/>
                </a:solidFill>
              </a:rPr>
              <a:t> matrix elements from ratios of three- and two-point correlation functions, e.g.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289" y="3573016"/>
                <a:ext cx="3096591" cy="8045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Statistical fluctuations impose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≲1.3 </m:t>
                    </m:r>
                    <m:r>
                      <m:rPr>
                        <m:sty m:val="p"/>
                      </m:rPr>
                      <a:rPr lang="en-US" sz="2000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fm</m:t>
                    </m:r>
                  </m:oMath>
                </a14:m>
                <a:endParaRPr lang="en-GB" sz="2000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3573016"/>
                <a:ext cx="3096591" cy="804505"/>
              </a:xfrm>
              <a:prstGeom prst="rect">
                <a:avLst/>
              </a:prstGeom>
              <a:blipFill rotWithShape="1">
                <a:blip r:embed="rId2"/>
                <a:stretch>
                  <a:fillRect l="-1772" t="-3788" b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/>
          <p:cNvGrpSpPr/>
          <p:nvPr/>
        </p:nvGrpSpPr>
        <p:grpSpPr>
          <a:xfrm>
            <a:off x="1410031" y="332656"/>
            <a:ext cx="7425263" cy="3045350"/>
            <a:chOff x="1410031" y="485090"/>
            <a:chExt cx="7425263" cy="3045350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552" y="485090"/>
              <a:ext cx="3726742" cy="1983260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031" y="2558440"/>
              <a:ext cx="6720686" cy="972000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1259632" y="3285344"/>
            <a:ext cx="6850303" cy="3240000"/>
            <a:chOff x="1259632" y="3285344"/>
            <a:chExt cx="6850303" cy="3240000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1510114" y="3285344"/>
              <a:ext cx="6599821" cy="3240000"/>
              <a:chOff x="1510114" y="3420949"/>
              <a:chExt cx="6599821" cy="3240000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165" y="3420949"/>
                <a:ext cx="4208770" cy="324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1510114" y="5076773"/>
                    <a:ext cx="192071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=340 </m:t>
                          </m:r>
                          <m:r>
                            <m:rPr>
                              <m:sty m:val="p"/>
                            </m:rP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MeV</m:t>
                          </m:r>
                        </m:oMath>
                      </m:oMathPara>
                    </a14:m>
                    <a:endParaRPr lang="en-GB" kern="0" dirty="0" smtClean="0">
                      <a:solidFill>
                        <a:srgbClr val="0000FF"/>
                      </a:solidFill>
                    </a:endParaRPr>
                  </a:p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=0.7−1.1 </m:t>
                          </m:r>
                          <m:r>
                            <m:rPr>
                              <m:sty m:val="p"/>
                            </m:rP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fm</m:t>
                          </m:r>
                        </m:oMath>
                      </m:oMathPara>
                    </a14:m>
                    <a:endParaRPr lang="en-GB" kern="0" dirty="0" smtClean="0">
                      <a:solidFill>
                        <a:srgbClr val="0000FF"/>
                      </a:solidFill>
                    </a:endParaRPr>
                  </a:p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=2.4 </m:t>
                          </m:r>
                          <m:r>
                            <m:rPr>
                              <m:sty m:val="p"/>
                            </m:rP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fm</m:t>
                          </m:r>
                        </m:oMath>
                      </m:oMathPara>
                    </a14:m>
                    <a:endParaRPr lang="en-GB" kern="0" dirty="0" smtClean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0114" y="5076773"/>
                    <a:ext cx="1920719" cy="92333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1259632" y="4365104"/>
                  <a:ext cx="18530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prstClr val="black"/>
                      </a:solidFill>
                    </a:rPr>
                    <a:t>Axial charge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:</m:t>
                      </m:r>
                    </m:oMath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4365104"/>
                  <a:ext cx="185307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618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93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698477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Plateau Method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289" y="1048613"/>
            <a:ext cx="4392736" cy="1088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prstClr val="black"/>
                </a:solidFill>
              </a:rPr>
              <a:t>Extract nucleon </a:t>
            </a:r>
            <a:r>
              <a:rPr lang="en-GB" sz="2000" kern="0" dirty="0" err="1" smtClean="0">
                <a:solidFill>
                  <a:prstClr val="black"/>
                </a:solidFill>
              </a:rPr>
              <a:t>hadronic</a:t>
            </a:r>
            <a:r>
              <a:rPr lang="en-GB" sz="2000" kern="0" dirty="0" smtClean="0">
                <a:solidFill>
                  <a:prstClr val="black"/>
                </a:solidFill>
              </a:rPr>
              <a:t> matrix elements from ratios of three- and two-point correlation functions, e.g.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432644" y="260648"/>
            <a:ext cx="8675461" cy="3130531"/>
            <a:chOff x="432644" y="399909"/>
            <a:chExt cx="8675461" cy="3130531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552" y="399909"/>
              <a:ext cx="3726742" cy="2232000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44" y="2558440"/>
              <a:ext cx="8675461" cy="9720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5289" y="3573016"/>
                <a:ext cx="3096591" cy="8045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Statistical fluctuations impose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≲1.3 </m:t>
                    </m:r>
                    <m:r>
                      <m:rPr>
                        <m:sty m:val="p"/>
                      </m:rPr>
                      <a:rPr lang="en-US" sz="2000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fm</m:t>
                    </m:r>
                  </m:oMath>
                </a14:m>
                <a:endParaRPr lang="en-GB" sz="2000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3573016"/>
                <a:ext cx="3096591" cy="804505"/>
              </a:xfrm>
              <a:prstGeom prst="rect">
                <a:avLst/>
              </a:prstGeom>
              <a:blipFill rotWithShape="1">
                <a:blip r:embed="rId4"/>
                <a:stretch>
                  <a:fillRect l="-1772" t="-3788" b="-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1259632" y="3281688"/>
            <a:ext cx="6905918" cy="3240000"/>
            <a:chOff x="1259632" y="3281688"/>
            <a:chExt cx="6905918" cy="3240000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1510114" y="3281688"/>
              <a:ext cx="6655436" cy="3240000"/>
              <a:chOff x="1510114" y="3420949"/>
              <a:chExt cx="6655436" cy="3240000"/>
            </a:xfrm>
          </p:grpSpPr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5550" y="3420949"/>
                <a:ext cx="4320000" cy="3240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1510114" y="5032228"/>
                    <a:ext cx="1920719" cy="12003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=277 </m:t>
                          </m:r>
                          <m:r>
                            <m:rPr>
                              <m:sty m:val="p"/>
                            </m:rP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MeV</m:t>
                          </m:r>
                        </m:oMath>
                      </m:oMathPara>
                    </a14:m>
                    <a:endParaRPr lang="en-GB" kern="0" dirty="0" smtClean="0">
                      <a:solidFill>
                        <a:srgbClr val="0000FF"/>
                      </a:solidFill>
                    </a:endParaRPr>
                  </a:p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=0.7−1.1 </m:t>
                          </m:r>
                          <m:r>
                            <m:rPr>
                              <m:sty m:val="p"/>
                            </m:rP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fm</m:t>
                          </m:r>
                        </m:oMath>
                      </m:oMathPara>
                    </a14:m>
                    <a:endParaRPr lang="en-GB" kern="0" dirty="0" smtClean="0">
                      <a:solidFill>
                        <a:srgbClr val="0000FF"/>
                      </a:solidFill>
                    </a:endParaRPr>
                  </a:p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=3.0 </m:t>
                          </m:r>
                          <m:r>
                            <m:rPr>
                              <m:sty m:val="p"/>
                            </m:rP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fm</m:t>
                          </m:r>
                        </m:oMath>
                      </m:oMathPara>
                    </a14:m>
                    <a:endParaRPr lang="en-GB" kern="0" dirty="0" smtClean="0">
                      <a:solidFill>
                        <a:srgbClr val="0000FF"/>
                      </a:solidFill>
                    </a:endParaRPr>
                  </a:p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</m:oMath>
                      </m:oMathPara>
                    </a14:m>
                    <a:endParaRPr lang="en-GB" kern="0" dirty="0" smtClean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0114" y="5032228"/>
                    <a:ext cx="1920719" cy="120032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9841" b="-5380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feld 1"/>
                <p:cNvSpPr txBox="1"/>
                <p:nvPr/>
              </p:nvSpPr>
              <p:spPr>
                <a:xfrm>
                  <a:off x="1259632" y="4365104"/>
                  <a:ext cx="217662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prstClr val="black"/>
                      </a:solidFill>
                    </a:rPr>
                    <a:t>Electric FF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00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:</m:t>
                      </m:r>
                    </m:oMath>
                  </a14:m>
                  <a:endParaRPr lang="en-GB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2" name="Textfeld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4365104"/>
                  <a:ext cx="217662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081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13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18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698477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Summed Insertions</a:t>
            </a:r>
            <a:endParaRPr lang="de-D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936319" y="476672"/>
            <a:ext cx="5172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i="1" kern="0" dirty="0" smtClean="0">
                <a:solidFill>
                  <a:srgbClr val="C00000"/>
                </a:solidFill>
              </a:rPr>
              <a:t>[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Maiani</a:t>
            </a:r>
            <a:r>
              <a:rPr lang="en-GB" sz="1400" i="1" kern="0" dirty="0" smtClean="0">
                <a:solidFill>
                  <a:srgbClr val="C00000"/>
                </a:solidFill>
              </a:rPr>
              <a:t> et al. 1987, 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Güsken</a:t>
            </a:r>
            <a:r>
              <a:rPr lang="en-GB" sz="1400" i="1" kern="0" dirty="0" smtClean="0">
                <a:solidFill>
                  <a:srgbClr val="C00000"/>
                </a:solidFill>
              </a:rPr>
              <a:t> et al. 1989,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Bulava</a:t>
            </a:r>
            <a:r>
              <a:rPr lang="en-GB" sz="1400" i="1" kern="0" dirty="0" smtClean="0">
                <a:solidFill>
                  <a:srgbClr val="C00000"/>
                </a:solidFill>
              </a:rPr>
              <a:t> et al.,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kern="0" dirty="0" smtClean="0">
                <a:solidFill>
                  <a:srgbClr val="C00000"/>
                </a:solidFill>
              </a:rPr>
              <a:t> et al.]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/>
              <p:cNvSpPr txBox="1"/>
              <p:nvPr/>
            </p:nvSpPr>
            <p:spPr>
              <a:xfrm>
                <a:off x="392693" y="980728"/>
                <a:ext cx="7690054" cy="654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Plateau</a:t>
                </a:r>
                <a:r>
                  <a:rPr lang="en-GB" sz="2000" kern="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sz="2000" kern="0" dirty="0" smtClean="0">
                    <a:solidFill>
                      <a:prstClr val="black"/>
                    </a:solidFill>
                  </a:rPr>
                  <a:t>method: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Γ</m:t>
                        </m:r>
                      </m:sub>
                    </m:sSub>
                    <m:d>
                      <m:d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sub>
                    </m:sSub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sz="2000" i="1" kern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 kern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kern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sup>
                                <m:r>
                                  <a:rPr lang="en-US" sz="2000" i="1" kern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000" i="1" kern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 kern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00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 kern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GB" sz="2000" kern="0" dirty="0" smtClean="0">
                    <a:solidFill>
                      <a:prstClr val="black"/>
                    </a:solidFill>
                  </a:rPr>
                  <a:t>   </a:t>
                </a:r>
              </a:p>
            </p:txBody>
          </p:sp>
        </mc:Choice>
        <mc:Fallback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93" y="980728"/>
                <a:ext cx="7690054" cy="654025"/>
              </a:xfrm>
              <a:prstGeom prst="rect">
                <a:avLst/>
              </a:prstGeom>
              <a:blipFill rotWithShape="1">
                <a:blip r:embed="rId2"/>
                <a:stretch>
                  <a:fillRect l="-634" b="-4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/>
          <p:cNvSpPr txBox="1"/>
          <p:nvPr/>
        </p:nvSpPr>
        <p:spPr>
          <a:xfrm>
            <a:off x="394772" y="1629123"/>
            <a:ext cx="2627642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prstClr val="black"/>
                </a:solidFill>
              </a:rPr>
              <a:t>Summed insertion: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/>
              <p:cNvSpPr/>
              <p:nvPr/>
            </p:nvSpPr>
            <p:spPr>
              <a:xfrm>
                <a:off x="1174189" y="2158982"/>
                <a:ext cx="6866047" cy="9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  <m:d>
                        <m:dPr>
                          <m:ctrl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0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GB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Γ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  <m:r>
                        <a:rPr lang="en-US" sz="20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sub>
                          </m:sSub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sz="2000" i="1" kern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kern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 kern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 kern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kern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Δ</m:t>
                                      </m:r>
                                    </m:e>
                                    <m:sup>
                                      <m:r>
                                        <a:rPr lang="en-US" sz="2000" i="1" kern="0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 kern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kern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 kern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GB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Rechtec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189" y="2158982"/>
                <a:ext cx="6866047" cy="9541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678453" y="3408276"/>
                <a:ext cx="3539877" cy="14401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GB" kern="0" dirty="0" smtClean="0">
                    <a:solidFill>
                      <a:prstClr val="black"/>
                    </a:solidFill>
                  </a:rPr>
                  <a:t>Excited state contributions more strongly suppressed</a:t>
                </a:r>
              </a:p>
              <a:p>
                <a:pPr marL="285750" indent="-285750">
                  <a:buFont typeface="Wingdings" pitchFamily="2" charset="2"/>
                  <a:buChar char="§"/>
                  <a:defRPr/>
                </a:pPr>
                <a:r>
                  <a:rPr lang="en-GB" kern="0" dirty="0" smtClean="0">
                    <a:solidFill>
                      <a:prstClr val="black"/>
                    </a:solidFill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sub>
                    </m:sSub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acc>
                    <m:r>
                      <a:rPr lang="en-US" i="1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kern="0" dirty="0" smtClean="0">
                    <a:solidFill>
                      <a:prstClr val="black"/>
                    </a:solidFill>
                  </a:rPr>
                  <a:t> from linear slope of summed ratio</a:t>
                </a: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53" y="3408276"/>
                <a:ext cx="3539877" cy="1440160"/>
              </a:xfrm>
              <a:prstGeom prst="rect">
                <a:avLst/>
              </a:prstGeom>
              <a:blipFill rotWithShape="1">
                <a:blip r:embed="rId4"/>
                <a:stretch>
                  <a:fillRect l="-1033" t="-2119" r="-2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/>
          <p:cNvGrpSpPr/>
          <p:nvPr/>
        </p:nvGrpSpPr>
        <p:grpSpPr>
          <a:xfrm>
            <a:off x="2785179" y="2890075"/>
            <a:ext cx="5920723" cy="3456000"/>
            <a:chOff x="2785179" y="3206494"/>
            <a:chExt cx="5920723" cy="345600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689" y="3206494"/>
              <a:ext cx="4284213" cy="345600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2785179" y="5712897"/>
              <a:ext cx="14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kern="0" dirty="0" smtClean="0">
                  <a:solidFill>
                    <a:prstClr val="black"/>
                  </a:solidFill>
                </a:rPr>
                <a:t>(axial charge)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2785179" y="2895271"/>
            <a:ext cx="5989569" cy="3456000"/>
            <a:chOff x="2785179" y="3206494"/>
            <a:chExt cx="5989569" cy="3456000"/>
          </a:xfrm>
        </p:grpSpPr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841" y="3206494"/>
              <a:ext cx="4421907" cy="3456000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2785179" y="5712897"/>
              <a:ext cx="14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kern="0" dirty="0" smtClean="0">
                  <a:solidFill>
                    <a:prstClr val="black"/>
                  </a:solidFill>
                </a:rPr>
                <a:t>(axial charge)</a:t>
              </a: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2785179" y="2895150"/>
            <a:ext cx="5992887" cy="3452310"/>
            <a:chOff x="2785179" y="3208339"/>
            <a:chExt cx="5992887" cy="3452310"/>
          </a:xfrm>
        </p:grpSpPr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524" y="3208339"/>
              <a:ext cx="4428542" cy="3452310"/>
            </a:xfrm>
            <a:prstGeom prst="rect">
              <a:avLst/>
            </a:prstGeom>
          </p:spPr>
        </p:pic>
        <p:sp>
          <p:nvSpPr>
            <p:cNvPr id="42" name="Textfeld 41"/>
            <p:cNvSpPr txBox="1"/>
            <p:nvPr/>
          </p:nvSpPr>
          <p:spPr>
            <a:xfrm>
              <a:off x="2785179" y="5712897"/>
              <a:ext cx="1432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kern="0" dirty="0" smtClean="0">
                  <a:solidFill>
                    <a:prstClr val="black"/>
                  </a:solidFill>
                </a:rPr>
                <a:t>(axial charge)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9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19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72008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charge in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two-flavour QCD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76064" y="888975"/>
            <a:ext cx="776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kern="0" dirty="0" smtClean="0">
                <a:solidFill>
                  <a:srgbClr val="C00000"/>
                </a:solidFill>
              </a:rPr>
              <a:t>[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kern="0" dirty="0" smtClean="0">
                <a:solidFill>
                  <a:srgbClr val="C00000"/>
                </a:solidFill>
              </a:rPr>
              <a:t>, Della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Morte</a:t>
            </a:r>
            <a:r>
              <a:rPr lang="en-GB" sz="1400" i="1" kern="0" dirty="0" smtClean="0">
                <a:solidFill>
                  <a:srgbClr val="C00000"/>
                </a:solidFill>
              </a:rPr>
              <a:t>, von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Jäger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Jüttner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Knippschild</a:t>
            </a:r>
            <a:r>
              <a:rPr lang="en-GB" sz="1400" i="1" kern="0" dirty="0" smtClean="0">
                <a:solidFill>
                  <a:srgbClr val="C00000"/>
                </a:solidFill>
              </a:rPr>
              <a:t>, Meyer, H.W.,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Phys</a:t>
            </a:r>
            <a:r>
              <a:rPr lang="en-GB" sz="1400" i="1" kern="0" dirty="0" smtClean="0">
                <a:solidFill>
                  <a:srgbClr val="C00000"/>
                </a:solidFill>
              </a:rPr>
              <a:t>  Rev D86 (2012) 074502]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465630" y="1268760"/>
                <a:ext cx="6995505" cy="50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kern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kern="0" smtClean="0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 kern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kern="0" dirty="0" smtClean="0">
                    <a:solidFill>
                      <a:prstClr val="black"/>
                    </a:solidFill>
                  </a:rPr>
                  <a:t> improved Wilson fermions:    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=0.05, 0.063, 0.079</m:t>
                    </m:r>
                  </m:oMath>
                </a14:m>
                <a:r>
                  <a:rPr lang="en-GB" sz="2000" kern="0" dirty="0" smtClean="0">
                    <a:solidFill>
                      <a:srgbClr val="0000FF"/>
                    </a:solidFill>
                  </a:rPr>
                  <a:t> fm</a:t>
                </a:r>
                <a:endParaRPr lang="en-GB" sz="2000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0" y="1268760"/>
                <a:ext cx="6995505" cy="505523"/>
              </a:xfrm>
              <a:prstGeom prst="rect">
                <a:avLst/>
              </a:prstGeom>
              <a:blipFill rotWithShape="1">
                <a:blip r:embed="rId2"/>
                <a:stretch>
                  <a:fillRect l="-697" r="-87" b="-20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85" y="1953216"/>
            <a:ext cx="5681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7128792" cy="993775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Low-Energy </a:t>
            </a:r>
            <a:r>
              <a:rPr lang="en-GB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 in the LHC 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7252" y="1153743"/>
            <a:ext cx="6128964" cy="1339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Quantitative understanding of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hadronic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properties: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Hadron masses and decays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Structural properties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38" y="836712"/>
            <a:ext cx="1452094" cy="1836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95288" y="2477098"/>
            <a:ext cx="530824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Determination of Standard Model parameters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Quark masses, strong coupling constant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15925" y="3105458"/>
            <a:ext cx="8257424" cy="1690610"/>
            <a:chOff x="415925" y="3105458"/>
            <a:chExt cx="8257424" cy="1690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415925" y="3355908"/>
                  <a:ext cx="6676355" cy="1440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285750" marR="0" lvl="0" indent="-28575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Char char="Ø"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Precision tests of the Standard Model at low energies:</a:t>
                  </a:r>
                </a:p>
                <a:p>
                  <a:pPr marL="742950" marR="0" lvl="1" indent="-28575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Char char="§"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QCD corrections to weak decay amplitudes</a:t>
                  </a:r>
                </a:p>
                <a:p>
                  <a:pPr marL="742950" marR="0" lvl="1" indent="-2857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Wingdings" pitchFamily="2" charset="2"/>
                    <a:buChar char="§"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Hadronic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contributions to the </a:t>
                  </a:r>
                  <a:r>
                    <a:rPr kumimoji="0" lang="en-US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muon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𝑔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−2)</m:t>
                      </m:r>
                    </m:oMath>
                  </a14:m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25" y="3355908"/>
                  <a:ext cx="6676355" cy="144016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3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349" y="3105458"/>
              <a:ext cx="2016000" cy="1475670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395537" y="4653136"/>
            <a:ext cx="8520096" cy="1800000"/>
            <a:chOff x="395537" y="4653136"/>
            <a:chExt cx="8520096" cy="1800000"/>
          </a:xfrm>
        </p:grpSpPr>
        <p:sp>
          <p:nvSpPr>
            <p:cNvPr id="15" name="Textfeld 14"/>
            <p:cNvSpPr txBox="1"/>
            <p:nvPr/>
          </p:nvSpPr>
          <p:spPr>
            <a:xfrm>
              <a:off x="395537" y="4725143"/>
              <a:ext cx="5472608" cy="16561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Non-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perturbative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input for QCD phase diagram:</a:t>
              </a:r>
            </a:p>
            <a:p>
              <a:pPr marL="742950" marR="0" lvl="1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Transition temperature; critical endpoint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Equation of State</a:t>
              </a:r>
            </a:p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Transport properties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158" y="4653136"/>
              <a:ext cx="2668475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9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20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72008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charge in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two-flavour QCD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76064" y="888975"/>
            <a:ext cx="776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400" i="1" kern="0" dirty="0" smtClean="0">
                <a:solidFill>
                  <a:srgbClr val="C00000"/>
                </a:solidFill>
              </a:rPr>
              <a:t>[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kern="0" dirty="0" smtClean="0">
                <a:solidFill>
                  <a:srgbClr val="C00000"/>
                </a:solidFill>
              </a:rPr>
              <a:t>, Della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Morte</a:t>
            </a:r>
            <a:r>
              <a:rPr lang="en-GB" sz="1400" i="1" kern="0" dirty="0" smtClean="0">
                <a:solidFill>
                  <a:srgbClr val="C00000"/>
                </a:solidFill>
              </a:rPr>
              <a:t>, von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Jäger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Jüttner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Knippschild</a:t>
            </a:r>
            <a:r>
              <a:rPr lang="en-GB" sz="1400" i="1" kern="0" dirty="0" smtClean="0">
                <a:solidFill>
                  <a:srgbClr val="C00000"/>
                </a:solidFill>
              </a:rPr>
              <a:t>, Meyer, H.W.,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Phys</a:t>
            </a:r>
            <a:r>
              <a:rPr lang="en-GB" sz="1400" i="1" kern="0" dirty="0" smtClean="0">
                <a:solidFill>
                  <a:srgbClr val="C00000"/>
                </a:solidFill>
              </a:rPr>
              <a:t>  Rev D86 (2012) 074502]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465630" y="1268760"/>
                <a:ext cx="7161769" cy="1030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  <a:defRPr/>
                </a:pPr>
                <a14:m>
                  <m:oMath xmlns:m="http://schemas.openxmlformats.org/officeDocument/2006/math">
                    <m:r>
                      <a:rPr lang="en-US" sz="2000" kern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 i="1" kern="0" smtClean="0">
                        <a:solidFill>
                          <a:srgbClr val="0033CC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i="1" kern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sz="2000" kern="0" dirty="0" smtClean="0">
                    <a:solidFill>
                      <a:prstClr val="black"/>
                    </a:solidFill>
                  </a:rPr>
                  <a:t> improved Wilson fermions:    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=0.05, 0.063, 0.079</m:t>
                    </m:r>
                  </m:oMath>
                </a14:m>
                <a:r>
                  <a:rPr lang="en-GB" sz="2000" kern="0" dirty="0" smtClean="0">
                    <a:solidFill>
                      <a:srgbClr val="0000FF"/>
                    </a:solidFill>
                  </a:rPr>
                  <a:t> fm</a:t>
                </a:r>
                <a:endParaRPr lang="en-GB" sz="2000" kern="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</a:rPr>
                  <a:t>Plateau and Summation methods; investigate chiral </a:t>
                </a:r>
                <a:r>
                  <a:rPr lang="en-US" sz="2000" kern="0" dirty="0" err="1" smtClean="0">
                    <a:solidFill>
                      <a:prstClr val="black"/>
                    </a:solidFill>
                  </a:rPr>
                  <a:t>behaviour</a:t>
                </a:r>
                <a:endParaRPr lang="en-GB" sz="2000" kern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30" y="1268760"/>
                <a:ext cx="7161769" cy="1030667"/>
              </a:xfrm>
              <a:prstGeom prst="rect">
                <a:avLst/>
              </a:prstGeom>
              <a:blipFill rotWithShape="1">
                <a:blip r:embed="rId2"/>
                <a:stretch>
                  <a:fillRect l="-681" b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5" y="2276872"/>
            <a:ext cx="4320000" cy="4063864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4820084" y="3042880"/>
            <a:ext cx="4090351" cy="720402"/>
            <a:chOff x="4820084" y="3042880"/>
            <a:chExt cx="4090351" cy="720402"/>
          </a:xfrm>
        </p:grpSpPr>
        <p:sp>
          <p:nvSpPr>
            <p:cNvPr id="38" name="Rechteck 37"/>
            <p:cNvSpPr/>
            <p:nvPr/>
          </p:nvSpPr>
          <p:spPr>
            <a:xfrm>
              <a:off x="4820084" y="3042880"/>
              <a:ext cx="4090351" cy="72040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38100" cap="rnd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/>
                <p:cNvSpPr txBox="1"/>
                <p:nvPr/>
              </p:nvSpPr>
              <p:spPr>
                <a:xfrm>
                  <a:off x="4820084" y="3157842"/>
                  <a:ext cx="4090351" cy="440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kern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 sz="2000" i="1" kern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=1.223</m:t>
                        </m:r>
                        <m:r>
                          <a:rPr lang="en-US" sz="200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  <m:sSubSup>
                          <m:sSubSupPr>
                            <m:ctrlP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0.063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stat</m:t>
                            </m:r>
                          </m:sub>
                          <m:sup/>
                        </m:sSubSup>
                        <m:r>
                          <a:rPr lang="en-US" sz="200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</m:e>
                          <m:sub>
                            <m: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−0.060</m:t>
                            </m:r>
                          </m:sub>
                          <m:sup>
                            <m: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+0.035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kern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syst</m:t>
                            </m:r>
                          </m:sub>
                        </m:sSub>
                      </m:oMath>
                    </m:oMathPara>
                  </a14:m>
                  <a:endParaRPr lang="en-US" kern="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084" y="3157842"/>
                  <a:ext cx="4090351" cy="4406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ieren 11"/>
          <p:cNvGrpSpPr/>
          <p:nvPr/>
        </p:nvGrpSpPr>
        <p:grpSpPr>
          <a:xfrm>
            <a:off x="4775182" y="2330414"/>
            <a:ext cx="3829266" cy="3779816"/>
            <a:chOff x="4775182" y="2330414"/>
            <a:chExt cx="3829266" cy="377981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182" y="2870230"/>
              <a:ext cx="3829266" cy="32400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5076056" y="2330414"/>
              <a:ext cx="2926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Increased statistics (factor 3):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Grafi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63" y="2276872"/>
            <a:ext cx="4319951" cy="40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21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72008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factors and charge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radii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60398" y="871219"/>
            <a:ext cx="782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kern="0" dirty="0" smtClean="0">
                <a:solidFill>
                  <a:srgbClr val="C00000"/>
                </a:solidFill>
              </a:rPr>
              <a:t>[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Jäger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>
                <a:solidFill>
                  <a:srgbClr val="C00000"/>
                </a:solidFill>
              </a:rPr>
              <a:t>Rae,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kern="0" dirty="0" smtClean="0">
                <a:solidFill>
                  <a:srgbClr val="C00000"/>
                </a:solidFill>
              </a:rPr>
              <a:t>, Della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Morte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Djukanovic</a:t>
            </a:r>
            <a:r>
              <a:rPr lang="en-GB" sz="1400" i="1" kern="0" dirty="0" smtClean="0">
                <a:solidFill>
                  <a:srgbClr val="C00000"/>
                </a:solidFill>
              </a:rPr>
              <a:t>, von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Knippschild</a:t>
            </a:r>
            <a:r>
              <a:rPr lang="en-GB" sz="1400" i="1" kern="0" dirty="0" smtClean="0">
                <a:solidFill>
                  <a:srgbClr val="C00000"/>
                </a:solidFill>
              </a:rPr>
              <a:t>, Meyer, H.W., </a:t>
            </a:r>
            <a:r>
              <a:rPr lang="en-GB" sz="1400" i="1" dirty="0" smtClean="0">
                <a:solidFill>
                  <a:srgbClr val="C00000"/>
                </a:solidFill>
              </a:rPr>
              <a:t>arxiv:1311.6975</a:t>
            </a:r>
            <a:r>
              <a:rPr lang="en-GB" sz="1400" i="1" kern="0" dirty="0" smtClean="0">
                <a:solidFill>
                  <a:srgbClr val="C00000"/>
                </a:solidFill>
              </a:rPr>
              <a:t>]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5289" y="1297500"/>
            <a:ext cx="3600647" cy="44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prstClr val="black"/>
                </a:solidFill>
              </a:rPr>
              <a:t>Dirac and Pauli form factors: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2" y="1802818"/>
            <a:ext cx="7600502" cy="648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4" y="2568093"/>
            <a:ext cx="3733716" cy="792000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415925" y="3604954"/>
            <a:ext cx="7435882" cy="2488342"/>
            <a:chOff x="415925" y="3495328"/>
            <a:chExt cx="7435882" cy="2488342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5925" y="3495328"/>
              <a:ext cx="74358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Quark-disconnected diagrams contribute to </a:t>
              </a:r>
              <a:r>
                <a:rPr lang="en-US" sz="2000" kern="0" dirty="0" err="1" smtClean="0">
                  <a:solidFill>
                    <a:prstClr val="black"/>
                  </a:solidFill>
                </a:rPr>
                <a:t>iso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-scalar form factors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828" y="4003670"/>
              <a:ext cx="5571709" cy="19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uppieren 17"/>
          <p:cNvGrpSpPr/>
          <p:nvPr/>
        </p:nvGrpSpPr>
        <p:grpSpPr>
          <a:xfrm>
            <a:off x="415925" y="3604954"/>
            <a:ext cx="7614988" cy="1815136"/>
            <a:chOff x="415925" y="3495328"/>
            <a:chExt cx="7614988" cy="1815136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15925" y="3495328"/>
              <a:ext cx="37257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Focus on </a:t>
              </a:r>
              <a:r>
                <a:rPr lang="en-US" sz="2000" kern="0" dirty="0" err="1" smtClean="0">
                  <a:solidFill>
                    <a:prstClr val="black"/>
                  </a:solidFill>
                </a:rPr>
                <a:t>iso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-vector quantities:</a:t>
              </a:r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826" y="4086464"/>
              <a:ext cx="6171087" cy="12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921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22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72008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factors and charge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radii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95289" y="1340768"/>
                <a:ext cx="5904903" cy="44092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kern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kern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kern="0" dirty="0" smtClean="0">
                    <a:solidFill>
                      <a:prstClr val="black"/>
                    </a:solidFill>
                  </a:rPr>
                  <a:t>dependence; </a:t>
                </a:r>
                <a:r>
                  <a:rPr lang="en-GB" sz="2000" kern="0" dirty="0" err="1" smtClean="0">
                    <a:solidFill>
                      <a:prstClr val="black"/>
                    </a:solidFill>
                  </a:rPr>
                  <a:t>iso</a:t>
                </a:r>
                <a:r>
                  <a:rPr lang="en-GB" sz="2000" kern="0" dirty="0" smtClean="0">
                    <a:solidFill>
                      <a:prstClr val="black"/>
                    </a:solidFill>
                  </a:rPr>
                  <a:t>-vector electric form factor: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1340768"/>
                <a:ext cx="5904903" cy="440926"/>
              </a:xfrm>
              <a:prstGeom prst="rect">
                <a:avLst/>
              </a:prstGeom>
              <a:blipFill rotWithShape="1">
                <a:blip r:embed="rId2"/>
                <a:stretch>
                  <a:fillRect l="-930" t="-6944" b="-15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7" y="1844823"/>
            <a:ext cx="4560475" cy="3420000"/>
          </a:xfrm>
          <a:prstGeom prst="rect">
            <a:avLst/>
          </a:prstGeom>
        </p:spPr>
      </p:pic>
      <p:grpSp>
        <p:nvGrpSpPr>
          <p:cNvPr id="15" name="Gruppieren 14"/>
          <p:cNvGrpSpPr/>
          <p:nvPr/>
        </p:nvGrpSpPr>
        <p:grpSpPr>
          <a:xfrm>
            <a:off x="6048290" y="5445224"/>
            <a:ext cx="1908086" cy="648072"/>
            <a:chOff x="251520" y="5445224"/>
            <a:chExt cx="1908086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420937" y="5445224"/>
                  <a:ext cx="154324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≈0.1 </m:t>
                        </m:r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GeV</m:t>
                            </m:r>
                          </m:e>
                          <m:sup>
                            <m:r>
                              <a:rPr lang="en-US" sz="160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GB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feld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37" y="5445224"/>
                  <a:ext cx="1543243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251520" y="5754742"/>
                  <a:ext cx="19080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=0.05−0.79 </m:t>
                        </m:r>
                        <m:r>
                          <m:rPr>
                            <m:sty m:val="p"/>
                          </m:rPr>
                          <a:rPr lang="en-US" sz="16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fm</m:t>
                        </m:r>
                      </m:oMath>
                    </m:oMathPara>
                  </a14:m>
                  <a:endParaRPr lang="en-GB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754742"/>
                  <a:ext cx="1908086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feld 18"/>
          <p:cNvSpPr txBox="1"/>
          <p:nvPr/>
        </p:nvSpPr>
        <p:spPr>
          <a:xfrm>
            <a:off x="260398" y="871219"/>
            <a:ext cx="782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kern="0" dirty="0" smtClean="0">
                <a:solidFill>
                  <a:srgbClr val="C00000"/>
                </a:solidFill>
              </a:rPr>
              <a:t>[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Jäger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>
                <a:solidFill>
                  <a:srgbClr val="C00000"/>
                </a:solidFill>
              </a:rPr>
              <a:t>Rae,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kern="0" dirty="0" smtClean="0">
                <a:solidFill>
                  <a:srgbClr val="C00000"/>
                </a:solidFill>
              </a:rPr>
              <a:t>, Della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Morte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Djukanovic</a:t>
            </a:r>
            <a:r>
              <a:rPr lang="en-GB" sz="1400" i="1" kern="0" dirty="0" smtClean="0">
                <a:solidFill>
                  <a:srgbClr val="C00000"/>
                </a:solidFill>
              </a:rPr>
              <a:t>, von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Knippschild</a:t>
            </a:r>
            <a:r>
              <a:rPr lang="en-GB" sz="1400" i="1" kern="0" dirty="0" smtClean="0">
                <a:solidFill>
                  <a:srgbClr val="C00000"/>
                </a:solidFill>
              </a:rPr>
              <a:t>, Meyer, H.W., </a:t>
            </a:r>
            <a:r>
              <a:rPr lang="en-GB" sz="1400" i="1" dirty="0" smtClean="0">
                <a:solidFill>
                  <a:srgbClr val="C00000"/>
                </a:solidFill>
              </a:rPr>
              <a:t>arxiv:1311.6975</a:t>
            </a:r>
            <a:r>
              <a:rPr lang="en-GB" sz="1400" i="1" kern="0" dirty="0" smtClean="0">
                <a:solidFill>
                  <a:srgbClr val="C00000"/>
                </a:solidFill>
              </a:rPr>
              <a:t>]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1457900" y="5445224"/>
            <a:ext cx="2144048" cy="648072"/>
            <a:chOff x="251520" y="5445224"/>
            <a:chExt cx="2144048" cy="64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>
                  <a:off x="420937" y="5445224"/>
                  <a:ext cx="14353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=0.063 </m:t>
                        </m:r>
                        <m:r>
                          <m:rPr>
                            <m:sty m:val="p"/>
                          </m:rPr>
                          <a:rPr lang="en-US" sz="16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fm</m:t>
                        </m:r>
                        <m:r>
                          <a:rPr lang="en-US" sz="16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</m:oMath>
                    </m:oMathPara>
                  </a14:m>
                  <a:endParaRPr lang="en-GB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37" y="5445224"/>
                  <a:ext cx="1435393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251520" y="5754742"/>
                  <a:ext cx="21440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=195−450 </m:t>
                        </m:r>
                        <m:r>
                          <m:rPr>
                            <m:sty m:val="p"/>
                          </m:rPr>
                          <a:rPr lang="en-US" sz="160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sz="1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754742"/>
                  <a:ext cx="2144048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Grafik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3"/>
            <a:ext cx="4560476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prstClr val="white"/>
                </a:solidFill>
              </a:rPr>
              <a:t>Hadron</a:t>
            </a:r>
            <a:r>
              <a:rPr lang="de-DE" b="1" dirty="0" smtClean="0">
                <a:solidFill>
                  <a:prstClr val="white"/>
                </a:solidFill>
              </a:rPr>
              <a:t> form </a:t>
            </a:r>
            <a:r>
              <a:rPr lang="de-DE" b="1" dirty="0" err="1" smtClean="0">
                <a:solidFill>
                  <a:prstClr val="white"/>
                </a:solidFill>
              </a:rPr>
              <a:t>factors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  <a:r>
              <a:rPr lang="de-DE" b="1" dirty="0" err="1" smtClean="0">
                <a:solidFill>
                  <a:prstClr val="white"/>
                </a:solidFill>
              </a:rPr>
              <a:t>from</a:t>
            </a:r>
            <a:r>
              <a:rPr lang="de-DE" b="1" dirty="0" smtClean="0">
                <a:solidFill>
                  <a:prstClr val="white"/>
                </a:solidFill>
              </a:rPr>
              <a:t> O(a) </a:t>
            </a:r>
            <a:r>
              <a:rPr lang="de-DE" b="1" dirty="0" err="1" smtClean="0">
                <a:solidFill>
                  <a:prstClr val="white"/>
                </a:solidFill>
              </a:rPr>
              <a:t>improved</a:t>
            </a:r>
            <a:r>
              <a:rPr lang="de-DE" b="1" dirty="0" smtClean="0">
                <a:solidFill>
                  <a:prstClr val="white"/>
                </a:solidFill>
              </a:rPr>
              <a:t> Wilson </a:t>
            </a:r>
            <a:r>
              <a:rPr lang="de-DE" b="1" dirty="0" err="1" smtClean="0">
                <a:solidFill>
                  <a:prstClr val="white"/>
                </a:solidFill>
              </a:rPr>
              <a:t>quarks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23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72008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factors and charge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radii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95289" y="1340768"/>
                <a:ext cx="6573841" cy="44092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kern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kern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000" kern="0" dirty="0" smtClean="0">
                    <a:solidFill>
                      <a:prstClr val="black"/>
                    </a:solidFill>
                  </a:rPr>
                  <a:t>dependence; comparison with LHP Collaboration:</a:t>
                </a: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1340768"/>
                <a:ext cx="6573841" cy="440926"/>
              </a:xfrm>
              <a:prstGeom prst="rect">
                <a:avLst/>
              </a:prstGeom>
              <a:blipFill rotWithShape="1">
                <a:blip r:embed="rId2"/>
                <a:stretch>
                  <a:fillRect l="-835" t="-6944" b="-15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1" y="1844823"/>
            <a:ext cx="4560475" cy="342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7" y="1844823"/>
            <a:ext cx="4560475" cy="341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691680" y="5394702"/>
                <a:ext cx="15960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≈270 </m:t>
                      </m:r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rgbClr val="0000FF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394702"/>
                <a:ext cx="1596014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191962" y="5373216"/>
                <a:ext cx="15543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  <m:r>
                        <a:rPr lang="en-US" sz="16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≈200 </m:t>
                      </m:r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rgbClr val="0000FF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62" y="5373216"/>
                <a:ext cx="155433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260398" y="871219"/>
            <a:ext cx="782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kern="0" dirty="0" smtClean="0">
                <a:solidFill>
                  <a:srgbClr val="C00000"/>
                </a:solidFill>
              </a:rPr>
              <a:t>[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Jäger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>
                <a:solidFill>
                  <a:srgbClr val="C00000"/>
                </a:solidFill>
              </a:rPr>
              <a:t>Rae,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kern="0" dirty="0" smtClean="0">
                <a:solidFill>
                  <a:srgbClr val="C00000"/>
                </a:solidFill>
              </a:rPr>
              <a:t>, Della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Morte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Djukanovic</a:t>
            </a:r>
            <a:r>
              <a:rPr lang="en-GB" sz="1400" i="1" kern="0" dirty="0" smtClean="0">
                <a:solidFill>
                  <a:srgbClr val="C00000"/>
                </a:solidFill>
              </a:rPr>
              <a:t>, von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Knippschild</a:t>
            </a:r>
            <a:r>
              <a:rPr lang="en-GB" sz="1400" i="1" kern="0" dirty="0" smtClean="0">
                <a:solidFill>
                  <a:srgbClr val="C00000"/>
                </a:solidFill>
              </a:rPr>
              <a:t>, Meyer, H.W., </a:t>
            </a:r>
            <a:r>
              <a:rPr lang="en-GB" sz="1400" i="1" dirty="0" smtClean="0">
                <a:solidFill>
                  <a:srgbClr val="C00000"/>
                </a:solidFill>
              </a:rPr>
              <a:t>arxiv:1311.6975</a:t>
            </a:r>
            <a:r>
              <a:rPr lang="en-GB" sz="1400" i="1" kern="0" dirty="0" smtClean="0">
                <a:solidFill>
                  <a:srgbClr val="C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607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prstClr val="white"/>
                </a:solidFill>
              </a:rPr>
              <a:t>Hadron</a:t>
            </a:r>
            <a:r>
              <a:rPr lang="de-DE" b="1" dirty="0" smtClean="0">
                <a:solidFill>
                  <a:prstClr val="white"/>
                </a:solidFill>
              </a:rPr>
              <a:t> form </a:t>
            </a:r>
            <a:r>
              <a:rPr lang="de-DE" b="1" dirty="0" err="1" smtClean="0">
                <a:solidFill>
                  <a:prstClr val="white"/>
                </a:solidFill>
              </a:rPr>
              <a:t>factors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  <a:r>
              <a:rPr lang="de-DE" b="1" dirty="0" err="1" smtClean="0">
                <a:solidFill>
                  <a:prstClr val="white"/>
                </a:solidFill>
              </a:rPr>
              <a:t>from</a:t>
            </a:r>
            <a:r>
              <a:rPr lang="de-DE" b="1" dirty="0" smtClean="0">
                <a:solidFill>
                  <a:prstClr val="white"/>
                </a:solidFill>
              </a:rPr>
              <a:t> O(a) </a:t>
            </a:r>
            <a:r>
              <a:rPr lang="de-DE" b="1" dirty="0" err="1" smtClean="0">
                <a:solidFill>
                  <a:prstClr val="white"/>
                </a:solidFill>
              </a:rPr>
              <a:t>improved</a:t>
            </a:r>
            <a:r>
              <a:rPr lang="de-DE" b="1" dirty="0" smtClean="0">
                <a:solidFill>
                  <a:prstClr val="white"/>
                </a:solidFill>
              </a:rPr>
              <a:t> Wilson </a:t>
            </a:r>
            <a:r>
              <a:rPr lang="de-DE" b="1" dirty="0" err="1" smtClean="0">
                <a:solidFill>
                  <a:prstClr val="white"/>
                </a:solidFill>
              </a:rPr>
              <a:t>quarks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72008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factors and charge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radii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289" y="1340768"/>
            <a:ext cx="5904903" cy="440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kern="0" dirty="0" smtClean="0">
                <a:solidFill>
                  <a:prstClr val="black"/>
                </a:solidFill>
              </a:rPr>
              <a:t>Chiral behaviour and fits: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" y="1953216"/>
            <a:ext cx="4321324" cy="342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03" y="1953217"/>
            <a:ext cx="4321323" cy="34199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" y="1953216"/>
            <a:ext cx="4321324" cy="3419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03" y="1953217"/>
            <a:ext cx="4321323" cy="341999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60398" y="871219"/>
            <a:ext cx="782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kern="0" dirty="0" smtClean="0">
                <a:solidFill>
                  <a:srgbClr val="C00000"/>
                </a:solidFill>
              </a:rPr>
              <a:t>[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Jäger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>
                <a:solidFill>
                  <a:srgbClr val="C00000"/>
                </a:solidFill>
              </a:rPr>
              <a:t>Rae,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Capitani</a:t>
            </a:r>
            <a:r>
              <a:rPr lang="en-GB" sz="1400" i="1" kern="0" dirty="0" smtClean="0">
                <a:solidFill>
                  <a:srgbClr val="C00000"/>
                </a:solidFill>
              </a:rPr>
              <a:t>, Della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Morte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Djukanovic</a:t>
            </a:r>
            <a:r>
              <a:rPr lang="en-GB" sz="1400" i="1" kern="0" dirty="0" smtClean="0">
                <a:solidFill>
                  <a:srgbClr val="C00000"/>
                </a:solidFill>
              </a:rPr>
              <a:t>, von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Hippel</a:t>
            </a:r>
            <a:r>
              <a:rPr lang="en-GB" sz="1400" i="1" kern="0" dirty="0" smtClean="0">
                <a:solidFill>
                  <a:srgbClr val="C00000"/>
                </a:solidFill>
              </a:rPr>
              <a:t>,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Knippschild</a:t>
            </a:r>
            <a:r>
              <a:rPr lang="en-GB" sz="1400" i="1" kern="0" dirty="0" smtClean="0">
                <a:solidFill>
                  <a:srgbClr val="C00000"/>
                </a:solidFill>
              </a:rPr>
              <a:t>, Meyer, H.W., </a:t>
            </a:r>
            <a:r>
              <a:rPr lang="en-GB" sz="1400" i="1" dirty="0" smtClean="0">
                <a:solidFill>
                  <a:srgbClr val="C00000"/>
                </a:solidFill>
              </a:rPr>
              <a:t>arxiv:1311.6975</a:t>
            </a:r>
            <a:r>
              <a:rPr lang="en-GB" sz="1400" i="1" kern="0" dirty="0" smtClean="0">
                <a:solidFill>
                  <a:srgbClr val="C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626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25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72008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 form factors and axial charge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395289" y="1196752"/>
                <a:ext cx="8209159" cy="7200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</a:rPr>
                  <a:t>Plateau method: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≲1.2 </m:t>
                    </m:r>
                    <m:r>
                      <m:rPr>
                        <m:sty m:val="p"/>
                      </m:rPr>
                      <a:rPr lang="en-US" sz="2000" kern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fm</m:t>
                    </m:r>
                  </m:oMath>
                </a14:m>
                <a:r>
                  <a:rPr lang="en-GB" sz="2000" kern="0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GB" sz="2000" kern="0" dirty="0" smtClean="0"/>
                  <a:t>not sufficient </a:t>
                </a:r>
                <a:r>
                  <a:rPr lang="en-GB" sz="2000" kern="0" dirty="0" smtClean="0">
                    <a:solidFill>
                      <a:prstClr val="black"/>
                    </a:solidFill>
                  </a:rPr>
                  <a:t>to rule out bias from excited state contributions</a:t>
                </a:r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9" y="1196752"/>
                <a:ext cx="8209159" cy="720080"/>
              </a:xfrm>
              <a:prstGeom prst="rect">
                <a:avLst/>
              </a:prstGeom>
              <a:blipFill rotWithShape="1">
                <a:blip r:embed="rId2"/>
                <a:stretch>
                  <a:fillRect l="-669" t="-4237" b="-12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24" y="2132856"/>
            <a:ext cx="4809092" cy="39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20" y="2132856"/>
            <a:ext cx="4809084" cy="39600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395536" y="2060848"/>
            <a:ext cx="7128792" cy="2376264"/>
            <a:chOff x="395536" y="2060848"/>
            <a:chExt cx="7128792" cy="2376264"/>
          </a:xfrm>
        </p:grpSpPr>
        <p:sp>
          <p:nvSpPr>
            <p:cNvPr id="11" name="Textfeld 10"/>
            <p:cNvSpPr txBox="1"/>
            <p:nvPr/>
          </p:nvSpPr>
          <p:spPr>
            <a:xfrm>
              <a:off x="395537" y="2060848"/>
              <a:ext cx="5544616" cy="4320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>
                <a:buFont typeface="Wingdings" pitchFamily="2" charset="2"/>
                <a:buChar char="Ø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Agreement with phenomenology 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improved by</a:t>
              </a:r>
              <a:endParaRPr lang="en-GB" sz="20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95537" y="3412066"/>
              <a:ext cx="6984776" cy="4320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>
                <a:buFont typeface="Wingdings" pitchFamily="2" charset="2"/>
                <a:buChar char="Ø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Detailed investigation of chiral </a:t>
              </a:r>
              <a:r>
                <a:rPr lang="en-US" sz="2000" kern="0" dirty="0" err="1" smtClean="0">
                  <a:solidFill>
                    <a:prstClr val="black"/>
                  </a:solidFill>
                </a:rPr>
                <a:t>behaviour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 and fits in progress</a:t>
              </a:r>
              <a:endParaRPr lang="en-GB" sz="2000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037617" y="2474310"/>
              <a:ext cx="4655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</a:rPr>
                <a:t>Removing excited state “contamination”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043608" y="2872682"/>
              <a:ext cx="3831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prstClr val="black"/>
                  </a:solidFill>
                </a:rPr>
                <a:t>Using near-physical pion masses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395536" y="4005064"/>
              <a:ext cx="7128792" cy="432048"/>
              <a:chOff x="395536" y="3933056"/>
              <a:chExt cx="7128792" cy="4320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feld 14"/>
                  <p:cNvSpPr txBox="1"/>
                  <p:nvPr/>
                </p:nvSpPr>
                <p:spPr>
                  <a:xfrm>
                    <a:off x="395536" y="3933056"/>
                    <a:ext cx="4752528" cy="4320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342900" indent="-342900">
                      <a:buFont typeface="Wingdings" pitchFamily="2" charset="2"/>
                      <a:buChar char="Ø"/>
                      <a:defRPr/>
                    </a:pPr>
                    <a:r>
                      <a:rPr lang="en-US" sz="2000" kern="0" dirty="0" smtClean="0">
                        <a:solidFill>
                          <a:prstClr val="black"/>
                        </a:solidFill>
                      </a:rPr>
                      <a:t>Small finite-volume effects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≳4</m:t>
                        </m:r>
                      </m:oMath>
                    </a14:m>
                    <a:endParaRPr lang="en-GB" sz="2000" kern="0" dirty="0" smtClean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feld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36" y="3933056"/>
                    <a:ext cx="4752528" cy="43204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155" t="-7042" b="-1690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feld 15"/>
              <p:cNvSpPr txBox="1"/>
              <p:nvPr/>
            </p:nvSpPr>
            <p:spPr>
              <a:xfrm>
                <a:off x="5110847" y="3968385"/>
                <a:ext cx="24134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C00000"/>
                    </a:solidFill>
                  </a:rPr>
                  <a:t>[Green et al., arXiv:1310.7043]</a:t>
                </a:r>
                <a:endParaRPr lang="en-GB" sz="1400" i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17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2000" t="1000" r="-2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9920" y="1556792"/>
            <a:ext cx="8280920" cy="156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 smtClean="0">
                <a:solidFill>
                  <a:prstClr val="black"/>
                </a:solidFill>
              </a:rPr>
              <a:t>III. Anomalous Magnetic Moment of the </a:t>
            </a:r>
            <a:r>
              <a:rPr lang="en-US" sz="4800" b="1" kern="0" dirty="0" err="1" smtClean="0">
                <a:solidFill>
                  <a:prstClr val="black"/>
                </a:solidFill>
              </a:rPr>
              <a:t>Muon</a:t>
            </a:r>
            <a:endParaRPr lang="en-US" sz="4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27</a:t>
            </a:fld>
            <a:endParaRPr lang="de-DE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el 1"/>
              <p:cNvSpPr txBox="1">
                <a:spLocks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C80A14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Hadronic </a:t>
                </a:r>
                <a:r>
                  <a:rPr lang="en-US" sz="28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vacuum </a:t>
                </a:r>
                <a:r>
                  <a:rPr lang="en-US" sz="2800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polarisation</a:t>
                </a:r>
                <a:r>
                  <a:rPr lang="en-US" sz="28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contribution </a:t>
                </a:r>
                <a:r>
                  <a:rPr lang="en-US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</a:t>
                </a:r>
                <a:r>
                  <a:rPr lang="en-US" sz="2800" b="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b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𝝁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  <a:blipFill rotWithShape="1">
                <a:blip r:embed="rId2"/>
                <a:stretch>
                  <a:fillRect l="-15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pieren 18"/>
          <p:cNvGrpSpPr/>
          <p:nvPr/>
        </p:nvGrpSpPr>
        <p:grpSpPr>
          <a:xfrm>
            <a:off x="771719" y="2217407"/>
            <a:ext cx="7029550" cy="1620000"/>
            <a:chOff x="771719" y="1184168"/>
            <a:chExt cx="7029550" cy="1620000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" y="1184168"/>
              <a:ext cx="2213168" cy="16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3779912" y="1546729"/>
                  <a:ext cx="4021357" cy="4768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𝜇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VP</m:t>
                            </m:r>
                            <m:r>
                              <a:rPr lang="en-US" sz="200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200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had</m:t>
                            </m:r>
                          </m:sup>
                        </m:sSubSup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=(6923</m:t>
                        </m:r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±42±3)∙</m:t>
                        </m:r>
                        <m:sSup>
                          <m:sSupPr>
                            <m:ctrlP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−11</m:t>
                            </m:r>
                          </m:sup>
                        </m:sSup>
                      </m:oMath>
                    </m:oMathPara>
                  </a14:m>
                  <a:endParaRPr lang="en-GB" kern="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1546729"/>
                  <a:ext cx="4021357" cy="4768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4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/>
                <p:cNvSpPr txBox="1"/>
                <p:nvPr/>
              </p:nvSpPr>
              <p:spPr>
                <a:xfrm>
                  <a:off x="4612864" y="2072773"/>
                  <a:ext cx="22975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GB" kern="0" dirty="0" smtClean="0">
                      <a:solidFill>
                        <a:prstClr val="black"/>
                      </a:solidFill>
                    </a:rPr>
                    <a:t>(combined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GB" kern="0" dirty="0" smtClean="0">
                      <a:solidFill>
                        <a:prstClr val="black"/>
                      </a:solidFill>
                    </a:rPr>
                    <a:t> data)</a:t>
                  </a: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864" y="2072773"/>
                  <a:ext cx="229755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387" t="-8197" r="-1857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Grafik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9" y="4068294"/>
            <a:ext cx="8136000" cy="10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403782" y="5251089"/>
                <a:ext cx="80470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Theory prediction uses experimental data as input</a:t>
                </a:r>
              </a:p>
              <a:p>
                <a:pPr>
                  <a:defRPr/>
                </a:pPr>
                <a:endParaRPr lang="en-GB" sz="800" kern="0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Wingdings" pitchFamily="2" charset="2"/>
                  <a:buChar char="Ø"/>
                  <a:defRPr/>
                </a:pPr>
                <a:r>
                  <a:rPr lang="en-GB" sz="2000" kern="0" dirty="0" err="1" smtClean="0">
                    <a:solidFill>
                      <a:prstClr val="black"/>
                    </a:solidFill>
                  </a:rPr>
                  <a:t>Ab</a:t>
                </a:r>
                <a:r>
                  <a:rPr lang="en-GB" sz="2000" kern="0" dirty="0" smtClean="0">
                    <a:solidFill>
                      <a:prstClr val="black"/>
                    </a:solidFill>
                  </a:rPr>
                  <a:t> initio estimate from Lattice QCD: total accuracy of </a:t>
                </a:r>
                <a14:m>
                  <m:oMath xmlns:m="http://schemas.openxmlformats.org/officeDocument/2006/math">
                    <m:r>
                      <a:rPr lang="en-GB" sz="2000" b="1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000" b="1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000" b="1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000" b="1" i="1" kern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GB" sz="2000" b="1" kern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GB" sz="2000" kern="0" dirty="0" smtClean="0">
                    <a:solidFill>
                      <a:prstClr val="black"/>
                    </a:solidFill>
                  </a:rPr>
                  <a:t>required!</a:t>
                </a: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82" y="5251089"/>
                <a:ext cx="8047011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606" t="-3650" r="-455" b="-1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Grafik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02" y="1196752"/>
            <a:ext cx="6692595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28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84249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polarisation on the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5949676" y="4192898"/>
            <a:ext cx="2942803" cy="923330"/>
            <a:chOff x="5949676" y="4352797"/>
            <a:chExt cx="2942803" cy="923330"/>
          </a:xfrm>
        </p:grpSpPr>
        <p:sp>
          <p:nvSpPr>
            <p:cNvPr id="13" name="Rechteck 12"/>
            <p:cNvSpPr/>
            <p:nvPr/>
          </p:nvSpPr>
          <p:spPr>
            <a:xfrm>
              <a:off x="5989095" y="4352797"/>
              <a:ext cx="2747002" cy="923330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 w="38100" cap="rnd" cmpd="sng" algn="ctr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GB" kern="0" smtClean="0">
                <a:solidFill>
                  <a:prstClr val="white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949676" y="4352797"/>
              <a:ext cx="29428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kern="0" dirty="0" smtClean="0">
                  <a:solidFill>
                    <a:prstClr val="black"/>
                  </a:solidFill>
                </a:rPr>
                <a:t>Current lattice estimates not competitive with dispersive approach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03782" y="1124744"/>
            <a:ext cx="8332315" cy="2132736"/>
            <a:chOff x="468177" y="1168732"/>
            <a:chExt cx="8332315" cy="2132736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45" y="2509468"/>
              <a:ext cx="6723622" cy="792000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104" y="1622127"/>
              <a:ext cx="1828388" cy="900000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8" y="1664122"/>
              <a:ext cx="5063442" cy="756000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468177" y="1168732"/>
              <a:ext cx="8072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  <a:defRPr/>
              </a:pPr>
              <a:r>
                <a:rPr lang="en-GB" sz="2000" kern="0" dirty="0" smtClean="0">
                  <a:solidFill>
                    <a:prstClr val="black"/>
                  </a:solidFill>
                </a:rPr>
                <a:t>Lattice approach: evaluate convolution integral over Euclidean momenta</a:t>
              </a:r>
            </a:p>
          </p:txBody>
        </p:sp>
      </p:grp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1" y="3299553"/>
            <a:ext cx="510288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29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84249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polarisation on the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745347" y="1170626"/>
            <a:ext cx="7810444" cy="900000"/>
            <a:chOff x="990048" y="1622127"/>
            <a:chExt cx="7810444" cy="900000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104" y="1622127"/>
              <a:ext cx="1828388" cy="900000"/>
            </a:xfrm>
            <a:prstGeom prst="rect">
              <a:avLst/>
            </a:prstGeom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8" y="1664122"/>
              <a:ext cx="5063442" cy="756000"/>
            </a:xfrm>
            <a:prstGeom prst="rect">
              <a:avLst/>
            </a:prstGeom>
          </p:spPr>
        </p:pic>
      </p:grpSp>
      <p:grpSp>
        <p:nvGrpSpPr>
          <p:cNvPr id="25" name="Gruppieren 24"/>
          <p:cNvGrpSpPr/>
          <p:nvPr/>
        </p:nvGrpSpPr>
        <p:grpSpPr>
          <a:xfrm>
            <a:off x="841668" y="3311271"/>
            <a:ext cx="8201527" cy="945286"/>
            <a:chOff x="841668" y="4145122"/>
            <a:chExt cx="8201527" cy="945286"/>
          </a:xfrm>
        </p:grpSpPr>
        <p:sp>
          <p:nvSpPr>
            <p:cNvPr id="26" name="Textfeld 25"/>
            <p:cNvSpPr txBox="1"/>
            <p:nvPr/>
          </p:nvSpPr>
          <p:spPr>
            <a:xfrm>
              <a:off x="841668" y="4145122"/>
              <a:ext cx="7418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GB" sz="2000" kern="0" dirty="0" smtClean="0">
                  <a:solidFill>
                    <a:prstClr val="black"/>
                  </a:solidFill>
                </a:rPr>
                <a:t>Convolution function peaked far below lowest Fourier momentum: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1346280" y="4528844"/>
                  <a:ext cx="7696915" cy="5615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GB" kern="0" dirty="0" smtClean="0">
                      <a:solidFill>
                        <a:prstClr val="black"/>
                      </a:solidFill>
                    </a:rPr>
                    <a:t>Maximum of </a:t>
                  </a:r>
                  <a14:m>
                    <m:oMath xmlns:m="http://schemas.openxmlformats.org/officeDocument/2006/math"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GB" kern="0" dirty="0" smtClean="0">
                      <a:solidFill>
                        <a:prstClr val="black"/>
                      </a:solidFill>
                    </a:rPr>
                    <a:t>  near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sSubSup>
                        <m:sSubSup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  <m:sup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≈0.003 </m:t>
                      </m:r>
                      <m:r>
                        <m:rPr>
                          <m:sty m:val="p"/>
                        </m:rPr>
                        <a:rPr lang="en-US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Ge</m:t>
                      </m:r>
                      <m:sSup>
                        <m:sSup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p>
                          <m: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kern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sSup>
                        <m:sSup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≈0.06 </m:t>
                      </m:r>
                      <m:r>
                        <m:rPr>
                          <m:sty m:val="p"/>
                        </m:rPr>
                        <a:rPr lang="en-US" kern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Ge</m:t>
                      </m:r>
                      <m:sSup>
                        <m:sSup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p>
                          <m:r>
                            <a:rPr lang="en-US" kern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GB" kern="0" dirty="0" smtClean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280" y="4528844"/>
                  <a:ext cx="7696915" cy="5615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13" b="-54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uppieren 27"/>
          <p:cNvGrpSpPr/>
          <p:nvPr/>
        </p:nvGrpSpPr>
        <p:grpSpPr>
          <a:xfrm>
            <a:off x="830800" y="4369129"/>
            <a:ext cx="6454972" cy="837203"/>
            <a:chOff x="830800" y="4637037"/>
            <a:chExt cx="6454972" cy="837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/>
                <p:cNvSpPr txBox="1"/>
                <p:nvPr/>
              </p:nvSpPr>
              <p:spPr>
                <a:xfrm>
                  <a:off x="830800" y="4637037"/>
                  <a:ext cx="6454972" cy="408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§"/>
                    <a:defRPr/>
                  </a:pPr>
                  <a:r>
                    <a:rPr lang="en-GB" sz="2000" kern="0" dirty="0" smtClean="0">
                      <a:solidFill>
                        <a:prstClr val="black"/>
                      </a:solidFill>
                    </a:rPr>
                    <a:t>Subtracted </a:t>
                  </a:r>
                  <a:r>
                    <a:rPr lang="en-GB" sz="2000" kern="0" smtClean="0">
                      <a:solidFill>
                        <a:prstClr val="black"/>
                      </a:solidFill>
                    </a:rPr>
                    <a:t>amplitude required: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Π</m:t>
                          </m:r>
                        </m:e>
                      </m:acc>
                      <m:d>
                        <m:dPr>
                          <m:ctrl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000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Π</m:t>
                      </m:r>
                      <m:d>
                        <m:dPr>
                          <m:ctrl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Π</m:t>
                      </m:r>
                      <m:r>
                        <a:rPr lang="en-US" sz="20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(0)</m:t>
                      </m:r>
                    </m:oMath>
                  </a14:m>
                  <a:endParaRPr lang="en-GB" sz="2000" kern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00" y="4637037"/>
                  <a:ext cx="6454972" cy="40844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55" t="-8955" b="-2686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1368913" y="5104908"/>
                  <a:ext cx="44422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GB" i="1" kern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⟶</m:t>
                      </m:r>
                    </m:oMath>
                  </a14:m>
                  <a:r>
                    <a:rPr lang="en-GB" kern="0" dirty="0" smtClean="0">
                      <a:solidFill>
                        <a:prstClr val="black"/>
                      </a:solidFill>
                    </a:rPr>
                    <a:t>  determine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Π</m:t>
                      </m:r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(0)</m:t>
                      </m:r>
                    </m:oMath>
                  </a14:m>
                  <a:r>
                    <a:rPr lang="en-GB" kern="0" dirty="0" smtClean="0">
                      <a:solidFill>
                        <a:prstClr val="black"/>
                      </a:solidFill>
                    </a:rPr>
                    <a:t> via extrapolation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→0</m:t>
                      </m:r>
                    </m:oMath>
                  </a14:m>
                  <a:endParaRPr lang="en-GB" kern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913" y="5104908"/>
                  <a:ext cx="444224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uppieren 30"/>
          <p:cNvGrpSpPr/>
          <p:nvPr/>
        </p:nvGrpSpPr>
        <p:grpSpPr>
          <a:xfrm>
            <a:off x="470368" y="5324615"/>
            <a:ext cx="8247972" cy="934170"/>
            <a:chOff x="470368" y="5476612"/>
            <a:chExt cx="8247972" cy="934170"/>
          </a:xfrm>
        </p:grpSpPr>
        <p:sp>
          <p:nvSpPr>
            <p:cNvPr id="32" name="Textfeld 31"/>
            <p:cNvSpPr txBox="1"/>
            <p:nvPr/>
          </p:nvSpPr>
          <p:spPr>
            <a:xfrm>
              <a:off x="470368" y="5676367"/>
              <a:ext cx="3715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  <a:defRPr/>
              </a:pPr>
              <a:r>
                <a:rPr lang="en-GB" sz="2000" kern="0" dirty="0" smtClean="0">
                  <a:solidFill>
                    <a:prstClr val="black"/>
                  </a:solidFill>
                </a:rPr>
                <a:t>Quark-disconnected diagrams:</a:t>
              </a:r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104" y="5476612"/>
              <a:ext cx="1746236" cy="934170"/>
            </a:xfrm>
            <a:prstGeom prst="rect">
              <a:avLst/>
            </a:prstGeom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456" y="5495494"/>
              <a:ext cx="1587642" cy="900000"/>
            </a:xfrm>
            <a:prstGeom prst="rect">
              <a:avLst/>
            </a:prstGeom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395288" y="2199416"/>
                <a:ext cx="65927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Increase statistical accuracy in lattice calculation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smtClean="0">
                        <a:solidFill>
                          <a:srgbClr val="0000FF"/>
                        </a:solidFill>
                        <a:latin typeface="Cambria Math"/>
                      </a:rPr>
                      <m:t>Π</m:t>
                    </m:r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kern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000" kern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199416"/>
                <a:ext cx="6592702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833" t="-7692" r="-18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395288" y="2788173"/>
                <a:ext cx="73713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GB" sz="2000" kern="0" dirty="0" smtClean="0">
                    <a:solidFill>
                      <a:prstClr val="black"/>
                    </a:solidFill>
                  </a:rPr>
                  <a:t>Reduce systematic uncertainty associated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0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kern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GB" sz="2000" kern="0" dirty="0" smtClean="0">
                    <a:solidFill>
                      <a:prstClr val="black"/>
                    </a:solidFill>
                  </a:rPr>
                  <a:t> dependence: </a:t>
                </a: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2788173"/>
                <a:ext cx="7371313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744" t="-7576" r="-124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5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3</a:t>
            </a:fld>
            <a:endParaRPr lang="de-DE" dirty="0">
              <a:solidFill>
                <a:prstClr val="white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396130" y="1196717"/>
            <a:ext cx="8361212" cy="1270558"/>
            <a:chOff x="396130" y="1091597"/>
            <a:chExt cx="8361212" cy="1270558"/>
          </a:xfrm>
        </p:grpSpPr>
        <p:sp>
          <p:nvSpPr>
            <p:cNvPr id="18" name="Textfeld 17"/>
            <p:cNvSpPr txBox="1"/>
            <p:nvPr/>
          </p:nvSpPr>
          <p:spPr>
            <a:xfrm>
              <a:off x="396130" y="1091597"/>
              <a:ext cx="8361212" cy="5470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lvl="0" indent="-285750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lang="en-GB" sz="2000" kern="0" dirty="0" smtClean="0"/>
                <a:t>Non-</a:t>
              </a:r>
              <a:r>
                <a:rPr lang="en-GB" sz="2000" kern="0" dirty="0" err="1" smtClean="0"/>
                <a:t>perturbative</a:t>
              </a:r>
              <a:r>
                <a:rPr lang="en-GB" sz="2000" kern="0" dirty="0" smtClean="0"/>
                <a:t> treatment; </a:t>
              </a:r>
              <a:r>
                <a:rPr lang="en-GB" sz="2000" kern="0" dirty="0"/>
                <a:t>regularised Euclidean functional integrals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1691568" y="1640630"/>
              <a:ext cx="4703403" cy="721525"/>
              <a:chOff x="1691568" y="1640630"/>
              <a:chExt cx="4703403" cy="721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feld 19"/>
                  <p:cNvSpPr txBox="1"/>
                  <p:nvPr/>
                </p:nvSpPr>
                <p:spPr>
                  <a:xfrm>
                    <a:off x="1691568" y="1640630"/>
                    <a:ext cx="4703403" cy="3965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lattice spacing:	</a:t>
                    </a:r>
                    <a14:m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𝑎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   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𝑎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   </m:t>
                        </m:r>
                        <m:sSup>
                          <m:sSup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∼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UV</m:t>
                            </m:r>
                          </m:sub>
                        </m:sSub>
                      </m:oMath>
                    </a14:m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4" name="Textfeld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1568" y="1640630"/>
                    <a:ext cx="4703403" cy="39658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036" t="-6154" b="-184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feld 20"/>
                  <p:cNvSpPr txBox="1"/>
                  <p:nvPr/>
                </p:nvSpPr>
                <p:spPr>
                  <a:xfrm>
                    <a:off x="1700446" y="1992823"/>
                    <a:ext cx="25600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finite volume:	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⋅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𝑇</m:t>
                        </m:r>
                      </m:oMath>
                    </a14:m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15" name="Textfeld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0446" y="1992823"/>
                    <a:ext cx="2560060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2143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13" y="2601456"/>
            <a:ext cx="6195974" cy="855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402184" y="3668405"/>
                <a:ext cx="5540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Stochastic</a:t>
                </a: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evaluation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</a:rPr>
                      <m:t>〈</m:t>
                    </m:r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</a:rPr>
                      <m:t>Ω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</a:rPr>
                      <m:t>〉</m:t>
                    </m:r>
                  </m:oMath>
                </a14:m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via </a:t>
                </a: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Markov process</a:t>
                </a: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84" y="3668405"/>
                <a:ext cx="5540812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990" t="-9231" r="-1210" b="-3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ieren 24"/>
          <p:cNvGrpSpPr/>
          <p:nvPr/>
        </p:nvGrpSpPr>
        <p:grpSpPr>
          <a:xfrm>
            <a:off x="395288" y="5249565"/>
            <a:ext cx="7238901" cy="1131763"/>
            <a:chOff x="395288" y="5233225"/>
            <a:chExt cx="7238901" cy="1131763"/>
          </a:xfrm>
        </p:grpSpPr>
        <p:sp>
          <p:nvSpPr>
            <p:cNvPr id="26" name="Textfeld 25"/>
            <p:cNvSpPr txBox="1"/>
            <p:nvPr/>
          </p:nvSpPr>
          <p:spPr>
            <a:xfrm>
              <a:off x="395288" y="5233225"/>
              <a:ext cx="6469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Pion mass, i.e. lightest mass in the </a:t>
              </a:r>
              <a:r>
                <a: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pseudoscalar</a:t>
              </a: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channel: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1684711" y="5656670"/>
                  <a:ext cx="152349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≈500 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(2001)</a:t>
                  </a:r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711" y="5656670"/>
                  <a:ext cx="1523494" cy="70788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46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/>
                <p:cNvSpPr txBox="1"/>
                <p:nvPr/>
              </p:nvSpPr>
              <p:spPr>
                <a:xfrm>
                  <a:off x="5424032" y="5657102"/>
                  <a:ext cx="221015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≈130−200 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(2013)</a:t>
                  </a:r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32" y="5657102"/>
                  <a:ext cx="2210157" cy="70788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6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/>
                <p:cNvSpPr txBox="1"/>
                <p:nvPr/>
              </p:nvSpPr>
              <p:spPr>
                <a:xfrm>
                  <a:off x="4159653" y="5801931"/>
                  <a:ext cx="5453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⟶</m:t>
                        </m:r>
                      </m:oMath>
                    </m:oMathPara>
                  </a14:m>
                  <a:endPara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9" name="Textfeld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653" y="5801931"/>
                  <a:ext cx="54534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uppieren 29"/>
          <p:cNvGrpSpPr/>
          <p:nvPr/>
        </p:nvGrpSpPr>
        <p:grpSpPr>
          <a:xfrm>
            <a:off x="395287" y="4258002"/>
            <a:ext cx="7546641" cy="779811"/>
            <a:chOff x="395287" y="4241662"/>
            <a:chExt cx="7546641" cy="779811"/>
          </a:xfrm>
        </p:grpSpPr>
        <p:sp>
          <p:nvSpPr>
            <p:cNvPr id="31" name="Textfeld 30"/>
            <p:cNvSpPr txBox="1"/>
            <p:nvPr/>
          </p:nvSpPr>
          <p:spPr>
            <a:xfrm>
              <a:off x="395287" y="4241662"/>
              <a:ext cx="50068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Simulation algorithm:   </a:t>
              </a: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Hybrid Monte Carlo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318727" y="4287828"/>
              <a:ext cx="1623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[Duane et al., 1987]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/>
                <p:cNvSpPr txBox="1"/>
                <p:nvPr/>
              </p:nvSpPr>
              <p:spPr>
                <a:xfrm>
                  <a:off x="727789" y="4621363"/>
                  <a:ext cx="57952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Strong growth of numerical cost near physical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endPara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8" name="Textfeld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89" y="4621363"/>
                  <a:ext cx="5795241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052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Titel 1"/>
          <p:cNvSpPr txBox="1">
            <a:spLocks/>
          </p:cNvSpPr>
          <p:nvPr/>
        </p:nvSpPr>
        <p:spPr>
          <a:xfrm>
            <a:off x="395536" y="260648"/>
            <a:ext cx="712879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Lattice QCD: Basic concepts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2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30</a:t>
            </a:fld>
            <a:endParaRPr lang="de-DE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el 1"/>
              <p:cNvSpPr txBox="1">
                <a:spLocks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C80A14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GB" sz="3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Low-momentum </a:t>
                </a:r>
                <a:r>
                  <a:rPr lang="en-GB" sz="3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 of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𝚷</m:t>
                    </m:r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320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  <a:blipFill rotWithShape="1">
                <a:blip r:embed="rId2"/>
                <a:stretch>
                  <a:fillRect l="-1954" b="-4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395288" y="1371135"/>
            <a:ext cx="3605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Twisted boundary conditions:</a:t>
            </a:r>
            <a:endParaRPr lang="en-GB" sz="2000" kern="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215906" y="1230340"/>
                <a:ext cx="4574522" cy="621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i="1" kern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06" y="1230340"/>
                <a:ext cx="4574522" cy="6211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pieren 36"/>
          <p:cNvGrpSpPr/>
          <p:nvPr/>
        </p:nvGrpSpPr>
        <p:grpSpPr>
          <a:xfrm>
            <a:off x="1043608" y="1955713"/>
            <a:ext cx="7791693" cy="3561519"/>
            <a:chOff x="1043608" y="1772452"/>
            <a:chExt cx="7791693" cy="3561519"/>
          </a:xfrm>
        </p:grpSpPr>
        <p:sp>
          <p:nvSpPr>
            <p:cNvPr id="38" name="Textfeld 37"/>
            <p:cNvSpPr txBox="1"/>
            <p:nvPr/>
          </p:nvSpPr>
          <p:spPr>
            <a:xfrm>
              <a:off x="1043608" y="5026194"/>
              <a:ext cx="67521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kern="0" dirty="0" smtClean="0">
                  <a:solidFill>
                    <a:srgbClr val="C00000"/>
                  </a:solidFill>
                </a:rPr>
                <a:t>[Della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Morte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Jäger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Jüttner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H.W., JHEP 1203 (2012) 055;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PoS</a:t>
              </a:r>
              <a:r>
                <a:rPr lang="en-GB" sz="1400" i="1" kern="0" dirty="0">
                  <a:solidFill>
                    <a:srgbClr val="C00000"/>
                  </a:solidFill>
                </a:rPr>
                <a:t>  LATTICE2012 (2012) 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175]</a:t>
              </a:r>
            </a:p>
          </p:txBody>
        </p:sp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553" y="1772452"/>
              <a:ext cx="5117385" cy="32729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feld 39"/>
                <p:cNvSpPr txBox="1"/>
                <p:nvPr/>
              </p:nvSpPr>
              <p:spPr>
                <a:xfrm>
                  <a:off x="7255188" y="4140202"/>
                  <a:ext cx="15801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16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≃195 </m:t>
                        </m:r>
                        <m:r>
                          <m:rPr>
                            <m:sty m:val="p"/>
                          </m:rPr>
                          <a:rPr lang="en-US" sz="1600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sz="1600" kern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188" y="4140202"/>
                  <a:ext cx="1580113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feld 40"/>
                <p:cNvSpPr txBox="1"/>
                <p:nvPr/>
              </p:nvSpPr>
              <p:spPr>
                <a:xfrm>
                  <a:off x="7318166" y="4466103"/>
                  <a:ext cx="10050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16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≃4 </m:t>
                        </m:r>
                        <m:r>
                          <m:rPr>
                            <m:sty m:val="p"/>
                          </m:rPr>
                          <a:rPr lang="en-US" sz="1600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fm</m:t>
                        </m:r>
                      </m:oMath>
                    </m:oMathPara>
                  </a14:m>
                  <a:endParaRPr lang="en-GB" sz="1600" kern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8166" y="4466103"/>
                  <a:ext cx="1005019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62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31</a:t>
            </a:fld>
            <a:endParaRPr lang="de-DE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el 1"/>
              <p:cNvSpPr txBox="1">
                <a:spLocks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C80A14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GB" sz="3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Low-momentum </a:t>
                </a:r>
                <a:r>
                  <a:rPr lang="en-GB" sz="3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 of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𝚷</m:t>
                    </m:r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320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  <a:blipFill rotWithShape="1">
                <a:blip r:embed="rId2"/>
                <a:stretch>
                  <a:fillRect l="-1954" b="-4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397393" y="5651956"/>
                <a:ext cx="7633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  <a:defRPr/>
                </a:pPr>
                <a:r>
                  <a:rPr lang="en-US" kern="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kern="0" dirty="0" smtClean="0">
                    <a:solidFill>
                      <a:prstClr val="black"/>
                    </a:solidFill>
                  </a:rPr>
                  <a:t>-dependence described by [2,3] </a:t>
                </a:r>
                <a:r>
                  <a:rPr lang="en-GB" kern="0" dirty="0" err="1" smtClean="0">
                    <a:solidFill>
                      <a:prstClr val="black"/>
                    </a:solidFill>
                  </a:rPr>
                  <a:t>Padé</a:t>
                </a:r>
                <a:r>
                  <a:rPr lang="en-GB" kern="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GB" kern="0" dirty="0" err="1" smtClean="0">
                    <a:solidFill>
                      <a:prstClr val="black"/>
                    </a:solidFill>
                  </a:rPr>
                  <a:t>ansatz</a:t>
                </a:r>
                <a:r>
                  <a:rPr lang="en-GB" kern="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GB" sz="1400" i="1" kern="0" dirty="0" smtClean="0">
                    <a:solidFill>
                      <a:srgbClr val="C00000"/>
                    </a:solidFill>
                  </a:rPr>
                  <a:t>[Blum, </a:t>
                </a:r>
                <a:r>
                  <a:rPr lang="en-GB" sz="1400" i="1" kern="0" dirty="0" err="1" smtClean="0">
                    <a:solidFill>
                      <a:srgbClr val="C00000"/>
                    </a:solidFill>
                  </a:rPr>
                  <a:t>Golterman</a:t>
                </a:r>
                <a:r>
                  <a:rPr lang="en-GB" sz="1400" i="1" kern="0" dirty="0" smtClean="0">
                    <a:solidFill>
                      <a:srgbClr val="C00000"/>
                    </a:solidFill>
                  </a:rPr>
                  <a:t> &amp; </a:t>
                </a:r>
                <a:r>
                  <a:rPr lang="en-GB" sz="1400" i="1" kern="0" dirty="0" err="1" smtClean="0">
                    <a:solidFill>
                      <a:srgbClr val="C00000"/>
                    </a:solidFill>
                  </a:rPr>
                  <a:t>Peris</a:t>
                </a:r>
                <a:r>
                  <a:rPr lang="en-GB" sz="1400" i="1" kern="0" dirty="0" smtClean="0">
                    <a:solidFill>
                      <a:srgbClr val="C00000"/>
                    </a:solidFill>
                  </a:rPr>
                  <a:t>, 2012]</a:t>
                </a:r>
                <a:endParaRPr lang="en-GB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93" y="5651956"/>
                <a:ext cx="763343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79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395288" y="1371135"/>
            <a:ext cx="3605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Twisted boundary conditions:</a:t>
            </a:r>
            <a:endParaRPr lang="en-GB" sz="2000" kern="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215906" y="1230340"/>
                <a:ext cx="4574522" cy="621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 kern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i="1" kern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kern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r>
                            <a:rPr lang="en-US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06" y="1230340"/>
                <a:ext cx="4574522" cy="6211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pieren 36"/>
          <p:cNvGrpSpPr/>
          <p:nvPr/>
        </p:nvGrpSpPr>
        <p:grpSpPr>
          <a:xfrm>
            <a:off x="781511" y="1955713"/>
            <a:ext cx="8053790" cy="3561519"/>
            <a:chOff x="781511" y="1772452"/>
            <a:chExt cx="8053790" cy="3561519"/>
          </a:xfrm>
        </p:grpSpPr>
        <p:sp>
          <p:nvSpPr>
            <p:cNvPr id="38" name="Textfeld 37"/>
            <p:cNvSpPr txBox="1"/>
            <p:nvPr/>
          </p:nvSpPr>
          <p:spPr>
            <a:xfrm>
              <a:off x="1043608" y="5026194"/>
              <a:ext cx="67521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kern="0" dirty="0" smtClean="0">
                  <a:solidFill>
                    <a:srgbClr val="C00000"/>
                  </a:solidFill>
                </a:rPr>
                <a:t>[Della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Morte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Jäger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Jüttner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H.W., JHEP 1203 (2012) 055;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PoS</a:t>
              </a:r>
              <a:r>
                <a:rPr lang="en-GB" sz="1400" i="1" kern="0" dirty="0">
                  <a:solidFill>
                    <a:srgbClr val="C00000"/>
                  </a:solidFill>
                </a:rPr>
                <a:t>  LATTICE2012 (2012) 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175]</a:t>
              </a:r>
            </a:p>
          </p:txBody>
        </p:sp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11" y="1772452"/>
              <a:ext cx="6817470" cy="32729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feld 39"/>
                <p:cNvSpPr txBox="1"/>
                <p:nvPr/>
              </p:nvSpPr>
              <p:spPr>
                <a:xfrm>
                  <a:off x="7255188" y="4140202"/>
                  <a:ext cx="15801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</m:sSub>
                        <m:r>
                          <a:rPr lang="en-US" sz="16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≃195 </m:t>
                        </m:r>
                        <m:r>
                          <m:rPr>
                            <m:sty m:val="p"/>
                          </m:rPr>
                          <a:rPr lang="en-US" sz="1600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lang="en-GB" sz="1600" kern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feld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188" y="4140202"/>
                  <a:ext cx="1580113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feld 40"/>
                <p:cNvSpPr txBox="1"/>
                <p:nvPr/>
              </p:nvSpPr>
              <p:spPr>
                <a:xfrm>
                  <a:off x="7318166" y="4466103"/>
                  <a:ext cx="10050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160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≃4 </m:t>
                        </m:r>
                        <m:r>
                          <m:rPr>
                            <m:sty m:val="p"/>
                          </m:rPr>
                          <a:rPr lang="en-US" sz="1600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fm</m:t>
                        </m:r>
                      </m:oMath>
                    </m:oMathPara>
                  </a14:m>
                  <a:endParaRPr lang="en-GB" sz="1600" kern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feld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8166" y="4466103"/>
                  <a:ext cx="1005019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05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32</a:t>
            </a:fld>
            <a:endParaRPr lang="de-DE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el 1"/>
              <p:cNvSpPr txBox="1">
                <a:spLocks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C80A14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GB" sz="3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Low-momentum </a:t>
                </a:r>
                <a:r>
                  <a:rPr lang="en-GB" sz="3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 of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𝚷</m:t>
                    </m:r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320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  <a:blipFill rotWithShape="1">
                <a:blip r:embed="rId2"/>
                <a:stretch>
                  <a:fillRect l="-1954" b="-4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395288" y="980728"/>
            <a:ext cx="396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Mixed-representation </a:t>
            </a:r>
            <a:r>
              <a:rPr lang="en-US" sz="2000" kern="0" dirty="0" err="1" smtClean="0">
                <a:solidFill>
                  <a:prstClr val="black"/>
                </a:solidFill>
              </a:rPr>
              <a:t>correlator</a:t>
            </a:r>
            <a:r>
              <a:rPr lang="en-US" sz="2000" kern="0" dirty="0" smtClean="0">
                <a:solidFill>
                  <a:prstClr val="black"/>
                </a:solidFill>
              </a:rPr>
              <a:t>:</a:t>
            </a:r>
            <a:endParaRPr lang="en-GB" sz="2000" kern="0" dirty="0" smtClean="0">
              <a:solidFill>
                <a:prstClr val="black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3" y="1493662"/>
            <a:ext cx="6683424" cy="756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436096" y="1026894"/>
            <a:ext cx="3448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i="1" kern="0" dirty="0" smtClean="0">
                <a:solidFill>
                  <a:srgbClr val="C00000"/>
                </a:solidFill>
              </a:rPr>
              <a:t>[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Bernecker</a:t>
            </a:r>
            <a:r>
              <a:rPr lang="en-GB" sz="1400" i="1" kern="0" dirty="0" smtClean="0">
                <a:solidFill>
                  <a:srgbClr val="C00000"/>
                </a:solidFill>
              </a:rPr>
              <a:t> &amp; Meyer, 2010;  </a:t>
            </a:r>
            <a:r>
              <a:rPr lang="en-GB" sz="1400" i="1" kern="0" dirty="0" err="1" smtClean="0">
                <a:solidFill>
                  <a:srgbClr val="C00000"/>
                </a:solidFill>
              </a:rPr>
              <a:t>Feng</a:t>
            </a:r>
            <a:r>
              <a:rPr lang="en-GB" sz="1400" i="1" kern="0" dirty="0" smtClean="0">
                <a:solidFill>
                  <a:srgbClr val="C00000"/>
                </a:solidFill>
              </a:rPr>
              <a:t> et al., 2013]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9" y="2229850"/>
            <a:ext cx="5815982" cy="7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6126430" y="6103167"/>
                <a:ext cx="15575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  <m:r>
                        <a:rPr lang="en-US" sz="16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≃325 </m:t>
                      </m:r>
                      <m:r>
                        <m:rPr>
                          <m:sty m:val="p"/>
                        </m:rPr>
                        <a:rPr lang="en-US" sz="1600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GB" sz="1600" kern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30" y="6103167"/>
                <a:ext cx="155754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82" y="3140967"/>
            <a:ext cx="4671914" cy="29880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413022" y="3365870"/>
            <a:ext cx="4374655" cy="2383173"/>
            <a:chOff x="413022" y="3365870"/>
            <a:chExt cx="4374655" cy="23831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413022" y="3365870"/>
                  <a:ext cx="43701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  <a:defRPr/>
                  </a:pPr>
                  <a:r>
                    <a:rPr lang="en-GB" sz="2000" kern="0" dirty="0" smtClean="0">
                      <a:solidFill>
                        <a:prstClr val="black"/>
                      </a:solidFill>
                    </a:rPr>
                    <a:t>Momentum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2000" kern="0" dirty="0" smtClean="0">
                      <a:solidFill>
                        <a:prstClr val="black"/>
                      </a:solidFill>
                    </a:rPr>
                    <a:t> is </a:t>
                  </a:r>
                  <a:r>
                    <a:rPr lang="en-GB" sz="2000" kern="0" dirty="0" err="1" smtClean="0">
                      <a:solidFill>
                        <a:prstClr val="black"/>
                      </a:solidFill>
                    </a:rPr>
                    <a:t>tunable</a:t>
                  </a:r>
                  <a:r>
                    <a:rPr lang="en-GB" sz="2000" kern="0" dirty="0" smtClean="0">
                      <a:solidFill>
                        <a:prstClr val="black"/>
                      </a:solidFill>
                    </a:rPr>
                    <a:t> parameter</a:t>
                  </a:r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22" y="3365870"/>
                  <a:ext cx="437010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55" t="-7576" r="-9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>
                  <a:off x="413022" y="3902464"/>
                  <a:ext cx="4165628" cy="720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  <a:defRPr/>
                  </a:pPr>
                  <a:r>
                    <a:rPr lang="en-GB" sz="2000" kern="0" dirty="0" smtClean="0">
                      <a:solidFill>
                        <a:prstClr val="black"/>
                      </a:solidFill>
                    </a:rPr>
                    <a:t>Constrain momentum dependence near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000" i="1" kern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kern="0" smtClean="0">
                          <a:solidFill>
                            <a:srgbClr val="0000FF"/>
                          </a:solidFill>
                          <a:latin typeface="Cambria Math"/>
                        </a:rPr>
                        <m:t>=0</m:t>
                      </m:r>
                    </m:oMath>
                  </a14:m>
                  <a:endParaRPr lang="en-GB" sz="2000" kern="0" dirty="0" smtClean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22" y="3902464"/>
                  <a:ext cx="4165628" cy="7200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18" t="-4237" r="-2196" b="-127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feld 26"/>
            <p:cNvSpPr txBox="1"/>
            <p:nvPr/>
          </p:nvSpPr>
          <p:spPr>
            <a:xfrm>
              <a:off x="413022" y="4721186"/>
              <a:ext cx="3803542" cy="720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  <a:defRPr/>
              </a:pPr>
              <a:r>
                <a:rPr lang="en-GB" sz="2000" kern="0" dirty="0" smtClean="0">
                  <a:solidFill>
                    <a:prstClr val="black"/>
                  </a:solidFill>
                </a:rPr>
                <a:t>Allows for determination of the </a:t>
              </a:r>
              <a:r>
                <a:rPr lang="en-GB" sz="2000" kern="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Adler function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01302" y="5441266"/>
              <a:ext cx="40863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GB" sz="1400" i="1" kern="0" dirty="0" smtClean="0">
                  <a:solidFill>
                    <a:srgbClr val="C00000"/>
                  </a:solidFill>
                </a:rPr>
                <a:t>[Francis, </a:t>
              </a:r>
              <a:r>
                <a:rPr lang="en-GB" sz="1400" i="1" kern="0" dirty="0" err="1" smtClean="0">
                  <a:solidFill>
                    <a:srgbClr val="C00000"/>
                  </a:solidFill>
                </a:rPr>
                <a:t>Jäger</a:t>
              </a:r>
              <a:r>
                <a:rPr lang="en-GB" sz="1400" i="1" kern="0" dirty="0" smtClean="0">
                  <a:solidFill>
                    <a:srgbClr val="C00000"/>
                  </a:solidFill>
                </a:rPr>
                <a:t>, Meyer, H.W., PRD 88 (2013) 054502]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9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prstClr val="white"/>
                </a:solidFill>
              </a:rPr>
              <a:t>Hadron</a:t>
            </a:r>
            <a:r>
              <a:rPr lang="de-DE" b="1" dirty="0" smtClean="0">
                <a:solidFill>
                  <a:prstClr val="white"/>
                </a:solidFill>
              </a:rPr>
              <a:t> form </a:t>
            </a:r>
            <a:r>
              <a:rPr lang="de-DE" b="1" dirty="0" err="1" smtClean="0">
                <a:solidFill>
                  <a:prstClr val="white"/>
                </a:solidFill>
              </a:rPr>
              <a:t>factors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  <a:r>
              <a:rPr lang="de-DE" b="1" dirty="0" err="1" smtClean="0">
                <a:solidFill>
                  <a:prstClr val="white"/>
                </a:solidFill>
              </a:rPr>
              <a:t>from</a:t>
            </a:r>
            <a:r>
              <a:rPr lang="de-DE" b="1" dirty="0" smtClean="0">
                <a:solidFill>
                  <a:prstClr val="white"/>
                </a:solidFill>
              </a:rPr>
              <a:t> O(a) </a:t>
            </a:r>
            <a:r>
              <a:rPr lang="de-DE" b="1" dirty="0" err="1" smtClean="0">
                <a:solidFill>
                  <a:prstClr val="white"/>
                </a:solidFill>
              </a:rPr>
              <a:t>improved</a:t>
            </a:r>
            <a:r>
              <a:rPr lang="de-DE" b="1" dirty="0" smtClean="0">
                <a:solidFill>
                  <a:prstClr val="white"/>
                </a:solidFill>
              </a:rPr>
              <a:t> Wilson </a:t>
            </a:r>
            <a:r>
              <a:rPr lang="de-DE" b="1" dirty="0" err="1" smtClean="0">
                <a:solidFill>
                  <a:prstClr val="white"/>
                </a:solidFill>
              </a:rPr>
              <a:t>quarks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33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72008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5288" y="1052736"/>
            <a:ext cx="366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000" b="1" kern="0" dirty="0" smtClean="0">
                <a:solidFill>
                  <a:prstClr val="black"/>
                </a:solidFill>
              </a:rPr>
              <a:t>“Mature” lattice calculations:</a:t>
            </a:r>
            <a:endParaRPr lang="en-GB" sz="2000" b="1" kern="0" dirty="0" smtClean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27584" y="1493662"/>
            <a:ext cx="761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Estimates for SM and low-energy parameters with percent accuracy</a:t>
            </a:r>
            <a:endParaRPr lang="en-GB" sz="2000" kern="0" dirty="0" smtClean="0">
              <a:solidFill>
                <a:srgbClr val="0000FF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27584" y="1885640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Accurate information on hadron spectrum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27584" y="2317688"/>
            <a:ext cx="5062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Global estimates dominated by systematics</a:t>
            </a:r>
            <a:endParaRPr lang="en-GB" sz="2000" kern="0" dirty="0" smtClean="0">
              <a:solidFill>
                <a:srgbClr val="0000FF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95536" y="2780928"/>
            <a:ext cx="7623760" cy="1682633"/>
            <a:chOff x="395536" y="3100898"/>
            <a:chExt cx="7623760" cy="1682633"/>
          </a:xfrm>
        </p:grpSpPr>
        <p:sp>
          <p:nvSpPr>
            <p:cNvPr id="24" name="Textfeld 23"/>
            <p:cNvSpPr txBox="1"/>
            <p:nvPr/>
          </p:nvSpPr>
          <p:spPr>
            <a:xfrm>
              <a:off x="395536" y="3100898"/>
              <a:ext cx="3283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</a:rPr>
                <a:t>Nucleon matrix elements:</a:t>
              </a:r>
              <a:endParaRPr lang="en-GB" sz="20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27584" y="3532946"/>
              <a:ext cx="66912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Large noise-to-signal ratio in baryonic correlation functions</a:t>
              </a:r>
              <a:endParaRPr lang="en-GB" sz="2000" kern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27584" y="3957743"/>
              <a:ext cx="52229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000" kern="0" dirty="0" smtClean="0">
                  <a:solidFill>
                    <a:prstClr val="black"/>
                  </a:solidFill>
                </a:rPr>
                <a:t>Systematic effects may be hidden in the data</a:t>
              </a:r>
              <a:endParaRPr lang="en-GB" sz="2000" kern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827584" y="4383421"/>
              <a:ext cx="7191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GB" sz="2000" dirty="0" smtClean="0">
                  <a:solidFill>
                    <a:prstClr val="black"/>
                  </a:solidFill>
                </a:rPr>
                <a:t>Good progress </a:t>
              </a:r>
              <a:r>
                <a:rPr lang="en-GB" sz="2000" dirty="0">
                  <a:solidFill>
                    <a:prstClr val="black"/>
                  </a:solidFill>
                </a:rPr>
                <a:t>in reconciling experiment and lattice 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calculations</a:t>
              </a:r>
              <a:endParaRPr lang="en-GB" sz="2000" kern="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95536" y="4581128"/>
            <a:ext cx="8592680" cy="1702947"/>
            <a:chOff x="395536" y="3100898"/>
            <a:chExt cx="8592680" cy="1702947"/>
          </a:xfrm>
        </p:grpSpPr>
        <p:sp>
          <p:nvSpPr>
            <p:cNvPr id="18" name="Textfeld 17"/>
            <p:cNvSpPr txBox="1"/>
            <p:nvPr/>
          </p:nvSpPr>
          <p:spPr>
            <a:xfrm>
              <a:off x="395536" y="3100898"/>
              <a:ext cx="52806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  <a:defRPr/>
              </a:pPr>
              <a:r>
                <a:rPr lang="en-US" sz="2000" b="1" kern="0" dirty="0" err="1" smtClean="0">
                  <a:solidFill>
                    <a:prstClr val="black"/>
                  </a:solidFill>
                </a:rPr>
                <a:t>Hadronic</a:t>
              </a:r>
              <a:r>
                <a:rPr lang="en-US" sz="2000" b="1" kern="0" dirty="0" smtClean="0">
                  <a:solidFill>
                    <a:prstClr val="black"/>
                  </a:solidFill>
                </a:rPr>
                <a:t> contributions to the </a:t>
              </a:r>
              <a:r>
                <a:rPr lang="en-US" sz="2000" b="1" kern="0" dirty="0" err="1" smtClean="0">
                  <a:solidFill>
                    <a:prstClr val="black"/>
                  </a:solidFill>
                </a:rPr>
                <a:t>muon</a:t>
              </a:r>
              <a:r>
                <a:rPr lang="en-US" sz="2000" b="1" kern="0" dirty="0">
                  <a:solidFill>
                    <a:prstClr val="black"/>
                  </a:solidFill>
                </a:rPr>
                <a:t> </a:t>
              </a:r>
              <a:r>
                <a:rPr lang="en-US" sz="2000" b="1" kern="0" dirty="0" smtClean="0">
                  <a:solidFill>
                    <a:prstClr val="black"/>
                  </a:solidFill>
                </a:rPr>
                <a:t>(</a:t>
              </a:r>
              <a:r>
                <a:rPr lang="en-US" sz="2000" b="1" i="1" kern="0" dirty="0" smtClean="0">
                  <a:solidFill>
                    <a:prstClr val="black"/>
                  </a:solidFill>
                </a:rPr>
                <a:t>g </a:t>
              </a:r>
              <a:r>
                <a:rPr lang="en-US" sz="2000" b="1" kern="0" dirty="0" smtClean="0">
                  <a:solidFill>
                    <a:prstClr val="black"/>
                  </a:solidFill>
                </a:rPr>
                <a:t>– 2):</a:t>
              </a:r>
              <a:endParaRPr lang="en-GB" sz="2000" b="1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27584" y="3546890"/>
              <a:ext cx="67313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000" kern="0" dirty="0" err="1" smtClean="0">
                  <a:solidFill>
                    <a:prstClr val="black"/>
                  </a:solidFill>
                </a:rPr>
                <a:t>Hadronic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 vacuum </a:t>
              </a:r>
              <a:r>
                <a:rPr lang="en-US" sz="2000" kern="0" dirty="0" err="1" smtClean="0">
                  <a:solidFill>
                    <a:prstClr val="black"/>
                  </a:solidFill>
                </a:rPr>
                <a:t>polarisation</a:t>
              </a:r>
              <a:r>
                <a:rPr lang="en-US" sz="2000" kern="0" dirty="0" smtClean="0">
                  <a:solidFill>
                    <a:prstClr val="black"/>
                  </a:solidFill>
                </a:rPr>
                <a:t>:  improve statistical accuracy</a:t>
              </a:r>
              <a:endParaRPr lang="en-GB" sz="2000" kern="0" dirty="0" smtClean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827584" y="3971687"/>
                  <a:ext cx="50807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§"/>
                    <a:defRPr/>
                  </a:pPr>
                  <a:r>
                    <a:rPr lang="en-US" sz="2000" kern="0" dirty="0" smtClean="0">
                      <a:solidFill>
                        <a:prstClr val="black"/>
                      </a:solidFill>
                    </a:rPr>
                    <a:t>Better control over low-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000" b="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2000" kern="0" dirty="0" smtClean="0">
                      <a:solidFill>
                        <a:srgbClr val="0000FF"/>
                      </a:solidFill>
                    </a:rPr>
                    <a:t> </a:t>
                  </a:r>
                  <a:r>
                    <a:rPr lang="en-GB" sz="2000" kern="0" dirty="0" smtClean="0"/>
                    <a:t>regime required</a:t>
                  </a:r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971687"/>
                  <a:ext cx="5080750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80" t="-7576" r="-480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feld 20"/>
            <p:cNvSpPr txBox="1"/>
            <p:nvPr/>
          </p:nvSpPr>
          <p:spPr>
            <a:xfrm>
              <a:off x="827584" y="4403735"/>
              <a:ext cx="81606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000" dirty="0" smtClean="0">
                  <a:solidFill>
                    <a:prstClr val="black"/>
                  </a:solidFill>
                </a:rPr>
                <a:t>Light-by-light scattering even tougher; but 25% overall </a:t>
              </a:r>
              <a:r>
                <a:rPr lang="en-US" sz="2000" smtClean="0">
                  <a:solidFill>
                    <a:prstClr val="black"/>
                  </a:solidFill>
                </a:rPr>
                <a:t>accuracy sufficient</a:t>
              </a:r>
              <a:endParaRPr lang="en-GB" sz="2000" kern="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9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34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9920" y="1556792"/>
            <a:ext cx="8280920" cy="101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kern="0" dirty="0" smtClean="0">
                <a:solidFill>
                  <a:prstClr val="black"/>
                </a:solidFill>
              </a:rPr>
              <a:t>Spares</a:t>
            </a:r>
            <a:endParaRPr lang="en-US" sz="6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35</a:t>
            </a:fld>
            <a:endParaRPr lang="de-DE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el 1"/>
              <p:cNvSpPr txBox="1">
                <a:spLocks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b="1" kern="1200">
                    <a:solidFill>
                      <a:srgbClr val="C80A14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GB" sz="3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Low-momentum </a:t>
                </a:r>
                <a:r>
                  <a:rPr lang="en-GB" sz="3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region of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𝚷</m:t>
                    </m:r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320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it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424936" cy="993775"/>
              </a:xfrm>
              <a:prstGeom prst="rect">
                <a:avLst/>
              </a:prstGeom>
              <a:blipFill rotWithShape="1">
                <a:blip r:embed="rId2"/>
                <a:stretch>
                  <a:fillRect l="-1954" b="-4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395288" y="1371135"/>
            <a:ext cx="2315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Chiral </a:t>
            </a:r>
            <a:r>
              <a:rPr lang="en-US" sz="2000" kern="0" dirty="0" err="1" smtClean="0">
                <a:solidFill>
                  <a:prstClr val="black"/>
                </a:solidFill>
              </a:rPr>
              <a:t>behaviour</a:t>
            </a:r>
            <a:r>
              <a:rPr lang="en-US" sz="2000" kern="0" dirty="0" smtClean="0">
                <a:solidFill>
                  <a:prstClr val="black"/>
                </a:solidFill>
              </a:rPr>
              <a:t>:</a:t>
            </a:r>
            <a:endParaRPr lang="en-GB" sz="2000" kern="0" dirty="0" smtClean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80" y="2028029"/>
            <a:ext cx="4784491" cy="30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67" y="2042596"/>
            <a:ext cx="4728203" cy="3024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95536" y="5333146"/>
            <a:ext cx="5918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Influence of low-energy region on chiral </a:t>
            </a:r>
            <a:r>
              <a:rPr lang="en-US" sz="2000" kern="0" dirty="0" err="1" smtClean="0">
                <a:solidFill>
                  <a:prstClr val="black"/>
                </a:solidFill>
              </a:rPr>
              <a:t>behaviour</a:t>
            </a:r>
            <a:r>
              <a:rPr lang="en-US" sz="2000" kern="0" dirty="0" smtClean="0">
                <a:solidFill>
                  <a:prstClr val="black"/>
                </a:solidFill>
              </a:rPr>
              <a:t>?</a:t>
            </a:r>
            <a:endParaRPr lang="en-GB" sz="2000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14.01.2014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36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95536" y="116632"/>
            <a:ext cx="84249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adronic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light-by-light scattering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03484" y="1288466"/>
            <a:ext cx="1706814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Brute force: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2160000" cy="18500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/>
              <p:cNvSpPr txBox="1"/>
              <p:nvPr/>
            </p:nvSpPr>
            <p:spPr>
              <a:xfrm>
                <a:off x="792072" y="1828049"/>
                <a:ext cx="353859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Compute 4-point function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Integrate over internal momenta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Extrapolate: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</a:rPr>
                      <m:t>→0</m:t>
                    </m:r>
                  </m:oMath>
                </a14:m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72" y="1828049"/>
                <a:ext cx="3538597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07" t="-3311" r="-1552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pieren 12"/>
          <p:cNvGrpSpPr/>
          <p:nvPr/>
        </p:nvGrpSpPr>
        <p:grpSpPr>
          <a:xfrm>
            <a:off x="395288" y="3352047"/>
            <a:ext cx="8137152" cy="3054560"/>
            <a:chOff x="395288" y="3424058"/>
            <a:chExt cx="8137152" cy="3054560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395288" y="3424058"/>
              <a:ext cx="8137152" cy="2473505"/>
              <a:chOff x="395288" y="3424058"/>
              <a:chExt cx="8137152" cy="2473505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395288" y="3424058"/>
                <a:ext cx="6358290" cy="400110"/>
                <a:chOff x="395288" y="3424058"/>
                <a:chExt cx="6358290" cy="400110"/>
              </a:xfrm>
            </p:grpSpPr>
            <p:sp>
              <p:nvSpPr>
                <p:cNvPr id="20" name="Textfeld 19"/>
                <p:cNvSpPr txBox="1"/>
                <p:nvPr/>
              </p:nvSpPr>
              <p:spPr>
                <a:xfrm>
                  <a:off x="395288" y="3424058"/>
                  <a:ext cx="436779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Char char="Ø"/>
                    <a:tabLst/>
                    <a:defRPr/>
                  </a:pPr>
                  <a:r>
                    <a:rPr kumimoji="0" lang="en-GB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Simultaneous QCD+QED simulations:</a:t>
                  </a:r>
                </a:p>
              </p:txBody>
            </p:sp>
            <p:sp>
              <p:nvSpPr>
                <p:cNvPr id="22" name="Textfeld 21"/>
                <p:cNvSpPr txBox="1"/>
                <p:nvPr/>
              </p:nvSpPr>
              <p:spPr>
                <a:xfrm>
                  <a:off x="4861009" y="3472250"/>
                  <a:ext cx="18925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</a:rPr>
                    <a:t>[Blum, </a:t>
                  </a:r>
                  <a:r>
                    <a:rPr kumimoji="0" lang="en-GB" sz="1400" b="0" i="1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</a:rPr>
                    <a:t>Chowdury</a:t>
                  </a:r>
                  <a:r>
                    <a:rPr kumimoji="0" lang="en-GB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</a:rPr>
                    <a:t> et al.]</a:t>
                  </a:r>
                </a:p>
              </p:txBody>
            </p:sp>
          </p:grpSp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927" y="3872878"/>
                <a:ext cx="7560000" cy="1943865"/>
              </a:xfrm>
              <a:prstGeom prst="rect">
                <a:avLst/>
              </a:prstGeom>
            </p:spPr>
          </p:pic>
          <p:sp>
            <p:nvSpPr>
              <p:cNvPr id="19" name="Rechteck 18"/>
              <p:cNvSpPr/>
              <p:nvPr/>
            </p:nvSpPr>
            <p:spPr>
              <a:xfrm>
                <a:off x="931927" y="3824168"/>
                <a:ext cx="7600513" cy="2073395"/>
              </a:xfrm>
              <a:prstGeom prst="rect">
                <a:avLst/>
              </a:prstGeom>
              <a:noFill/>
              <a:ln w="38100" cap="rnd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/>
                <p:cNvSpPr txBox="1"/>
                <p:nvPr/>
              </p:nvSpPr>
              <p:spPr>
                <a:xfrm>
                  <a:off x="395288" y="6078508"/>
                  <a:ext cx="584102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itchFamily="2" charset="2"/>
                    <a:buChar char="Ø"/>
                    <a:tabLst/>
                    <a:defRPr/>
                  </a:pPr>
                  <a:r>
                    <a:rPr kumimoji="0" lang="en-GB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Difference yields desired contribution up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O</m:t>
                      </m:r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)</m:t>
                      </m:r>
                    </m:oMath>
                  </a14:m>
                  <a:endPara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8" y="6078508"/>
                  <a:ext cx="584102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39"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hteck 22"/>
          <p:cNvSpPr/>
          <p:nvPr/>
        </p:nvSpPr>
        <p:spPr>
          <a:xfrm>
            <a:off x="4860032" y="1268763"/>
            <a:ext cx="2160000" cy="185007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1176996"/>
            <a:ext cx="5797296" cy="31588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29" y="1203122"/>
            <a:ext cx="6384000" cy="4788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22" y="1355522"/>
            <a:ext cx="6384000" cy="478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1" y="1203122"/>
            <a:ext cx="6768000" cy="5076000"/>
          </a:xfrm>
          <a:prstGeom prst="rect">
            <a:avLst/>
          </a:prstGeom>
        </p:spPr>
      </p:pic>
      <p:pic>
        <p:nvPicPr>
          <p:cNvPr id="4" name="Grafik 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82" y="1181052"/>
            <a:ext cx="6120680" cy="52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74985"/>
            <a:ext cx="8064896" cy="993775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 and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decays – |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6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and |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600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14.01.2014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37</a:t>
            </a:fld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96130" y="1196717"/>
            <a:ext cx="5760046" cy="16562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/>
              <a:t>Commercial supercomputers (e.g. </a:t>
            </a:r>
            <a:r>
              <a:rPr lang="en-US" sz="2000" kern="0" dirty="0" err="1" smtClean="0"/>
              <a:t>BlueGene</a:t>
            </a:r>
            <a:r>
              <a:rPr lang="en-US" sz="2000" kern="0" dirty="0" smtClean="0"/>
              <a:t>/Q)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kern="0" noProof="0" dirty="0" smtClean="0"/>
              <a:t>Custom-built machines (e.g. QPACE)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kern="0" dirty="0" smtClean="0"/>
              <a:t>Commodity clusters (Intel, AMD, </a:t>
            </a:r>
            <a:r>
              <a:rPr lang="en-US" sz="2000" kern="0" dirty="0" err="1" smtClean="0"/>
              <a:t>Infiniband</a:t>
            </a:r>
            <a:r>
              <a:rPr lang="en-US" sz="2000" kern="0" dirty="0" smtClean="0"/>
              <a:t>; GPUs)</a:t>
            </a:r>
            <a:endParaRPr lang="en-GB" sz="2000" kern="0" noProof="0" dirty="0" smtClean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sp>
        <p:nvSpPr>
          <p:cNvPr id="34" name="Titel 1"/>
          <p:cNvSpPr txBox="1">
            <a:spLocks/>
          </p:cNvSpPr>
          <p:nvPr/>
        </p:nvSpPr>
        <p:spPr>
          <a:xfrm>
            <a:off x="395536" y="260648"/>
            <a:ext cx="712879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Machines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42938" y="2817296"/>
            <a:ext cx="8735243" cy="3276000"/>
            <a:chOff x="342938" y="2817296"/>
            <a:chExt cx="8735243" cy="32760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38" y="2817296"/>
              <a:ext cx="4589102" cy="327600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5148064" y="2956882"/>
              <a:ext cx="3100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“Clover” </a:t>
              </a:r>
              <a:r>
                <a:rPr lang="en-US" sz="2000" dirty="0" smtClean="0"/>
                <a:t>@ HIM / IKP Mainz</a:t>
              </a:r>
              <a:endParaRPr lang="en-GB" sz="20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292080" y="3501008"/>
              <a:ext cx="3786101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dirty="0" smtClean="0"/>
                <a:t>5120 cores; Intel </a:t>
              </a:r>
              <a:r>
                <a:rPr lang="en-US" dirty="0" err="1" smtClean="0"/>
                <a:t>Ivybridge</a:t>
              </a:r>
              <a:r>
                <a:rPr lang="en-US" dirty="0" smtClean="0"/>
                <a:t>, 2.6 GHz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dirty="0" smtClean="0"/>
                <a:t>QDR </a:t>
              </a:r>
              <a:r>
                <a:rPr lang="en-US" dirty="0" err="1" smtClean="0"/>
                <a:t>Infiniband</a:t>
              </a:r>
              <a:endParaRPr lang="en-US" dirty="0" smtClean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dirty="0" smtClean="0"/>
                <a:t>120 </a:t>
              </a:r>
              <a:r>
                <a:rPr lang="en-US" dirty="0" err="1" smtClean="0"/>
                <a:t>TFlops</a:t>
              </a:r>
              <a:r>
                <a:rPr lang="en-US" dirty="0" smtClean="0"/>
                <a:t> (peak)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301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5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7128792" cy="993775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Effects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96130" y="1263938"/>
            <a:ext cx="2312540" cy="547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Lattice artefacts:	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25301"/>
            <a:ext cx="4500000" cy="763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956374" y="1978308"/>
                <a:ext cx="5979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⟶</m:t>
                    </m:r>
                  </m:oMath>
                </a14:m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 extrapolate to continuum limit from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</a:rPr>
                      <m:t>𝑎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</a:rPr>
                      <m:t>≈0.05−0.12 </m:t>
                    </m:r>
                    <m:r>
                      <m:rPr>
                        <m:sty m:val="p"/>
                      </m:rP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</a:rPr>
                      <m:t>fm</m:t>
                    </m:r>
                  </m:oMath>
                </a14:m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74" y="1978308"/>
                <a:ext cx="597971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/>
          <p:cNvGrpSpPr/>
          <p:nvPr/>
        </p:nvGrpSpPr>
        <p:grpSpPr>
          <a:xfrm>
            <a:off x="395288" y="2411039"/>
            <a:ext cx="6155086" cy="880318"/>
            <a:chOff x="395288" y="2488313"/>
            <a:chExt cx="6155086" cy="880318"/>
          </a:xfrm>
        </p:grpSpPr>
        <p:sp>
          <p:nvSpPr>
            <p:cNvPr id="21" name="Textfeld 20"/>
            <p:cNvSpPr txBox="1"/>
            <p:nvPr/>
          </p:nvSpPr>
          <p:spPr>
            <a:xfrm>
              <a:off x="395288" y="2488313"/>
              <a:ext cx="2736552" cy="5470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Finite volume effects:	</a:t>
              </a: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>
                  <a:off x="1115616" y="2999299"/>
                  <a:ext cx="5434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marR="0" lvl="0" indent="-2857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Wingdings" pitchFamily="2" charset="2"/>
                    <a:buChar char="§"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Empirically: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𝜋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𝐿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 ≳4</m:t>
                      </m:r>
                    </m:oMath>
                  </a14:m>
                  <a:r>
                    <a: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 </a:t>
                  </a:r>
                  <a:r>
                    <a: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sufficient for many purposes</a:t>
                  </a:r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2999299"/>
                  <a:ext cx="543475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73" t="-8197" r="-224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pieren 22"/>
          <p:cNvGrpSpPr/>
          <p:nvPr/>
        </p:nvGrpSpPr>
        <p:grpSpPr>
          <a:xfrm>
            <a:off x="395288" y="3501008"/>
            <a:ext cx="7645685" cy="779025"/>
            <a:chOff x="395288" y="4361613"/>
            <a:chExt cx="7645685" cy="779025"/>
          </a:xfrm>
        </p:grpSpPr>
        <p:sp>
          <p:nvSpPr>
            <p:cNvPr id="24" name="Textfeld 23"/>
            <p:cNvSpPr txBox="1"/>
            <p:nvPr/>
          </p:nvSpPr>
          <p:spPr>
            <a:xfrm>
              <a:off x="395288" y="4361613"/>
              <a:ext cx="31954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Unphysical quark masses</a:t>
              </a: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:</a:t>
              </a:r>
              <a:endPara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1115616" y="4771306"/>
                  <a:ext cx="6925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marR="0" lvl="0" indent="-2857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Wingdings" pitchFamily="2" charset="2"/>
                    <a:buChar char="§"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Chiral extrapolation to physical values of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r>
                    <a: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rPr>
                    <a:t>  </a:t>
                  </a:r>
                  <a:r>
                    <a:rPr lang="en-GB" kern="0" dirty="0" smtClean="0">
                      <a:solidFill>
                        <a:prstClr val="black"/>
                      </a:solidFill>
                    </a:rPr>
                    <a:t>becomes obsolete</a:t>
                  </a:r>
                  <a:endPara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4771306"/>
                  <a:ext cx="692535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28" t="-8333" r="-88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pieren 25"/>
          <p:cNvGrpSpPr/>
          <p:nvPr/>
        </p:nvGrpSpPr>
        <p:grpSpPr>
          <a:xfrm>
            <a:off x="363918" y="4524443"/>
            <a:ext cx="7806733" cy="1064797"/>
            <a:chOff x="363918" y="5177385"/>
            <a:chExt cx="7806733" cy="1064797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363918" y="5177385"/>
              <a:ext cx="6164062" cy="1064797"/>
              <a:chOff x="395288" y="4361613"/>
              <a:chExt cx="6164062" cy="1064797"/>
            </a:xfrm>
          </p:grpSpPr>
          <p:sp>
            <p:nvSpPr>
              <p:cNvPr id="29" name="Textfeld 28"/>
              <p:cNvSpPr txBox="1"/>
              <p:nvPr/>
            </p:nvSpPr>
            <p:spPr>
              <a:xfrm>
                <a:off x="395288" y="4361613"/>
                <a:ext cx="51918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Inefficient sampling of SU(3) group manifold</a:t>
                </a: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:</a:t>
                </a:r>
                <a:endParaRPr kumimoji="0" lang="en-GB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1115616" y="4703135"/>
                    <a:ext cx="5443734" cy="7232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285750" marR="0" lvl="0" indent="-28575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 typeface="Wingdings" pitchFamily="2" charset="2"/>
                      <a:buChar char="§"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Simulations trapped in topological sectors as  </a:t>
                    </a:r>
                    <a14:m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𝑎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→0</m:t>
                        </m:r>
                      </m:oMath>
                    </a14:m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  </a:t>
                    </a:r>
                    <a:endParaRPr kumimoji="0" lang="en-GB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</a:endParaRPr>
                  </a:p>
                  <a:p>
                    <a:pPr marL="285750" marR="0" lvl="0" indent="-28575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 typeface="Wingdings" pitchFamily="2" charset="2"/>
                      <a:buChar char="§"/>
                      <a:tabLst/>
                      <a:defRPr/>
                    </a:pP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Use </a:t>
                    </a: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</a:rPr>
                      <a:t>open boundary conditions</a:t>
                    </a:r>
                    <a:r>
                      <a:rPr kumimoji="0" lang="en-GB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 in time direction</a:t>
                    </a:r>
                  </a:p>
                </p:txBody>
              </p:sp>
            </mc:Choice>
            <mc:Fallback xmlns="">
              <p:sp>
                <p:nvSpPr>
                  <p:cNvPr id="30" name="Textfeld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16" y="4703135"/>
                    <a:ext cx="5443734" cy="72327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784" t="-4202" b="-1680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Textfeld 27"/>
            <p:cNvSpPr txBox="1"/>
            <p:nvPr/>
          </p:nvSpPr>
          <p:spPr>
            <a:xfrm>
              <a:off x="6059689" y="5871805"/>
              <a:ext cx="21109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[</a:t>
              </a:r>
              <a:r>
                <a:rPr kumimoji="0" lang="en-GB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Lüscher</a:t>
              </a:r>
              <a:r>
                <a:rPr kumimoji="0" lang="en-GB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&amp; Schaefer, 2012]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9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prstClr val="white"/>
                </a:solidFill>
              </a:rPr>
              <a:t>Hadron</a:t>
            </a:r>
            <a:r>
              <a:rPr lang="de-DE" b="1" dirty="0" smtClean="0">
                <a:solidFill>
                  <a:prstClr val="white"/>
                </a:solidFill>
              </a:rPr>
              <a:t> form </a:t>
            </a:r>
            <a:r>
              <a:rPr lang="de-DE" b="1" dirty="0" err="1" smtClean="0">
                <a:solidFill>
                  <a:prstClr val="white"/>
                </a:solidFill>
              </a:rPr>
              <a:t>factors</a:t>
            </a:r>
            <a:r>
              <a:rPr lang="de-DE" b="1" dirty="0" smtClean="0">
                <a:solidFill>
                  <a:prstClr val="white"/>
                </a:solidFill>
              </a:rPr>
              <a:t> </a:t>
            </a:r>
            <a:r>
              <a:rPr lang="de-DE" b="1" dirty="0" err="1" smtClean="0">
                <a:solidFill>
                  <a:prstClr val="white"/>
                </a:solidFill>
              </a:rPr>
              <a:t>from</a:t>
            </a:r>
            <a:r>
              <a:rPr lang="de-DE" b="1" dirty="0" smtClean="0">
                <a:solidFill>
                  <a:prstClr val="white"/>
                </a:solidFill>
              </a:rPr>
              <a:t> O(a) </a:t>
            </a:r>
            <a:r>
              <a:rPr lang="de-DE" b="1" dirty="0" err="1" smtClean="0">
                <a:solidFill>
                  <a:prstClr val="white"/>
                </a:solidFill>
              </a:rPr>
              <a:t>improved</a:t>
            </a:r>
            <a:r>
              <a:rPr lang="de-DE" b="1" dirty="0" smtClean="0">
                <a:solidFill>
                  <a:prstClr val="white"/>
                </a:solidFill>
              </a:rPr>
              <a:t> Wilson </a:t>
            </a:r>
            <a:r>
              <a:rPr lang="de-DE" b="1" dirty="0" err="1" smtClean="0">
                <a:solidFill>
                  <a:prstClr val="white"/>
                </a:solidFill>
              </a:rPr>
              <a:t>quarks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2746375" cy="993775"/>
          </a:xfrm>
        </p:spPr>
        <p:txBody>
          <a:bodyPr/>
          <a:lstStyle/>
          <a:p>
            <a:r>
              <a:rPr lang="de-DE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0144" y="1677812"/>
            <a:ext cx="62632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400" b="1" kern="0" dirty="0" smtClean="0">
                <a:solidFill>
                  <a:prstClr val="black"/>
                </a:solidFill>
              </a:rPr>
              <a:t>Global Lattice Averages</a:t>
            </a:r>
            <a:endParaRPr lang="en-GB" sz="2000" b="1" kern="0" dirty="0" smtClean="0">
              <a:solidFill>
                <a:prstClr val="black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400" b="1" kern="0" dirty="0" smtClean="0">
                <a:solidFill>
                  <a:prstClr val="black"/>
                </a:solidFill>
              </a:rPr>
              <a:t>Nucleon form factors and axial charge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400" b="1" kern="0" dirty="0" smtClean="0">
                <a:solidFill>
                  <a:prstClr val="black"/>
                </a:solidFill>
              </a:rPr>
              <a:t>Anomalous Magnetic Moment of the </a:t>
            </a:r>
            <a:r>
              <a:rPr lang="en-US" sz="2400" b="1" kern="0" dirty="0" err="1" smtClean="0">
                <a:solidFill>
                  <a:prstClr val="black"/>
                </a:solidFill>
              </a:rPr>
              <a:t>Muon</a:t>
            </a:r>
            <a:endParaRPr lang="en-US" sz="2400" b="1" kern="0" dirty="0" smtClean="0">
              <a:solidFill>
                <a:prstClr val="black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400" b="1" kern="0" dirty="0" smtClean="0">
                <a:solidFill>
                  <a:prstClr val="black"/>
                </a:solidFill>
              </a:rPr>
              <a:t>Conclusions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7360" y="1556792"/>
            <a:ext cx="8064896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5" tIns="45713" rIns="91425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 smtClean="0">
                <a:solidFill>
                  <a:prstClr val="black"/>
                </a:solidFill>
              </a:rPr>
              <a:t>I. Global Lattice Averages</a:t>
            </a:r>
            <a:endParaRPr lang="en-US" sz="4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74985"/>
            <a:ext cx="7128792" cy="993775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FLAG Working Group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8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395536" y="1556792"/>
            <a:ext cx="5616873" cy="9829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</a:rPr>
              <a:t>C</a:t>
            </a:r>
            <a:r>
              <a:rPr lang="en-GB" sz="2000" dirty="0" smtClean="0">
                <a:solidFill>
                  <a:prstClr val="black"/>
                </a:solidFill>
              </a:rPr>
              <a:t>ompilation of published results</a:t>
            </a:r>
            <a:endParaRPr lang="en-GB" sz="8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Rate lattice results according to “quality criteria”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538836" y="1196752"/>
            <a:ext cx="6362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[</a:t>
            </a:r>
            <a:r>
              <a:rPr kumimoji="0" lang="en-GB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Colangelo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et al., </a:t>
            </a:r>
            <a:r>
              <a:rPr kumimoji="0" lang="en-GB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Eur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GB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Phys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J C71 (2011) 1695</a:t>
            </a:r>
            <a:r>
              <a:rPr lang="en-GB" sz="1600" i="1" kern="0" dirty="0">
                <a:solidFill>
                  <a:srgbClr val="C00000"/>
                </a:solidFill>
              </a:rPr>
              <a:t>; </a:t>
            </a:r>
            <a:r>
              <a:rPr lang="en-GB" sz="1600" i="1" kern="0" dirty="0" smtClean="0">
                <a:solidFill>
                  <a:srgbClr val="C00000"/>
                </a:solidFill>
              </a:rPr>
              <a:t> Aoki </a:t>
            </a:r>
            <a:r>
              <a:rPr lang="en-GB" sz="1600" i="1" kern="0" dirty="0">
                <a:solidFill>
                  <a:srgbClr val="C00000"/>
                </a:solidFill>
              </a:rPr>
              <a:t>et al., </a:t>
            </a:r>
            <a:r>
              <a:rPr lang="en-GB" sz="1600" i="1" kern="0" dirty="0" smtClean="0">
                <a:solidFill>
                  <a:srgbClr val="C00000"/>
                </a:solidFill>
              </a:rPr>
              <a:t>arXiv:1310.8555]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794765" y="2610786"/>
            <a:ext cx="7351509" cy="1143252"/>
            <a:chOff x="794765" y="2610786"/>
            <a:chExt cx="7351509" cy="1143252"/>
          </a:xfrm>
        </p:grpSpPr>
        <p:grpSp>
          <p:nvGrpSpPr>
            <p:cNvPr id="4" name="Gruppieren 3"/>
            <p:cNvGrpSpPr/>
            <p:nvPr/>
          </p:nvGrpSpPr>
          <p:grpSpPr>
            <a:xfrm>
              <a:off x="794765" y="2610786"/>
              <a:ext cx="7351509" cy="1143252"/>
              <a:chOff x="794765" y="2708920"/>
              <a:chExt cx="7351509" cy="1143252"/>
            </a:xfrm>
          </p:grpSpPr>
          <p:sp>
            <p:nvSpPr>
              <p:cNvPr id="68" name="Stern mit 5 Zacken 67"/>
              <p:cNvSpPr>
                <a:spLocks noChangeAspect="1"/>
              </p:cNvSpPr>
              <p:nvPr/>
            </p:nvSpPr>
            <p:spPr>
              <a:xfrm>
                <a:off x="794765" y="2723743"/>
                <a:ext cx="216000" cy="216000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1138696" y="2708920"/>
                <a:ext cx="6929540" cy="3762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sz="1600" dirty="0" smtClean="0"/>
                  <a:t>“</a:t>
                </a:r>
                <a:r>
                  <a:rPr lang="en-GB" sz="1600" i="1" dirty="0" smtClean="0"/>
                  <a:t>when the systematic error has been […] convincingly shown to be under control”</a:t>
                </a:r>
                <a:endParaRPr lang="en-GB" sz="1600" dirty="0"/>
              </a:p>
            </p:txBody>
          </p:sp>
          <p:sp>
            <p:nvSpPr>
              <p:cNvPr id="72" name="Textfeld 71"/>
              <p:cNvSpPr txBox="1"/>
              <p:nvPr/>
            </p:nvSpPr>
            <p:spPr>
              <a:xfrm>
                <a:off x="1108726" y="3087457"/>
                <a:ext cx="7037548" cy="41355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sz="1600" dirty="0" smtClean="0"/>
                  <a:t>“</a:t>
                </a:r>
                <a:r>
                  <a:rPr lang="en-GB" sz="1600" i="1" dirty="0" smtClean="0"/>
                  <a:t>when a reasonable attempt […] has been made, although this could be improved”</a:t>
                </a:r>
                <a:endParaRPr lang="en-GB" sz="1600" dirty="0"/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>
                <a:off x="817551" y="3601147"/>
                <a:ext cx="182694" cy="180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1103966" y="3501008"/>
                <a:ext cx="5797510" cy="3511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GB" sz="1600" dirty="0" smtClean="0"/>
                  <a:t>“</a:t>
                </a:r>
                <a:r>
                  <a:rPr lang="en-GB" sz="1600" i="1" dirty="0" smtClean="0"/>
                  <a:t>when no or a clearly unsatisfactory attempt […] has been made”</a:t>
                </a:r>
                <a:endParaRPr lang="en-GB" sz="1600" dirty="0"/>
              </a:p>
            </p:txBody>
          </p:sp>
        </p:grpSp>
        <p:sp>
          <p:nvSpPr>
            <p:cNvPr id="36" name="Ellipse 35"/>
            <p:cNvSpPr>
              <a:spLocks noChangeAspect="1"/>
            </p:cNvSpPr>
            <p:nvPr/>
          </p:nvSpPr>
          <p:spPr>
            <a:xfrm>
              <a:off x="824419" y="3055389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552615" y="4005064"/>
            <a:ext cx="8303643" cy="1778224"/>
            <a:chOff x="552615" y="3946119"/>
            <a:chExt cx="8303643" cy="1778224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552639" y="3946119"/>
              <a:ext cx="4876694" cy="389088"/>
              <a:chOff x="552639" y="3946119"/>
              <a:chExt cx="4876694" cy="389088"/>
            </a:xfrm>
          </p:grpSpPr>
          <p:sp>
            <p:nvSpPr>
              <p:cNvPr id="39" name="Stern mit 5 Zacken 38"/>
              <p:cNvSpPr>
                <a:spLocks noChangeAspect="1"/>
              </p:cNvSpPr>
              <p:nvPr/>
            </p:nvSpPr>
            <p:spPr>
              <a:xfrm>
                <a:off x="552639" y="4011434"/>
                <a:ext cx="216000" cy="216000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uppieren 8"/>
              <p:cNvGrpSpPr/>
              <p:nvPr/>
            </p:nvGrpSpPr>
            <p:grpSpPr>
              <a:xfrm>
                <a:off x="827584" y="3946119"/>
                <a:ext cx="4601749" cy="389088"/>
                <a:chOff x="755576" y="4306159"/>
                <a:chExt cx="4601749" cy="389088"/>
              </a:xfrm>
            </p:grpSpPr>
            <p:sp>
              <p:nvSpPr>
                <p:cNvPr id="8" name="Textfeld 7"/>
                <p:cNvSpPr txBox="1"/>
                <p:nvPr/>
              </p:nvSpPr>
              <p:spPr>
                <a:xfrm>
                  <a:off x="755576" y="4325915"/>
                  <a:ext cx="21436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Chiral </a:t>
                  </a:r>
                  <a:r>
                    <a:rPr lang="en-GB" dirty="0" smtClean="0"/>
                    <a:t>extrapolation: </a:t>
                  </a:r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feld 40"/>
                    <p:cNvSpPr txBox="1"/>
                    <p:nvPr/>
                  </p:nvSpPr>
                  <p:spPr>
                    <a:xfrm>
                      <a:off x="3419872" y="4306159"/>
                      <a:ext cx="1937453" cy="37824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min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&lt;200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MeV</m:t>
                            </m:r>
                          </m:oMath>
                        </m:oMathPara>
                      </a14:m>
                      <a:endParaRPr lang="en-GB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feld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9872" y="4306159"/>
                      <a:ext cx="1937453" cy="378245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1" name="Gruppieren 10"/>
            <p:cNvGrpSpPr/>
            <p:nvPr/>
          </p:nvGrpSpPr>
          <p:grpSpPr>
            <a:xfrm>
              <a:off x="827584" y="4427820"/>
              <a:ext cx="8028674" cy="369332"/>
              <a:chOff x="827584" y="4427820"/>
              <a:chExt cx="8028674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feld 43"/>
                  <p:cNvSpPr txBox="1"/>
                  <p:nvPr/>
                </p:nvSpPr>
                <p:spPr>
                  <a:xfrm>
                    <a:off x="3494919" y="4427820"/>
                    <a:ext cx="53613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≥3</m:t>
                        </m:r>
                      </m:oMath>
                    </a14:m>
                    <a:r>
                      <a:rPr lang="en-US" dirty="0" smtClean="0"/>
                      <a:t> </a:t>
                    </a:r>
                    <a:r>
                      <a:rPr lang="en-US" dirty="0"/>
                      <a:t>lattice </a:t>
                    </a:r>
                    <a:r>
                      <a:rPr lang="en-US" dirty="0" err="1"/>
                      <a:t>spacings</a:t>
                    </a:r>
                    <a:r>
                      <a:rPr lang="en-US" dirty="0"/>
                      <a:t>, at least 2</a:t>
                    </a:r>
                    <a:r>
                      <a:rPr lang="en-US" dirty="0" smtClean="0"/>
                      <a:t> points </a:t>
                    </a:r>
                    <a:r>
                      <a:rPr lang="en-US" dirty="0"/>
                      <a:t>below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=0.1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fm</m:t>
                        </m:r>
                      </m:oMath>
                    </a14:m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feld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4919" y="4427820"/>
                    <a:ext cx="5361339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feld 44"/>
              <p:cNvSpPr txBox="1"/>
              <p:nvPr/>
            </p:nvSpPr>
            <p:spPr>
              <a:xfrm>
                <a:off x="827584" y="4427820"/>
                <a:ext cx="2651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Continuum extrapolation: </a:t>
                </a:r>
                <a:endParaRPr lang="en-GB" dirty="0"/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>
              <a:off x="827584" y="4859868"/>
              <a:ext cx="5933229" cy="378245"/>
              <a:chOff x="827584" y="4427820"/>
              <a:chExt cx="5933229" cy="3782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feld 47"/>
                  <p:cNvSpPr txBox="1"/>
                  <p:nvPr/>
                </p:nvSpPr>
                <p:spPr>
                  <a:xfrm>
                    <a:off x="3494919" y="4427820"/>
                    <a:ext cx="3265894" cy="3782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min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&gt;4</m:t>
                        </m:r>
                      </m:oMath>
                    </a14:m>
                    <a:r>
                      <a:rPr lang="en-US" dirty="0" smtClean="0"/>
                      <a:t> or </a:t>
                    </a:r>
                    <a:r>
                      <a:rPr lang="en-US" dirty="0"/>
                      <a:t>at least </a:t>
                    </a:r>
                    <a:r>
                      <a:rPr lang="en-US" dirty="0" smtClean="0"/>
                      <a:t>3 volumes</a:t>
                    </a:r>
                    <a:endParaRPr lang="en-GB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feld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4919" y="4427820"/>
                    <a:ext cx="3265894" cy="37824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4839" r="-1119" b="-258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Textfeld 48"/>
              <p:cNvSpPr txBox="1"/>
              <p:nvPr/>
            </p:nvSpPr>
            <p:spPr>
              <a:xfrm>
                <a:off x="827584" y="4427820"/>
                <a:ext cx="22715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Finite-volume effects: </a:t>
                </a:r>
                <a:endParaRPr lang="en-GB" dirty="0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827584" y="5355011"/>
              <a:ext cx="4489116" cy="369332"/>
              <a:chOff x="827584" y="4427820"/>
              <a:chExt cx="4489116" cy="369332"/>
            </a:xfrm>
          </p:grpSpPr>
          <p:sp>
            <p:nvSpPr>
              <p:cNvPr id="51" name="Textfeld 50"/>
              <p:cNvSpPr txBox="1"/>
              <p:nvPr/>
            </p:nvSpPr>
            <p:spPr>
              <a:xfrm>
                <a:off x="3494919" y="4427820"/>
                <a:ext cx="1821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Non-</a:t>
                </a:r>
                <a:r>
                  <a:rPr lang="en-US" dirty="0" err="1" smtClean="0"/>
                  <a:t>perturbative</a:t>
                </a:r>
                <a:endParaRPr lang="en-GB" dirty="0"/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827584" y="4427820"/>
                <a:ext cx="1832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Renormalisation: </a:t>
                </a:r>
                <a:endParaRPr lang="en-GB" dirty="0"/>
              </a:p>
            </p:txBody>
          </p:sp>
        </p:grpSp>
        <p:sp>
          <p:nvSpPr>
            <p:cNvPr id="30" name="Stern mit 5 Zacken 29"/>
            <p:cNvSpPr>
              <a:spLocks noChangeAspect="1"/>
            </p:cNvSpPr>
            <p:nvPr/>
          </p:nvSpPr>
          <p:spPr>
            <a:xfrm>
              <a:off x="552615" y="4509144"/>
              <a:ext cx="216000" cy="21600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Stern mit 5 Zacken 30"/>
            <p:cNvSpPr>
              <a:spLocks noChangeAspect="1"/>
            </p:cNvSpPr>
            <p:nvPr/>
          </p:nvSpPr>
          <p:spPr>
            <a:xfrm>
              <a:off x="552615" y="4941168"/>
              <a:ext cx="216000" cy="21600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Stern mit 5 Zacken 31"/>
            <p:cNvSpPr>
              <a:spLocks noChangeAspect="1"/>
            </p:cNvSpPr>
            <p:nvPr/>
          </p:nvSpPr>
          <p:spPr>
            <a:xfrm>
              <a:off x="565678" y="5399342"/>
              <a:ext cx="216000" cy="216000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572371" y="4005064"/>
            <a:ext cx="8283887" cy="1778224"/>
            <a:chOff x="572371" y="4005064"/>
            <a:chExt cx="8283887" cy="1778224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827584" y="4005064"/>
              <a:ext cx="8028674" cy="1778224"/>
              <a:chOff x="827584" y="3946119"/>
              <a:chExt cx="8028674" cy="1778224"/>
            </a:xfrm>
          </p:grpSpPr>
          <p:grpSp>
            <p:nvGrpSpPr>
              <p:cNvPr id="46" name="Gruppieren 45"/>
              <p:cNvGrpSpPr/>
              <p:nvPr/>
            </p:nvGrpSpPr>
            <p:grpSpPr>
              <a:xfrm>
                <a:off x="827584" y="3946119"/>
                <a:ext cx="5892167" cy="389088"/>
                <a:chOff x="755576" y="4306159"/>
                <a:chExt cx="5892167" cy="389088"/>
              </a:xfrm>
            </p:grpSpPr>
            <p:sp>
              <p:nvSpPr>
                <p:cNvPr id="62" name="Textfeld 61"/>
                <p:cNvSpPr txBox="1"/>
                <p:nvPr/>
              </p:nvSpPr>
              <p:spPr>
                <a:xfrm>
                  <a:off x="755576" y="4325915"/>
                  <a:ext cx="21436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/>
                    <a:t>Chiral </a:t>
                  </a:r>
                  <a:r>
                    <a:rPr lang="en-GB" dirty="0" smtClean="0"/>
                    <a:t>extrapolation: </a:t>
                  </a:r>
                  <a:endParaRPr lang="en-GB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feld 62"/>
                    <p:cNvSpPr txBox="1"/>
                    <p:nvPr/>
                  </p:nvSpPr>
                  <p:spPr>
                    <a:xfrm>
                      <a:off x="3419872" y="4306159"/>
                      <a:ext cx="3227871" cy="37824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200 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MeV</m:t>
                                </m:r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min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≤400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MeV</m:t>
                            </m:r>
                          </m:oMath>
                        </m:oMathPara>
                      </a14:m>
                      <a:endParaRPr lang="en-GB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Textfeld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19872" y="4306159"/>
                      <a:ext cx="3227871" cy="37824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Gruppieren 52"/>
              <p:cNvGrpSpPr/>
              <p:nvPr/>
            </p:nvGrpSpPr>
            <p:grpSpPr>
              <a:xfrm>
                <a:off x="827584" y="4427820"/>
                <a:ext cx="8028674" cy="369332"/>
                <a:chOff x="827584" y="4427820"/>
                <a:chExt cx="8028674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feld 59"/>
                    <p:cNvSpPr txBox="1"/>
                    <p:nvPr/>
                  </p:nvSpPr>
                  <p:spPr>
                    <a:xfrm>
                      <a:off x="3494919" y="4427820"/>
                      <a:ext cx="53613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≥2</m:t>
                          </m:r>
                        </m:oMath>
                      </a14:m>
                      <a:r>
                        <a:rPr lang="en-US" dirty="0" smtClean="0"/>
                        <a:t> </a:t>
                      </a:r>
                      <a:r>
                        <a:rPr lang="en-US" dirty="0"/>
                        <a:t>lattice </a:t>
                      </a:r>
                      <a:r>
                        <a:rPr lang="en-US" dirty="0" err="1"/>
                        <a:t>spacings</a:t>
                      </a:r>
                      <a:r>
                        <a:rPr lang="en-US" dirty="0"/>
                        <a:t>, at least </a:t>
                      </a:r>
                      <a:r>
                        <a:rPr lang="en-US" dirty="0" smtClean="0"/>
                        <a:t>1 points </a:t>
                      </a:r>
                      <a:r>
                        <a:rPr lang="en-US" dirty="0"/>
                        <a:t>below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=0.1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fm</m:t>
                          </m:r>
                        </m:oMath>
                      </a14:m>
                      <a:endParaRPr lang="en-GB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Textfeld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94919" y="4427820"/>
                      <a:ext cx="5361339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1" name="Textfeld 60"/>
                <p:cNvSpPr txBox="1"/>
                <p:nvPr/>
              </p:nvSpPr>
              <p:spPr>
                <a:xfrm>
                  <a:off x="827584" y="4427820"/>
                  <a:ext cx="26511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Continuum extrapolation: </a:t>
                  </a:r>
                  <a:endParaRPr lang="en-GB" dirty="0"/>
                </a:p>
              </p:txBody>
            </p:sp>
          </p:grpSp>
          <p:grpSp>
            <p:nvGrpSpPr>
              <p:cNvPr id="54" name="Gruppieren 53"/>
              <p:cNvGrpSpPr/>
              <p:nvPr/>
            </p:nvGrpSpPr>
            <p:grpSpPr>
              <a:xfrm>
                <a:off x="827584" y="4859868"/>
                <a:ext cx="6085515" cy="378245"/>
                <a:chOff x="827584" y="4427820"/>
                <a:chExt cx="6085515" cy="37824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feld 57"/>
                    <p:cNvSpPr txBox="1"/>
                    <p:nvPr/>
                  </p:nvSpPr>
                  <p:spPr>
                    <a:xfrm>
                      <a:off x="3494919" y="4427820"/>
                      <a:ext cx="3418180" cy="37824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min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&gt;3</m:t>
                          </m:r>
                        </m:oMath>
                      </a14:m>
                      <a:r>
                        <a:rPr lang="en-US" dirty="0" smtClean="0"/>
                        <a:t> and </a:t>
                      </a:r>
                      <a:r>
                        <a:rPr lang="en-US" dirty="0"/>
                        <a:t>at least 2</a:t>
                      </a:r>
                      <a:r>
                        <a:rPr lang="en-US" dirty="0" smtClean="0"/>
                        <a:t> volumes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feld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94919" y="4427820"/>
                      <a:ext cx="3418180" cy="37824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t="-4839" r="-1070" b="-258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Textfeld 58"/>
                <p:cNvSpPr txBox="1"/>
                <p:nvPr/>
              </p:nvSpPr>
              <p:spPr>
                <a:xfrm>
                  <a:off x="827584" y="4427820"/>
                  <a:ext cx="22715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Finite-volume effects: </a:t>
                  </a:r>
                  <a:endParaRPr lang="en-GB" dirty="0"/>
                </a:p>
              </p:txBody>
            </p:sp>
          </p:grpSp>
          <p:grpSp>
            <p:nvGrpSpPr>
              <p:cNvPr id="55" name="Gruppieren 54"/>
              <p:cNvGrpSpPr/>
              <p:nvPr/>
            </p:nvGrpSpPr>
            <p:grpSpPr>
              <a:xfrm>
                <a:off x="827584" y="5355011"/>
                <a:ext cx="7890688" cy="369332"/>
                <a:chOff x="827584" y="4427820"/>
                <a:chExt cx="7890688" cy="369332"/>
              </a:xfrm>
            </p:grpSpPr>
            <p:sp>
              <p:nvSpPr>
                <p:cNvPr id="56" name="Textfeld 55"/>
                <p:cNvSpPr txBox="1"/>
                <p:nvPr/>
              </p:nvSpPr>
              <p:spPr>
                <a:xfrm>
                  <a:off x="3494919" y="4427820"/>
                  <a:ext cx="52233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1-loop perturbation theory, including truncation error</a:t>
                  </a:r>
                  <a:endParaRPr lang="en-GB" dirty="0"/>
                </a:p>
              </p:txBody>
            </p:sp>
            <p:sp>
              <p:nvSpPr>
                <p:cNvPr id="57" name="Textfeld 56"/>
                <p:cNvSpPr txBox="1"/>
                <p:nvPr/>
              </p:nvSpPr>
              <p:spPr>
                <a:xfrm>
                  <a:off x="827584" y="4427820"/>
                  <a:ext cx="18328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Renormalisation: </a:t>
                  </a:r>
                  <a:endParaRPr lang="en-GB" dirty="0"/>
                </a:p>
              </p:txBody>
            </p:sp>
          </p:grpSp>
        </p:grpSp>
        <p:sp>
          <p:nvSpPr>
            <p:cNvPr id="38" name="Ellipse 37"/>
            <p:cNvSpPr>
              <a:spLocks noChangeAspect="1"/>
            </p:cNvSpPr>
            <p:nvPr/>
          </p:nvSpPr>
          <p:spPr>
            <a:xfrm>
              <a:off x="591804" y="4113096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Ellipse 39"/>
            <p:cNvSpPr>
              <a:spLocks noChangeAspect="1"/>
            </p:cNvSpPr>
            <p:nvPr/>
          </p:nvSpPr>
          <p:spPr>
            <a:xfrm>
              <a:off x="591804" y="4581128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Ellipse 41"/>
            <p:cNvSpPr>
              <a:spLocks noChangeAspect="1"/>
            </p:cNvSpPr>
            <p:nvPr/>
          </p:nvSpPr>
          <p:spPr>
            <a:xfrm>
              <a:off x="572371" y="5000113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Ellipse 42"/>
            <p:cNvSpPr>
              <a:spLocks noChangeAspect="1"/>
            </p:cNvSpPr>
            <p:nvPr/>
          </p:nvSpPr>
          <p:spPr>
            <a:xfrm>
              <a:off x="578741" y="5517232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63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95536" y="274985"/>
            <a:ext cx="7128792" cy="993775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FLAG Working Group</a:t>
            </a:r>
            <a:endParaRPr lang="de-DE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6BEC-0327-474C-A6B9-D8F5A192CCB7}" type="datetime1">
              <a:rPr lang="de-DE" smtClean="0">
                <a:solidFill>
                  <a:prstClr val="white"/>
                </a:solidFill>
              </a:rPr>
              <a:pPr/>
              <a:t>13.01.2014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>
                <a:solidFill>
                  <a:prstClr val="white"/>
                </a:solidFill>
              </a:rPr>
              <a:pPr/>
              <a:t>9</a:t>
            </a:fld>
            <a:endParaRPr lang="de-DE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feld 63"/>
              <p:cNvSpPr txBox="1"/>
              <p:nvPr/>
            </p:nvSpPr>
            <p:spPr>
              <a:xfrm>
                <a:off x="395536" y="1196752"/>
                <a:ext cx="7128792" cy="20882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lang="en-US" sz="2000" kern="0" dirty="0" smtClean="0">
                    <a:solidFill>
                      <a:prstClr val="black"/>
                    </a:solidFill>
                  </a:rPr>
                  <a:t>Quantities studied so far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</a:t>
                </a:r>
              </a:p>
              <a:p>
                <a:pPr marL="742950" marR="0" lvl="1" indent="-28575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kern="0" dirty="0" smtClean="0">
                    <a:solidFill>
                      <a:prstClr val="black"/>
                    </a:solidFill>
                  </a:rPr>
                  <a:t>Light quark masses; strong coupling constant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742950" marR="0" lvl="1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kern="0" dirty="0" smtClean="0">
                    <a:solidFill>
                      <a:prstClr val="black"/>
                    </a:solidFill>
                  </a:rPr>
                  <a:t>Pion and </a:t>
                </a:r>
                <a:r>
                  <a:rPr lang="en-US" kern="0" dirty="0" err="1" smtClean="0">
                    <a:solidFill>
                      <a:prstClr val="black"/>
                    </a:solidFill>
                  </a:rPr>
                  <a:t>kaon</a:t>
                </a:r>
                <a:r>
                  <a:rPr lang="en-US" kern="0" dirty="0" smtClean="0">
                    <a:solidFill>
                      <a:prstClr val="black"/>
                    </a:solidFill>
                  </a:rPr>
                  <a:t> decays</a:t>
                </a:r>
                <a:r>
                  <a:rPr lang="en-US" kern="0" dirty="0" smtClean="0">
                    <a:solidFill>
                      <a:srgbClr val="0000FF"/>
                    </a:solidFill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b="0" i="1" kern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kern="0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ℓ2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rPr>
                  <a:t> 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ℓ3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; 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kaon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-parameter</a:t>
                </a:r>
              </a:p>
              <a:p>
                <a:pPr marL="742950" marR="0" lvl="1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kern="0" dirty="0" smtClean="0">
                    <a:solidFill>
                      <a:prstClr val="black"/>
                    </a:solidFill>
                  </a:rPr>
                  <a:t>LECs of </a:t>
                </a:r>
                <a:r>
                  <a:rPr lang="en-US" kern="0" dirty="0" err="1" smtClean="0">
                    <a:solidFill>
                      <a:prstClr val="black"/>
                    </a:solidFill>
                  </a:rPr>
                  <a:t>mesonic</a:t>
                </a:r>
                <a:r>
                  <a:rPr lang="en-US" kern="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kern="0" dirty="0" err="1" smtClean="0">
                    <a:solidFill>
                      <a:prstClr val="black"/>
                    </a:solidFill>
                  </a:rPr>
                  <a:t>ChPT</a:t>
                </a:r>
                <a:endParaRPr lang="en-US" kern="0" dirty="0" smtClean="0">
                  <a:solidFill>
                    <a:prstClr val="black"/>
                  </a:solidFill>
                </a:endParaRPr>
              </a:p>
              <a:p>
                <a:pPr marL="742950" marR="0" lvl="1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and </a:t>
                </a:r>
                <a:r>
                  <a:rPr kumimoji="0" lang="en-US" sz="1800" b="0" i="1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-meson decays and mixing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96752"/>
                <a:ext cx="7128792" cy="2088232"/>
              </a:xfrm>
              <a:prstGeom prst="rect">
                <a:avLst/>
              </a:prstGeom>
              <a:blipFill rotWithShape="1">
                <a:blip r:embed="rId2"/>
                <a:stretch>
                  <a:fillRect l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feld 64"/>
          <p:cNvSpPr txBox="1"/>
          <p:nvPr/>
        </p:nvSpPr>
        <p:spPr>
          <a:xfrm>
            <a:off x="395536" y="3225708"/>
            <a:ext cx="6552728" cy="14994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Provide PDG-style “global averages”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Perform weighted averages, excluding results </a:t>
            </a:r>
            <a:r>
              <a:rPr lang="en-US" dirty="0" smtClean="0">
                <a:solidFill>
                  <a:prstClr val="black"/>
                </a:solidFill>
              </a:rPr>
              <a:t>with red </a:t>
            </a:r>
            <a:r>
              <a:rPr lang="en-US" dirty="0" smtClean="0">
                <a:solidFill>
                  <a:prstClr val="black"/>
                </a:solidFill>
              </a:rPr>
              <a:t>tags</a:t>
            </a:r>
            <a:endParaRPr lang="en-US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Account for correlated systematic uncertainties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S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2388</Words>
  <Application>Microsoft Office PowerPoint</Application>
  <PresentationFormat>Bildschirmpräsentation (4:3)</PresentationFormat>
  <Paragraphs>341</Paragraphs>
  <Slides>37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39" baseType="lpstr">
      <vt:lpstr>Larissa-Design</vt:lpstr>
      <vt:lpstr>PRISMA</vt:lpstr>
      <vt:lpstr>PowerPoint-Präsentation</vt:lpstr>
      <vt:lpstr>Low-Energy QCD in the LHC Era</vt:lpstr>
      <vt:lpstr>PowerPoint-Präsentation</vt:lpstr>
      <vt:lpstr>PowerPoint-Präsentation</vt:lpstr>
      <vt:lpstr>Systematic Effects</vt:lpstr>
      <vt:lpstr>Outline</vt:lpstr>
      <vt:lpstr>PowerPoint-Präsentation</vt:lpstr>
      <vt:lpstr>The FLAG Working Group</vt:lpstr>
      <vt:lpstr>The FLAG Working Group</vt:lpstr>
      <vt:lpstr>Light Quark Masses</vt:lpstr>
      <vt:lpstr>Pion and kaon decays – |Vus| and |Vud|</vt:lpstr>
      <vt:lpstr>Summary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Pion and kaon decays – |Vus| and |Vud|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wittig</dc:creator>
  <cp:lastModifiedBy>wittig</cp:lastModifiedBy>
  <cp:revision>62</cp:revision>
  <dcterms:created xsi:type="dcterms:W3CDTF">2014-01-08T16:02:26Z</dcterms:created>
  <dcterms:modified xsi:type="dcterms:W3CDTF">2014-01-14T07:52:21Z</dcterms:modified>
</cp:coreProperties>
</file>