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11.xml" ContentType="application/vnd.openxmlformats-officedocument.presentationml.tags+xml"/>
  <Override PartName="/ppt/tags/tag13.xml" ContentType="application/vnd.openxmlformats-officedocument.presentationml.tags+xml"/>
  <Override PartName="/ppt/tags/tag20.xml" ContentType="application/vnd.openxmlformats-officedocument.presentationml.tags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tags/tag15.xml" ContentType="application/vnd.openxmlformats-officedocument.presentationml.tags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3.xml" ContentType="application/vnd.openxmlformats-officedocument.presentationml.tags+xml"/>
  <Override PartName="/ppt/tags/tag17.xml" ContentType="application/vnd.openxmlformats-officedocument.presentationml.tag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tags/tag4.xml" ContentType="application/vnd.openxmlformats-officedocument.presentationml.tags+xml"/>
  <Override PartName="/ppt/tags/tag18.xml" ContentType="application/vnd.openxmlformats-officedocument.presentationml.tags+xml"/>
  <Override PartName="/ppt/tags/tag9.xml" ContentType="application/vnd.openxmlformats-officedocument.presentationml.tags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tags/tag21.xml" ContentType="application/vnd.openxmlformats-officedocument.presentationml.tags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tags/tag12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tags/tag10.xml" ContentType="application/vnd.openxmlformats-officedocument.presentationml.tag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tags/tag14.xml" ContentType="application/vnd.openxmlformats-officedocument.presentationml.tag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7.xml" ContentType="application/vnd.openxmlformats-officedocument.presentationml.tags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5.xml" ContentType="application/vnd.openxmlformats-officedocument.presentationml.tags+xml"/>
  <Override PartName="/docProps/core.xml" ContentType="application/vnd.openxmlformats-package.core-properties+xml"/>
  <Override PartName="/ppt/tags/tag16.xml" ContentType="application/vnd.openxmlformats-officedocument.presentationml.tags+xml"/>
  <Override PartName="/ppt/tags/tag19.xml" ContentType="application/vnd.openxmlformats-officedocument.presentationml.tag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gs/tag8.xml" ContentType="application/vnd.openxmlformats-officedocument.presentationml.tag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tags/tag1.xml" ContentType="application/vnd.openxmlformats-officedocument.presentationml.tags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tags/tag6.xml" ContentType="application/vnd.openxmlformats-officedocument.presentationml.tags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72" r:id="rId3"/>
    <p:sldId id="273" r:id="rId4"/>
    <p:sldId id="258" r:id="rId5"/>
    <p:sldId id="259" r:id="rId6"/>
    <p:sldId id="271" r:id="rId7"/>
    <p:sldId id="287" r:id="rId8"/>
    <p:sldId id="288" r:id="rId9"/>
    <p:sldId id="289" r:id="rId10"/>
    <p:sldId id="274" r:id="rId11"/>
    <p:sldId id="261" r:id="rId12"/>
    <p:sldId id="312" r:id="rId13"/>
    <p:sldId id="276" r:id="rId14"/>
    <p:sldId id="317" r:id="rId15"/>
    <p:sldId id="279" r:id="rId16"/>
    <p:sldId id="318" r:id="rId17"/>
    <p:sldId id="319" r:id="rId18"/>
    <p:sldId id="284" r:id="rId19"/>
    <p:sldId id="275" r:id="rId20"/>
    <p:sldId id="291" r:id="rId21"/>
    <p:sldId id="295" r:id="rId22"/>
    <p:sldId id="296" r:id="rId23"/>
    <p:sldId id="290" r:id="rId24"/>
    <p:sldId id="297" r:id="rId25"/>
    <p:sldId id="299" r:id="rId26"/>
    <p:sldId id="303" r:id="rId27"/>
    <p:sldId id="292" r:id="rId28"/>
    <p:sldId id="323" r:id="rId29"/>
    <p:sldId id="320" r:id="rId30"/>
    <p:sldId id="304" r:id="rId31"/>
    <p:sldId id="305" r:id="rId32"/>
    <p:sldId id="306" r:id="rId33"/>
    <p:sldId id="315" r:id="rId34"/>
    <p:sldId id="311" r:id="rId35"/>
    <p:sldId id="316" r:id="rId36"/>
    <p:sldId id="294" r:id="rId37"/>
    <p:sldId id="264" r:id="rId38"/>
    <p:sldId id="313" r:id="rId39"/>
    <p:sldId id="262" r:id="rId40"/>
    <p:sldId id="302" r:id="rId41"/>
    <p:sldId id="298" r:id="rId42"/>
    <p:sldId id="293" r:id="rId4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558ED5"/>
    <a:srgbClr val="9AA3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8586" autoAdjust="0"/>
    <p:restoredTop sz="94660"/>
  </p:normalViewPr>
  <p:slideViewPr>
    <p:cSldViewPr snapToObjects="1">
      <p:cViewPr varScale="1">
        <p:scale>
          <a:sx n="128" d="100"/>
          <a:sy n="128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slide" Target="slides/slide42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presProps" Target="presProp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slide" Target="slides/slide41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printerSettings" Target="printerSettings/printerSettings1.bin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6F79-FF08-9A4A-A1F4-31F23595B80D}" type="datetimeFigureOut">
              <a:rPr lang="ja-JP" altLang="en-US" smtClean="0"/>
              <a:pPr/>
              <a:t>10.1.20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951D-10DA-5742-ADB1-DB44624CBC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6F79-FF08-9A4A-A1F4-31F23595B80D}" type="datetimeFigureOut">
              <a:rPr lang="ja-JP" altLang="en-US" smtClean="0"/>
              <a:pPr/>
              <a:t>10.1.20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951D-10DA-5742-ADB1-DB44624CBC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6F79-FF08-9A4A-A1F4-31F23595B80D}" type="datetimeFigureOut">
              <a:rPr lang="ja-JP" altLang="en-US" smtClean="0"/>
              <a:pPr/>
              <a:t>10.1.20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951D-10DA-5742-ADB1-DB44624CBC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6F79-FF08-9A4A-A1F4-31F23595B80D}" type="datetimeFigureOut">
              <a:rPr lang="ja-JP" altLang="en-US" smtClean="0"/>
              <a:pPr/>
              <a:t>10.1.20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951D-10DA-5742-ADB1-DB44624CBC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6F79-FF08-9A4A-A1F4-31F23595B80D}" type="datetimeFigureOut">
              <a:rPr lang="ja-JP" altLang="en-US" smtClean="0"/>
              <a:pPr/>
              <a:t>10.1.20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951D-10DA-5742-ADB1-DB44624CBC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6F79-FF08-9A4A-A1F4-31F23595B80D}" type="datetimeFigureOut">
              <a:rPr lang="ja-JP" altLang="en-US" smtClean="0"/>
              <a:pPr/>
              <a:t>10.1.20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951D-10DA-5742-ADB1-DB44624CBC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6F79-FF08-9A4A-A1F4-31F23595B80D}" type="datetimeFigureOut">
              <a:rPr lang="ja-JP" altLang="en-US" smtClean="0"/>
              <a:pPr/>
              <a:t>10.1.20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951D-10DA-5742-ADB1-DB44624CBC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6F79-FF08-9A4A-A1F4-31F23595B80D}" type="datetimeFigureOut">
              <a:rPr lang="ja-JP" altLang="en-US" smtClean="0"/>
              <a:pPr/>
              <a:t>10.1.20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951D-10DA-5742-ADB1-DB44624CBC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6F79-FF08-9A4A-A1F4-31F23595B80D}" type="datetimeFigureOut">
              <a:rPr lang="ja-JP" altLang="en-US" smtClean="0"/>
              <a:pPr/>
              <a:t>10.1.20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951D-10DA-5742-ADB1-DB44624CBC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6F79-FF08-9A4A-A1F4-31F23595B80D}" type="datetimeFigureOut">
              <a:rPr lang="ja-JP" altLang="en-US" smtClean="0"/>
              <a:pPr/>
              <a:t>10.1.20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951D-10DA-5742-ADB1-DB44624CBC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6F79-FF08-9A4A-A1F4-31F23595B80D}" type="datetimeFigureOut">
              <a:rPr lang="ja-JP" altLang="en-US" smtClean="0"/>
              <a:pPr/>
              <a:t>10.1.20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951D-10DA-5742-ADB1-DB44624CBC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46F79-FF08-9A4A-A1F4-31F23595B80D}" type="datetimeFigureOut">
              <a:rPr lang="ja-JP" altLang="en-US" smtClean="0"/>
              <a:pPr/>
              <a:t>10.1.20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4951D-10DA-5742-ADB1-DB44624CBC8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7" Type="http://schemas.openxmlformats.org/officeDocument/2006/relationships/image" Target="../media/image7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6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7" Type="http://schemas.openxmlformats.org/officeDocument/2006/relationships/image" Target="../media/image11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6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image" Target="../media/image15.png"/><Relationship Id="rId7" Type="http://schemas.openxmlformats.org/officeDocument/2006/relationships/image" Target="../media/image18.png"/><Relationship Id="rId11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0" Type="http://schemas.openxmlformats.org/officeDocument/2006/relationships/image" Target="../media/image21.png"/><Relationship Id="rId5" Type="http://schemas.openxmlformats.org/officeDocument/2006/relationships/image" Target="../media/image16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9" Type="http://schemas.openxmlformats.org/officeDocument/2006/relationships/image" Target="../media/image20.png"/><Relationship Id="rId3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7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6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image" Target="../media/image32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31.png"/><Relationship Id="rId5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7" Type="http://schemas.openxmlformats.org/officeDocument/2006/relationships/image" Target="../media/image32.pn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1.xml"/><Relationship Id="rId9" Type="http://schemas.openxmlformats.org/officeDocument/2006/relationships/image" Target="../media/image37.png"/><Relationship Id="rId3" Type="http://schemas.openxmlformats.org/officeDocument/2006/relationships/image" Target="../media/image34.png"/><Relationship Id="rId6" Type="http://schemas.openxmlformats.org/officeDocument/2006/relationships/image" Target="../media/image3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image" Target="../media/image39.png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38.png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1.png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4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4" Type="http://schemas.openxmlformats.org/officeDocument/2006/relationships/image" Target="../media/image43.png"/><Relationship Id="rId10" Type="http://schemas.openxmlformats.org/officeDocument/2006/relationships/image" Target="../media/image49.png"/><Relationship Id="rId5" Type="http://schemas.openxmlformats.org/officeDocument/2006/relationships/image" Target="../media/image44.png"/><Relationship Id="rId7" Type="http://schemas.openxmlformats.org/officeDocument/2006/relationships/image" Target="../media/image46.png"/><Relationship Id="rId11" Type="http://schemas.openxmlformats.org/officeDocument/2006/relationships/image" Target="../media/image50.png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1.xml"/><Relationship Id="rId9" Type="http://schemas.openxmlformats.org/officeDocument/2006/relationships/image" Target="../media/image48.png"/><Relationship Id="rId3" Type="http://schemas.openxmlformats.org/officeDocument/2006/relationships/image" Target="../media/image42.png"/><Relationship Id="rId6" Type="http://schemas.openxmlformats.org/officeDocument/2006/relationships/image" Target="../media/image45.png"/></Relationships>
</file>

<file path=ppt/slides/_rels/slide33.xml.rels><?xml version="1.0" encoding="UTF-8" standalone="yes"?>
<Relationships xmlns="http://schemas.openxmlformats.org/package/2006/relationships"><Relationship Id="rId6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4" Type="http://schemas.openxmlformats.org/officeDocument/2006/relationships/image" Target="../media/image52.png"/><Relationship Id="rId5" Type="http://schemas.openxmlformats.org/officeDocument/2006/relationships/image" Target="../media/image30.png"/><Relationship Id="rId7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Relationship Id="rId9" Type="http://schemas.openxmlformats.org/officeDocument/2006/relationships/image" Target="../media/image28.png"/><Relationship Id="rId3" Type="http://schemas.openxmlformats.org/officeDocument/2006/relationships/image" Target="../media/image51.png"/><Relationship Id="rId6" Type="http://schemas.openxmlformats.org/officeDocument/2006/relationships/image" Target="../media/image2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4" Type="http://schemas.openxmlformats.org/officeDocument/2006/relationships/image" Target="../media/image43.png"/><Relationship Id="rId10" Type="http://schemas.openxmlformats.org/officeDocument/2006/relationships/image" Target="../media/image49.png"/><Relationship Id="rId5" Type="http://schemas.openxmlformats.org/officeDocument/2006/relationships/image" Target="../media/image44.png"/><Relationship Id="rId7" Type="http://schemas.openxmlformats.org/officeDocument/2006/relationships/image" Target="../media/image46.png"/><Relationship Id="rId11" Type="http://schemas.openxmlformats.org/officeDocument/2006/relationships/image" Target="../media/image50.png"/><Relationship Id="rId1" Type="http://schemas.openxmlformats.org/officeDocument/2006/relationships/tags" Target="../tags/tag19.xml"/><Relationship Id="rId2" Type="http://schemas.openxmlformats.org/officeDocument/2006/relationships/slideLayout" Target="../slideLayouts/slideLayout1.xml"/><Relationship Id="rId9" Type="http://schemas.openxmlformats.org/officeDocument/2006/relationships/image" Target="../media/image48.png"/><Relationship Id="rId3" Type="http://schemas.openxmlformats.org/officeDocument/2006/relationships/image" Target="../media/image42.png"/><Relationship Id="rId6" Type="http://schemas.openxmlformats.org/officeDocument/2006/relationships/image" Target="../media/image45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4" Type="http://schemas.openxmlformats.org/officeDocument/2006/relationships/image" Target="../media/image54.png"/><Relationship Id="rId7" Type="http://schemas.openxmlformats.org/officeDocument/2006/relationships/image" Target="../media/image35.png"/><Relationship Id="rId11" Type="http://schemas.openxmlformats.org/officeDocument/2006/relationships/image" Target="../media/image31.png"/><Relationship Id="rId1" Type="http://schemas.openxmlformats.org/officeDocument/2006/relationships/tags" Target="../tags/tag20.xml"/><Relationship Id="rId6" Type="http://schemas.openxmlformats.org/officeDocument/2006/relationships/image" Target="../media/image36.png"/><Relationship Id="rId8" Type="http://schemas.openxmlformats.org/officeDocument/2006/relationships/image" Target="../media/image55.png"/><Relationship Id="rId13" Type="http://schemas.openxmlformats.org/officeDocument/2006/relationships/image" Target="../media/image20.png"/><Relationship Id="rId10" Type="http://schemas.openxmlformats.org/officeDocument/2006/relationships/image" Target="../media/image57.png"/><Relationship Id="rId5" Type="http://schemas.openxmlformats.org/officeDocument/2006/relationships/image" Target="../media/image34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9" Type="http://schemas.openxmlformats.org/officeDocument/2006/relationships/image" Target="../media/image56.png"/><Relationship Id="rId3" Type="http://schemas.openxmlformats.org/officeDocument/2006/relationships/image" Target="../media/image5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8690" y="1905000"/>
            <a:ext cx="7772400" cy="1470025"/>
          </a:xfrm>
        </p:spPr>
        <p:txBody>
          <a:bodyPr>
            <a:normAutofit/>
          </a:bodyPr>
          <a:lstStyle/>
          <a:p>
            <a:r>
              <a:rPr kumimoji="1" lang="en-US" altLang="ja-JP" sz="5400" dirty="0" err="1" smtClean="0"/>
              <a:t>Quarkyonic</a:t>
            </a:r>
            <a:r>
              <a:rPr kumimoji="1" lang="en-US" altLang="ja-JP" sz="5400" dirty="0" smtClean="0"/>
              <a:t> </a:t>
            </a:r>
            <a:r>
              <a:rPr kumimoji="1" lang="en-US" altLang="ja-JP" sz="5400" dirty="0" err="1" smtClean="0"/>
              <a:t>Chiral</a:t>
            </a:r>
            <a:r>
              <a:rPr kumimoji="1" lang="en-US" altLang="ja-JP" sz="5400" dirty="0" smtClean="0"/>
              <a:t> Spirals</a:t>
            </a:r>
            <a:endParaRPr kumimoji="1" lang="ja-JP" altLang="en-US" sz="5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6710" y="5029200"/>
            <a:ext cx="827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1F497D"/>
                </a:solidFill>
              </a:rPr>
              <a:t>Y. Hidaka (Kyoto U.),  L. </a:t>
            </a:r>
            <a:r>
              <a:rPr lang="en-US" altLang="ja-JP" sz="2400" dirty="0" err="1" smtClean="0">
                <a:solidFill>
                  <a:srgbClr val="1F497D"/>
                </a:solidFill>
              </a:rPr>
              <a:t>McLerran</a:t>
            </a:r>
            <a:r>
              <a:rPr lang="en-US" altLang="ja-JP" sz="2400" dirty="0" smtClean="0">
                <a:solidFill>
                  <a:srgbClr val="1F497D"/>
                </a:solidFill>
              </a:rPr>
              <a:t>  (RBRC/BNL),  R. </a:t>
            </a:r>
            <a:r>
              <a:rPr lang="en-US" altLang="ja-JP" sz="2400" dirty="0" err="1" smtClean="0">
                <a:solidFill>
                  <a:srgbClr val="1F497D"/>
                </a:solidFill>
              </a:rPr>
              <a:t>Pisarski</a:t>
            </a:r>
            <a:r>
              <a:rPr lang="en-US" altLang="ja-JP" sz="2400" dirty="0" smtClean="0">
                <a:solidFill>
                  <a:srgbClr val="1F497D"/>
                </a:solidFill>
              </a:rPr>
              <a:t>  (BNL)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24200" y="38201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chemeClr val="tx2"/>
                </a:solidFill>
              </a:rPr>
              <a:t>Toru </a:t>
            </a:r>
            <a:r>
              <a:rPr lang="en-US" altLang="ja-JP" sz="2800" dirty="0" err="1" smtClean="0">
                <a:solidFill>
                  <a:schemeClr val="tx2"/>
                </a:solidFill>
              </a:rPr>
              <a:t>Kojo</a:t>
            </a:r>
            <a:r>
              <a:rPr lang="en-US" altLang="ja-JP" sz="2800" dirty="0" smtClean="0">
                <a:solidFill>
                  <a:schemeClr val="tx2"/>
                </a:solidFill>
              </a:rPr>
              <a:t> (RBRC)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48000" y="449133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7030A0"/>
                </a:solidFill>
              </a:rPr>
              <a:t>In collaboration with</a:t>
            </a:r>
            <a:endParaRPr lang="en-US" altLang="ja-JP" sz="2400" dirty="0" smtClean="0">
              <a:solidFill>
                <a:schemeClr val="tx2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153400" y="-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1/21</a:t>
            </a:r>
          </a:p>
        </p:txBody>
      </p:sp>
    </p:spTree>
  </p:cSld>
  <p:clrMapOvr>
    <a:masterClrMapping/>
  </p:clrMapOvr>
  <p:transition advTm="1905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1905000" y="28194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 smtClean="0">
                <a:solidFill>
                  <a:schemeClr val="tx2">
                    <a:lumMod val="75000"/>
                  </a:schemeClr>
                </a:solidFill>
              </a:rPr>
              <a:t>2,     How to solve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62000" y="3957935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660066"/>
                </a:solidFill>
              </a:rPr>
              <a:t>Dimensional reduction from (3+1)D to (1+1)D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153400" y="-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8/21</a:t>
            </a:r>
          </a:p>
        </p:txBody>
      </p:sp>
    </p:spTree>
  </p:cSld>
  <p:clrMapOvr>
    <a:masterClrMapping/>
  </p:clrMapOvr>
  <p:transition advTm="5116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42844" y="142852"/>
            <a:ext cx="878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Preceding works on the </a:t>
            </a:r>
            <a:r>
              <a:rPr lang="en-US" altLang="ja-JP" sz="3600" dirty="0" err="1" smtClean="0"/>
              <a:t>chiral</a:t>
            </a:r>
            <a:r>
              <a:rPr lang="en-US" altLang="ja-JP" sz="3600" dirty="0" smtClean="0"/>
              <a:t> density waves</a:t>
            </a:r>
            <a:endParaRPr kumimoji="1" lang="ja-JP" altLang="en-US" sz="3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153400" y="-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9/21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2401" y="2057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・</a:t>
            </a:r>
            <a:r>
              <a:rPr lang="en-US" altLang="ja-JP" sz="2800" dirty="0" smtClean="0">
                <a:solidFill>
                  <a:srgbClr val="FF0000"/>
                </a:solidFill>
              </a:rPr>
              <a:t>Quark matter: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5800" y="3048000"/>
            <a:ext cx="8243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err="1" smtClean="0">
                <a:solidFill>
                  <a:srgbClr val="660066"/>
                </a:solidFill>
              </a:rPr>
              <a:t>Deryagin</a:t>
            </a:r>
            <a:r>
              <a:rPr lang="en-US" altLang="ja-JP" sz="2000" dirty="0" smtClean="0">
                <a:solidFill>
                  <a:srgbClr val="660066"/>
                </a:solidFill>
              </a:rPr>
              <a:t>, </a:t>
            </a:r>
            <a:r>
              <a:rPr lang="en-US" altLang="ja-JP" sz="2000" dirty="0" err="1" smtClean="0">
                <a:solidFill>
                  <a:srgbClr val="660066"/>
                </a:solidFill>
              </a:rPr>
              <a:t>Grigoriev</a:t>
            </a:r>
            <a:r>
              <a:rPr lang="en-US" altLang="ja-JP" sz="2000" dirty="0" smtClean="0">
                <a:solidFill>
                  <a:srgbClr val="660066"/>
                </a:solidFill>
              </a:rPr>
              <a:t>, &amp; </a:t>
            </a:r>
            <a:r>
              <a:rPr lang="en-US" altLang="ja-JP" sz="2000" dirty="0" err="1" smtClean="0">
                <a:solidFill>
                  <a:srgbClr val="660066"/>
                </a:solidFill>
              </a:rPr>
              <a:t>Rubakov</a:t>
            </a:r>
            <a:r>
              <a:rPr lang="en-US" altLang="ja-JP" sz="2000" dirty="0" smtClean="0">
                <a:solidFill>
                  <a:srgbClr val="660066"/>
                </a:solidFill>
              </a:rPr>
              <a:t> ’92</a:t>
            </a:r>
            <a:r>
              <a:rPr lang="en-US" altLang="ja-JP" sz="2000" dirty="0" smtClean="0"/>
              <a:t>:  Schwinger-Dyson eq. in large </a:t>
            </a:r>
            <a:r>
              <a:rPr lang="en-US" altLang="ja-JP" sz="2000" dirty="0" err="1" smtClean="0"/>
              <a:t>Nc</a:t>
            </a:r>
            <a:r>
              <a:rPr lang="en-US" altLang="ja-JP" sz="2000" dirty="0" smtClean="0"/>
              <a:t> </a:t>
            </a:r>
            <a:endParaRPr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52401" y="914400"/>
            <a:ext cx="6019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・</a:t>
            </a:r>
            <a:r>
              <a:rPr lang="en-US" altLang="ja-JP" sz="2800" dirty="0" smtClean="0">
                <a:solidFill>
                  <a:srgbClr val="FF0000"/>
                </a:solidFill>
              </a:rPr>
              <a:t>Nuclear matter </a:t>
            </a:r>
            <a:r>
              <a:rPr lang="en-US" altLang="ja-JP" sz="2800" dirty="0" smtClean="0"/>
              <a:t>or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Skyrme</a:t>
            </a:r>
            <a:r>
              <a:rPr lang="en-US" altLang="ja-JP" sz="2800" dirty="0" smtClean="0">
                <a:solidFill>
                  <a:srgbClr val="FF0000"/>
                </a:solidFill>
              </a:rPr>
              <a:t> matter:    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85800" y="3638490"/>
            <a:ext cx="8243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660066"/>
                </a:solidFill>
              </a:rPr>
              <a:t>Shuster &amp; Son, hep-ph/9905448</a:t>
            </a:r>
            <a:r>
              <a:rPr lang="en-US" altLang="ja-JP" sz="2000" dirty="0" smtClean="0"/>
              <a:t>: Dimensional reduction of Bethe-</a:t>
            </a:r>
            <a:r>
              <a:rPr lang="en-US" altLang="ja-JP" sz="2000" dirty="0" err="1" smtClean="0"/>
              <a:t>Salpeter</a:t>
            </a:r>
            <a:r>
              <a:rPr lang="en-US" altLang="ja-JP" sz="2000" dirty="0" smtClean="0"/>
              <a:t> eq. </a:t>
            </a:r>
            <a:endParaRPr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85800" y="4267200"/>
            <a:ext cx="8243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660066"/>
                </a:solidFill>
              </a:rPr>
              <a:t>Rapp, </a:t>
            </a:r>
            <a:r>
              <a:rPr lang="en-US" altLang="ja-JP" sz="2000" dirty="0" err="1" smtClean="0">
                <a:solidFill>
                  <a:srgbClr val="660066"/>
                </a:solidFill>
              </a:rPr>
              <a:t>Shuryak</a:t>
            </a:r>
            <a:r>
              <a:rPr lang="en-US" altLang="ja-JP" sz="2000" dirty="0" smtClean="0">
                <a:solidFill>
                  <a:srgbClr val="660066"/>
                </a:solidFill>
              </a:rPr>
              <a:t>, and </a:t>
            </a:r>
            <a:r>
              <a:rPr lang="en-US" altLang="ja-JP" sz="2000" dirty="0" err="1" smtClean="0">
                <a:solidFill>
                  <a:srgbClr val="660066"/>
                </a:solidFill>
              </a:rPr>
              <a:t>Zahed</a:t>
            </a:r>
            <a:r>
              <a:rPr lang="en-US" altLang="ja-JP" sz="2000" dirty="0" smtClean="0">
                <a:solidFill>
                  <a:srgbClr val="660066"/>
                </a:solidFill>
              </a:rPr>
              <a:t>, hep-ph/0008207</a:t>
            </a:r>
            <a:r>
              <a:rPr lang="en-US" altLang="ja-JP" sz="2000" dirty="0" smtClean="0"/>
              <a:t>: Schwinger-Dyson eq. </a:t>
            </a:r>
            <a:endParaRPr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81000" y="2590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>
                <a:solidFill>
                  <a:srgbClr val="0000FF"/>
                </a:solidFill>
              </a:rPr>
              <a:t>Perturbative</a:t>
            </a:r>
            <a:r>
              <a:rPr lang="en-US" altLang="ja-JP" sz="2400" dirty="0" smtClean="0">
                <a:solidFill>
                  <a:srgbClr val="0000FF"/>
                </a:solidFill>
              </a:rPr>
              <a:t> regime with </a:t>
            </a:r>
            <a:r>
              <a:rPr lang="en-US" altLang="ja-JP" sz="2400" dirty="0" smtClean="0">
                <a:solidFill>
                  <a:srgbClr val="FF0000"/>
                </a:solidFill>
              </a:rPr>
              <a:t>Coulomb type </a:t>
            </a:r>
            <a:r>
              <a:rPr lang="en-US" altLang="ja-JP" sz="2400" dirty="0" smtClean="0">
                <a:solidFill>
                  <a:srgbClr val="0000FF"/>
                </a:solidFill>
              </a:rPr>
              <a:t>gluon propagator:</a:t>
            </a:r>
            <a:endParaRPr lang="en-US" altLang="ja-JP" sz="2000" dirty="0" smtClean="0">
              <a:solidFill>
                <a:srgbClr val="0000FF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81000" y="47199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Effective model:</a:t>
            </a:r>
            <a:endParaRPr lang="en-US" altLang="ja-JP" sz="2000" dirty="0" smtClean="0">
              <a:solidFill>
                <a:srgbClr val="0000FF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5801" y="5162490"/>
            <a:ext cx="716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660066"/>
                </a:solidFill>
              </a:rPr>
              <a:t>Nakano &amp; </a:t>
            </a:r>
            <a:r>
              <a:rPr lang="en-US" altLang="ja-JP" sz="2000" dirty="0" err="1" smtClean="0">
                <a:solidFill>
                  <a:srgbClr val="660066"/>
                </a:solidFill>
              </a:rPr>
              <a:t>Tatsumi</a:t>
            </a:r>
            <a:r>
              <a:rPr lang="en-US" altLang="ja-JP" sz="2000" dirty="0" smtClean="0">
                <a:solidFill>
                  <a:srgbClr val="660066"/>
                </a:solidFill>
              </a:rPr>
              <a:t>, hep-ph/0411350, D. Nickel, 0906.5295  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410200" y="685800"/>
            <a:ext cx="3581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660066"/>
                </a:solidFill>
              </a:rPr>
              <a:t>(Many works, so incomplete list)</a:t>
            </a:r>
            <a:r>
              <a:rPr lang="en-US" altLang="ja-JP" sz="2000" dirty="0" smtClean="0"/>
              <a:t> </a:t>
            </a:r>
            <a:endParaRPr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81000" y="5638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>
                <a:solidFill>
                  <a:srgbClr val="FF0000"/>
                </a:solidFill>
              </a:rPr>
              <a:t>Nonperturbative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0000FF"/>
                </a:solidFill>
              </a:rPr>
              <a:t>regime with </a:t>
            </a:r>
            <a:r>
              <a:rPr lang="en-US" altLang="ja-JP" sz="2400" dirty="0" smtClean="0">
                <a:solidFill>
                  <a:srgbClr val="FF0000"/>
                </a:solidFill>
              </a:rPr>
              <a:t>linear rising  </a:t>
            </a:r>
            <a:r>
              <a:rPr lang="en-US" altLang="ja-JP" sz="2400" dirty="0" smtClean="0">
                <a:solidFill>
                  <a:srgbClr val="0000FF"/>
                </a:solidFill>
              </a:rPr>
              <a:t>gluon propagator:</a:t>
            </a:r>
            <a:endParaRPr lang="en-US" altLang="ja-JP" sz="2000" dirty="0" smtClean="0">
              <a:solidFill>
                <a:srgbClr val="0000FF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495800" y="6015335"/>
            <a:ext cx="3048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0000FF"/>
                </a:solidFill>
              </a:rPr>
              <a:t>→</a:t>
            </a:r>
            <a:r>
              <a:rPr lang="en-US" altLang="ja-JP" sz="3200" dirty="0" err="1" smtClean="0">
                <a:solidFill>
                  <a:srgbClr val="0000FF"/>
                </a:solidFill>
              </a:rPr>
              <a:t>　Present</a:t>
            </a:r>
            <a:r>
              <a:rPr lang="en-US" altLang="ja-JP" sz="3200" dirty="0" smtClean="0">
                <a:solidFill>
                  <a:srgbClr val="0000FF"/>
                </a:solidFill>
              </a:rPr>
              <a:t> work </a:t>
            </a:r>
            <a:endParaRPr lang="en-US" altLang="ja-JP" sz="2800" dirty="0" smtClean="0">
              <a:solidFill>
                <a:srgbClr val="0000FF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33400" y="1447800"/>
            <a:ext cx="8686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err="1" smtClean="0">
                <a:solidFill>
                  <a:srgbClr val="660066"/>
                </a:solidFill>
              </a:rPr>
              <a:t>Migdal</a:t>
            </a:r>
            <a:r>
              <a:rPr lang="en-US" altLang="ja-JP" sz="2000" dirty="0" smtClean="0">
                <a:solidFill>
                  <a:srgbClr val="660066"/>
                </a:solidFill>
              </a:rPr>
              <a:t> ’71, Sawyer &amp; </a:t>
            </a:r>
            <a:r>
              <a:rPr lang="en-US" altLang="ja-JP" sz="2000" dirty="0" err="1" smtClean="0">
                <a:solidFill>
                  <a:srgbClr val="660066"/>
                </a:solidFill>
              </a:rPr>
              <a:t>Scalapino</a:t>
            </a:r>
            <a:r>
              <a:rPr lang="en-US" altLang="ja-JP" sz="2000" dirty="0" smtClean="0">
                <a:solidFill>
                  <a:srgbClr val="660066"/>
                </a:solidFill>
              </a:rPr>
              <a:t> ’72.. </a:t>
            </a:r>
            <a:r>
              <a:rPr lang="en-US" altLang="ja-JP" sz="2000" dirty="0" smtClean="0"/>
              <a:t>: effective </a:t>
            </a:r>
            <a:r>
              <a:rPr lang="en-US" altLang="ja-JP" sz="2000" dirty="0" err="1" smtClean="0"/>
              <a:t>lagrangian</a:t>
            </a:r>
            <a:r>
              <a:rPr lang="en-US" altLang="ja-JP" sz="2000" dirty="0" smtClean="0"/>
              <a:t> for nucleons and </a:t>
            </a:r>
            <a:r>
              <a:rPr lang="en-US" altLang="ja-JP" sz="2000" dirty="0" err="1" smtClean="0"/>
              <a:t>pions</a:t>
            </a:r>
            <a:endParaRPr lang="ja-JP" altLang="en-US" sz="2000" dirty="0"/>
          </a:p>
        </p:txBody>
      </p:sp>
    </p:spTree>
  </p:cSld>
  <p:clrMapOvr>
    <a:masterClrMapping/>
  </p:clrMapOvr>
  <p:transition advTm="4788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42844" y="142852"/>
            <a:ext cx="878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Set up of the problem</a:t>
            </a:r>
            <a:endParaRPr kumimoji="1" lang="ja-JP" altLang="en-US" sz="3600" dirty="0"/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346621"/>
            <a:ext cx="4495800" cy="786979"/>
          </a:xfrm>
          <a:prstGeom prst="rect">
            <a:avLst/>
          </a:prstGeom>
        </p:spPr>
      </p:pic>
      <p:sp>
        <p:nvSpPr>
          <p:cNvPr id="49" name="テキスト ボックス 48"/>
          <p:cNvSpPr txBox="1"/>
          <p:nvPr/>
        </p:nvSpPr>
        <p:spPr>
          <a:xfrm>
            <a:off x="214282" y="762000"/>
            <a:ext cx="7710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・</a:t>
            </a:r>
            <a:r>
              <a:rPr lang="en-US" altLang="ja-JP" sz="2800" dirty="0" smtClean="0"/>
              <a:t>Confining propagator for quark-</a:t>
            </a:r>
            <a:r>
              <a:rPr lang="en-US" altLang="ja-JP" sz="2800" dirty="0" err="1" smtClean="0"/>
              <a:t>antiquark</a:t>
            </a:r>
            <a:r>
              <a:rPr lang="en-US" altLang="ja-JP" sz="2800" dirty="0" smtClean="0">
                <a:solidFill>
                  <a:schemeClr val="tx2"/>
                </a:solidFill>
              </a:rPr>
              <a:t>: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248400" y="2209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(ref:  </a:t>
            </a:r>
            <a:r>
              <a:rPr lang="en-US" altLang="ja-JP" dirty="0" err="1" smtClean="0"/>
              <a:t>Gribov</a:t>
            </a:r>
            <a:r>
              <a:rPr lang="en-US" altLang="ja-JP" dirty="0" smtClean="0"/>
              <a:t>,  </a:t>
            </a:r>
            <a:r>
              <a:rPr lang="en-US" altLang="ja-JP" dirty="0" err="1" smtClean="0"/>
              <a:t>Zwanziger</a:t>
            </a:r>
            <a:r>
              <a:rPr lang="en-US" altLang="ja-JP" dirty="0" smtClean="0"/>
              <a:t>)</a:t>
            </a:r>
            <a:r>
              <a:rPr lang="en-US" altLang="ja-JP" dirty="0" smtClean="0">
                <a:solidFill>
                  <a:prstClr val="black"/>
                </a:solidFill>
              </a:rPr>
              <a:t> </a:t>
            </a:r>
            <a:r>
              <a:rPr lang="en-US" altLang="ja-JP" dirty="0" smtClean="0"/>
              <a:t> </a:t>
            </a:r>
            <a:endParaRPr lang="ja-JP" altLang="en-US" dirty="0">
              <a:solidFill>
                <a:schemeClr val="tx2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219200" y="2205335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err="1" smtClean="0">
                <a:solidFill>
                  <a:schemeClr val="tx2"/>
                </a:solidFill>
              </a:rPr>
              <a:t>cf</a:t>
            </a:r>
            <a:r>
              <a:rPr lang="en-US" altLang="ja-JP" sz="2000" dirty="0" smtClean="0">
                <a:solidFill>
                  <a:schemeClr val="tx2"/>
                </a:solidFill>
              </a:rPr>
              <a:t>)  leading part of </a:t>
            </a:r>
            <a:r>
              <a:rPr lang="en-US" altLang="ja-JP" sz="2000" dirty="0" smtClean="0">
                <a:solidFill>
                  <a:srgbClr val="FF0000"/>
                </a:solidFill>
              </a:rPr>
              <a:t>Coulomb</a:t>
            </a:r>
            <a:r>
              <a:rPr lang="en-US" altLang="ja-JP" sz="2000" dirty="0" smtClean="0">
                <a:solidFill>
                  <a:schemeClr val="tx2"/>
                </a:solidFill>
              </a:rPr>
              <a:t> gauge propagator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172200" y="1422821"/>
            <a:ext cx="2705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tx2"/>
                </a:solidFill>
              </a:rPr>
              <a:t>(</a:t>
            </a:r>
            <a:r>
              <a:rPr lang="en-US" altLang="ja-JP" sz="2400" dirty="0" smtClean="0">
                <a:solidFill>
                  <a:srgbClr val="FF0000"/>
                </a:solidFill>
              </a:rPr>
              <a:t>linear rising </a:t>
            </a:r>
            <a:r>
              <a:rPr lang="en-US" altLang="ja-JP" sz="2400" dirty="0" smtClean="0">
                <a:solidFill>
                  <a:schemeClr val="tx2"/>
                </a:solidFill>
              </a:rPr>
              <a:t>type)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3400" y="2743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But how to treat </a:t>
            </a:r>
            <a:r>
              <a:rPr lang="en-US" altLang="ja-JP" sz="2800" dirty="0" smtClean="0">
                <a:solidFill>
                  <a:srgbClr val="FF0000"/>
                </a:solidFill>
              </a:rPr>
              <a:t>conf. model </a:t>
            </a:r>
            <a:r>
              <a:rPr lang="en-US" altLang="ja-JP" sz="2800" dirty="0" smtClean="0"/>
              <a:t>&amp; </a:t>
            </a:r>
            <a:r>
              <a:rPr lang="en-US" altLang="ja-JP" sz="2800" dirty="0" smtClean="0">
                <a:solidFill>
                  <a:srgbClr val="FF0000"/>
                </a:solidFill>
              </a:rPr>
              <a:t>non-uniform</a:t>
            </a:r>
            <a:r>
              <a:rPr lang="en-US" altLang="ja-JP" sz="2800" dirty="0" smtClean="0"/>
              <a:t> system??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924800" y="-762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10/21</a:t>
            </a:r>
          </a:p>
        </p:txBody>
      </p:sp>
      <p:grpSp>
        <p:nvGrpSpPr>
          <p:cNvPr id="20" name="図形グループ 19"/>
          <p:cNvGrpSpPr/>
          <p:nvPr/>
        </p:nvGrpSpPr>
        <p:grpSpPr>
          <a:xfrm>
            <a:off x="214282" y="3352800"/>
            <a:ext cx="8796374" cy="2133600"/>
            <a:chOff x="214282" y="4088248"/>
            <a:chExt cx="8796374" cy="2133600"/>
          </a:xfrm>
        </p:grpSpPr>
        <p:grpSp>
          <p:nvGrpSpPr>
            <p:cNvPr id="2" name="グループ化 18"/>
            <p:cNvGrpSpPr/>
            <p:nvPr/>
          </p:nvGrpSpPr>
          <p:grpSpPr>
            <a:xfrm>
              <a:off x="214282" y="4088248"/>
              <a:ext cx="8796374" cy="2133600"/>
              <a:chOff x="214282" y="4275652"/>
              <a:chExt cx="8796374" cy="2133600"/>
            </a:xfrm>
          </p:grpSpPr>
          <p:sp>
            <p:nvSpPr>
              <p:cNvPr id="50" name="テキスト ボックス 49"/>
              <p:cNvSpPr txBox="1"/>
              <p:nvPr/>
            </p:nvSpPr>
            <p:spPr>
              <a:xfrm>
                <a:off x="214282" y="4275652"/>
                <a:ext cx="77105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800" dirty="0" smtClean="0"/>
                  <a:t>・</a:t>
                </a:r>
                <a:r>
                  <a:rPr lang="en-US" altLang="ja-JP" sz="2800" dirty="0" smtClean="0"/>
                  <a:t>2 Expansion parameters</a:t>
                </a:r>
                <a:r>
                  <a:rPr lang="en-US" altLang="ja-JP" sz="2800" dirty="0" smtClean="0">
                    <a:solidFill>
                      <a:schemeClr val="tx2"/>
                    </a:solidFill>
                  </a:rPr>
                  <a:t> in </a:t>
                </a:r>
                <a:r>
                  <a:rPr lang="en-US" altLang="ja-JP" sz="2800" dirty="0" err="1" smtClean="0">
                    <a:solidFill>
                      <a:srgbClr val="FF0000"/>
                    </a:solidFill>
                  </a:rPr>
                  <a:t>Quarkyonic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 limit</a:t>
                </a:r>
                <a:endParaRPr kumimoji="1" lang="ja-JP" alt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1066800" y="4732852"/>
                <a:ext cx="19812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altLang="ja-JP" sz="3200" dirty="0" smtClean="0">
                    <a:solidFill>
                      <a:srgbClr val="0070C0"/>
                    </a:solidFill>
                  </a:rPr>
                  <a:t>/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altLang="ja-JP" sz="2400" dirty="0" smtClean="0">
                    <a:solidFill>
                      <a:srgbClr val="FF0000"/>
                    </a:solidFill>
                  </a:rPr>
                  <a:t>c 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→ 0</a:t>
                </a:r>
                <a:r>
                  <a:rPr lang="ja-JP" altLang="en-US" sz="3200" dirty="0" smtClean="0">
                    <a:solidFill>
                      <a:srgbClr val="0070C0"/>
                    </a:solidFill>
                  </a:rPr>
                  <a:t>　</a:t>
                </a:r>
                <a:endParaRPr kumimoji="1" lang="ja-JP" altLang="en-US" sz="3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762000" y="5824476"/>
                <a:ext cx="2438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200" dirty="0" smtClean="0">
                    <a:solidFill>
                      <a:srgbClr val="FF0000"/>
                    </a:solidFill>
                  </a:rPr>
                  <a:t>Λ</a:t>
                </a:r>
                <a:r>
                  <a:rPr lang="en-US" altLang="ja-JP" sz="2000" dirty="0" smtClean="0">
                    <a:solidFill>
                      <a:srgbClr val="FF0000"/>
                    </a:solidFill>
                  </a:rPr>
                  <a:t>QCD</a:t>
                </a:r>
                <a:r>
                  <a:rPr lang="en-US" altLang="ja-JP" sz="3200" dirty="0" smtClean="0">
                    <a:solidFill>
                      <a:srgbClr val="0070C0"/>
                    </a:solidFill>
                  </a:rPr>
                  <a:t>/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μ 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→ 0</a:t>
                </a:r>
                <a:r>
                  <a:rPr lang="ja-JP" altLang="en-US" sz="3200" dirty="0" smtClean="0">
                    <a:solidFill>
                      <a:srgbClr val="0070C0"/>
                    </a:solidFill>
                  </a:rPr>
                  <a:t>　</a:t>
                </a:r>
                <a:endParaRPr kumimoji="1" lang="ja-JP" altLang="en-US" sz="3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2743200" y="4732852"/>
                <a:ext cx="62674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ja-JP" sz="2800" dirty="0" smtClean="0">
                    <a:solidFill>
                      <a:schemeClr val="tx2"/>
                    </a:solidFill>
                  </a:rPr>
                  <a:t>: </a:t>
                </a:r>
                <a:r>
                  <a:rPr lang="en-US" altLang="ja-JP" sz="2400" dirty="0" smtClean="0">
                    <a:solidFill>
                      <a:schemeClr val="tx2"/>
                    </a:solidFill>
                  </a:rPr>
                  <a:t>Vacuum propagator is not modified</a:t>
                </a:r>
                <a:r>
                  <a:rPr lang="ja-JP" altLang="en-US" sz="2800" dirty="0" smtClean="0">
                    <a:solidFill>
                      <a:srgbClr val="0070C0"/>
                    </a:solidFill>
                  </a:rPr>
                  <a:t>　</a:t>
                </a:r>
                <a:endParaRPr kumimoji="1" lang="ja-JP" alt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テキスト ボックス 54"/>
              <p:cNvSpPr txBox="1"/>
              <p:nvPr/>
            </p:nvSpPr>
            <p:spPr>
              <a:xfrm>
                <a:off x="2819400" y="5886032"/>
                <a:ext cx="5334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 smtClean="0">
                    <a:solidFill>
                      <a:schemeClr val="tx2"/>
                    </a:solidFill>
                  </a:rPr>
                  <a:t>: </a:t>
                </a:r>
                <a:r>
                  <a:rPr lang="en-US" altLang="ja-JP" sz="2400" dirty="0" smtClean="0">
                    <a:solidFill>
                      <a:schemeClr val="tx2"/>
                    </a:solidFill>
                  </a:rPr>
                  <a:t>Factorization approximation</a:t>
                </a:r>
                <a:r>
                  <a:rPr lang="ja-JP" altLang="en-US" sz="2800" dirty="0" smtClean="0">
                    <a:solidFill>
                      <a:srgbClr val="0070C0"/>
                    </a:solidFill>
                  </a:rPr>
                  <a:t>　</a:t>
                </a:r>
                <a:endParaRPr kumimoji="1" lang="ja-JP" alt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テキスト ボックス 58"/>
              <p:cNvSpPr txBox="1"/>
              <p:nvPr/>
            </p:nvSpPr>
            <p:spPr>
              <a:xfrm>
                <a:off x="3276600" y="5266252"/>
                <a:ext cx="571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(ref:  </a:t>
                </a:r>
                <a:r>
                  <a:rPr lang="en-US" altLang="ja-JP" dirty="0" err="1" smtClean="0"/>
                  <a:t>Glozman</a:t>
                </a:r>
                <a:r>
                  <a:rPr lang="en-US" altLang="ja-JP" dirty="0" smtClean="0"/>
                  <a:t>, </a:t>
                </a:r>
                <a:r>
                  <a:rPr lang="en-US" altLang="ja-JP" dirty="0" err="1" smtClean="0"/>
                  <a:t>Wagenbrunn</a:t>
                </a:r>
                <a:r>
                  <a:rPr lang="en-US" altLang="ja-JP" sz="1400" dirty="0" smtClean="0">
                    <a:latin typeface="Arial"/>
                  </a:rPr>
                  <a:t>, PRD77:054027, 2008</a:t>
                </a:r>
                <a:r>
                  <a:rPr lang="en-US" altLang="ja-JP" dirty="0" smtClean="0"/>
                  <a:t>;</a:t>
                </a:r>
                <a:r>
                  <a:rPr lang="en-US" altLang="ja-JP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altLang="ja-JP" dirty="0" smtClean="0"/>
                  <a:t> </a:t>
                </a:r>
                <a:endParaRPr lang="ja-JP" altLang="en-US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9" name="正方形/長方形 18"/>
            <p:cNvSpPr/>
            <p:nvPr/>
          </p:nvSpPr>
          <p:spPr>
            <a:xfrm>
              <a:off x="3200400" y="5078848"/>
              <a:ext cx="57912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ja-JP" altLang="en-US" dirty="0" smtClean="0"/>
            </a:p>
            <a:p>
              <a:r>
                <a:rPr lang="ja-JP" altLang="en-US" dirty="0" smtClean="0"/>
                <a:t>   </a:t>
              </a:r>
              <a:r>
                <a:rPr lang="en-US" altLang="ja-JP" dirty="0" err="1" smtClean="0"/>
                <a:t>Guo</a:t>
              </a:r>
              <a:r>
                <a:rPr lang="en-US" altLang="ja-JP" dirty="0" smtClean="0"/>
                <a:t>, Szczepaniak,arXiv:0902.1316 [</a:t>
              </a:r>
              <a:r>
                <a:rPr lang="en-US" altLang="ja-JP" dirty="0" err="1" smtClean="0"/>
                <a:t>hep</a:t>
              </a:r>
              <a:r>
                <a:rPr lang="en-US" altLang="ja-JP" dirty="0" smtClean="0"/>
                <a:t>-p</a:t>
              </a:r>
              <a:r>
                <a:rPr lang="en-US" altLang="ja-JP" sz="2000" dirty="0" smtClean="0"/>
                <a:t>h]).</a:t>
              </a:r>
              <a:endParaRPr lang="en-US" altLang="ja-JP" dirty="0" smtClean="0"/>
            </a:p>
            <a:p>
              <a:endParaRPr lang="en-US" altLang="ja-JP" dirty="0"/>
            </a:p>
          </p:txBody>
        </p:sp>
      </p:grpSp>
      <p:grpSp>
        <p:nvGrpSpPr>
          <p:cNvPr id="29" name="図形グループ 28"/>
          <p:cNvGrpSpPr/>
          <p:nvPr/>
        </p:nvGrpSpPr>
        <p:grpSpPr>
          <a:xfrm>
            <a:off x="381000" y="5675530"/>
            <a:ext cx="8839200" cy="1106269"/>
            <a:chOff x="381000" y="5675530"/>
            <a:chExt cx="8839200" cy="1106269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381000" y="5791200"/>
              <a:ext cx="8839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chemeClr val="tx2"/>
                  </a:solidFill>
                </a:rPr>
                <a:t>We will perform the dimensional reduction of </a:t>
              </a:r>
              <a:r>
                <a:rPr lang="en-US" altLang="ja-JP" sz="2400" dirty="0" err="1" smtClean="0">
                  <a:solidFill>
                    <a:schemeClr val="tx2"/>
                  </a:solidFill>
                </a:rPr>
                <a:t>nonperturbative</a:t>
              </a:r>
              <a:r>
                <a:rPr lang="en-US" altLang="ja-JP" sz="2400" dirty="0" smtClean="0">
                  <a:solidFill>
                    <a:schemeClr val="tx2"/>
                  </a:solidFill>
                </a:rPr>
                <a:t> </a:t>
              </a:r>
            </a:p>
            <a:p>
              <a:r>
                <a:rPr lang="en-US" altLang="ja-JP" sz="2400" dirty="0" smtClean="0">
                  <a:solidFill>
                    <a:schemeClr val="tx2"/>
                  </a:solidFill>
                </a:rPr>
                <a:t>self-consistent equations, 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Schwinger-Dyson </a:t>
              </a:r>
              <a:r>
                <a:rPr lang="en-US" altLang="ja-JP" sz="2400" dirty="0" smtClean="0">
                  <a:solidFill>
                    <a:schemeClr val="tx2"/>
                  </a:solidFill>
                </a:rPr>
                <a:t>&amp; 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Bethe-</a:t>
              </a:r>
              <a:r>
                <a:rPr lang="en-US" altLang="ja-JP" sz="2400" dirty="0" err="1" smtClean="0">
                  <a:solidFill>
                    <a:srgbClr val="FF0000"/>
                  </a:solidFill>
                </a:rPr>
                <a:t>Salpeter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400" dirty="0" err="1" smtClean="0">
                  <a:solidFill>
                    <a:schemeClr val="tx2"/>
                  </a:solidFill>
                </a:rPr>
                <a:t>eqs</a:t>
              </a:r>
              <a:r>
                <a:rPr lang="en-US" altLang="ja-JP" sz="2400" dirty="0" smtClean="0">
                  <a:solidFill>
                    <a:schemeClr val="tx2"/>
                  </a:solidFill>
                </a:rPr>
                <a:t>.</a:t>
              </a: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81000" y="5675530"/>
              <a:ext cx="8305800" cy="110626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custDataLst>
      <p:tags r:id="rId1"/>
    </p:custDataLst>
  </p:cSld>
  <p:clrMapOvr>
    <a:masterClrMapping/>
  </p:clrMapOvr>
  <p:transition advTm="1069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図形グループ 53"/>
          <p:cNvGrpSpPr/>
          <p:nvPr/>
        </p:nvGrpSpPr>
        <p:grpSpPr>
          <a:xfrm>
            <a:off x="6553200" y="3276600"/>
            <a:ext cx="2286000" cy="2133600"/>
            <a:chOff x="6553200" y="4724400"/>
            <a:chExt cx="2286000" cy="2133600"/>
          </a:xfrm>
        </p:grpSpPr>
        <p:sp>
          <p:nvSpPr>
            <p:cNvPr id="27" name="円/楕円 26"/>
            <p:cNvSpPr/>
            <p:nvPr/>
          </p:nvSpPr>
          <p:spPr>
            <a:xfrm>
              <a:off x="6553200" y="4759404"/>
              <a:ext cx="2286000" cy="2098596"/>
            </a:xfrm>
            <a:prstGeom prst="ellipse">
              <a:avLst/>
            </a:prstGeom>
            <a:gradFill flip="none" rotWithShape="1">
              <a:gsLst>
                <a:gs pos="68000">
                  <a:schemeClr val="tx2">
                    <a:lumMod val="20000"/>
                    <a:lumOff val="80000"/>
                  </a:schemeClr>
                </a:gs>
                <a:gs pos="50000">
                  <a:schemeClr val="accent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7629524" y="4724400"/>
              <a:ext cx="142876" cy="142876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76200" y="1156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e.g.) Dim. reduction of Schwinger-Dyson eq.</a:t>
            </a:r>
            <a:endParaRPr kumimoji="1" lang="ja-JP" altLang="en-US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93577"/>
            <a:ext cx="7867018" cy="109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" name="図形グループ 47"/>
          <p:cNvGrpSpPr/>
          <p:nvPr/>
        </p:nvGrpSpPr>
        <p:grpSpPr>
          <a:xfrm>
            <a:off x="381000" y="3683143"/>
            <a:ext cx="6019800" cy="1498457"/>
            <a:chOff x="381000" y="3657600"/>
            <a:chExt cx="6019800" cy="1498457"/>
          </a:xfrm>
        </p:grpSpPr>
        <p:sp>
          <p:nvSpPr>
            <p:cNvPr id="44" name="テキスト ボックス 43"/>
            <p:cNvSpPr txBox="1"/>
            <p:nvPr/>
          </p:nvSpPr>
          <p:spPr>
            <a:xfrm>
              <a:off x="4953000" y="4078069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500" dirty="0" smtClean="0">
                  <a:ln>
                    <a:solidFill>
                      <a:srgbClr val="0000FF"/>
                    </a:solidFill>
                  </a:ln>
                </a:rPr>
                <a:t>P</a:t>
              </a:r>
              <a:r>
                <a:rPr lang="en-US" altLang="ja-JP" sz="2000" dirty="0" smtClean="0">
                  <a:ln>
                    <a:solidFill>
                      <a:srgbClr val="0000FF"/>
                    </a:solidFill>
                  </a:ln>
                </a:rPr>
                <a:t>L</a:t>
              </a:r>
              <a:r>
                <a:rPr lang="en-US" altLang="ja-JP" sz="2800" dirty="0" smtClean="0">
                  <a:ln>
                    <a:solidFill>
                      <a:srgbClr val="0000FF"/>
                    </a:solidFill>
                  </a:ln>
                </a:rPr>
                <a:t> 〜 </a:t>
              </a:r>
              <a:r>
                <a:rPr lang="en-US" altLang="ja-JP" sz="3600" dirty="0" err="1" smtClean="0">
                  <a:ln>
                    <a:solidFill>
                      <a:srgbClr val="0000FF"/>
                    </a:solidFill>
                  </a:ln>
                </a:rPr>
                <a:t>μ</a:t>
              </a:r>
              <a:endParaRPr kumimoji="1" lang="ja-JP" altLang="en-US" sz="2800" dirty="0">
                <a:ln>
                  <a:solidFill>
                    <a:srgbClr val="0000FF"/>
                  </a:solidFill>
                </a:ln>
                <a:solidFill>
                  <a:schemeClr val="tx2"/>
                </a:solidFill>
              </a:endParaRPr>
            </a:p>
          </p:txBody>
        </p:sp>
        <p:grpSp>
          <p:nvGrpSpPr>
            <p:cNvPr id="46" name="図形グループ 45"/>
            <p:cNvGrpSpPr/>
            <p:nvPr/>
          </p:nvGrpSpPr>
          <p:grpSpPr>
            <a:xfrm>
              <a:off x="381000" y="3657600"/>
              <a:ext cx="6019800" cy="1498457"/>
              <a:chOff x="381000" y="3657600"/>
              <a:chExt cx="6019800" cy="1498457"/>
            </a:xfrm>
          </p:grpSpPr>
          <p:pic>
            <p:nvPicPr>
              <p:cNvPr id="1033" name="Picture 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33600" y="3868540"/>
                <a:ext cx="2667000" cy="12875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5" name="直線矢印コネクタ 34"/>
              <p:cNvCxnSpPr/>
              <p:nvPr/>
            </p:nvCxnSpPr>
            <p:spPr>
              <a:xfrm>
                <a:off x="533400" y="4851257"/>
                <a:ext cx="1905000" cy="1588"/>
              </a:xfrm>
              <a:prstGeom prst="straightConnector1">
                <a:avLst/>
              </a:prstGeom>
              <a:ln w="7302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矢印コネクタ 38"/>
              <p:cNvCxnSpPr/>
              <p:nvPr/>
            </p:nvCxnSpPr>
            <p:spPr>
              <a:xfrm>
                <a:off x="4343400" y="4851257"/>
                <a:ext cx="1905000" cy="1588"/>
              </a:xfrm>
              <a:prstGeom prst="straightConnector1">
                <a:avLst/>
              </a:prstGeom>
              <a:ln w="7302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テキスト ボックス 40"/>
              <p:cNvSpPr txBox="1"/>
              <p:nvPr/>
            </p:nvSpPr>
            <p:spPr>
              <a:xfrm>
                <a:off x="381000" y="3657600"/>
                <a:ext cx="1676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500" dirty="0" smtClean="0">
                    <a:ln>
                      <a:solidFill>
                        <a:srgbClr val="0000FF"/>
                      </a:solidFill>
                    </a:ln>
                  </a:rPr>
                  <a:t>P</a:t>
                </a:r>
                <a:r>
                  <a:rPr lang="en-US" altLang="ja-JP" sz="2000" dirty="0" smtClean="0">
                    <a:ln>
                      <a:solidFill>
                        <a:srgbClr val="0000FF"/>
                      </a:solidFill>
                    </a:ln>
                  </a:rPr>
                  <a:t>T</a:t>
                </a:r>
                <a:r>
                  <a:rPr lang="en-US" altLang="ja-JP" sz="2800" dirty="0" smtClean="0">
                    <a:ln>
                      <a:solidFill>
                        <a:srgbClr val="0000FF"/>
                      </a:solidFill>
                    </a:ln>
                  </a:rPr>
                  <a:t> 〜 </a:t>
                </a:r>
                <a:r>
                  <a:rPr lang="en-US" altLang="ja-JP" sz="3600" dirty="0" smtClean="0">
                    <a:ln>
                      <a:solidFill>
                        <a:srgbClr val="0000FF"/>
                      </a:solidFill>
                    </a:ln>
                  </a:rPr>
                  <a:t>0</a:t>
                </a:r>
                <a:endParaRPr kumimoji="1" lang="ja-JP" altLang="en-US" sz="2800" dirty="0">
                  <a:ln>
                    <a:solidFill>
                      <a:srgbClr val="0000FF"/>
                    </a:solidFill>
                  </a:ln>
                  <a:solidFill>
                    <a:schemeClr val="tx2"/>
                  </a:solidFill>
                </a:endParaRPr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381000" y="4078069"/>
                <a:ext cx="1676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500" dirty="0" smtClean="0">
                    <a:ln>
                      <a:solidFill>
                        <a:srgbClr val="0000FF"/>
                      </a:solidFill>
                    </a:ln>
                  </a:rPr>
                  <a:t>P</a:t>
                </a:r>
                <a:r>
                  <a:rPr lang="en-US" altLang="ja-JP" sz="2000" dirty="0" smtClean="0">
                    <a:ln>
                      <a:solidFill>
                        <a:srgbClr val="0000FF"/>
                      </a:solidFill>
                    </a:ln>
                  </a:rPr>
                  <a:t>L</a:t>
                </a:r>
                <a:r>
                  <a:rPr lang="en-US" altLang="ja-JP" sz="2800" dirty="0" smtClean="0">
                    <a:ln>
                      <a:solidFill>
                        <a:srgbClr val="0000FF"/>
                      </a:solidFill>
                    </a:ln>
                  </a:rPr>
                  <a:t> 〜 </a:t>
                </a:r>
                <a:r>
                  <a:rPr lang="en-US" altLang="ja-JP" sz="3600" dirty="0" err="1" smtClean="0">
                    <a:ln>
                      <a:solidFill>
                        <a:srgbClr val="0000FF"/>
                      </a:solidFill>
                    </a:ln>
                  </a:rPr>
                  <a:t>μ</a:t>
                </a:r>
                <a:endParaRPr kumimoji="1" lang="ja-JP" altLang="en-US" sz="2800" dirty="0">
                  <a:ln>
                    <a:solidFill>
                      <a:srgbClr val="0000FF"/>
                    </a:solidFill>
                  </a:ln>
                  <a:solidFill>
                    <a:schemeClr val="tx2"/>
                  </a:solidFill>
                </a:endParaRP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4953000" y="3657600"/>
                <a:ext cx="1447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500" dirty="0" smtClean="0">
                    <a:ln>
                      <a:solidFill>
                        <a:srgbClr val="0000FF"/>
                      </a:solidFill>
                    </a:ln>
                  </a:rPr>
                  <a:t>P</a:t>
                </a:r>
                <a:r>
                  <a:rPr lang="en-US" altLang="ja-JP" sz="2000" dirty="0" smtClean="0">
                    <a:ln>
                      <a:solidFill>
                        <a:srgbClr val="0000FF"/>
                      </a:solidFill>
                    </a:ln>
                  </a:rPr>
                  <a:t>T</a:t>
                </a:r>
                <a:r>
                  <a:rPr lang="en-US" altLang="ja-JP" sz="2800" dirty="0" smtClean="0">
                    <a:ln>
                      <a:solidFill>
                        <a:srgbClr val="0000FF"/>
                      </a:solidFill>
                    </a:ln>
                  </a:rPr>
                  <a:t> 〜 </a:t>
                </a:r>
                <a:r>
                  <a:rPr lang="en-US" altLang="ja-JP" sz="3600" dirty="0" smtClean="0">
                    <a:ln>
                      <a:solidFill>
                        <a:srgbClr val="0000FF"/>
                      </a:solidFill>
                    </a:ln>
                  </a:rPr>
                  <a:t>0</a:t>
                </a:r>
                <a:endParaRPr kumimoji="1" lang="ja-JP" altLang="en-US" sz="2800" dirty="0">
                  <a:ln>
                    <a:solidFill>
                      <a:srgbClr val="0000FF"/>
                    </a:solidFill>
                  </a:ln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45" name="直線矢印コネクタ 44"/>
              <p:cNvCxnSpPr/>
              <p:nvPr/>
            </p:nvCxnSpPr>
            <p:spPr>
              <a:xfrm>
                <a:off x="2438400" y="4851257"/>
                <a:ext cx="2057400" cy="1588"/>
              </a:xfrm>
              <a:prstGeom prst="straightConnector1">
                <a:avLst/>
              </a:prstGeom>
              <a:ln w="73025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テキスト ボックス 76"/>
          <p:cNvSpPr txBox="1"/>
          <p:nvPr/>
        </p:nvSpPr>
        <p:spPr>
          <a:xfrm>
            <a:off x="533400" y="762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quark self-energy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11/21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96000" y="760512"/>
            <a:ext cx="1771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including  </a:t>
            </a:r>
            <a:r>
              <a:rPr lang="ja-JP" altLang="en-US" sz="2400" dirty="0" smtClean="0">
                <a:solidFill>
                  <a:srgbClr val="0000FF"/>
                </a:solidFill>
              </a:rPr>
              <a:t>∑</a:t>
            </a:r>
            <a:r>
              <a:rPr lang="en-US" altLang="ja-JP" sz="2400" dirty="0" smtClean="0">
                <a:solidFill>
                  <a:srgbClr val="0000FF"/>
                </a:solidFill>
              </a:rPr>
              <a:t> 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rot="10800000" flipV="1">
            <a:off x="6462702" y="1143001"/>
            <a:ext cx="319098" cy="228602"/>
          </a:xfrm>
          <a:prstGeom prst="straightConnector1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" name="図形グループ 55"/>
          <p:cNvGrpSpPr/>
          <p:nvPr/>
        </p:nvGrpSpPr>
        <p:grpSpPr>
          <a:xfrm>
            <a:off x="152400" y="2134989"/>
            <a:ext cx="8763000" cy="1903611"/>
            <a:chOff x="152400" y="2134989"/>
            <a:chExt cx="8763000" cy="1903611"/>
          </a:xfrm>
        </p:grpSpPr>
        <p:grpSp>
          <p:nvGrpSpPr>
            <p:cNvPr id="53" name="図形グループ 52"/>
            <p:cNvGrpSpPr/>
            <p:nvPr/>
          </p:nvGrpSpPr>
          <p:grpSpPr>
            <a:xfrm>
              <a:off x="152400" y="2134989"/>
              <a:ext cx="8763000" cy="1903611"/>
              <a:chOff x="152400" y="2134989"/>
              <a:chExt cx="8763000" cy="1903611"/>
            </a:xfrm>
          </p:grpSpPr>
          <p:sp>
            <p:nvSpPr>
              <p:cNvPr id="33" name="テキスト ボックス 32"/>
              <p:cNvSpPr txBox="1"/>
              <p:nvPr/>
            </p:nvSpPr>
            <p:spPr>
              <a:xfrm>
                <a:off x="152400" y="2143780"/>
                <a:ext cx="815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800" dirty="0" smtClean="0"/>
                  <a:t>・</a:t>
                </a:r>
                <a:r>
                  <a:rPr lang="en-US" altLang="ja-JP" sz="2800" dirty="0" smtClean="0">
                    <a:solidFill>
                      <a:srgbClr val="0000FF"/>
                    </a:solidFill>
                  </a:rPr>
                  <a:t>Note1</a:t>
                </a:r>
                <a:r>
                  <a:rPr lang="en-US" altLang="ja-JP" sz="2800" dirty="0" smtClean="0"/>
                  <a:t>:   Mom. restriction from </a:t>
                </a:r>
                <a:r>
                  <a:rPr lang="en-US" altLang="ja-JP" sz="2800" dirty="0" smtClean="0">
                    <a:ln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</a:rPr>
                  <a:t>confining</a:t>
                </a:r>
                <a:r>
                  <a:rPr lang="en-US" altLang="ja-JP" sz="2800" dirty="0" smtClean="0"/>
                  <a:t> interaction.</a:t>
                </a:r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47" name="図形グループ 46"/>
              <p:cNvGrpSpPr/>
              <p:nvPr/>
            </p:nvGrpSpPr>
            <p:grpSpPr>
              <a:xfrm>
                <a:off x="2438400" y="3043535"/>
                <a:ext cx="2362200" cy="995065"/>
                <a:chOff x="2438400" y="3267670"/>
                <a:chExt cx="2362200" cy="995065"/>
              </a:xfrm>
            </p:grpSpPr>
            <p:sp>
              <p:nvSpPr>
                <p:cNvPr id="65" name="フリーフォーム 64"/>
                <p:cNvSpPr/>
                <p:nvPr/>
              </p:nvSpPr>
              <p:spPr>
                <a:xfrm>
                  <a:off x="2515572" y="3831078"/>
                  <a:ext cx="1904028" cy="431657"/>
                </a:xfrm>
                <a:custGeom>
                  <a:avLst/>
                  <a:gdLst>
                    <a:gd name="connsiteX0" fmla="*/ 0 w 2040745"/>
                    <a:gd name="connsiteY0" fmla="*/ 544588 h 544588"/>
                    <a:gd name="connsiteX1" fmla="*/ 531897 w 2040745"/>
                    <a:gd name="connsiteY1" fmla="*/ 77798 h 544588"/>
                    <a:gd name="connsiteX2" fmla="*/ 1508849 w 2040745"/>
                    <a:gd name="connsiteY2" fmla="*/ 77798 h 544588"/>
                    <a:gd name="connsiteX3" fmla="*/ 2040745 w 2040745"/>
                    <a:gd name="connsiteY3" fmla="*/ 544588 h 544588"/>
                    <a:gd name="connsiteX4" fmla="*/ 2040745 w 2040745"/>
                    <a:gd name="connsiteY4" fmla="*/ 544588 h 544588"/>
                    <a:gd name="connsiteX5" fmla="*/ 2040745 w 2040745"/>
                    <a:gd name="connsiteY5" fmla="*/ 544588 h 544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40745" h="544588">
                      <a:moveTo>
                        <a:pt x="0" y="544588"/>
                      </a:moveTo>
                      <a:cubicBezTo>
                        <a:pt x="140211" y="350092"/>
                        <a:pt x="280422" y="155596"/>
                        <a:pt x="531897" y="77798"/>
                      </a:cubicBezTo>
                      <a:cubicBezTo>
                        <a:pt x="783372" y="0"/>
                        <a:pt x="1257374" y="0"/>
                        <a:pt x="1508849" y="77798"/>
                      </a:cubicBezTo>
                      <a:cubicBezTo>
                        <a:pt x="1760324" y="155596"/>
                        <a:pt x="2040745" y="544588"/>
                        <a:pt x="2040745" y="544588"/>
                      </a:cubicBezTo>
                      <a:lnTo>
                        <a:pt x="2040745" y="544588"/>
                      </a:lnTo>
                      <a:lnTo>
                        <a:pt x="2040745" y="544588"/>
                      </a:lnTo>
                    </a:path>
                  </a:pathLst>
                </a:custGeom>
                <a:noFill/>
                <a:ln w="635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arrow" w="lg" len="lg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テキスト ボックス 69"/>
                <p:cNvSpPr txBox="1"/>
                <p:nvPr/>
              </p:nvSpPr>
              <p:spPr>
                <a:xfrm>
                  <a:off x="2438400" y="3267670"/>
                  <a:ext cx="2362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400" dirty="0" smtClean="0">
                      <a:solidFill>
                        <a:srgbClr val="FF0000"/>
                      </a:solidFill>
                    </a:rPr>
                    <a:t>small </a:t>
                  </a:r>
                  <a:r>
                    <a:rPr lang="en-US" altLang="ja-JP" sz="2400" dirty="0" err="1" smtClean="0">
                      <a:solidFill>
                        <a:srgbClr val="FF0000"/>
                      </a:solidFill>
                    </a:rPr>
                    <a:t>momenta</a:t>
                  </a:r>
                  <a:endParaRPr kumimoji="1" lang="ja-JP" altLang="en-US" sz="2400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51" name="図形グループ 50"/>
              <p:cNvGrpSpPr/>
              <p:nvPr/>
            </p:nvGrpSpPr>
            <p:grpSpPr>
              <a:xfrm>
                <a:off x="6705600" y="2134989"/>
                <a:ext cx="2209800" cy="1446411"/>
                <a:chOff x="6705600" y="2134989"/>
                <a:chExt cx="2209800" cy="1446411"/>
              </a:xfrm>
            </p:grpSpPr>
            <p:cxnSp>
              <p:nvCxnSpPr>
                <p:cNvPr id="71" name="直線矢印コネクタ 70"/>
                <p:cNvCxnSpPr/>
                <p:nvPr/>
              </p:nvCxnSpPr>
              <p:spPr>
                <a:xfrm>
                  <a:off x="7144382" y="2134989"/>
                  <a:ext cx="1313818" cy="1588"/>
                </a:xfrm>
                <a:prstGeom prst="straightConnector1">
                  <a:avLst/>
                </a:prstGeom>
                <a:ln w="635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フリーフォーム 37"/>
                <p:cNvSpPr/>
                <p:nvPr/>
              </p:nvSpPr>
              <p:spPr>
                <a:xfrm rot="732519">
                  <a:off x="8339224" y="2182560"/>
                  <a:ext cx="508820" cy="691434"/>
                </a:xfrm>
                <a:custGeom>
                  <a:avLst/>
                  <a:gdLst>
                    <a:gd name="connsiteX0" fmla="*/ 0 w 166443"/>
                    <a:gd name="connsiteY0" fmla="*/ 0 h 944433"/>
                    <a:gd name="connsiteX1" fmla="*/ 130260 w 166443"/>
                    <a:gd name="connsiteY1" fmla="*/ 314811 h 944433"/>
                    <a:gd name="connsiteX2" fmla="*/ 151970 w 166443"/>
                    <a:gd name="connsiteY2" fmla="*/ 618767 h 944433"/>
                    <a:gd name="connsiteX3" fmla="*/ 43420 w 166443"/>
                    <a:gd name="connsiteY3" fmla="*/ 944433 h 9444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6443" h="944433">
                      <a:moveTo>
                        <a:pt x="0" y="0"/>
                      </a:moveTo>
                      <a:cubicBezTo>
                        <a:pt x="52466" y="105841"/>
                        <a:pt x="104932" y="211683"/>
                        <a:pt x="130260" y="314811"/>
                      </a:cubicBezTo>
                      <a:cubicBezTo>
                        <a:pt x="155588" y="417939"/>
                        <a:pt x="166443" y="513830"/>
                        <a:pt x="151970" y="618767"/>
                      </a:cubicBezTo>
                      <a:cubicBezTo>
                        <a:pt x="137497" y="723704"/>
                        <a:pt x="59702" y="890155"/>
                        <a:pt x="43420" y="944433"/>
                      </a:cubicBezTo>
                    </a:path>
                  </a:pathLst>
                </a:custGeom>
                <a:ln w="508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arrow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" name="円/楕円 30"/>
                <p:cNvSpPr/>
                <p:nvPr/>
              </p:nvSpPr>
              <p:spPr>
                <a:xfrm>
                  <a:off x="7391400" y="3080266"/>
                  <a:ext cx="534988" cy="501134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2" name="直線矢印コネクタ 31"/>
                <p:cNvCxnSpPr/>
                <p:nvPr/>
              </p:nvCxnSpPr>
              <p:spPr>
                <a:xfrm flipV="1">
                  <a:off x="7391400" y="3200400"/>
                  <a:ext cx="534988" cy="264894"/>
                </a:xfrm>
                <a:prstGeom prst="straightConnector1">
                  <a:avLst/>
                </a:prstGeom>
                <a:ln w="34925" cap="flat" cmpd="sng" algn="ctr">
                  <a:solidFill>
                    <a:srgbClr val="FF0000"/>
                  </a:solidFill>
                  <a:prstDash val="solid"/>
                  <a:round/>
                  <a:headEnd type="arrow" w="sm" len="sm"/>
                  <a:tailEnd type="arrow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6705600" y="2554069"/>
                  <a:ext cx="22098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3600" dirty="0" err="1" smtClean="0"/>
                    <a:t>Δk</a:t>
                  </a:r>
                  <a:r>
                    <a:rPr lang="en-US" altLang="ja-JP" sz="2800" dirty="0" err="1" smtClean="0">
                      <a:ln>
                        <a:solidFill>
                          <a:srgbClr val="0000FF"/>
                        </a:solidFill>
                      </a:ln>
                    </a:rPr>
                    <a:t>〜</a:t>
                  </a:r>
                  <a:r>
                    <a:rPr lang="en-US" altLang="ja-JP" sz="2800" dirty="0" smtClean="0">
                      <a:ln>
                        <a:solidFill>
                          <a:srgbClr val="0000FF"/>
                        </a:solidFill>
                      </a:ln>
                    </a:rPr>
                    <a:t> </a:t>
                  </a:r>
                  <a:r>
                    <a:rPr lang="en-US" altLang="ja-JP" sz="3600" dirty="0" smtClean="0">
                      <a:ln>
                        <a:solidFill>
                          <a:srgbClr val="FF0000"/>
                        </a:solidFill>
                      </a:ln>
                      <a:solidFill>
                        <a:srgbClr val="FF0000"/>
                      </a:solidFill>
                    </a:rPr>
                    <a:t>Λ</a:t>
                  </a:r>
                  <a:r>
                    <a:rPr lang="en-US" altLang="ja-JP" sz="2000" dirty="0" smtClean="0">
                      <a:ln>
                        <a:solidFill>
                          <a:srgbClr val="FF0000"/>
                        </a:solidFill>
                      </a:ln>
                      <a:solidFill>
                        <a:srgbClr val="FF0000"/>
                      </a:solidFill>
                    </a:rPr>
                    <a:t>QCD</a:t>
                  </a:r>
                  <a:r>
                    <a:rPr lang="en-US" altLang="ja-JP" sz="2000" dirty="0" smtClean="0"/>
                    <a:t> </a:t>
                  </a:r>
                  <a:r>
                    <a:rPr lang="en-US" altLang="ja-JP" sz="2800" dirty="0" smtClean="0"/>
                    <a:t> </a:t>
                  </a:r>
                  <a:r>
                    <a:rPr lang="en-US" altLang="ja-JP" sz="3600" dirty="0" smtClean="0"/>
                    <a:t> </a:t>
                  </a:r>
                  <a:r>
                    <a:rPr lang="en-US" altLang="ja-JP" sz="2800" dirty="0" smtClean="0"/>
                    <a:t> </a:t>
                  </a:r>
                  <a:endParaRPr kumimoji="1" lang="ja-JP" altLang="en-US" sz="2800" dirty="0">
                    <a:solidFill>
                      <a:schemeClr val="tx2"/>
                    </a:solidFill>
                  </a:endParaRPr>
                </a:p>
              </p:txBody>
            </p:sp>
          </p:grpSp>
        </p:grpSp>
        <p:sp>
          <p:nvSpPr>
            <p:cNvPr id="55" name="円/楕円 54"/>
            <p:cNvSpPr/>
            <p:nvPr/>
          </p:nvSpPr>
          <p:spPr>
            <a:xfrm>
              <a:off x="7620000" y="3286124"/>
              <a:ext cx="142876" cy="142876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57" name="直線矢印コネクタ 56"/>
          <p:cNvCxnSpPr/>
          <p:nvPr/>
        </p:nvCxnSpPr>
        <p:spPr>
          <a:xfrm rot="5400000" flipH="1" flipV="1">
            <a:off x="7201694" y="3847306"/>
            <a:ext cx="990600" cy="1588"/>
          </a:xfrm>
          <a:prstGeom prst="straightConnector1">
            <a:avLst/>
          </a:prstGeom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7086600" y="407806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5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P</a:t>
            </a:r>
            <a:r>
              <a:rPr lang="en-US" altLang="ja-JP" sz="20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L</a:t>
            </a:r>
            <a:r>
              <a:rPr lang="en-US" altLang="ja-JP" sz="28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 〜 </a:t>
            </a:r>
            <a:r>
              <a:rPr lang="en-US" altLang="ja-JP" sz="3600" dirty="0" err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μ</a:t>
            </a:r>
            <a:endParaRPr kumimoji="1" lang="ja-JP" altLang="en-US" sz="28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411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76200" y="1156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e.g.) Dim. reduction of Schwinger-Dyson eq.</a:t>
            </a:r>
            <a:endParaRPr kumimoji="1" lang="ja-JP" altLang="en-US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93577"/>
            <a:ext cx="7867018" cy="109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1" name="直線矢印コネクタ 70"/>
          <p:cNvCxnSpPr/>
          <p:nvPr/>
        </p:nvCxnSpPr>
        <p:spPr>
          <a:xfrm>
            <a:off x="6019800" y="1828800"/>
            <a:ext cx="762000" cy="1588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/>
          <p:cNvSpPr txBox="1"/>
          <p:nvPr/>
        </p:nvSpPr>
        <p:spPr>
          <a:xfrm>
            <a:off x="533400" y="762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quark self-energy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12/21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52400" y="21336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・</a:t>
            </a:r>
            <a:r>
              <a:rPr lang="en-US" altLang="ja-JP" sz="2800" dirty="0" smtClean="0">
                <a:solidFill>
                  <a:srgbClr val="0000FF"/>
                </a:solidFill>
              </a:rPr>
              <a:t>Note2</a:t>
            </a:r>
            <a:r>
              <a:rPr lang="en-US" altLang="ja-JP" sz="2800" dirty="0" smtClean="0"/>
              <a:t>:   Suppression of </a:t>
            </a:r>
            <a:r>
              <a:rPr lang="en-US" altLang="ja-JP" sz="2800" dirty="0" smtClean="0">
                <a:solidFill>
                  <a:srgbClr val="FF0000"/>
                </a:solidFill>
              </a:rPr>
              <a:t>transverse</a:t>
            </a:r>
            <a:r>
              <a:rPr lang="en-US" altLang="ja-JP" sz="2800" dirty="0" smtClean="0"/>
              <a:t> and </a:t>
            </a:r>
            <a:r>
              <a:rPr lang="en-US" altLang="ja-JP" sz="2800" dirty="0" smtClean="0">
                <a:solidFill>
                  <a:srgbClr val="FF0000"/>
                </a:solidFill>
              </a:rPr>
              <a:t>mass</a:t>
            </a:r>
            <a:r>
              <a:rPr lang="en-US" altLang="ja-JP" sz="2800" dirty="0" smtClean="0"/>
              <a:t> parts:  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2796275"/>
            <a:ext cx="5562600" cy="595994"/>
          </a:xfrm>
          <a:prstGeom prst="rect">
            <a:avLst/>
          </a:prstGeom>
        </p:spPr>
      </p:pic>
      <p:grpSp>
        <p:nvGrpSpPr>
          <p:cNvPr id="48" name="図形グループ 47"/>
          <p:cNvGrpSpPr/>
          <p:nvPr/>
        </p:nvGrpSpPr>
        <p:grpSpPr>
          <a:xfrm>
            <a:off x="4191000" y="3316069"/>
            <a:ext cx="3200400" cy="646331"/>
            <a:chOff x="4114800" y="3733800"/>
            <a:chExt cx="3200400" cy="646331"/>
          </a:xfrm>
        </p:grpSpPr>
        <p:sp>
          <p:nvSpPr>
            <p:cNvPr id="49" name="テキスト ボックス 48"/>
            <p:cNvSpPr txBox="1"/>
            <p:nvPr/>
          </p:nvSpPr>
          <p:spPr>
            <a:xfrm>
              <a:off x="4114800" y="37338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ln>
                    <a:solidFill>
                      <a:srgbClr val="0000FF"/>
                    </a:solidFill>
                  </a:ln>
                </a:rPr>
                <a:t>〜 </a:t>
              </a:r>
              <a:r>
                <a:rPr lang="en-US" altLang="ja-JP" sz="3600" dirty="0" err="1" smtClean="0">
                  <a:ln>
                    <a:solidFill>
                      <a:srgbClr val="0000FF"/>
                    </a:solidFill>
                  </a:ln>
                  <a:solidFill>
                    <a:srgbClr val="0000FF"/>
                  </a:solidFill>
                </a:rPr>
                <a:t>μ</a:t>
              </a:r>
              <a:r>
                <a:rPr lang="en-US" altLang="ja-JP" sz="3600" dirty="0" smtClean="0">
                  <a:ln>
                    <a:solidFill>
                      <a:srgbClr val="0000FF"/>
                    </a:solidFill>
                  </a:ln>
                  <a:solidFill>
                    <a:srgbClr val="0000FF"/>
                  </a:solidFill>
                </a:rPr>
                <a:t> </a:t>
              </a:r>
              <a:endParaRPr kumimoji="1" lang="ja-JP" altLang="en-US" sz="28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5638800" y="3733800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ln>
                    <a:solidFill>
                      <a:srgbClr val="0000FF"/>
                    </a:solidFill>
                  </a:ln>
                </a:rPr>
                <a:t>〜 </a:t>
              </a:r>
              <a:r>
                <a:rPr lang="en-US" altLang="ja-JP" sz="3600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Λ</a:t>
              </a:r>
              <a:r>
                <a:rPr lang="en-US" altLang="ja-JP" sz="2000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QCD</a:t>
              </a:r>
              <a:endParaRPr lang="ja-JP" altLang="en-US" sz="3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51" name="図形グループ 50"/>
          <p:cNvGrpSpPr/>
          <p:nvPr/>
        </p:nvGrpSpPr>
        <p:grpSpPr>
          <a:xfrm>
            <a:off x="7010400" y="2858869"/>
            <a:ext cx="992188" cy="454680"/>
            <a:chOff x="7010400" y="3289300"/>
            <a:chExt cx="1219200" cy="520700"/>
          </a:xfrm>
        </p:grpSpPr>
        <p:pic>
          <p:nvPicPr>
            <p:cNvPr id="52" name="図 5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10400" y="3365500"/>
              <a:ext cx="444500" cy="444500"/>
            </a:xfrm>
            <a:prstGeom prst="rect">
              <a:avLst/>
            </a:prstGeom>
          </p:spPr>
        </p:pic>
        <p:grpSp>
          <p:nvGrpSpPr>
            <p:cNvPr id="53" name="図形グループ 34"/>
            <p:cNvGrpSpPr/>
            <p:nvPr/>
          </p:nvGrpSpPr>
          <p:grpSpPr>
            <a:xfrm>
              <a:off x="7505700" y="3289300"/>
              <a:ext cx="723900" cy="520700"/>
              <a:chOff x="7607300" y="3365500"/>
              <a:chExt cx="723900" cy="520700"/>
            </a:xfrm>
          </p:grpSpPr>
          <p:pic>
            <p:nvPicPr>
              <p:cNvPr id="54" name="図 53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24800" y="3606800"/>
                <a:ext cx="406400" cy="279400"/>
              </a:xfrm>
              <a:prstGeom prst="rect">
                <a:avLst/>
              </a:prstGeom>
            </p:spPr>
          </p:pic>
          <p:pic>
            <p:nvPicPr>
              <p:cNvPr id="55" name="図 54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607300" y="3365500"/>
                <a:ext cx="336085" cy="444500"/>
              </a:xfrm>
              <a:prstGeom prst="rect">
                <a:avLst/>
              </a:prstGeom>
            </p:spPr>
          </p:pic>
        </p:grpSp>
      </p:grpSp>
      <p:grpSp>
        <p:nvGrpSpPr>
          <p:cNvPr id="56" name="図形グループ 55"/>
          <p:cNvGrpSpPr/>
          <p:nvPr/>
        </p:nvGrpSpPr>
        <p:grpSpPr>
          <a:xfrm>
            <a:off x="6172200" y="2733020"/>
            <a:ext cx="2057400" cy="839788"/>
            <a:chOff x="6172200" y="3124200"/>
            <a:chExt cx="2057400" cy="839788"/>
          </a:xfrm>
        </p:grpSpPr>
        <p:grpSp>
          <p:nvGrpSpPr>
            <p:cNvPr id="57" name="図形グループ 47"/>
            <p:cNvGrpSpPr/>
            <p:nvPr/>
          </p:nvGrpSpPr>
          <p:grpSpPr>
            <a:xfrm>
              <a:off x="7391400" y="3124200"/>
              <a:ext cx="838200" cy="839788"/>
              <a:chOff x="1235883" y="5027612"/>
              <a:chExt cx="1313818" cy="1222376"/>
            </a:xfrm>
          </p:grpSpPr>
          <p:cxnSp>
            <p:nvCxnSpPr>
              <p:cNvPr id="61" name="直線矢印コネクタ 60"/>
              <p:cNvCxnSpPr/>
              <p:nvPr/>
            </p:nvCxnSpPr>
            <p:spPr>
              <a:xfrm>
                <a:off x="1235883" y="5027612"/>
                <a:ext cx="1313818" cy="1220788"/>
              </a:xfrm>
              <a:prstGeom prst="straightConnector1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矢印コネクタ 61"/>
              <p:cNvCxnSpPr/>
              <p:nvPr/>
            </p:nvCxnSpPr>
            <p:spPr>
              <a:xfrm rot="10800000" flipV="1">
                <a:off x="1235883" y="5027613"/>
                <a:ext cx="1295399" cy="1222375"/>
              </a:xfrm>
              <a:prstGeom prst="straightConnector1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図形グループ 37"/>
            <p:cNvGrpSpPr/>
            <p:nvPr/>
          </p:nvGrpSpPr>
          <p:grpSpPr>
            <a:xfrm>
              <a:off x="6172200" y="3124200"/>
              <a:ext cx="838200" cy="839787"/>
              <a:chOff x="6553200" y="3200400"/>
              <a:chExt cx="838200" cy="839787"/>
            </a:xfrm>
          </p:grpSpPr>
          <p:cxnSp>
            <p:nvCxnSpPr>
              <p:cNvPr id="59" name="直線矢印コネクタ 58"/>
              <p:cNvCxnSpPr/>
              <p:nvPr/>
            </p:nvCxnSpPr>
            <p:spPr>
              <a:xfrm rot="10800000" flipV="1">
                <a:off x="6553201" y="3200400"/>
                <a:ext cx="826449" cy="839787"/>
              </a:xfrm>
              <a:prstGeom prst="straightConnector1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矢印コネクタ 59"/>
              <p:cNvCxnSpPr/>
              <p:nvPr/>
            </p:nvCxnSpPr>
            <p:spPr>
              <a:xfrm>
                <a:off x="6553200" y="3200400"/>
                <a:ext cx="838200" cy="838697"/>
              </a:xfrm>
              <a:prstGeom prst="straightConnector1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図形グループ 36"/>
          <p:cNvGrpSpPr/>
          <p:nvPr/>
        </p:nvGrpSpPr>
        <p:grpSpPr>
          <a:xfrm>
            <a:off x="0" y="3972580"/>
            <a:ext cx="8991600" cy="4409420"/>
            <a:chOff x="0" y="3972580"/>
            <a:chExt cx="8991600" cy="4409420"/>
          </a:xfrm>
        </p:grpSpPr>
        <p:sp>
          <p:nvSpPr>
            <p:cNvPr id="63" name="テキスト ボックス 62"/>
            <p:cNvSpPr txBox="1"/>
            <p:nvPr/>
          </p:nvSpPr>
          <p:spPr>
            <a:xfrm>
              <a:off x="152400" y="3972580"/>
              <a:ext cx="883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/>
                <a:t>・</a:t>
              </a:r>
              <a:r>
                <a:rPr lang="en-US" altLang="ja-JP" sz="2800" dirty="0" smtClean="0">
                  <a:solidFill>
                    <a:srgbClr val="0000FF"/>
                  </a:solidFill>
                </a:rPr>
                <a:t>Note3</a:t>
              </a:r>
              <a:r>
                <a:rPr lang="en-US" altLang="ja-JP" sz="2800" dirty="0" smtClean="0"/>
                <a:t>:    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quark energy</a:t>
              </a:r>
              <a:r>
                <a:rPr lang="en-US" altLang="ja-JP" sz="2800" dirty="0" smtClean="0"/>
                <a:t> is 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insensitive</a:t>
              </a:r>
              <a:r>
                <a:rPr lang="en-US" altLang="ja-JP" sz="2800" dirty="0" smtClean="0"/>
                <a:t> to small change of </a:t>
              </a:r>
              <a:r>
                <a:rPr lang="en-US" altLang="ja-JP" sz="2800" dirty="0" err="1" smtClean="0">
                  <a:solidFill>
                    <a:srgbClr val="FF0000"/>
                  </a:solidFill>
                </a:rPr>
                <a:t>k</a:t>
              </a:r>
              <a:r>
                <a:rPr lang="en-US" altLang="ja-JP" dirty="0" err="1" smtClean="0">
                  <a:solidFill>
                    <a:srgbClr val="FF0000"/>
                  </a:solidFill>
                </a:rPr>
                <a:t>T</a:t>
              </a:r>
              <a:r>
                <a:rPr lang="en-US" altLang="ja-JP" dirty="0" smtClean="0"/>
                <a:t> </a:t>
              </a:r>
              <a:r>
                <a:rPr lang="en-US" altLang="ja-JP" sz="2800" dirty="0" smtClean="0"/>
                <a:t>:  </a:t>
              </a:r>
              <a:endParaRPr kumimoji="1" lang="ja-JP" altLang="en-US" sz="2800" dirty="0">
                <a:solidFill>
                  <a:schemeClr val="tx2"/>
                </a:solidFill>
              </a:endParaRPr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1676400" y="5638800"/>
              <a:ext cx="6553200" cy="2743200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9" name="図形グループ 88"/>
            <p:cNvGrpSpPr/>
            <p:nvPr/>
          </p:nvGrpSpPr>
          <p:grpSpPr>
            <a:xfrm>
              <a:off x="4343400" y="5177135"/>
              <a:ext cx="1201524" cy="958334"/>
              <a:chOff x="3141876" y="4985266"/>
              <a:chExt cx="1201524" cy="958334"/>
            </a:xfrm>
          </p:grpSpPr>
          <p:sp>
            <p:nvSpPr>
              <p:cNvPr id="68" name="円/楕円 67"/>
              <p:cNvSpPr/>
              <p:nvPr/>
            </p:nvSpPr>
            <p:spPr>
              <a:xfrm>
                <a:off x="3141876" y="5442466"/>
                <a:ext cx="1066800" cy="501134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2" name="直線矢印コネクタ 71"/>
              <p:cNvCxnSpPr/>
              <p:nvPr/>
            </p:nvCxnSpPr>
            <p:spPr>
              <a:xfrm rot="5400000" flipH="1" flipV="1">
                <a:off x="3312643" y="5346312"/>
                <a:ext cx="723682" cy="1590"/>
              </a:xfrm>
              <a:prstGeom prst="straightConnector1">
                <a:avLst/>
              </a:prstGeom>
              <a:ln w="508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矢印コネクタ 73"/>
              <p:cNvCxnSpPr/>
              <p:nvPr/>
            </p:nvCxnSpPr>
            <p:spPr>
              <a:xfrm>
                <a:off x="3675276" y="5671066"/>
                <a:ext cx="668124" cy="1588"/>
              </a:xfrm>
              <a:prstGeom prst="straightConnector1">
                <a:avLst/>
              </a:prstGeom>
              <a:ln w="508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円/楕円 79"/>
              <p:cNvSpPr/>
              <p:nvPr/>
            </p:nvSpPr>
            <p:spPr>
              <a:xfrm>
                <a:off x="3599076" y="5604390"/>
                <a:ext cx="142876" cy="14287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1" name="テキスト ボックス 80"/>
            <p:cNvSpPr txBox="1"/>
            <p:nvPr/>
          </p:nvSpPr>
          <p:spPr>
            <a:xfrm>
              <a:off x="2743200" y="4763869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 err="1" smtClean="0"/>
                <a:t>Δk</a:t>
              </a:r>
              <a:r>
                <a:rPr lang="en-US" altLang="ja-JP" sz="2000" dirty="0" err="1" smtClean="0"/>
                <a:t>L</a:t>
              </a:r>
              <a:r>
                <a:rPr lang="en-US" altLang="ja-JP" sz="2800" dirty="0" err="1" smtClean="0">
                  <a:ln>
                    <a:solidFill>
                      <a:srgbClr val="0000FF"/>
                    </a:solidFill>
                  </a:ln>
                </a:rPr>
                <a:t>〜</a:t>
              </a:r>
              <a:r>
                <a:rPr lang="en-US" altLang="ja-JP" sz="2800" dirty="0" smtClean="0">
                  <a:ln>
                    <a:solidFill>
                      <a:srgbClr val="0000FF"/>
                    </a:solidFill>
                  </a:ln>
                </a:rPr>
                <a:t> </a:t>
              </a:r>
              <a:r>
                <a:rPr lang="en-US" altLang="ja-JP" sz="3600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Λ</a:t>
              </a:r>
              <a:r>
                <a:rPr lang="en-US" altLang="ja-JP" sz="2000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QCD</a:t>
              </a:r>
              <a:r>
                <a:rPr lang="en-US" altLang="ja-JP" sz="2000" dirty="0" smtClean="0"/>
                <a:t> </a:t>
              </a:r>
              <a:r>
                <a:rPr lang="en-US" altLang="ja-JP" sz="2800" dirty="0" smtClean="0"/>
                <a:t> </a:t>
              </a:r>
              <a:r>
                <a:rPr lang="en-US" altLang="ja-JP" sz="3600" dirty="0" smtClean="0"/>
                <a:t> </a:t>
              </a:r>
              <a:r>
                <a:rPr lang="en-US" altLang="ja-JP" sz="2800" dirty="0" smtClean="0"/>
                <a:t> </a:t>
              </a:r>
              <a:endParaRPr kumimoji="1" lang="ja-JP" altLang="en-US" sz="2800" dirty="0">
                <a:solidFill>
                  <a:schemeClr val="tx2"/>
                </a:solidFill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4572000" y="5906869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 err="1" smtClean="0"/>
                <a:t>Δk</a:t>
              </a:r>
              <a:r>
                <a:rPr lang="en-US" altLang="ja-JP" sz="2000" dirty="0" err="1" smtClean="0"/>
                <a:t>T</a:t>
              </a:r>
              <a:r>
                <a:rPr lang="en-US" altLang="ja-JP" sz="2800" dirty="0" err="1" smtClean="0">
                  <a:ln>
                    <a:solidFill>
                      <a:srgbClr val="0000FF"/>
                    </a:solidFill>
                  </a:ln>
                </a:rPr>
                <a:t>〜</a:t>
              </a:r>
              <a:r>
                <a:rPr lang="en-US" altLang="ja-JP" sz="2800" dirty="0" smtClean="0">
                  <a:ln>
                    <a:solidFill>
                      <a:srgbClr val="0000FF"/>
                    </a:solidFill>
                  </a:ln>
                </a:rPr>
                <a:t> </a:t>
              </a:r>
              <a:r>
                <a:rPr lang="en-US" altLang="ja-JP" sz="3600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Λ</a:t>
              </a:r>
              <a:r>
                <a:rPr lang="en-US" altLang="ja-JP" sz="2000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QCD</a:t>
              </a:r>
              <a:r>
                <a:rPr lang="en-US" altLang="ja-JP" sz="2000" dirty="0" smtClean="0"/>
                <a:t> </a:t>
              </a:r>
              <a:r>
                <a:rPr lang="en-US" altLang="ja-JP" sz="2800" dirty="0" smtClean="0"/>
                <a:t>  </a:t>
              </a:r>
              <a:endParaRPr kumimoji="1" lang="ja-JP" altLang="en-US" sz="2800" dirty="0">
                <a:solidFill>
                  <a:schemeClr val="tx2"/>
                </a:solidFill>
              </a:endParaRPr>
            </a:p>
          </p:txBody>
        </p:sp>
        <p:cxnSp>
          <p:nvCxnSpPr>
            <p:cNvPr id="83" name="直線矢印コネクタ 82"/>
            <p:cNvCxnSpPr/>
            <p:nvPr/>
          </p:nvCxnSpPr>
          <p:spPr>
            <a:xfrm>
              <a:off x="1143000" y="5985391"/>
              <a:ext cx="838200" cy="339209"/>
            </a:xfrm>
            <a:prstGeom prst="straightConnector1">
              <a:avLst/>
            </a:prstGeom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テキスト ボックス 84"/>
            <p:cNvSpPr txBox="1"/>
            <p:nvPr/>
          </p:nvSpPr>
          <p:spPr>
            <a:xfrm>
              <a:off x="0" y="5486400"/>
              <a:ext cx="2895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/>
                <a:t>E= const. surface</a:t>
              </a:r>
              <a:r>
                <a:rPr lang="en-US" altLang="ja-JP" sz="2000" dirty="0" smtClean="0"/>
                <a:t> </a:t>
              </a:r>
              <a:r>
                <a:rPr lang="en-US" altLang="ja-JP" sz="2800" dirty="0" smtClean="0"/>
                <a:t>  </a:t>
              </a:r>
              <a:endParaRPr kumimoji="1" lang="ja-JP" altLang="en-US" sz="2800" dirty="0">
                <a:solidFill>
                  <a:schemeClr val="tx2"/>
                </a:solidFill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5257800" y="458218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FF0000"/>
                  </a:solidFill>
                </a:rPr>
                <a:t>along</a:t>
              </a:r>
              <a:r>
                <a:rPr lang="en-US" altLang="ja-JP" sz="2800" dirty="0" smtClean="0"/>
                <a:t> </a:t>
              </a:r>
              <a:r>
                <a:rPr lang="en-US" altLang="ja-JP" sz="2800" dirty="0" smtClean="0">
                  <a:solidFill>
                    <a:srgbClr val="0000FF"/>
                  </a:solidFill>
                </a:rPr>
                <a:t>E = const. </a:t>
              </a:r>
              <a:r>
                <a:rPr lang="en-US" altLang="ja-JP" sz="2800" dirty="0" smtClean="0"/>
                <a:t>surface</a:t>
              </a:r>
              <a:r>
                <a:rPr lang="en-US" altLang="ja-JP" sz="2000" dirty="0" smtClean="0"/>
                <a:t> </a:t>
              </a:r>
              <a:r>
                <a:rPr lang="en-US" altLang="ja-JP" sz="2800" dirty="0" smtClean="0"/>
                <a:t>  </a:t>
              </a:r>
              <a:endParaRPr kumimoji="1" lang="ja-JP" altLang="en-US" sz="2800" dirty="0">
                <a:solidFill>
                  <a:schemeClr val="tx2"/>
                </a:solidFill>
              </a:endParaRPr>
            </a:p>
          </p:txBody>
        </p:sp>
        <p:cxnSp>
          <p:nvCxnSpPr>
            <p:cNvPr id="91" name="直線矢印コネクタ 90"/>
            <p:cNvCxnSpPr/>
            <p:nvPr/>
          </p:nvCxnSpPr>
          <p:spPr>
            <a:xfrm flipV="1">
              <a:off x="5181600" y="5177135"/>
              <a:ext cx="762000" cy="577335"/>
            </a:xfrm>
            <a:prstGeom prst="straightConnector1">
              <a:avLst/>
            </a:prstGeom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1336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982117"/>
            <a:ext cx="7181218" cy="999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図形グループ 25"/>
          <p:cNvGrpSpPr/>
          <p:nvPr/>
        </p:nvGrpSpPr>
        <p:grpSpPr>
          <a:xfrm>
            <a:off x="228600" y="5206424"/>
            <a:ext cx="8686800" cy="1245752"/>
            <a:chOff x="228600" y="5206424"/>
            <a:chExt cx="8686800" cy="1245752"/>
          </a:xfrm>
        </p:grpSpPr>
        <p:sp>
          <p:nvSpPr>
            <p:cNvPr id="55" name="テキスト ボックス 54"/>
            <p:cNvSpPr txBox="1"/>
            <p:nvPr/>
          </p:nvSpPr>
          <p:spPr>
            <a:xfrm>
              <a:off x="304800" y="5206424"/>
              <a:ext cx="8610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>
                  <a:solidFill>
                    <a:srgbClr val="FF0000"/>
                  </a:solidFill>
                </a:rPr>
                <a:t>Schwinger-Dyson eq. in (1+1) D</a:t>
              </a:r>
              <a:r>
                <a:rPr lang="en-US" altLang="ja-JP" sz="3200" dirty="0" smtClean="0">
                  <a:solidFill>
                    <a:srgbClr val="0070C0"/>
                  </a:solidFill>
                </a:rPr>
                <a:t> QCD in 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A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1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=0</a:t>
              </a:r>
              <a:r>
                <a:rPr lang="en-US" altLang="ja-JP" sz="3200" dirty="0" smtClean="0">
                  <a:solidFill>
                    <a:srgbClr val="0070C0"/>
                  </a:solidFill>
                </a:rPr>
                <a:t> gauge </a:t>
              </a:r>
              <a:endParaRPr kumimoji="1" lang="ja-JP" alt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228600" y="5867400"/>
              <a:ext cx="8610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>
                  <a:solidFill>
                    <a:srgbClr val="660066"/>
                  </a:solidFill>
                </a:rPr>
                <a:t>Bethe-</a:t>
              </a:r>
              <a:r>
                <a:rPr lang="en-US" altLang="ja-JP" sz="3200" dirty="0" err="1" smtClean="0">
                  <a:solidFill>
                    <a:srgbClr val="660066"/>
                  </a:solidFill>
                </a:rPr>
                <a:t>Salpeter</a:t>
              </a:r>
              <a:r>
                <a:rPr lang="en-US" altLang="ja-JP" sz="3200" dirty="0" smtClean="0">
                  <a:solidFill>
                    <a:srgbClr val="660066"/>
                  </a:solidFill>
                </a:rPr>
                <a:t> eq. can be also converted to (1+1)D </a:t>
              </a:r>
              <a:endParaRPr kumimoji="1" lang="ja-JP" altLang="en-US" sz="3200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25" name="図形グループ 24"/>
          <p:cNvGrpSpPr/>
          <p:nvPr/>
        </p:nvGrpSpPr>
        <p:grpSpPr>
          <a:xfrm>
            <a:off x="228600" y="1981200"/>
            <a:ext cx="8763000" cy="1449388"/>
            <a:chOff x="228600" y="1981200"/>
            <a:chExt cx="8763000" cy="1449388"/>
          </a:xfrm>
        </p:grpSpPr>
        <p:cxnSp>
          <p:nvCxnSpPr>
            <p:cNvPr id="71" name="直線矢印コネクタ 70"/>
            <p:cNvCxnSpPr/>
            <p:nvPr/>
          </p:nvCxnSpPr>
          <p:spPr>
            <a:xfrm flipV="1">
              <a:off x="3429000" y="1981200"/>
              <a:ext cx="5105400" cy="26107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/>
            <p:cNvSpPr txBox="1"/>
            <p:nvPr/>
          </p:nvSpPr>
          <p:spPr>
            <a:xfrm>
              <a:off x="4096382" y="2133600"/>
              <a:ext cx="1923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0000FF"/>
                  </a:solidFill>
                </a:rPr>
                <a:t>factorization </a:t>
              </a:r>
              <a:endParaRPr kumimoji="1" lang="ja-JP" altLang="en-US" sz="2400" dirty="0">
                <a:solidFill>
                  <a:srgbClr val="0000FF"/>
                </a:solidFill>
              </a:endParaRPr>
            </a:p>
          </p:txBody>
        </p:sp>
        <p:grpSp>
          <p:nvGrpSpPr>
            <p:cNvPr id="35" name="図形グループ 34"/>
            <p:cNvGrpSpPr/>
            <p:nvPr/>
          </p:nvGrpSpPr>
          <p:grpSpPr>
            <a:xfrm>
              <a:off x="228600" y="2057400"/>
              <a:ext cx="8763000" cy="1373188"/>
              <a:chOff x="228600" y="2133601"/>
              <a:chExt cx="8763000" cy="1373188"/>
            </a:xfrm>
          </p:grpSpPr>
          <p:pic>
            <p:nvPicPr>
              <p:cNvPr id="29" name="図 2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86000" y="2587985"/>
                <a:ext cx="4038600" cy="841015"/>
              </a:xfrm>
              <a:prstGeom prst="rect">
                <a:avLst/>
              </a:prstGeom>
            </p:spPr>
          </p:pic>
          <p:pic>
            <p:nvPicPr>
              <p:cNvPr id="30" name="図 2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05600" y="2514600"/>
                <a:ext cx="2209800" cy="915813"/>
              </a:xfrm>
              <a:prstGeom prst="rect">
                <a:avLst/>
              </a:prstGeom>
            </p:spPr>
          </p:pic>
          <p:sp>
            <p:nvSpPr>
              <p:cNvPr id="32" name="テキスト ボックス 31"/>
              <p:cNvSpPr txBox="1"/>
              <p:nvPr/>
            </p:nvSpPr>
            <p:spPr>
              <a:xfrm>
                <a:off x="6310306" y="2590800"/>
                <a:ext cx="62389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400" dirty="0" smtClean="0">
                    <a:solidFill>
                      <a:srgbClr val="FF0000"/>
                    </a:solidFill>
                  </a:rPr>
                  <a:t>⊗</a:t>
                </a:r>
                <a:endParaRPr kumimoji="1" lang="ja-JP" altLang="en-US" sz="44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7" name="直線矢印コネクタ 46"/>
              <p:cNvCxnSpPr/>
              <p:nvPr/>
            </p:nvCxnSpPr>
            <p:spPr>
              <a:xfrm>
                <a:off x="6705600" y="3505201"/>
                <a:ext cx="2286000" cy="1588"/>
              </a:xfrm>
              <a:prstGeom prst="straightConnector1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矢印コネクタ 23"/>
              <p:cNvCxnSpPr/>
              <p:nvPr/>
            </p:nvCxnSpPr>
            <p:spPr>
              <a:xfrm rot="16200000" flipH="1">
                <a:off x="6245926" y="2440873"/>
                <a:ext cx="614546" cy="1"/>
              </a:xfrm>
              <a:prstGeom prst="straightConnector1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" name="図 2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8600" y="2814451"/>
                <a:ext cx="1981200" cy="385949"/>
              </a:xfrm>
              <a:prstGeom prst="rect">
                <a:avLst/>
              </a:prstGeom>
            </p:spPr>
          </p:pic>
          <p:cxnSp>
            <p:nvCxnSpPr>
              <p:cNvPr id="19" name="直線矢印コネクタ 18"/>
              <p:cNvCxnSpPr/>
              <p:nvPr/>
            </p:nvCxnSpPr>
            <p:spPr>
              <a:xfrm>
                <a:off x="5562600" y="3200401"/>
                <a:ext cx="381000" cy="1588"/>
              </a:xfrm>
              <a:prstGeom prst="straightConnector1">
                <a:avLst/>
              </a:prstGeom>
              <a:ln w="635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図形グループ 35"/>
          <p:cNvGrpSpPr/>
          <p:nvPr/>
        </p:nvGrpSpPr>
        <p:grpSpPr>
          <a:xfrm>
            <a:off x="1447800" y="3462293"/>
            <a:ext cx="6934200" cy="1566907"/>
            <a:chOff x="1447800" y="3352800"/>
            <a:chExt cx="6934200" cy="1566907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5638800" y="3352800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0000FF"/>
                  </a:solidFill>
                </a:rPr>
                <a:t>smearing </a:t>
              </a:r>
              <a:endParaRPr kumimoji="1" lang="ja-JP" altLang="en-US" sz="2400" dirty="0">
                <a:solidFill>
                  <a:srgbClr val="0000FF"/>
                </a:solidFill>
              </a:endParaRPr>
            </a:p>
          </p:txBody>
        </p:sp>
        <p:pic>
          <p:nvPicPr>
            <p:cNvPr id="53" name="図 5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248400" y="3962400"/>
              <a:ext cx="1921727" cy="838200"/>
            </a:xfrm>
            <a:prstGeom prst="rect">
              <a:avLst/>
            </a:prstGeom>
          </p:spPr>
        </p:pic>
        <p:cxnSp>
          <p:nvCxnSpPr>
            <p:cNvPr id="38" name="直線矢印コネクタ 37"/>
            <p:cNvCxnSpPr/>
            <p:nvPr/>
          </p:nvCxnSpPr>
          <p:spPr>
            <a:xfrm rot="5400000">
              <a:off x="7318329" y="3654470"/>
              <a:ext cx="450940" cy="1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テキスト ボックス 55"/>
            <p:cNvSpPr txBox="1"/>
            <p:nvPr/>
          </p:nvSpPr>
          <p:spPr>
            <a:xfrm>
              <a:off x="1447800" y="4114800"/>
              <a:ext cx="411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0000FF"/>
                  </a:solidFill>
                </a:rPr>
                <a:t>confining propagator in (1+1)D:</a:t>
              </a:r>
              <a:endParaRPr kumimoji="1" lang="ja-JP" alt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6019800" y="3886200"/>
              <a:ext cx="2362200" cy="1033507"/>
            </a:xfrm>
            <a:prstGeom prst="rect">
              <a:avLst/>
            </a:prstGeom>
            <a:noFill/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76200" y="762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e.g.) Dim. reduction of Schwinger-Dyson eq.</a:t>
            </a:r>
            <a:endParaRPr kumimoji="1" lang="ja-JP" altLang="en-US" sz="3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229982" y="609600"/>
            <a:ext cx="2685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insensitive to </a:t>
            </a:r>
            <a:r>
              <a:rPr lang="en-US" altLang="ja-JP" sz="2400" dirty="0" err="1" smtClean="0">
                <a:solidFill>
                  <a:srgbClr val="0000FF"/>
                </a:solidFill>
              </a:rPr>
              <a:t>kT</a:t>
            </a:r>
            <a:r>
              <a:rPr lang="en-US" altLang="ja-JP" sz="2400" dirty="0" smtClean="0">
                <a:solidFill>
                  <a:srgbClr val="0000FF"/>
                </a:solidFill>
              </a:rPr>
              <a:t> 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 rot="10800000" flipV="1">
            <a:off x="6615102" y="1066801"/>
            <a:ext cx="319098" cy="228602"/>
          </a:xfrm>
          <a:prstGeom prst="straightConnector1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13/21</a:t>
            </a:r>
          </a:p>
        </p:txBody>
      </p:sp>
    </p:spTree>
    <p:custDataLst>
      <p:tags r:id="rId1"/>
    </p:custDataLst>
  </p:cSld>
  <p:clrMapOvr>
    <a:masterClrMapping/>
  </p:clrMapOvr>
  <p:transition advTm="820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533400" y="142852"/>
            <a:ext cx="7848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err="1" smtClean="0"/>
              <a:t>Catoon</a:t>
            </a:r>
            <a:r>
              <a:rPr lang="en-US" altLang="ja-JP" sz="3200" dirty="0" smtClean="0"/>
              <a:t> for Pairing dynamics </a:t>
            </a:r>
            <a:r>
              <a:rPr lang="en-US" altLang="ja-JP" sz="3200" dirty="0" smtClean="0">
                <a:solidFill>
                  <a:schemeClr val="tx2"/>
                </a:solidFill>
              </a:rPr>
              <a:t>before</a:t>
            </a:r>
            <a:r>
              <a:rPr lang="en-US" altLang="ja-JP" sz="3200" dirty="0" smtClean="0"/>
              <a:t> reduction</a:t>
            </a:r>
            <a:endParaRPr kumimoji="1" lang="ja-JP" altLang="en-US" sz="3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14/21</a:t>
            </a:r>
          </a:p>
        </p:txBody>
      </p:sp>
      <p:grpSp>
        <p:nvGrpSpPr>
          <p:cNvPr id="2" name="図形グループ 92"/>
          <p:cNvGrpSpPr/>
          <p:nvPr/>
        </p:nvGrpSpPr>
        <p:grpSpPr>
          <a:xfrm>
            <a:off x="1243683" y="1371601"/>
            <a:ext cx="5387306" cy="5333999"/>
            <a:chOff x="1676400" y="1295400"/>
            <a:chExt cx="5387306" cy="5333999"/>
          </a:xfrm>
        </p:grpSpPr>
        <p:sp>
          <p:nvSpPr>
            <p:cNvPr id="34" name="円/楕円 33"/>
            <p:cNvSpPr/>
            <p:nvPr/>
          </p:nvSpPr>
          <p:spPr>
            <a:xfrm rot="10800000">
              <a:off x="3124201" y="5943599"/>
              <a:ext cx="2486036" cy="6858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1676400" y="1447800"/>
              <a:ext cx="5387306" cy="4953000"/>
            </a:xfrm>
            <a:prstGeom prst="ellipse">
              <a:avLst/>
            </a:prstGeom>
            <a:gradFill flip="none" rotWithShape="1">
              <a:gsLst>
                <a:gs pos="68000">
                  <a:schemeClr val="tx2">
                    <a:lumMod val="20000"/>
                    <a:lumOff val="80000"/>
                  </a:schemeClr>
                </a:gs>
                <a:gs pos="50000">
                  <a:schemeClr val="accent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3152764" y="1676400"/>
              <a:ext cx="2486036" cy="6858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 rot="10800000">
              <a:off x="3124201" y="5562600"/>
              <a:ext cx="2486036" cy="685800"/>
            </a:xfrm>
            <a:prstGeom prst="ellipse">
              <a:avLst/>
            </a:prstGeom>
            <a:noFill/>
            <a:ln w="254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3152764" y="1295400"/>
              <a:ext cx="2486036" cy="6858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 91"/>
            <p:cNvSpPr/>
            <p:nvPr/>
          </p:nvSpPr>
          <p:spPr>
            <a:xfrm rot="2521503">
              <a:off x="3922765" y="1544098"/>
              <a:ext cx="155470" cy="624253"/>
            </a:xfrm>
            <a:custGeom>
              <a:avLst/>
              <a:gdLst>
                <a:gd name="connsiteX0" fmla="*/ 64490 w 780499"/>
                <a:gd name="connsiteY0" fmla="*/ 0 h 4026336"/>
                <a:gd name="connsiteX1" fmla="*/ 649865 w 780499"/>
                <a:gd name="connsiteY1" fmla="*/ 357161 h 4026336"/>
                <a:gd name="connsiteX2" fmla="*/ 4961 w 780499"/>
                <a:gd name="connsiteY2" fmla="*/ 932588 h 4026336"/>
                <a:gd name="connsiteX3" fmla="*/ 620100 w 780499"/>
                <a:gd name="connsiteY3" fmla="*/ 1319514 h 4026336"/>
                <a:gd name="connsiteX4" fmla="*/ 600257 w 780499"/>
                <a:gd name="connsiteY4" fmla="*/ 1617148 h 4026336"/>
                <a:gd name="connsiteX5" fmla="*/ 104177 w 780499"/>
                <a:gd name="connsiteY5" fmla="*/ 1944546 h 4026336"/>
                <a:gd name="connsiteX6" fmla="*/ 739160 w 780499"/>
                <a:gd name="connsiteY6" fmla="*/ 2430683 h 4026336"/>
                <a:gd name="connsiteX7" fmla="*/ 163707 w 780499"/>
                <a:gd name="connsiteY7" fmla="*/ 2946583 h 4026336"/>
                <a:gd name="connsiteX8" fmla="*/ 778846 w 780499"/>
                <a:gd name="connsiteY8" fmla="*/ 3412878 h 4026336"/>
                <a:gd name="connsiteX9" fmla="*/ 173628 w 780499"/>
                <a:gd name="connsiteY9" fmla="*/ 3938699 h 4026336"/>
                <a:gd name="connsiteX10" fmla="*/ 163707 w 780499"/>
                <a:gd name="connsiteY10" fmla="*/ 3938699 h 4026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0499" h="4026336">
                  <a:moveTo>
                    <a:pt x="64490" y="0"/>
                  </a:moveTo>
                  <a:cubicBezTo>
                    <a:pt x="362138" y="100865"/>
                    <a:pt x="659787" y="201730"/>
                    <a:pt x="649865" y="357161"/>
                  </a:cubicBezTo>
                  <a:cubicBezTo>
                    <a:pt x="639944" y="512592"/>
                    <a:pt x="9922" y="772196"/>
                    <a:pt x="4961" y="932588"/>
                  </a:cubicBezTo>
                  <a:cubicBezTo>
                    <a:pt x="0" y="1092980"/>
                    <a:pt x="520884" y="1205421"/>
                    <a:pt x="620100" y="1319514"/>
                  </a:cubicBezTo>
                  <a:cubicBezTo>
                    <a:pt x="719316" y="1433607"/>
                    <a:pt x="686244" y="1512976"/>
                    <a:pt x="600257" y="1617148"/>
                  </a:cubicBezTo>
                  <a:cubicBezTo>
                    <a:pt x="514270" y="1721320"/>
                    <a:pt x="81026" y="1808957"/>
                    <a:pt x="104177" y="1944546"/>
                  </a:cubicBezTo>
                  <a:cubicBezTo>
                    <a:pt x="127328" y="2080135"/>
                    <a:pt x="729238" y="2263677"/>
                    <a:pt x="739160" y="2430683"/>
                  </a:cubicBezTo>
                  <a:cubicBezTo>
                    <a:pt x="749082" y="2597689"/>
                    <a:pt x="157093" y="2782884"/>
                    <a:pt x="163707" y="2946583"/>
                  </a:cubicBezTo>
                  <a:cubicBezTo>
                    <a:pt x="170321" y="3110282"/>
                    <a:pt x="777193" y="3247525"/>
                    <a:pt x="778846" y="3412878"/>
                  </a:cubicBezTo>
                  <a:cubicBezTo>
                    <a:pt x="780499" y="3578231"/>
                    <a:pt x="276151" y="3851062"/>
                    <a:pt x="173628" y="3938699"/>
                  </a:cubicBezTo>
                  <a:cubicBezTo>
                    <a:pt x="71105" y="4026336"/>
                    <a:pt x="163707" y="3938699"/>
                    <a:pt x="163707" y="3938699"/>
                  </a:cubicBezTo>
                </a:path>
              </a:pathLst>
            </a:custGeom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フリーフォーム 18"/>
          <p:cNvSpPr/>
          <p:nvPr/>
        </p:nvSpPr>
        <p:spPr>
          <a:xfrm rot="20666218">
            <a:off x="4357885" y="1529229"/>
            <a:ext cx="128544" cy="655440"/>
          </a:xfrm>
          <a:custGeom>
            <a:avLst/>
            <a:gdLst>
              <a:gd name="connsiteX0" fmla="*/ 64490 w 780499"/>
              <a:gd name="connsiteY0" fmla="*/ 0 h 4026336"/>
              <a:gd name="connsiteX1" fmla="*/ 649865 w 780499"/>
              <a:gd name="connsiteY1" fmla="*/ 357161 h 4026336"/>
              <a:gd name="connsiteX2" fmla="*/ 4961 w 780499"/>
              <a:gd name="connsiteY2" fmla="*/ 932588 h 4026336"/>
              <a:gd name="connsiteX3" fmla="*/ 620100 w 780499"/>
              <a:gd name="connsiteY3" fmla="*/ 1319514 h 4026336"/>
              <a:gd name="connsiteX4" fmla="*/ 600257 w 780499"/>
              <a:gd name="connsiteY4" fmla="*/ 1617148 h 4026336"/>
              <a:gd name="connsiteX5" fmla="*/ 104177 w 780499"/>
              <a:gd name="connsiteY5" fmla="*/ 1944546 h 4026336"/>
              <a:gd name="connsiteX6" fmla="*/ 739160 w 780499"/>
              <a:gd name="connsiteY6" fmla="*/ 2430683 h 4026336"/>
              <a:gd name="connsiteX7" fmla="*/ 163707 w 780499"/>
              <a:gd name="connsiteY7" fmla="*/ 2946583 h 4026336"/>
              <a:gd name="connsiteX8" fmla="*/ 778846 w 780499"/>
              <a:gd name="connsiteY8" fmla="*/ 3412878 h 4026336"/>
              <a:gd name="connsiteX9" fmla="*/ 173628 w 780499"/>
              <a:gd name="connsiteY9" fmla="*/ 3938699 h 4026336"/>
              <a:gd name="connsiteX10" fmla="*/ 163707 w 780499"/>
              <a:gd name="connsiteY10" fmla="*/ 3938699 h 402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0499" h="4026336">
                <a:moveTo>
                  <a:pt x="64490" y="0"/>
                </a:moveTo>
                <a:cubicBezTo>
                  <a:pt x="362138" y="100865"/>
                  <a:pt x="659787" y="201730"/>
                  <a:pt x="649865" y="357161"/>
                </a:cubicBezTo>
                <a:cubicBezTo>
                  <a:pt x="639944" y="512592"/>
                  <a:pt x="9922" y="772196"/>
                  <a:pt x="4961" y="932588"/>
                </a:cubicBezTo>
                <a:cubicBezTo>
                  <a:pt x="0" y="1092980"/>
                  <a:pt x="520884" y="1205421"/>
                  <a:pt x="620100" y="1319514"/>
                </a:cubicBezTo>
                <a:cubicBezTo>
                  <a:pt x="719316" y="1433607"/>
                  <a:pt x="686244" y="1512976"/>
                  <a:pt x="600257" y="1617148"/>
                </a:cubicBezTo>
                <a:cubicBezTo>
                  <a:pt x="514270" y="1721320"/>
                  <a:pt x="81026" y="1808957"/>
                  <a:pt x="104177" y="1944546"/>
                </a:cubicBezTo>
                <a:cubicBezTo>
                  <a:pt x="127328" y="2080135"/>
                  <a:pt x="729238" y="2263677"/>
                  <a:pt x="739160" y="2430683"/>
                </a:cubicBezTo>
                <a:cubicBezTo>
                  <a:pt x="749082" y="2597689"/>
                  <a:pt x="157093" y="2782884"/>
                  <a:pt x="163707" y="2946583"/>
                </a:cubicBezTo>
                <a:cubicBezTo>
                  <a:pt x="170321" y="3110282"/>
                  <a:pt x="777193" y="3247525"/>
                  <a:pt x="778846" y="3412878"/>
                </a:cubicBezTo>
                <a:cubicBezTo>
                  <a:pt x="780499" y="3578231"/>
                  <a:pt x="276151" y="3851062"/>
                  <a:pt x="173628" y="3938699"/>
                </a:cubicBezTo>
                <a:cubicBezTo>
                  <a:pt x="71105" y="4026336"/>
                  <a:pt x="163707" y="3938699"/>
                  <a:pt x="163707" y="3938699"/>
                </a:cubicBezTo>
              </a:path>
            </a:pathLst>
          </a:cu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4200524" y="1447800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3682083" y="1609725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3224883" y="2057401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0" name="図形グループ 39"/>
          <p:cNvGrpSpPr/>
          <p:nvPr/>
        </p:nvGrpSpPr>
        <p:grpSpPr>
          <a:xfrm rot="153661">
            <a:off x="3713197" y="2298812"/>
            <a:ext cx="416631" cy="4103828"/>
            <a:chOff x="4103971" y="2322026"/>
            <a:chExt cx="540917" cy="3384824"/>
          </a:xfrm>
        </p:grpSpPr>
        <p:sp>
          <p:nvSpPr>
            <p:cNvPr id="26" name="フリーフォーム 25"/>
            <p:cNvSpPr/>
            <p:nvPr/>
          </p:nvSpPr>
          <p:spPr>
            <a:xfrm rot="21300825">
              <a:off x="4103971" y="2322026"/>
              <a:ext cx="236117" cy="1116147"/>
            </a:xfrm>
            <a:custGeom>
              <a:avLst/>
              <a:gdLst>
                <a:gd name="connsiteX0" fmla="*/ 64490 w 780499"/>
                <a:gd name="connsiteY0" fmla="*/ 0 h 4026336"/>
                <a:gd name="connsiteX1" fmla="*/ 649865 w 780499"/>
                <a:gd name="connsiteY1" fmla="*/ 357161 h 4026336"/>
                <a:gd name="connsiteX2" fmla="*/ 4961 w 780499"/>
                <a:gd name="connsiteY2" fmla="*/ 932588 h 4026336"/>
                <a:gd name="connsiteX3" fmla="*/ 620100 w 780499"/>
                <a:gd name="connsiteY3" fmla="*/ 1319514 h 4026336"/>
                <a:gd name="connsiteX4" fmla="*/ 600257 w 780499"/>
                <a:gd name="connsiteY4" fmla="*/ 1617148 h 4026336"/>
                <a:gd name="connsiteX5" fmla="*/ 104177 w 780499"/>
                <a:gd name="connsiteY5" fmla="*/ 1944546 h 4026336"/>
                <a:gd name="connsiteX6" fmla="*/ 739160 w 780499"/>
                <a:gd name="connsiteY6" fmla="*/ 2430683 h 4026336"/>
                <a:gd name="connsiteX7" fmla="*/ 163707 w 780499"/>
                <a:gd name="connsiteY7" fmla="*/ 2946583 h 4026336"/>
                <a:gd name="connsiteX8" fmla="*/ 778846 w 780499"/>
                <a:gd name="connsiteY8" fmla="*/ 3412878 h 4026336"/>
                <a:gd name="connsiteX9" fmla="*/ 173628 w 780499"/>
                <a:gd name="connsiteY9" fmla="*/ 3938699 h 4026336"/>
                <a:gd name="connsiteX10" fmla="*/ 163707 w 780499"/>
                <a:gd name="connsiteY10" fmla="*/ 3938699 h 4026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0499" h="4026336">
                  <a:moveTo>
                    <a:pt x="64490" y="0"/>
                  </a:moveTo>
                  <a:cubicBezTo>
                    <a:pt x="362138" y="100865"/>
                    <a:pt x="659787" y="201730"/>
                    <a:pt x="649865" y="357161"/>
                  </a:cubicBezTo>
                  <a:cubicBezTo>
                    <a:pt x="639944" y="512592"/>
                    <a:pt x="9922" y="772196"/>
                    <a:pt x="4961" y="932588"/>
                  </a:cubicBezTo>
                  <a:cubicBezTo>
                    <a:pt x="0" y="1092980"/>
                    <a:pt x="520884" y="1205421"/>
                    <a:pt x="620100" y="1319514"/>
                  </a:cubicBezTo>
                  <a:cubicBezTo>
                    <a:pt x="719316" y="1433607"/>
                    <a:pt x="686244" y="1512976"/>
                    <a:pt x="600257" y="1617148"/>
                  </a:cubicBezTo>
                  <a:cubicBezTo>
                    <a:pt x="514270" y="1721320"/>
                    <a:pt x="81026" y="1808957"/>
                    <a:pt x="104177" y="1944546"/>
                  </a:cubicBezTo>
                  <a:cubicBezTo>
                    <a:pt x="127328" y="2080135"/>
                    <a:pt x="729238" y="2263677"/>
                    <a:pt x="739160" y="2430683"/>
                  </a:cubicBezTo>
                  <a:cubicBezTo>
                    <a:pt x="749082" y="2597689"/>
                    <a:pt x="157093" y="2782884"/>
                    <a:pt x="163707" y="2946583"/>
                  </a:cubicBezTo>
                  <a:cubicBezTo>
                    <a:pt x="170321" y="3110282"/>
                    <a:pt x="777193" y="3247525"/>
                    <a:pt x="778846" y="3412878"/>
                  </a:cubicBezTo>
                  <a:cubicBezTo>
                    <a:pt x="780499" y="3578231"/>
                    <a:pt x="276151" y="3851062"/>
                    <a:pt x="173628" y="3938699"/>
                  </a:cubicBezTo>
                  <a:cubicBezTo>
                    <a:pt x="71105" y="4026336"/>
                    <a:pt x="163707" y="3938699"/>
                    <a:pt x="163707" y="3938699"/>
                  </a:cubicBezTo>
                </a:path>
              </a:pathLst>
            </a:cu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/>
            <p:cNvSpPr/>
            <p:nvPr/>
          </p:nvSpPr>
          <p:spPr>
            <a:xfrm rot="21300825">
              <a:off x="4256371" y="3447703"/>
              <a:ext cx="236117" cy="1116147"/>
            </a:xfrm>
            <a:custGeom>
              <a:avLst/>
              <a:gdLst>
                <a:gd name="connsiteX0" fmla="*/ 64490 w 780499"/>
                <a:gd name="connsiteY0" fmla="*/ 0 h 4026336"/>
                <a:gd name="connsiteX1" fmla="*/ 649865 w 780499"/>
                <a:gd name="connsiteY1" fmla="*/ 357161 h 4026336"/>
                <a:gd name="connsiteX2" fmla="*/ 4961 w 780499"/>
                <a:gd name="connsiteY2" fmla="*/ 932588 h 4026336"/>
                <a:gd name="connsiteX3" fmla="*/ 620100 w 780499"/>
                <a:gd name="connsiteY3" fmla="*/ 1319514 h 4026336"/>
                <a:gd name="connsiteX4" fmla="*/ 600257 w 780499"/>
                <a:gd name="connsiteY4" fmla="*/ 1617148 h 4026336"/>
                <a:gd name="connsiteX5" fmla="*/ 104177 w 780499"/>
                <a:gd name="connsiteY5" fmla="*/ 1944546 h 4026336"/>
                <a:gd name="connsiteX6" fmla="*/ 739160 w 780499"/>
                <a:gd name="connsiteY6" fmla="*/ 2430683 h 4026336"/>
                <a:gd name="connsiteX7" fmla="*/ 163707 w 780499"/>
                <a:gd name="connsiteY7" fmla="*/ 2946583 h 4026336"/>
                <a:gd name="connsiteX8" fmla="*/ 778846 w 780499"/>
                <a:gd name="connsiteY8" fmla="*/ 3412878 h 4026336"/>
                <a:gd name="connsiteX9" fmla="*/ 173628 w 780499"/>
                <a:gd name="connsiteY9" fmla="*/ 3938699 h 4026336"/>
                <a:gd name="connsiteX10" fmla="*/ 163707 w 780499"/>
                <a:gd name="connsiteY10" fmla="*/ 3938699 h 4026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0499" h="4026336">
                  <a:moveTo>
                    <a:pt x="64490" y="0"/>
                  </a:moveTo>
                  <a:cubicBezTo>
                    <a:pt x="362138" y="100865"/>
                    <a:pt x="659787" y="201730"/>
                    <a:pt x="649865" y="357161"/>
                  </a:cubicBezTo>
                  <a:cubicBezTo>
                    <a:pt x="639944" y="512592"/>
                    <a:pt x="9922" y="772196"/>
                    <a:pt x="4961" y="932588"/>
                  </a:cubicBezTo>
                  <a:cubicBezTo>
                    <a:pt x="0" y="1092980"/>
                    <a:pt x="520884" y="1205421"/>
                    <a:pt x="620100" y="1319514"/>
                  </a:cubicBezTo>
                  <a:cubicBezTo>
                    <a:pt x="719316" y="1433607"/>
                    <a:pt x="686244" y="1512976"/>
                    <a:pt x="600257" y="1617148"/>
                  </a:cubicBezTo>
                  <a:cubicBezTo>
                    <a:pt x="514270" y="1721320"/>
                    <a:pt x="81026" y="1808957"/>
                    <a:pt x="104177" y="1944546"/>
                  </a:cubicBezTo>
                  <a:cubicBezTo>
                    <a:pt x="127328" y="2080135"/>
                    <a:pt x="729238" y="2263677"/>
                    <a:pt x="739160" y="2430683"/>
                  </a:cubicBezTo>
                  <a:cubicBezTo>
                    <a:pt x="749082" y="2597689"/>
                    <a:pt x="157093" y="2782884"/>
                    <a:pt x="163707" y="2946583"/>
                  </a:cubicBezTo>
                  <a:cubicBezTo>
                    <a:pt x="170321" y="3110282"/>
                    <a:pt x="777193" y="3247525"/>
                    <a:pt x="778846" y="3412878"/>
                  </a:cubicBezTo>
                  <a:cubicBezTo>
                    <a:pt x="780499" y="3578231"/>
                    <a:pt x="276151" y="3851062"/>
                    <a:pt x="173628" y="3938699"/>
                  </a:cubicBezTo>
                  <a:cubicBezTo>
                    <a:pt x="71105" y="4026336"/>
                    <a:pt x="163707" y="3938699"/>
                    <a:pt x="163707" y="3938699"/>
                  </a:cubicBezTo>
                </a:path>
              </a:pathLst>
            </a:cu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/>
            <p:cNvSpPr/>
            <p:nvPr/>
          </p:nvSpPr>
          <p:spPr>
            <a:xfrm rot="21300825">
              <a:off x="4408771" y="4590703"/>
              <a:ext cx="236117" cy="1116147"/>
            </a:xfrm>
            <a:custGeom>
              <a:avLst/>
              <a:gdLst>
                <a:gd name="connsiteX0" fmla="*/ 64490 w 780499"/>
                <a:gd name="connsiteY0" fmla="*/ 0 h 4026336"/>
                <a:gd name="connsiteX1" fmla="*/ 649865 w 780499"/>
                <a:gd name="connsiteY1" fmla="*/ 357161 h 4026336"/>
                <a:gd name="connsiteX2" fmla="*/ 4961 w 780499"/>
                <a:gd name="connsiteY2" fmla="*/ 932588 h 4026336"/>
                <a:gd name="connsiteX3" fmla="*/ 620100 w 780499"/>
                <a:gd name="connsiteY3" fmla="*/ 1319514 h 4026336"/>
                <a:gd name="connsiteX4" fmla="*/ 600257 w 780499"/>
                <a:gd name="connsiteY4" fmla="*/ 1617148 h 4026336"/>
                <a:gd name="connsiteX5" fmla="*/ 104177 w 780499"/>
                <a:gd name="connsiteY5" fmla="*/ 1944546 h 4026336"/>
                <a:gd name="connsiteX6" fmla="*/ 739160 w 780499"/>
                <a:gd name="connsiteY6" fmla="*/ 2430683 h 4026336"/>
                <a:gd name="connsiteX7" fmla="*/ 163707 w 780499"/>
                <a:gd name="connsiteY7" fmla="*/ 2946583 h 4026336"/>
                <a:gd name="connsiteX8" fmla="*/ 778846 w 780499"/>
                <a:gd name="connsiteY8" fmla="*/ 3412878 h 4026336"/>
                <a:gd name="connsiteX9" fmla="*/ 173628 w 780499"/>
                <a:gd name="connsiteY9" fmla="*/ 3938699 h 4026336"/>
                <a:gd name="connsiteX10" fmla="*/ 163707 w 780499"/>
                <a:gd name="connsiteY10" fmla="*/ 3938699 h 4026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0499" h="4026336">
                  <a:moveTo>
                    <a:pt x="64490" y="0"/>
                  </a:moveTo>
                  <a:cubicBezTo>
                    <a:pt x="362138" y="100865"/>
                    <a:pt x="659787" y="201730"/>
                    <a:pt x="649865" y="357161"/>
                  </a:cubicBezTo>
                  <a:cubicBezTo>
                    <a:pt x="639944" y="512592"/>
                    <a:pt x="9922" y="772196"/>
                    <a:pt x="4961" y="932588"/>
                  </a:cubicBezTo>
                  <a:cubicBezTo>
                    <a:pt x="0" y="1092980"/>
                    <a:pt x="520884" y="1205421"/>
                    <a:pt x="620100" y="1319514"/>
                  </a:cubicBezTo>
                  <a:cubicBezTo>
                    <a:pt x="719316" y="1433607"/>
                    <a:pt x="686244" y="1512976"/>
                    <a:pt x="600257" y="1617148"/>
                  </a:cubicBezTo>
                  <a:cubicBezTo>
                    <a:pt x="514270" y="1721320"/>
                    <a:pt x="81026" y="1808957"/>
                    <a:pt x="104177" y="1944546"/>
                  </a:cubicBezTo>
                  <a:cubicBezTo>
                    <a:pt x="127328" y="2080135"/>
                    <a:pt x="729238" y="2263677"/>
                    <a:pt x="739160" y="2430683"/>
                  </a:cubicBezTo>
                  <a:cubicBezTo>
                    <a:pt x="749082" y="2597689"/>
                    <a:pt x="157093" y="2782884"/>
                    <a:pt x="163707" y="2946583"/>
                  </a:cubicBezTo>
                  <a:cubicBezTo>
                    <a:pt x="170321" y="3110282"/>
                    <a:pt x="777193" y="3247525"/>
                    <a:pt x="778846" y="3412878"/>
                  </a:cubicBezTo>
                  <a:cubicBezTo>
                    <a:pt x="780499" y="3578231"/>
                    <a:pt x="276151" y="3851062"/>
                    <a:pt x="173628" y="3938699"/>
                  </a:cubicBezTo>
                  <a:cubicBezTo>
                    <a:pt x="71105" y="4026336"/>
                    <a:pt x="163707" y="3938699"/>
                    <a:pt x="163707" y="3938699"/>
                  </a:cubicBezTo>
                </a:path>
              </a:pathLst>
            </a:cu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8" name="円/楕円 37"/>
          <p:cNvSpPr/>
          <p:nvPr/>
        </p:nvSpPr>
        <p:spPr>
          <a:xfrm>
            <a:off x="4419600" y="2133600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/>
          <p:nvPr/>
        </p:nvSpPr>
        <p:spPr>
          <a:xfrm>
            <a:off x="3691607" y="2219325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3834483" y="6400801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3" name="直線矢印コネクタ 42"/>
          <p:cNvCxnSpPr/>
          <p:nvPr/>
        </p:nvCxnSpPr>
        <p:spPr>
          <a:xfrm>
            <a:off x="2720047" y="1219200"/>
            <a:ext cx="2487624" cy="1588"/>
          </a:xfrm>
          <a:prstGeom prst="straightConnector1">
            <a:avLst/>
          </a:prstGeom>
          <a:ln w="41275" cap="flat" cmpd="sng" algn="ctr">
            <a:solidFill>
              <a:srgbClr val="00009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3200400" y="634424"/>
            <a:ext cx="228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err="1" smtClean="0"/>
              <a:t>Δk</a:t>
            </a:r>
            <a:r>
              <a:rPr lang="en-US" altLang="ja-JP" dirty="0" err="1" smtClean="0"/>
              <a:t>T</a:t>
            </a:r>
            <a:r>
              <a:rPr lang="en-US" altLang="ja-JP" sz="2400" dirty="0" err="1" smtClean="0">
                <a:ln>
                  <a:solidFill>
                    <a:srgbClr val="0000FF"/>
                  </a:solidFill>
                </a:ln>
              </a:rPr>
              <a:t>〜</a:t>
            </a:r>
            <a:r>
              <a:rPr lang="en-US" altLang="ja-JP" sz="2400" dirty="0" smtClean="0">
                <a:ln>
                  <a:solidFill>
                    <a:srgbClr val="0000FF"/>
                  </a:solidFill>
                </a:ln>
              </a:rPr>
              <a:t> </a:t>
            </a:r>
            <a:r>
              <a:rPr lang="en-US" altLang="ja-JP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Λ</a:t>
            </a:r>
            <a:r>
              <a:rPr lang="en-US" altLang="ja-JP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QCD</a:t>
            </a:r>
            <a:r>
              <a:rPr lang="en-US" altLang="ja-JP" dirty="0" smtClean="0"/>
              <a:t> </a:t>
            </a:r>
            <a:r>
              <a:rPr lang="en-US" altLang="ja-JP" sz="2400" dirty="0" smtClean="0"/>
              <a:t>  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 rot="5400000">
            <a:off x="-1256505" y="4075906"/>
            <a:ext cx="4800599" cy="1588"/>
          </a:xfrm>
          <a:prstGeom prst="straightConnector1">
            <a:avLst/>
          </a:prstGeom>
          <a:ln w="41275" cap="flat" cmpd="sng" algn="ctr">
            <a:solidFill>
              <a:srgbClr val="00009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152400" y="3544669"/>
            <a:ext cx="1082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n>
                  <a:solidFill>
                    <a:srgbClr val="0000FF"/>
                  </a:solidFill>
                </a:ln>
              </a:rPr>
              <a:t>〜 </a:t>
            </a:r>
            <a:r>
              <a:rPr lang="en-US" altLang="ja-JP" sz="360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μ</a:t>
            </a:r>
            <a:r>
              <a:rPr lang="en-US" altLang="ja-JP" sz="2000" dirty="0" smtClean="0"/>
              <a:t> </a:t>
            </a:r>
            <a:r>
              <a:rPr lang="en-US" altLang="ja-JP" sz="2800" dirty="0" smtClean="0"/>
              <a:t>  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cxnSp>
        <p:nvCxnSpPr>
          <p:cNvPr id="52" name="直線矢印コネクタ 51"/>
          <p:cNvCxnSpPr/>
          <p:nvPr/>
        </p:nvCxnSpPr>
        <p:spPr>
          <a:xfrm rot="10800000" flipV="1">
            <a:off x="4419600" y="1523999"/>
            <a:ext cx="1524000" cy="1"/>
          </a:xfrm>
          <a:prstGeom prst="straightConnector1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10800000">
            <a:off x="4648200" y="2133600"/>
            <a:ext cx="1295400" cy="1588"/>
          </a:xfrm>
          <a:prstGeom prst="straightConnector1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6019800" y="12192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FF"/>
                </a:solidFill>
              </a:rPr>
              <a:t>quark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118894" y="1838980"/>
            <a:ext cx="1120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FF"/>
                </a:solidFill>
              </a:rPr>
              <a:t>hole</a:t>
            </a:r>
          </a:p>
        </p:txBody>
      </p:sp>
      <p:grpSp>
        <p:nvGrpSpPr>
          <p:cNvPr id="57" name="図形グループ 56"/>
          <p:cNvGrpSpPr/>
          <p:nvPr/>
        </p:nvGrpSpPr>
        <p:grpSpPr>
          <a:xfrm>
            <a:off x="6839582" y="1828800"/>
            <a:ext cx="2380618" cy="990600"/>
            <a:chOff x="6705600" y="1447800"/>
            <a:chExt cx="2380618" cy="990600"/>
          </a:xfrm>
        </p:grpSpPr>
        <p:sp>
          <p:nvSpPr>
            <p:cNvPr id="58" name="テキスト ボックス 57"/>
            <p:cNvSpPr txBox="1"/>
            <p:nvPr/>
          </p:nvSpPr>
          <p:spPr>
            <a:xfrm>
              <a:off x="6705600" y="1976735"/>
              <a:ext cx="23806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insensitive</a:t>
              </a:r>
              <a:r>
                <a:rPr lang="en-US" altLang="ja-JP" sz="2400" dirty="0" smtClean="0">
                  <a:solidFill>
                    <a:srgbClr val="0000FF"/>
                  </a:solidFill>
                </a:rPr>
                <a:t> to </a:t>
              </a:r>
              <a:r>
                <a:rPr lang="en-US" altLang="ja-JP" sz="2400" dirty="0" err="1" smtClean="0">
                  <a:solidFill>
                    <a:srgbClr val="0000FF"/>
                  </a:solidFill>
                </a:rPr>
                <a:t>kT</a:t>
              </a:r>
              <a:r>
                <a:rPr lang="en-US" altLang="ja-JP" sz="2400" dirty="0" smtClean="0">
                  <a:solidFill>
                    <a:srgbClr val="0000FF"/>
                  </a:solidFill>
                </a:rPr>
                <a:t> </a:t>
              </a:r>
              <a:endParaRPr kumimoji="1" lang="ja-JP" altLang="en-US" sz="2400" dirty="0">
                <a:solidFill>
                  <a:srgbClr val="0000FF"/>
                </a:solidFill>
              </a:endParaRPr>
            </a:p>
          </p:txBody>
        </p:sp>
        <p:cxnSp>
          <p:nvCxnSpPr>
            <p:cNvPr id="59" name="直線矢印コネクタ 58"/>
            <p:cNvCxnSpPr/>
            <p:nvPr/>
          </p:nvCxnSpPr>
          <p:spPr>
            <a:xfrm rot="10800000">
              <a:off x="6934200" y="1447800"/>
              <a:ext cx="708694" cy="533400"/>
            </a:xfrm>
            <a:prstGeom prst="straightConnector1">
              <a:avLst/>
            </a:prstGeom>
            <a:ln w="38100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テキスト ボックス 60"/>
          <p:cNvSpPr txBox="1"/>
          <p:nvPr/>
        </p:nvSpPr>
        <p:spPr>
          <a:xfrm>
            <a:off x="6858000" y="38817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sensitive </a:t>
            </a:r>
            <a:r>
              <a:rPr lang="en-US" altLang="ja-JP" sz="2400" dirty="0" smtClean="0">
                <a:solidFill>
                  <a:srgbClr val="0000FF"/>
                </a:solidFill>
              </a:rPr>
              <a:t>to </a:t>
            </a:r>
            <a:r>
              <a:rPr lang="en-US" altLang="ja-JP" sz="2400" dirty="0" err="1" smtClean="0">
                <a:solidFill>
                  <a:srgbClr val="0000FF"/>
                </a:solidFill>
              </a:rPr>
              <a:t>kT</a:t>
            </a:r>
            <a:r>
              <a:rPr lang="en-US" altLang="ja-JP" sz="2400" dirty="0" smtClean="0">
                <a:solidFill>
                  <a:srgbClr val="0000FF"/>
                </a:solidFill>
              </a:rPr>
              <a:t> 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cxnSp>
        <p:nvCxnSpPr>
          <p:cNvPr id="62" name="直線矢印コネクタ 61"/>
          <p:cNvCxnSpPr/>
          <p:nvPr/>
        </p:nvCxnSpPr>
        <p:spPr>
          <a:xfrm rot="10800000">
            <a:off x="4041468" y="3810000"/>
            <a:ext cx="2798115" cy="1588"/>
          </a:xfrm>
          <a:prstGeom prst="straightConnector1">
            <a:avLst/>
          </a:prstGeom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7010400" y="3439180"/>
            <a:ext cx="1120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FF"/>
                </a:solidFill>
              </a:rPr>
              <a:t>gluon</a:t>
            </a:r>
          </a:p>
        </p:txBody>
      </p:sp>
      <p:sp>
        <p:nvSpPr>
          <p:cNvPr id="68" name="フリーフォーム 67"/>
          <p:cNvSpPr/>
          <p:nvPr/>
        </p:nvSpPr>
        <p:spPr>
          <a:xfrm rot="18894695" flipH="1">
            <a:off x="3229476" y="5898264"/>
            <a:ext cx="88158" cy="520797"/>
          </a:xfrm>
          <a:custGeom>
            <a:avLst/>
            <a:gdLst>
              <a:gd name="connsiteX0" fmla="*/ 64490 w 780499"/>
              <a:gd name="connsiteY0" fmla="*/ 0 h 4026336"/>
              <a:gd name="connsiteX1" fmla="*/ 649865 w 780499"/>
              <a:gd name="connsiteY1" fmla="*/ 357161 h 4026336"/>
              <a:gd name="connsiteX2" fmla="*/ 4961 w 780499"/>
              <a:gd name="connsiteY2" fmla="*/ 932588 h 4026336"/>
              <a:gd name="connsiteX3" fmla="*/ 620100 w 780499"/>
              <a:gd name="connsiteY3" fmla="*/ 1319514 h 4026336"/>
              <a:gd name="connsiteX4" fmla="*/ 600257 w 780499"/>
              <a:gd name="connsiteY4" fmla="*/ 1617148 h 4026336"/>
              <a:gd name="connsiteX5" fmla="*/ 104177 w 780499"/>
              <a:gd name="connsiteY5" fmla="*/ 1944546 h 4026336"/>
              <a:gd name="connsiteX6" fmla="*/ 739160 w 780499"/>
              <a:gd name="connsiteY6" fmla="*/ 2430683 h 4026336"/>
              <a:gd name="connsiteX7" fmla="*/ 163707 w 780499"/>
              <a:gd name="connsiteY7" fmla="*/ 2946583 h 4026336"/>
              <a:gd name="connsiteX8" fmla="*/ 778846 w 780499"/>
              <a:gd name="connsiteY8" fmla="*/ 3412878 h 4026336"/>
              <a:gd name="connsiteX9" fmla="*/ 173628 w 780499"/>
              <a:gd name="connsiteY9" fmla="*/ 3938699 h 4026336"/>
              <a:gd name="connsiteX10" fmla="*/ 163707 w 780499"/>
              <a:gd name="connsiteY10" fmla="*/ 3938699 h 402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0499" h="4026336">
                <a:moveTo>
                  <a:pt x="64490" y="0"/>
                </a:moveTo>
                <a:cubicBezTo>
                  <a:pt x="362138" y="100865"/>
                  <a:pt x="659787" y="201730"/>
                  <a:pt x="649865" y="357161"/>
                </a:cubicBezTo>
                <a:cubicBezTo>
                  <a:pt x="639944" y="512592"/>
                  <a:pt x="9922" y="772196"/>
                  <a:pt x="4961" y="932588"/>
                </a:cubicBezTo>
                <a:cubicBezTo>
                  <a:pt x="0" y="1092980"/>
                  <a:pt x="520884" y="1205421"/>
                  <a:pt x="620100" y="1319514"/>
                </a:cubicBezTo>
                <a:cubicBezTo>
                  <a:pt x="719316" y="1433607"/>
                  <a:pt x="686244" y="1512976"/>
                  <a:pt x="600257" y="1617148"/>
                </a:cubicBezTo>
                <a:cubicBezTo>
                  <a:pt x="514270" y="1721320"/>
                  <a:pt x="81026" y="1808957"/>
                  <a:pt x="104177" y="1944546"/>
                </a:cubicBezTo>
                <a:cubicBezTo>
                  <a:pt x="127328" y="2080135"/>
                  <a:pt x="729238" y="2263677"/>
                  <a:pt x="739160" y="2430683"/>
                </a:cubicBezTo>
                <a:cubicBezTo>
                  <a:pt x="749082" y="2597689"/>
                  <a:pt x="157093" y="2782884"/>
                  <a:pt x="163707" y="2946583"/>
                </a:cubicBezTo>
                <a:cubicBezTo>
                  <a:pt x="170321" y="3110282"/>
                  <a:pt x="777193" y="3247525"/>
                  <a:pt x="778846" y="3412878"/>
                </a:cubicBezTo>
                <a:cubicBezTo>
                  <a:pt x="780499" y="3578231"/>
                  <a:pt x="276151" y="3851062"/>
                  <a:pt x="173628" y="3938699"/>
                </a:cubicBezTo>
                <a:cubicBezTo>
                  <a:pt x="71105" y="4026336"/>
                  <a:pt x="163707" y="3938699"/>
                  <a:pt x="163707" y="3938699"/>
                </a:cubicBezTo>
              </a:path>
            </a:pathLst>
          </a:cu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3352800" y="6324600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円/楕円 69"/>
          <p:cNvSpPr/>
          <p:nvPr/>
        </p:nvSpPr>
        <p:spPr>
          <a:xfrm>
            <a:off x="4267200" y="5715000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70"/>
          <p:cNvSpPr/>
          <p:nvPr/>
        </p:nvSpPr>
        <p:spPr>
          <a:xfrm>
            <a:off x="3048000" y="5867400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円/楕円 71"/>
          <p:cNvSpPr/>
          <p:nvPr/>
        </p:nvSpPr>
        <p:spPr>
          <a:xfrm>
            <a:off x="4419600" y="6410324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/>
          <p:cNvSpPr/>
          <p:nvPr/>
        </p:nvSpPr>
        <p:spPr>
          <a:xfrm rot="20666218">
            <a:off x="4434085" y="5796429"/>
            <a:ext cx="128544" cy="655440"/>
          </a:xfrm>
          <a:custGeom>
            <a:avLst/>
            <a:gdLst>
              <a:gd name="connsiteX0" fmla="*/ 64490 w 780499"/>
              <a:gd name="connsiteY0" fmla="*/ 0 h 4026336"/>
              <a:gd name="connsiteX1" fmla="*/ 649865 w 780499"/>
              <a:gd name="connsiteY1" fmla="*/ 357161 h 4026336"/>
              <a:gd name="connsiteX2" fmla="*/ 4961 w 780499"/>
              <a:gd name="connsiteY2" fmla="*/ 932588 h 4026336"/>
              <a:gd name="connsiteX3" fmla="*/ 620100 w 780499"/>
              <a:gd name="connsiteY3" fmla="*/ 1319514 h 4026336"/>
              <a:gd name="connsiteX4" fmla="*/ 600257 w 780499"/>
              <a:gd name="connsiteY4" fmla="*/ 1617148 h 4026336"/>
              <a:gd name="connsiteX5" fmla="*/ 104177 w 780499"/>
              <a:gd name="connsiteY5" fmla="*/ 1944546 h 4026336"/>
              <a:gd name="connsiteX6" fmla="*/ 739160 w 780499"/>
              <a:gd name="connsiteY6" fmla="*/ 2430683 h 4026336"/>
              <a:gd name="connsiteX7" fmla="*/ 163707 w 780499"/>
              <a:gd name="connsiteY7" fmla="*/ 2946583 h 4026336"/>
              <a:gd name="connsiteX8" fmla="*/ 778846 w 780499"/>
              <a:gd name="connsiteY8" fmla="*/ 3412878 h 4026336"/>
              <a:gd name="connsiteX9" fmla="*/ 173628 w 780499"/>
              <a:gd name="connsiteY9" fmla="*/ 3938699 h 4026336"/>
              <a:gd name="connsiteX10" fmla="*/ 163707 w 780499"/>
              <a:gd name="connsiteY10" fmla="*/ 3938699 h 402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0499" h="4026336">
                <a:moveTo>
                  <a:pt x="64490" y="0"/>
                </a:moveTo>
                <a:cubicBezTo>
                  <a:pt x="362138" y="100865"/>
                  <a:pt x="659787" y="201730"/>
                  <a:pt x="649865" y="357161"/>
                </a:cubicBezTo>
                <a:cubicBezTo>
                  <a:pt x="639944" y="512592"/>
                  <a:pt x="9922" y="772196"/>
                  <a:pt x="4961" y="932588"/>
                </a:cubicBezTo>
                <a:cubicBezTo>
                  <a:pt x="0" y="1092980"/>
                  <a:pt x="520884" y="1205421"/>
                  <a:pt x="620100" y="1319514"/>
                </a:cubicBezTo>
                <a:cubicBezTo>
                  <a:pt x="719316" y="1433607"/>
                  <a:pt x="686244" y="1512976"/>
                  <a:pt x="600257" y="1617148"/>
                </a:cubicBezTo>
                <a:cubicBezTo>
                  <a:pt x="514270" y="1721320"/>
                  <a:pt x="81026" y="1808957"/>
                  <a:pt x="104177" y="1944546"/>
                </a:cubicBezTo>
                <a:cubicBezTo>
                  <a:pt x="127328" y="2080135"/>
                  <a:pt x="729238" y="2263677"/>
                  <a:pt x="739160" y="2430683"/>
                </a:cubicBezTo>
                <a:cubicBezTo>
                  <a:pt x="749082" y="2597689"/>
                  <a:pt x="157093" y="2782884"/>
                  <a:pt x="163707" y="2946583"/>
                </a:cubicBezTo>
                <a:cubicBezTo>
                  <a:pt x="170321" y="3110282"/>
                  <a:pt x="777193" y="3247525"/>
                  <a:pt x="778846" y="3412878"/>
                </a:cubicBezTo>
                <a:cubicBezTo>
                  <a:pt x="780499" y="3578231"/>
                  <a:pt x="276151" y="3851062"/>
                  <a:pt x="173628" y="3938699"/>
                </a:cubicBezTo>
                <a:cubicBezTo>
                  <a:pt x="71105" y="4026336"/>
                  <a:pt x="163707" y="3938699"/>
                  <a:pt x="163707" y="3938699"/>
                </a:cubicBezTo>
              </a:path>
            </a:pathLst>
          </a:cu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Tm="56466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457200" y="142852"/>
            <a:ext cx="7848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>
                <a:solidFill>
                  <a:srgbClr val="FF0000"/>
                </a:solidFill>
              </a:rPr>
              <a:t>1+1 D </a:t>
            </a:r>
            <a:r>
              <a:rPr lang="en-US" altLang="ja-JP" sz="3200" dirty="0" smtClean="0">
                <a:solidFill>
                  <a:srgbClr val="1F497D"/>
                </a:solidFill>
              </a:rPr>
              <a:t>dynamics of </a:t>
            </a:r>
            <a:r>
              <a:rPr lang="en-US" altLang="ja-JP" sz="3200" dirty="0" smtClean="0">
                <a:solidFill>
                  <a:srgbClr val="FF0000"/>
                </a:solidFill>
              </a:rPr>
              <a:t>patches </a:t>
            </a:r>
            <a:r>
              <a:rPr lang="en-US" altLang="ja-JP" sz="3200" dirty="0" smtClean="0">
                <a:solidFill>
                  <a:schemeClr val="tx2"/>
                </a:solidFill>
              </a:rPr>
              <a:t>after</a:t>
            </a:r>
            <a:r>
              <a:rPr lang="en-US" altLang="ja-JP" sz="3200" dirty="0" smtClean="0"/>
              <a:t> reduction</a:t>
            </a:r>
            <a:endParaRPr kumimoji="1" lang="ja-JP" altLang="en-US" sz="3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14/21</a:t>
            </a:r>
          </a:p>
        </p:txBody>
      </p:sp>
      <p:grpSp>
        <p:nvGrpSpPr>
          <p:cNvPr id="2" name="図形グループ 92"/>
          <p:cNvGrpSpPr/>
          <p:nvPr/>
        </p:nvGrpSpPr>
        <p:grpSpPr>
          <a:xfrm>
            <a:off x="1243683" y="1371601"/>
            <a:ext cx="5387306" cy="5333999"/>
            <a:chOff x="1676400" y="1295400"/>
            <a:chExt cx="5387306" cy="5333999"/>
          </a:xfrm>
        </p:grpSpPr>
        <p:sp>
          <p:nvSpPr>
            <p:cNvPr id="34" name="円/楕円 33"/>
            <p:cNvSpPr/>
            <p:nvPr/>
          </p:nvSpPr>
          <p:spPr>
            <a:xfrm rot="10800000">
              <a:off x="3124201" y="5943599"/>
              <a:ext cx="2486036" cy="6858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CC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1676400" y="1447800"/>
              <a:ext cx="5387306" cy="4953000"/>
            </a:xfrm>
            <a:prstGeom prst="ellipse">
              <a:avLst/>
            </a:prstGeom>
            <a:gradFill flip="none" rotWithShape="1">
              <a:gsLst>
                <a:gs pos="68000">
                  <a:schemeClr val="tx2">
                    <a:lumMod val="20000"/>
                    <a:lumOff val="80000"/>
                  </a:schemeClr>
                </a:gs>
                <a:gs pos="50000">
                  <a:schemeClr val="accent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3152764" y="1676400"/>
              <a:ext cx="2486036" cy="6858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 rot="10800000">
              <a:off x="3124201" y="5562600"/>
              <a:ext cx="2486036" cy="685800"/>
            </a:xfrm>
            <a:prstGeom prst="ellipse">
              <a:avLst/>
            </a:prstGeom>
            <a:noFill/>
            <a:ln w="254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3152764" y="1295400"/>
              <a:ext cx="2486036" cy="6858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円/楕円 19"/>
          <p:cNvSpPr/>
          <p:nvPr/>
        </p:nvSpPr>
        <p:spPr>
          <a:xfrm>
            <a:off x="4200524" y="1447800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3895724" y="1609725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3224883" y="2057401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4419600" y="2133600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/>
          <p:nvPr/>
        </p:nvSpPr>
        <p:spPr>
          <a:xfrm>
            <a:off x="3691607" y="2219325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3834483" y="6486524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3" name="直線矢印コネクタ 42"/>
          <p:cNvCxnSpPr/>
          <p:nvPr/>
        </p:nvCxnSpPr>
        <p:spPr>
          <a:xfrm>
            <a:off x="2720047" y="1219200"/>
            <a:ext cx="2487624" cy="1588"/>
          </a:xfrm>
          <a:prstGeom prst="straightConnector1">
            <a:avLst/>
          </a:prstGeom>
          <a:ln w="41275" cap="flat" cmpd="sng" algn="ctr">
            <a:solidFill>
              <a:srgbClr val="00009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3200400" y="634424"/>
            <a:ext cx="228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err="1" smtClean="0"/>
              <a:t>Δk</a:t>
            </a:r>
            <a:r>
              <a:rPr lang="en-US" altLang="ja-JP" dirty="0" err="1" smtClean="0"/>
              <a:t>T</a:t>
            </a:r>
            <a:r>
              <a:rPr lang="en-US" altLang="ja-JP" sz="2400" dirty="0" err="1" smtClean="0">
                <a:ln>
                  <a:solidFill>
                    <a:srgbClr val="0000FF"/>
                  </a:solidFill>
                </a:ln>
              </a:rPr>
              <a:t>〜</a:t>
            </a:r>
            <a:r>
              <a:rPr lang="en-US" altLang="ja-JP" sz="2400" dirty="0" smtClean="0">
                <a:ln>
                  <a:solidFill>
                    <a:srgbClr val="0000FF"/>
                  </a:solidFill>
                </a:ln>
              </a:rPr>
              <a:t> </a:t>
            </a:r>
            <a:r>
              <a:rPr lang="en-US" altLang="ja-JP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Λ</a:t>
            </a:r>
            <a:r>
              <a:rPr lang="en-US" altLang="ja-JP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QCD</a:t>
            </a:r>
            <a:r>
              <a:rPr lang="en-US" altLang="ja-JP" dirty="0" smtClean="0"/>
              <a:t> </a:t>
            </a:r>
            <a:r>
              <a:rPr lang="en-US" altLang="ja-JP" sz="2400" dirty="0" smtClean="0"/>
              <a:t>  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 rot="5400000">
            <a:off x="-1256505" y="4075906"/>
            <a:ext cx="4800599" cy="1588"/>
          </a:xfrm>
          <a:prstGeom prst="straightConnector1">
            <a:avLst/>
          </a:prstGeom>
          <a:ln w="41275" cap="flat" cmpd="sng" algn="ctr">
            <a:solidFill>
              <a:srgbClr val="00009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152400" y="3544669"/>
            <a:ext cx="1082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n>
                  <a:solidFill>
                    <a:srgbClr val="0000FF"/>
                  </a:solidFill>
                </a:ln>
              </a:rPr>
              <a:t>〜 </a:t>
            </a:r>
            <a:r>
              <a:rPr lang="en-US" altLang="ja-JP" sz="360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μ</a:t>
            </a:r>
            <a:r>
              <a:rPr lang="en-US" altLang="ja-JP" sz="2000" dirty="0" smtClean="0"/>
              <a:t> </a:t>
            </a:r>
            <a:r>
              <a:rPr lang="en-US" altLang="ja-JP" sz="2800" dirty="0" smtClean="0"/>
              <a:t>  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cxnSp>
        <p:nvCxnSpPr>
          <p:cNvPr id="52" name="直線矢印コネクタ 51"/>
          <p:cNvCxnSpPr/>
          <p:nvPr/>
        </p:nvCxnSpPr>
        <p:spPr>
          <a:xfrm rot="10800000" flipV="1">
            <a:off x="5257800" y="1600201"/>
            <a:ext cx="914400" cy="2"/>
          </a:xfrm>
          <a:prstGeom prst="straightConnector1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6172200" y="1305580"/>
            <a:ext cx="2720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bunch</a:t>
            </a:r>
            <a:r>
              <a:rPr lang="en-US" altLang="ja-JP" sz="2800" dirty="0" smtClean="0">
                <a:solidFill>
                  <a:srgbClr val="0000FF"/>
                </a:solidFill>
              </a:rPr>
              <a:t> of quarks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172200" y="1838980"/>
            <a:ext cx="2720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bunch </a:t>
            </a:r>
            <a:r>
              <a:rPr lang="en-US" altLang="ja-JP" sz="2800" dirty="0" smtClean="0">
                <a:solidFill>
                  <a:srgbClr val="0000FF"/>
                </a:solidFill>
              </a:rPr>
              <a:t>of holes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010400" y="343918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smeared</a:t>
            </a:r>
            <a:r>
              <a:rPr lang="en-US" altLang="ja-JP" sz="2800" dirty="0" smtClean="0">
                <a:solidFill>
                  <a:srgbClr val="0000FF"/>
                </a:solidFill>
              </a:rPr>
              <a:t> gluons</a:t>
            </a:r>
          </a:p>
        </p:txBody>
      </p:sp>
      <p:sp>
        <p:nvSpPr>
          <p:cNvPr id="36" name="円/楕円 35"/>
          <p:cNvSpPr/>
          <p:nvPr/>
        </p:nvSpPr>
        <p:spPr>
          <a:xfrm>
            <a:off x="4352924" y="1762124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3200400" y="1752600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>
            <a:off x="3514724" y="1447800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3657600" y="1838324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4657724" y="1676400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3962400" y="2057400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4114800" y="5724524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/>
        </p:nvSpPr>
        <p:spPr>
          <a:xfrm>
            <a:off x="4267200" y="6029324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3276600" y="5943600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3590924" y="5791200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/>
          <p:cNvSpPr/>
          <p:nvPr/>
        </p:nvSpPr>
        <p:spPr>
          <a:xfrm>
            <a:off x="3743324" y="6029324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59"/>
          <p:cNvSpPr/>
          <p:nvPr/>
        </p:nvSpPr>
        <p:spPr>
          <a:xfrm>
            <a:off x="4657724" y="5867400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3048000" y="5800724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円/楕円 63"/>
          <p:cNvSpPr/>
          <p:nvPr/>
        </p:nvSpPr>
        <p:spPr>
          <a:xfrm>
            <a:off x="2971800" y="2057400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円/楕円 66"/>
          <p:cNvSpPr/>
          <p:nvPr/>
        </p:nvSpPr>
        <p:spPr>
          <a:xfrm>
            <a:off x="4648200" y="6324600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3276600" y="6400800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/>
          <p:cNvSpPr/>
          <p:nvPr/>
        </p:nvSpPr>
        <p:spPr>
          <a:xfrm rot="152368">
            <a:off x="3130621" y="2214713"/>
            <a:ext cx="304574" cy="3736161"/>
          </a:xfrm>
          <a:custGeom>
            <a:avLst/>
            <a:gdLst>
              <a:gd name="connsiteX0" fmla="*/ 64490 w 780499"/>
              <a:gd name="connsiteY0" fmla="*/ 0 h 4026336"/>
              <a:gd name="connsiteX1" fmla="*/ 649865 w 780499"/>
              <a:gd name="connsiteY1" fmla="*/ 357161 h 4026336"/>
              <a:gd name="connsiteX2" fmla="*/ 4961 w 780499"/>
              <a:gd name="connsiteY2" fmla="*/ 932588 h 4026336"/>
              <a:gd name="connsiteX3" fmla="*/ 620100 w 780499"/>
              <a:gd name="connsiteY3" fmla="*/ 1319514 h 4026336"/>
              <a:gd name="connsiteX4" fmla="*/ 600257 w 780499"/>
              <a:gd name="connsiteY4" fmla="*/ 1617148 h 4026336"/>
              <a:gd name="connsiteX5" fmla="*/ 104177 w 780499"/>
              <a:gd name="connsiteY5" fmla="*/ 1944546 h 4026336"/>
              <a:gd name="connsiteX6" fmla="*/ 739160 w 780499"/>
              <a:gd name="connsiteY6" fmla="*/ 2430683 h 4026336"/>
              <a:gd name="connsiteX7" fmla="*/ 163707 w 780499"/>
              <a:gd name="connsiteY7" fmla="*/ 2946583 h 4026336"/>
              <a:gd name="connsiteX8" fmla="*/ 778846 w 780499"/>
              <a:gd name="connsiteY8" fmla="*/ 3412878 h 4026336"/>
              <a:gd name="connsiteX9" fmla="*/ 173628 w 780499"/>
              <a:gd name="connsiteY9" fmla="*/ 3938699 h 4026336"/>
              <a:gd name="connsiteX10" fmla="*/ 163707 w 780499"/>
              <a:gd name="connsiteY10" fmla="*/ 3938699 h 402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0499" h="4026336">
                <a:moveTo>
                  <a:pt x="64490" y="0"/>
                </a:moveTo>
                <a:cubicBezTo>
                  <a:pt x="362138" y="100865"/>
                  <a:pt x="659787" y="201730"/>
                  <a:pt x="649865" y="357161"/>
                </a:cubicBezTo>
                <a:cubicBezTo>
                  <a:pt x="639944" y="512592"/>
                  <a:pt x="9922" y="772196"/>
                  <a:pt x="4961" y="932588"/>
                </a:cubicBezTo>
                <a:cubicBezTo>
                  <a:pt x="0" y="1092980"/>
                  <a:pt x="520884" y="1205421"/>
                  <a:pt x="620100" y="1319514"/>
                </a:cubicBezTo>
                <a:cubicBezTo>
                  <a:pt x="719316" y="1433607"/>
                  <a:pt x="686244" y="1512976"/>
                  <a:pt x="600257" y="1617148"/>
                </a:cubicBezTo>
                <a:cubicBezTo>
                  <a:pt x="514270" y="1721320"/>
                  <a:pt x="81026" y="1808957"/>
                  <a:pt x="104177" y="1944546"/>
                </a:cubicBezTo>
                <a:cubicBezTo>
                  <a:pt x="127328" y="2080135"/>
                  <a:pt x="729238" y="2263677"/>
                  <a:pt x="739160" y="2430683"/>
                </a:cubicBezTo>
                <a:cubicBezTo>
                  <a:pt x="749082" y="2597689"/>
                  <a:pt x="157093" y="2782884"/>
                  <a:pt x="163707" y="2946583"/>
                </a:cubicBezTo>
                <a:cubicBezTo>
                  <a:pt x="170321" y="3110282"/>
                  <a:pt x="777193" y="3247525"/>
                  <a:pt x="778846" y="3412878"/>
                </a:cubicBezTo>
                <a:cubicBezTo>
                  <a:pt x="780499" y="3578231"/>
                  <a:pt x="276151" y="3851062"/>
                  <a:pt x="173628" y="3938699"/>
                </a:cubicBezTo>
                <a:cubicBezTo>
                  <a:pt x="71105" y="4026336"/>
                  <a:pt x="163707" y="3938699"/>
                  <a:pt x="163707" y="3938699"/>
                </a:cubicBezTo>
              </a:path>
            </a:pathLst>
          </a:custGeom>
          <a:ln w="260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/>
          <p:cNvSpPr/>
          <p:nvPr/>
        </p:nvSpPr>
        <p:spPr>
          <a:xfrm rot="152368">
            <a:off x="4493328" y="1894324"/>
            <a:ext cx="304574" cy="3904233"/>
          </a:xfrm>
          <a:custGeom>
            <a:avLst/>
            <a:gdLst>
              <a:gd name="connsiteX0" fmla="*/ 64490 w 780499"/>
              <a:gd name="connsiteY0" fmla="*/ 0 h 4026336"/>
              <a:gd name="connsiteX1" fmla="*/ 649865 w 780499"/>
              <a:gd name="connsiteY1" fmla="*/ 357161 h 4026336"/>
              <a:gd name="connsiteX2" fmla="*/ 4961 w 780499"/>
              <a:gd name="connsiteY2" fmla="*/ 932588 h 4026336"/>
              <a:gd name="connsiteX3" fmla="*/ 620100 w 780499"/>
              <a:gd name="connsiteY3" fmla="*/ 1319514 h 4026336"/>
              <a:gd name="connsiteX4" fmla="*/ 600257 w 780499"/>
              <a:gd name="connsiteY4" fmla="*/ 1617148 h 4026336"/>
              <a:gd name="connsiteX5" fmla="*/ 104177 w 780499"/>
              <a:gd name="connsiteY5" fmla="*/ 1944546 h 4026336"/>
              <a:gd name="connsiteX6" fmla="*/ 739160 w 780499"/>
              <a:gd name="connsiteY6" fmla="*/ 2430683 h 4026336"/>
              <a:gd name="connsiteX7" fmla="*/ 163707 w 780499"/>
              <a:gd name="connsiteY7" fmla="*/ 2946583 h 4026336"/>
              <a:gd name="connsiteX8" fmla="*/ 778846 w 780499"/>
              <a:gd name="connsiteY8" fmla="*/ 3412878 h 4026336"/>
              <a:gd name="connsiteX9" fmla="*/ 173628 w 780499"/>
              <a:gd name="connsiteY9" fmla="*/ 3938699 h 4026336"/>
              <a:gd name="connsiteX10" fmla="*/ 163707 w 780499"/>
              <a:gd name="connsiteY10" fmla="*/ 3938699 h 402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0499" h="4026336">
                <a:moveTo>
                  <a:pt x="64490" y="0"/>
                </a:moveTo>
                <a:cubicBezTo>
                  <a:pt x="362138" y="100865"/>
                  <a:pt x="659787" y="201730"/>
                  <a:pt x="649865" y="357161"/>
                </a:cubicBezTo>
                <a:cubicBezTo>
                  <a:pt x="639944" y="512592"/>
                  <a:pt x="9922" y="772196"/>
                  <a:pt x="4961" y="932588"/>
                </a:cubicBezTo>
                <a:cubicBezTo>
                  <a:pt x="0" y="1092980"/>
                  <a:pt x="520884" y="1205421"/>
                  <a:pt x="620100" y="1319514"/>
                </a:cubicBezTo>
                <a:cubicBezTo>
                  <a:pt x="719316" y="1433607"/>
                  <a:pt x="686244" y="1512976"/>
                  <a:pt x="600257" y="1617148"/>
                </a:cubicBezTo>
                <a:cubicBezTo>
                  <a:pt x="514270" y="1721320"/>
                  <a:pt x="81026" y="1808957"/>
                  <a:pt x="104177" y="1944546"/>
                </a:cubicBezTo>
                <a:cubicBezTo>
                  <a:pt x="127328" y="2080135"/>
                  <a:pt x="729238" y="2263677"/>
                  <a:pt x="739160" y="2430683"/>
                </a:cubicBezTo>
                <a:cubicBezTo>
                  <a:pt x="749082" y="2597689"/>
                  <a:pt x="157093" y="2782884"/>
                  <a:pt x="163707" y="2946583"/>
                </a:cubicBezTo>
                <a:cubicBezTo>
                  <a:pt x="170321" y="3110282"/>
                  <a:pt x="777193" y="3247525"/>
                  <a:pt x="778846" y="3412878"/>
                </a:cubicBezTo>
                <a:cubicBezTo>
                  <a:pt x="780499" y="3578231"/>
                  <a:pt x="276151" y="3851062"/>
                  <a:pt x="173628" y="3938699"/>
                </a:cubicBezTo>
                <a:cubicBezTo>
                  <a:pt x="71105" y="4026336"/>
                  <a:pt x="163707" y="3938699"/>
                  <a:pt x="163707" y="3938699"/>
                </a:cubicBezTo>
              </a:path>
            </a:pathLst>
          </a:custGeom>
          <a:ln w="260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直線矢印コネクタ 70"/>
          <p:cNvCxnSpPr/>
          <p:nvPr/>
        </p:nvCxnSpPr>
        <p:spPr>
          <a:xfrm rot="10800000">
            <a:off x="4714876" y="3962400"/>
            <a:ext cx="2277108" cy="1588"/>
          </a:xfrm>
          <a:prstGeom prst="straightConnector1">
            <a:avLst/>
          </a:prstGeom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rot="10800000" flipV="1">
            <a:off x="5257800" y="2133598"/>
            <a:ext cx="914400" cy="2"/>
          </a:xfrm>
          <a:prstGeom prst="straightConnector1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フリーフォーム 74"/>
          <p:cNvSpPr/>
          <p:nvPr/>
        </p:nvSpPr>
        <p:spPr>
          <a:xfrm rot="152368">
            <a:off x="3873538" y="2443169"/>
            <a:ext cx="304574" cy="4028097"/>
          </a:xfrm>
          <a:custGeom>
            <a:avLst/>
            <a:gdLst>
              <a:gd name="connsiteX0" fmla="*/ 64490 w 780499"/>
              <a:gd name="connsiteY0" fmla="*/ 0 h 4026336"/>
              <a:gd name="connsiteX1" fmla="*/ 649865 w 780499"/>
              <a:gd name="connsiteY1" fmla="*/ 357161 h 4026336"/>
              <a:gd name="connsiteX2" fmla="*/ 4961 w 780499"/>
              <a:gd name="connsiteY2" fmla="*/ 932588 h 4026336"/>
              <a:gd name="connsiteX3" fmla="*/ 620100 w 780499"/>
              <a:gd name="connsiteY3" fmla="*/ 1319514 h 4026336"/>
              <a:gd name="connsiteX4" fmla="*/ 600257 w 780499"/>
              <a:gd name="connsiteY4" fmla="*/ 1617148 h 4026336"/>
              <a:gd name="connsiteX5" fmla="*/ 104177 w 780499"/>
              <a:gd name="connsiteY5" fmla="*/ 1944546 h 4026336"/>
              <a:gd name="connsiteX6" fmla="*/ 739160 w 780499"/>
              <a:gd name="connsiteY6" fmla="*/ 2430683 h 4026336"/>
              <a:gd name="connsiteX7" fmla="*/ 163707 w 780499"/>
              <a:gd name="connsiteY7" fmla="*/ 2946583 h 4026336"/>
              <a:gd name="connsiteX8" fmla="*/ 778846 w 780499"/>
              <a:gd name="connsiteY8" fmla="*/ 3412878 h 4026336"/>
              <a:gd name="connsiteX9" fmla="*/ 173628 w 780499"/>
              <a:gd name="connsiteY9" fmla="*/ 3938699 h 4026336"/>
              <a:gd name="connsiteX10" fmla="*/ 163707 w 780499"/>
              <a:gd name="connsiteY10" fmla="*/ 3938699 h 402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0499" h="4026336">
                <a:moveTo>
                  <a:pt x="64490" y="0"/>
                </a:moveTo>
                <a:cubicBezTo>
                  <a:pt x="362138" y="100865"/>
                  <a:pt x="659787" y="201730"/>
                  <a:pt x="649865" y="357161"/>
                </a:cubicBezTo>
                <a:cubicBezTo>
                  <a:pt x="639944" y="512592"/>
                  <a:pt x="9922" y="772196"/>
                  <a:pt x="4961" y="932588"/>
                </a:cubicBezTo>
                <a:cubicBezTo>
                  <a:pt x="0" y="1092980"/>
                  <a:pt x="520884" y="1205421"/>
                  <a:pt x="620100" y="1319514"/>
                </a:cubicBezTo>
                <a:cubicBezTo>
                  <a:pt x="719316" y="1433607"/>
                  <a:pt x="686244" y="1512976"/>
                  <a:pt x="600257" y="1617148"/>
                </a:cubicBezTo>
                <a:cubicBezTo>
                  <a:pt x="514270" y="1721320"/>
                  <a:pt x="81026" y="1808957"/>
                  <a:pt x="104177" y="1944546"/>
                </a:cubicBezTo>
                <a:cubicBezTo>
                  <a:pt x="127328" y="2080135"/>
                  <a:pt x="729238" y="2263677"/>
                  <a:pt x="739160" y="2430683"/>
                </a:cubicBezTo>
                <a:cubicBezTo>
                  <a:pt x="749082" y="2597689"/>
                  <a:pt x="157093" y="2782884"/>
                  <a:pt x="163707" y="2946583"/>
                </a:cubicBezTo>
                <a:cubicBezTo>
                  <a:pt x="170321" y="3110282"/>
                  <a:pt x="777193" y="3247525"/>
                  <a:pt x="778846" y="3412878"/>
                </a:cubicBezTo>
                <a:cubicBezTo>
                  <a:pt x="780499" y="3578231"/>
                  <a:pt x="276151" y="3851062"/>
                  <a:pt x="173628" y="3938699"/>
                </a:cubicBezTo>
                <a:cubicBezTo>
                  <a:pt x="71105" y="4026336"/>
                  <a:pt x="163707" y="3938699"/>
                  <a:pt x="163707" y="3938699"/>
                </a:cubicBezTo>
              </a:path>
            </a:pathLst>
          </a:custGeom>
          <a:ln w="260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Tm="56633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1905000" y="28194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 smtClean="0">
                <a:solidFill>
                  <a:schemeClr val="tx2">
                    <a:lumMod val="75000"/>
                  </a:schemeClr>
                </a:solidFill>
              </a:rPr>
              <a:t>3,     Dictionaries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3400" y="3957935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660066"/>
                </a:solidFill>
              </a:rPr>
              <a:t>Mapping (1+1)D results onto (3+1)D phenomena 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15/21</a:t>
            </a:r>
          </a:p>
        </p:txBody>
      </p:sp>
    </p:spTree>
  </p:cSld>
  <p:clrMapOvr>
    <a:masterClrMapping/>
  </p:clrMapOvr>
  <p:transition advTm="1533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42844" y="142852"/>
            <a:ext cx="878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Flavor Doubling 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295904" y="2047868"/>
            <a:ext cx="3490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2D</a:t>
            </a:r>
            <a:r>
              <a:rPr lang="en-US" altLang="ja-JP" sz="2800" dirty="0" smtClean="0">
                <a:solidFill>
                  <a:srgbClr val="0070C0"/>
                </a:solidFill>
              </a:rPr>
              <a:t> QCD in </a:t>
            </a:r>
            <a:r>
              <a:rPr lang="en-US" altLang="ja-JP" sz="2800" dirty="0" smtClean="0">
                <a:solidFill>
                  <a:srgbClr val="FF0000"/>
                </a:solidFill>
              </a:rPr>
              <a:t>A</a:t>
            </a:r>
            <a:r>
              <a:rPr lang="en-US" altLang="ja-JP" sz="2000" dirty="0" smtClean="0">
                <a:solidFill>
                  <a:srgbClr val="FF0000"/>
                </a:solidFill>
              </a:rPr>
              <a:t>1</a:t>
            </a:r>
            <a:r>
              <a:rPr lang="en-US" altLang="ja-JP" sz="2800" dirty="0" smtClean="0">
                <a:solidFill>
                  <a:srgbClr val="FF0000"/>
                </a:solidFill>
              </a:rPr>
              <a:t>=0</a:t>
            </a:r>
            <a:r>
              <a:rPr lang="en-US" altLang="ja-JP" sz="2800" dirty="0" smtClean="0">
                <a:solidFill>
                  <a:srgbClr val="0070C0"/>
                </a:solidFill>
              </a:rPr>
              <a:t> gauge 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8596" y="2047868"/>
            <a:ext cx="463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</a:rPr>
              <a:t>4</a:t>
            </a:r>
            <a:r>
              <a:rPr lang="en-US" altLang="ja-JP" sz="2800" dirty="0" smtClean="0">
                <a:solidFill>
                  <a:srgbClr val="FF0000"/>
                </a:solidFill>
              </a:rPr>
              <a:t>D</a:t>
            </a:r>
            <a:r>
              <a:rPr lang="en-US" altLang="ja-JP" sz="2800" dirty="0" smtClean="0">
                <a:solidFill>
                  <a:srgbClr val="0070C0"/>
                </a:solidFill>
              </a:rPr>
              <a:t> “QCD” in </a:t>
            </a:r>
            <a:r>
              <a:rPr lang="en-US" altLang="ja-JP" sz="2800" dirty="0" smtClean="0">
                <a:solidFill>
                  <a:srgbClr val="FF0000"/>
                </a:solidFill>
              </a:rPr>
              <a:t>Coulomb </a:t>
            </a:r>
            <a:r>
              <a:rPr lang="en-US" altLang="ja-JP" sz="2800" dirty="0" smtClean="0">
                <a:solidFill>
                  <a:srgbClr val="0070C0"/>
                </a:solidFill>
              </a:rPr>
              <a:t>gauge 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4691058" y="2335208"/>
            <a:ext cx="566742" cy="1588"/>
          </a:xfrm>
          <a:prstGeom prst="straightConnector1">
            <a:avLst/>
          </a:prstGeom>
          <a:ln w="254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285720" y="1547802"/>
            <a:ext cx="8643998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14282" y="762000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en-US" altLang="ja-JP" sz="2400" dirty="0" smtClean="0"/>
              <a:t>At leading order</a:t>
            </a:r>
            <a:r>
              <a:rPr lang="en-US" altLang="ja-JP" sz="2400" dirty="0" smtClean="0">
                <a:solidFill>
                  <a:schemeClr val="tx2"/>
                </a:solidFill>
              </a:rPr>
              <a:t> of </a:t>
            </a:r>
            <a:r>
              <a:rPr lang="en-US" altLang="ja-JP" sz="3600" dirty="0" smtClean="0">
                <a:solidFill>
                  <a:srgbClr val="FF0000"/>
                </a:solidFill>
              </a:rPr>
              <a:t>1</a:t>
            </a:r>
            <a:r>
              <a:rPr lang="en-US" altLang="ja-JP" sz="3600" dirty="0" smtClean="0">
                <a:solidFill>
                  <a:srgbClr val="0070C0"/>
                </a:solidFill>
              </a:rPr>
              <a:t>/</a:t>
            </a:r>
            <a:r>
              <a:rPr lang="en-US" altLang="ja-JP" sz="3600" dirty="0" smtClean="0">
                <a:solidFill>
                  <a:srgbClr val="FF0000"/>
                </a:solidFill>
              </a:rPr>
              <a:t>N</a:t>
            </a:r>
            <a:r>
              <a:rPr lang="en-US" altLang="ja-JP" sz="2800" dirty="0" smtClean="0">
                <a:solidFill>
                  <a:srgbClr val="FF0000"/>
                </a:solidFill>
              </a:rPr>
              <a:t>c  &amp;  </a:t>
            </a:r>
            <a:r>
              <a:rPr lang="en-US" altLang="ja-JP" sz="3600" dirty="0" smtClean="0">
                <a:solidFill>
                  <a:srgbClr val="FF0000"/>
                </a:solidFill>
              </a:rPr>
              <a:t>Λ</a:t>
            </a:r>
            <a:r>
              <a:rPr lang="en-US" altLang="ja-JP" sz="2400" dirty="0" smtClean="0">
                <a:solidFill>
                  <a:srgbClr val="FF0000"/>
                </a:solidFill>
              </a:rPr>
              <a:t>QCD</a:t>
            </a:r>
            <a:r>
              <a:rPr lang="en-US" altLang="ja-JP" sz="3600" dirty="0" smtClean="0">
                <a:solidFill>
                  <a:srgbClr val="0070C0"/>
                </a:solidFill>
              </a:rPr>
              <a:t>/</a:t>
            </a:r>
            <a:r>
              <a:rPr lang="en-US" altLang="ja-JP" sz="3600" dirty="0" smtClean="0">
                <a:solidFill>
                  <a:srgbClr val="FF0000"/>
                </a:solidFill>
              </a:rPr>
              <a:t>μ</a:t>
            </a:r>
            <a:r>
              <a:rPr lang="en-US" altLang="ja-JP" sz="2400" dirty="0" smtClean="0">
                <a:solidFill>
                  <a:schemeClr val="tx2"/>
                </a:solidFill>
              </a:rPr>
              <a:t>  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28596" y="1547802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Dimensional reduction </a:t>
            </a:r>
            <a:r>
              <a:rPr lang="en-US" altLang="ja-JP" sz="2800" dirty="0" smtClean="0">
                <a:solidFill>
                  <a:schemeClr val="tx2"/>
                </a:solidFill>
              </a:rPr>
              <a:t>of </a:t>
            </a:r>
            <a:r>
              <a:rPr lang="en-US" altLang="ja-JP" sz="2800" dirty="0" smtClean="0">
                <a:solidFill>
                  <a:srgbClr val="FF0000"/>
                </a:solidFill>
              </a:rPr>
              <a:t>Non-pert. self-consistent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eqs</a:t>
            </a:r>
            <a:r>
              <a:rPr lang="ja-JP" altLang="en-US" sz="2800" dirty="0" smtClean="0">
                <a:solidFill>
                  <a:srgbClr val="FF0000"/>
                </a:solidFill>
              </a:rPr>
              <a:t>：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991204" y="2519338"/>
            <a:ext cx="2085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7030A0"/>
                </a:solidFill>
              </a:rPr>
              <a:t>(confining model)</a:t>
            </a:r>
            <a:endParaRPr kumimoji="1" lang="ja-JP" altLang="en-US" sz="2000" dirty="0">
              <a:solidFill>
                <a:srgbClr val="7030A0"/>
              </a:solidFill>
            </a:endParaRPr>
          </a:p>
        </p:txBody>
      </p:sp>
      <p:grpSp>
        <p:nvGrpSpPr>
          <p:cNvPr id="25" name="図形グループ 24"/>
          <p:cNvGrpSpPr/>
          <p:nvPr/>
        </p:nvGrpSpPr>
        <p:grpSpPr>
          <a:xfrm>
            <a:off x="476224" y="3134380"/>
            <a:ext cx="8134376" cy="1122640"/>
            <a:chOff x="476224" y="3657600"/>
            <a:chExt cx="8134376" cy="1122640"/>
          </a:xfrm>
        </p:grpSpPr>
        <p:grpSp>
          <p:nvGrpSpPr>
            <p:cNvPr id="7" name="グループ化 84"/>
            <p:cNvGrpSpPr/>
            <p:nvPr/>
          </p:nvGrpSpPr>
          <p:grpSpPr>
            <a:xfrm>
              <a:off x="476224" y="3657600"/>
              <a:ext cx="8134376" cy="646331"/>
              <a:chOff x="295276" y="4500570"/>
              <a:chExt cx="8134376" cy="646331"/>
            </a:xfrm>
          </p:grpSpPr>
          <p:sp>
            <p:nvSpPr>
              <p:cNvPr id="68" name="テキスト ボックス 67"/>
              <p:cNvSpPr txBox="1"/>
              <p:nvPr/>
            </p:nvSpPr>
            <p:spPr>
              <a:xfrm>
                <a:off x="295276" y="4548854"/>
                <a:ext cx="63484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800" dirty="0" smtClean="0">
                    <a:solidFill>
                      <a:schemeClr val="tx2"/>
                    </a:solidFill>
                  </a:rPr>
                  <a:t>・</a:t>
                </a:r>
                <a:r>
                  <a:rPr lang="en-US" altLang="ja-JP" sz="2800" dirty="0" smtClean="0">
                    <a:solidFill>
                      <a:schemeClr val="tx2"/>
                    </a:solidFill>
                  </a:rPr>
                  <a:t>One immediate nontrivial consequence:</a:t>
                </a:r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6357950" y="4500570"/>
                <a:ext cx="207170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3600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altLang="ja-JP" sz="2400" dirty="0" smtClean="0">
                    <a:solidFill>
                      <a:srgbClr val="FF0000"/>
                    </a:solidFill>
                  </a:rPr>
                  <a:t>T</a:t>
                </a:r>
                <a:r>
                  <a:rPr lang="en-US" altLang="ja-JP" sz="3600" dirty="0" smtClean="0">
                    <a:solidFill>
                      <a:srgbClr val="0070C0"/>
                    </a:solidFill>
                  </a:rPr>
                  <a:t>/</a:t>
                </a:r>
                <a:r>
                  <a:rPr lang="en-US" altLang="ja-JP" sz="3600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altLang="ja-JP" sz="2400" dirty="0" smtClean="0">
                    <a:solidFill>
                      <a:srgbClr val="FF0000"/>
                    </a:solidFill>
                  </a:rPr>
                  <a:t>L</a:t>
                </a:r>
                <a:r>
                  <a:rPr lang="en-US" altLang="ja-JP" sz="3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ja-JP" altLang="en-US" sz="2800" dirty="0" smtClean="0">
                    <a:solidFill>
                      <a:srgbClr val="0070C0"/>
                    </a:solidFill>
                  </a:rPr>
                  <a:t>→</a:t>
                </a:r>
                <a:r>
                  <a:rPr lang="ja-JP" altLang="en-US" sz="36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altLang="ja-JP" sz="3600" dirty="0" smtClean="0">
                    <a:solidFill>
                      <a:srgbClr val="0070C0"/>
                    </a:solidFill>
                  </a:rPr>
                  <a:t>0</a:t>
                </a:r>
                <a:r>
                  <a:rPr lang="ja-JP" altLang="en-US" sz="3600" dirty="0" smtClean="0">
                    <a:solidFill>
                      <a:srgbClr val="0070C0"/>
                    </a:solidFill>
                  </a:rPr>
                  <a:t>　</a:t>
                </a:r>
                <a:endParaRPr kumimoji="1" lang="ja-JP" altLang="en-US" sz="36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8" name="テキスト ボックス 47"/>
            <p:cNvSpPr txBox="1"/>
            <p:nvPr/>
          </p:nvSpPr>
          <p:spPr>
            <a:xfrm>
              <a:off x="1066800" y="4257020"/>
              <a:ext cx="746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chemeClr val="tx2"/>
                  </a:solidFill>
                </a:rPr>
                <a:t>Absence of </a:t>
              </a:r>
              <a:r>
                <a:rPr lang="en-US" altLang="ja-JP" sz="2800" dirty="0" smtClean="0">
                  <a:solidFill>
                    <a:schemeClr val="tx2"/>
                  </a:solidFill>
                  <a:latin typeface="+mj-ea"/>
                  <a:ea typeface="+mj-ea"/>
                </a:rPr>
                <a:t>γ</a:t>
              </a:r>
              <a:r>
                <a:rPr lang="en-US" altLang="ja-JP" sz="1600" dirty="0" smtClean="0">
                  <a:solidFill>
                    <a:schemeClr val="tx2"/>
                  </a:solidFill>
                </a:rPr>
                <a:t>1</a:t>
              </a:r>
              <a:r>
                <a:rPr lang="en-US" altLang="ja-JP" sz="2800" dirty="0" smtClean="0">
                  <a:solidFill>
                    <a:schemeClr val="tx2"/>
                  </a:solidFill>
                </a:rPr>
                <a:t>, </a:t>
              </a:r>
              <a:r>
                <a:rPr lang="en-US" altLang="ja-JP" sz="2800" dirty="0" smtClean="0">
                  <a:solidFill>
                    <a:schemeClr val="tx2"/>
                  </a:solidFill>
                  <a:latin typeface="+mj-ea"/>
                  <a:ea typeface="+mj-ea"/>
                </a:rPr>
                <a:t>γ</a:t>
              </a:r>
              <a:r>
                <a:rPr lang="en-US" altLang="ja-JP" sz="1600" dirty="0" smtClean="0">
                  <a:solidFill>
                    <a:schemeClr val="tx2"/>
                  </a:solidFill>
                </a:rPr>
                <a:t>2    </a:t>
              </a:r>
              <a:r>
                <a:rPr lang="ja-JP" altLang="en-US" sz="2800" dirty="0" smtClean="0">
                  <a:solidFill>
                    <a:srgbClr val="0070C0"/>
                  </a:solidFill>
                </a:rPr>
                <a:t>→ </a:t>
              </a:r>
              <a:r>
                <a:rPr lang="en-US" altLang="ja-JP" sz="2800" dirty="0" smtClean="0">
                  <a:solidFill>
                    <a:srgbClr val="0070C0"/>
                  </a:solidFill>
                </a:rPr>
                <a:t> </a:t>
              </a:r>
              <a:r>
                <a:rPr lang="en-US" altLang="ja-JP" sz="2800" dirty="0" smtClean="0">
                  <a:solidFill>
                    <a:schemeClr val="tx2"/>
                  </a:solidFill>
                </a:rPr>
                <a:t>Absence of spin mixing</a:t>
              </a:r>
              <a:endParaRPr kumimoji="1" lang="ja-JP" altLang="en-US" sz="2800" dirty="0">
                <a:solidFill>
                  <a:schemeClr val="tx2"/>
                </a:solidFill>
              </a:endParaRP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16/21</a:t>
            </a:r>
          </a:p>
        </p:txBody>
      </p:sp>
      <p:grpSp>
        <p:nvGrpSpPr>
          <p:cNvPr id="31" name="図形グループ 30"/>
          <p:cNvGrpSpPr/>
          <p:nvPr/>
        </p:nvGrpSpPr>
        <p:grpSpPr>
          <a:xfrm>
            <a:off x="271402" y="4419600"/>
            <a:ext cx="8643998" cy="2061865"/>
            <a:chOff x="271402" y="4419600"/>
            <a:chExt cx="8643998" cy="2061865"/>
          </a:xfrm>
        </p:grpSpPr>
        <p:grpSp>
          <p:nvGrpSpPr>
            <p:cNvPr id="27" name="図形グループ 26"/>
            <p:cNvGrpSpPr/>
            <p:nvPr/>
          </p:nvGrpSpPr>
          <p:grpSpPr>
            <a:xfrm>
              <a:off x="271402" y="4419600"/>
              <a:ext cx="8643998" cy="1524000"/>
              <a:chOff x="271402" y="5019020"/>
              <a:chExt cx="8643998" cy="1524000"/>
            </a:xfrm>
          </p:grpSpPr>
          <p:sp>
            <p:nvSpPr>
              <p:cNvPr id="72" name="テキスト ボックス 71"/>
              <p:cNvSpPr txBox="1"/>
              <p:nvPr/>
            </p:nvSpPr>
            <p:spPr>
              <a:xfrm>
                <a:off x="952472" y="5552123"/>
                <a:ext cx="30003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 smtClean="0">
                    <a:solidFill>
                      <a:srgbClr val="FF0000"/>
                    </a:solidFill>
                  </a:rPr>
                  <a:t>spin SU(2) </a:t>
                </a:r>
                <a:r>
                  <a:rPr lang="en-US" altLang="ja-JP" sz="2800" dirty="0" smtClean="0">
                    <a:solidFill>
                      <a:schemeClr val="tx2"/>
                    </a:solidFill>
                  </a:rPr>
                  <a:t>x SU(</a:t>
                </a:r>
                <a:r>
                  <a:rPr lang="en-US" altLang="ja-JP" sz="2800" dirty="0" err="1" smtClean="0">
                    <a:solidFill>
                      <a:schemeClr val="tx2"/>
                    </a:solidFill>
                  </a:rPr>
                  <a:t>Nf</a:t>
                </a:r>
                <a:r>
                  <a:rPr lang="en-US" altLang="ja-JP" sz="2800" dirty="0" smtClean="0">
                    <a:solidFill>
                      <a:schemeClr val="tx2"/>
                    </a:solidFill>
                  </a:rPr>
                  <a:t>)</a:t>
                </a:r>
                <a:endParaRPr lang="ja-JP" altLang="en-US" sz="28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75" name="テキスト ボックス 74"/>
              <p:cNvSpPr txBox="1"/>
              <p:nvPr/>
            </p:nvSpPr>
            <p:spPr>
              <a:xfrm>
                <a:off x="1523976" y="5970868"/>
                <a:ext cx="17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400" dirty="0" smtClean="0">
                    <a:solidFill>
                      <a:schemeClr val="accent1"/>
                    </a:solidFill>
                  </a:rPr>
                  <a:t>(3+1)-D side</a:t>
                </a:r>
                <a:endParaRPr lang="ja-JP" altLang="en-US" sz="24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685800" y="5019020"/>
                <a:ext cx="36956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400" dirty="0" smtClean="0">
                    <a:solidFill>
                      <a:schemeClr val="tx2"/>
                    </a:solidFill>
                  </a:rPr>
                  <a:t>suppression of spin mixing </a:t>
                </a:r>
                <a:endParaRPr kumimoji="1" lang="ja-JP" altLang="en-US" sz="2400" dirty="0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8" name="グループ化 85"/>
              <p:cNvGrpSpPr/>
              <p:nvPr/>
            </p:nvGrpSpPr>
            <p:grpSpPr>
              <a:xfrm>
                <a:off x="4419600" y="5019020"/>
                <a:ext cx="4343400" cy="1375112"/>
                <a:chOff x="4419600" y="5181913"/>
                <a:chExt cx="4343400" cy="1375112"/>
              </a:xfrm>
            </p:grpSpPr>
            <p:cxnSp>
              <p:nvCxnSpPr>
                <p:cNvPr id="73" name="直線矢印コネクタ 72"/>
                <p:cNvCxnSpPr/>
                <p:nvPr/>
              </p:nvCxnSpPr>
              <p:spPr>
                <a:xfrm>
                  <a:off x="4419600" y="6000768"/>
                  <a:ext cx="928694" cy="1588"/>
                </a:xfrm>
                <a:prstGeom prst="straightConnector1">
                  <a:avLst/>
                </a:prstGeom>
                <a:ln w="25400">
                  <a:solidFill>
                    <a:schemeClr val="tx2"/>
                  </a:solidFill>
                  <a:headEnd type="arrow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4" name="テキスト ボックス 73"/>
                <p:cNvSpPr txBox="1"/>
                <p:nvPr/>
              </p:nvSpPr>
              <p:spPr>
                <a:xfrm>
                  <a:off x="6048364" y="5715016"/>
                  <a:ext cx="157163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800" dirty="0" smtClean="0">
                      <a:solidFill>
                        <a:schemeClr val="tx2"/>
                      </a:solidFill>
                    </a:rPr>
                    <a:t> SU(</a:t>
                  </a:r>
                  <a:r>
                    <a:rPr lang="en-US" altLang="ja-JP" sz="2800" dirty="0" smtClean="0">
                      <a:solidFill>
                        <a:srgbClr val="FF0000"/>
                      </a:solidFill>
                    </a:rPr>
                    <a:t>2</a:t>
                  </a:r>
                  <a:r>
                    <a:rPr lang="en-US" altLang="ja-JP" sz="2800" dirty="0" smtClean="0">
                      <a:solidFill>
                        <a:schemeClr val="tx2"/>
                      </a:solidFill>
                    </a:rPr>
                    <a:t>Nf)</a:t>
                  </a:r>
                  <a:endParaRPr lang="ja-JP" altLang="en-US" sz="2800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76" name="テキスト ボックス 75"/>
                <p:cNvSpPr txBox="1"/>
                <p:nvPr/>
              </p:nvSpPr>
              <p:spPr>
                <a:xfrm>
                  <a:off x="5910250" y="6095360"/>
                  <a:ext cx="178595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400" dirty="0" smtClean="0">
                      <a:solidFill>
                        <a:schemeClr val="accent1"/>
                      </a:solidFill>
                    </a:rPr>
                    <a:t>(1+1)-D side</a:t>
                  </a:r>
                  <a:endParaRPr lang="ja-JP" altLang="en-US" sz="2400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77" name="テキスト ボックス 76"/>
                <p:cNvSpPr txBox="1"/>
                <p:nvPr/>
              </p:nvSpPr>
              <p:spPr>
                <a:xfrm>
                  <a:off x="5067304" y="5181913"/>
                  <a:ext cx="369569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400" dirty="0" smtClean="0">
                      <a:solidFill>
                        <a:schemeClr val="tx2"/>
                      </a:solidFill>
                    </a:rPr>
                    <a:t>no angular </a:t>
                  </a:r>
                  <a:r>
                    <a:rPr lang="en-US" altLang="ja-JP" sz="2400" dirty="0" err="1" smtClean="0">
                      <a:solidFill>
                        <a:schemeClr val="tx2"/>
                      </a:solidFill>
                    </a:rPr>
                    <a:t>d.o.f</a:t>
                  </a:r>
                  <a:r>
                    <a:rPr lang="en-US" altLang="ja-JP" sz="2400" dirty="0" smtClean="0">
                      <a:solidFill>
                        <a:schemeClr val="tx2"/>
                      </a:solidFill>
                    </a:rPr>
                    <a:t> in (1+1) D</a:t>
                  </a:r>
                  <a:endParaRPr kumimoji="1" lang="ja-JP" altLang="en-US" sz="2400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50" name="正方形/長方形 49"/>
              <p:cNvSpPr/>
              <p:nvPr/>
            </p:nvSpPr>
            <p:spPr>
              <a:xfrm>
                <a:off x="271402" y="5042822"/>
                <a:ext cx="8643998" cy="150019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9" name="テキスト ボックス 28"/>
            <p:cNvSpPr txBox="1"/>
            <p:nvPr/>
          </p:nvSpPr>
          <p:spPr>
            <a:xfrm>
              <a:off x="3595654" y="6019800"/>
              <a:ext cx="50911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err="1" smtClean="0"/>
                <a:t>cf</a:t>
              </a:r>
              <a:r>
                <a:rPr lang="en-US" altLang="ja-JP" sz="2400" dirty="0" smtClean="0"/>
                <a:t>) Shuster &amp; Son, NPB573, 434 (2000)</a:t>
              </a:r>
              <a:r>
                <a:rPr lang="en-US" altLang="ja-JP" sz="2400" b="1" dirty="0" smtClean="0"/>
                <a:t> </a:t>
              </a:r>
              <a:endParaRPr kumimoji="1" lang="ja-JP" altLang="en-US" sz="2400" dirty="0"/>
            </a:p>
          </p:txBody>
        </p:sp>
      </p:grpSp>
    </p:spTree>
  </p:cSld>
  <p:clrMapOvr>
    <a:masterClrMapping/>
  </p:clrMapOvr>
  <p:transition advTm="237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3505200" y="381000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Contents</a:t>
            </a:r>
            <a:r>
              <a:rPr lang="en-US" altLang="ja-JP" sz="4400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5800" y="1295400"/>
            <a:ext cx="3810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>
                    <a:lumMod val="75000"/>
                  </a:schemeClr>
                </a:solidFill>
              </a:rPr>
              <a:t>1, Introduction 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5800" y="2362200"/>
            <a:ext cx="609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>
                    <a:lumMod val="75000"/>
                  </a:schemeClr>
                </a:solidFill>
              </a:rPr>
              <a:t>2, How to formulate the problem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5800" y="3898107"/>
            <a:ext cx="3657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>
                    <a:lumMod val="75000"/>
                  </a:schemeClr>
                </a:solidFill>
              </a:rPr>
              <a:t>3, Dictionaries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43000" y="1828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660066"/>
                </a:solidFill>
              </a:rPr>
              <a:t>-  </a:t>
            </a:r>
            <a:r>
              <a:rPr lang="en-US" altLang="ja-JP" sz="2400" dirty="0" err="1" smtClean="0">
                <a:solidFill>
                  <a:srgbClr val="660066"/>
                </a:solidFill>
              </a:rPr>
              <a:t>Quarkyonic</a:t>
            </a:r>
            <a:r>
              <a:rPr lang="en-US" altLang="ja-JP" sz="2400" dirty="0" smtClean="0">
                <a:solidFill>
                  <a:srgbClr val="660066"/>
                </a:solidFill>
              </a:rPr>
              <a:t> matter, </a:t>
            </a:r>
            <a:r>
              <a:rPr lang="en-US" altLang="ja-JP" sz="2400" dirty="0" err="1" smtClean="0">
                <a:solidFill>
                  <a:srgbClr val="660066"/>
                </a:solidFill>
              </a:rPr>
              <a:t>chiral</a:t>
            </a:r>
            <a:r>
              <a:rPr lang="en-US" altLang="ja-JP" sz="2400" dirty="0" smtClean="0">
                <a:solidFill>
                  <a:srgbClr val="660066"/>
                </a:solidFill>
              </a:rPr>
              <a:t> pairing phenomena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43000" y="34759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660066"/>
                </a:solidFill>
              </a:rPr>
              <a:t>-  Dimensional reduction from (3+1)D to (1+1)D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43000" y="4491335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660066"/>
                </a:solidFill>
              </a:rPr>
              <a:t>-  Mapping (3+1)D onto (1+1)D:  quantum numbers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5800" y="5511224"/>
            <a:ext cx="3810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>
                    <a:lumMod val="75000"/>
                  </a:schemeClr>
                </a:solidFill>
              </a:rPr>
              <a:t>4, Summary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53400" y="-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2/21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43000" y="5024735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660066"/>
                </a:solidFill>
              </a:rPr>
              <a:t>-  Dictionary between </a:t>
            </a:r>
            <a:r>
              <a:rPr lang="en-US" altLang="ja-JP" sz="2400" dirty="0" err="1" smtClean="0">
                <a:solidFill>
                  <a:srgbClr val="660066"/>
                </a:solidFill>
              </a:rPr>
              <a:t>μ</a:t>
            </a:r>
            <a:r>
              <a:rPr lang="en-US" altLang="ja-JP" sz="2400" dirty="0" smtClean="0">
                <a:solidFill>
                  <a:srgbClr val="660066"/>
                </a:solidFill>
              </a:rPr>
              <a:t> =</a:t>
            </a:r>
            <a:r>
              <a:rPr lang="ja-JP" altLang="en-US" sz="2400" dirty="0" smtClean="0">
                <a:solidFill>
                  <a:srgbClr val="660066"/>
                </a:solidFill>
              </a:rPr>
              <a:t> </a:t>
            </a:r>
            <a:r>
              <a:rPr lang="en-US" altLang="ja-JP" sz="2400" dirty="0" smtClean="0">
                <a:solidFill>
                  <a:srgbClr val="660066"/>
                </a:solidFill>
              </a:rPr>
              <a:t>0 &amp; </a:t>
            </a:r>
            <a:r>
              <a:rPr lang="en-US" altLang="ja-JP" sz="2400" dirty="0" err="1" smtClean="0">
                <a:solidFill>
                  <a:srgbClr val="660066"/>
                </a:solidFill>
              </a:rPr>
              <a:t>μ</a:t>
            </a:r>
            <a:r>
              <a:rPr lang="en-US" altLang="ja-JP" sz="2400" dirty="0" smtClean="0">
                <a:solidFill>
                  <a:srgbClr val="660066"/>
                </a:solidFill>
              </a:rPr>
              <a:t> </a:t>
            </a:r>
            <a:r>
              <a:rPr lang="ja-JP" altLang="en-US" sz="2400" dirty="0" smtClean="0">
                <a:solidFill>
                  <a:srgbClr val="660066"/>
                </a:solidFill>
              </a:rPr>
              <a:t>≠ </a:t>
            </a:r>
            <a:r>
              <a:rPr lang="en-US" altLang="ja-JP" sz="2400" dirty="0" smtClean="0">
                <a:solidFill>
                  <a:srgbClr val="660066"/>
                </a:solidFill>
              </a:rPr>
              <a:t>0 condensates</a:t>
            </a:r>
            <a:endParaRPr kumimoji="1" lang="ja-JP" altLang="en-US" sz="2400" dirty="0">
              <a:solidFill>
                <a:srgbClr val="660066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43000" y="29718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660066"/>
                </a:solidFill>
              </a:rPr>
              <a:t>-  Model with linear confinement</a:t>
            </a:r>
          </a:p>
        </p:txBody>
      </p:sp>
    </p:spTree>
  </p:cSld>
  <p:clrMapOvr>
    <a:masterClrMapping/>
  </p:clrMapOvr>
  <p:transition advTm="4158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59944" y="142852"/>
            <a:ext cx="878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Flavor </a:t>
            </a:r>
            <a:r>
              <a:rPr lang="en-US" altLang="ja-JP" sz="3600" dirty="0" err="1" smtClean="0"/>
              <a:t>Multiplet</a:t>
            </a:r>
            <a:r>
              <a:rPr lang="en-US" altLang="ja-JP" sz="3600" dirty="0" smtClean="0"/>
              <a:t> </a:t>
            </a:r>
            <a:endParaRPr kumimoji="1" lang="ja-JP" altLang="en-US" sz="3600" dirty="0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3276600" y="2231304"/>
            <a:ext cx="1371605" cy="1588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10800000" flipV="1">
            <a:off x="6705600" y="2231304"/>
            <a:ext cx="1371600" cy="1589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3276600" y="2610716"/>
            <a:ext cx="838200" cy="1588"/>
          </a:xfrm>
          <a:prstGeom prst="straightConnector1">
            <a:avLst/>
          </a:prstGeom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rot="10800000" flipV="1">
            <a:off x="7239000" y="2612304"/>
            <a:ext cx="838200" cy="1588"/>
          </a:xfrm>
          <a:prstGeom prst="straightConnector1">
            <a:avLst/>
          </a:prstGeom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10800000" flipV="1">
            <a:off x="3276601" y="4212504"/>
            <a:ext cx="1371595" cy="1588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3276600" y="4591916"/>
            <a:ext cx="838200" cy="1588"/>
          </a:xfrm>
          <a:prstGeom prst="straightConnector1">
            <a:avLst/>
          </a:prstGeom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6781795" y="4212504"/>
            <a:ext cx="1371605" cy="1588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rot="10800000" flipV="1">
            <a:off x="7239001" y="4593504"/>
            <a:ext cx="838200" cy="1588"/>
          </a:xfrm>
          <a:prstGeom prst="straightConnector1">
            <a:avLst/>
          </a:prstGeom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685800" y="2078904"/>
            <a:ext cx="2152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R-handed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85800" y="4084929"/>
            <a:ext cx="2152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L -handed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00400" y="2459904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n>
                  <a:solidFill>
                    <a:srgbClr val="0000FF"/>
                  </a:solidFill>
                </a:ln>
                <a:solidFill>
                  <a:schemeClr val="tx2"/>
                </a:solidFill>
              </a:rPr>
              <a:t>spin</a:t>
            </a:r>
            <a:r>
              <a:rPr lang="en-US" altLang="ja-JP" sz="3200" dirty="0" smtClean="0">
                <a:solidFill>
                  <a:schemeClr val="tx2"/>
                </a:solidFill>
              </a:rPr>
              <a:t> 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33400" y="1860484"/>
            <a:ext cx="8001000" cy="1339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33400" y="3810000"/>
            <a:ext cx="8001000" cy="1339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17/21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24000" y="939224"/>
            <a:ext cx="59435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particle near north &amp; south pole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7239000" y="609600"/>
            <a:ext cx="1143000" cy="1037319"/>
          </a:xfrm>
          <a:prstGeom prst="ellipse">
            <a:avLst/>
          </a:prstGeom>
          <a:gradFill flip="none" rotWithShape="1">
            <a:gsLst>
              <a:gs pos="68000">
                <a:schemeClr val="tx2">
                  <a:lumMod val="20000"/>
                  <a:lumOff val="80000"/>
                </a:schemeClr>
              </a:gs>
              <a:gs pos="50000">
                <a:schemeClr val="accent1"/>
              </a:gs>
              <a:gs pos="100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781924" y="533400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772400" y="1533524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Tm="3185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59944" y="142852"/>
            <a:ext cx="878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Flavor </a:t>
            </a:r>
            <a:r>
              <a:rPr lang="en-US" altLang="ja-JP" sz="3600" dirty="0" err="1" smtClean="0"/>
              <a:t>Multiplet</a:t>
            </a:r>
            <a:r>
              <a:rPr lang="en-US" altLang="ja-JP" sz="3600" dirty="0" smtClean="0"/>
              <a:t> </a:t>
            </a:r>
            <a:endParaRPr kumimoji="1" lang="ja-JP" altLang="en-US" sz="3600" dirty="0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3276600" y="2231304"/>
            <a:ext cx="1371605" cy="1588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10800000" flipV="1">
            <a:off x="6705600" y="2231304"/>
            <a:ext cx="1371600" cy="1589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3276600" y="2610716"/>
            <a:ext cx="838200" cy="1588"/>
          </a:xfrm>
          <a:prstGeom prst="straightConnector1">
            <a:avLst/>
          </a:prstGeom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rot="10800000" flipV="1">
            <a:off x="7239000" y="2612304"/>
            <a:ext cx="838200" cy="1588"/>
          </a:xfrm>
          <a:prstGeom prst="straightConnector1">
            <a:avLst/>
          </a:prstGeom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10800000" flipV="1">
            <a:off x="3276601" y="4212504"/>
            <a:ext cx="1371595" cy="1588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3276600" y="4591916"/>
            <a:ext cx="838200" cy="1588"/>
          </a:xfrm>
          <a:prstGeom prst="straightConnector1">
            <a:avLst/>
          </a:prstGeom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6781795" y="4212504"/>
            <a:ext cx="1371605" cy="1588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rot="10800000" flipV="1">
            <a:off x="7239001" y="4593504"/>
            <a:ext cx="838200" cy="1588"/>
          </a:xfrm>
          <a:prstGeom prst="straightConnector1">
            <a:avLst/>
          </a:prstGeom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685800" y="2078904"/>
            <a:ext cx="2152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R-handed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85800" y="4084929"/>
            <a:ext cx="2152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L -handed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00400" y="2459904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n>
                  <a:solidFill>
                    <a:srgbClr val="0000FF"/>
                  </a:solidFill>
                </a:ln>
                <a:solidFill>
                  <a:schemeClr val="tx2"/>
                </a:solidFill>
              </a:rPr>
              <a:t>spin</a:t>
            </a:r>
            <a:r>
              <a:rPr lang="en-US" altLang="ja-JP" sz="3200" dirty="0" smtClean="0">
                <a:solidFill>
                  <a:schemeClr val="tx2"/>
                </a:solidFill>
              </a:rPr>
              <a:t> 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33400" y="1860484"/>
            <a:ext cx="8001000" cy="1339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33400" y="3810000"/>
            <a:ext cx="8001000" cy="1339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4343400" y="2718397"/>
            <a:ext cx="2753721" cy="350548"/>
          </a:xfrm>
          <a:custGeom>
            <a:avLst/>
            <a:gdLst>
              <a:gd name="connsiteX0" fmla="*/ 0 w 3006247"/>
              <a:gd name="connsiteY0" fmla="*/ 0 h 350548"/>
              <a:gd name="connsiteX1" fmla="*/ 962396 w 3006247"/>
              <a:gd name="connsiteY1" fmla="*/ 267871 h 350548"/>
              <a:gd name="connsiteX2" fmla="*/ 2004165 w 3006247"/>
              <a:gd name="connsiteY2" fmla="*/ 307556 h 350548"/>
              <a:gd name="connsiteX3" fmla="*/ 3006247 w 3006247"/>
              <a:gd name="connsiteY3" fmla="*/ 9921 h 35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6247" h="350548">
                <a:moveTo>
                  <a:pt x="0" y="0"/>
                </a:moveTo>
                <a:cubicBezTo>
                  <a:pt x="314184" y="108306"/>
                  <a:pt x="628369" y="216612"/>
                  <a:pt x="962396" y="267871"/>
                </a:cubicBezTo>
                <a:cubicBezTo>
                  <a:pt x="1296424" y="319130"/>
                  <a:pt x="1663523" y="350548"/>
                  <a:pt x="2004165" y="307556"/>
                </a:cubicBezTo>
                <a:cubicBezTo>
                  <a:pt x="2344807" y="264564"/>
                  <a:pt x="3006247" y="9921"/>
                  <a:pt x="3006247" y="9921"/>
                </a:cubicBezTo>
              </a:path>
            </a:pathLst>
          </a:custGeom>
          <a:ln w="53975" cap="flat" cmpd="sng" algn="ctr">
            <a:solidFill>
              <a:schemeClr val="accent1"/>
            </a:solidFill>
            <a:prstDash val="solid"/>
            <a:round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図形グループ 22"/>
          <p:cNvGrpSpPr/>
          <p:nvPr/>
        </p:nvGrpSpPr>
        <p:grpSpPr>
          <a:xfrm>
            <a:off x="2057401" y="2925472"/>
            <a:ext cx="2514599" cy="1113128"/>
            <a:chOff x="2057401" y="2925472"/>
            <a:chExt cx="2514599" cy="1113128"/>
          </a:xfrm>
        </p:grpSpPr>
        <p:sp>
          <p:nvSpPr>
            <p:cNvPr id="18" name="フリーフォーム 17"/>
            <p:cNvSpPr/>
            <p:nvPr/>
          </p:nvSpPr>
          <p:spPr>
            <a:xfrm rot="16200000">
              <a:off x="1676111" y="3306762"/>
              <a:ext cx="1113128" cy="350548"/>
            </a:xfrm>
            <a:custGeom>
              <a:avLst/>
              <a:gdLst>
                <a:gd name="connsiteX0" fmla="*/ 0 w 3006247"/>
                <a:gd name="connsiteY0" fmla="*/ 0 h 350548"/>
                <a:gd name="connsiteX1" fmla="*/ 962396 w 3006247"/>
                <a:gd name="connsiteY1" fmla="*/ 267871 h 350548"/>
                <a:gd name="connsiteX2" fmla="*/ 2004165 w 3006247"/>
                <a:gd name="connsiteY2" fmla="*/ 307556 h 350548"/>
                <a:gd name="connsiteX3" fmla="*/ 3006247 w 3006247"/>
                <a:gd name="connsiteY3" fmla="*/ 9921 h 35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6247" h="350548">
                  <a:moveTo>
                    <a:pt x="0" y="0"/>
                  </a:moveTo>
                  <a:cubicBezTo>
                    <a:pt x="314184" y="108306"/>
                    <a:pt x="628369" y="216612"/>
                    <a:pt x="962396" y="267871"/>
                  </a:cubicBezTo>
                  <a:cubicBezTo>
                    <a:pt x="1296424" y="319130"/>
                    <a:pt x="1663523" y="350548"/>
                    <a:pt x="2004165" y="307556"/>
                  </a:cubicBezTo>
                  <a:cubicBezTo>
                    <a:pt x="2344807" y="264564"/>
                    <a:pt x="3006247" y="9921"/>
                    <a:pt x="3006247" y="9921"/>
                  </a:cubicBezTo>
                </a:path>
              </a:pathLst>
            </a:custGeom>
            <a:ln w="53975" cap="flat" cmpd="sng" algn="ctr">
              <a:solidFill>
                <a:schemeClr val="accent1"/>
              </a:solidFill>
              <a:prstDash val="solid"/>
              <a:round/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419320" y="3200400"/>
              <a:ext cx="21526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FF0000"/>
                  </a:solidFill>
                </a:rPr>
                <a:t>mass term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21" name="図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607" y="2209800"/>
            <a:ext cx="748393" cy="698500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17/21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24000" y="939224"/>
            <a:ext cx="59435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particle near north &amp; south pole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7239000" y="609600"/>
            <a:ext cx="1143000" cy="1037319"/>
          </a:xfrm>
          <a:prstGeom prst="ellipse">
            <a:avLst/>
          </a:prstGeom>
          <a:gradFill flip="none" rotWithShape="1">
            <a:gsLst>
              <a:gs pos="68000">
                <a:schemeClr val="tx2">
                  <a:lumMod val="20000"/>
                  <a:lumOff val="80000"/>
                </a:schemeClr>
              </a:gs>
              <a:gs pos="50000">
                <a:schemeClr val="accent1"/>
              </a:gs>
              <a:gs pos="100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7781924" y="533400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7772400" y="1533524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Tm="318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59944" y="142852"/>
            <a:ext cx="878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Flavor </a:t>
            </a:r>
            <a:r>
              <a:rPr lang="en-US" altLang="ja-JP" sz="3600" dirty="0" err="1" smtClean="0"/>
              <a:t>Multiplet</a:t>
            </a:r>
            <a:r>
              <a:rPr lang="en-US" altLang="ja-JP" sz="3600" dirty="0" smtClean="0"/>
              <a:t> </a:t>
            </a:r>
            <a:endParaRPr kumimoji="1" lang="ja-JP" altLang="en-US" sz="3600" dirty="0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3276600" y="2231304"/>
            <a:ext cx="1371605" cy="1588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10800000" flipV="1">
            <a:off x="6705600" y="2231304"/>
            <a:ext cx="1371600" cy="1589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3276600" y="2610716"/>
            <a:ext cx="838200" cy="1588"/>
          </a:xfrm>
          <a:prstGeom prst="straightConnector1">
            <a:avLst/>
          </a:prstGeom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rot="10800000" flipV="1">
            <a:off x="7239000" y="2612304"/>
            <a:ext cx="838200" cy="1588"/>
          </a:xfrm>
          <a:prstGeom prst="straightConnector1">
            <a:avLst/>
          </a:prstGeom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10800000" flipV="1">
            <a:off x="3276601" y="4212504"/>
            <a:ext cx="1371595" cy="1588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3276600" y="4591916"/>
            <a:ext cx="838200" cy="1588"/>
          </a:xfrm>
          <a:prstGeom prst="straightConnector1">
            <a:avLst/>
          </a:prstGeom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6781795" y="4212504"/>
            <a:ext cx="1371605" cy="1588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rot="10800000" flipV="1">
            <a:off x="7239001" y="4593504"/>
            <a:ext cx="838200" cy="1588"/>
          </a:xfrm>
          <a:prstGeom prst="straightConnector1">
            <a:avLst/>
          </a:prstGeom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685800" y="2078904"/>
            <a:ext cx="2152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R-handed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85800" y="4084929"/>
            <a:ext cx="2152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L -handed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00400" y="2459904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n>
                  <a:solidFill>
                    <a:srgbClr val="0000FF"/>
                  </a:solidFill>
                </a:ln>
                <a:solidFill>
                  <a:schemeClr val="tx2"/>
                </a:solidFill>
              </a:rPr>
              <a:t>spin</a:t>
            </a:r>
            <a:r>
              <a:rPr lang="en-US" altLang="ja-JP" sz="3200" dirty="0" smtClean="0">
                <a:solidFill>
                  <a:schemeClr val="tx2"/>
                </a:solidFill>
              </a:rPr>
              <a:t> 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33400" y="1860484"/>
            <a:ext cx="8001000" cy="1339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33400" y="3810000"/>
            <a:ext cx="8001000" cy="1339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4343400" y="2718397"/>
            <a:ext cx="2753721" cy="350548"/>
          </a:xfrm>
          <a:custGeom>
            <a:avLst/>
            <a:gdLst>
              <a:gd name="connsiteX0" fmla="*/ 0 w 3006247"/>
              <a:gd name="connsiteY0" fmla="*/ 0 h 350548"/>
              <a:gd name="connsiteX1" fmla="*/ 962396 w 3006247"/>
              <a:gd name="connsiteY1" fmla="*/ 267871 h 350548"/>
              <a:gd name="connsiteX2" fmla="*/ 2004165 w 3006247"/>
              <a:gd name="connsiteY2" fmla="*/ 307556 h 350548"/>
              <a:gd name="connsiteX3" fmla="*/ 3006247 w 3006247"/>
              <a:gd name="connsiteY3" fmla="*/ 9921 h 35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6247" h="350548">
                <a:moveTo>
                  <a:pt x="0" y="0"/>
                </a:moveTo>
                <a:cubicBezTo>
                  <a:pt x="314184" y="108306"/>
                  <a:pt x="628369" y="216612"/>
                  <a:pt x="962396" y="267871"/>
                </a:cubicBezTo>
                <a:cubicBezTo>
                  <a:pt x="1296424" y="319130"/>
                  <a:pt x="1663523" y="350548"/>
                  <a:pt x="2004165" y="307556"/>
                </a:cubicBezTo>
                <a:cubicBezTo>
                  <a:pt x="2344807" y="264564"/>
                  <a:pt x="3006247" y="9921"/>
                  <a:pt x="3006247" y="9921"/>
                </a:cubicBezTo>
              </a:path>
            </a:pathLst>
          </a:custGeom>
          <a:ln w="53975" cap="flat" cmpd="sng" algn="ctr">
            <a:solidFill>
              <a:schemeClr val="accent1"/>
            </a:solidFill>
            <a:prstDash val="solid"/>
            <a:round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/>
          <p:cNvSpPr/>
          <p:nvPr/>
        </p:nvSpPr>
        <p:spPr>
          <a:xfrm rot="16200000">
            <a:off x="1676111" y="3306762"/>
            <a:ext cx="1113128" cy="350548"/>
          </a:xfrm>
          <a:custGeom>
            <a:avLst/>
            <a:gdLst>
              <a:gd name="connsiteX0" fmla="*/ 0 w 3006247"/>
              <a:gd name="connsiteY0" fmla="*/ 0 h 350548"/>
              <a:gd name="connsiteX1" fmla="*/ 962396 w 3006247"/>
              <a:gd name="connsiteY1" fmla="*/ 267871 h 350548"/>
              <a:gd name="connsiteX2" fmla="*/ 2004165 w 3006247"/>
              <a:gd name="connsiteY2" fmla="*/ 307556 h 350548"/>
              <a:gd name="connsiteX3" fmla="*/ 3006247 w 3006247"/>
              <a:gd name="connsiteY3" fmla="*/ 9921 h 35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6247" h="350548">
                <a:moveTo>
                  <a:pt x="0" y="0"/>
                </a:moveTo>
                <a:cubicBezTo>
                  <a:pt x="314184" y="108306"/>
                  <a:pt x="628369" y="216612"/>
                  <a:pt x="962396" y="267871"/>
                </a:cubicBezTo>
                <a:cubicBezTo>
                  <a:pt x="1296424" y="319130"/>
                  <a:pt x="1663523" y="350548"/>
                  <a:pt x="2004165" y="307556"/>
                </a:cubicBezTo>
                <a:cubicBezTo>
                  <a:pt x="2344807" y="264564"/>
                  <a:pt x="3006247" y="9921"/>
                  <a:pt x="3006247" y="9921"/>
                </a:cubicBezTo>
              </a:path>
            </a:pathLst>
          </a:custGeom>
          <a:ln w="53975" cap="flat" cmpd="sng" algn="ctr">
            <a:solidFill>
              <a:schemeClr val="accent1"/>
            </a:solidFill>
            <a:prstDash val="solid"/>
            <a:round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19320" y="3200400"/>
            <a:ext cx="215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mass term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607" y="2209800"/>
            <a:ext cx="748393" cy="698500"/>
          </a:xfrm>
          <a:prstGeom prst="rect">
            <a:avLst/>
          </a:prstGeom>
        </p:spPr>
      </p:pic>
      <p:grpSp>
        <p:nvGrpSpPr>
          <p:cNvPr id="22" name="図形グループ 21"/>
          <p:cNvGrpSpPr/>
          <p:nvPr/>
        </p:nvGrpSpPr>
        <p:grpSpPr>
          <a:xfrm>
            <a:off x="5334000" y="2209800"/>
            <a:ext cx="838201" cy="839788"/>
            <a:chOff x="2191382" y="5027612"/>
            <a:chExt cx="1313819" cy="1222376"/>
          </a:xfrm>
        </p:grpSpPr>
        <p:cxnSp>
          <p:nvCxnSpPr>
            <p:cNvPr id="23" name="直線矢印コネクタ 22"/>
            <p:cNvCxnSpPr/>
            <p:nvPr/>
          </p:nvCxnSpPr>
          <p:spPr>
            <a:xfrm>
              <a:off x="2191382" y="5027612"/>
              <a:ext cx="1313818" cy="12207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 rot="10800000" flipV="1">
              <a:off x="2209802" y="5027613"/>
              <a:ext cx="1295399" cy="1222375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図形グループ 25"/>
          <p:cNvGrpSpPr/>
          <p:nvPr/>
        </p:nvGrpSpPr>
        <p:grpSpPr>
          <a:xfrm>
            <a:off x="2743200" y="3122612"/>
            <a:ext cx="838201" cy="839788"/>
            <a:chOff x="2191382" y="5027612"/>
            <a:chExt cx="1313819" cy="1222376"/>
          </a:xfrm>
        </p:grpSpPr>
        <p:cxnSp>
          <p:nvCxnSpPr>
            <p:cNvPr id="27" name="直線矢印コネクタ 26"/>
            <p:cNvCxnSpPr/>
            <p:nvPr/>
          </p:nvCxnSpPr>
          <p:spPr>
            <a:xfrm>
              <a:off x="2191382" y="5027612"/>
              <a:ext cx="1313818" cy="12207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 rot="10800000" flipV="1">
              <a:off x="2209802" y="5027613"/>
              <a:ext cx="1295399" cy="1222375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テキスト ボックス 30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17/21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24000" y="939224"/>
            <a:ext cx="59435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particle near north &amp; south pole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7239000" y="609600"/>
            <a:ext cx="1143000" cy="1037319"/>
          </a:xfrm>
          <a:prstGeom prst="ellipse">
            <a:avLst/>
          </a:prstGeom>
          <a:gradFill flip="none" rotWithShape="1">
            <a:gsLst>
              <a:gs pos="68000">
                <a:schemeClr val="tx2">
                  <a:lumMod val="20000"/>
                  <a:lumOff val="80000"/>
                </a:schemeClr>
              </a:gs>
              <a:gs pos="50000">
                <a:schemeClr val="accent1"/>
              </a:gs>
              <a:gs pos="100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7781924" y="533400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7772400" y="1533524"/>
            <a:ext cx="142876" cy="1428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Tm="3185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59944" y="142852"/>
            <a:ext cx="878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Flavor </a:t>
            </a:r>
            <a:r>
              <a:rPr lang="en-US" altLang="ja-JP" sz="3600" dirty="0" err="1" smtClean="0"/>
              <a:t>Multiplet</a:t>
            </a:r>
            <a:r>
              <a:rPr lang="en-US" altLang="ja-JP" sz="3600" dirty="0" smtClean="0"/>
              <a:t> </a:t>
            </a:r>
            <a:endParaRPr kumimoji="1" lang="ja-JP" altLang="en-US" sz="3600" dirty="0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3276600" y="2231304"/>
            <a:ext cx="1371605" cy="1588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10800000" flipV="1">
            <a:off x="6705600" y="2231304"/>
            <a:ext cx="1371600" cy="1589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3276600" y="2610716"/>
            <a:ext cx="838200" cy="1588"/>
          </a:xfrm>
          <a:prstGeom prst="straightConnector1">
            <a:avLst/>
          </a:prstGeom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rot="10800000" flipV="1">
            <a:off x="7239000" y="2612304"/>
            <a:ext cx="838200" cy="1588"/>
          </a:xfrm>
          <a:prstGeom prst="straightConnector1">
            <a:avLst/>
          </a:prstGeom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10800000" flipV="1">
            <a:off x="3276601" y="4212504"/>
            <a:ext cx="1371595" cy="1588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3276600" y="4591916"/>
            <a:ext cx="838200" cy="1588"/>
          </a:xfrm>
          <a:prstGeom prst="straightConnector1">
            <a:avLst/>
          </a:prstGeom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6781795" y="4212504"/>
            <a:ext cx="1371605" cy="1588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rot="10800000" flipV="1">
            <a:off x="7239001" y="4593504"/>
            <a:ext cx="838200" cy="1588"/>
          </a:xfrm>
          <a:prstGeom prst="straightConnector1">
            <a:avLst/>
          </a:prstGeom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685800" y="2078904"/>
            <a:ext cx="2152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R-handed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85800" y="4084929"/>
            <a:ext cx="2152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L -handed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590800" y="1479484"/>
            <a:ext cx="2895600" cy="379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5929314" y="1469304"/>
            <a:ext cx="2909886" cy="379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743200" y="1469304"/>
            <a:ext cx="2743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right-mover (+)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19400" y="3450504"/>
            <a:ext cx="2743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left-mover (–)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248400" y="1469304"/>
            <a:ext cx="2743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left-mover (–)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096000" y="3475328"/>
            <a:ext cx="2743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right-mover (+)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200400" y="2459904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n>
                  <a:solidFill>
                    <a:srgbClr val="0000FF"/>
                  </a:solidFill>
                </a:ln>
                <a:solidFill>
                  <a:schemeClr val="tx2"/>
                </a:solidFill>
              </a:rPr>
              <a:t>spin</a:t>
            </a:r>
            <a:r>
              <a:rPr lang="en-US" altLang="ja-JP" sz="3200" dirty="0" smtClean="0">
                <a:solidFill>
                  <a:schemeClr val="tx2"/>
                </a:solidFill>
              </a:rPr>
              <a:t> 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895600" y="884528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“</a:t>
            </a:r>
            <a:r>
              <a:rPr lang="en-US" altLang="ja-JP" sz="3200" dirty="0" smtClean="0">
                <a:solidFill>
                  <a:srgbClr val="FF0000"/>
                </a:solidFill>
              </a:rPr>
              <a:t>flavor:  </a:t>
            </a:r>
            <a:r>
              <a:rPr lang="en-US" altLang="ja-JP" sz="3200" i="1" dirty="0" err="1" smtClean="0">
                <a:solidFill>
                  <a:schemeClr val="tx2"/>
                </a:solidFill>
              </a:rPr>
              <a:t>φ</a:t>
            </a:r>
            <a:r>
              <a:rPr lang="en-US" altLang="ja-JP" sz="3200" i="1" dirty="0" smtClean="0">
                <a:solidFill>
                  <a:schemeClr val="tx2"/>
                </a:solidFill>
              </a:rPr>
              <a:t>” </a:t>
            </a:r>
            <a:endParaRPr kumimoji="1" lang="ja-JP" altLang="en-US" sz="3200" i="1" dirty="0">
              <a:solidFill>
                <a:schemeClr val="tx2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400800" y="870560"/>
            <a:ext cx="2209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“</a:t>
            </a:r>
            <a:r>
              <a:rPr lang="en-US" altLang="ja-JP" sz="3200" dirty="0" smtClean="0">
                <a:solidFill>
                  <a:srgbClr val="FF0000"/>
                </a:solidFill>
              </a:rPr>
              <a:t>flavor:  </a:t>
            </a:r>
            <a:r>
              <a:rPr lang="en-US" altLang="ja-JP" sz="3200" dirty="0" err="1" smtClean="0">
                <a:solidFill>
                  <a:schemeClr val="tx2"/>
                </a:solidFill>
              </a:rPr>
              <a:t>χ</a:t>
            </a:r>
            <a:r>
              <a:rPr lang="en-US" altLang="ja-JP" sz="3200" dirty="0" smtClean="0">
                <a:solidFill>
                  <a:schemeClr val="tx2"/>
                </a:solidFill>
              </a:rPr>
              <a:t>” 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grpSp>
        <p:nvGrpSpPr>
          <p:cNvPr id="30" name="図形グループ 29"/>
          <p:cNvGrpSpPr/>
          <p:nvPr/>
        </p:nvGrpSpPr>
        <p:grpSpPr>
          <a:xfrm>
            <a:off x="304800" y="5304129"/>
            <a:ext cx="8610600" cy="1224247"/>
            <a:chOff x="304800" y="5304129"/>
            <a:chExt cx="8610600" cy="1224247"/>
          </a:xfrm>
        </p:grpSpPr>
        <p:sp>
          <p:nvSpPr>
            <p:cNvPr id="55" name="テキスト ボックス 54"/>
            <p:cNvSpPr txBox="1"/>
            <p:nvPr/>
          </p:nvSpPr>
          <p:spPr>
            <a:xfrm>
              <a:off x="1917575" y="5304129"/>
              <a:ext cx="655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>
                  <a:solidFill>
                    <a:schemeClr val="tx2"/>
                  </a:solidFill>
                </a:rPr>
                <a:t>Moving direction:   (1+1)D  “</a:t>
              </a:r>
              <a:r>
                <a:rPr lang="en-US" altLang="ja-JP" sz="3200" dirty="0" err="1" smtClean="0">
                  <a:solidFill>
                    <a:srgbClr val="FF0000"/>
                  </a:solidFill>
                </a:rPr>
                <a:t>chirality</a:t>
              </a:r>
              <a:r>
                <a:rPr lang="en-US" altLang="ja-JP" sz="3200" dirty="0" smtClean="0">
                  <a:solidFill>
                    <a:schemeClr val="tx2"/>
                  </a:solidFill>
                </a:rPr>
                <a:t>”</a:t>
              </a:r>
              <a:endParaRPr kumimoji="1" lang="ja-JP" altLang="en-US" sz="3200" dirty="0">
                <a:solidFill>
                  <a:schemeClr val="tx2"/>
                </a:solidFill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304800" y="5943600"/>
              <a:ext cx="8610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>
                  <a:solidFill>
                    <a:schemeClr val="tx2"/>
                  </a:solidFill>
                </a:rPr>
                <a:t>(3+1)D – 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CPT</a:t>
              </a:r>
              <a:r>
                <a:rPr lang="en-US" altLang="ja-JP" sz="3200" dirty="0" smtClean="0">
                  <a:solidFill>
                    <a:schemeClr val="tx2"/>
                  </a:solidFill>
                </a:rPr>
                <a:t> sym. directly convert to (1+1)D ones</a:t>
              </a:r>
              <a:endParaRPr kumimoji="1" lang="ja-JP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790160" y="765528"/>
            <a:ext cx="736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 err="1" smtClean="0">
                <a:solidFill>
                  <a:schemeClr val="tx2"/>
                </a:solidFill>
              </a:rPr>
              <a:t>ψ</a:t>
            </a:r>
            <a:r>
              <a:rPr lang="en-US" altLang="ja-JP" sz="3200" i="1" dirty="0" smtClean="0">
                <a:solidFill>
                  <a:schemeClr val="tx2"/>
                </a:solidFill>
              </a:rPr>
              <a:t> </a:t>
            </a:r>
            <a:endParaRPr kumimoji="1" lang="ja-JP" altLang="en-US" sz="3200" i="1" dirty="0">
              <a:solidFill>
                <a:schemeClr val="tx2"/>
              </a:solidFill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1681345" y="1243276"/>
            <a:ext cx="838200" cy="1588"/>
          </a:xfrm>
          <a:prstGeom prst="straightConnector1">
            <a:avLst/>
          </a:prstGeom>
          <a:ln w="635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1120430" y="483488"/>
            <a:ext cx="2331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660066"/>
                </a:solidFill>
              </a:rPr>
              <a:t>spin doublet</a:t>
            </a:r>
            <a:endParaRPr kumimoji="1" lang="ja-JP" altLang="en-US" sz="2800" dirty="0">
              <a:solidFill>
                <a:srgbClr val="660066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17/21</a:t>
            </a:r>
          </a:p>
        </p:txBody>
      </p:sp>
    </p:spTree>
    <p:custDataLst>
      <p:tags r:id="rId1"/>
    </p:custDataLst>
  </p:cSld>
  <p:clrMapOvr>
    <a:masterClrMapping/>
  </p:clrMapOvr>
  <p:transition advTm="438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76200" y="142852"/>
            <a:ext cx="8248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Relations between composite operators</a:t>
            </a:r>
            <a:endParaRPr kumimoji="1" lang="ja-JP" altLang="en-US" sz="3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85720" y="863024"/>
            <a:ext cx="88582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tx2"/>
                </a:solidFill>
              </a:rPr>
              <a:t>・</a:t>
            </a:r>
            <a:r>
              <a:rPr lang="en-US" altLang="ja-JP" sz="3200" dirty="0" smtClean="0">
                <a:solidFill>
                  <a:schemeClr val="tx2"/>
                </a:solidFill>
              </a:rPr>
              <a:t>1-flavor </a:t>
            </a:r>
            <a:r>
              <a:rPr lang="en-US" altLang="ja-JP" sz="3200" dirty="0" smtClean="0">
                <a:solidFill>
                  <a:srgbClr val="FF0000"/>
                </a:solidFill>
              </a:rPr>
              <a:t>(3+1)D </a:t>
            </a:r>
            <a:r>
              <a:rPr lang="en-US" altLang="ja-JP" sz="3200" dirty="0" smtClean="0">
                <a:solidFill>
                  <a:srgbClr val="000090"/>
                </a:solidFill>
              </a:rPr>
              <a:t>operators </a:t>
            </a:r>
            <a:r>
              <a:rPr lang="en-US" altLang="ja-JP" sz="3200" dirty="0" smtClean="0">
                <a:solidFill>
                  <a:srgbClr val="FF0000"/>
                </a:solidFill>
              </a:rPr>
              <a:t>without spin mixing: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505584"/>
            <a:ext cx="692658" cy="577215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1524000"/>
            <a:ext cx="1676400" cy="551815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1524000"/>
            <a:ext cx="1114670" cy="53340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5451" y="1524000"/>
            <a:ext cx="1087056" cy="533400"/>
          </a:xfrm>
          <a:prstGeom prst="rect">
            <a:avLst/>
          </a:prstGeom>
        </p:spPr>
      </p:pic>
      <p:grpSp>
        <p:nvGrpSpPr>
          <p:cNvPr id="36" name="図形グループ 35"/>
          <p:cNvGrpSpPr/>
          <p:nvPr/>
        </p:nvGrpSpPr>
        <p:grpSpPr>
          <a:xfrm>
            <a:off x="990600" y="2133600"/>
            <a:ext cx="7239000" cy="1575376"/>
            <a:chOff x="990600" y="2133600"/>
            <a:chExt cx="7239000" cy="1575376"/>
          </a:xfrm>
        </p:grpSpPr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67000" y="2626053"/>
              <a:ext cx="1333500" cy="498147"/>
            </a:xfrm>
            <a:prstGeom prst="rect">
              <a:avLst/>
            </a:prstGeom>
          </p:spPr>
        </p:pic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24400" y="2626053"/>
              <a:ext cx="1356493" cy="498147"/>
            </a:xfrm>
            <a:prstGeom prst="rect">
              <a:avLst/>
            </a:prstGeom>
          </p:spPr>
        </p:pic>
        <p:pic>
          <p:nvPicPr>
            <p:cNvPr id="30" name="Picture 1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90600" y="2590800"/>
              <a:ext cx="845058" cy="54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16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934200" y="2652070"/>
              <a:ext cx="1295400" cy="496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2" name="直線矢印コネクタ 31"/>
            <p:cNvCxnSpPr/>
            <p:nvPr/>
          </p:nvCxnSpPr>
          <p:spPr>
            <a:xfrm rot="5400000">
              <a:off x="5130547" y="2351371"/>
              <a:ext cx="437130" cy="15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 rot="5400000">
              <a:off x="3058829" y="2351371"/>
              <a:ext cx="437130" cy="15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/>
            <p:nvPr/>
          </p:nvCxnSpPr>
          <p:spPr>
            <a:xfrm rot="5400000">
              <a:off x="7326029" y="2369786"/>
              <a:ext cx="437130" cy="15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/>
            <p:nvPr/>
          </p:nvCxnSpPr>
          <p:spPr>
            <a:xfrm rot="5400000">
              <a:off x="1152241" y="2351371"/>
              <a:ext cx="437130" cy="15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2514600" y="3124200"/>
              <a:ext cx="4724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>
                  <a:solidFill>
                    <a:srgbClr val="0000FF"/>
                  </a:solidFill>
                </a:rPr>
                <a:t>Flavor singlet in (1+1)D</a:t>
              </a:r>
              <a:endParaRPr kumimoji="1" lang="ja-JP" altLang="en-US" sz="32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7" name="図形グループ 36"/>
          <p:cNvGrpSpPr/>
          <p:nvPr/>
        </p:nvGrpSpPr>
        <p:grpSpPr>
          <a:xfrm>
            <a:off x="285720" y="3810000"/>
            <a:ext cx="8858280" cy="2529245"/>
            <a:chOff x="285720" y="3810000"/>
            <a:chExt cx="8858280" cy="2529245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285720" y="3810000"/>
              <a:ext cx="565788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>
                  <a:solidFill>
                    <a:schemeClr val="tx2"/>
                  </a:solidFill>
                </a:rPr>
                <a:t>・</a:t>
              </a:r>
              <a:r>
                <a:rPr lang="en-US" altLang="ja-JP" sz="3200" dirty="0" smtClean="0">
                  <a:solidFill>
                    <a:schemeClr val="tx2"/>
                  </a:solidFill>
                </a:rPr>
                <a:t>All others have 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spin mixing:</a:t>
              </a:r>
              <a:endParaRPr kumimoji="1" lang="ja-JP" altLang="en-US" sz="3200" dirty="0">
                <a:solidFill>
                  <a:schemeClr val="tx2"/>
                </a:solidFill>
              </a:endParaRPr>
            </a:p>
          </p:txBody>
        </p:sp>
        <p:pic>
          <p:nvPicPr>
            <p:cNvPr id="43" name="図 4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676400" y="4419600"/>
              <a:ext cx="1143000" cy="557389"/>
            </a:xfrm>
            <a:prstGeom prst="rect">
              <a:avLst/>
            </a:prstGeom>
          </p:spPr>
        </p:pic>
        <p:pic>
          <p:nvPicPr>
            <p:cNvPr id="46" name="図 45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251543" y="4495800"/>
              <a:ext cx="1158657" cy="538739"/>
            </a:xfrm>
            <a:prstGeom prst="rect">
              <a:avLst/>
            </a:prstGeom>
          </p:spPr>
        </p:pic>
        <p:pic>
          <p:nvPicPr>
            <p:cNvPr id="47" name="図 46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76400" y="5105400"/>
              <a:ext cx="1173866" cy="594004"/>
            </a:xfrm>
            <a:prstGeom prst="rect">
              <a:avLst/>
            </a:prstGeom>
          </p:spPr>
        </p:pic>
        <p:pic>
          <p:nvPicPr>
            <p:cNvPr id="52" name="図 51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241237" y="5181600"/>
              <a:ext cx="1168963" cy="573591"/>
            </a:xfrm>
            <a:prstGeom prst="rect">
              <a:avLst/>
            </a:prstGeom>
          </p:spPr>
        </p:pic>
        <p:sp>
          <p:nvSpPr>
            <p:cNvPr id="53" name="テキスト ボックス 52"/>
            <p:cNvSpPr txBox="1"/>
            <p:nvPr/>
          </p:nvSpPr>
          <p:spPr>
            <a:xfrm>
              <a:off x="2133600" y="5754469"/>
              <a:ext cx="565788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>
                  <a:solidFill>
                    <a:srgbClr val="0000FF"/>
                  </a:solidFill>
                </a:rPr>
                <a:t>Flavor non-singlet in (1+1)D</a:t>
              </a:r>
              <a:endParaRPr kumimoji="1" lang="ja-JP" altLang="en-US" sz="3200" dirty="0">
                <a:solidFill>
                  <a:srgbClr val="0000FF"/>
                </a:solidFill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838200" y="4306669"/>
              <a:ext cx="12260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 smtClean="0"/>
                <a:t>ex)</a:t>
              </a:r>
              <a:endParaRPr kumimoji="1" lang="ja-JP" altLang="en-US" sz="3600" dirty="0"/>
            </a:p>
          </p:txBody>
        </p:sp>
        <p:cxnSp>
          <p:nvCxnSpPr>
            <p:cNvPr id="55" name="直線矢印コネクタ 54"/>
            <p:cNvCxnSpPr/>
            <p:nvPr/>
          </p:nvCxnSpPr>
          <p:spPr>
            <a:xfrm>
              <a:off x="3124200" y="4724400"/>
              <a:ext cx="838200" cy="15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/>
            <p:nvPr/>
          </p:nvCxnSpPr>
          <p:spPr>
            <a:xfrm>
              <a:off x="3124200" y="5484812"/>
              <a:ext cx="838200" cy="15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32"/>
            <p:cNvSpPr txBox="1"/>
            <p:nvPr/>
          </p:nvSpPr>
          <p:spPr>
            <a:xfrm>
              <a:off x="5791140" y="4648200"/>
              <a:ext cx="33528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(They will show no   </a:t>
              </a:r>
            </a:p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  flavored condensation)</a:t>
              </a:r>
              <a:endParaRPr kumimoji="1" lang="ja-JP" alt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1" name="テキスト ボックス 40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18/21</a:t>
            </a:r>
          </a:p>
        </p:txBody>
      </p:sp>
    </p:spTree>
  </p:cSld>
  <p:clrMapOvr>
    <a:masterClrMapping/>
  </p:clrMapOvr>
  <p:transition advTm="19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-76200" y="142852"/>
            <a:ext cx="8248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2</a:t>
            </a:r>
            <a:r>
              <a:rPr lang="en-US" altLang="ja-JP" sz="3600" baseline="30000" dirty="0" smtClean="0"/>
              <a:t>nd</a:t>
            </a:r>
            <a:r>
              <a:rPr lang="en-US" altLang="ja-JP" sz="3600" dirty="0" smtClean="0"/>
              <a:t> Dictionary: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μ</a:t>
            </a:r>
            <a:r>
              <a:rPr lang="en-US" altLang="ja-JP" sz="3600" dirty="0" smtClean="0">
                <a:solidFill>
                  <a:srgbClr val="FF0000"/>
                </a:solidFill>
              </a:rPr>
              <a:t> =</a:t>
            </a:r>
            <a:r>
              <a:rPr lang="ja-JP" altLang="en-US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smtClean="0">
                <a:solidFill>
                  <a:srgbClr val="FF0000"/>
                </a:solidFill>
              </a:rPr>
              <a:t>0 </a:t>
            </a:r>
            <a:r>
              <a:rPr lang="en-US" altLang="ja-JP" sz="3600" dirty="0" smtClean="0">
                <a:solidFill>
                  <a:srgbClr val="000090"/>
                </a:solidFill>
              </a:rPr>
              <a:t>&amp;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μ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ja-JP" altLang="en-US" sz="3600" dirty="0" smtClean="0">
                <a:solidFill>
                  <a:srgbClr val="FF0000"/>
                </a:solidFill>
              </a:rPr>
              <a:t>≠ </a:t>
            </a:r>
            <a:r>
              <a:rPr lang="en-US" altLang="ja-JP" sz="3600" dirty="0" smtClean="0">
                <a:solidFill>
                  <a:srgbClr val="FF0000"/>
                </a:solidFill>
              </a:rPr>
              <a:t>0 </a:t>
            </a:r>
            <a:r>
              <a:rPr lang="en-US" altLang="ja-JP" sz="3600" dirty="0" smtClean="0">
                <a:solidFill>
                  <a:srgbClr val="000090"/>
                </a:solidFill>
              </a:rPr>
              <a:t>in</a:t>
            </a:r>
            <a:r>
              <a:rPr lang="en-US" altLang="ja-JP" sz="3600" dirty="0" smtClean="0">
                <a:solidFill>
                  <a:srgbClr val="FF0000"/>
                </a:solidFill>
              </a:rPr>
              <a:t> (1+1)D</a:t>
            </a:r>
            <a:r>
              <a:rPr lang="en-US" altLang="ja-JP" sz="3600" dirty="0" smtClean="0"/>
              <a:t> </a:t>
            </a:r>
            <a:endParaRPr kumimoji="1" lang="ja-JP" altLang="en-US" sz="3600" dirty="0"/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921387"/>
            <a:ext cx="5029200" cy="435968"/>
          </a:xfrm>
          <a:prstGeom prst="rect">
            <a:avLst/>
          </a:prstGeom>
        </p:spPr>
      </p:pic>
      <p:grpSp>
        <p:nvGrpSpPr>
          <p:cNvPr id="30" name="図形グループ 29"/>
          <p:cNvGrpSpPr/>
          <p:nvPr/>
        </p:nvGrpSpPr>
        <p:grpSpPr>
          <a:xfrm>
            <a:off x="285720" y="3820180"/>
            <a:ext cx="7715280" cy="2809220"/>
            <a:chOff x="285720" y="3820180"/>
            <a:chExt cx="7715280" cy="2809220"/>
          </a:xfrm>
        </p:grpSpPr>
        <p:grpSp>
          <p:nvGrpSpPr>
            <p:cNvPr id="78" name="図形グループ 77"/>
            <p:cNvGrpSpPr/>
            <p:nvPr/>
          </p:nvGrpSpPr>
          <p:grpSpPr>
            <a:xfrm>
              <a:off x="705872" y="4985301"/>
              <a:ext cx="1962717" cy="1644099"/>
              <a:chOff x="638241" y="4985300"/>
              <a:chExt cx="2030348" cy="1644100"/>
            </a:xfrm>
          </p:grpSpPr>
          <p:cxnSp>
            <p:nvCxnSpPr>
              <p:cNvPr id="57" name="直線矢印コネクタ 56"/>
              <p:cNvCxnSpPr/>
              <p:nvPr/>
            </p:nvCxnSpPr>
            <p:spPr>
              <a:xfrm>
                <a:off x="2132011" y="5136775"/>
                <a:ext cx="534989" cy="1588"/>
              </a:xfrm>
              <a:prstGeom prst="straightConnector1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矢印コネクタ 59"/>
              <p:cNvCxnSpPr/>
              <p:nvPr/>
            </p:nvCxnSpPr>
            <p:spPr>
              <a:xfrm>
                <a:off x="2133600" y="5952192"/>
                <a:ext cx="534989" cy="1588"/>
              </a:xfrm>
              <a:prstGeom prst="straightConnector1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5" name="図 5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2780" y="4985300"/>
                <a:ext cx="940848" cy="424899"/>
              </a:xfrm>
              <a:prstGeom prst="rect">
                <a:avLst/>
              </a:prstGeom>
            </p:spPr>
          </p:pic>
          <p:pic>
            <p:nvPicPr>
              <p:cNvPr id="59" name="図 5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8241" y="5748302"/>
                <a:ext cx="1319273" cy="423897"/>
              </a:xfrm>
              <a:prstGeom prst="rect">
                <a:avLst/>
              </a:prstGeom>
            </p:spPr>
          </p:pic>
          <p:sp>
            <p:nvSpPr>
              <p:cNvPr id="62" name="テキスト ボックス 61"/>
              <p:cNvSpPr txBox="1"/>
              <p:nvPr/>
            </p:nvSpPr>
            <p:spPr>
              <a:xfrm>
                <a:off x="1065212" y="6106180"/>
                <a:ext cx="12207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 smtClean="0">
                    <a:solidFill>
                      <a:srgbClr val="FF0000"/>
                    </a:solidFill>
                  </a:rPr>
                  <a:t>( = 0 )</a:t>
                </a:r>
                <a:endParaRPr kumimoji="1" lang="ja-JP" altLang="en-US" sz="28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73" name="図形グループ 72"/>
            <p:cNvGrpSpPr/>
            <p:nvPr/>
          </p:nvGrpSpPr>
          <p:grpSpPr>
            <a:xfrm>
              <a:off x="285720" y="3820180"/>
              <a:ext cx="7715280" cy="955596"/>
              <a:chOff x="285720" y="3795356"/>
              <a:chExt cx="7715280" cy="955596"/>
            </a:xfrm>
          </p:grpSpPr>
          <p:sp>
            <p:nvSpPr>
              <p:cNvPr id="53" name="テキスト ボックス 52"/>
              <p:cNvSpPr txBox="1"/>
              <p:nvPr/>
            </p:nvSpPr>
            <p:spPr>
              <a:xfrm>
                <a:off x="285720" y="3795356"/>
                <a:ext cx="77152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400" dirty="0" smtClean="0">
                    <a:solidFill>
                      <a:schemeClr val="tx2"/>
                    </a:solidFill>
                  </a:rPr>
                  <a:t>・</a:t>
                </a:r>
                <a:r>
                  <a:rPr lang="en-US" altLang="ja-JP" sz="2800" dirty="0" smtClean="0">
                    <a:solidFill>
                      <a:schemeClr val="tx2"/>
                    </a:solidFill>
                  </a:rPr>
                  <a:t>Dictionary between </a:t>
                </a:r>
                <a:r>
                  <a:rPr lang="en-US" altLang="ja-JP" sz="2800" dirty="0" err="1" smtClean="0">
                    <a:solidFill>
                      <a:srgbClr val="FF0000"/>
                    </a:solidFill>
                  </a:rPr>
                  <a:t>μ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 =</a:t>
                </a:r>
                <a:r>
                  <a:rPr lang="ja-JP" altLang="en-US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0 </a:t>
                </a:r>
                <a:r>
                  <a:rPr lang="en-US" altLang="ja-JP" sz="2800" dirty="0" smtClean="0">
                    <a:solidFill>
                      <a:srgbClr val="000090"/>
                    </a:solidFill>
                  </a:rPr>
                  <a:t>&amp;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ja-JP" sz="2800" dirty="0" err="1" smtClean="0">
                    <a:solidFill>
                      <a:srgbClr val="FF0000"/>
                    </a:solidFill>
                  </a:rPr>
                  <a:t>μ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ja-JP" altLang="en-US" sz="2800" dirty="0" smtClean="0">
                    <a:solidFill>
                      <a:srgbClr val="FF0000"/>
                    </a:solidFill>
                  </a:rPr>
                  <a:t>≠ 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0 </a:t>
                </a:r>
                <a:r>
                  <a:rPr lang="en-US" altLang="ja-JP" sz="2800" dirty="0" smtClean="0">
                    <a:solidFill>
                      <a:srgbClr val="1F497D"/>
                    </a:solidFill>
                  </a:rPr>
                  <a:t>condensates</a:t>
                </a:r>
                <a:r>
                  <a:rPr lang="en-US" altLang="ja-JP" sz="2800" dirty="0" smtClean="0">
                    <a:solidFill>
                      <a:schemeClr val="tx2"/>
                    </a:solidFill>
                  </a:rPr>
                  <a:t>:</a:t>
                </a:r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70" name="正方形/長方形 69"/>
              <p:cNvSpPr/>
              <p:nvPr/>
            </p:nvSpPr>
            <p:spPr>
              <a:xfrm>
                <a:off x="999734" y="4166176"/>
                <a:ext cx="905266" cy="5847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800" dirty="0" err="1" smtClean="0">
                    <a:solidFill>
                      <a:srgbClr val="660066"/>
                    </a:solidFill>
                  </a:rPr>
                  <a:t>μ</a:t>
                </a:r>
                <a:r>
                  <a:rPr lang="en-US" altLang="ja-JP" sz="2800" dirty="0" smtClean="0">
                    <a:solidFill>
                      <a:srgbClr val="660066"/>
                    </a:solidFill>
                  </a:rPr>
                  <a:t> =</a:t>
                </a:r>
                <a:r>
                  <a:rPr lang="ja-JP" altLang="en-US" sz="2800" dirty="0" smtClean="0">
                    <a:solidFill>
                      <a:srgbClr val="660066"/>
                    </a:solidFill>
                  </a:rPr>
                  <a:t> </a:t>
                </a:r>
                <a:r>
                  <a:rPr lang="en-US" altLang="ja-JP" sz="2800" dirty="0" smtClean="0">
                    <a:solidFill>
                      <a:srgbClr val="660066"/>
                    </a:solidFill>
                  </a:rPr>
                  <a:t>0</a:t>
                </a:r>
                <a:r>
                  <a:rPr lang="en-US" altLang="ja-JP" sz="3200" dirty="0" smtClean="0">
                    <a:solidFill>
                      <a:srgbClr val="660066"/>
                    </a:solidFill>
                  </a:rPr>
                  <a:t> </a:t>
                </a:r>
                <a:endParaRPr lang="ja-JP" altLang="en-US" dirty="0">
                  <a:solidFill>
                    <a:srgbClr val="660066"/>
                  </a:solidFill>
                </a:endParaRPr>
              </a:p>
            </p:txBody>
          </p:sp>
          <p:sp>
            <p:nvSpPr>
              <p:cNvPr id="71" name="正方形/長方形 70"/>
              <p:cNvSpPr/>
              <p:nvPr/>
            </p:nvSpPr>
            <p:spPr>
              <a:xfrm>
                <a:off x="4925745" y="4191000"/>
                <a:ext cx="11137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800" dirty="0" err="1" smtClean="0">
                    <a:solidFill>
                      <a:srgbClr val="660066"/>
                    </a:solidFill>
                  </a:rPr>
                  <a:t>μ</a:t>
                </a:r>
                <a:r>
                  <a:rPr lang="en-US" altLang="ja-JP" sz="2800" dirty="0" smtClean="0">
                    <a:solidFill>
                      <a:srgbClr val="660066"/>
                    </a:solidFill>
                  </a:rPr>
                  <a:t> </a:t>
                </a:r>
                <a:r>
                  <a:rPr lang="ja-JP" altLang="en-US" sz="2800" dirty="0" smtClean="0">
                    <a:solidFill>
                      <a:srgbClr val="660066"/>
                    </a:solidFill>
                  </a:rPr>
                  <a:t>≠ </a:t>
                </a:r>
                <a:r>
                  <a:rPr lang="en-US" altLang="ja-JP" sz="2800" dirty="0" smtClean="0">
                    <a:solidFill>
                      <a:srgbClr val="660066"/>
                    </a:solidFill>
                  </a:rPr>
                  <a:t>0 </a:t>
                </a:r>
                <a:endParaRPr lang="ja-JP" altLang="en-US" sz="1600" dirty="0">
                  <a:solidFill>
                    <a:srgbClr val="660066"/>
                  </a:solidFill>
                </a:endParaRPr>
              </a:p>
            </p:txBody>
          </p:sp>
        </p:grpSp>
      </p:grpSp>
      <p:sp>
        <p:nvSpPr>
          <p:cNvPr id="80" name="テキスト ボックス 79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19/21</a:t>
            </a:r>
          </a:p>
        </p:txBody>
      </p:sp>
      <p:grpSp>
        <p:nvGrpSpPr>
          <p:cNvPr id="52" name="図形グループ 51"/>
          <p:cNvGrpSpPr/>
          <p:nvPr/>
        </p:nvGrpSpPr>
        <p:grpSpPr>
          <a:xfrm>
            <a:off x="2971800" y="5562600"/>
            <a:ext cx="6019800" cy="1035732"/>
            <a:chOff x="3004046" y="5572779"/>
            <a:chExt cx="6063754" cy="1077947"/>
          </a:xfrm>
        </p:grpSpPr>
        <p:pic>
          <p:nvPicPr>
            <p:cNvPr id="61" name="図 6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04046" y="5614160"/>
              <a:ext cx="2482354" cy="751494"/>
            </a:xfrm>
            <a:prstGeom prst="rect">
              <a:avLst/>
            </a:prstGeom>
          </p:spPr>
        </p:pic>
        <p:sp>
          <p:nvSpPr>
            <p:cNvPr id="64" name="テキスト ボックス 63"/>
            <p:cNvSpPr txBox="1"/>
            <p:nvPr/>
          </p:nvSpPr>
          <p:spPr>
            <a:xfrm>
              <a:off x="3503612" y="6106180"/>
              <a:ext cx="1220788" cy="544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FF0000"/>
                  </a:solidFill>
                </a:rPr>
                <a:t>( = 0 )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65" name="直線矢印コネクタ 64"/>
            <p:cNvCxnSpPr/>
            <p:nvPr/>
          </p:nvCxnSpPr>
          <p:spPr>
            <a:xfrm>
              <a:off x="4876800" y="6485592"/>
              <a:ext cx="838200" cy="15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/>
            <p:nvPr/>
          </p:nvCxnSpPr>
          <p:spPr>
            <a:xfrm rot="10800000" flipV="1">
              <a:off x="5486401" y="5867400"/>
              <a:ext cx="466724" cy="376535"/>
            </a:xfrm>
            <a:prstGeom prst="straightConnector1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テキスト ボックス 67"/>
            <p:cNvSpPr txBox="1"/>
            <p:nvPr/>
          </p:nvSpPr>
          <p:spPr>
            <a:xfrm>
              <a:off x="6019800" y="5572779"/>
              <a:ext cx="2971800" cy="480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induced by anomaly</a:t>
              </a:r>
              <a:endParaRPr kumimoji="1" lang="ja-JP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5715000" y="6091534"/>
              <a:ext cx="3352800" cy="480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0000FF"/>
                  </a:solidFill>
                </a:rPr>
                <a:t>“correct baryon number”</a:t>
              </a:r>
              <a:endParaRPr kumimoji="1" lang="ja-JP" altLang="en-US" sz="2400" dirty="0">
                <a:solidFill>
                  <a:srgbClr val="0000FF"/>
                </a:solidFill>
              </a:endParaRPr>
            </a:p>
          </p:txBody>
        </p:sp>
      </p:grpSp>
      <p:pic>
        <p:nvPicPr>
          <p:cNvPr id="50" name="Picture 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60914" y="1428736"/>
            <a:ext cx="2125267" cy="41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60915" y="2155655"/>
            <a:ext cx="5554291" cy="48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テキスト ボックス 57"/>
          <p:cNvSpPr txBox="1"/>
          <p:nvPr/>
        </p:nvSpPr>
        <p:spPr>
          <a:xfrm>
            <a:off x="285720" y="831819"/>
            <a:ext cx="8858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tx2"/>
                </a:solidFill>
              </a:rPr>
              <a:t>・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μ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  <a:r>
              <a:rPr lang="ja-JP" altLang="en-US" sz="2800" dirty="0" smtClean="0">
                <a:solidFill>
                  <a:srgbClr val="FF0000"/>
                </a:solidFill>
              </a:rPr>
              <a:t>≠ </a:t>
            </a:r>
            <a:r>
              <a:rPr lang="en-US" altLang="ja-JP" sz="2800" dirty="0" smtClean="0">
                <a:solidFill>
                  <a:srgbClr val="FF0000"/>
                </a:solidFill>
              </a:rPr>
              <a:t>0 </a:t>
            </a:r>
            <a:r>
              <a:rPr lang="en-US" altLang="ja-JP" sz="2800" dirty="0" smtClean="0">
                <a:solidFill>
                  <a:schemeClr val="tx2"/>
                </a:solidFill>
              </a:rPr>
              <a:t>2D QCD can be mapped onto </a:t>
            </a:r>
            <a:r>
              <a:rPr lang="en-US" altLang="ja-JP" sz="2800" dirty="0" smtClean="0">
                <a:solidFill>
                  <a:srgbClr val="FF0000"/>
                </a:solidFill>
              </a:rPr>
              <a:t>μ =</a:t>
            </a:r>
            <a:r>
              <a:rPr lang="ja-JP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0 </a:t>
            </a:r>
            <a:r>
              <a:rPr lang="en-US" altLang="ja-JP" sz="2800" dirty="0" smtClean="0">
                <a:solidFill>
                  <a:schemeClr val="tx2"/>
                </a:solidFill>
              </a:rPr>
              <a:t>2D QCD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010052" y="1405582"/>
            <a:ext cx="3705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tx2"/>
                </a:solidFill>
              </a:rPr>
              <a:t>: </a:t>
            </a:r>
            <a:r>
              <a:rPr lang="en-US" altLang="ja-JP" sz="2400" dirty="0" err="1" smtClean="0">
                <a:solidFill>
                  <a:schemeClr val="tx2"/>
                </a:solidFill>
              </a:rPr>
              <a:t>chiral</a:t>
            </a:r>
            <a:r>
              <a:rPr lang="en-US" altLang="ja-JP" sz="2400" dirty="0" smtClean="0">
                <a:solidFill>
                  <a:schemeClr val="tx2"/>
                </a:solidFill>
              </a:rPr>
              <a:t> rotation (or boost) 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514600" y="2600980"/>
            <a:ext cx="1543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(μ </a:t>
            </a:r>
            <a:r>
              <a:rPr lang="ja-JP" altLang="en-US" sz="2800" dirty="0" smtClean="0">
                <a:solidFill>
                  <a:srgbClr val="FF0000"/>
                </a:solidFill>
              </a:rPr>
              <a:t>≠ </a:t>
            </a:r>
            <a:r>
              <a:rPr lang="en-US" altLang="ja-JP" sz="2800" dirty="0" smtClean="0">
                <a:solidFill>
                  <a:srgbClr val="FF0000"/>
                </a:solidFill>
              </a:rPr>
              <a:t>0)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648316" y="2600980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(μ =</a:t>
            </a:r>
            <a:r>
              <a:rPr lang="ja-JP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0)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037328" y="3257490"/>
            <a:ext cx="6039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chemeClr val="accent1"/>
                </a:solidFill>
              </a:rPr>
              <a:t>(due to </a:t>
            </a:r>
            <a:r>
              <a:rPr lang="en-US" altLang="ja-JP" sz="2000" dirty="0" smtClean="0">
                <a:solidFill>
                  <a:srgbClr val="FF0000"/>
                </a:solidFill>
              </a:rPr>
              <a:t>special geometric property </a:t>
            </a:r>
            <a:r>
              <a:rPr lang="en-US" altLang="ja-JP" sz="2000" dirty="0" smtClean="0">
                <a:solidFill>
                  <a:schemeClr val="accent1"/>
                </a:solidFill>
              </a:rPr>
              <a:t>of 2D Fermi sea)</a:t>
            </a:r>
            <a:endParaRPr kumimoji="1" lang="ja-JP" altLang="en-US" sz="2000" dirty="0">
              <a:solidFill>
                <a:schemeClr val="accent1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500166" y="2071678"/>
            <a:ext cx="6215106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Tm="189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419204" y="142852"/>
            <a:ext cx="6581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err="1" smtClean="0"/>
              <a:t>Chiral</a:t>
            </a:r>
            <a:r>
              <a:rPr lang="en-US" altLang="ja-JP" sz="3600" dirty="0" smtClean="0"/>
              <a:t> Spirals in (</a:t>
            </a:r>
            <a:r>
              <a:rPr lang="en-US" altLang="ja-JP" sz="3600" dirty="0" smtClean="0">
                <a:solidFill>
                  <a:srgbClr val="FF0000"/>
                </a:solidFill>
              </a:rPr>
              <a:t>1</a:t>
            </a:r>
            <a:r>
              <a:rPr lang="en-US" altLang="ja-JP" sz="3600" dirty="0" smtClean="0"/>
              <a:t>+1)D</a:t>
            </a:r>
            <a:endParaRPr kumimoji="1" lang="ja-JP" altLang="en-US" sz="36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66720" y="838200"/>
            <a:ext cx="8324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tx2"/>
                </a:solidFill>
              </a:rPr>
              <a:t>・</a:t>
            </a:r>
            <a:r>
              <a:rPr lang="en-US" altLang="ja-JP" sz="2400" dirty="0" smtClean="0"/>
              <a:t>At </a:t>
            </a:r>
            <a:r>
              <a:rPr lang="en-US" altLang="ja-JP" sz="2400" dirty="0" err="1" smtClean="0"/>
              <a:t>μ</a:t>
            </a:r>
            <a:r>
              <a:rPr lang="en-US" altLang="ja-JP" sz="2400" dirty="0" smtClean="0"/>
              <a:t> ≠ 0: periodic structure (</a:t>
            </a:r>
            <a:r>
              <a:rPr lang="en-US" altLang="ja-JP" sz="2400" dirty="0" smtClean="0">
                <a:solidFill>
                  <a:srgbClr val="FF0000"/>
                </a:solidFill>
              </a:rPr>
              <a:t>crystal</a:t>
            </a:r>
            <a:r>
              <a:rPr lang="en-US" altLang="ja-JP" sz="2400" dirty="0" smtClean="0"/>
              <a:t>) which </a:t>
            </a:r>
            <a:r>
              <a:rPr lang="en-US" altLang="ja-JP" sz="2400" dirty="0" smtClean="0">
                <a:solidFill>
                  <a:srgbClr val="FF0000"/>
                </a:solidFill>
              </a:rPr>
              <a:t>oscillates in space</a:t>
            </a:r>
            <a:r>
              <a:rPr lang="en-US" altLang="ja-JP" sz="2400" dirty="0" smtClean="0"/>
              <a:t>. </a:t>
            </a:r>
            <a:r>
              <a:rPr lang="ja-JP" altLang="en-US" sz="2400" dirty="0" smtClean="0"/>
              <a:t> 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20/21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3400" y="5791200"/>
            <a:ext cx="606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・</a:t>
            </a:r>
            <a:r>
              <a:rPr lang="en-US" altLang="ja-JP" sz="2400" dirty="0" smtClean="0">
                <a:solidFill>
                  <a:srgbClr val="FF0000"/>
                </a:solidFill>
              </a:rPr>
              <a:t>`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tHooft</a:t>
            </a:r>
            <a:r>
              <a:rPr lang="en-US" altLang="ja-JP" sz="2400" dirty="0" smtClean="0">
                <a:solidFill>
                  <a:srgbClr val="FF0000"/>
                </a:solidFill>
              </a:rPr>
              <a:t> model, </a:t>
            </a:r>
            <a:r>
              <a:rPr lang="en-US" altLang="ja-JP" sz="2400" dirty="0" smtClean="0">
                <a:solidFill>
                  <a:srgbClr val="0000FF"/>
                </a:solidFill>
              </a:rPr>
              <a:t>massive</a:t>
            </a:r>
            <a:r>
              <a:rPr lang="en-US" altLang="ja-JP" sz="2400" dirty="0" smtClean="0">
                <a:solidFill>
                  <a:srgbClr val="FF0000"/>
                </a:solidFill>
              </a:rPr>
              <a:t> quark (1-flavor)</a:t>
            </a:r>
            <a:endParaRPr lang="en-US" altLang="ja-JP" sz="2000" dirty="0" smtClean="0">
              <a:solidFill>
                <a:srgbClr val="FF0000"/>
              </a:solidFill>
            </a:endParaRPr>
          </a:p>
        </p:txBody>
      </p:sp>
      <p:grpSp>
        <p:nvGrpSpPr>
          <p:cNvPr id="14" name="図形グループ 13"/>
          <p:cNvGrpSpPr/>
          <p:nvPr/>
        </p:nvGrpSpPr>
        <p:grpSpPr>
          <a:xfrm>
            <a:off x="2762232" y="1633493"/>
            <a:ext cx="4552968" cy="2857520"/>
            <a:chOff x="2590800" y="1219200"/>
            <a:chExt cx="4552968" cy="2857520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0800" y="1219200"/>
              <a:ext cx="4292600" cy="2857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6" name="直線矢印コネクタ 15"/>
            <p:cNvCxnSpPr/>
            <p:nvPr/>
          </p:nvCxnSpPr>
          <p:spPr>
            <a:xfrm flipV="1">
              <a:off x="3428992" y="1933580"/>
              <a:ext cx="3071834" cy="85725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6500826" y="1563119"/>
              <a:ext cx="6429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err="1" smtClean="0">
                  <a:solidFill>
                    <a:srgbClr val="FF0000"/>
                  </a:solidFill>
                </a:rPr>
                <a:t>z</a:t>
              </a:r>
              <a:endParaRPr kumimoji="1" lang="ja-JP" alt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直線矢印コネクタ 17"/>
            <p:cNvCxnSpPr/>
            <p:nvPr/>
          </p:nvCxnSpPr>
          <p:spPr>
            <a:xfrm rot="16200000" flipV="1">
              <a:off x="3286116" y="2076457"/>
              <a:ext cx="714380" cy="428628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図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8929" y="1785893"/>
            <a:ext cx="787071" cy="440227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3767093"/>
            <a:ext cx="1371600" cy="452487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533400" y="4495800"/>
            <a:ext cx="7898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・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Chiral</a:t>
            </a:r>
            <a:r>
              <a:rPr lang="en-US" altLang="ja-JP" sz="2400" dirty="0" smtClean="0">
                <a:solidFill>
                  <a:srgbClr val="FF0000"/>
                </a:solidFill>
              </a:rPr>
              <a:t> Gross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Neveu</a:t>
            </a:r>
            <a:r>
              <a:rPr lang="en-US" altLang="ja-JP" sz="2400" dirty="0" smtClean="0">
                <a:solidFill>
                  <a:srgbClr val="FF0000"/>
                </a:solidFill>
              </a:rPr>
              <a:t> model (with continuous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chiral</a:t>
            </a:r>
            <a:r>
              <a:rPr lang="en-US" altLang="ja-JP" sz="2400" dirty="0" smtClean="0">
                <a:solidFill>
                  <a:srgbClr val="FF0000"/>
                </a:solidFill>
              </a:rPr>
              <a:t> symmetry)    </a:t>
            </a:r>
            <a:endParaRPr lang="en-US" altLang="ja-JP" sz="2000" dirty="0" smtClean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69539" y="4933890"/>
            <a:ext cx="6831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 </a:t>
            </a:r>
            <a:r>
              <a:rPr lang="en-US" altLang="ja-JP" sz="2000" dirty="0" err="1" smtClean="0">
                <a:solidFill>
                  <a:srgbClr val="000000"/>
                </a:solidFill>
              </a:rPr>
              <a:t>Schon</a:t>
            </a:r>
            <a:r>
              <a:rPr lang="en-US" altLang="ja-JP" sz="2000" dirty="0" smtClean="0">
                <a:solidFill>
                  <a:srgbClr val="000000"/>
                </a:solidFill>
              </a:rPr>
              <a:t> &amp; </a:t>
            </a:r>
            <a:r>
              <a:rPr lang="en-US" altLang="ja-JP" sz="2000" dirty="0" err="1" smtClean="0">
                <a:solidFill>
                  <a:srgbClr val="000000"/>
                </a:solidFill>
              </a:rPr>
              <a:t>Thies</a:t>
            </a:r>
            <a:r>
              <a:rPr lang="en-US" altLang="ja-JP" sz="2000" dirty="0" smtClean="0">
                <a:solidFill>
                  <a:srgbClr val="000000"/>
                </a:solidFill>
              </a:rPr>
              <a:t>, hep-ph/0003195; 0008175; </a:t>
            </a:r>
            <a:r>
              <a:rPr lang="en-US" altLang="ja-JP" sz="2000" dirty="0" err="1" smtClean="0">
                <a:solidFill>
                  <a:srgbClr val="000000"/>
                </a:solidFill>
              </a:rPr>
              <a:t>Thies</a:t>
            </a:r>
            <a:r>
              <a:rPr lang="en-US" altLang="ja-JP" sz="2000" dirty="0" smtClean="0">
                <a:solidFill>
                  <a:srgbClr val="000000"/>
                </a:solidFill>
              </a:rPr>
              <a:t>, 06010243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19200" y="5314890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err="1" smtClean="0">
                <a:solidFill>
                  <a:srgbClr val="000000"/>
                </a:solidFill>
              </a:rPr>
              <a:t>Basar</a:t>
            </a:r>
            <a:r>
              <a:rPr lang="en-US" altLang="ja-JP" sz="2000" dirty="0" smtClean="0">
                <a:solidFill>
                  <a:srgbClr val="000000"/>
                </a:solidFill>
              </a:rPr>
              <a:t> &amp; Dunne, 0806.2659; </a:t>
            </a:r>
            <a:r>
              <a:rPr lang="en-US" altLang="ja-JP" sz="2000" dirty="0" err="1" smtClean="0">
                <a:solidFill>
                  <a:srgbClr val="000000"/>
                </a:solidFill>
              </a:rPr>
              <a:t>Basar</a:t>
            </a:r>
            <a:r>
              <a:rPr lang="en-US" altLang="ja-JP" sz="2000" dirty="0" smtClean="0">
                <a:solidFill>
                  <a:srgbClr val="000000"/>
                </a:solidFill>
              </a:rPr>
              <a:t>, Dunne &amp; </a:t>
            </a:r>
            <a:r>
              <a:rPr lang="en-US" altLang="ja-JP" sz="2000" dirty="0" err="1" smtClean="0">
                <a:solidFill>
                  <a:srgbClr val="000000"/>
                </a:solidFill>
              </a:rPr>
              <a:t>Thies</a:t>
            </a:r>
            <a:r>
              <a:rPr lang="en-US" altLang="ja-JP" sz="2000" dirty="0" smtClean="0">
                <a:solidFill>
                  <a:srgbClr val="000000"/>
                </a:solidFill>
              </a:rPr>
              <a:t>, 0903.1868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19200" y="622929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B. </a:t>
            </a:r>
            <a:r>
              <a:rPr lang="en-US" altLang="ja-JP" sz="2000" dirty="0" err="1" smtClean="0">
                <a:solidFill>
                  <a:srgbClr val="000000"/>
                </a:solidFill>
              </a:rPr>
              <a:t>Bringoltz</a:t>
            </a:r>
            <a:r>
              <a:rPr lang="en-US" altLang="ja-JP" sz="2000" dirty="0" smtClean="0">
                <a:solidFill>
                  <a:srgbClr val="000000"/>
                </a:solidFill>
              </a:rPr>
              <a:t>, 0901.4035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2400" y="4491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/>
              <a:t>cf</a:t>
            </a:r>
            <a:r>
              <a:rPr lang="en-US" altLang="ja-JP" sz="2400" dirty="0" smtClean="0"/>
              <a:t>)</a:t>
            </a:r>
            <a:endParaRPr lang="en-US" altLang="ja-JP" sz="2000" dirty="0" smtClean="0"/>
          </a:p>
        </p:txBody>
      </p:sp>
    </p:spTree>
    <p:custDataLst>
      <p:tags r:id="rId1"/>
    </p:custDataLst>
  </p:cSld>
  <p:clrMapOvr>
    <a:masterClrMapping/>
  </p:clrMapOvr>
  <p:transition advTm="90416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998059" y="142852"/>
            <a:ext cx="7155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err="1" smtClean="0">
                <a:solidFill>
                  <a:srgbClr val="FF0000"/>
                </a:solidFill>
              </a:rPr>
              <a:t>Quarkyonic</a:t>
            </a:r>
            <a:r>
              <a:rPr lang="en-US" altLang="ja-JP" sz="3600" dirty="0" smtClean="0"/>
              <a:t> </a:t>
            </a:r>
            <a:r>
              <a:rPr lang="en-US" altLang="ja-JP" sz="3600" dirty="0" err="1" smtClean="0"/>
              <a:t>Chiral</a:t>
            </a:r>
            <a:r>
              <a:rPr lang="en-US" altLang="ja-JP" sz="3600" dirty="0" smtClean="0"/>
              <a:t> Spirals in (</a:t>
            </a:r>
            <a:r>
              <a:rPr lang="en-US" altLang="ja-JP" sz="3600" dirty="0" smtClean="0">
                <a:solidFill>
                  <a:srgbClr val="FF0000"/>
                </a:solidFill>
              </a:rPr>
              <a:t>3</a:t>
            </a:r>
            <a:r>
              <a:rPr lang="en-US" altLang="ja-JP" sz="3600" dirty="0" smtClean="0"/>
              <a:t>+1)D</a:t>
            </a:r>
            <a:endParaRPr kumimoji="1" lang="ja-JP" altLang="en-US" sz="3600" dirty="0"/>
          </a:p>
        </p:txBody>
      </p:sp>
      <p:grpSp>
        <p:nvGrpSpPr>
          <p:cNvPr id="7" name="グループ化 31"/>
          <p:cNvGrpSpPr/>
          <p:nvPr/>
        </p:nvGrpSpPr>
        <p:grpSpPr>
          <a:xfrm>
            <a:off x="1143000" y="2409820"/>
            <a:ext cx="1200136" cy="595306"/>
            <a:chOff x="3571868" y="3643314"/>
            <a:chExt cx="811244" cy="373780"/>
          </a:xfrm>
        </p:grpSpPr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14744" y="3643314"/>
              <a:ext cx="484325" cy="373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3656792"/>
              <a:ext cx="88792" cy="343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86248" y="3649479"/>
              <a:ext cx="96864" cy="35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8" name="図形グループ 57"/>
          <p:cNvGrpSpPr/>
          <p:nvPr/>
        </p:nvGrpSpPr>
        <p:grpSpPr>
          <a:xfrm>
            <a:off x="2762232" y="1633493"/>
            <a:ext cx="4552968" cy="2857520"/>
            <a:chOff x="2590800" y="1219200"/>
            <a:chExt cx="4552968" cy="2857520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90800" y="1219200"/>
              <a:ext cx="4292600" cy="2857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0" name="直線矢印コネクタ 29"/>
            <p:cNvCxnSpPr/>
            <p:nvPr/>
          </p:nvCxnSpPr>
          <p:spPr>
            <a:xfrm flipV="1">
              <a:off x="3428992" y="1933580"/>
              <a:ext cx="3071834" cy="85725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6500826" y="1563119"/>
              <a:ext cx="6429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err="1" smtClean="0">
                  <a:solidFill>
                    <a:srgbClr val="FF0000"/>
                  </a:solidFill>
                </a:rPr>
                <a:t>z</a:t>
              </a:r>
              <a:endParaRPr kumimoji="1" lang="ja-JP" alt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40" name="直線矢印コネクタ 39"/>
            <p:cNvCxnSpPr/>
            <p:nvPr/>
          </p:nvCxnSpPr>
          <p:spPr>
            <a:xfrm rot="16200000" flipV="1">
              <a:off x="3286116" y="2076457"/>
              <a:ext cx="714380" cy="428628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" name="図 4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8929" y="1785893"/>
            <a:ext cx="787071" cy="440227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4000" y="3767093"/>
            <a:ext cx="1371600" cy="452487"/>
          </a:xfrm>
          <a:prstGeom prst="rect">
            <a:avLst/>
          </a:prstGeom>
        </p:spPr>
      </p:pic>
      <p:cxnSp>
        <p:nvCxnSpPr>
          <p:cNvPr id="51" name="直線矢印コネクタ 50"/>
          <p:cNvCxnSpPr/>
          <p:nvPr/>
        </p:nvCxnSpPr>
        <p:spPr>
          <a:xfrm>
            <a:off x="457200" y="2638420"/>
            <a:ext cx="534989" cy="1588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1065211" y="4756105"/>
            <a:ext cx="534989" cy="1588"/>
          </a:xfrm>
          <a:prstGeom prst="straightConnector1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990600" y="2286000"/>
            <a:ext cx="1524000" cy="804907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676399" y="4376693"/>
            <a:ext cx="2514601" cy="804907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191000" y="4426803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1F497D"/>
                </a:solidFill>
              </a:rPr>
              <a:t>(</a:t>
            </a:r>
            <a:r>
              <a:rPr lang="en-US" altLang="ja-JP" sz="2400" dirty="0" smtClean="0">
                <a:solidFill>
                  <a:srgbClr val="FF0000"/>
                </a:solidFill>
              </a:rPr>
              <a:t> not </a:t>
            </a:r>
            <a:r>
              <a:rPr lang="en-US" altLang="ja-JP" sz="2400" dirty="0" smtClean="0">
                <a:solidFill>
                  <a:schemeClr val="tx2"/>
                </a:solidFill>
              </a:rPr>
              <a:t>conventional </a:t>
            </a:r>
            <a:r>
              <a:rPr lang="en-US" altLang="ja-JP" sz="2400" dirty="0" err="1" smtClean="0">
                <a:solidFill>
                  <a:schemeClr val="tx2"/>
                </a:solidFill>
              </a:rPr>
              <a:t>pion</a:t>
            </a:r>
            <a:r>
              <a:rPr lang="en-US" altLang="ja-JP" sz="2400" dirty="0" smtClean="0">
                <a:solidFill>
                  <a:schemeClr val="tx2"/>
                </a:solidFill>
              </a:rPr>
              <a:t> condensate </a:t>
            </a:r>
          </a:p>
          <a:p>
            <a:r>
              <a:rPr lang="en-US" altLang="ja-JP" sz="2400" dirty="0" smtClean="0">
                <a:solidFill>
                  <a:schemeClr val="tx2"/>
                </a:solidFill>
              </a:rPr>
              <a:t>   in </a:t>
            </a:r>
            <a:r>
              <a:rPr lang="en-US" altLang="ja-JP" sz="2400" dirty="0" smtClean="0">
                <a:solidFill>
                  <a:srgbClr val="FF0000"/>
                </a:solidFill>
              </a:rPr>
              <a:t>nuclear</a:t>
            </a:r>
            <a:r>
              <a:rPr lang="en-US" altLang="ja-JP" sz="2400" dirty="0" smtClean="0">
                <a:solidFill>
                  <a:schemeClr val="tx2"/>
                </a:solidFill>
              </a:rPr>
              <a:t> matter</a:t>
            </a:r>
            <a:r>
              <a:rPr lang="en-US" altLang="ja-JP" sz="2400" dirty="0" smtClean="0">
                <a:solidFill>
                  <a:srgbClr val="1F497D"/>
                </a:solidFill>
              </a:rPr>
              <a:t>)</a:t>
            </a:r>
            <a:endParaRPr kumimoji="1" lang="ja-JP" altLang="en-US" sz="2400" dirty="0">
              <a:solidFill>
                <a:srgbClr val="1F497D"/>
              </a:solidFill>
            </a:endParaRPr>
          </a:p>
        </p:txBody>
      </p:sp>
      <p:pic>
        <p:nvPicPr>
          <p:cNvPr id="61" name="図 6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52600" y="4419600"/>
            <a:ext cx="2313641" cy="723900"/>
          </a:xfrm>
          <a:prstGeom prst="rect">
            <a:avLst/>
          </a:prstGeom>
        </p:spPr>
      </p:pic>
      <p:sp>
        <p:nvSpPr>
          <p:cNvPr id="62" name="テキスト ボックス 61"/>
          <p:cNvSpPr txBox="1"/>
          <p:nvPr/>
        </p:nvSpPr>
        <p:spPr>
          <a:xfrm>
            <a:off x="666720" y="914400"/>
            <a:ext cx="809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tx2"/>
                </a:solidFill>
              </a:rPr>
              <a:t>・</a:t>
            </a:r>
            <a:r>
              <a:rPr lang="en-US" altLang="ja-JP" sz="2800" dirty="0" err="1" smtClean="0">
                <a:solidFill>
                  <a:schemeClr val="tx2"/>
                </a:solidFill>
              </a:rPr>
              <a:t>Chiral</a:t>
            </a:r>
            <a:r>
              <a:rPr lang="en-US" altLang="ja-JP" sz="2800" dirty="0" smtClean="0">
                <a:solidFill>
                  <a:schemeClr val="tx2"/>
                </a:solidFill>
              </a:rPr>
              <a:t> rotation evolves in the longitudinal direction: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20/21</a:t>
            </a:r>
          </a:p>
        </p:txBody>
      </p:sp>
      <p:grpSp>
        <p:nvGrpSpPr>
          <p:cNvPr id="32" name="図形グループ 31"/>
          <p:cNvGrpSpPr/>
          <p:nvPr/>
        </p:nvGrpSpPr>
        <p:grpSpPr>
          <a:xfrm>
            <a:off x="914400" y="5395556"/>
            <a:ext cx="7848600" cy="1081444"/>
            <a:chOff x="914400" y="5395556"/>
            <a:chExt cx="7848600" cy="1081444"/>
          </a:xfrm>
        </p:grpSpPr>
        <p:sp>
          <p:nvSpPr>
            <p:cNvPr id="59" name="テキスト ボックス 58"/>
            <p:cNvSpPr txBox="1"/>
            <p:nvPr/>
          </p:nvSpPr>
          <p:spPr>
            <a:xfrm>
              <a:off x="914400" y="5953780"/>
              <a:ext cx="784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>
                  <a:solidFill>
                    <a:schemeClr val="tx2"/>
                  </a:solidFill>
                </a:rPr>
                <a:t>・</a:t>
              </a:r>
              <a:r>
                <a:rPr lang="en-US" altLang="ja-JP" sz="2800" dirty="0" smtClean="0"/>
                <a:t>No other condensates appear in </a:t>
              </a:r>
              <a:r>
                <a:rPr lang="en-US" altLang="ja-JP" sz="2800" dirty="0" err="1" smtClean="0"/>
                <a:t>quarkyonic</a:t>
              </a:r>
              <a:r>
                <a:rPr lang="en-US" altLang="ja-JP" sz="2800" dirty="0" smtClean="0"/>
                <a:t> limit.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914400" y="5395556"/>
              <a:ext cx="6629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>
                  <a:solidFill>
                    <a:schemeClr val="tx2"/>
                  </a:solidFill>
                </a:rPr>
                <a:t>・</a:t>
              </a:r>
              <a:r>
                <a:rPr lang="en-US" altLang="ja-JP" sz="2800" dirty="0" smtClean="0"/>
                <a:t>Baryon number is spatially constant.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</p:grpSp>
      <p:sp>
        <p:nvSpPr>
          <p:cNvPr id="41" name="円/楕円 40"/>
          <p:cNvSpPr/>
          <p:nvPr/>
        </p:nvSpPr>
        <p:spPr>
          <a:xfrm>
            <a:off x="7143776" y="2153036"/>
            <a:ext cx="1924024" cy="1739488"/>
          </a:xfrm>
          <a:prstGeom prst="ellipse">
            <a:avLst/>
          </a:prstGeom>
          <a:gradFill flip="none" rotWithShape="1">
            <a:gsLst>
              <a:gs pos="68000">
                <a:schemeClr val="tx2">
                  <a:lumMod val="20000"/>
                  <a:lumOff val="80000"/>
                </a:schemeClr>
              </a:gs>
              <a:gs pos="50000">
                <a:schemeClr val="accent1"/>
              </a:gs>
              <a:gs pos="100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 rot="10800000">
            <a:off x="7660844" y="3598148"/>
            <a:ext cx="887864" cy="240852"/>
          </a:xfrm>
          <a:prstGeom prst="ellipse">
            <a:avLst/>
          </a:prstGeom>
          <a:noFill/>
          <a:ln w="25400" cap="flat" cmpd="sng" algn="ctr">
            <a:solidFill>
              <a:srgbClr val="3366FF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7671045" y="2099513"/>
            <a:ext cx="887864" cy="240852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直線矢印コネクタ 46"/>
          <p:cNvCxnSpPr/>
          <p:nvPr/>
        </p:nvCxnSpPr>
        <p:spPr>
          <a:xfrm rot="5400000" flipH="1" flipV="1">
            <a:off x="7449652" y="2226160"/>
            <a:ext cx="1405908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フリーフォーム 49"/>
          <p:cNvSpPr/>
          <p:nvPr/>
        </p:nvSpPr>
        <p:spPr>
          <a:xfrm rot="152368">
            <a:off x="8014627" y="2371434"/>
            <a:ext cx="278748" cy="1414044"/>
          </a:xfrm>
          <a:custGeom>
            <a:avLst/>
            <a:gdLst>
              <a:gd name="connsiteX0" fmla="*/ 64490 w 780499"/>
              <a:gd name="connsiteY0" fmla="*/ 0 h 4026336"/>
              <a:gd name="connsiteX1" fmla="*/ 649865 w 780499"/>
              <a:gd name="connsiteY1" fmla="*/ 357161 h 4026336"/>
              <a:gd name="connsiteX2" fmla="*/ 4961 w 780499"/>
              <a:gd name="connsiteY2" fmla="*/ 932588 h 4026336"/>
              <a:gd name="connsiteX3" fmla="*/ 620100 w 780499"/>
              <a:gd name="connsiteY3" fmla="*/ 1319514 h 4026336"/>
              <a:gd name="connsiteX4" fmla="*/ 600257 w 780499"/>
              <a:gd name="connsiteY4" fmla="*/ 1617148 h 4026336"/>
              <a:gd name="connsiteX5" fmla="*/ 104177 w 780499"/>
              <a:gd name="connsiteY5" fmla="*/ 1944546 h 4026336"/>
              <a:gd name="connsiteX6" fmla="*/ 739160 w 780499"/>
              <a:gd name="connsiteY6" fmla="*/ 2430683 h 4026336"/>
              <a:gd name="connsiteX7" fmla="*/ 163707 w 780499"/>
              <a:gd name="connsiteY7" fmla="*/ 2946583 h 4026336"/>
              <a:gd name="connsiteX8" fmla="*/ 778846 w 780499"/>
              <a:gd name="connsiteY8" fmla="*/ 3412878 h 4026336"/>
              <a:gd name="connsiteX9" fmla="*/ 173628 w 780499"/>
              <a:gd name="connsiteY9" fmla="*/ 3938699 h 4026336"/>
              <a:gd name="connsiteX10" fmla="*/ 163707 w 780499"/>
              <a:gd name="connsiteY10" fmla="*/ 3938699 h 402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0499" h="4026336">
                <a:moveTo>
                  <a:pt x="64490" y="0"/>
                </a:moveTo>
                <a:cubicBezTo>
                  <a:pt x="362138" y="100865"/>
                  <a:pt x="659787" y="201730"/>
                  <a:pt x="649865" y="357161"/>
                </a:cubicBezTo>
                <a:cubicBezTo>
                  <a:pt x="639944" y="512592"/>
                  <a:pt x="9922" y="772196"/>
                  <a:pt x="4961" y="932588"/>
                </a:cubicBezTo>
                <a:cubicBezTo>
                  <a:pt x="0" y="1092980"/>
                  <a:pt x="520884" y="1205421"/>
                  <a:pt x="620100" y="1319514"/>
                </a:cubicBezTo>
                <a:cubicBezTo>
                  <a:pt x="719316" y="1433607"/>
                  <a:pt x="686244" y="1512976"/>
                  <a:pt x="600257" y="1617148"/>
                </a:cubicBezTo>
                <a:cubicBezTo>
                  <a:pt x="514270" y="1721320"/>
                  <a:pt x="81026" y="1808957"/>
                  <a:pt x="104177" y="1944546"/>
                </a:cubicBezTo>
                <a:cubicBezTo>
                  <a:pt x="127328" y="2080135"/>
                  <a:pt x="729238" y="2263677"/>
                  <a:pt x="739160" y="2430683"/>
                </a:cubicBezTo>
                <a:cubicBezTo>
                  <a:pt x="749082" y="2597689"/>
                  <a:pt x="157093" y="2782884"/>
                  <a:pt x="163707" y="2946583"/>
                </a:cubicBezTo>
                <a:cubicBezTo>
                  <a:pt x="170321" y="3110282"/>
                  <a:pt x="777193" y="3247525"/>
                  <a:pt x="778846" y="3412878"/>
                </a:cubicBezTo>
                <a:cubicBezTo>
                  <a:pt x="780499" y="3578231"/>
                  <a:pt x="276151" y="3851062"/>
                  <a:pt x="173628" y="3938699"/>
                </a:cubicBezTo>
                <a:cubicBezTo>
                  <a:pt x="71105" y="4026336"/>
                  <a:pt x="163707" y="3938699"/>
                  <a:pt x="163707" y="3938699"/>
                </a:cubicBezTo>
              </a:path>
            </a:pathLst>
          </a:custGeom>
          <a:ln w="142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153400" y="144780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err="1" smtClean="0">
                <a:solidFill>
                  <a:srgbClr val="FF0000"/>
                </a:solidFill>
              </a:rPr>
              <a:t>z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162800" y="167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L-quark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7162800" y="379089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R-hole</a:t>
            </a:r>
          </a:p>
        </p:txBody>
      </p:sp>
    </p:spTree>
    <p:custDataLst>
      <p:tags r:id="rId1"/>
    </p:custDataLst>
  </p:cSld>
  <p:clrMapOvr>
    <a:masterClrMapping/>
  </p:clrMapOvr>
  <p:transition advTm="904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990600" y="7620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Summary </a:t>
            </a:r>
            <a:endParaRPr kumimoji="1" lang="ja-JP" altLang="en-US" sz="3600" dirty="0"/>
          </a:p>
        </p:txBody>
      </p:sp>
      <p:grpSp>
        <p:nvGrpSpPr>
          <p:cNvPr id="2" name="図形グループ 82"/>
          <p:cNvGrpSpPr/>
          <p:nvPr/>
        </p:nvGrpSpPr>
        <p:grpSpPr>
          <a:xfrm>
            <a:off x="950957" y="1905000"/>
            <a:ext cx="3087643" cy="1979172"/>
            <a:chOff x="1219200" y="1566592"/>
            <a:chExt cx="3087643" cy="1979172"/>
          </a:xfrm>
        </p:grpSpPr>
        <p:sp>
          <p:nvSpPr>
            <p:cNvPr id="65" name="テキスト ボックス 64"/>
            <p:cNvSpPr txBox="1"/>
            <p:nvPr/>
          </p:nvSpPr>
          <p:spPr>
            <a:xfrm>
              <a:off x="3535508" y="2176192"/>
              <a:ext cx="7713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2800" dirty="0" err="1" smtClean="0"/>
                <a:t>σ</a:t>
              </a:r>
              <a:r>
                <a:rPr lang="en-US" altLang="ja-JP" sz="2800" dirty="0" smtClean="0"/>
                <a:t>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  <p:grpSp>
          <p:nvGrpSpPr>
            <p:cNvPr id="3" name="図形グループ 58"/>
            <p:cNvGrpSpPr/>
            <p:nvPr/>
          </p:nvGrpSpPr>
          <p:grpSpPr>
            <a:xfrm>
              <a:off x="1219200" y="1566592"/>
              <a:ext cx="2615403" cy="1979172"/>
              <a:chOff x="1335828" y="1574144"/>
              <a:chExt cx="2615403" cy="1979172"/>
            </a:xfrm>
          </p:grpSpPr>
          <p:grpSp>
            <p:nvGrpSpPr>
              <p:cNvPr id="4" name="図形グループ 45"/>
              <p:cNvGrpSpPr/>
              <p:nvPr/>
            </p:nvGrpSpPr>
            <p:grpSpPr>
              <a:xfrm>
                <a:off x="1639110" y="1888897"/>
                <a:ext cx="2084166" cy="1431541"/>
                <a:chOff x="2952565" y="1150689"/>
                <a:chExt cx="2084166" cy="1431541"/>
              </a:xfrm>
            </p:grpSpPr>
            <p:sp>
              <p:nvSpPr>
                <p:cNvPr id="44" name="フリーフォーム 43"/>
                <p:cNvSpPr/>
                <p:nvPr/>
              </p:nvSpPr>
              <p:spPr>
                <a:xfrm>
                  <a:off x="2952565" y="1150689"/>
                  <a:ext cx="1052937" cy="1431125"/>
                </a:xfrm>
                <a:custGeom>
                  <a:avLst/>
                  <a:gdLst>
                    <a:gd name="connsiteX0" fmla="*/ 0 w 1215762"/>
                    <a:gd name="connsiteY0" fmla="*/ 0 h 1431125"/>
                    <a:gd name="connsiteX1" fmla="*/ 401636 w 1215762"/>
                    <a:gd name="connsiteY1" fmla="*/ 1280956 h 1431125"/>
                    <a:gd name="connsiteX2" fmla="*/ 944387 w 1215762"/>
                    <a:gd name="connsiteY2" fmla="*/ 901012 h 1431125"/>
                    <a:gd name="connsiteX3" fmla="*/ 1139777 w 1215762"/>
                    <a:gd name="connsiteY3" fmla="*/ 814167 h 1431125"/>
                    <a:gd name="connsiteX4" fmla="*/ 1215762 w 1215762"/>
                    <a:gd name="connsiteY4" fmla="*/ 792456 h 1431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15762" h="1431125">
                      <a:moveTo>
                        <a:pt x="0" y="0"/>
                      </a:moveTo>
                      <a:cubicBezTo>
                        <a:pt x="122119" y="565393"/>
                        <a:pt x="244238" y="1130787"/>
                        <a:pt x="401636" y="1280956"/>
                      </a:cubicBezTo>
                      <a:cubicBezTo>
                        <a:pt x="559034" y="1431125"/>
                        <a:pt x="821364" y="978810"/>
                        <a:pt x="944387" y="901012"/>
                      </a:cubicBezTo>
                      <a:cubicBezTo>
                        <a:pt x="1067410" y="823214"/>
                        <a:pt x="1094548" y="832260"/>
                        <a:pt x="1139777" y="814167"/>
                      </a:cubicBezTo>
                      <a:cubicBezTo>
                        <a:pt x="1185006" y="796074"/>
                        <a:pt x="1201288" y="796075"/>
                        <a:pt x="1215762" y="792456"/>
                      </a:cubicBezTo>
                    </a:path>
                  </a:pathLst>
                </a:custGeom>
                <a:ln w="5080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" name="フリーフォーム 44"/>
                <p:cNvSpPr/>
                <p:nvPr/>
              </p:nvSpPr>
              <p:spPr>
                <a:xfrm flipH="1">
                  <a:off x="3995078" y="1151105"/>
                  <a:ext cx="1041653" cy="1431125"/>
                </a:xfrm>
                <a:custGeom>
                  <a:avLst/>
                  <a:gdLst>
                    <a:gd name="connsiteX0" fmla="*/ 0 w 1215762"/>
                    <a:gd name="connsiteY0" fmla="*/ 0 h 1431125"/>
                    <a:gd name="connsiteX1" fmla="*/ 401636 w 1215762"/>
                    <a:gd name="connsiteY1" fmla="*/ 1280956 h 1431125"/>
                    <a:gd name="connsiteX2" fmla="*/ 944387 w 1215762"/>
                    <a:gd name="connsiteY2" fmla="*/ 901012 h 1431125"/>
                    <a:gd name="connsiteX3" fmla="*/ 1139777 w 1215762"/>
                    <a:gd name="connsiteY3" fmla="*/ 814167 h 1431125"/>
                    <a:gd name="connsiteX4" fmla="*/ 1215762 w 1215762"/>
                    <a:gd name="connsiteY4" fmla="*/ 792456 h 1431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15762" h="1431125">
                      <a:moveTo>
                        <a:pt x="0" y="0"/>
                      </a:moveTo>
                      <a:cubicBezTo>
                        <a:pt x="122119" y="565393"/>
                        <a:pt x="244238" y="1130787"/>
                        <a:pt x="401636" y="1280956"/>
                      </a:cubicBezTo>
                      <a:cubicBezTo>
                        <a:pt x="559034" y="1431125"/>
                        <a:pt x="821364" y="978810"/>
                        <a:pt x="944387" y="901012"/>
                      </a:cubicBezTo>
                      <a:cubicBezTo>
                        <a:pt x="1067410" y="823214"/>
                        <a:pt x="1094548" y="832260"/>
                        <a:pt x="1139777" y="814167"/>
                      </a:cubicBezTo>
                      <a:cubicBezTo>
                        <a:pt x="1185006" y="796074"/>
                        <a:pt x="1201288" y="796075"/>
                        <a:pt x="1215762" y="792456"/>
                      </a:cubicBezTo>
                    </a:path>
                  </a:pathLst>
                </a:custGeom>
                <a:ln w="5080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48" name="直線矢印コネクタ 47"/>
              <p:cNvCxnSpPr/>
              <p:nvPr/>
            </p:nvCxnSpPr>
            <p:spPr>
              <a:xfrm flipV="1">
                <a:off x="1454576" y="2681353"/>
                <a:ext cx="2496655" cy="10856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矢印コネクタ 48"/>
              <p:cNvCxnSpPr/>
              <p:nvPr/>
            </p:nvCxnSpPr>
            <p:spPr>
              <a:xfrm rot="10800000" flipV="1">
                <a:off x="1649965" y="2324923"/>
                <a:ext cx="1660820" cy="9733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矢印コネクタ 52"/>
              <p:cNvCxnSpPr/>
              <p:nvPr/>
            </p:nvCxnSpPr>
            <p:spPr>
              <a:xfrm rot="5400000" flipH="1" flipV="1">
                <a:off x="1807182" y="2630131"/>
                <a:ext cx="17472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矢印コネクタ 59"/>
              <p:cNvCxnSpPr/>
              <p:nvPr/>
            </p:nvCxnSpPr>
            <p:spPr>
              <a:xfrm>
                <a:off x="2680035" y="3191544"/>
                <a:ext cx="699123" cy="11293"/>
              </a:xfrm>
              <a:prstGeom prst="straightConnector1">
                <a:avLst/>
              </a:prstGeom>
              <a:ln w="508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テキスト ボックス 67"/>
              <p:cNvSpPr txBox="1"/>
              <p:nvPr/>
            </p:nvSpPr>
            <p:spPr>
              <a:xfrm>
                <a:off x="1335828" y="3030096"/>
                <a:ext cx="771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 err="1" smtClean="0">
                    <a:ln>
                      <a:solidFill>
                        <a:srgbClr val="0000FF"/>
                      </a:solidFill>
                    </a:ln>
                  </a:rPr>
                  <a:t>π</a:t>
                </a:r>
                <a:r>
                  <a:rPr lang="en-US" altLang="ja-JP" sz="2800" dirty="0" smtClean="0"/>
                  <a:t>  </a:t>
                </a:r>
                <a:endParaRPr lang="ja-JP" altLang="en-US" sz="28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69" name="テキスト ボックス 68"/>
              <p:cNvSpPr txBox="1"/>
              <p:nvPr/>
            </p:nvSpPr>
            <p:spPr>
              <a:xfrm>
                <a:off x="2246358" y="1574144"/>
                <a:ext cx="8147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/>
                  <a:t>V</a:t>
                </a:r>
                <a:r>
                  <a:rPr lang="en-US" altLang="ja-JP" sz="2800" dirty="0" smtClean="0"/>
                  <a:t>  </a:t>
                </a:r>
                <a:endParaRPr lang="ja-JP" altLang="en-US" sz="2800" dirty="0">
                  <a:solidFill>
                    <a:schemeClr val="tx2"/>
                  </a:solidFill>
                </a:endParaRPr>
              </a:p>
            </p:txBody>
          </p:sp>
        </p:grpSp>
      </p:grpSp>
      <p:sp>
        <p:nvSpPr>
          <p:cNvPr id="73" name="テキスト ボックス 72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21/21</a:t>
            </a: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1702848" y="5410200"/>
            <a:ext cx="180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vacuum value  </a:t>
            </a:r>
            <a:endParaRPr lang="ja-JP" altLang="en-US" dirty="0">
              <a:solidFill>
                <a:schemeClr val="tx2"/>
              </a:solidFill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3124200" y="3820180"/>
            <a:ext cx="3449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Spatial distribution  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cxnSp>
        <p:nvCxnSpPr>
          <p:cNvPr id="174" name="直線矢印コネクタ 173"/>
          <p:cNvCxnSpPr/>
          <p:nvPr/>
        </p:nvCxnSpPr>
        <p:spPr>
          <a:xfrm flipV="1">
            <a:off x="4128246" y="3045520"/>
            <a:ext cx="824754" cy="2480"/>
          </a:xfrm>
          <a:prstGeom prst="straightConnector1">
            <a:avLst/>
          </a:prstGeom>
          <a:ln w="1238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図形グループ 114"/>
          <p:cNvGrpSpPr/>
          <p:nvPr/>
        </p:nvGrpSpPr>
        <p:grpSpPr>
          <a:xfrm>
            <a:off x="5562600" y="1868269"/>
            <a:ext cx="3342680" cy="1930428"/>
            <a:chOff x="5580993" y="4560376"/>
            <a:chExt cx="3342680" cy="1930428"/>
          </a:xfrm>
        </p:grpSpPr>
        <p:cxnSp>
          <p:nvCxnSpPr>
            <p:cNvPr id="40" name="直線矢印コネクタ 39"/>
            <p:cNvCxnSpPr/>
            <p:nvPr/>
          </p:nvCxnSpPr>
          <p:spPr>
            <a:xfrm flipV="1">
              <a:off x="5699741" y="5667585"/>
              <a:ext cx="2496655" cy="1085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/>
            <p:nvPr/>
          </p:nvCxnSpPr>
          <p:spPr>
            <a:xfrm rot="10800000" flipV="1">
              <a:off x="5895130" y="5311155"/>
              <a:ext cx="1660820" cy="973385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/>
            <p:nvPr/>
          </p:nvCxnSpPr>
          <p:spPr>
            <a:xfrm rot="5400000" flipH="1" flipV="1">
              <a:off x="6052347" y="5616363"/>
              <a:ext cx="1747295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テキスト ボックス 42"/>
            <p:cNvSpPr txBox="1"/>
            <p:nvPr/>
          </p:nvSpPr>
          <p:spPr>
            <a:xfrm>
              <a:off x="8152338" y="5352864"/>
              <a:ext cx="7713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2800" dirty="0" err="1" smtClean="0"/>
                <a:t>σ</a:t>
              </a:r>
              <a:r>
                <a:rPr lang="en-US" altLang="ja-JP" sz="2800" dirty="0" smtClean="0"/>
                <a:t>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5580993" y="5740107"/>
              <a:ext cx="7713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>
                  <a:ln>
                    <a:solidFill>
                      <a:srgbClr val="0000FF"/>
                    </a:solidFill>
                  </a:ln>
                </a:rPr>
                <a:t>T</a:t>
              </a:r>
              <a:r>
                <a:rPr lang="en-US" altLang="ja-JP" sz="2800" dirty="0" smtClean="0"/>
                <a:t>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6491523" y="4560376"/>
              <a:ext cx="8147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/>
                <a:t>V</a:t>
              </a:r>
              <a:r>
                <a:rPr lang="en-US" altLang="ja-JP" sz="2800" dirty="0" smtClean="0"/>
                <a:t>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  <p:grpSp>
          <p:nvGrpSpPr>
            <p:cNvPr id="50" name="図形グループ 82"/>
            <p:cNvGrpSpPr/>
            <p:nvPr/>
          </p:nvGrpSpPr>
          <p:grpSpPr>
            <a:xfrm>
              <a:off x="5884275" y="4875129"/>
              <a:ext cx="2084166" cy="1431541"/>
              <a:chOff x="2952565" y="1150689"/>
              <a:chExt cx="2084166" cy="1431541"/>
            </a:xfrm>
          </p:grpSpPr>
          <p:sp>
            <p:nvSpPr>
              <p:cNvPr id="59" name="フリーフォーム 58"/>
              <p:cNvSpPr/>
              <p:nvPr/>
            </p:nvSpPr>
            <p:spPr>
              <a:xfrm>
                <a:off x="2952565" y="1150689"/>
                <a:ext cx="1052937" cy="1431125"/>
              </a:xfrm>
              <a:custGeom>
                <a:avLst/>
                <a:gdLst>
                  <a:gd name="connsiteX0" fmla="*/ 0 w 1215762"/>
                  <a:gd name="connsiteY0" fmla="*/ 0 h 1431125"/>
                  <a:gd name="connsiteX1" fmla="*/ 401636 w 1215762"/>
                  <a:gd name="connsiteY1" fmla="*/ 1280956 h 1431125"/>
                  <a:gd name="connsiteX2" fmla="*/ 944387 w 1215762"/>
                  <a:gd name="connsiteY2" fmla="*/ 901012 h 1431125"/>
                  <a:gd name="connsiteX3" fmla="*/ 1139777 w 1215762"/>
                  <a:gd name="connsiteY3" fmla="*/ 814167 h 1431125"/>
                  <a:gd name="connsiteX4" fmla="*/ 1215762 w 1215762"/>
                  <a:gd name="connsiteY4" fmla="*/ 792456 h 143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5762" h="1431125">
                    <a:moveTo>
                      <a:pt x="0" y="0"/>
                    </a:moveTo>
                    <a:cubicBezTo>
                      <a:pt x="122119" y="565393"/>
                      <a:pt x="244238" y="1130787"/>
                      <a:pt x="401636" y="1280956"/>
                    </a:cubicBezTo>
                    <a:cubicBezTo>
                      <a:pt x="559034" y="1431125"/>
                      <a:pt x="821364" y="978810"/>
                      <a:pt x="944387" y="901012"/>
                    </a:cubicBezTo>
                    <a:cubicBezTo>
                      <a:pt x="1067410" y="823214"/>
                      <a:pt x="1094548" y="832260"/>
                      <a:pt x="1139777" y="814167"/>
                    </a:cubicBezTo>
                    <a:cubicBezTo>
                      <a:pt x="1185006" y="796074"/>
                      <a:pt x="1201288" y="796075"/>
                      <a:pt x="1215762" y="792456"/>
                    </a:cubicBezTo>
                  </a:path>
                </a:pathLst>
              </a:custGeom>
              <a:ln w="508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 60"/>
              <p:cNvSpPr/>
              <p:nvPr/>
            </p:nvSpPr>
            <p:spPr>
              <a:xfrm flipH="1">
                <a:off x="3995078" y="1151105"/>
                <a:ext cx="1041653" cy="1431125"/>
              </a:xfrm>
              <a:custGeom>
                <a:avLst/>
                <a:gdLst>
                  <a:gd name="connsiteX0" fmla="*/ 0 w 1215762"/>
                  <a:gd name="connsiteY0" fmla="*/ 0 h 1431125"/>
                  <a:gd name="connsiteX1" fmla="*/ 401636 w 1215762"/>
                  <a:gd name="connsiteY1" fmla="*/ 1280956 h 1431125"/>
                  <a:gd name="connsiteX2" fmla="*/ 944387 w 1215762"/>
                  <a:gd name="connsiteY2" fmla="*/ 901012 h 1431125"/>
                  <a:gd name="connsiteX3" fmla="*/ 1139777 w 1215762"/>
                  <a:gd name="connsiteY3" fmla="*/ 814167 h 1431125"/>
                  <a:gd name="connsiteX4" fmla="*/ 1215762 w 1215762"/>
                  <a:gd name="connsiteY4" fmla="*/ 792456 h 143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5762" h="1431125">
                    <a:moveTo>
                      <a:pt x="0" y="0"/>
                    </a:moveTo>
                    <a:cubicBezTo>
                      <a:pt x="122119" y="565393"/>
                      <a:pt x="244238" y="1130787"/>
                      <a:pt x="401636" y="1280956"/>
                    </a:cubicBezTo>
                    <a:cubicBezTo>
                      <a:pt x="559034" y="1431125"/>
                      <a:pt x="821364" y="978810"/>
                      <a:pt x="944387" y="901012"/>
                    </a:cubicBezTo>
                    <a:cubicBezTo>
                      <a:pt x="1067410" y="823214"/>
                      <a:pt x="1094548" y="832260"/>
                      <a:pt x="1139777" y="814167"/>
                    </a:cubicBezTo>
                    <a:cubicBezTo>
                      <a:pt x="1185006" y="796074"/>
                      <a:pt x="1201288" y="796075"/>
                      <a:pt x="1215762" y="792456"/>
                    </a:cubicBezTo>
                  </a:path>
                </a:pathLst>
              </a:custGeom>
              <a:ln w="508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51" name="直線矢印コネクタ 50"/>
            <p:cNvCxnSpPr/>
            <p:nvPr/>
          </p:nvCxnSpPr>
          <p:spPr>
            <a:xfrm>
              <a:off x="6946910" y="6156064"/>
              <a:ext cx="630750" cy="128894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フリーフォーム 51"/>
            <p:cNvSpPr/>
            <p:nvPr/>
          </p:nvSpPr>
          <p:spPr>
            <a:xfrm>
              <a:off x="6664984" y="6166941"/>
              <a:ext cx="423346" cy="67774"/>
            </a:xfrm>
            <a:custGeom>
              <a:avLst/>
              <a:gdLst>
                <a:gd name="connsiteX0" fmla="*/ 0 w 694721"/>
                <a:gd name="connsiteY0" fmla="*/ 0 h 144741"/>
                <a:gd name="connsiteX1" fmla="*/ 249665 w 694721"/>
                <a:gd name="connsiteY1" fmla="*/ 119411 h 144741"/>
                <a:gd name="connsiteX2" fmla="*/ 575316 w 694721"/>
                <a:gd name="connsiteY2" fmla="*/ 141122 h 144741"/>
                <a:gd name="connsiteX3" fmla="*/ 694721 w 694721"/>
                <a:gd name="connsiteY3" fmla="*/ 97700 h 144741"/>
                <a:gd name="connsiteX4" fmla="*/ 694721 w 694721"/>
                <a:gd name="connsiteY4" fmla="*/ 97700 h 144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4721" h="144741">
                  <a:moveTo>
                    <a:pt x="0" y="0"/>
                  </a:moveTo>
                  <a:cubicBezTo>
                    <a:pt x="76889" y="47945"/>
                    <a:pt x="153779" y="95891"/>
                    <a:pt x="249665" y="119411"/>
                  </a:cubicBezTo>
                  <a:cubicBezTo>
                    <a:pt x="345551" y="142931"/>
                    <a:pt x="501140" y="144741"/>
                    <a:pt x="575316" y="141122"/>
                  </a:cubicBezTo>
                  <a:cubicBezTo>
                    <a:pt x="649492" y="137504"/>
                    <a:pt x="694721" y="97700"/>
                    <a:pt x="694721" y="97700"/>
                  </a:cubicBezTo>
                  <a:lnTo>
                    <a:pt x="694721" y="97700"/>
                  </a:lnTo>
                </a:path>
              </a:pathLst>
            </a:custGeom>
            <a:ln w="412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/>
            <p:cNvSpPr/>
            <p:nvPr/>
          </p:nvSpPr>
          <p:spPr>
            <a:xfrm>
              <a:off x="6480449" y="6198531"/>
              <a:ext cx="759851" cy="126648"/>
            </a:xfrm>
            <a:custGeom>
              <a:avLst/>
              <a:gdLst>
                <a:gd name="connsiteX0" fmla="*/ 0 w 759851"/>
                <a:gd name="connsiteY0" fmla="*/ 0 h 126648"/>
                <a:gd name="connsiteX1" fmla="*/ 260520 w 759851"/>
                <a:gd name="connsiteY1" fmla="*/ 97700 h 126648"/>
                <a:gd name="connsiteX2" fmla="*/ 607881 w 759851"/>
                <a:gd name="connsiteY2" fmla="*/ 119411 h 126648"/>
                <a:gd name="connsiteX3" fmla="*/ 759851 w 759851"/>
                <a:gd name="connsiteY3" fmla="*/ 54278 h 126648"/>
                <a:gd name="connsiteX4" fmla="*/ 759851 w 759851"/>
                <a:gd name="connsiteY4" fmla="*/ 54278 h 12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9851" h="126648">
                  <a:moveTo>
                    <a:pt x="0" y="0"/>
                  </a:moveTo>
                  <a:cubicBezTo>
                    <a:pt x="79603" y="38899"/>
                    <a:pt x="159207" y="77798"/>
                    <a:pt x="260520" y="97700"/>
                  </a:cubicBezTo>
                  <a:cubicBezTo>
                    <a:pt x="361834" y="117602"/>
                    <a:pt x="524659" y="126648"/>
                    <a:pt x="607881" y="119411"/>
                  </a:cubicBezTo>
                  <a:cubicBezTo>
                    <a:pt x="691103" y="112174"/>
                    <a:pt x="759851" y="54278"/>
                    <a:pt x="759851" y="54278"/>
                  </a:cubicBezTo>
                  <a:lnTo>
                    <a:pt x="759851" y="54278"/>
                  </a:lnTo>
                </a:path>
              </a:pathLst>
            </a:custGeom>
            <a:ln w="444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152400" y="7620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err="1" smtClean="0">
                <a:solidFill>
                  <a:srgbClr val="000090"/>
                </a:solidFill>
              </a:rPr>
              <a:t>Quarkyonic</a:t>
            </a:r>
            <a:r>
              <a:rPr lang="en-US" altLang="ja-JP" sz="3200" dirty="0" smtClean="0">
                <a:solidFill>
                  <a:srgbClr val="000090"/>
                </a:solidFill>
              </a:rPr>
              <a:t> </a:t>
            </a:r>
            <a:r>
              <a:rPr lang="en-US" altLang="ja-JP" sz="3200" dirty="0" err="1" smtClean="0">
                <a:solidFill>
                  <a:srgbClr val="000090"/>
                </a:solidFill>
              </a:rPr>
              <a:t>Chiral</a:t>
            </a:r>
            <a:r>
              <a:rPr lang="en-US" altLang="ja-JP" sz="3200" dirty="0" smtClean="0">
                <a:solidFill>
                  <a:srgbClr val="000090"/>
                </a:solidFill>
              </a:rPr>
              <a:t> Spiral</a:t>
            </a:r>
            <a:r>
              <a:rPr lang="en-US" altLang="ja-JP" sz="3200" dirty="0" smtClean="0">
                <a:solidFill>
                  <a:srgbClr val="000090"/>
                </a:solidFill>
              </a:rPr>
              <a:t>  </a:t>
            </a:r>
          </a:p>
          <a:p>
            <a:r>
              <a:rPr lang="en-US" altLang="ja-JP" sz="3200" dirty="0" smtClean="0">
                <a:solidFill>
                  <a:srgbClr val="FF0000"/>
                </a:solidFill>
              </a:rPr>
              <a:t>     </a:t>
            </a:r>
            <a:r>
              <a:rPr lang="en-US" altLang="ja-JP" sz="3200" dirty="0" smtClean="0">
                <a:solidFill>
                  <a:schemeClr val="tx2"/>
                </a:solidFill>
              </a:rPr>
              <a:t>breaks </a:t>
            </a:r>
            <a:r>
              <a:rPr lang="en-US" altLang="ja-JP" sz="3200" dirty="0" err="1" smtClean="0">
                <a:solidFill>
                  <a:schemeClr val="tx2"/>
                </a:solidFill>
              </a:rPr>
              <a:t>chiral</a:t>
            </a:r>
            <a:r>
              <a:rPr lang="en-US" altLang="ja-JP" sz="3200" dirty="0" smtClean="0">
                <a:solidFill>
                  <a:schemeClr val="tx2"/>
                </a:solidFill>
              </a:rPr>
              <a:t> sym. </a:t>
            </a:r>
            <a:r>
              <a:rPr lang="en-US" altLang="ja-JP" sz="3200" dirty="0" smtClean="0">
                <a:solidFill>
                  <a:srgbClr val="FF0000"/>
                </a:solidFill>
              </a:rPr>
              <a:t>locally </a:t>
            </a:r>
            <a:r>
              <a:rPr lang="en-US" altLang="ja-JP" sz="3200" dirty="0" smtClean="0">
                <a:solidFill>
                  <a:srgbClr val="000090"/>
                </a:solidFill>
              </a:rPr>
              <a:t>but restores it </a:t>
            </a:r>
            <a:r>
              <a:rPr lang="en-US" altLang="ja-JP" sz="3200" dirty="0" smtClean="0">
                <a:solidFill>
                  <a:srgbClr val="FF0000"/>
                </a:solidFill>
              </a:rPr>
              <a:t>globally</a:t>
            </a:r>
            <a:r>
              <a:rPr lang="en-US" altLang="ja-JP" sz="3200" dirty="0" smtClean="0">
                <a:solidFill>
                  <a:srgbClr val="000090"/>
                </a:solidFill>
              </a:rPr>
              <a:t>.    </a:t>
            </a:r>
            <a:endParaRPr lang="ja-JP" altLang="en-US" sz="3200" dirty="0">
              <a:solidFill>
                <a:srgbClr val="000090"/>
              </a:solidFill>
            </a:endParaRPr>
          </a:p>
        </p:txBody>
      </p:sp>
      <p:cxnSp>
        <p:nvCxnSpPr>
          <p:cNvPr id="72" name="直線矢印コネクタ 71"/>
          <p:cNvCxnSpPr/>
          <p:nvPr/>
        </p:nvCxnSpPr>
        <p:spPr>
          <a:xfrm>
            <a:off x="3276600" y="5169832"/>
            <a:ext cx="2937623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2819400" y="4876800"/>
            <a:ext cx="77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0  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cxnSp>
        <p:nvCxnSpPr>
          <p:cNvPr id="78" name="直線矢印コネクタ 77"/>
          <p:cNvCxnSpPr/>
          <p:nvPr/>
        </p:nvCxnSpPr>
        <p:spPr>
          <a:xfrm rot="16200000" flipV="1">
            <a:off x="2611227" y="5083804"/>
            <a:ext cx="1262390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9" name="図形グループ 150"/>
          <p:cNvGrpSpPr/>
          <p:nvPr/>
        </p:nvGrpSpPr>
        <p:grpSpPr>
          <a:xfrm>
            <a:off x="3242423" y="4800600"/>
            <a:ext cx="2219257" cy="762000"/>
            <a:chOff x="5537200" y="4907280"/>
            <a:chExt cx="2540000" cy="1112520"/>
          </a:xfrm>
        </p:grpSpPr>
        <p:grpSp>
          <p:nvGrpSpPr>
            <p:cNvPr id="80" name="図形グループ 142"/>
            <p:cNvGrpSpPr/>
            <p:nvPr/>
          </p:nvGrpSpPr>
          <p:grpSpPr>
            <a:xfrm>
              <a:off x="5537202" y="4907280"/>
              <a:ext cx="1271912" cy="1112520"/>
              <a:chOff x="5537200" y="4907280"/>
              <a:chExt cx="2336800" cy="1112520"/>
            </a:xfrm>
          </p:grpSpPr>
          <p:grpSp>
            <p:nvGrpSpPr>
              <p:cNvPr id="88" name="図形グループ 138"/>
              <p:cNvGrpSpPr/>
              <p:nvPr/>
            </p:nvGrpSpPr>
            <p:grpSpPr>
              <a:xfrm>
                <a:off x="5537200" y="4907280"/>
                <a:ext cx="1168400" cy="1112519"/>
                <a:chOff x="5537200" y="4907280"/>
                <a:chExt cx="1168400" cy="1112519"/>
              </a:xfrm>
            </p:grpSpPr>
            <p:sp>
              <p:nvSpPr>
                <p:cNvPr id="92" name="フリーフォーム 91"/>
                <p:cNvSpPr/>
                <p:nvPr/>
              </p:nvSpPr>
              <p:spPr>
                <a:xfrm>
                  <a:off x="5537200" y="4907280"/>
                  <a:ext cx="589280" cy="558800"/>
                </a:xfrm>
                <a:custGeom>
                  <a:avLst/>
                  <a:gdLst>
                    <a:gd name="connsiteX0" fmla="*/ 0 w 589280"/>
                    <a:gd name="connsiteY0" fmla="*/ 558800 h 558800"/>
                    <a:gd name="connsiteX1" fmla="*/ 274320 w 589280"/>
                    <a:gd name="connsiteY1" fmla="*/ 0 h 558800"/>
                    <a:gd name="connsiteX2" fmla="*/ 589280 w 589280"/>
                    <a:gd name="connsiteY2" fmla="*/ 558800 h 558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89280" h="558800">
                      <a:moveTo>
                        <a:pt x="0" y="558800"/>
                      </a:moveTo>
                      <a:cubicBezTo>
                        <a:pt x="88053" y="279400"/>
                        <a:pt x="176107" y="0"/>
                        <a:pt x="274320" y="0"/>
                      </a:cubicBezTo>
                      <a:cubicBezTo>
                        <a:pt x="372533" y="0"/>
                        <a:pt x="589280" y="558800"/>
                        <a:pt x="589280" y="558800"/>
                      </a:cubicBezTo>
                    </a:path>
                  </a:pathLst>
                </a:custGeom>
                <a:ln w="50800" cap="flat" cmpd="sng" algn="ctr">
                  <a:solidFill>
                    <a:srgbClr val="3366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93" name="フリーフォーム 92"/>
                <p:cNvSpPr/>
                <p:nvPr/>
              </p:nvSpPr>
              <p:spPr>
                <a:xfrm rot="10800000">
                  <a:off x="6116320" y="5460999"/>
                  <a:ext cx="589280" cy="558800"/>
                </a:xfrm>
                <a:custGeom>
                  <a:avLst/>
                  <a:gdLst>
                    <a:gd name="connsiteX0" fmla="*/ 0 w 589280"/>
                    <a:gd name="connsiteY0" fmla="*/ 558800 h 558800"/>
                    <a:gd name="connsiteX1" fmla="*/ 274320 w 589280"/>
                    <a:gd name="connsiteY1" fmla="*/ 0 h 558800"/>
                    <a:gd name="connsiteX2" fmla="*/ 589280 w 589280"/>
                    <a:gd name="connsiteY2" fmla="*/ 558800 h 558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89280" h="558800">
                      <a:moveTo>
                        <a:pt x="0" y="558800"/>
                      </a:moveTo>
                      <a:cubicBezTo>
                        <a:pt x="88053" y="279400"/>
                        <a:pt x="176107" y="0"/>
                        <a:pt x="274320" y="0"/>
                      </a:cubicBezTo>
                      <a:cubicBezTo>
                        <a:pt x="372533" y="0"/>
                        <a:pt x="589280" y="558800"/>
                        <a:pt x="589280" y="558800"/>
                      </a:cubicBezTo>
                    </a:path>
                  </a:pathLst>
                </a:custGeom>
                <a:ln w="50800" cap="flat" cmpd="sng" algn="ctr">
                  <a:solidFill>
                    <a:srgbClr val="3366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rgbClr val="0000FF"/>
                    </a:solidFill>
                  </a:endParaRPr>
                </a:p>
              </p:txBody>
            </p:sp>
          </p:grpSp>
          <p:grpSp>
            <p:nvGrpSpPr>
              <p:cNvPr id="89" name="図形グループ 139"/>
              <p:cNvGrpSpPr/>
              <p:nvPr/>
            </p:nvGrpSpPr>
            <p:grpSpPr>
              <a:xfrm>
                <a:off x="6705600" y="4907281"/>
                <a:ext cx="1168400" cy="1112519"/>
                <a:chOff x="5537200" y="4907280"/>
                <a:chExt cx="1168400" cy="1112519"/>
              </a:xfrm>
            </p:grpSpPr>
            <p:sp>
              <p:nvSpPr>
                <p:cNvPr id="90" name="フリーフォーム 89"/>
                <p:cNvSpPr/>
                <p:nvPr/>
              </p:nvSpPr>
              <p:spPr>
                <a:xfrm>
                  <a:off x="5537200" y="4907280"/>
                  <a:ext cx="589280" cy="558800"/>
                </a:xfrm>
                <a:custGeom>
                  <a:avLst/>
                  <a:gdLst>
                    <a:gd name="connsiteX0" fmla="*/ 0 w 589280"/>
                    <a:gd name="connsiteY0" fmla="*/ 558800 h 558800"/>
                    <a:gd name="connsiteX1" fmla="*/ 274320 w 589280"/>
                    <a:gd name="connsiteY1" fmla="*/ 0 h 558800"/>
                    <a:gd name="connsiteX2" fmla="*/ 589280 w 589280"/>
                    <a:gd name="connsiteY2" fmla="*/ 558800 h 558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89280" h="558800">
                      <a:moveTo>
                        <a:pt x="0" y="558800"/>
                      </a:moveTo>
                      <a:cubicBezTo>
                        <a:pt x="88053" y="279400"/>
                        <a:pt x="176107" y="0"/>
                        <a:pt x="274320" y="0"/>
                      </a:cubicBezTo>
                      <a:cubicBezTo>
                        <a:pt x="372533" y="0"/>
                        <a:pt x="589280" y="558800"/>
                        <a:pt x="589280" y="558800"/>
                      </a:cubicBezTo>
                    </a:path>
                  </a:pathLst>
                </a:custGeom>
                <a:ln w="50800" cap="flat" cmpd="sng" algn="ctr">
                  <a:solidFill>
                    <a:srgbClr val="3366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91" name="フリーフォーム 90"/>
                <p:cNvSpPr/>
                <p:nvPr/>
              </p:nvSpPr>
              <p:spPr>
                <a:xfrm rot="10800000">
                  <a:off x="6116320" y="5460999"/>
                  <a:ext cx="589280" cy="558800"/>
                </a:xfrm>
                <a:custGeom>
                  <a:avLst/>
                  <a:gdLst>
                    <a:gd name="connsiteX0" fmla="*/ 0 w 589280"/>
                    <a:gd name="connsiteY0" fmla="*/ 558800 h 558800"/>
                    <a:gd name="connsiteX1" fmla="*/ 274320 w 589280"/>
                    <a:gd name="connsiteY1" fmla="*/ 0 h 558800"/>
                    <a:gd name="connsiteX2" fmla="*/ 589280 w 589280"/>
                    <a:gd name="connsiteY2" fmla="*/ 558800 h 558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89280" h="558800">
                      <a:moveTo>
                        <a:pt x="0" y="558800"/>
                      </a:moveTo>
                      <a:cubicBezTo>
                        <a:pt x="88053" y="279400"/>
                        <a:pt x="176107" y="0"/>
                        <a:pt x="274320" y="0"/>
                      </a:cubicBezTo>
                      <a:cubicBezTo>
                        <a:pt x="372533" y="0"/>
                        <a:pt x="589280" y="558800"/>
                        <a:pt x="589280" y="558800"/>
                      </a:cubicBezTo>
                    </a:path>
                  </a:pathLst>
                </a:custGeom>
                <a:ln w="50800" cap="flat" cmpd="sng" algn="ctr">
                  <a:solidFill>
                    <a:srgbClr val="3366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rgbClr val="0000FF"/>
                    </a:solidFill>
                  </a:endParaRPr>
                </a:p>
              </p:txBody>
            </p:sp>
          </p:grpSp>
        </p:grpSp>
        <p:grpSp>
          <p:nvGrpSpPr>
            <p:cNvPr id="81" name="図形グループ 143"/>
            <p:cNvGrpSpPr/>
            <p:nvPr/>
          </p:nvGrpSpPr>
          <p:grpSpPr>
            <a:xfrm>
              <a:off x="6805291" y="4907280"/>
              <a:ext cx="1271912" cy="1112520"/>
              <a:chOff x="5537200" y="4907280"/>
              <a:chExt cx="2336800" cy="1112520"/>
            </a:xfrm>
          </p:grpSpPr>
          <p:grpSp>
            <p:nvGrpSpPr>
              <p:cNvPr id="82" name="図形グループ 138"/>
              <p:cNvGrpSpPr/>
              <p:nvPr/>
            </p:nvGrpSpPr>
            <p:grpSpPr>
              <a:xfrm>
                <a:off x="5537200" y="4907280"/>
                <a:ext cx="1168400" cy="1112519"/>
                <a:chOff x="5537200" y="4907280"/>
                <a:chExt cx="1168400" cy="1112519"/>
              </a:xfrm>
            </p:grpSpPr>
            <p:sp>
              <p:nvSpPr>
                <p:cNvPr id="86" name="フリーフォーム 85"/>
                <p:cNvSpPr/>
                <p:nvPr/>
              </p:nvSpPr>
              <p:spPr>
                <a:xfrm>
                  <a:off x="5537200" y="4907280"/>
                  <a:ext cx="589280" cy="558800"/>
                </a:xfrm>
                <a:custGeom>
                  <a:avLst/>
                  <a:gdLst>
                    <a:gd name="connsiteX0" fmla="*/ 0 w 589280"/>
                    <a:gd name="connsiteY0" fmla="*/ 558800 h 558800"/>
                    <a:gd name="connsiteX1" fmla="*/ 274320 w 589280"/>
                    <a:gd name="connsiteY1" fmla="*/ 0 h 558800"/>
                    <a:gd name="connsiteX2" fmla="*/ 589280 w 589280"/>
                    <a:gd name="connsiteY2" fmla="*/ 558800 h 558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89280" h="558800">
                      <a:moveTo>
                        <a:pt x="0" y="558800"/>
                      </a:moveTo>
                      <a:cubicBezTo>
                        <a:pt x="88053" y="279400"/>
                        <a:pt x="176107" y="0"/>
                        <a:pt x="274320" y="0"/>
                      </a:cubicBezTo>
                      <a:cubicBezTo>
                        <a:pt x="372533" y="0"/>
                        <a:pt x="589280" y="558800"/>
                        <a:pt x="589280" y="558800"/>
                      </a:cubicBezTo>
                    </a:path>
                  </a:pathLst>
                </a:custGeom>
                <a:ln w="50800" cap="flat" cmpd="sng" algn="ctr">
                  <a:solidFill>
                    <a:srgbClr val="3366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87" name="フリーフォーム 86"/>
                <p:cNvSpPr/>
                <p:nvPr/>
              </p:nvSpPr>
              <p:spPr>
                <a:xfrm rot="10800000">
                  <a:off x="6116320" y="5460999"/>
                  <a:ext cx="589280" cy="558800"/>
                </a:xfrm>
                <a:custGeom>
                  <a:avLst/>
                  <a:gdLst>
                    <a:gd name="connsiteX0" fmla="*/ 0 w 589280"/>
                    <a:gd name="connsiteY0" fmla="*/ 558800 h 558800"/>
                    <a:gd name="connsiteX1" fmla="*/ 274320 w 589280"/>
                    <a:gd name="connsiteY1" fmla="*/ 0 h 558800"/>
                    <a:gd name="connsiteX2" fmla="*/ 589280 w 589280"/>
                    <a:gd name="connsiteY2" fmla="*/ 558800 h 558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89280" h="558800">
                      <a:moveTo>
                        <a:pt x="0" y="558800"/>
                      </a:moveTo>
                      <a:cubicBezTo>
                        <a:pt x="88053" y="279400"/>
                        <a:pt x="176107" y="0"/>
                        <a:pt x="274320" y="0"/>
                      </a:cubicBezTo>
                      <a:cubicBezTo>
                        <a:pt x="372533" y="0"/>
                        <a:pt x="589280" y="558800"/>
                        <a:pt x="589280" y="558800"/>
                      </a:cubicBezTo>
                    </a:path>
                  </a:pathLst>
                </a:custGeom>
                <a:ln w="50800" cap="flat" cmpd="sng" algn="ctr">
                  <a:solidFill>
                    <a:srgbClr val="3366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rgbClr val="0000FF"/>
                    </a:solidFill>
                  </a:endParaRPr>
                </a:p>
              </p:txBody>
            </p:sp>
          </p:grpSp>
          <p:grpSp>
            <p:nvGrpSpPr>
              <p:cNvPr id="83" name="図形グループ 139"/>
              <p:cNvGrpSpPr/>
              <p:nvPr/>
            </p:nvGrpSpPr>
            <p:grpSpPr>
              <a:xfrm>
                <a:off x="6705600" y="4907281"/>
                <a:ext cx="1168400" cy="1112519"/>
                <a:chOff x="5537200" y="4907280"/>
                <a:chExt cx="1168400" cy="1112519"/>
              </a:xfrm>
            </p:grpSpPr>
            <p:sp>
              <p:nvSpPr>
                <p:cNvPr id="84" name="フリーフォーム 83"/>
                <p:cNvSpPr/>
                <p:nvPr/>
              </p:nvSpPr>
              <p:spPr>
                <a:xfrm>
                  <a:off x="5537200" y="4907280"/>
                  <a:ext cx="589280" cy="558800"/>
                </a:xfrm>
                <a:custGeom>
                  <a:avLst/>
                  <a:gdLst>
                    <a:gd name="connsiteX0" fmla="*/ 0 w 589280"/>
                    <a:gd name="connsiteY0" fmla="*/ 558800 h 558800"/>
                    <a:gd name="connsiteX1" fmla="*/ 274320 w 589280"/>
                    <a:gd name="connsiteY1" fmla="*/ 0 h 558800"/>
                    <a:gd name="connsiteX2" fmla="*/ 589280 w 589280"/>
                    <a:gd name="connsiteY2" fmla="*/ 558800 h 558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89280" h="558800">
                      <a:moveTo>
                        <a:pt x="0" y="558800"/>
                      </a:moveTo>
                      <a:cubicBezTo>
                        <a:pt x="88053" y="279400"/>
                        <a:pt x="176107" y="0"/>
                        <a:pt x="274320" y="0"/>
                      </a:cubicBezTo>
                      <a:cubicBezTo>
                        <a:pt x="372533" y="0"/>
                        <a:pt x="589280" y="558800"/>
                        <a:pt x="589280" y="558800"/>
                      </a:cubicBezTo>
                    </a:path>
                  </a:pathLst>
                </a:custGeom>
                <a:ln w="50800" cap="flat" cmpd="sng" algn="ctr">
                  <a:solidFill>
                    <a:srgbClr val="3366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85" name="フリーフォーム 84"/>
                <p:cNvSpPr/>
                <p:nvPr/>
              </p:nvSpPr>
              <p:spPr>
                <a:xfrm rot="10800000">
                  <a:off x="6116320" y="5460999"/>
                  <a:ext cx="589280" cy="558800"/>
                </a:xfrm>
                <a:custGeom>
                  <a:avLst/>
                  <a:gdLst>
                    <a:gd name="connsiteX0" fmla="*/ 0 w 589280"/>
                    <a:gd name="connsiteY0" fmla="*/ 558800 h 558800"/>
                    <a:gd name="connsiteX1" fmla="*/ 274320 w 589280"/>
                    <a:gd name="connsiteY1" fmla="*/ 0 h 558800"/>
                    <a:gd name="connsiteX2" fmla="*/ 589280 w 589280"/>
                    <a:gd name="connsiteY2" fmla="*/ 558800 h 558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89280" h="558800">
                      <a:moveTo>
                        <a:pt x="0" y="558800"/>
                      </a:moveTo>
                      <a:cubicBezTo>
                        <a:pt x="88053" y="279400"/>
                        <a:pt x="176107" y="0"/>
                        <a:pt x="274320" y="0"/>
                      </a:cubicBezTo>
                      <a:cubicBezTo>
                        <a:pt x="372533" y="0"/>
                        <a:pt x="589280" y="558800"/>
                        <a:pt x="589280" y="558800"/>
                      </a:cubicBezTo>
                    </a:path>
                  </a:pathLst>
                </a:custGeom>
                <a:ln w="50800" cap="flat" cmpd="sng" algn="ctr">
                  <a:solidFill>
                    <a:srgbClr val="3366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rgbClr val="0000FF"/>
                    </a:solidFill>
                  </a:endParaRPr>
                </a:p>
              </p:txBody>
            </p:sp>
          </p:grpSp>
        </p:grpSp>
      </p:grpSp>
      <p:cxnSp>
        <p:nvCxnSpPr>
          <p:cNvPr id="96" name="直線矢印コネクタ 95"/>
          <p:cNvCxnSpPr/>
          <p:nvPr/>
        </p:nvCxnSpPr>
        <p:spPr>
          <a:xfrm>
            <a:off x="3250152" y="5597743"/>
            <a:ext cx="2657740" cy="1588"/>
          </a:xfrm>
          <a:prstGeom prst="straightConnector1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/>
        </p:nvSpPr>
        <p:spPr>
          <a:xfrm>
            <a:off x="5755417" y="4648200"/>
            <a:ext cx="77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err="1" smtClean="0"/>
              <a:t>z</a:t>
            </a:r>
            <a:r>
              <a:rPr lang="en-US" altLang="ja-JP" sz="2800" dirty="0" smtClean="0"/>
              <a:t>  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240817" y="4191000"/>
            <a:ext cx="77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err="1" smtClean="0"/>
              <a:t>σ</a:t>
            </a:r>
            <a:r>
              <a:rPr lang="en-US" altLang="ja-JP" sz="2800" dirty="0" smtClean="0"/>
              <a:t>  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57200" y="5968424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Num. of zero modes </a:t>
            </a:r>
            <a:r>
              <a:rPr lang="en-US" altLang="ja-JP" sz="2800" dirty="0" smtClean="0">
                <a:ln>
                  <a:solidFill>
                    <a:srgbClr val="0000FF"/>
                  </a:solidFill>
                </a:ln>
              </a:rPr>
              <a:t>〜 </a:t>
            </a:r>
            <a:r>
              <a:rPr lang="en-US" altLang="ja-JP" sz="3200" dirty="0" smtClean="0">
                <a:ln>
                  <a:solidFill>
                    <a:srgbClr val="0000FF"/>
                  </a:solidFill>
                </a:ln>
              </a:rPr>
              <a:t>4N</a:t>
            </a:r>
            <a:r>
              <a:rPr lang="en-US" altLang="ja-JP" sz="2400" dirty="0" smtClean="0">
                <a:ln>
                  <a:solidFill>
                    <a:srgbClr val="0000FF"/>
                  </a:solidFill>
                </a:ln>
              </a:rPr>
              <a:t>f</a:t>
            </a:r>
            <a:r>
              <a:rPr lang="en-US" altLang="ja-JP" sz="2400" baseline="30000" dirty="0" smtClean="0">
                <a:ln>
                  <a:solidFill>
                    <a:srgbClr val="0000FF"/>
                  </a:solidFill>
                </a:ln>
              </a:rPr>
              <a:t> </a:t>
            </a:r>
            <a:r>
              <a:rPr lang="en-US" altLang="ja-JP" sz="3200" baseline="30000" dirty="0" smtClean="0">
                <a:ln>
                  <a:solidFill>
                    <a:srgbClr val="0000FF"/>
                  </a:solidFill>
                </a:ln>
              </a:rPr>
              <a:t>2</a:t>
            </a:r>
            <a:r>
              <a:rPr lang="en-US" altLang="ja-JP" sz="3200" dirty="0" smtClean="0">
                <a:ln>
                  <a:solidFill>
                    <a:srgbClr val="0000FF"/>
                  </a:solidFill>
                </a:ln>
              </a:rPr>
              <a:t> +</a:t>
            </a:r>
            <a:r>
              <a:rPr lang="en-US" altLang="ja-JP" sz="3200" dirty="0" smtClean="0">
                <a:solidFill>
                  <a:srgbClr val="000090"/>
                </a:solidFill>
              </a:rPr>
              <a:t> .... </a:t>
            </a:r>
            <a:r>
              <a:rPr lang="en-US" altLang="ja-JP" sz="2000" dirty="0" smtClean="0">
                <a:solidFill>
                  <a:srgbClr val="000090"/>
                </a:solidFill>
              </a:rPr>
              <a:t>(not investigated enough)</a:t>
            </a:r>
            <a:endParaRPr lang="ja-JP" altLang="en-US" sz="3200" dirty="0">
              <a:solidFill>
                <a:srgbClr val="00009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92683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85800" y="381000"/>
            <a:ext cx="7822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Topics not discussed in this talk </a:t>
            </a:r>
            <a:endParaRPr kumimoji="1" lang="ja-JP" altLang="en-US" sz="36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04800" y="389638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・</a:t>
            </a:r>
            <a:r>
              <a:rPr lang="en-US" altLang="ja-JP" sz="2800" dirty="0" smtClean="0">
                <a:solidFill>
                  <a:srgbClr val="000090"/>
                </a:solidFill>
              </a:rPr>
              <a:t>Coleman’s theorem on symmetry breaking.  </a:t>
            </a:r>
            <a:endParaRPr lang="ja-JP" altLang="en-US" sz="2800" dirty="0">
              <a:solidFill>
                <a:srgbClr val="00009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4800" y="273302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・</a:t>
            </a:r>
            <a:r>
              <a:rPr lang="en-US" altLang="ja-JP" sz="2800" dirty="0" smtClean="0">
                <a:solidFill>
                  <a:srgbClr val="000090"/>
                </a:solidFill>
              </a:rPr>
              <a:t>Explicit example of </a:t>
            </a:r>
            <a:r>
              <a:rPr lang="en-US" altLang="ja-JP" sz="2800" dirty="0" err="1" smtClean="0">
                <a:solidFill>
                  <a:srgbClr val="000090"/>
                </a:solidFill>
              </a:rPr>
              <a:t>quarkyonic</a:t>
            </a:r>
            <a:r>
              <a:rPr lang="en-US" altLang="ja-JP" sz="2800" dirty="0" smtClean="0">
                <a:solidFill>
                  <a:srgbClr val="000090"/>
                </a:solidFill>
              </a:rPr>
              <a:t> matter:</a:t>
            </a:r>
            <a:endParaRPr lang="ja-JP" altLang="en-US" sz="2800" dirty="0">
              <a:solidFill>
                <a:srgbClr val="00009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4800" y="503938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・</a:t>
            </a:r>
            <a:r>
              <a:rPr lang="en-US" altLang="ja-JP" sz="2800" dirty="0" smtClean="0">
                <a:solidFill>
                  <a:srgbClr val="000090"/>
                </a:solidFill>
              </a:rPr>
              <a:t>Beyond single patch pairing.  </a:t>
            </a:r>
            <a:endParaRPr lang="ja-JP" altLang="en-US" sz="2800" dirty="0">
              <a:solidFill>
                <a:srgbClr val="00009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4800" y="1600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・</a:t>
            </a:r>
            <a:r>
              <a:rPr lang="en-US" altLang="ja-JP" sz="2800" dirty="0" smtClean="0">
                <a:solidFill>
                  <a:srgbClr val="000090"/>
                </a:solidFill>
              </a:rPr>
              <a:t>Origin of self-energy divergences and how to avoid it.</a:t>
            </a:r>
            <a:endParaRPr lang="ja-JP" altLang="en-US" sz="2800" dirty="0">
              <a:solidFill>
                <a:srgbClr val="00009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5800" y="2133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- Quark pole need not to disappear in linear confinement model.  </a:t>
            </a:r>
            <a:endParaRPr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5800" y="3352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- 1+1 D large </a:t>
            </a:r>
            <a:r>
              <a:rPr lang="en-US" altLang="ja-JP" sz="2400" dirty="0" err="1" smtClean="0"/>
              <a:t>Nc</a:t>
            </a:r>
            <a:r>
              <a:rPr lang="en-US" altLang="ja-JP" sz="2400" dirty="0" smtClean="0"/>
              <a:t> QCD has a quark Fermi sea but confined spectra.  </a:t>
            </a:r>
            <a:endParaRPr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5800" y="44958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- No problem in our case.  </a:t>
            </a:r>
            <a:endParaRPr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5800" y="5634335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- Issues on rotational invariance, working in progress.  </a:t>
            </a:r>
            <a:endParaRPr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38200" y="1062335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(Please ask in discussion time or personally during workshop)  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9268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1905000" y="28194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 smtClean="0">
                <a:solidFill>
                  <a:schemeClr val="tx2">
                    <a:lumMod val="75000"/>
                  </a:schemeClr>
                </a:solidFill>
              </a:rPr>
              <a:t>1,     Introduction 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62000" y="3957935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err="1" smtClean="0">
                <a:solidFill>
                  <a:srgbClr val="660066"/>
                </a:solidFill>
              </a:rPr>
              <a:t>Quarkyonic</a:t>
            </a:r>
            <a:r>
              <a:rPr lang="en-US" altLang="ja-JP" sz="3200" dirty="0" smtClean="0">
                <a:solidFill>
                  <a:srgbClr val="660066"/>
                </a:solidFill>
              </a:rPr>
              <a:t> matter, </a:t>
            </a:r>
            <a:r>
              <a:rPr lang="en-US" altLang="ja-JP" sz="3200" dirty="0" err="1" smtClean="0">
                <a:solidFill>
                  <a:srgbClr val="660066"/>
                </a:solidFill>
              </a:rPr>
              <a:t>chiral</a:t>
            </a:r>
            <a:r>
              <a:rPr lang="en-US" altLang="ja-JP" sz="3200" dirty="0" smtClean="0">
                <a:solidFill>
                  <a:srgbClr val="660066"/>
                </a:solidFill>
              </a:rPr>
              <a:t> pairing phenomena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53400" y="-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3/21</a:t>
            </a:r>
          </a:p>
        </p:txBody>
      </p:sp>
    </p:spTree>
  </p:cSld>
  <p:clrMapOvr>
    <a:masterClrMapping/>
  </p:clrMapOvr>
  <p:transition advTm="1849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04800" y="142852"/>
            <a:ext cx="7822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Phase </a:t>
            </a:r>
            <a:r>
              <a:rPr lang="en-US" altLang="ja-JP" sz="3600" dirty="0" smtClean="0">
                <a:solidFill>
                  <a:srgbClr val="FF0000"/>
                </a:solidFill>
              </a:rPr>
              <a:t>Fluctuations</a:t>
            </a:r>
            <a:r>
              <a:rPr lang="en-US" altLang="ja-JP" sz="3600" dirty="0" smtClean="0"/>
              <a:t> &amp; Coleman’s theorem 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8600" y="748672"/>
            <a:ext cx="3496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・</a:t>
            </a:r>
            <a:r>
              <a:rPr lang="en-US" altLang="ja-JP" sz="2800" dirty="0" smtClean="0">
                <a:solidFill>
                  <a:srgbClr val="0000FF"/>
                </a:solidFill>
              </a:rPr>
              <a:t>Coleman’s theorem</a:t>
            </a:r>
            <a:r>
              <a:rPr lang="en-US" altLang="ja-JP" sz="2800" dirty="0" smtClean="0"/>
              <a:t>:  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grpSp>
        <p:nvGrpSpPr>
          <p:cNvPr id="62" name="図形グループ 61"/>
          <p:cNvGrpSpPr/>
          <p:nvPr/>
        </p:nvGrpSpPr>
        <p:grpSpPr>
          <a:xfrm>
            <a:off x="762000" y="1397656"/>
            <a:ext cx="3223932" cy="2890923"/>
            <a:chOff x="1454576" y="1757277"/>
            <a:chExt cx="2496655" cy="1747295"/>
          </a:xfrm>
        </p:grpSpPr>
        <p:grpSp>
          <p:nvGrpSpPr>
            <p:cNvPr id="2" name="図形グループ 45"/>
            <p:cNvGrpSpPr/>
            <p:nvPr/>
          </p:nvGrpSpPr>
          <p:grpSpPr>
            <a:xfrm>
              <a:off x="1639110" y="1888897"/>
              <a:ext cx="2084166" cy="1431541"/>
              <a:chOff x="2952565" y="1150689"/>
              <a:chExt cx="2084166" cy="1431541"/>
            </a:xfrm>
          </p:grpSpPr>
          <p:sp>
            <p:nvSpPr>
              <p:cNvPr id="45" name="フリーフォーム 44"/>
              <p:cNvSpPr/>
              <p:nvPr/>
            </p:nvSpPr>
            <p:spPr>
              <a:xfrm flipH="1">
                <a:off x="3995078" y="1151105"/>
                <a:ext cx="1041653" cy="1431125"/>
              </a:xfrm>
              <a:custGeom>
                <a:avLst/>
                <a:gdLst>
                  <a:gd name="connsiteX0" fmla="*/ 0 w 1215762"/>
                  <a:gd name="connsiteY0" fmla="*/ 0 h 1431125"/>
                  <a:gd name="connsiteX1" fmla="*/ 401636 w 1215762"/>
                  <a:gd name="connsiteY1" fmla="*/ 1280956 h 1431125"/>
                  <a:gd name="connsiteX2" fmla="*/ 944387 w 1215762"/>
                  <a:gd name="connsiteY2" fmla="*/ 901012 h 1431125"/>
                  <a:gd name="connsiteX3" fmla="*/ 1139777 w 1215762"/>
                  <a:gd name="connsiteY3" fmla="*/ 814167 h 1431125"/>
                  <a:gd name="connsiteX4" fmla="*/ 1215762 w 1215762"/>
                  <a:gd name="connsiteY4" fmla="*/ 792456 h 143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5762" h="1431125">
                    <a:moveTo>
                      <a:pt x="0" y="0"/>
                    </a:moveTo>
                    <a:cubicBezTo>
                      <a:pt x="122119" y="565393"/>
                      <a:pt x="244238" y="1130787"/>
                      <a:pt x="401636" y="1280956"/>
                    </a:cubicBezTo>
                    <a:cubicBezTo>
                      <a:pt x="559034" y="1431125"/>
                      <a:pt x="821364" y="978810"/>
                      <a:pt x="944387" y="901012"/>
                    </a:cubicBezTo>
                    <a:cubicBezTo>
                      <a:pt x="1067410" y="823214"/>
                      <a:pt x="1094548" y="832260"/>
                      <a:pt x="1139777" y="814167"/>
                    </a:cubicBezTo>
                    <a:cubicBezTo>
                      <a:pt x="1185006" y="796074"/>
                      <a:pt x="1201288" y="796075"/>
                      <a:pt x="1215762" y="792456"/>
                    </a:cubicBezTo>
                  </a:path>
                </a:pathLst>
              </a:custGeom>
              <a:ln w="508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 43"/>
              <p:cNvSpPr/>
              <p:nvPr/>
            </p:nvSpPr>
            <p:spPr>
              <a:xfrm>
                <a:off x="2952565" y="1150689"/>
                <a:ext cx="1052937" cy="1431125"/>
              </a:xfrm>
              <a:custGeom>
                <a:avLst/>
                <a:gdLst>
                  <a:gd name="connsiteX0" fmla="*/ 0 w 1215762"/>
                  <a:gd name="connsiteY0" fmla="*/ 0 h 1431125"/>
                  <a:gd name="connsiteX1" fmla="*/ 401636 w 1215762"/>
                  <a:gd name="connsiteY1" fmla="*/ 1280956 h 1431125"/>
                  <a:gd name="connsiteX2" fmla="*/ 944387 w 1215762"/>
                  <a:gd name="connsiteY2" fmla="*/ 901012 h 1431125"/>
                  <a:gd name="connsiteX3" fmla="*/ 1139777 w 1215762"/>
                  <a:gd name="connsiteY3" fmla="*/ 814167 h 1431125"/>
                  <a:gd name="connsiteX4" fmla="*/ 1215762 w 1215762"/>
                  <a:gd name="connsiteY4" fmla="*/ 792456 h 143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5762" h="1431125">
                    <a:moveTo>
                      <a:pt x="0" y="0"/>
                    </a:moveTo>
                    <a:cubicBezTo>
                      <a:pt x="122119" y="565393"/>
                      <a:pt x="244238" y="1130787"/>
                      <a:pt x="401636" y="1280956"/>
                    </a:cubicBezTo>
                    <a:cubicBezTo>
                      <a:pt x="559034" y="1431125"/>
                      <a:pt x="821364" y="978810"/>
                      <a:pt x="944387" y="901012"/>
                    </a:cubicBezTo>
                    <a:cubicBezTo>
                      <a:pt x="1067410" y="823214"/>
                      <a:pt x="1094548" y="832260"/>
                      <a:pt x="1139777" y="814167"/>
                    </a:cubicBezTo>
                    <a:cubicBezTo>
                      <a:pt x="1185006" y="796074"/>
                      <a:pt x="1201288" y="796075"/>
                      <a:pt x="1215762" y="792456"/>
                    </a:cubicBezTo>
                  </a:path>
                </a:pathLst>
              </a:custGeom>
              <a:ln w="508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48" name="直線矢印コネクタ 47"/>
            <p:cNvCxnSpPr/>
            <p:nvPr/>
          </p:nvCxnSpPr>
          <p:spPr>
            <a:xfrm flipV="1">
              <a:off x="1454576" y="2681353"/>
              <a:ext cx="2496655" cy="1085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 rot="10800000" flipV="1">
              <a:off x="1649965" y="2324923"/>
              <a:ext cx="1660820" cy="973385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/>
            <p:nvPr/>
          </p:nvCxnSpPr>
          <p:spPr>
            <a:xfrm rot="5400000" flipH="1" flipV="1">
              <a:off x="1807182" y="2630131"/>
              <a:ext cx="1747295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矢印コネクタ 59"/>
            <p:cNvCxnSpPr/>
            <p:nvPr/>
          </p:nvCxnSpPr>
          <p:spPr>
            <a:xfrm>
              <a:off x="2680035" y="3191544"/>
              <a:ext cx="699123" cy="11293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テキスト ボックス 64"/>
          <p:cNvSpPr txBox="1"/>
          <p:nvPr/>
        </p:nvSpPr>
        <p:spPr>
          <a:xfrm>
            <a:off x="3830973" y="2398436"/>
            <a:ext cx="77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err="1" smtClean="0"/>
              <a:t>σ</a:t>
            </a:r>
            <a:r>
              <a:rPr lang="en-US" altLang="ja-JP" sz="2800" dirty="0" smtClean="0"/>
              <a:t>  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38200" y="3236636"/>
            <a:ext cx="77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n>
                  <a:solidFill>
                    <a:srgbClr val="0000FF"/>
                  </a:solidFill>
                </a:ln>
              </a:rPr>
              <a:t>T</a:t>
            </a:r>
            <a:r>
              <a:rPr lang="en-US" altLang="ja-JP" sz="2800" dirty="0" smtClean="0"/>
              <a:t>  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941558" y="1371600"/>
            <a:ext cx="814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V</a:t>
            </a:r>
            <a:r>
              <a:rPr lang="en-US" altLang="ja-JP" sz="2800" dirty="0" smtClean="0"/>
              <a:t>  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25/30</a:t>
            </a:r>
          </a:p>
        </p:txBody>
      </p:sp>
      <p:pic>
        <p:nvPicPr>
          <p:cNvPr id="129" name="図 1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332023"/>
            <a:ext cx="609600" cy="443753"/>
          </a:xfrm>
          <a:prstGeom prst="rect">
            <a:avLst/>
          </a:prstGeom>
        </p:spPr>
      </p:pic>
      <p:sp>
        <p:nvSpPr>
          <p:cNvPr id="132" name="正方形/長方形 131"/>
          <p:cNvSpPr/>
          <p:nvPr/>
        </p:nvSpPr>
        <p:spPr>
          <a:xfrm>
            <a:off x="1676400" y="4267200"/>
            <a:ext cx="9280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200" dirty="0" smtClean="0">
                <a:solidFill>
                  <a:srgbClr val="FF0000"/>
                </a:solidFill>
              </a:rPr>
              <a:t>≠ </a:t>
            </a:r>
            <a:r>
              <a:rPr lang="en-US" altLang="ja-JP" sz="3200" dirty="0" smtClean="0"/>
              <a:t>0</a:t>
            </a:r>
            <a:r>
              <a:rPr lang="en-US" altLang="ja-JP" sz="3200" dirty="0" smtClean="0">
                <a:solidFill>
                  <a:srgbClr val="FF0000"/>
                </a:solidFill>
              </a:rPr>
              <a:t> </a:t>
            </a:r>
            <a:endParaRPr lang="ja-JP" altLang="en-US" dirty="0">
              <a:solidFill>
                <a:prstClr val="black"/>
              </a:solidFill>
            </a:endParaRPr>
          </a:p>
        </p:txBody>
      </p:sp>
      <p:pic>
        <p:nvPicPr>
          <p:cNvPr id="133" name="図 1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8090" y="3556576"/>
            <a:ext cx="543910" cy="457200"/>
          </a:xfrm>
          <a:prstGeom prst="rect">
            <a:avLst/>
          </a:prstGeom>
        </p:spPr>
      </p:pic>
      <p:sp>
        <p:nvSpPr>
          <p:cNvPr id="135" name="正方形/長方形 134"/>
          <p:cNvSpPr/>
          <p:nvPr/>
        </p:nvSpPr>
        <p:spPr>
          <a:xfrm>
            <a:off x="4558341" y="3505200"/>
            <a:ext cx="89579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200" dirty="0" smtClean="0"/>
              <a:t>≠</a:t>
            </a:r>
            <a:r>
              <a:rPr lang="en-US" altLang="ja-JP" sz="3200" dirty="0" smtClean="0"/>
              <a:t> 0</a:t>
            </a:r>
            <a:r>
              <a:rPr lang="en-US" altLang="ja-JP" sz="3200" dirty="0" smtClean="0">
                <a:solidFill>
                  <a:srgbClr val="FF0000"/>
                </a:solidFill>
              </a:rPr>
              <a:t> 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2577492" y="4272916"/>
            <a:ext cx="9277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000000"/>
                </a:solidFill>
              </a:rPr>
              <a:t>(SSB)    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3429000" y="762000"/>
            <a:ext cx="571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No </a:t>
            </a:r>
            <a:r>
              <a:rPr lang="en-US" altLang="ja-JP" sz="2800" dirty="0" smtClean="0">
                <a:solidFill>
                  <a:srgbClr val="FF0000"/>
                </a:solidFill>
              </a:rPr>
              <a:t>Spontaneous</a:t>
            </a:r>
            <a:r>
              <a:rPr lang="en-US" altLang="ja-JP" sz="2800" dirty="0" smtClean="0"/>
              <a:t> sym. breaking in 2D  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141" name="正方形/長方形 140"/>
          <p:cNvSpPr/>
          <p:nvPr/>
        </p:nvSpPr>
        <p:spPr>
          <a:xfrm>
            <a:off x="664495" y="6096000"/>
            <a:ext cx="3439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000000"/>
                </a:solidFill>
              </a:rPr>
              <a:t>(physical </a:t>
            </a:r>
            <a:r>
              <a:rPr lang="en-US" altLang="ja-JP" sz="2800" dirty="0" err="1" smtClean="0">
                <a:solidFill>
                  <a:srgbClr val="000000"/>
                </a:solidFill>
              </a:rPr>
              <a:t>pion</a:t>
            </a:r>
            <a:r>
              <a:rPr lang="en-US" altLang="ja-JP" sz="2800" dirty="0" smtClean="0">
                <a:solidFill>
                  <a:srgbClr val="000000"/>
                </a:solidFill>
              </a:rPr>
              <a:t> spectra)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152400" y="5054024"/>
            <a:ext cx="521088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・</a:t>
            </a:r>
            <a:r>
              <a:rPr lang="en-US" altLang="ja-JP" sz="3200" dirty="0" smtClean="0">
                <a:solidFill>
                  <a:srgbClr val="FF0000"/>
                </a:solidFill>
              </a:rPr>
              <a:t>Phase</a:t>
            </a:r>
            <a:r>
              <a:rPr lang="en-US" altLang="ja-JP" sz="3200" dirty="0" smtClean="0">
                <a:solidFill>
                  <a:srgbClr val="000000"/>
                </a:solidFill>
              </a:rPr>
              <a:t> </a:t>
            </a:r>
            <a:r>
              <a:rPr lang="en-US" altLang="ja-JP" sz="3200" dirty="0" smtClean="0">
                <a:solidFill>
                  <a:srgbClr val="0000FF"/>
                </a:solidFill>
              </a:rPr>
              <a:t>fluctuations belong to:</a:t>
            </a:r>
            <a:r>
              <a:rPr lang="en-US" altLang="ja-JP" sz="3200" dirty="0" smtClean="0">
                <a:solidFill>
                  <a:srgbClr val="000000"/>
                </a:solidFill>
              </a:rPr>
              <a:t> 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1528530" y="5725180"/>
            <a:ext cx="17480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000000"/>
                </a:solidFill>
              </a:rPr>
              <a:t>Excitations 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145" name="正方形/長方形 144"/>
          <p:cNvSpPr/>
          <p:nvPr/>
        </p:nvSpPr>
        <p:spPr>
          <a:xfrm>
            <a:off x="533400" y="5791200"/>
            <a:ext cx="3657600" cy="914400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70C0"/>
              </a:solidFill>
            </a:endParaRPr>
          </a:p>
        </p:txBody>
      </p:sp>
      <p:grpSp>
        <p:nvGrpSpPr>
          <p:cNvPr id="149" name="図形グループ 148"/>
          <p:cNvGrpSpPr/>
          <p:nvPr/>
        </p:nvGrpSpPr>
        <p:grpSpPr>
          <a:xfrm>
            <a:off x="5234198" y="1371600"/>
            <a:ext cx="3787710" cy="5323820"/>
            <a:chOff x="5234198" y="1371600"/>
            <a:chExt cx="3787710" cy="5323820"/>
          </a:xfrm>
        </p:grpSpPr>
        <p:grpSp>
          <p:nvGrpSpPr>
            <p:cNvPr id="94" name="図形グループ 93"/>
            <p:cNvGrpSpPr/>
            <p:nvPr/>
          </p:nvGrpSpPr>
          <p:grpSpPr>
            <a:xfrm>
              <a:off x="5410200" y="1397656"/>
              <a:ext cx="3223932" cy="2890923"/>
              <a:chOff x="1454576" y="1757277"/>
              <a:chExt cx="2496655" cy="1747295"/>
            </a:xfrm>
          </p:grpSpPr>
          <p:grpSp>
            <p:nvGrpSpPr>
              <p:cNvPr id="95" name="図形グループ 45"/>
              <p:cNvGrpSpPr/>
              <p:nvPr/>
            </p:nvGrpSpPr>
            <p:grpSpPr>
              <a:xfrm>
                <a:off x="1639110" y="1888897"/>
                <a:ext cx="2084166" cy="1431541"/>
                <a:chOff x="2952565" y="1150689"/>
                <a:chExt cx="2084166" cy="1431541"/>
              </a:xfrm>
            </p:grpSpPr>
            <p:sp>
              <p:nvSpPr>
                <p:cNvPr id="100" name="フリーフォーム 99"/>
                <p:cNvSpPr/>
                <p:nvPr/>
              </p:nvSpPr>
              <p:spPr>
                <a:xfrm>
                  <a:off x="2952565" y="1150689"/>
                  <a:ext cx="1052937" cy="1431125"/>
                </a:xfrm>
                <a:custGeom>
                  <a:avLst/>
                  <a:gdLst>
                    <a:gd name="connsiteX0" fmla="*/ 0 w 1215762"/>
                    <a:gd name="connsiteY0" fmla="*/ 0 h 1431125"/>
                    <a:gd name="connsiteX1" fmla="*/ 401636 w 1215762"/>
                    <a:gd name="connsiteY1" fmla="*/ 1280956 h 1431125"/>
                    <a:gd name="connsiteX2" fmla="*/ 944387 w 1215762"/>
                    <a:gd name="connsiteY2" fmla="*/ 901012 h 1431125"/>
                    <a:gd name="connsiteX3" fmla="*/ 1139777 w 1215762"/>
                    <a:gd name="connsiteY3" fmla="*/ 814167 h 1431125"/>
                    <a:gd name="connsiteX4" fmla="*/ 1215762 w 1215762"/>
                    <a:gd name="connsiteY4" fmla="*/ 792456 h 1431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15762" h="1431125">
                      <a:moveTo>
                        <a:pt x="0" y="0"/>
                      </a:moveTo>
                      <a:cubicBezTo>
                        <a:pt x="122119" y="565393"/>
                        <a:pt x="244238" y="1130787"/>
                        <a:pt x="401636" y="1280956"/>
                      </a:cubicBezTo>
                      <a:cubicBezTo>
                        <a:pt x="559034" y="1431125"/>
                        <a:pt x="821364" y="978810"/>
                        <a:pt x="944387" y="901012"/>
                      </a:cubicBezTo>
                      <a:cubicBezTo>
                        <a:pt x="1067410" y="823214"/>
                        <a:pt x="1094548" y="832260"/>
                        <a:pt x="1139777" y="814167"/>
                      </a:cubicBezTo>
                      <a:cubicBezTo>
                        <a:pt x="1185006" y="796074"/>
                        <a:pt x="1201288" y="796075"/>
                        <a:pt x="1215762" y="792456"/>
                      </a:cubicBezTo>
                    </a:path>
                  </a:pathLst>
                </a:custGeom>
                <a:ln w="5080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フリーフォーム 100"/>
                <p:cNvSpPr/>
                <p:nvPr/>
              </p:nvSpPr>
              <p:spPr>
                <a:xfrm flipH="1">
                  <a:off x="3995078" y="1151105"/>
                  <a:ext cx="1041653" cy="1431125"/>
                </a:xfrm>
                <a:custGeom>
                  <a:avLst/>
                  <a:gdLst>
                    <a:gd name="connsiteX0" fmla="*/ 0 w 1215762"/>
                    <a:gd name="connsiteY0" fmla="*/ 0 h 1431125"/>
                    <a:gd name="connsiteX1" fmla="*/ 401636 w 1215762"/>
                    <a:gd name="connsiteY1" fmla="*/ 1280956 h 1431125"/>
                    <a:gd name="connsiteX2" fmla="*/ 944387 w 1215762"/>
                    <a:gd name="connsiteY2" fmla="*/ 901012 h 1431125"/>
                    <a:gd name="connsiteX3" fmla="*/ 1139777 w 1215762"/>
                    <a:gd name="connsiteY3" fmla="*/ 814167 h 1431125"/>
                    <a:gd name="connsiteX4" fmla="*/ 1215762 w 1215762"/>
                    <a:gd name="connsiteY4" fmla="*/ 792456 h 1431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15762" h="1431125">
                      <a:moveTo>
                        <a:pt x="0" y="0"/>
                      </a:moveTo>
                      <a:cubicBezTo>
                        <a:pt x="122119" y="565393"/>
                        <a:pt x="244238" y="1130787"/>
                        <a:pt x="401636" y="1280956"/>
                      </a:cubicBezTo>
                      <a:cubicBezTo>
                        <a:pt x="559034" y="1431125"/>
                        <a:pt x="821364" y="978810"/>
                        <a:pt x="944387" y="901012"/>
                      </a:cubicBezTo>
                      <a:cubicBezTo>
                        <a:pt x="1067410" y="823214"/>
                        <a:pt x="1094548" y="832260"/>
                        <a:pt x="1139777" y="814167"/>
                      </a:cubicBezTo>
                      <a:cubicBezTo>
                        <a:pt x="1185006" y="796074"/>
                        <a:pt x="1201288" y="796075"/>
                        <a:pt x="1215762" y="792456"/>
                      </a:cubicBezTo>
                    </a:path>
                  </a:pathLst>
                </a:custGeom>
                <a:ln w="5080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96" name="直線矢印コネクタ 95"/>
              <p:cNvCxnSpPr/>
              <p:nvPr/>
            </p:nvCxnSpPr>
            <p:spPr>
              <a:xfrm flipV="1">
                <a:off x="1454576" y="2681353"/>
                <a:ext cx="2496655" cy="10856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矢印コネクタ 96"/>
              <p:cNvCxnSpPr/>
              <p:nvPr/>
            </p:nvCxnSpPr>
            <p:spPr>
              <a:xfrm rot="10800000" flipV="1">
                <a:off x="1649965" y="2324923"/>
                <a:ext cx="1660820" cy="9733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矢印コネクタ 97"/>
              <p:cNvCxnSpPr/>
              <p:nvPr/>
            </p:nvCxnSpPr>
            <p:spPr>
              <a:xfrm rot="5400000" flipH="1" flipV="1">
                <a:off x="1807182" y="2630131"/>
                <a:ext cx="17472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矢印コネクタ 98"/>
              <p:cNvCxnSpPr/>
              <p:nvPr/>
            </p:nvCxnSpPr>
            <p:spPr>
              <a:xfrm>
                <a:off x="2680035" y="3169260"/>
                <a:ext cx="509310" cy="106765"/>
              </a:xfrm>
              <a:prstGeom prst="straightConnector1">
                <a:avLst/>
              </a:prstGeom>
              <a:ln w="508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テキスト ボックス 101"/>
            <p:cNvSpPr txBox="1"/>
            <p:nvPr/>
          </p:nvSpPr>
          <p:spPr>
            <a:xfrm>
              <a:off x="8250573" y="2398436"/>
              <a:ext cx="7713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2800" dirty="0" err="1" smtClean="0"/>
                <a:t>σ</a:t>
              </a:r>
              <a:r>
                <a:rPr lang="en-US" altLang="ja-JP" sz="2800" dirty="0" smtClean="0"/>
                <a:t>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5486400" y="3236636"/>
              <a:ext cx="7713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ln>
                    <a:solidFill>
                      <a:srgbClr val="0000FF"/>
                    </a:solidFill>
                  </a:ln>
                </a:rPr>
                <a:t>T</a:t>
              </a:r>
              <a:r>
                <a:rPr lang="en-US" altLang="ja-JP" sz="2800" dirty="0" smtClean="0"/>
                <a:t>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6589758" y="1371600"/>
              <a:ext cx="8147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/>
                <a:t>V</a:t>
              </a:r>
              <a:r>
                <a:rPr lang="en-US" altLang="ja-JP" sz="2800" dirty="0" smtClean="0"/>
                <a:t>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  <p:cxnSp>
          <p:nvCxnSpPr>
            <p:cNvPr id="116" name="直線矢印コネクタ 115"/>
            <p:cNvCxnSpPr/>
            <p:nvPr/>
          </p:nvCxnSpPr>
          <p:spPr>
            <a:xfrm rot="10800000" flipV="1">
              <a:off x="6354909" y="3733800"/>
              <a:ext cx="674608" cy="299694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矢印コネクタ 117"/>
            <p:cNvCxnSpPr/>
            <p:nvPr/>
          </p:nvCxnSpPr>
          <p:spPr>
            <a:xfrm rot="10800000">
              <a:off x="6582984" y="3429000"/>
              <a:ext cx="409659" cy="306388"/>
            </a:xfrm>
            <a:prstGeom prst="straightConnector1">
              <a:avLst/>
            </a:prstGeom>
            <a:ln w="508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フリーフォーム 110"/>
            <p:cNvSpPr/>
            <p:nvPr/>
          </p:nvSpPr>
          <p:spPr>
            <a:xfrm rot="21426474">
              <a:off x="6509982" y="3830578"/>
              <a:ext cx="818863" cy="126648"/>
            </a:xfrm>
            <a:custGeom>
              <a:avLst/>
              <a:gdLst>
                <a:gd name="connsiteX0" fmla="*/ 0 w 759851"/>
                <a:gd name="connsiteY0" fmla="*/ 0 h 126648"/>
                <a:gd name="connsiteX1" fmla="*/ 260520 w 759851"/>
                <a:gd name="connsiteY1" fmla="*/ 97700 h 126648"/>
                <a:gd name="connsiteX2" fmla="*/ 607881 w 759851"/>
                <a:gd name="connsiteY2" fmla="*/ 119411 h 126648"/>
                <a:gd name="connsiteX3" fmla="*/ 759851 w 759851"/>
                <a:gd name="connsiteY3" fmla="*/ 54278 h 126648"/>
                <a:gd name="connsiteX4" fmla="*/ 759851 w 759851"/>
                <a:gd name="connsiteY4" fmla="*/ 54278 h 12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9851" h="126648">
                  <a:moveTo>
                    <a:pt x="0" y="0"/>
                  </a:moveTo>
                  <a:cubicBezTo>
                    <a:pt x="79603" y="38899"/>
                    <a:pt x="159207" y="77798"/>
                    <a:pt x="260520" y="97700"/>
                  </a:cubicBezTo>
                  <a:cubicBezTo>
                    <a:pt x="361834" y="117602"/>
                    <a:pt x="524659" y="126648"/>
                    <a:pt x="607881" y="119411"/>
                  </a:cubicBezTo>
                  <a:cubicBezTo>
                    <a:pt x="691103" y="112174"/>
                    <a:pt x="759851" y="54278"/>
                    <a:pt x="759851" y="54278"/>
                  </a:cubicBezTo>
                  <a:lnTo>
                    <a:pt x="759851" y="54278"/>
                  </a:lnTo>
                </a:path>
              </a:pathLst>
            </a:custGeom>
            <a:ln w="444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 113"/>
            <p:cNvSpPr/>
            <p:nvPr/>
          </p:nvSpPr>
          <p:spPr>
            <a:xfrm rot="21356482">
              <a:off x="6738080" y="3794944"/>
              <a:ext cx="422738" cy="76347"/>
            </a:xfrm>
            <a:custGeom>
              <a:avLst/>
              <a:gdLst>
                <a:gd name="connsiteX0" fmla="*/ 0 w 694721"/>
                <a:gd name="connsiteY0" fmla="*/ 0 h 144741"/>
                <a:gd name="connsiteX1" fmla="*/ 249665 w 694721"/>
                <a:gd name="connsiteY1" fmla="*/ 119411 h 144741"/>
                <a:gd name="connsiteX2" fmla="*/ 575316 w 694721"/>
                <a:gd name="connsiteY2" fmla="*/ 141122 h 144741"/>
                <a:gd name="connsiteX3" fmla="*/ 694721 w 694721"/>
                <a:gd name="connsiteY3" fmla="*/ 97700 h 144741"/>
                <a:gd name="connsiteX4" fmla="*/ 694721 w 694721"/>
                <a:gd name="connsiteY4" fmla="*/ 97700 h 144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4721" h="144741">
                  <a:moveTo>
                    <a:pt x="0" y="0"/>
                  </a:moveTo>
                  <a:cubicBezTo>
                    <a:pt x="76889" y="47945"/>
                    <a:pt x="153779" y="95891"/>
                    <a:pt x="249665" y="119411"/>
                  </a:cubicBezTo>
                  <a:cubicBezTo>
                    <a:pt x="345551" y="142931"/>
                    <a:pt x="501140" y="144741"/>
                    <a:pt x="575316" y="141122"/>
                  </a:cubicBezTo>
                  <a:cubicBezTo>
                    <a:pt x="649492" y="137504"/>
                    <a:pt x="694721" y="97700"/>
                    <a:pt x="694721" y="97700"/>
                  </a:cubicBezTo>
                  <a:lnTo>
                    <a:pt x="694721" y="97700"/>
                  </a:lnTo>
                </a:path>
              </a:pathLst>
            </a:custGeom>
            <a:ln w="412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34" name="図 1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5000" y="4332023"/>
              <a:ext cx="609600" cy="443753"/>
            </a:xfrm>
            <a:prstGeom prst="rect">
              <a:avLst/>
            </a:prstGeom>
          </p:spPr>
        </p:pic>
        <p:sp>
          <p:nvSpPr>
            <p:cNvPr id="136" name="正方形/長方形 135"/>
            <p:cNvSpPr/>
            <p:nvPr/>
          </p:nvSpPr>
          <p:spPr>
            <a:xfrm>
              <a:off x="6324600" y="4267200"/>
              <a:ext cx="9280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ja-JP" altLang="en-US" sz="3200" dirty="0" smtClean="0">
                  <a:solidFill>
                    <a:srgbClr val="FF0000"/>
                  </a:solidFill>
                </a:rPr>
                <a:t>＝ </a:t>
              </a:r>
              <a:r>
                <a:rPr lang="en-US" altLang="ja-JP" sz="3200" dirty="0" smtClean="0">
                  <a:solidFill>
                    <a:srgbClr val="000000"/>
                  </a:solidFill>
                </a:rPr>
                <a:t>0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 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7289382" y="4272916"/>
              <a:ext cx="148727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800" dirty="0" smtClean="0">
                  <a:solidFill>
                    <a:srgbClr val="000000"/>
                  </a:solidFill>
                </a:rPr>
                <a:t>(No SSB) </a:t>
              </a:r>
              <a:endParaRPr lang="ja-JP" alt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5334000" y="5715000"/>
              <a:ext cx="361584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800" dirty="0" smtClean="0">
                  <a:solidFill>
                    <a:srgbClr val="000000"/>
                  </a:solidFill>
                </a:rPr>
                <a:t>ground state properties </a:t>
              </a:r>
              <a:endParaRPr lang="ja-JP" alt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5234198" y="5791200"/>
              <a:ext cx="3757402" cy="904220"/>
            </a:xfrm>
            <a:prstGeom prst="rect">
              <a:avLst/>
            </a:prstGeom>
            <a:noFill/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147" name="テキスト ボックス 146"/>
            <p:cNvSpPr txBox="1"/>
            <p:nvPr/>
          </p:nvSpPr>
          <p:spPr>
            <a:xfrm>
              <a:off x="5638800" y="4724400"/>
              <a:ext cx="336645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IR</a:t>
              </a:r>
              <a:r>
                <a:rPr lang="en-US" altLang="ja-JP" sz="2400" dirty="0" smtClean="0">
                  <a:solidFill>
                    <a:srgbClr val="660066"/>
                  </a:solidFill>
                </a:rPr>
                <a:t> divergence in (1+1)D phase dynamics</a:t>
              </a:r>
              <a:r>
                <a:rPr lang="en-US" altLang="ja-JP" sz="2400" dirty="0" smtClean="0"/>
                <a:t>    </a:t>
              </a:r>
              <a:endParaRPr lang="ja-JP" altLang="en-US" sz="2400" dirty="0">
                <a:solidFill>
                  <a:schemeClr val="tx2"/>
                </a:solidFill>
              </a:endParaRPr>
            </a:p>
          </p:txBody>
        </p:sp>
        <p:sp>
          <p:nvSpPr>
            <p:cNvPr id="148" name="正方形/長方形 147"/>
            <p:cNvSpPr/>
            <p:nvPr/>
          </p:nvSpPr>
          <p:spPr>
            <a:xfrm>
              <a:off x="5753538" y="6106180"/>
              <a:ext cx="270466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800" dirty="0" smtClean="0">
                  <a:solidFill>
                    <a:srgbClr val="000000"/>
                  </a:solidFill>
                </a:rPr>
                <a:t>(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No</a:t>
              </a:r>
              <a:r>
                <a:rPr lang="en-US" altLang="ja-JP" sz="2800" dirty="0" smtClean="0">
                  <a:solidFill>
                    <a:srgbClr val="000000"/>
                  </a:solidFill>
                </a:rPr>
                <a:t> </a:t>
              </a:r>
              <a:r>
                <a:rPr lang="en-US" altLang="ja-JP" sz="2800" dirty="0" err="1" smtClean="0">
                  <a:solidFill>
                    <a:srgbClr val="000000"/>
                  </a:solidFill>
                </a:rPr>
                <a:t>pion</a:t>
              </a:r>
              <a:r>
                <a:rPr lang="en-US" altLang="ja-JP" sz="2800" dirty="0" smtClean="0">
                  <a:solidFill>
                    <a:srgbClr val="000000"/>
                  </a:solidFill>
                </a:rPr>
                <a:t> spectra)</a:t>
              </a:r>
              <a:endParaRPr lang="ja-JP" altLang="en-US" sz="1600" dirty="0">
                <a:solidFill>
                  <a:srgbClr val="000000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926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33400" y="142852"/>
            <a:ext cx="78226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Non-</a:t>
            </a:r>
            <a:r>
              <a:rPr lang="en-US" altLang="ja-JP" sz="3200" dirty="0" err="1" smtClean="0"/>
              <a:t>Abelian</a:t>
            </a:r>
            <a:r>
              <a:rPr lang="en-US" altLang="ja-JP" sz="3200" dirty="0" smtClean="0"/>
              <a:t> </a:t>
            </a:r>
            <a:r>
              <a:rPr lang="en-US" altLang="ja-JP" sz="3200" dirty="0" err="1" smtClean="0"/>
              <a:t>Bosonization</a:t>
            </a:r>
            <a:r>
              <a:rPr lang="en-US" altLang="ja-JP" sz="3200" dirty="0" smtClean="0"/>
              <a:t> in </a:t>
            </a:r>
            <a:r>
              <a:rPr lang="en-US" altLang="ja-JP" sz="3200" dirty="0" err="1" smtClean="0"/>
              <a:t>quarkyonic</a:t>
            </a:r>
            <a:r>
              <a:rPr lang="en-US" altLang="ja-JP" sz="3200" dirty="0" smtClean="0"/>
              <a:t> limit </a:t>
            </a:r>
            <a:endParaRPr kumimoji="1" lang="ja-JP" altLang="en-US" sz="3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26/30</a:t>
            </a: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371600"/>
            <a:ext cx="5257800" cy="729886"/>
          </a:xfrm>
          <a:prstGeom prst="rect">
            <a:avLst/>
          </a:prstGeom>
        </p:spPr>
      </p:pic>
      <p:sp>
        <p:nvSpPr>
          <p:cNvPr id="52" name="テキスト ボックス 51"/>
          <p:cNvSpPr txBox="1"/>
          <p:nvPr/>
        </p:nvSpPr>
        <p:spPr>
          <a:xfrm>
            <a:off x="6391284" y="1442286"/>
            <a:ext cx="2295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chemeClr val="tx2"/>
                </a:solidFill>
              </a:rPr>
              <a:t>+ gauge int.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28600" y="8382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・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Fermionic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/>
              <a:t>action for (1+1)D QCD:  </a:t>
            </a:r>
            <a:endParaRPr lang="ja-JP" altLang="en-US" sz="2800" dirty="0"/>
          </a:p>
        </p:txBody>
      </p:sp>
      <p:grpSp>
        <p:nvGrpSpPr>
          <p:cNvPr id="64" name="図形グループ 63"/>
          <p:cNvGrpSpPr/>
          <p:nvPr/>
        </p:nvGrpSpPr>
        <p:grpSpPr>
          <a:xfrm>
            <a:off x="228600" y="2067580"/>
            <a:ext cx="8543916" cy="3190220"/>
            <a:chOff x="228600" y="2067580"/>
            <a:chExt cx="8543916" cy="3190220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1244" y="4047654"/>
              <a:ext cx="5573840" cy="547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テキスト ボックス 35"/>
            <p:cNvSpPr txBox="1"/>
            <p:nvPr/>
          </p:nvSpPr>
          <p:spPr>
            <a:xfrm>
              <a:off x="6391284" y="4010990"/>
              <a:ext cx="22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chemeClr val="tx2"/>
                  </a:solidFill>
                </a:rPr>
                <a:t>+ gauge int.</a:t>
              </a:r>
              <a:endParaRPr kumimoji="1" lang="ja-JP" altLang="en-US" sz="2800" dirty="0">
                <a:solidFill>
                  <a:schemeClr val="tx2"/>
                </a:solidFill>
              </a:endParaRPr>
            </a:p>
          </p:txBody>
        </p:sp>
        <p:sp>
          <p:nvSpPr>
            <p:cNvPr id="37" name="左中かっこ 36"/>
            <p:cNvSpPr/>
            <p:nvPr/>
          </p:nvSpPr>
          <p:spPr>
            <a:xfrm rot="16200000">
              <a:off x="2932184" y="3182515"/>
              <a:ext cx="226887" cy="3062284"/>
            </a:xfrm>
            <a:prstGeom prst="lef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左中かっこ 37"/>
            <p:cNvSpPr/>
            <p:nvPr/>
          </p:nvSpPr>
          <p:spPr>
            <a:xfrm rot="16200000">
              <a:off x="6490633" y="3119739"/>
              <a:ext cx="253739" cy="3205162"/>
            </a:xfrm>
            <a:prstGeom prst="lef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895484" y="4734580"/>
              <a:ext cx="25003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>
                  <a:solidFill>
                    <a:srgbClr val="0070C0"/>
                  </a:solidFill>
                </a:rPr>
                <a:t>c</a:t>
              </a:r>
              <a:r>
                <a:rPr lang="en-US" altLang="ja-JP" sz="2800" dirty="0" smtClean="0">
                  <a:solidFill>
                    <a:srgbClr val="0070C0"/>
                  </a:solidFill>
                </a:rPr>
                <a:t>onformal inv.</a:t>
              </a:r>
              <a:endParaRPr kumimoji="1" lang="ja-JP" altLang="en-US" sz="2800" dirty="0">
                <a:solidFill>
                  <a:srgbClr val="0070C0"/>
                </a:solidFill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553084" y="4734580"/>
              <a:ext cx="236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err="1" smtClean="0">
                  <a:solidFill>
                    <a:srgbClr val="0070C0"/>
                  </a:solidFill>
                </a:rPr>
                <a:t>dimensionful</a:t>
              </a:r>
              <a:endParaRPr kumimoji="1" lang="ja-JP" altLang="en-US" sz="2800" dirty="0">
                <a:solidFill>
                  <a:srgbClr val="0070C0"/>
                </a:solidFill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28600" y="2067580"/>
              <a:ext cx="3581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/>
                <a:t>・</a:t>
              </a:r>
              <a:r>
                <a:rPr lang="en-US" altLang="ja-JP" sz="2800" dirty="0" err="1" smtClean="0">
                  <a:solidFill>
                    <a:srgbClr val="FF0000"/>
                  </a:solidFill>
                </a:rPr>
                <a:t>Bosonized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800" dirty="0" smtClean="0"/>
                <a:t>version:  </a:t>
              </a:r>
              <a:endParaRPr lang="ja-JP" altLang="en-US" sz="2800" dirty="0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914400" y="2514600"/>
              <a:ext cx="78581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660066"/>
                  </a:solidFill>
                </a:rPr>
                <a:t>U(1) free bosons </a:t>
              </a:r>
              <a:r>
                <a:rPr lang="en-US" altLang="ja-JP" sz="2400" dirty="0" smtClean="0"/>
                <a:t>&amp; </a:t>
              </a:r>
              <a:r>
                <a:rPr lang="en-US" altLang="ja-JP" sz="2400" dirty="0" err="1" smtClean="0">
                  <a:solidFill>
                    <a:srgbClr val="660066"/>
                  </a:solidFill>
                </a:rPr>
                <a:t>Wess-Zumino-Novikov-Witten</a:t>
              </a:r>
              <a:r>
                <a:rPr lang="en-US" altLang="ja-JP" sz="2400" dirty="0" smtClean="0">
                  <a:solidFill>
                    <a:srgbClr val="660066"/>
                  </a:solidFill>
                </a:rPr>
                <a:t> action </a:t>
              </a:r>
              <a:r>
                <a:rPr lang="en-US" altLang="ja-JP" sz="2400" dirty="0" smtClean="0"/>
                <a:t>:  </a:t>
              </a:r>
              <a:endParaRPr lang="ja-JP" altLang="en-US" sz="2400" dirty="0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3895716" y="2895600"/>
              <a:ext cx="48672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/>
                <a:t>(Non-linear </a:t>
              </a:r>
              <a:r>
                <a:rPr lang="en-US" altLang="ja-JP" sz="2000" dirty="0" err="1" smtClean="0"/>
                <a:t>σ</a:t>
              </a:r>
              <a:r>
                <a:rPr lang="en-US" altLang="ja-JP" sz="2000" dirty="0" smtClean="0"/>
                <a:t> model + </a:t>
              </a:r>
              <a:r>
                <a:rPr lang="en-US" altLang="ja-JP" sz="2000" dirty="0" err="1" smtClean="0"/>
                <a:t>Wess-Zumino</a:t>
              </a:r>
              <a:r>
                <a:rPr lang="en-US" altLang="ja-JP" sz="2000" dirty="0" smtClean="0"/>
                <a:t> term)   </a:t>
              </a:r>
              <a:endParaRPr lang="ja-JP" altLang="en-US" sz="2000" dirty="0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1990716" y="3439180"/>
              <a:ext cx="59245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chemeClr val="tx2"/>
                  </a:solidFill>
                </a:rPr>
                <a:t>“</a:t>
              </a:r>
              <a:r>
                <a:rPr lang="en-US" altLang="ja-JP" sz="2800" dirty="0" smtClean="0">
                  <a:solidFill>
                    <a:srgbClr val="0000FF"/>
                  </a:solidFill>
                </a:rPr>
                <a:t>Charge – Flavor – Color  Separation</a:t>
              </a:r>
              <a:r>
                <a:rPr lang="en-US" altLang="ja-JP" sz="2800" dirty="0" smtClean="0">
                  <a:solidFill>
                    <a:schemeClr val="tx2"/>
                  </a:solidFill>
                </a:rPr>
                <a:t>”</a:t>
              </a:r>
              <a:endParaRPr kumimoji="1" lang="ja-JP" altLang="en-US" sz="2800" dirty="0">
                <a:solidFill>
                  <a:schemeClr val="tx2"/>
                </a:solidFill>
              </a:endParaRP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457200" y="3429000"/>
              <a:ext cx="8153400" cy="1828800"/>
            </a:xfrm>
            <a:prstGeom prst="rect">
              <a:avLst/>
            </a:prstGeom>
            <a:noFill/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73" name="図形グループ 72"/>
          <p:cNvGrpSpPr/>
          <p:nvPr/>
        </p:nvGrpSpPr>
        <p:grpSpPr>
          <a:xfrm>
            <a:off x="1143000" y="5289174"/>
            <a:ext cx="7772400" cy="1187826"/>
            <a:chOff x="1143000" y="5289174"/>
            <a:chExt cx="7772400" cy="1187826"/>
          </a:xfrm>
        </p:grpSpPr>
        <p:cxnSp>
          <p:nvCxnSpPr>
            <p:cNvPr id="66" name="直線矢印コネクタ 65"/>
            <p:cNvCxnSpPr/>
            <p:nvPr/>
          </p:nvCxnSpPr>
          <p:spPr>
            <a:xfrm rot="5400000">
              <a:off x="2645382" y="5615593"/>
              <a:ext cx="654425" cy="1588"/>
            </a:xfrm>
            <a:prstGeom prst="straightConnector1">
              <a:avLst/>
            </a:prstGeom>
            <a:ln w="635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/>
            <p:cNvCxnSpPr/>
            <p:nvPr/>
          </p:nvCxnSpPr>
          <p:spPr>
            <a:xfrm rot="5400000">
              <a:off x="6301393" y="5615593"/>
              <a:ext cx="654425" cy="1588"/>
            </a:xfrm>
            <a:prstGeom prst="straightConnector1">
              <a:avLst/>
            </a:prstGeom>
            <a:ln w="635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正方形/長方形 70"/>
            <p:cNvSpPr/>
            <p:nvPr/>
          </p:nvSpPr>
          <p:spPr>
            <a:xfrm>
              <a:off x="1143000" y="5953780"/>
              <a:ext cx="380547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800" dirty="0" smtClean="0">
                  <a:solidFill>
                    <a:srgbClr val="FF0000"/>
                  </a:solidFill>
                </a:rPr>
                <a:t>gapless</a:t>
              </a:r>
              <a:r>
                <a:rPr lang="en-US" altLang="ja-JP" sz="2800" dirty="0" smtClean="0">
                  <a:solidFill>
                    <a:srgbClr val="000000"/>
                  </a:solidFill>
                </a:rPr>
                <a:t> phase modes </a:t>
              </a:r>
              <a:endParaRPr lang="ja-JP" alt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5109930" y="5943600"/>
              <a:ext cx="380547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800" dirty="0" smtClean="0">
                  <a:solidFill>
                    <a:srgbClr val="FF0000"/>
                  </a:solidFill>
                </a:rPr>
                <a:t>gapped</a:t>
              </a:r>
              <a:r>
                <a:rPr lang="en-US" altLang="ja-JP" sz="2800" dirty="0" smtClean="0">
                  <a:solidFill>
                    <a:srgbClr val="000000"/>
                  </a:solidFill>
                </a:rPr>
                <a:t> phase modes </a:t>
              </a:r>
              <a:endParaRPr lang="ja-JP" altLang="en-US" sz="1600" dirty="0">
                <a:solidFill>
                  <a:srgbClr val="000000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926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711711" y="142852"/>
            <a:ext cx="7822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Quasi-long range order &amp; large </a:t>
            </a:r>
            <a:r>
              <a:rPr lang="en-US" altLang="ja-JP" sz="3600" dirty="0" err="1" smtClean="0"/>
              <a:t>Nc</a:t>
            </a:r>
            <a:r>
              <a:rPr lang="en-US" altLang="ja-JP" sz="3600" dirty="0" smtClean="0"/>
              <a:t> </a:t>
            </a:r>
            <a:endParaRPr kumimoji="1" lang="ja-JP" altLang="en-US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27/30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2400" y="7721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・</a:t>
            </a:r>
            <a:r>
              <a:rPr lang="en-US" altLang="ja-JP" sz="2800" dirty="0" smtClean="0">
                <a:solidFill>
                  <a:srgbClr val="FF0000"/>
                </a:solidFill>
              </a:rPr>
              <a:t>Local</a:t>
            </a:r>
            <a:r>
              <a:rPr lang="en-US" altLang="ja-JP" sz="2800" dirty="0" smtClean="0">
                <a:solidFill>
                  <a:srgbClr val="000090"/>
                </a:solidFill>
              </a:rPr>
              <a:t> order parameters: </a:t>
            </a:r>
            <a:endParaRPr lang="ja-JP" altLang="en-US" sz="2800" dirty="0">
              <a:solidFill>
                <a:srgbClr val="000090"/>
              </a:solidFill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708743"/>
            <a:ext cx="1311293" cy="469997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1720104"/>
            <a:ext cx="774893" cy="432152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799" y="1720104"/>
            <a:ext cx="838201" cy="458637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1726" y="1597466"/>
            <a:ext cx="2136474" cy="569413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6386506" y="1602464"/>
            <a:ext cx="62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⊗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86306" y="1602464"/>
            <a:ext cx="62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⊗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828800" y="1557280"/>
            <a:ext cx="759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n>
                  <a:solidFill>
                    <a:srgbClr val="0000FF"/>
                  </a:solidFill>
                </a:ln>
              </a:rPr>
              <a:t>〜 </a:t>
            </a:r>
            <a:r>
              <a:rPr lang="en-US" altLang="ja-JP" sz="36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</a:t>
            </a:r>
            <a:endParaRPr kumimoji="1" lang="ja-JP" altLang="en-US" sz="2800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grpSp>
        <p:nvGrpSpPr>
          <p:cNvPr id="105" name="図形グループ 104"/>
          <p:cNvGrpSpPr/>
          <p:nvPr/>
        </p:nvGrpSpPr>
        <p:grpSpPr>
          <a:xfrm>
            <a:off x="7102310" y="2252010"/>
            <a:ext cx="1432090" cy="601920"/>
            <a:chOff x="7102310" y="2252010"/>
            <a:chExt cx="1432090" cy="601920"/>
          </a:xfrm>
        </p:grpSpPr>
        <p:sp>
          <p:nvSpPr>
            <p:cNvPr id="49" name="正方形/長方形 48"/>
            <p:cNvSpPr/>
            <p:nvPr/>
          </p:nvSpPr>
          <p:spPr>
            <a:xfrm>
              <a:off x="7102310" y="2269154"/>
              <a:ext cx="1432090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ja-JP" sz="3200" dirty="0" smtClean="0">
                  <a:solidFill>
                    <a:srgbClr val="FF0000"/>
                  </a:solidFill>
                </a:rPr>
                <a:t>finite </a:t>
              </a:r>
              <a:endParaRPr lang="ja-JP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60" name="直線矢印コネクタ 59"/>
            <p:cNvCxnSpPr/>
            <p:nvPr/>
          </p:nvCxnSpPr>
          <p:spPr>
            <a:xfrm rot="5400000">
              <a:off x="7538541" y="2331881"/>
              <a:ext cx="161330" cy="1588"/>
            </a:xfrm>
            <a:prstGeom prst="straightConnector1">
              <a:avLst/>
            </a:prstGeom>
            <a:ln w="635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図形グループ 98"/>
          <p:cNvGrpSpPr/>
          <p:nvPr/>
        </p:nvGrpSpPr>
        <p:grpSpPr>
          <a:xfrm>
            <a:off x="5105400" y="3962400"/>
            <a:ext cx="3886200" cy="461666"/>
            <a:chOff x="4419600" y="3810000"/>
            <a:chExt cx="4114800" cy="461666"/>
          </a:xfrm>
        </p:grpSpPr>
        <p:grpSp>
          <p:nvGrpSpPr>
            <p:cNvPr id="69" name="図形グループ 68"/>
            <p:cNvGrpSpPr/>
            <p:nvPr/>
          </p:nvGrpSpPr>
          <p:grpSpPr>
            <a:xfrm>
              <a:off x="4419600" y="3810000"/>
              <a:ext cx="1123950" cy="461665"/>
              <a:chOff x="4800600" y="2908300"/>
              <a:chExt cx="1294108" cy="520700"/>
            </a:xfrm>
          </p:grpSpPr>
          <p:pic>
            <p:nvPicPr>
              <p:cNvPr id="67" name="図 66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00600" y="2914650"/>
                <a:ext cx="1200150" cy="514350"/>
              </a:xfrm>
              <a:prstGeom prst="rect">
                <a:avLst/>
              </a:prstGeom>
            </p:spPr>
          </p:pic>
          <p:pic>
            <p:nvPicPr>
              <p:cNvPr id="68" name="図 67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019800" y="2908300"/>
                <a:ext cx="74908" cy="368300"/>
              </a:xfrm>
              <a:prstGeom prst="rect">
                <a:avLst/>
              </a:prstGeom>
            </p:spPr>
          </p:pic>
        </p:grpSp>
        <p:sp>
          <p:nvSpPr>
            <p:cNvPr id="75" name="正方形/長方形 74"/>
            <p:cNvSpPr/>
            <p:nvPr/>
          </p:nvSpPr>
          <p:spPr>
            <a:xfrm>
              <a:off x="5791200" y="3810001"/>
              <a:ext cx="2743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 smtClean="0"/>
                <a:t>: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400" dirty="0" smtClean="0">
                  <a:solidFill>
                    <a:schemeClr val="tx2"/>
                  </a:solidFill>
                </a:rPr>
                <a:t>symmetric phase </a:t>
              </a:r>
              <a:endParaRPr lang="ja-JP" altLang="en-US" sz="1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0" name="図形グループ 99"/>
          <p:cNvGrpSpPr/>
          <p:nvPr/>
        </p:nvGrpSpPr>
        <p:grpSpPr>
          <a:xfrm>
            <a:off x="5019952" y="4790420"/>
            <a:ext cx="3971648" cy="524621"/>
            <a:chOff x="4334152" y="4714220"/>
            <a:chExt cx="4200248" cy="524621"/>
          </a:xfrm>
        </p:grpSpPr>
        <p:grpSp>
          <p:nvGrpSpPr>
            <p:cNvPr id="77" name="図形グループ 76"/>
            <p:cNvGrpSpPr/>
            <p:nvPr/>
          </p:nvGrpSpPr>
          <p:grpSpPr>
            <a:xfrm>
              <a:off x="4334152" y="4714220"/>
              <a:ext cx="1304648" cy="524621"/>
              <a:chOff x="4632307" y="3733800"/>
              <a:chExt cx="1552298" cy="600821"/>
            </a:xfrm>
          </p:grpSpPr>
          <p:pic>
            <p:nvPicPr>
              <p:cNvPr id="73" name="図 7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32307" y="3810000"/>
                <a:ext cx="1463693" cy="524621"/>
              </a:xfrm>
              <a:prstGeom prst="rect">
                <a:avLst/>
              </a:prstGeom>
            </p:spPr>
          </p:pic>
          <p:pic>
            <p:nvPicPr>
              <p:cNvPr id="74" name="図 73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19800" y="3733800"/>
                <a:ext cx="164805" cy="228600"/>
              </a:xfrm>
              <a:prstGeom prst="rect">
                <a:avLst/>
              </a:prstGeom>
            </p:spPr>
          </p:pic>
        </p:grpSp>
        <p:sp>
          <p:nvSpPr>
            <p:cNvPr id="76" name="正方形/長方形 75"/>
            <p:cNvSpPr/>
            <p:nvPr/>
          </p:nvSpPr>
          <p:spPr>
            <a:xfrm>
              <a:off x="5791200" y="4724400"/>
              <a:ext cx="2743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 smtClean="0">
                  <a:solidFill>
                    <a:srgbClr val="000000"/>
                  </a:solidFill>
                </a:rPr>
                <a:t>: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400" dirty="0" smtClean="0">
                  <a:solidFill>
                    <a:srgbClr val="1F497D"/>
                  </a:solidFill>
                </a:rPr>
                <a:t>long range order </a:t>
              </a:r>
              <a:endParaRPr lang="ja-JP" altLang="en-US" sz="1400" dirty="0">
                <a:solidFill>
                  <a:srgbClr val="1F497D"/>
                </a:solidFill>
              </a:endParaRPr>
            </a:p>
          </p:txBody>
        </p:sp>
      </p:grpSp>
      <p:grpSp>
        <p:nvGrpSpPr>
          <p:cNvPr id="101" name="図形グループ 100"/>
          <p:cNvGrpSpPr/>
          <p:nvPr/>
        </p:nvGrpSpPr>
        <p:grpSpPr>
          <a:xfrm>
            <a:off x="5029201" y="5646003"/>
            <a:ext cx="3811189" cy="921842"/>
            <a:chOff x="4343400" y="5646003"/>
            <a:chExt cx="4226956" cy="921842"/>
          </a:xfrm>
        </p:grpSpPr>
        <p:sp>
          <p:nvSpPr>
            <p:cNvPr id="78" name="正方形/長方形 77"/>
            <p:cNvSpPr/>
            <p:nvPr/>
          </p:nvSpPr>
          <p:spPr>
            <a:xfrm>
              <a:off x="5949141" y="5646003"/>
              <a:ext cx="262121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 smtClean="0">
                  <a:solidFill>
                    <a:srgbClr val="000000"/>
                  </a:solidFill>
                </a:rPr>
                <a:t>: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  quasi</a:t>
              </a:r>
              <a:r>
                <a:rPr lang="en-US" altLang="ja-JP" sz="2400" dirty="0" smtClean="0">
                  <a:solidFill>
                    <a:srgbClr val="1F497D"/>
                  </a:solidFill>
                </a:rPr>
                <a:t>-long </a:t>
              </a:r>
            </a:p>
            <a:p>
              <a:r>
                <a:rPr lang="en-US" altLang="ja-JP" sz="2400" dirty="0" smtClean="0">
                  <a:solidFill>
                    <a:srgbClr val="1F497D"/>
                  </a:solidFill>
                </a:rPr>
                <a:t>      range order </a:t>
              </a:r>
              <a:endParaRPr lang="ja-JP" altLang="en-US" sz="1400" dirty="0">
                <a:solidFill>
                  <a:srgbClr val="1F497D"/>
                </a:solidFill>
              </a:endParaRPr>
            </a:p>
          </p:txBody>
        </p:sp>
        <p:pic>
          <p:nvPicPr>
            <p:cNvPr id="79" name="図 7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419600" y="5701378"/>
              <a:ext cx="1258543" cy="470822"/>
            </a:xfrm>
            <a:prstGeom prst="rect">
              <a:avLst/>
            </a:prstGeom>
          </p:spPr>
        </p:pic>
        <p:cxnSp>
          <p:nvCxnSpPr>
            <p:cNvPr id="80" name="直線矢印コネクタ 79"/>
            <p:cNvCxnSpPr/>
            <p:nvPr/>
          </p:nvCxnSpPr>
          <p:spPr>
            <a:xfrm>
              <a:off x="4876800" y="6019800"/>
              <a:ext cx="838200" cy="15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テキスト ボックス 80"/>
            <p:cNvSpPr txBox="1"/>
            <p:nvPr/>
          </p:nvSpPr>
          <p:spPr>
            <a:xfrm>
              <a:off x="4343400" y="6106180"/>
              <a:ext cx="19310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660066"/>
                  </a:solidFill>
                </a:rPr>
                <a:t>(power law)</a:t>
              </a:r>
              <a:r>
                <a:rPr lang="en-US" altLang="ja-JP" sz="2400" dirty="0" smtClean="0"/>
                <a:t>    </a:t>
              </a:r>
              <a:endParaRPr lang="ja-JP" altLang="en-US"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8" name="図形グループ 97"/>
          <p:cNvGrpSpPr/>
          <p:nvPr/>
        </p:nvGrpSpPr>
        <p:grpSpPr>
          <a:xfrm>
            <a:off x="152400" y="3743980"/>
            <a:ext cx="4800600" cy="2733020"/>
            <a:chOff x="-381000" y="3743980"/>
            <a:chExt cx="4800600" cy="2733020"/>
          </a:xfrm>
        </p:grpSpPr>
        <p:sp>
          <p:nvSpPr>
            <p:cNvPr id="50" name="テキスト ボックス 49"/>
            <p:cNvSpPr txBox="1"/>
            <p:nvPr/>
          </p:nvSpPr>
          <p:spPr>
            <a:xfrm>
              <a:off x="-381000" y="3743980"/>
              <a:ext cx="464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/>
                <a:t>・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Non-Local </a:t>
              </a:r>
              <a:r>
                <a:rPr lang="en-US" altLang="ja-JP" sz="2800" dirty="0" smtClean="0">
                  <a:solidFill>
                    <a:srgbClr val="000090"/>
                  </a:solidFill>
                </a:rPr>
                <a:t>order parameters:  </a:t>
              </a:r>
              <a:endParaRPr lang="ja-JP" altLang="en-US" sz="2800" dirty="0">
                <a:solidFill>
                  <a:srgbClr val="000090"/>
                </a:solidFill>
              </a:endParaRPr>
            </a:p>
          </p:txBody>
        </p:sp>
        <p:pic>
          <p:nvPicPr>
            <p:cNvPr id="61" name="図 60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04800" y="4847510"/>
              <a:ext cx="3216110" cy="443447"/>
            </a:xfrm>
            <a:prstGeom prst="rect">
              <a:avLst/>
            </a:prstGeom>
          </p:spPr>
        </p:pic>
        <p:sp>
          <p:nvSpPr>
            <p:cNvPr id="64" name="テキスト ボックス 63"/>
            <p:cNvSpPr txBox="1"/>
            <p:nvPr/>
          </p:nvSpPr>
          <p:spPr>
            <a:xfrm>
              <a:off x="3508074" y="4724400"/>
              <a:ext cx="7591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ln>
                    <a:solidFill>
                      <a:srgbClr val="0000FF"/>
                    </a:solidFill>
                  </a:ln>
                </a:rPr>
                <a:t>〜 </a:t>
              </a:r>
              <a:r>
                <a:rPr lang="en-US" altLang="ja-JP" sz="3600" dirty="0" smtClean="0">
                  <a:ln>
                    <a:solidFill>
                      <a:srgbClr val="0000FF"/>
                    </a:solidFill>
                  </a:ln>
                  <a:solidFill>
                    <a:srgbClr val="0000FF"/>
                  </a:solidFill>
                </a:rPr>
                <a:t> </a:t>
              </a:r>
              <a:endParaRPr kumimoji="1" lang="ja-JP" altLang="en-US" sz="28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endParaRPr>
            </a:p>
          </p:txBody>
        </p:sp>
        <p:sp>
          <p:nvSpPr>
            <p:cNvPr id="65" name="左中かっこ 64"/>
            <p:cNvSpPr/>
            <p:nvPr/>
          </p:nvSpPr>
          <p:spPr>
            <a:xfrm>
              <a:off x="4233506" y="3850306"/>
              <a:ext cx="186094" cy="2626694"/>
            </a:xfrm>
            <a:prstGeom prst="leftBrace">
              <a:avLst>
                <a:gd name="adj1" fmla="val 178460"/>
                <a:gd name="adj2" fmla="val 50000"/>
              </a:avLst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228600" y="5314890"/>
              <a:ext cx="36583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/>
                <a:t>(including 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disconnected</a:t>
              </a:r>
              <a:r>
                <a:rPr lang="en-US" altLang="ja-JP" sz="2000" dirty="0" smtClean="0"/>
                <a:t> pieces)   </a:t>
              </a:r>
              <a:endParaRPr lang="ja-JP" altLang="en-US" sz="2000" dirty="0"/>
            </a:p>
          </p:txBody>
        </p:sp>
      </p:grpSp>
      <p:grpSp>
        <p:nvGrpSpPr>
          <p:cNvPr id="90" name="図形グループ 89"/>
          <p:cNvGrpSpPr/>
          <p:nvPr/>
        </p:nvGrpSpPr>
        <p:grpSpPr>
          <a:xfrm>
            <a:off x="4191000" y="990600"/>
            <a:ext cx="2195506" cy="712884"/>
            <a:chOff x="4191000" y="990600"/>
            <a:chExt cx="2195506" cy="712884"/>
          </a:xfrm>
        </p:grpSpPr>
        <p:sp>
          <p:nvSpPr>
            <p:cNvPr id="83" name="正方形/長方形 82"/>
            <p:cNvSpPr/>
            <p:nvPr/>
          </p:nvSpPr>
          <p:spPr>
            <a:xfrm>
              <a:off x="4191000" y="990600"/>
              <a:ext cx="219550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gapless</a:t>
              </a:r>
              <a:r>
                <a:rPr lang="en-US" altLang="ja-JP" sz="2400" dirty="0" smtClean="0"/>
                <a:t> modes</a:t>
              </a:r>
              <a:r>
                <a:rPr lang="en-US" altLang="ja-JP" sz="2400" dirty="0" smtClean="0">
                  <a:solidFill>
                    <a:schemeClr val="tx2"/>
                  </a:solidFill>
                </a:rPr>
                <a:t> </a:t>
              </a:r>
              <a:endParaRPr lang="ja-JP" altLang="en-US" sz="1400" dirty="0">
                <a:solidFill>
                  <a:schemeClr val="tx2"/>
                </a:solidFill>
              </a:endParaRPr>
            </a:p>
          </p:txBody>
        </p:sp>
        <p:cxnSp>
          <p:nvCxnSpPr>
            <p:cNvPr id="85" name="直線矢印コネクタ 84"/>
            <p:cNvCxnSpPr/>
            <p:nvPr/>
          </p:nvCxnSpPr>
          <p:spPr>
            <a:xfrm rot="10800000" flipV="1">
              <a:off x="4416726" y="1523999"/>
              <a:ext cx="350180" cy="152401"/>
            </a:xfrm>
            <a:prstGeom prst="straightConnector1">
              <a:avLst/>
            </a:prstGeom>
            <a:ln w="381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矢印コネクタ 88"/>
            <p:cNvCxnSpPr/>
            <p:nvPr/>
          </p:nvCxnSpPr>
          <p:spPr>
            <a:xfrm>
              <a:off x="5678143" y="1524000"/>
              <a:ext cx="265457" cy="179484"/>
            </a:xfrm>
            <a:prstGeom prst="straightConnector1">
              <a:avLst/>
            </a:prstGeom>
            <a:ln w="381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図形グループ 93"/>
          <p:cNvGrpSpPr/>
          <p:nvPr/>
        </p:nvGrpSpPr>
        <p:grpSpPr>
          <a:xfrm>
            <a:off x="6629400" y="986135"/>
            <a:ext cx="2438400" cy="766465"/>
            <a:chOff x="6629400" y="986135"/>
            <a:chExt cx="2438400" cy="766465"/>
          </a:xfrm>
        </p:grpSpPr>
        <p:sp>
          <p:nvSpPr>
            <p:cNvPr id="84" name="正方形/長方形 83"/>
            <p:cNvSpPr/>
            <p:nvPr/>
          </p:nvSpPr>
          <p:spPr>
            <a:xfrm>
              <a:off x="6629400" y="986135"/>
              <a:ext cx="2438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gapped</a:t>
              </a:r>
              <a:r>
                <a:rPr lang="en-US" altLang="ja-JP" sz="2400" dirty="0" smtClean="0"/>
                <a:t> modes</a:t>
              </a:r>
              <a:r>
                <a:rPr lang="en-US" altLang="ja-JP" sz="2400" dirty="0" smtClean="0">
                  <a:solidFill>
                    <a:schemeClr val="tx2"/>
                  </a:solidFill>
                </a:rPr>
                <a:t> </a:t>
              </a:r>
              <a:endParaRPr lang="ja-JP" altLang="en-US" sz="1400" dirty="0">
                <a:solidFill>
                  <a:schemeClr val="tx2"/>
                </a:solidFill>
              </a:endParaRPr>
            </a:p>
          </p:txBody>
        </p:sp>
        <p:cxnSp>
          <p:nvCxnSpPr>
            <p:cNvPr id="92" name="直線矢印コネクタ 91"/>
            <p:cNvCxnSpPr/>
            <p:nvPr/>
          </p:nvCxnSpPr>
          <p:spPr>
            <a:xfrm>
              <a:off x="7318073" y="1524000"/>
              <a:ext cx="378127" cy="228600"/>
            </a:xfrm>
            <a:prstGeom prst="straightConnector1">
              <a:avLst/>
            </a:prstGeom>
            <a:ln w="381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図形グループ 101"/>
          <p:cNvGrpSpPr/>
          <p:nvPr/>
        </p:nvGrpSpPr>
        <p:grpSpPr>
          <a:xfrm>
            <a:off x="5257800" y="3962400"/>
            <a:ext cx="533400" cy="609600"/>
            <a:chOff x="2191382" y="5027612"/>
            <a:chExt cx="1313819" cy="1222376"/>
          </a:xfrm>
        </p:grpSpPr>
        <p:cxnSp>
          <p:nvCxnSpPr>
            <p:cNvPr id="103" name="直線矢印コネクタ 102"/>
            <p:cNvCxnSpPr/>
            <p:nvPr/>
          </p:nvCxnSpPr>
          <p:spPr>
            <a:xfrm>
              <a:off x="2191382" y="5027612"/>
              <a:ext cx="1313818" cy="12207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矢印コネクタ 103"/>
            <p:cNvCxnSpPr/>
            <p:nvPr/>
          </p:nvCxnSpPr>
          <p:spPr>
            <a:xfrm rot="10800000" flipV="1">
              <a:off x="2209802" y="5027613"/>
              <a:ext cx="1295399" cy="1222375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図形グループ 94"/>
          <p:cNvGrpSpPr/>
          <p:nvPr/>
        </p:nvGrpSpPr>
        <p:grpSpPr>
          <a:xfrm>
            <a:off x="114296" y="2252010"/>
            <a:ext cx="6042194" cy="715325"/>
            <a:chOff x="114296" y="2252010"/>
            <a:chExt cx="6042194" cy="715325"/>
          </a:xfrm>
        </p:grpSpPr>
        <p:sp>
          <p:nvSpPr>
            <p:cNvPr id="53" name="正方形/長方形 52"/>
            <p:cNvSpPr/>
            <p:nvPr/>
          </p:nvSpPr>
          <p:spPr>
            <a:xfrm>
              <a:off x="228600" y="2259449"/>
              <a:ext cx="24384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dirty="0" smtClean="0">
                  <a:solidFill>
                    <a:srgbClr val="FF0000"/>
                  </a:solidFill>
                </a:rPr>
                <a:t>due to IR divergent </a:t>
              </a:r>
            </a:p>
            <a:p>
              <a:r>
                <a:rPr lang="en-US" altLang="ja-JP" sz="2000" dirty="0" smtClean="0">
                  <a:solidFill>
                    <a:srgbClr val="FF0000"/>
                  </a:solidFill>
                </a:rPr>
                <a:t>phase dynamics</a:t>
              </a:r>
              <a:r>
                <a:rPr lang="en-US" altLang="ja-JP" sz="2000" dirty="0" smtClean="0">
                  <a:solidFill>
                    <a:schemeClr val="tx2"/>
                  </a:solidFill>
                </a:rPr>
                <a:t> </a:t>
              </a:r>
              <a:endParaRPr lang="ja-JP" altLang="en-US" sz="1200" dirty="0">
                <a:solidFill>
                  <a:schemeClr val="tx2"/>
                </a:solidFill>
              </a:endParaRPr>
            </a:p>
          </p:txBody>
        </p:sp>
        <p:grpSp>
          <p:nvGrpSpPr>
            <p:cNvPr id="91" name="図形グループ 90"/>
            <p:cNvGrpSpPr/>
            <p:nvPr/>
          </p:nvGrpSpPr>
          <p:grpSpPr>
            <a:xfrm>
              <a:off x="114296" y="2252010"/>
              <a:ext cx="6042194" cy="686510"/>
              <a:chOff x="114296" y="2252010"/>
              <a:chExt cx="6042194" cy="686510"/>
            </a:xfrm>
          </p:grpSpPr>
          <p:cxnSp>
            <p:nvCxnSpPr>
              <p:cNvPr id="33" name="直線矢印コネクタ 32"/>
              <p:cNvCxnSpPr/>
              <p:nvPr/>
            </p:nvCxnSpPr>
            <p:spPr>
              <a:xfrm rot="5400000">
                <a:off x="3500735" y="2331881"/>
                <a:ext cx="161330" cy="1588"/>
              </a:xfrm>
              <a:prstGeom prst="straightConnector1">
                <a:avLst/>
              </a:prstGeom>
              <a:ln w="63500" cap="flat" cmpd="sng" algn="ctr">
                <a:solidFill>
                  <a:srgbClr val="00009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正方形/長方形 46"/>
              <p:cNvSpPr/>
              <p:nvPr/>
            </p:nvSpPr>
            <p:spPr>
              <a:xfrm>
                <a:off x="3292310" y="2276834"/>
                <a:ext cx="517690" cy="5847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ja-JP" altLang="en-US" sz="3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0 </a:t>
                </a:r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5638800" y="2269154"/>
                <a:ext cx="517690" cy="5847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ja-JP" altLang="en-US" sz="3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0 </a:t>
                </a:r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59" name="直線矢印コネクタ 58"/>
              <p:cNvCxnSpPr/>
              <p:nvPr/>
            </p:nvCxnSpPr>
            <p:spPr>
              <a:xfrm rot="5400000">
                <a:off x="5787529" y="2331881"/>
                <a:ext cx="161330" cy="1588"/>
              </a:xfrm>
              <a:prstGeom prst="straightConnector1">
                <a:avLst/>
              </a:prstGeom>
              <a:ln w="63500" cap="flat" cmpd="sng" algn="ctr">
                <a:solidFill>
                  <a:srgbClr val="00009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矢印コネクタ 50"/>
              <p:cNvCxnSpPr/>
              <p:nvPr/>
            </p:nvCxnSpPr>
            <p:spPr>
              <a:xfrm>
                <a:off x="2511726" y="2643870"/>
                <a:ext cx="780584" cy="1588"/>
              </a:xfrm>
              <a:prstGeom prst="straightConnector1">
                <a:avLst/>
              </a:prstGeom>
              <a:ln w="381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正方形/長方形 56"/>
              <p:cNvSpPr/>
              <p:nvPr/>
            </p:nvSpPr>
            <p:spPr>
              <a:xfrm>
                <a:off x="114296" y="2281535"/>
                <a:ext cx="2397430" cy="65698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58" name="テキスト ボックス 57"/>
          <p:cNvSpPr txBox="1"/>
          <p:nvPr/>
        </p:nvSpPr>
        <p:spPr>
          <a:xfrm>
            <a:off x="457200" y="30435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000090"/>
                </a:solidFill>
              </a:rPr>
              <a:t>But this does </a:t>
            </a:r>
            <a:r>
              <a:rPr lang="en-US" altLang="ja-JP" sz="2400" dirty="0" smtClean="0">
                <a:solidFill>
                  <a:srgbClr val="FF0000"/>
                </a:solidFill>
              </a:rPr>
              <a:t>not</a:t>
            </a:r>
            <a:r>
              <a:rPr lang="en-US" altLang="ja-JP" sz="2400" dirty="0" smtClean="0">
                <a:solidFill>
                  <a:srgbClr val="000090"/>
                </a:solidFill>
              </a:rPr>
              <a:t> mean the system is in the usual </a:t>
            </a:r>
            <a:r>
              <a:rPr lang="en-US" altLang="ja-JP" sz="2400" dirty="0" smtClean="0">
                <a:solidFill>
                  <a:srgbClr val="FF0000"/>
                </a:solidFill>
              </a:rPr>
              <a:t>symmetric</a:t>
            </a:r>
            <a:r>
              <a:rPr lang="en-US" altLang="ja-JP" sz="2400" dirty="0" smtClean="0">
                <a:solidFill>
                  <a:srgbClr val="000090"/>
                </a:solidFill>
              </a:rPr>
              <a:t> phase! </a:t>
            </a:r>
            <a:endParaRPr lang="ja-JP" altLang="en-US" sz="2400" dirty="0">
              <a:solidFill>
                <a:srgbClr val="000090"/>
              </a:solidFill>
            </a:endParaRPr>
          </a:p>
        </p:txBody>
      </p:sp>
      <p:grpSp>
        <p:nvGrpSpPr>
          <p:cNvPr id="86" name="図形グループ 85"/>
          <p:cNvGrpSpPr/>
          <p:nvPr/>
        </p:nvGrpSpPr>
        <p:grpSpPr>
          <a:xfrm>
            <a:off x="5257800" y="4800600"/>
            <a:ext cx="533400" cy="609600"/>
            <a:chOff x="2191382" y="5027612"/>
            <a:chExt cx="1313819" cy="1222376"/>
          </a:xfrm>
        </p:grpSpPr>
        <p:cxnSp>
          <p:nvCxnSpPr>
            <p:cNvPr id="87" name="直線矢印コネクタ 86"/>
            <p:cNvCxnSpPr/>
            <p:nvPr/>
          </p:nvCxnSpPr>
          <p:spPr>
            <a:xfrm>
              <a:off x="2191382" y="5027612"/>
              <a:ext cx="1313818" cy="12207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矢印コネクタ 87"/>
            <p:cNvCxnSpPr/>
            <p:nvPr/>
          </p:nvCxnSpPr>
          <p:spPr>
            <a:xfrm rot="10800000" flipV="1">
              <a:off x="2209802" y="5027613"/>
              <a:ext cx="1295399" cy="1222375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926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28601" y="142852"/>
            <a:ext cx="830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How neglected contributions affect the results? </a:t>
            </a:r>
            <a:endParaRPr kumimoji="1" lang="ja-JP" altLang="en-US" sz="3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29/30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04800" y="609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en-US" altLang="ja-JP" sz="2400" dirty="0" smtClean="0">
                <a:solidFill>
                  <a:schemeClr val="tx2"/>
                </a:solidFill>
              </a:rPr>
              <a:t>Neglected contributions in the dimensional reduction</a:t>
            </a:r>
            <a:r>
              <a:rPr lang="en-US" altLang="ja-JP" sz="2400" dirty="0" smtClean="0">
                <a:solidFill>
                  <a:srgbClr val="000090"/>
                </a:solidFill>
              </a:rPr>
              <a:t>:  </a:t>
            </a:r>
            <a:endParaRPr lang="ja-JP" altLang="en-US" sz="2400" dirty="0">
              <a:solidFill>
                <a:srgbClr val="000090"/>
              </a:solidFill>
            </a:endParaRPr>
          </a:p>
        </p:txBody>
      </p:sp>
      <p:grpSp>
        <p:nvGrpSpPr>
          <p:cNvPr id="2" name="図形グループ 14"/>
          <p:cNvGrpSpPr/>
          <p:nvPr/>
        </p:nvGrpSpPr>
        <p:grpSpPr>
          <a:xfrm>
            <a:off x="4114800" y="1371600"/>
            <a:ext cx="2971800" cy="646331"/>
            <a:chOff x="4038600" y="3273862"/>
            <a:chExt cx="2971800" cy="646331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4038600" y="3273862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ln>
                    <a:solidFill>
                      <a:srgbClr val="0000FF"/>
                    </a:solidFill>
                  </a:ln>
                </a:rPr>
                <a:t>〜 </a:t>
              </a:r>
              <a:r>
                <a:rPr lang="en-US" altLang="ja-JP" sz="3600" dirty="0" err="1" smtClean="0">
                  <a:ln>
                    <a:solidFill>
                      <a:srgbClr val="0000FF"/>
                    </a:solidFill>
                  </a:ln>
                  <a:solidFill>
                    <a:srgbClr val="0000FF"/>
                  </a:solidFill>
                </a:rPr>
                <a:t>μ</a:t>
              </a:r>
              <a:r>
                <a:rPr lang="en-US" altLang="ja-JP" sz="3600" dirty="0" smtClean="0">
                  <a:ln>
                    <a:solidFill>
                      <a:srgbClr val="0000FF"/>
                    </a:solidFill>
                  </a:ln>
                  <a:solidFill>
                    <a:srgbClr val="0000FF"/>
                  </a:solidFill>
                </a:rPr>
                <a:t> </a:t>
              </a:r>
              <a:endParaRPr kumimoji="1" lang="ja-JP" altLang="en-US" sz="28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334000" y="3273862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ln>
                    <a:solidFill>
                      <a:srgbClr val="0000FF"/>
                    </a:solidFill>
                  </a:ln>
                </a:rPr>
                <a:t>〜 </a:t>
              </a:r>
              <a:r>
                <a:rPr lang="en-US" altLang="ja-JP" sz="3600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Λ</a:t>
              </a:r>
              <a:r>
                <a:rPr lang="en-US" altLang="ja-JP" sz="2000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QCD</a:t>
              </a:r>
              <a:endParaRPr lang="ja-JP" altLang="en-US" sz="3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図形グループ 30"/>
          <p:cNvGrpSpPr/>
          <p:nvPr/>
        </p:nvGrpSpPr>
        <p:grpSpPr>
          <a:xfrm>
            <a:off x="1371600" y="1076980"/>
            <a:ext cx="6172200" cy="490741"/>
            <a:chOff x="914400" y="1461642"/>
            <a:chExt cx="7315200" cy="636815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4400" y="1461642"/>
              <a:ext cx="5943600" cy="636815"/>
            </a:xfrm>
            <a:prstGeom prst="rect">
              <a:avLst/>
            </a:prstGeom>
          </p:spPr>
        </p:pic>
        <p:grpSp>
          <p:nvGrpSpPr>
            <p:cNvPr id="4" name="図形グループ 17"/>
            <p:cNvGrpSpPr/>
            <p:nvPr/>
          </p:nvGrpSpPr>
          <p:grpSpPr>
            <a:xfrm>
              <a:off x="7010400" y="1576169"/>
              <a:ext cx="1219200" cy="520700"/>
              <a:chOff x="7010400" y="3289300"/>
              <a:chExt cx="1219200" cy="520700"/>
            </a:xfrm>
          </p:grpSpPr>
          <p:pic>
            <p:nvPicPr>
              <p:cNvPr id="19" name="図 1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10400" y="3365500"/>
                <a:ext cx="444500" cy="444500"/>
              </a:xfrm>
              <a:prstGeom prst="rect">
                <a:avLst/>
              </a:prstGeom>
            </p:spPr>
          </p:pic>
          <p:grpSp>
            <p:nvGrpSpPr>
              <p:cNvPr id="5" name="図形グループ 34"/>
              <p:cNvGrpSpPr/>
              <p:nvPr/>
            </p:nvGrpSpPr>
            <p:grpSpPr>
              <a:xfrm>
                <a:off x="7505700" y="3289300"/>
                <a:ext cx="723900" cy="520700"/>
                <a:chOff x="7607300" y="3365500"/>
                <a:chExt cx="723900" cy="520700"/>
              </a:xfrm>
            </p:grpSpPr>
            <p:pic>
              <p:nvPicPr>
                <p:cNvPr id="21" name="図 20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924800" y="3606800"/>
                  <a:ext cx="406400" cy="279400"/>
                </a:xfrm>
                <a:prstGeom prst="rect">
                  <a:avLst/>
                </a:prstGeom>
              </p:spPr>
            </p:pic>
            <p:pic>
              <p:nvPicPr>
                <p:cNvPr id="22" name="図 21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607300" y="3365500"/>
                  <a:ext cx="336085" cy="444500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5" name="円/楕円 24"/>
          <p:cNvSpPr/>
          <p:nvPr/>
        </p:nvSpPr>
        <p:spPr>
          <a:xfrm>
            <a:off x="5867400" y="929429"/>
            <a:ext cx="685800" cy="670771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6858000" y="929429"/>
            <a:ext cx="685800" cy="670771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95400" y="215271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spin mixing    →</a:t>
            </a:r>
            <a:r>
              <a:rPr lang="en-US" altLang="ja-JP" sz="2400" dirty="0" err="1" smtClean="0"/>
              <a:t>　breaks</a:t>
            </a:r>
            <a:r>
              <a:rPr lang="en-US" altLang="ja-JP" sz="2400" dirty="0" smtClean="0"/>
              <a:t> the flavor symmetry </a:t>
            </a:r>
            <a:r>
              <a:rPr lang="en-US" altLang="ja-JP" sz="2400" dirty="0" smtClean="0">
                <a:solidFill>
                  <a:srgbClr val="FF0000"/>
                </a:solidFill>
              </a:rPr>
              <a:t>explicitly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>
                <a:solidFill>
                  <a:srgbClr val="000090"/>
                </a:solidFill>
              </a:rPr>
              <a:t> </a:t>
            </a:r>
            <a:endParaRPr lang="ja-JP" altLang="en-US" sz="2800" dirty="0">
              <a:solidFill>
                <a:srgbClr val="00009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371600" y="2533710"/>
            <a:ext cx="5832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mass term     →　 acts as mass term</a:t>
            </a:r>
            <a:r>
              <a:rPr lang="en-US" altLang="ja-JP" sz="2800" dirty="0" smtClean="0">
                <a:solidFill>
                  <a:srgbClr val="000090"/>
                </a:solidFill>
              </a:rPr>
              <a:t>  </a:t>
            </a:r>
            <a:endParaRPr lang="ja-JP" altLang="en-US" sz="2800" dirty="0">
              <a:solidFill>
                <a:srgbClr val="00009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524000" y="1828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</a:t>
            </a:r>
            <a:r>
              <a:rPr lang="en-US" altLang="ja-JP" sz="2400" dirty="0" smtClean="0">
                <a:solidFill>
                  <a:srgbClr val="FF0000"/>
                </a:solidFill>
              </a:rPr>
              <a:t>3</a:t>
            </a:r>
            <a:r>
              <a:rPr lang="en-US" altLang="ja-JP" sz="2400" dirty="0" smtClean="0"/>
              <a:t>+1)D</a:t>
            </a:r>
            <a:endParaRPr lang="ja-JP" altLang="en-US" sz="2800" dirty="0">
              <a:solidFill>
                <a:srgbClr val="00009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953000" y="1828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</a:t>
            </a:r>
            <a:r>
              <a:rPr lang="en-US" altLang="ja-JP" sz="2400" dirty="0" smtClean="0">
                <a:solidFill>
                  <a:srgbClr val="FF0000"/>
                </a:solidFill>
              </a:rPr>
              <a:t>1</a:t>
            </a:r>
            <a:r>
              <a:rPr lang="en-US" altLang="ja-JP" sz="2400" dirty="0" smtClean="0"/>
              <a:t>+1)D</a:t>
            </a:r>
            <a:endParaRPr lang="ja-JP" altLang="en-US" sz="2800" dirty="0">
              <a:solidFill>
                <a:srgbClr val="000090"/>
              </a:solidFill>
            </a:endParaRPr>
          </a:p>
        </p:txBody>
      </p:sp>
      <p:grpSp>
        <p:nvGrpSpPr>
          <p:cNvPr id="38" name="図形グループ 37"/>
          <p:cNvGrpSpPr/>
          <p:nvPr/>
        </p:nvGrpSpPr>
        <p:grpSpPr>
          <a:xfrm>
            <a:off x="152400" y="2971800"/>
            <a:ext cx="9296400" cy="3581400"/>
            <a:chOff x="152400" y="2971800"/>
            <a:chExt cx="9296400" cy="3581400"/>
          </a:xfrm>
        </p:grpSpPr>
        <p:sp>
          <p:nvSpPr>
            <p:cNvPr id="51" name="テキスト ボックス 50"/>
            <p:cNvSpPr txBox="1"/>
            <p:nvPr/>
          </p:nvSpPr>
          <p:spPr>
            <a:xfrm>
              <a:off x="152400" y="2971800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FF0000"/>
                  </a:solidFill>
                </a:rPr>
                <a:t>Expectations</a:t>
              </a:r>
              <a:r>
                <a:rPr lang="en-US" altLang="ja-JP" sz="2800" dirty="0" smtClean="0">
                  <a:solidFill>
                    <a:srgbClr val="000090"/>
                  </a:solidFill>
                </a:rPr>
                <a:t>:</a:t>
              </a:r>
              <a:endParaRPr lang="ja-JP" altLang="en-US" sz="2400" dirty="0">
                <a:solidFill>
                  <a:srgbClr val="000090"/>
                </a:solidFill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04800" y="3486090"/>
              <a:ext cx="8153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000090"/>
                  </a:solidFill>
                </a:rPr>
                <a:t>1,</a:t>
              </a:r>
              <a:r>
                <a:rPr lang="en-US" altLang="ja-JP" sz="2400" dirty="0" smtClean="0">
                  <a:solidFill>
                    <a:srgbClr val="660066"/>
                  </a:solidFill>
                </a:rPr>
                <a:t> Explicit</a:t>
              </a:r>
              <a:r>
                <a:rPr lang="en-US" altLang="ja-JP" sz="2400" dirty="0" smtClean="0">
                  <a:solidFill>
                    <a:srgbClr val="000090"/>
                  </a:solidFill>
                </a:rPr>
                <a:t> breaking regulate the </a:t>
              </a:r>
              <a:r>
                <a:rPr lang="en-US" altLang="ja-JP" sz="2400" dirty="0" smtClean="0">
                  <a:solidFill>
                    <a:srgbClr val="660066"/>
                  </a:solidFill>
                </a:rPr>
                <a:t>IR divergent phase fluctuations</a:t>
              </a:r>
              <a:r>
                <a:rPr lang="en-US" altLang="ja-JP" sz="2400" dirty="0" smtClean="0">
                  <a:solidFill>
                    <a:srgbClr val="000090"/>
                  </a:solidFill>
                </a:rPr>
                <a:t>,</a:t>
              </a:r>
            </a:p>
            <a:p>
              <a:r>
                <a:rPr lang="en-US" altLang="ja-JP" sz="2400" dirty="0" smtClean="0">
                  <a:solidFill>
                    <a:srgbClr val="000090"/>
                  </a:solidFill>
                </a:rPr>
                <a:t>    so that </a:t>
              </a:r>
              <a:r>
                <a:rPr lang="en-US" altLang="ja-JP" sz="2400" dirty="0" smtClean="0">
                  <a:solidFill>
                    <a:srgbClr val="660066"/>
                  </a:solidFill>
                </a:rPr>
                <a:t>quasi-long range order </a:t>
              </a:r>
              <a:r>
                <a:rPr lang="en-US" altLang="ja-JP" sz="2400" dirty="0" smtClean="0">
                  <a:solidFill>
                    <a:srgbClr val="000090"/>
                  </a:solidFill>
                </a:rPr>
                <a:t>becomes </a:t>
              </a:r>
              <a:r>
                <a:rPr lang="en-US" altLang="ja-JP" sz="2400" dirty="0" smtClean="0">
                  <a:solidFill>
                    <a:srgbClr val="660066"/>
                  </a:solidFill>
                </a:rPr>
                <a:t>long range order.</a:t>
              </a:r>
              <a:r>
                <a:rPr lang="en-US" altLang="ja-JP" sz="2400" dirty="0" smtClean="0">
                  <a:solidFill>
                    <a:srgbClr val="000090"/>
                  </a:solidFill>
                </a:rPr>
                <a:t>  </a:t>
              </a:r>
              <a:endParaRPr lang="ja-JP" altLang="en-US" sz="2400" dirty="0">
                <a:solidFill>
                  <a:srgbClr val="000090"/>
                </a:solidFill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304800" y="4324290"/>
              <a:ext cx="815340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000090"/>
                  </a:solidFill>
                </a:rPr>
                <a:t>2, Perturbation effects get smaller as </a:t>
              </a:r>
              <a:r>
                <a:rPr lang="en-US" altLang="ja-JP" sz="2400" dirty="0" err="1" smtClean="0">
                  <a:solidFill>
                    <a:srgbClr val="000090"/>
                  </a:solidFill>
                </a:rPr>
                <a:t>μ</a:t>
              </a:r>
              <a:r>
                <a:rPr lang="en-US" altLang="ja-JP" sz="2400" dirty="0" smtClean="0">
                  <a:solidFill>
                    <a:srgbClr val="000090"/>
                  </a:solidFill>
                </a:rPr>
                <a:t> increases, but still  </a:t>
              </a:r>
            </a:p>
            <a:p>
              <a:r>
                <a:rPr lang="en-US" altLang="ja-JP" sz="2400" dirty="0" smtClean="0">
                  <a:solidFill>
                    <a:srgbClr val="000090"/>
                  </a:solidFill>
                </a:rPr>
                <a:t>    introduce 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arbitrary small explicit breaking</a:t>
              </a:r>
              <a:r>
                <a:rPr lang="en-US" altLang="ja-JP" sz="2400" dirty="0" smtClean="0">
                  <a:solidFill>
                    <a:srgbClr val="000090"/>
                  </a:solidFill>
                </a:rPr>
                <a:t>, which stabilizes</a:t>
              </a:r>
            </a:p>
            <a:p>
              <a:r>
                <a:rPr lang="en-US" altLang="ja-JP" sz="2400" dirty="0" smtClean="0">
                  <a:solidFill>
                    <a:srgbClr val="000090"/>
                  </a:solidFill>
                </a:rPr>
                <a:t>    quasi-long range order to long range order.  </a:t>
              </a:r>
              <a:endParaRPr lang="ja-JP" altLang="en-US" sz="2400" dirty="0">
                <a:solidFill>
                  <a:srgbClr val="000090"/>
                </a:solidFill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52400" y="5486400"/>
              <a:ext cx="9296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/>
                <a:t>(As for 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mass </a:t>
              </a:r>
              <a:r>
                <a:rPr lang="en-US" altLang="ja-JP" sz="2000" dirty="0" smtClean="0"/>
                <a:t>term, this is confirmed by </a:t>
              </a:r>
              <a:r>
                <a:rPr lang="en-US" altLang="ja-JP" sz="2000" dirty="0" err="1" smtClean="0"/>
                <a:t>Bringoltz</a:t>
              </a:r>
              <a:r>
                <a:rPr lang="en-US" altLang="ja-JP" sz="2000" dirty="0" smtClean="0"/>
                <a:t> analyses for 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massive </a:t>
              </a:r>
              <a:r>
                <a:rPr lang="en-US" altLang="ja-JP" sz="2000" dirty="0" smtClean="0"/>
                <a:t>`</a:t>
              </a:r>
              <a:r>
                <a:rPr lang="en-US" altLang="ja-JP" sz="2000" dirty="0" err="1" smtClean="0"/>
                <a:t>tHooft</a:t>
              </a:r>
              <a:r>
                <a:rPr lang="en-US" altLang="ja-JP" sz="2000" dirty="0" smtClean="0"/>
                <a:t> model.)  </a:t>
              </a:r>
              <a:endParaRPr lang="ja-JP" altLang="en-US" sz="2000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85799" y="6029980"/>
              <a:ext cx="83820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FF0000"/>
                  </a:solidFill>
                </a:rPr>
                <a:t>Final results should be closer to our large </a:t>
              </a:r>
              <a:r>
                <a:rPr lang="en-US" altLang="ja-JP" sz="2800" dirty="0" err="1" smtClean="0">
                  <a:solidFill>
                    <a:srgbClr val="FF0000"/>
                  </a:solidFill>
                </a:rPr>
                <a:t>Nc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 results</a:t>
              </a:r>
              <a:r>
                <a:rPr lang="en-US" altLang="ja-JP" sz="2800" dirty="0" smtClean="0">
                  <a:solidFill>
                    <a:srgbClr val="000090"/>
                  </a:solidFill>
                </a:rPr>
                <a:t>!</a:t>
              </a:r>
              <a:endParaRPr lang="ja-JP" altLang="en-US" sz="2400" dirty="0">
                <a:solidFill>
                  <a:srgbClr val="000090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926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228600" y="3048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In this work, we will </a:t>
            </a:r>
            <a:r>
              <a:rPr lang="en-US" altLang="ja-JP" sz="2800" dirty="0" smtClean="0">
                <a:solidFill>
                  <a:srgbClr val="FF0000"/>
                </a:solidFill>
              </a:rPr>
              <a:t>not</a:t>
            </a:r>
            <a:r>
              <a:rPr lang="en-US" altLang="ja-JP" sz="2800" dirty="0" smtClean="0"/>
              <a:t> discuss the interaction between </a:t>
            </a:r>
          </a:p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different patches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0000FF"/>
                </a:solidFill>
              </a:rPr>
              <a:t>except</a:t>
            </a:r>
            <a:r>
              <a:rPr lang="en-US" altLang="ja-JP" sz="2800" dirty="0" smtClean="0"/>
              <a:t> those at the </a:t>
            </a:r>
            <a:r>
              <a:rPr lang="en-US" altLang="ja-JP" sz="2800" dirty="0" smtClean="0">
                <a:solidFill>
                  <a:srgbClr val="FF0000"/>
                </a:solidFill>
              </a:rPr>
              <a:t>north</a:t>
            </a:r>
            <a:r>
              <a:rPr lang="en-US" altLang="ja-JP" sz="2800" dirty="0" smtClean="0"/>
              <a:t> or </a:t>
            </a:r>
            <a:r>
              <a:rPr lang="en-US" altLang="ja-JP" sz="2800" dirty="0" smtClean="0">
                <a:solidFill>
                  <a:srgbClr val="FF0000"/>
                </a:solidFill>
              </a:rPr>
              <a:t>south</a:t>
            </a:r>
            <a:r>
              <a:rPr lang="en-US" altLang="ja-JP" sz="2800" dirty="0" smtClean="0"/>
              <a:t> poles. </a:t>
            </a:r>
            <a:endParaRPr kumimoji="1" lang="ja-JP" altLang="en-US" sz="32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15/30</a:t>
            </a:r>
          </a:p>
        </p:txBody>
      </p:sp>
      <p:grpSp>
        <p:nvGrpSpPr>
          <p:cNvPr id="68" name="図形グループ 67"/>
          <p:cNvGrpSpPr/>
          <p:nvPr/>
        </p:nvGrpSpPr>
        <p:grpSpPr>
          <a:xfrm>
            <a:off x="2166505" y="1828800"/>
            <a:ext cx="4843895" cy="4724400"/>
            <a:chOff x="1676400" y="1295400"/>
            <a:chExt cx="5438220" cy="5105400"/>
          </a:xfrm>
        </p:grpSpPr>
        <p:sp>
          <p:nvSpPr>
            <p:cNvPr id="6" name="円/楕円 5"/>
            <p:cNvSpPr/>
            <p:nvPr/>
          </p:nvSpPr>
          <p:spPr>
            <a:xfrm>
              <a:off x="1676400" y="1447800"/>
              <a:ext cx="5387306" cy="4953000"/>
            </a:xfrm>
            <a:prstGeom prst="ellipse">
              <a:avLst/>
            </a:prstGeom>
            <a:gradFill flip="none" rotWithShape="1">
              <a:gsLst>
                <a:gs pos="68000">
                  <a:schemeClr val="tx2">
                    <a:lumMod val="20000"/>
                    <a:lumOff val="80000"/>
                  </a:schemeClr>
                </a:gs>
                <a:gs pos="50000">
                  <a:schemeClr val="accent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4" name="図形グループ 43"/>
            <p:cNvGrpSpPr/>
            <p:nvPr/>
          </p:nvGrpSpPr>
          <p:grpSpPr>
            <a:xfrm>
              <a:off x="3152764" y="1295400"/>
              <a:ext cx="2486036" cy="1066800"/>
              <a:chOff x="3152764" y="1295400"/>
              <a:chExt cx="2486036" cy="1066800"/>
            </a:xfrm>
          </p:grpSpPr>
          <p:sp>
            <p:nvSpPr>
              <p:cNvPr id="30" name="円/楕円 29"/>
              <p:cNvSpPr/>
              <p:nvPr/>
            </p:nvSpPr>
            <p:spPr>
              <a:xfrm>
                <a:off x="3152764" y="1676400"/>
                <a:ext cx="2486036" cy="685800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円/楕円 6"/>
              <p:cNvSpPr/>
              <p:nvPr/>
            </p:nvSpPr>
            <p:spPr>
              <a:xfrm>
                <a:off x="3152764" y="1295400"/>
                <a:ext cx="2486036" cy="685800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0" name="図形グループ 49"/>
            <p:cNvGrpSpPr/>
            <p:nvPr/>
          </p:nvGrpSpPr>
          <p:grpSpPr>
            <a:xfrm rot="4027487">
              <a:off x="5338202" y="2707326"/>
              <a:ext cx="2486036" cy="1066800"/>
              <a:chOff x="3152764" y="1295400"/>
              <a:chExt cx="2486036" cy="1066800"/>
            </a:xfrm>
          </p:grpSpPr>
          <p:sp>
            <p:nvSpPr>
              <p:cNvPr id="51" name="円/楕円 50"/>
              <p:cNvSpPr/>
              <p:nvPr/>
            </p:nvSpPr>
            <p:spPr>
              <a:xfrm>
                <a:off x="3152764" y="1676400"/>
                <a:ext cx="2486036" cy="685800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 51"/>
              <p:cNvSpPr/>
              <p:nvPr/>
            </p:nvSpPr>
            <p:spPr>
              <a:xfrm rot="2565937">
                <a:off x="3913934" y="1807355"/>
                <a:ext cx="284352" cy="314324"/>
              </a:xfrm>
              <a:custGeom>
                <a:avLst/>
                <a:gdLst>
                  <a:gd name="connsiteX0" fmla="*/ 0 w 1015311"/>
                  <a:gd name="connsiteY0" fmla="*/ 6614 h 949124"/>
                  <a:gd name="connsiteX1" fmla="*/ 317491 w 1015311"/>
                  <a:gd name="connsiteY1" fmla="*/ 56220 h 949124"/>
                  <a:gd name="connsiteX2" fmla="*/ 228197 w 1015311"/>
                  <a:gd name="connsiteY2" fmla="*/ 343933 h 949124"/>
                  <a:gd name="connsiteX3" fmla="*/ 496080 w 1015311"/>
                  <a:gd name="connsiteY3" fmla="*/ 373697 h 949124"/>
                  <a:gd name="connsiteX4" fmla="*/ 684591 w 1015311"/>
                  <a:gd name="connsiteY4" fmla="*/ 383618 h 949124"/>
                  <a:gd name="connsiteX5" fmla="*/ 634983 w 1015311"/>
                  <a:gd name="connsiteY5" fmla="*/ 661410 h 949124"/>
                  <a:gd name="connsiteX6" fmla="*/ 962396 w 1015311"/>
                  <a:gd name="connsiteY6" fmla="*/ 671331 h 949124"/>
                  <a:gd name="connsiteX7" fmla="*/ 952474 w 1015311"/>
                  <a:gd name="connsiteY7" fmla="*/ 949124 h 94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5311" h="949124">
                    <a:moveTo>
                      <a:pt x="0" y="6614"/>
                    </a:moveTo>
                    <a:cubicBezTo>
                      <a:pt x="139729" y="3307"/>
                      <a:pt x="279458" y="0"/>
                      <a:pt x="317491" y="56220"/>
                    </a:cubicBezTo>
                    <a:cubicBezTo>
                      <a:pt x="355524" y="112440"/>
                      <a:pt x="198432" y="291020"/>
                      <a:pt x="228197" y="343933"/>
                    </a:cubicBezTo>
                    <a:cubicBezTo>
                      <a:pt x="257962" y="396846"/>
                      <a:pt x="420014" y="367083"/>
                      <a:pt x="496080" y="373697"/>
                    </a:cubicBezTo>
                    <a:cubicBezTo>
                      <a:pt x="572146" y="380311"/>
                      <a:pt x="661440" y="335666"/>
                      <a:pt x="684591" y="383618"/>
                    </a:cubicBezTo>
                    <a:cubicBezTo>
                      <a:pt x="707742" y="431570"/>
                      <a:pt x="588682" y="613458"/>
                      <a:pt x="634983" y="661410"/>
                    </a:cubicBezTo>
                    <a:cubicBezTo>
                      <a:pt x="681284" y="709362"/>
                      <a:pt x="909481" y="623379"/>
                      <a:pt x="962396" y="671331"/>
                    </a:cubicBezTo>
                    <a:cubicBezTo>
                      <a:pt x="1015311" y="719283"/>
                      <a:pt x="952474" y="902825"/>
                      <a:pt x="952474" y="949124"/>
                    </a:cubicBezTo>
                  </a:path>
                </a:pathLst>
              </a:custGeom>
              <a:ln w="1143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円/楕円 55"/>
              <p:cNvSpPr/>
              <p:nvPr/>
            </p:nvSpPr>
            <p:spPr>
              <a:xfrm>
                <a:off x="3152764" y="1295400"/>
                <a:ext cx="2486036" cy="685800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0" name="フリーフォーム 59"/>
            <p:cNvSpPr/>
            <p:nvPr/>
          </p:nvSpPr>
          <p:spPr>
            <a:xfrm rot="21383260">
              <a:off x="5073851" y="1787717"/>
              <a:ext cx="1145214" cy="967285"/>
            </a:xfrm>
            <a:custGeom>
              <a:avLst/>
              <a:gdLst>
                <a:gd name="connsiteX0" fmla="*/ 0 w 1015311"/>
                <a:gd name="connsiteY0" fmla="*/ 6614 h 949124"/>
                <a:gd name="connsiteX1" fmla="*/ 317491 w 1015311"/>
                <a:gd name="connsiteY1" fmla="*/ 56220 h 949124"/>
                <a:gd name="connsiteX2" fmla="*/ 228197 w 1015311"/>
                <a:gd name="connsiteY2" fmla="*/ 343933 h 949124"/>
                <a:gd name="connsiteX3" fmla="*/ 496080 w 1015311"/>
                <a:gd name="connsiteY3" fmla="*/ 373697 h 949124"/>
                <a:gd name="connsiteX4" fmla="*/ 684591 w 1015311"/>
                <a:gd name="connsiteY4" fmla="*/ 383618 h 949124"/>
                <a:gd name="connsiteX5" fmla="*/ 634983 w 1015311"/>
                <a:gd name="connsiteY5" fmla="*/ 661410 h 949124"/>
                <a:gd name="connsiteX6" fmla="*/ 962396 w 1015311"/>
                <a:gd name="connsiteY6" fmla="*/ 671331 h 949124"/>
                <a:gd name="connsiteX7" fmla="*/ 952474 w 1015311"/>
                <a:gd name="connsiteY7" fmla="*/ 949124 h 94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5311" h="949124">
                  <a:moveTo>
                    <a:pt x="0" y="6614"/>
                  </a:moveTo>
                  <a:cubicBezTo>
                    <a:pt x="139729" y="3307"/>
                    <a:pt x="279458" y="0"/>
                    <a:pt x="317491" y="56220"/>
                  </a:cubicBezTo>
                  <a:cubicBezTo>
                    <a:pt x="355524" y="112440"/>
                    <a:pt x="198432" y="291020"/>
                    <a:pt x="228197" y="343933"/>
                  </a:cubicBezTo>
                  <a:cubicBezTo>
                    <a:pt x="257962" y="396846"/>
                    <a:pt x="420014" y="367083"/>
                    <a:pt x="496080" y="373697"/>
                  </a:cubicBezTo>
                  <a:cubicBezTo>
                    <a:pt x="572146" y="380311"/>
                    <a:pt x="661440" y="335666"/>
                    <a:pt x="684591" y="383618"/>
                  </a:cubicBezTo>
                  <a:cubicBezTo>
                    <a:pt x="707742" y="431570"/>
                    <a:pt x="588682" y="613458"/>
                    <a:pt x="634983" y="661410"/>
                  </a:cubicBezTo>
                  <a:cubicBezTo>
                    <a:pt x="681284" y="709362"/>
                    <a:pt x="909481" y="623379"/>
                    <a:pt x="962396" y="671331"/>
                  </a:cubicBezTo>
                  <a:cubicBezTo>
                    <a:pt x="1015311" y="719283"/>
                    <a:pt x="952474" y="902825"/>
                    <a:pt x="952474" y="949124"/>
                  </a:cubicBezTo>
                </a:path>
              </a:pathLst>
            </a:custGeom>
            <a:ln w="1143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5" name="テキスト ボックス 74"/>
          <p:cNvSpPr txBox="1"/>
          <p:nvPr/>
        </p:nvSpPr>
        <p:spPr>
          <a:xfrm>
            <a:off x="2438400" y="1219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660066"/>
                </a:solidFill>
              </a:rPr>
              <a:t>(Since we did not find satisfactory treatments) </a:t>
            </a:r>
            <a:endParaRPr kumimoji="1" lang="ja-JP" altLang="en-US" sz="28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 advTm="18953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-76200" y="142852"/>
            <a:ext cx="8248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2</a:t>
            </a:r>
            <a:r>
              <a:rPr lang="en-US" altLang="ja-JP" sz="3600" baseline="30000" dirty="0" smtClean="0"/>
              <a:t>nd</a:t>
            </a:r>
            <a:r>
              <a:rPr lang="en-US" altLang="ja-JP" sz="3600" dirty="0" smtClean="0"/>
              <a:t> Dictionary: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μ</a:t>
            </a:r>
            <a:r>
              <a:rPr lang="en-US" altLang="ja-JP" sz="3600" dirty="0" smtClean="0">
                <a:solidFill>
                  <a:srgbClr val="FF0000"/>
                </a:solidFill>
              </a:rPr>
              <a:t> =</a:t>
            </a:r>
            <a:r>
              <a:rPr lang="ja-JP" altLang="en-US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smtClean="0">
                <a:solidFill>
                  <a:srgbClr val="FF0000"/>
                </a:solidFill>
              </a:rPr>
              <a:t>0 </a:t>
            </a:r>
            <a:r>
              <a:rPr lang="en-US" altLang="ja-JP" sz="3600" dirty="0" smtClean="0">
                <a:solidFill>
                  <a:srgbClr val="000090"/>
                </a:solidFill>
              </a:rPr>
              <a:t>&amp;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μ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ja-JP" altLang="en-US" sz="3600" dirty="0" smtClean="0">
                <a:solidFill>
                  <a:srgbClr val="FF0000"/>
                </a:solidFill>
              </a:rPr>
              <a:t>≠ </a:t>
            </a:r>
            <a:r>
              <a:rPr lang="en-US" altLang="ja-JP" sz="3600" dirty="0" smtClean="0">
                <a:solidFill>
                  <a:srgbClr val="FF0000"/>
                </a:solidFill>
              </a:rPr>
              <a:t>0 </a:t>
            </a:r>
            <a:r>
              <a:rPr lang="en-US" altLang="ja-JP" sz="3600" dirty="0" smtClean="0">
                <a:solidFill>
                  <a:srgbClr val="000090"/>
                </a:solidFill>
              </a:rPr>
              <a:t>in</a:t>
            </a:r>
            <a:r>
              <a:rPr lang="en-US" altLang="ja-JP" sz="3600" dirty="0" smtClean="0">
                <a:solidFill>
                  <a:srgbClr val="FF0000"/>
                </a:solidFill>
              </a:rPr>
              <a:t> (1+1)D</a:t>
            </a:r>
            <a:r>
              <a:rPr lang="en-US" altLang="ja-JP" sz="3600" dirty="0" smtClean="0"/>
              <a:t> </a:t>
            </a:r>
            <a:endParaRPr kumimoji="1" lang="ja-JP" altLang="en-US" sz="3600" dirty="0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457200" y="2322732"/>
            <a:ext cx="3048000" cy="4763"/>
          </a:xfrm>
          <a:prstGeom prst="straightConnector1">
            <a:avLst/>
          </a:prstGeom>
          <a:ln w="730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16200000" flipV="1">
            <a:off x="648496" y="2056028"/>
            <a:ext cx="2362200" cy="5"/>
          </a:xfrm>
          <a:prstGeom prst="straightConnector1">
            <a:avLst/>
          </a:prstGeom>
          <a:ln w="730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V="1">
            <a:off x="1065212" y="951131"/>
            <a:ext cx="2135188" cy="213360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rot="16200000" flipV="1">
            <a:off x="456407" y="951924"/>
            <a:ext cx="2133600" cy="2132013"/>
          </a:xfrm>
          <a:prstGeom prst="straightConnector1">
            <a:avLst/>
          </a:prstGeom>
          <a:ln w="38100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rot="10800000">
            <a:off x="989013" y="1484531"/>
            <a:ext cx="1676401" cy="1676400"/>
          </a:xfrm>
          <a:prstGeom prst="straightConnector1">
            <a:avLst/>
          </a:prstGeom>
          <a:ln w="1016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743200" y="1219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>
                <a:solidFill>
                  <a:schemeClr val="tx2"/>
                </a:solidFill>
              </a:rPr>
              <a:t>R(+)</a:t>
            </a:r>
            <a:endParaRPr kumimoji="1" lang="ja-JP" altLang="en-US" sz="3600" dirty="0">
              <a:solidFill>
                <a:schemeClr val="tx2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6200" y="11824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>
                <a:solidFill>
                  <a:schemeClr val="tx2"/>
                </a:solidFill>
              </a:rPr>
              <a:t>L(–)</a:t>
            </a:r>
            <a:endParaRPr kumimoji="1" lang="ja-JP" altLang="en-US" sz="3600" dirty="0">
              <a:solidFill>
                <a:schemeClr val="tx2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352800" y="1713131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/>
              <a:t>P</a:t>
            </a:r>
            <a:endParaRPr kumimoji="1" lang="ja-JP" altLang="en-US" sz="3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905000" y="685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/>
              <a:t>E</a:t>
            </a:r>
            <a:endParaRPr kumimoji="1" lang="ja-JP" altLang="en-US" sz="3600" dirty="0"/>
          </a:p>
        </p:txBody>
      </p:sp>
      <p:cxnSp>
        <p:nvCxnSpPr>
          <p:cNvPr id="32" name="直線矢印コネクタ 31"/>
          <p:cNvCxnSpPr/>
          <p:nvPr/>
        </p:nvCxnSpPr>
        <p:spPr>
          <a:xfrm rot="10800000">
            <a:off x="2667001" y="1466165"/>
            <a:ext cx="1588" cy="856566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989012" y="1484531"/>
            <a:ext cx="1677988" cy="1676400"/>
          </a:xfrm>
          <a:prstGeom prst="straightConnector1">
            <a:avLst/>
          </a:prstGeom>
          <a:ln w="1016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209800" y="2170331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n>
                  <a:solidFill>
                    <a:srgbClr val="0000FF"/>
                  </a:solidFill>
                </a:ln>
              </a:rPr>
              <a:t>〜 </a:t>
            </a:r>
            <a:r>
              <a:rPr lang="en-US" altLang="ja-JP" sz="3600" dirty="0" err="1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μ</a:t>
            </a:r>
            <a:r>
              <a:rPr lang="en-US" altLang="ja-JP" sz="36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</a:t>
            </a:r>
            <a:endParaRPr kumimoji="1" lang="ja-JP" altLang="en-US" sz="2800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grpSp>
        <p:nvGrpSpPr>
          <p:cNvPr id="2" name="図形グループ 75"/>
          <p:cNvGrpSpPr/>
          <p:nvPr/>
        </p:nvGrpSpPr>
        <p:grpSpPr>
          <a:xfrm>
            <a:off x="4724400" y="1905000"/>
            <a:ext cx="2819400" cy="461665"/>
            <a:chOff x="4724400" y="1905000"/>
            <a:chExt cx="2819400" cy="461665"/>
          </a:xfrm>
        </p:grpSpPr>
        <p:pic>
          <p:nvPicPr>
            <p:cNvPr id="39" name="Picture 2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41920" y="1905000"/>
              <a:ext cx="2201880" cy="426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テキスト ボックス 41"/>
            <p:cNvSpPr txBox="1"/>
            <p:nvPr/>
          </p:nvSpPr>
          <p:spPr>
            <a:xfrm>
              <a:off x="4724400" y="19050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chemeClr val="tx2"/>
                  </a:solidFill>
                </a:rPr>
                <a:t>or</a:t>
              </a:r>
              <a:endParaRPr kumimoji="1" lang="ja-JP" altLang="en-US"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" name="図形グループ 74"/>
          <p:cNvGrpSpPr/>
          <p:nvPr/>
        </p:nvGrpSpPr>
        <p:grpSpPr>
          <a:xfrm>
            <a:off x="4114800" y="685800"/>
            <a:ext cx="4876800" cy="1071265"/>
            <a:chOff x="4114800" y="685800"/>
            <a:chExt cx="4876800" cy="1071265"/>
          </a:xfrm>
        </p:grpSpPr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59600" y="1299865"/>
              <a:ext cx="2032000" cy="449558"/>
            </a:xfrm>
            <a:prstGeom prst="rect">
              <a:avLst/>
            </a:prstGeom>
          </p:spPr>
        </p:pic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14800" y="1299865"/>
              <a:ext cx="2286000" cy="383282"/>
            </a:xfrm>
            <a:prstGeom prst="rect">
              <a:avLst/>
            </a:prstGeom>
          </p:spPr>
        </p:pic>
        <p:sp>
          <p:nvSpPr>
            <p:cNvPr id="37" name="テキスト ボックス 36"/>
            <p:cNvSpPr txBox="1"/>
            <p:nvPr/>
          </p:nvSpPr>
          <p:spPr>
            <a:xfrm>
              <a:off x="6477000" y="12954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&amp;</a:t>
              </a:r>
              <a:endParaRPr kumimoji="1" lang="ja-JP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648200" y="6858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660066"/>
                  </a:solidFill>
                </a:rPr>
                <a:t>fast</a:t>
              </a:r>
              <a:endParaRPr kumimoji="1" lang="ja-JP" altLang="en-US" sz="2400" dirty="0">
                <a:solidFill>
                  <a:srgbClr val="660066"/>
                </a:solidFill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943600" y="6858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slow</a:t>
              </a:r>
              <a:endParaRPr kumimoji="1" lang="ja-JP" alt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46" name="直線矢印コネクタ 45"/>
            <p:cNvCxnSpPr/>
            <p:nvPr/>
          </p:nvCxnSpPr>
          <p:spPr>
            <a:xfrm>
              <a:off x="4953000" y="1066800"/>
              <a:ext cx="238124" cy="224134"/>
            </a:xfrm>
            <a:prstGeom prst="straightConnector1">
              <a:avLst/>
            </a:prstGeom>
            <a:ln w="38100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 rot="5400000">
              <a:off x="6102995" y="1069329"/>
              <a:ext cx="224134" cy="219076"/>
            </a:xfrm>
            <a:prstGeom prst="straightConnector1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図形グループ 71"/>
          <p:cNvGrpSpPr/>
          <p:nvPr/>
        </p:nvGrpSpPr>
        <p:grpSpPr>
          <a:xfrm>
            <a:off x="3124200" y="2438400"/>
            <a:ext cx="5943600" cy="1143000"/>
            <a:chOff x="3124200" y="2438400"/>
            <a:chExt cx="5943600" cy="1143000"/>
          </a:xfrm>
        </p:grpSpPr>
        <p:pic>
          <p:nvPicPr>
            <p:cNvPr id="38" name="Picture 1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76600" y="2971800"/>
              <a:ext cx="5554291" cy="487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" name="テキスト ボックス 42"/>
            <p:cNvSpPr txBox="1"/>
            <p:nvPr/>
          </p:nvSpPr>
          <p:spPr>
            <a:xfrm>
              <a:off x="6019800" y="24384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chemeClr val="tx2"/>
                  </a:solidFill>
                </a:rPr>
                <a:t>Then</a:t>
              </a:r>
              <a:endParaRPr kumimoji="1" lang="ja-JP" altLang="en-US" sz="2400" dirty="0">
                <a:solidFill>
                  <a:schemeClr val="tx2"/>
                </a:solidFill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3124200" y="2895600"/>
              <a:ext cx="5943600" cy="685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</p:grpSp>
      <p:pic>
        <p:nvPicPr>
          <p:cNvPr id="56" name="図 5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3200" y="4908176"/>
            <a:ext cx="5791200" cy="502024"/>
          </a:xfrm>
          <a:prstGeom prst="rect">
            <a:avLst/>
          </a:prstGeom>
        </p:spPr>
      </p:pic>
      <p:grpSp>
        <p:nvGrpSpPr>
          <p:cNvPr id="5" name="図形グループ 77"/>
          <p:cNvGrpSpPr/>
          <p:nvPr/>
        </p:nvGrpSpPr>
        <p:grpSpPr>
          <a:xfrm>
            <a:off x="457200" y="4908176"/>
            <a:ext cx="2211389" cy="1721224"/>
            <a:chOff x="381000" y="4908175"/>
            <a:chExt cx="2287589" cy="1721225"/>
          </a:xfrm>
        </p:grpSpPr>
        <p:cxnSp>
          <p:nvCxnSpPr>
            <p:cNvPr id="57" name="直線矢印コネクタ 56"/>
            <p:cNvCxnSpPr/>
            <p:nvPr/>
          </p:nvCxnSpPr>
          <p:spPr>
            <a:xfrm>
              <a:off x="2132011" y="5136775"/>
              <a:ext cx="534989" cy="15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矢印コネクタ 59"/>
            <p:cNvCxnSpPr/>
            <p:nvPr/>
          </p:nvCxnSpPr>
          <p:spPr>
            <a:xfrm>
              <a:off x="2133600" y="5952192"/>
              <a:ext cx="534989" cy="15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5" name="図 5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62000" y="4908175"/>
              <a:ext cx="1111628" cy="502025"/>
            </a:xfrm>
            <a:prstGeom prst="rect">
              <a:avLst/>
            </a:prstGeom>
          </p:spPr>
        </p:pic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81000" y="5709732"/>
              <a:ext cx="1555750" cy="499880"/>
            </a:xfrm>
            <a:prstGeom prst="rect">
              <a:avLst/>
            </a:prstGeom>
          </p:spPr>
        </p:pic>
        <p:sp>
          <p:nvSpPr>
            <p:cNvPr id="62" name="テキスト ボックス 61"/>
            <p:cNvSpPr txBox="1"/>
            <p:nvPr/>
          </p:nvSpPr>
          <p:spPr>
            <a:xfrm>
              <a:off x="1065212" y="6106180"/>
              <a:ext cx="12207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FF0000"/>
                  </a:solidFill>
                </a:rPr>
                <a:t>( = 0 )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図形グループ 72"/>
          <p:cNvGrpSpPr/>
          <p:nvPr/>
        </p:nvGrpSpPr>
        <p:grpSpPr>
          <a:xfrm>
            <a:off x="285720" y="3682424"/>
            <a:ext cx="8782080" cy="1118176"/>
            <a:chOff x="285720" y="3657600"/>
            <a:chExt cx="8782080" cy="1118176"/>
          </a:xfrm>
        </p:grpSpPr>
        <p:sp>
          <p:nvSpPr>
            <p:cNvPr id="53" name="テキスト ボックス 52"/>
            <p:cNvSpPr txBox="1"/>
            <p:nvPr/>
          </p:nvSpPr>
          <p:spPr>
            <a:xfrm>
              <a:off x="285720" y="3657600"/>
              <a:ext cx="878208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>
                  <a:solidFill>
                    <a:schemeClr val="tx2"/>
                  </a:solidFill>
                </a:rPr>
                <a:t>・</a:t>
              </a:r>
              <a:r>
                <a:rPr lang="en-US" altLang="ja-JP" sz="3200" dirty="0" smtClean="0">
                  <a:solidFill>
                    <a:schemeClr val="tx2"/>
                  </a:solidFill>
                </a:rPr>
                <a:t>Dictionary between </a:t>
              </a:r>
              <a:r>
                <a:rPr lang="en-US" altLang="ja-JP" sz="3200" dirty="0" err="1" smtClean="0">
                  <a:solidFill>
                    <a:srgbClr val="FF0000"/>
                  </a:solidFill>
                </a:rPr>
                <a:t>μ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 =</a:t>
              </a:r>
              <a:r>
                <a:rPr lang="ja-JP" altLang="en-US" sz="32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0 </a:t>
              </a:r>
              <a:r>
                <a:rPr lang="en-US" altLang="ja-JP" sz="3200" dirty="0" smtClean="0">
                  <a:solidFill>
                    <a:srgbClr val="000090"/>
                  </a:solidFill>
                </a:rPr>
                <a:t>&amp;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3200" dirty="0" err="1" smtClean="0">
                  <a:solidFill>
                    <a:srgbClr val="FF0000"/>
                  </a:solidFill>
                </a:rPr>
                <a:t>μ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 </a:t>
              </a:r>
              <a:r>
                <a:rPr lang="ja-JP" altLang="en-US" sz="3200" dirty="0" smtClean="0">
                  <a:solidFill>
                    <a:srgbClr val="FF0000"/>
                  </a:solidFill>
                </a:rPr>
                <a:t>≠ 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0 </a:t>
              </a:r>
              <a:r>
                <a:rPr lang="en-US" altLang="ja-JP" sz="3200" dirty="0" smtClean="0">
                  <a:solidFill>
                    <a:srgbClr val="1F497D"/>
                  </a:solidFill>
                </a:rPr>
                <a:t>condensates</a:t>
              </a:r>
              <a:r>
                <a:rPr lang="en-US" altLang="ja-JP" sz="3200" dirty="0" smtClean="0">
                  <a:solidFill>
                    <a:schemeClr val="tx2"/>
                  </a:solidFill>
                </a:rPr>
                <a:t>:</a:t>
              </a:r>
              <a:endParaRPr kumimoji="1" lang="ja-JP" altLang="en-US" sz="3200" dirty="0">
                <a:solidFill>
                  <a:schemeClr val="tx2"/>
                </a:solidFill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820591" y="4191000"/>
              <a:ext cx="100820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3200" dirty="0" err="1" smtClean="0">
                  <a:solidFill>
                    <a:srgbClr val="660066"/>
                  </a:solidFill>
                </a:rPr>
                <a:t>μ</a:t>
              </a:r>
              <a:r>
                <a:rPr lang="en-US" altLang="ja-JP" sz="3200" dirty="0" smtClean="0">
                  <a:solidFill>
                    <a:srgbClr val="660066"/>
                  </a:solidFill>
                </a:rPr>
                <a:t> =</a:t>
              </a:r>
              <a:r>
                <a:rPr lang="ja-JP" altLang="en-US" sz="3200" dirty="0" smtClean="0">
                  <a:solidFill>
                    <a:srgbClr val="660066"/>
                  </a:solidFill>
                </a:rPr>
                <a:t> </a:t>
              </a:r>
              <a:r>
                <a:rPr lang="en-US" altLang="ja-JP" sz="3200" dirty="0" smtClean="0">
                  <a:solidFill>
                    <a:srgbClr val="660066"/>
                  </a:solidFill>
                </a:rPr>
                <a:t>0 </a:t>
              </a:r>
              <a:endParaRPr lang="ja-JP" altLang="en-US" dirty="0">
                <a:solidFill>
                  <a:srgbClr val="660066"/>
                </a:solidFill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4925745" y="4191000"/>
              <a:ext cx="1246455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3200" dirty="0" err="1" smtClean="0">
                  <a:solidFill>
                    <a:srgbClr val="660066"/>
                  </a:solidFill>
                </a:rPr>
                <a:t>μ</a:t>
              </a:r>
              <a:r>
                <a:rPr lang="en-US" altLang="ja-JP" sz="3200" dirty="0" smtClean="0">
                  <a:solidFill>
                    <a:srgbClr val="660066"/>
                  </a:solidFill>
                </a:rPr>
                <a:t> </a:t>
              </a:r>
              <a:r>
                <a:rPr lang="ja-JP" altLang="en-US" sz="3200" dirty="0" smtClean="0">
                  <a:solidFill>
                    <a:srgbClr val="660066"/>
                  </a:solidFill>
                </a:rPr>
                <a:t>≠ </a:t>
              </a:r>
              <a:r>
                <a:rPr lang="en-US" altLang="ja-JP" sz="3200" dirty="0" smtClean="0">
                  <a:solidFill>
                    <a:srgbClr val="660066"/>
                  </a:solidFill>
                </a:rPr>
                <a:t>0 </a:t>
              </a:r>
              <a:endParaRPr lang="ja-JP" altLang="en-US" dirty="0">
                <a:solidFill>
                  <a:srgbClr val="660066"/>
                </a:solidFill>
              </a:endParaRPr>
            </a:p>
          </p:txBody>
        </p:sp>
      </p:grpSp>
      <p:sp>
        <p:nvSpPr>
          <p:cNvPr id="80" name="テキスト ボックス 79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20/30</a:t>
            </a:r>
          </a:p>
        </p:txBody>
      </p:sp>
      <p:grpSp>
        <p:nvGrpSpPr>
          <p:cNvPr id="10" name="図形グループ 51"/>
          <p:cNvGrpSpPr/>
          <p:nvPr/>
        </p:nvGrpSpPr>
        <p:grpSpPr>
          <a:xfrm>
            <a:off x="2819400" y="5572780"/>
            <a:ext cx="6324600" cy="1056620"/>
            <a:chOff x="2854324" y="5572780"/>
            <a:chExt cx="6213476" cy="1056620"/>
          </a:xfrm>
        </p:grpSpPr>
        <p:pic>
          <p:nvPicPr>
            <p:cNvPr id="61" name="図 60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54324" y="5614160"/>
              <a:ext cx="2632076" cy="796820"/>
            </a:xfrm>
            <a:prstGeom prst="rect">
              <a:avLst/>
            </a:prstGeom>
          </p:spPr>
        </p:pic>
        <p:sp>
          <p:nvSpPr>
            <p:cNvPr id="64" name="テキスト ボックス 63"/>
            <p:cNvSpPr txBox="1"/>
            <p:nvPr/>
          </p:nvSpPr>
          <p:spPr>
            <a:xfrm>
              <a:off x="3503612" y="6106180"/>
              <a:ext cx="12207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FF0000"/>
                  </a:solidFill>
                </a:rPr>
                <a:t>( = 0 )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65" name="直線矢印コネクタ 64"/>
            <p:cNvCxnSpPr/>
            <p:nvPr/>
          </p:nvCxnSpPr>
          <p:spPr>
            <a:xfrm>
              <a:off x="4876800" y="6485592"/>
              <a:ext cx="838200" cy="15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/>
            <p:nvPr/>
          </p:nvCxnSpPr>
          <p:spPr>
            <a:xfrm rot="10800000" flipV="1">
              <a:off x="5486401" y="5867400"/>
              <a:ext cx="466724" cy="376535"/>
            </a:xfrm>
            <a:prstGeom prst="straightConnector1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テキスト ボックス 67"/>
            <p:cNvSpPr txBox="1"/>
            <p:nvPr/>
          </p:nvSpPr>
          <p:spPr>
            <a:xfrm>
              <a:off x="6019800" y="5572780"/>
              <a:ext cx="297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induced by anomaly</a:t>
              </a:r>
              <a:endParaRPr kumimoji="1" lang="ja-JP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5715000" y="6091535"/>
              <a:ext cx="335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0000FF"/>
                  </a:solidFill>
                </a:rPr>
                <a:t>“correct baryon number”</a:t>
              </a:r>
              <a:endParaRPr kumimoji="1" lang="ja-JP" altLang="en-US" sz="2400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ransition advTm="189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1142976" y="2223555"/>
            <a:ext cx="3643338" cy="1428760"/>
          </a:xfrm>
          <a:prstGeom prst="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1" name="直線矢印コネクタ 60"/>
          <p:cNvCxnSpPr/>
          <p:nvPr/>
        </p:nvCxnSpPr>
        <p:spPr>
          <a:xfrm rot="16200000" flipV="1">
            <a:off x="433359" y="2933173"/>
            <a:ext cx="1428759" cy="952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71406" y="2658677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T </a:t>
            </a:r>
            <a:r>
              <a:rPr lang="en-US" altLang="ja-JP" sz="2800" dirty="0" smtClean="0"/>
              <a:t>~ </a:t>
            </a:r>
            <a:r>
              <a:rPr lang="en-US" altLang="ja-JP" sz="4000" dirty="0" smtClean="0"/>
              <a:t>0</a:t>
            </a:r>
            <a:endParaRPr lang="ja-JP" altLang="en-US" sz="4000" dirty="0">
              <a:solidFill>
                <a:schemeClr val="tx2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071670" y="2768610"/>
            <a:ext cx="1577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 confined </a:t>
            </a:r>
          </a:p>
          <a:p>
            <a:r>
              <a:rPr lang="en-US" altLang="ja-JP" sz="2400" dirty="0" smtClean="0"/>
              <a:t> hadrons 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615611" y="2264184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0070C0"/>
                </a:solidFill>
              </a:rPr>
              <a:t>M</a:t>
            </a:r>
            <a:r>
              <a:rPr lang="en-US" altLang="ja-JP" dirty="0" smtClean="0">
                <a:solidFill>
                  <a:srgbClr val="0070C0"/>
                </a:solidFill>
              </a:rPr>
              <a:t>D</a:t>
            </a:r>
            <a:r>
              <a:rPr lang="en-US" altLang="ja-JP" sz="3200" dirty="0" smtClean="0">
                <a:solidFill>
                  <a:srgbClr val="0070C0"/>
                </a:solidFill>
              </a:rPr>
              <a:t>, μ &lt;&lt; </a:t>
            </a:r>
            <a:r>
              <a:rPr lang="en-US" altLang="ja-JP" sz="3200" dirty="0" smtClean="0">
                <a:solidFill>
                  <a:srgbClr val="FF0000"/>
                </a:solidFill>
              </a:rPr>
              <a:t>Λ</a:t>
            </a:r>
            <a:r>
              <a:rPr lang="en-US" altLang="ja-JP" sz="2000" dirty="0" smtClean="0">
                <a:solidFill>
                  <a:srgbClr val="FF0000"/>
                </a:solidFill>
              </a:rPr>
              <a:t>QCD</a:t>
            </a:r>
            <a:r>
              <a:rPr lang="ja-JP" altLang="en-US" sz="3600" dirty="0" smtClean="0">
                <a:solidFill>
                  <a:srgbClr val="0070C0"/>
                </a:solidFill>
              </a:rPr>
              <a:t>　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4786314" y="2223555"/>
            <a:ext cx="3643338" cy="1428760"/>
          </a:xfrm>
          <a:prstGeom prst="rect">
            <a:avLst/>
          </a:prstGeom>
          <a:solidFill>
            <a:schemeClr val="accent6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027831" y="2789602"/>
            <a:ext cx="1863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>
                <a:solidFill>
                  <a:srgbClr val="FF0000"/>
                </a:solidFill>
              </a:rPr>
              <a:t>deconfined</a:t>
            </a:r>
            <a:r>
              <a:rPr lang="en-US" altLang="ja-JP" sz="2400" dirty="0" smtClean="0"/>
              <a:t>   </a:t>
            </a:r>
          </a:p>
          <a:p>
            <a:r>
              <a:rPr lang="en-US" altLang="ja-JP" sz="2400" dirty="0" smtClean="0"/>
              <a:t>    quarks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609698" y="2267573"/>
            <a:ext cx="2786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0070C0"/>
                </a:solidFill>
              </a:rPr>
              <a:t>μ, M</a:t>
            </a:r>
            <a:r>
              <a:rPr lang="en-US" altLang="ja-JP" dirty="0" smtClean="0">
                <a:solidFill>
                  <a:srgbClr val="0070C0"/>
                </a:solidFill>
              </a:rPr>
              <a:t>D</a:t>
            </a:r>
            <a:r>
              <a:rPr lang="ja-JP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&gt;&gt; </a:t>
            </a:r>
            <a:r>
              <a:rPr lang="en-US" altLang="ja-JP" sz="3200" dirty="0" smtClean="0">
                <a:solidFill>
                  <a:srgbClr val="FF0000"/>
                </a:solidFill>
              </a:rPr>
              <a:t>Λ</a:t>
            </a:r>
            <a:r>
              <a:rPr lang="en-US" altLang="ja-JP" sz="2000" dirty="0" smtClean="0">
                <a:solidFill>
                  <a:srgbClr val="FF0000"/>
                </a:solidFill>
              </a:rPr>
              <a:t>QCD</a:t>
            </a:r>
            <a:r>
              <a:rPr lang="ja-JP" altLang="en-US" sz="3600" dirty="0" smtClean="0">
                <a:solidFill>
                  <a:srgbClr val="0070C0"/>
                </a:solidFill>
              </a:rPr>
              <a:t>　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8358214" y="292841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μ</a:t>
            </a:r>
            <a:endParaRPr lang="ja-JP" altLang="en-US" sz="4000" dirty="0">
              <a:solidFill>
                <a:schemeClr val="tx2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4295772" y="2223555"/>
            <a:ext cx="990608" cy="1428760"/>
          </a:xfrm>
          <a:prstGeom prst="rect">
            <a:avLst/>
          </a:prstGeom>
          <a:solidFill>
            <a:schemeClr val="accent4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四角形吹き出し 81"/>
          <p:cNvSpPr/>
          <p:nvPr/>
        </p:nvSpPr>
        <p:spPr>
          <a:xfrm rot="10800000">
            <a:off x="1928794" y="1696746"/>
            <a:ext cx="5572164" cy="591816"/>
          </a:xfrm>
          <a:prstGeom prst="wedgeRectCallout">
            <a:avLst>
              <a:gd name="adj1" fmla="val -5442"/>
              <a:gd name="adj2" fmla="val -85088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178287" y="1665259"/>
            <a:ext cx="58579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0070C0"/>
                </a:solidFill>
              </a:rPr>
              <a:t>M</a:t>
            </a:r>
            <a:r>
              <a:rPr lang="en-US" altLang="ja-JP" dirty="0" smtClean="0">
                <a:solidFill>
                  <a:srgbClr val="0070C0"/>
                </a:solidFill>
              </a:rPr>
              <a:t>D</a:t>
            </a:r>
            <a:r>
              <a:rPr lang="en-US" altLang="ja-JP" sz="3200" dirty="0" smtClean="0">
                <a:solidFill>
                  <a:srgbClr val="0070C0"/>
                </a:solidFill>
              </a:rPr>
              <a:t> &lt;&lt; </a:t>
            </a:r>
            <a:r>
              <a:rPr lang="en-US" altLang="ja-JP" sz="3200" dirty="0" smtClean="0">
                <a:solidFill>
                  <a:srgbClr val="FF0000"/>
                </a:solidFill>
              </a:rPr>
              <a:t>Λ</a:t>
            </a:r>
            <a:r>
              <a:rPr lang="en-US" altLang="ja-JP" sz="2000" dirty="0" smtClean="0">
                <a:solidFill>
                  <a:srgbClr val="FF0000"/>
                </a:solidFill>
              </a:rPr>
              <a:t>QCD  </a:t>
            </a:r>
            <a:r>
              <a:rPr lang="en-US" altLang="ja-JP" sz="3200" dirty="0" smtClean="0">
                <a:solidFill>
                  <a:srgbClr val="0070C0"/>
                </a:solidFill>
              </a:rPr>
              <a:t>&lt;&lt;</a:t>
            </a:r>
            <a:r>
              <a:rPr lang="ja-JP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μ:  </a:t>
            </a:r>
            <a:r>
              <a:rPr lang="en-US" altLang="ja-JP" sz="3200" dirty="0" err="1" smtClean="0">
                <a:solidFill>
                  <a:srgbClr val="FF0000"/>
                </a:solidFill>
              </a:rPr>
              <a:t>Quarkyonic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6682" y="935882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>
                <a:solidFill>
                  <a:srgbClr val="FF0000"/>
                </a:solidFill>
              </a:rPr>
              <a:t>Confining </a:t>
            </a:r>
            <a:r>
              <a:rPr lang="en-US" altLang="ja-JP" sz="3600" dirty="0" smtClean="0"/>
              <a:t>aspects</a:t>
            </a:r>
            <a:endParaRPr kumimoji="1" lang="ja-JP" altLang="en-US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18769" y="142852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Summary </a:t>
            </a:r>
            <a:endParaRPr kumimoji="1" lang="ja-JP" altLang="en-US" sz="3600" dirty="0"/>
          </a:p>
        </p:txBody>
      </p:sp>
      <p:grpSp>
        <p:nvGrpSpPr>
          <p:cNvPr id="2" name="図形グループ 36"/>
          <p:cNvGrpSpPr/>
          <p:nvPr/>
        </p:nvGrpSpPr>
        <p:grpSpPr>
          <a:xfrm>
            <a:off x="71406" y="3642790"/>
            <a:ext cx="8786874" cy="2971158"/>
            <a:chOff x="71406" y="3642790"/>
            <a:chExt cx="8786874" cy="2971158"/>
          </a:xfrm>
        </p:grpSpPr>
        <p:sp>
          <p:nvSpPr>
            <p:cNvPr id="17" name="正方形/長方形 16"/>
            <p:cNvSpPr/>
            <p:nvPr/>
          </p:nvSpPr>
          <p:spPr>
            <a:xfrm>
              <a:off x="1142976" y="5185188"/>
              <a:ext cx="3643338" cy="1428760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直線矢印コネクタ 17"/>
            <p:cNvCxnSpPr/>
            <p:nvPr/>
          </p:nvCxnSpPr>
          <p:spPr>
            <a:xfrm rot="16200000" flipV="1">
              <a:off x="433359" y="5894806"/>
              <a:ext cx="1428759" cy="9524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71406" y="5620310"/>
              <a:ext cx="10715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4000" dirty="0" smtClean="0"/>
                <a:t>T </a:t>
              </a:r>
              <a:r>
                <a:rPr lang="en-US" altLang="ja-JP" sz="2800" dirty="0" smtClean="0"/>
                <a:t>~ </a:t>
              </a:r>
              <a:r>
                <a:rPr lang="en-US" altLang="ja-JP" sz="4000" dirty="0" smtClean="0"/>
                <a:t>0</a:t>
              </a:r>
              <a:endParaRPr lang="ja-JP" altLang="en-US" sz="4000" dirty="0">
                <a:solidFill>
                  <a:schemeClr val="tx2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780204" y="5828130"/>
              <a:ext cx="21488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FF0000"/>
                  </a:solidFill>
                </a:rPr>
                <a:t>Dirac Type</a:t>
              </a:r>
              <a:r>
                <a:rPr lang="en-US" altLang="ja-JP" sz="2800" dirty="0" smtClean="0"/>
                <a:t> </a:t>
              </a:r>
              <a:endParaRPr lang="ja-JP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970774" y="5263733"/>
              <a:ext cx="18573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>
                  <a:solidFill>
                    <a:srgbClr val="0070C0"/>
                  </a:solidFill>
                </a:rPr>
                <a:t>Broken</a:t>
              </a:r>
              <a:r>
                <a:rPr lang="ja-JP" altLang="en-US" sz="3600" dirty="0" smtClean="0">
                  <a:solidFill>
                    <a:srgbClr val="0070C0"/>
                  </a:solidFill>
                </a:rPr>
                <a:t>　</a:t>
              </a:r>
              <a:endParaRPr kumimoji="1" lang="ja-JP" alt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786314" y="5185188"/>
              <a:ext cx="3643338" cy="1428760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6025804" y="5361586"/>
              <a:ext cx="207170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>
                  <a:solidFill>
                    <a:srgbClr val="0070C0"/>
                  </a:solidFill>
                </a:rPr>
                <a:t>Restored</a:t>
              </a:r>
              <a:endParaRPr kumimoji="1" lang="ja-JP" alt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4295772" y="5185188"/>
              <a:ext cx="990608" cy="142876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1152501" y="3911040"/>
              <a:ext cx="70386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600" dirty="0" err="1" smtClean="0">
                  <a:solidFill>
                    <a:srgbClr val="FF0000"/>
                  </a:solidFill>
                </a:rPr>
                <a:t>Chiral</a:t>
              </a:r>
              <a:r>
                <a:rPr lang="en-US" altLang="ja-JP" sz="36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3600" dirty="0" smtClean="0"/>
                <a:t>aspects</a:t>
              </a:r>
              <a:endParaRPr kumimoji="1" lang="ja-JP" altLang="en-US" sz="3600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8358214" y="5906062"/>
              <a:ext cx="5000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4000" dirty="0" smtClean="0"/>
                <a:t>μ</a:t>
              </a:r>
              <a:endParaRPr lang="ja-JP" altLang="en-US" sz="4000" dirty="0">
                <a:solidFill>
                  <a:schemeClr val="tx2"/>
                </a:solidFill>
              </a:endParaRPr>
            </a:p>
          </p:txBody>
        </p:sp>
        <p:cxnSp>
          <p:nvCxnSpPr>
            <p:cNvPr id="76" name="直線矢印コネクタ 75"/>
            <p:cNvCxnSpPr/>
            <p:nvPr/>
          </p:nvCxnSpPr>
          <p:spPr>
            <a:xfrm>
              <a:off x="1142976" y="3642790"/>
              <a:ext cx="7572428" cy="1588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>
              <a:off x="1142976" y="6604423"/>
              <a:ext cx="7572428" cy="1588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図形グループ 35"/>
          <p:cNvGrpSpPr/>
          <p:nvPr/>
        </p:nvGrpSpPr>
        <p:grpSpPr>
          <a:xfrm>
            <a:off x="1416205" y="4605901"/>
            <a:ext cx="7727794" cy="602312"/>
            <a:chOff x="1416205" y="4605901"/>
            <a:chExt cx="7727794" cy="602312"/>
          </a:xfrm>
        </p:grpSpPr>
        <p:sp>
          <p:nvSpPr>
            <p:cNvPr id="29" name="四角形吹き出し 28"/>
            <p:cNvSpPr/>
            <p:nvPr/>
          </p:nvSpPr>
          <p:spPr>
            <a:xfrm rot="10800000">
              <a:off x="1416205" y="4626893"/>
              <a:ext cx="6474728" cy="581320"/>
            </a:xfrm>
            <a:prstGeom prst="wedgeRectCallout">
              <a:avLst>
                <a:gd name="adj1" fmla="val -5442"/>
                <a:gd name="adj2" fmla="val -85088"/>
              </a:avLst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510300" y="4605901"/>
              <a:ext cx="7633699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>
                  <a:solidFill>
                    <a:srgbClr val="FF0000"/>
                  </a:solidFill>
                </a:rPr>
                <a:t>Locally Broken</a:t>
              </a:r>
              <a:r>
                <a:rPr lang="en-US" altLang="ja-JP" sz="3200" dirty="0" smtClean="0">
                  <a:solidFill>
                    <a:srgbClr val="0070C0"/>
                  </a:solidFill>
                </a:rPr>
                <a:t>, But 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Globally Restored</a:t>
              </a:r>
              <a:endParaRPr kumimoji="1" lang="ja-JP" altLang="en-US" sz="32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38" name="直線矢印コネクタ 37"/>
          <p:cNvCxnSpPr/>
          <p:nvPr/>
        </p:nvCxnSpPr>
        <p:spPr>
          <a:xfrm>
            <a:off x="1127456" y="3648246"/>
            <a:ext cx="7572428" cy="1588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30/30</a:t>
            </a:r>
          </a:p>
        </p:txBody>
      </p:sp>
    </p:spTree>
    <p:custDataLst>
      <p:tags r:id="rId1"/>
    </p:custDataLst>
  </p:cSld>
  <p:clrMapOvr>
    <a:masterClrMapping/>
  </p:clrMapOvr>
  <p:transition advTm="304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1142976" y="1789315"/>
            <a:ext cx="3643338" cy="1428760"/>
          </a:xfrm>
          <a:prstGeom prst="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1" name="直線矢印コネクタ 60"/>
          <p:cNvCxnSpPr/>
          <p:nvPr/>
        </p:nvCxnSpPr>
        <p:spPr>
          <a:xfrm rot="16200000" flipV="1">
            <a:off x="433359" y="2498933"/>
            <a:ext cx="1428759" cy="952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71406" y="2224437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T </a:t>
            </a:r>
            <a:r>
              <a:rPr lang="en-US" altLang="ja-JP" sz="2800" dirty="0" smtClean="0"/>
              <a:t>~ </a:t>
            </a:r>
            <a:r>
              <a:rPr lang="en-US" altLang="ja-JP" sz="4000" dirty="0" smtClean="0"/>
              <a:t>0</a:t>
            </a:r>
            <a:endParaRPr lang="ja-JP" altLang="en-US" sz="4000" dirty="0">
              <a:solidFill>
                <a:schemeClr val="tx2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071670" y="2208418"/>
            <a:ext cx="1577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confined </a:t>
            </a:r>
          </a:p>
          <a:p>
            <a:r>
              <a:rPr lang="en-US" altLang="ja-JP" sz="2800" dirty="0" smtClean="0"/>
              <a:t> hadrons 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500166" y="171448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>
                <a:solidFill>
                  <a:srgbClr val="0070C0"/>
                </a:solidFill>
              </a:rPr>
              <a:t>M</a:t>
            </a:r>
            <a:r>
              <a:rPr lang="en-US" altLang="ja-JP" sz="2000" dirty="0" smtClean="0">
                <a:solidFill>
                  <a:srgbClr val="0070C0"/>
                </a:solidFill>
              </a:rPr>
              <a:t>D</a:t>
            </a:r>
            <a:r>
              <a:rPr lang="en-US" altLang="ja-JP" sz="3600" dirty="0" smtClean="0">
                <a:solidFill>
                  <a:srgbClr val="0070C0"/>
                </a:solidFill>
              </a:rPr>
              <a:t>, μ &lt;&lt; </a:t>
            </a:r>
            <a:r>
              <a:rPr lang="en-US" altLang="ja-JP" sz="3600" dirty="0" smtClean="0">
                <a:solidFill>
                  <a:srgbClr val="FF0000"/>
                </a:solidFill>
              </a:rPr>
              <a:t>Λ</a:t>
            </a:r>
            <a:r>
              <a:rPr lang="en-US" altLang="ja-JP" sz="2400" dirty="0" smtClean="0">
                <a:solidFill>
                  <a:srgbClr val="FF0000"/>
                </a:solidFill>
              </a:rPr>
              <a:t>QCD</a:t>
            </a:r>
            <a:r>
              <a:rPr lang="ja-JP" altLang="en-US" sz="3600" dirty="0" smtClean="0">
                <a:solidFill>
                  <a:srgbClr val="0070C0"/>
                </a:solidFill>
              </a:rPr>
              <a:t>　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4786314" y="1789315"/>
            <a:ext cx="3643338" cy="1428760"/>
          </a:xfrm>
          <a:prstGeom prst="rect">
            <a:avLst/>
          </a:prstGeom>
          <a:solidFill>
            <a:schemeClr val="accent6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786446" y="2208418"/>
            <a:ext cx="18631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err="1" smtClean="0">
                <a:solidFill>
                  <a:srgbClr val="FF0000"/>
                </a:solidFill>
              </a:rPr>
              <a:t>deconfined</a:t>
            </a:r>
            <a:r>
              <a:rPr lang="en-US" altLang="ja-JP" sz="2800" dirty="0" smtClean="0"/>
              <a:t>   </a:t>
            </a:r>
          </a:p>
          <a:p>
            <a:r>
              <a:rPr lang="en-US" altLang="ja-JP" sz="2800" dirty="0" smtClean="0"/>
              <a:t>    quarks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357818" y="1717877"/>
            <a:ext cx="2786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>
                <a:solidFill>
                  <a:srgbClr val="0070C0"/>
                </a:solidFill>
              </a:rPr>
              <a:t>μ, M</a:t>
            </a:r>
            <a:r>
              <a:rPr lang="en-US" altLang="ja-JP" sz="2000" dirty="0" smtClean="0">
                <a:solidFill>
                  <a:srgbClr val="0070C0"/>
                </a:solidFill>
              </a:rPr>
              <a:t>D</a:t>
            </a:r>
            <a:r>
              <a:rPr lang="ja-JP" altLang="en-US" sz="3600" dirty="0" smtClean="0">
                <a:solidFill>
                  <a:srgbClr val="0070C0"/>
                </a:solidFill>
              </a:rPr>
              <a:t> </a:t>
            </a:r>
            <a:r>
              <a:rPr lang="en-US" altLang="ja-JP" sz="3600" dirty="0" smtClean="0">
                <a:solidFill>
                  <a:srgbClr val="0070C0"/>
                </a:solidFill>
              </a:rPr>
              <a:t>&gt;&gt; </a:t>
            </a:r>
            <a:r>
              <a:rPr lang="en-US" altLang="ja-JP" sz="3600" dirty="0" smtClean="0">
                <a:solidFill>
                  <a:srgbClr val="FF0000"/>
                </a:solidFill>
              </a:rPr>
              <a:t>Λ</a:t>
            </a:r>
            <a:r>
              <a:rPr lang="en-US" altLang="ja-JP" sz="2400" dirty="0" smtClean="0">
                <a:solidFill>
                  <a:srgbClr val="FF0000"/>
                </a:solidFill>
              </a:rPr>
              <a:t>QCD</a:t>
            </a:r>
            <a:r>
              <a:rPr lang="ja-JP" altLang="en-US" sz="3600" dirty="0" smtClean="0">
                <a:solidFill>
                  <a:srgbClr val="0070C0"/>
                </a:solidFill>
              </a:rPr>
              <a:t>　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8358214" y="24941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μ</a:t>
            </a:r>
            <a:endParaRPr lang="ja-JP" altLang="en-US" sz="4000" dirty="0">
              <a:solidFill>
                <a:schemeClr val="tx2"/>
              </a:solidFill>
            </a:endParaRPr>
          </a:p>
        </p:txBody>
      </p:sp>
      <p:cxnSp>
        <p:nvCxnSpPr>
          <p:cNvPr id="76" name="直線矢印コネクタ 75"/>
          <p:cNvCxnSpPr/>
          <p:nvPr/>
        </p:nvCxnSpPr>
        <p:spPr>
          <a:xfrm>
            <a:off x="1142976" y="3208550"/>
            <a:ext cx="7572428" cy="1588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正方形/長方形 76"/>
          <p:cNvSpPr/>
          <p:nvPr/>
        </p:nvSpPr>
        <p:spPr>
          <a:xfrm>
            <a:off x="4295772" y="1789315"/>
            <a:ext cx="990608" cy="1428760"/>
          </a:xfrm>
          <a:prstGeom prst="rect">
            <a:avLst/>
          </a:prstGeom>
          <a:solidFill>
            <a:schemeClr val="accent4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四角形吹き出し 81"/>
          <p:cNvSpPr/>
          <p:nvPr/>
        </p:nvSpPr>
        <p:spPr>
          <a:xfrm rot="10800000">
            <a:off x="1500166" y="962352"/>
            <a:ext cx="6000792" cy="755524"/>
          </a:xfrm>
          <a:prstGeom prst="wedgeRectCallout">
            <a:avLst>
              <a:gd name="adj1" fmla="val -5442"/>
              <a:gd name="adj2" fmla="val -85088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643042" y="1000107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>
                <a:solidFill>
                  <a:srgbClr val="0070C0"/>
                </a:solidFill>
              </a:rPr>
              <a:t>M</a:t>
            </a:r>
            <a:r>
              <a:rPr lang="en-US" altLang="ja-JP" sz="2000" dirty="0" smtClean="0">
                <a:solidFill>
                  <a:srgbClr val="0070C0"/>
                </a:solidFill>
              </a:rPr>
              <a:t>D</a:t>
            </a:r>
            <a:r>
              <a:rPr lang="en-US" altLang="ja-JP" sz="3600" dirty="0" smtClean="0">
                <a:solidFill>
                  <a:srgbClr val="0070C0"/>
                </a:solidFill>
              </a:rPr>
              <a:t> &lt;&lt; </a:t>
            </a:r>
            <a:r>
              <a:rPr lang="en-US" altLang="ja-JP" sz="3600" dirty="0" smtClean="0">
                <a:solidFill>
                  <a:srgbClr val="FF0000"/>
                </a:solidFill>
              </a:rPr>
              <a:t>Λ</a:t>
            </a:r>
            <a:r>
              <a:rPr lang="en-US" altLang="ja-JP" sz="2400" dirty="0" smtClean="0">
                <a:solidFill>
                  <a:srgbClr val="FF0000"/>
                </a:solidFill>
              </a:rPr>
              <a:t>QCD  </a:t>
            </a:r>
            <a:r>
              <a:rPr lang="en-US" altLang="ja-JP" sz="3600" dirty="0" smtClean="0">
                <a:solidFill>
                  <a:srgbClr val="0070C0"/>
                </a:solidFill>
              </a:rPr>
              <a:t>&lt;&lt;</a:t>
            </a:r>
            <a:r>
              <a:rPr lang="ja-JP" altLang="en-US" sz="3600" dirty="0" smtClean="0">
                <a:solidFill>
                  <a:srgbClr val="0070C0"/>
                </a:solidFill>
              </a:rPr>
              <a:t> </a:t>
            </a:r>
            <a:r>
              <a:rPr lang="en-US" altLang="ja-JP" sz="3600" dirty="0" smtClean="0">
                <a:solidFill>
                  <a:srgbClr val="0070C0"/>
                </a:solidFill>
              </a:rPr>
              <a:t>μ: 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Quarkyonic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142976" y="5000636"/>
            <a:ext cx="3643338" cy="1428760"/>
          </a:xfrm>
          <a:prstGeom prst="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/>
          <p:cNvCxnSpPr/>
          <p:nvPr/>
        </p:nvCxnSpPr>
        <p:spPr>
          <a:xfrm rot="16200000" flipV="1">
            <a:off x="433359" y="5710254"/>
            <a:ext cx="1428759" cy="952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71406" y="543575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T </a:t>
            </a:r>
            <a:r>
              <a:rPr lang="en-US" altLang="ja-JP" sz="2800" dirty="0" smtClean="0"/>
              <a:t>~ </a:t>
            </a:r>
            <a:r>
              <a:rPr lang="en-US" altLang="ja-JP" sz="4000" dirty="0" smtClean="0"/>
              <a:t>0</a:t>
            </a:r>
            <a:endParaRPr lang="ja-JP" altLang="en-US" sz="4000" dirty="0">
              <a:solidFill>
                <a:schemeClr val="tx2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80204" y="5643578"/>
            <a:ext cx="2148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Dirac Type</a:t>
            </a:r>
            <a:r>
              <a:rPr lang="en-US" altLang="ja-JP" sz="2800" dirty="0" smtClean="0"/>
              <a:t> 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28794" y="5068685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>
                <a:solidFill>
                  <a:srgbClr val="0070C0"/>
                </a:solidFill>
              </a:rPr>
              <a:t>Broken</a:t>
            </a:r>
            <a:r>
              <a:rPr lang="ja-JP" altLang="en-US" sz="3600" dirty="0" smtClean="0">
                <a:solidFill>
                  <a:srgbClr val="0070C0"/>
                </a:solidFill>
              </a:rPr>
              <a:t>　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786314" y="5000636"/>
            <a:ext cx="3643338" cy="1428760"/>
          </a:xfrm>
          <a:prstGeom prst="rect">
            <a:avLst/>
          </a:prstGeom>
          <a:solidFill>
            <a:schemeClr val="accent6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857884" y="5072074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>
                <a:solidFill>
                  <a:srgbClr val="0070C0"/>
                </a:solidFill>
              </a:rPr>
              <a:t>Restored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1142976" y="6419871"/>
            <a:ext cx="7572428" cy="1588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4295772" y="5000636"/>
            <a:ext cx="990608" cy="1428760"/>
          </a:xfrm>
          <a:prstGeom prst="rect">
            <a:avLst/>
          </a:prstGeom>
          <a:solidFill>
            <a:schemeClr val="accent4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6682" y="214290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smtClean="0">
                <a:solidFill>
                  <a:srgbClr val="FF0000"/>
                </a:solidFill>
              </a:rPr>
              <a:t>Confining </a:t>
            </a:r>
            <a:r>
              <a:rPr lang="en-US" altLang="ja-JP" sz="4000" dirty="0" smtClean="0"/>
              <a:t>aspects</a:t>
            </a:r>
            <a:endParaRPr kumimoji="1" lang="ja-JP" altLang="en-US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57158" y="3429000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err="1" smtClean="0">
                <a:solidFill>
                  <a:srgbClr val="FF0000"/>
                </a:solidFill>
              </a:rPr>
              <a:t>Chiral</a:t>
            </a:r>
            <a:r>
              <a:rPr lang="en-US" altLang="ja-JP" sz="4000" dirty="0" smtClean="0">
                <a:solidFill>
                  <a:srgbClr val="FF0000"/>
                </a:solidFill>
              </a:rPr>
              <a:t> </a:t>
            </a:r>
            <a:r>
              <a:rPr lang="en-US" altLang="ja-JP" sz="4000" dirty="0" smtClean="0"/>
              <a:t>aspects</a:t>
            </a:r>
            <a:endParaRPr kumimoji="1" lang="ja-JP" altLang="en-US" sz="4000" dirty="0"/>
          </a:p>
        </p:txBody>
      </p:sp>
      <p:sp>
        <p:nvSpPr>
          <p:cNvPr id="29" name="四角形吹き出し 28"/>
          <p:cNvSpPr/>
          <p:nvPr/>
        </p:nvSpPr>
        <p:spPr>
          <a:xfrm rot="10800000">
            <a:off x="1000100" y="4173673"/>
            <a:ext cx="7286676" cy="755524"/>
          </a:xfrm>
          <a:prstGeom prst="wedgeRectCallout">
            <a:avLst>
              <a:gd name="adj1" fmla="val -5442"/>
              <a:gd name="adj2" fmla="val -85088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42976" y="4211429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Locally Broken</a:t>
            </a:r>
            <a:r>
              <a:rPr lang="en-US" altLang="ja-JP" sz="3600" dirty="0" smtClean="0">
                <a:solidFill>
                  <a:srgbClr val="0070C0"/>
                </a:solidFill>
              </a:rPr>
              <a:t>, But </a:t>
            </a:r>
            <a:r>
              <a:rPr lang="en-US" altLang="ja-JP" sz="3600" dirty="0" smtClean="0">
                <a:solidFill>
                  <a:srgbClr val="FF0000"/>
                </a:solidFill>
              </a:rPr>
              <a:t>Globally Restored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23344" y="5643578"/>
            <a:ext cx="2148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err="1" smtClean="0">
                <a:solidFill>
                  <a:srgbClr val="FF0000"/>
                </a:solidFill>
              </a:rPr>
              <a:t>Chiral</a:t>
            </a:r>
            <a:r>
              <a:rPr lang="en-US" altLang="ja-JP" sz="2800" dirty="0" smtClean="0">
                <a:solidFill>
                  <a:srgbClr val="FF0000"/>
                </a:solidFill>
              </a:rPr>
              <a:t> Spiral</a:t>
            </a:r>
            <a:r>
              <a:rPr lang="en-US" altLang="ja-JP" sz="2800" dirty="0" smtClean="0"/>
              <a:t> 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358214" y="572151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μ</a:t>
            </a:r>
            <a:endParaRPr lang="ja-JP" altLang="en-US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22953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711711" y="142852"/>
            <a:ext cx="7822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Quasi-long range order &amp; large </a:t>
            </a:r>
            <a:r>
              <a:rPr lang="en-US" altLang="ja-JP" sz="3600" dirty="0" err="1" smtClean="0"/>
              <a:t>Nc</a:t>
            </a:r>
            <a:r>
              <a:rPr lang="en-US" altLang="ja-JP" sz="3600" dirty="0" smtClean="0"/>
              <a:t> </a:t>
            </a:r>
            <a:endParaRPr kumimoji="1" lang="ja-JP" altLang="en-US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25/28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2400" y="7721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・</a:t>
            </a:r>
            <a:r>
              <a:rPr lang="en-US" altLang="ja-JP" sz="2800" dirty="0" smtClean="0">
                <a:solidFill>
                  <a:srgbClr val="FF0000"/>
                </a:solidFill>
              </a:rPr>
              <a:t>Local</a:t>
            </a:r>
            <a:r>
              <a:rPr lang="en-US" altLang="ja-JP" sz="2800" dirty="0" smtClean="0">
                <a:solidFill>
                  <a:srgbClr val="000090"/>
                </a:solidFill>
              </a:rPr>
              <a:t> order parameters: </a:t>
            </a:r>
            <a:endParaRPr lang="ja-JP" altLang="en-US" sz="2800" dirty="0">
              <a:solidFill>
                <a:srgbClr val="000090"/>
              </a:solidFill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708743"/>
            <a:ext cx="1311293" cy="469997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1720104"/>
            <a:ext cx="774893" cy="432152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799" y="1720104"/>
            <a:ext cx="838201" cy="458637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1726" y="1597466"/>
            <a:ext cx="2136474" cy="569413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6386506" y="1602464"/>
            <a:ext cx="62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⊗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86306" y="1602464"/>
            <a:ext cx="62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⊗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828800" y="1557280"/>
            <a:ext cx="759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n>
                  <a:solidFill>
                    <a:srgbClr val="0000FF"/>
                  </a:solidFill>
                </a:ln>
              </a:rPr>
              <a:t>〜 </a:t>
            </a:r>
            <a:r>
              <a:rPr lang="en-US" altLang="ja-JP" sz="36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</a:t>
            </a:r>
            <a:endParaRPr kumimoji="1" lang="ja-JP" altLang="en-US" sz="2800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 rot="5400000">
            <a:off x="3500735" y="2331881"/>
            <a:ext cx="161330" cy="1588"/>
          </a:xfrm>
          <a:prstGeom prst="straightConnector1">
            <a:avLst/>
          </a:prstGeom>
          <a:ln w="635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3292310" y="2276834"/>
            <a:ext cx="51769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</a:rPr>
              <a:t>0 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638800" y="2269154"/>
            <a:ext cx="51769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</a:rPr>
              <a:t>0 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7102310" y="2269154"/>
            <a:ext cx="143209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3200" dirty="0" smtClean="0">
                <a:solidFill>
                  <a:srgbClr val="FF0000"/>
                </a:solidFill>
              </a:rPr>
              <a:t>finite </a:t>
            </a:r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59" name="直線矢印コネクタ 58"/>
          <p:cNvCxnSpPr/>
          <p:nvPr/>
        </p:nvCxnSpPr>
        <p:spPr>
          <a:xfrm rot="5400000">
            <a:off x="5787529" y="2331881"/>
            <a:ext cx="161330" cy="1588"/>
          </a:xfrm>
          <a:prstGeom prst="straightConnector1">
            <a:avLst/>
          </a:prstGeom>
          <a:ln w="635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rot="5400000">
            <a:off x="7538541" y="2331881"/>
            <a:ext cx="161330" cy="1588"/>
          </a:xfrm>
          <a:prstGeom prst="straightConnector1">
            <a:avLst/>
          </a:prstGeom>
          <a:ln w="635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図形グループ 98"/>
          <p:cNvGrpSpPr/>
          <p:nvPr/>
        </p:nvGrpSpPr>
        <p:grpSpPr>
          <a:xfrm>
            <a:off x="5105400" y="3962400"/>
            <a:ext cx="3886200" cy="461666"/>
            <a:chOff x="4419600" y="3810000"/>
            <a:chExt cx="4114800" cy="461666"/>
          </a:xfrm>
        </p:grpSpPr>
        <p:grpSp>
          <p:nvGrpSpPr>
            <p:cNvPr id="3" name="図形グループ 68"/>
            <p:cNvGrpSpPr/>
            <p:nvPr/>
          </p:nvGrpSpPr>
          <p:grpSpPr>
            <a:xfrm>
              <a:off x="4419600" y="3810000"/>
              <a:ext cx="1123950" cy="461665"/>
              <a:chOff x="4800600" y="2908300"/>
              <a:chExt cx="1294108" cy="520700"/>
            </a:xfrm>
          </p:grpSpPr>
          <p:pic>
            <p:nvPicPr>
              <p:cNvPr id="67" name="図 66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00600" y="2914650"/>
                <a:ext cx="1200150" cy="514350"/>
              </a:xfrm>
              <a:prstGeom prst="rect">
                <a:avLst/>
              </a:prstGeom>
            </p:spPr>
          </p:pic>
          <p:pic>
            <p:nvPicPr>
              <p:cNvPr id="68" name="図 67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019800" y="2908300"/>
                <a:ext cx="74908" cy="368300"/>
              </a:xfrm>
              <a:prstGeom prst="rect">
                <a:avLst/>
              </a:prstGeom>
            </p:spPr>
          </p:pic>
        </p:grpSp>
        <p:sp>
          <p:nvSpPr>
            <p:cNvPr id="75" name="正方形/長方形 74"/>
            <p:cNvSpPr/>
            <p:nvPr/>
          </p:nvSpPr>
          <p:spPr>
            <a:xfrm>
              <a:off x="5791200" y="3810001"/>
              <a:ext cx="2743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 smtClean="0"/>
                <a:t>: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400" dirty="0" smtClean="0">
                  <a:solidFill>
                    <a:schemeClr val="tx2"/>
                  </a:solidFill>
                </a:rPr>
                <a:t>symmetric phase </a:t>
              </a:r>
              <a:endParaRPr lang="ja-JP" altLang="en-US" sz="1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" name="図形グループ 99"/>
          <p:cNvGrpSpPr/>
          <p:nvPr/>
        </p:nvGrpSpPr>
        <p:grpSpPr>
          <a:xfrm>
            <a:off x="5019952" y="4714220"/>
            <a:ext cx="3971648" cy="524621"/>
            <a:chOff x="4334152" y="4714220"/>
            <a:chExt cx="4200248" cy="524621"/>
          </a:xfrm>
        </p:grpSpPr>
        <p:grpSp>
          <p:nvGrpSpPr>
            <p:cNvPr id="5" name="図形グループ 76"/>
            <p:cNvGrpSpPr/>
            <p:nvPr/>
          </p:nvGrpSpPr>
          <p:grpSpPr>
            <a:xfrm>
              <a:off x="4334152" y="4714220"/>
              <a:ext cx="1304648" cy="524621"/>
              <a:chOff x="4632307" y="3733800"/>
              <a:chExt cx="1552298" cy="600821"/>
            </a:xfrm>
          </p:grpSpPr>
          <p:pic>
            <p:nvPicPr>
              <p:cNvPr id="73" name="図 7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32307" y="3810000"/>
                <a:ext cx="1463693" cy="524621"/>
              </a:xfrm>
              <a:prstGeom prst="rect">
                <a:avLst/>
              </a:prstGeom>
            </p:spPr>
          </p:pic>
          <p:pic>
            <p:nvPicPr>
              <p:cNvPr id="74" name="図 73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19800" y="3733800"/>
                <a:ext cx="164805" cy="228600"/>
              </a:xfrm>
              <a:prstGeom prst="rect">
                <a:avLst/>
              </a:prstGeom>
            </p:spPr>
          </p:pic>
        </p:grpSp>
        <p:sp>
          <p:nvSpPr>
            <p:cNvPr id="76" name="正方形/長方形 75"/>
            <p:cNvSpPr/>
            <p:nvPr/>
          </p:nvSpPr>
          <p:spPr>
            <a:xfrm>
              <a:off x="5791200" y="4724400"/>
              <a:ext cx="2743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 smtClean="0">
                  <a:solidFill>
                    <a:srgbClr val="000000"/>
                  </a:solidFill>
                </a:rPr>
                <a:t>: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400" dirty="0" smtClean="0">
                  <a:solidFill>
                    <a:srgbClr val="1F497D"/>
                  </a:solidFill>
                </a:rPr>
                <a:t>long range order </a:t>
              </a:r>
              <a:endParaRPr lang="ja-JP" altLang="en-US" sz="1400" dirty="0">
                <a:solidFill>
                  <a:srgbClr val="1F497D"/>
                </a:solidFill>
              </a:endParaRPr>
            </a:p>
          </p:txBody>
        </p:sp>
      </p:grpSp>
      <p:grpSp>
        <p:nvGrpSpPr>
          <p:cNvPr id="7" name="図形グループ 100"/>
          <p:cNvGrpSpPr/>
          <p:nvPr/>
        </p:nvGrpSpPr>
        <p:grpSpPr>
          <a:xfrm>
            <a:off x="5029201" y="5646003"/>
            <a:ext cx="3811189" cy="921842"/>
            <a:chOff x="4343400" y="5646003"/>
            <a:chExt cx="4226956" cy="921842"/>
          </a:xfrm>
        </p:grpSpPr>
        <p:sp>
          <p:nvSpPr>
            <p:cNvPr id="78" name="正方形/長方形 77"/>
            <p:cNvSpPr/>
            <p:nvPr/>
          </p:nvSpPr>
          <p:spPr>
            <a:xfrm>
              <a:off x="5949141" y="5646003"/>
              <a:ext cx="262121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 smtClean="0">
                  <a:solidFill>
                    <a:srgbClr val="000000"/>
                  </a:solidFill>
                </a:rPr>
                <a:t>: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  quasi</a:t>
              </a:r>
              <a:r>
                <a:rPr lang="en-US" altLang="ja-JP" sz="2400" dirty="0" smtClean="0">
                  <a:solidFill>
                    <a:srgbClr val="1F497D"/>
                  </a:solidFill>
                </a:rPr>
                <a:t>-long </a:t>
              </a:r>
            </a:p>
            <a:p>
              <a:r>
                <a:rPr lang="en-US" altLang="ja-JP" sz="2400" dirty="0" smtClean="0">
                  <a:solidFill>
                    <a:srgbClr val="1F497D"/>
                  </a:solidFill>
                </a:rPr>
                <a:t>      range order </a:t>
              </a:r>
              <a:endParaRPr lang="ja-JP" altLang="en-US" sz="1400" dirty="0">
                <a:solidFill>
                  <a:srgbClr val="1F497D"/>
                </a:solidFill>
              </a:endParaRPr>
            </a:p>
          </p:txBody>
        </p:sp>
        <p:pic>
          <p:nvPicPr>
            <p:cNvPr id="79" name="図 7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419600" y="5701378"/>
              <a:ext cx="1258543" cy="470822"/>
            </a:xfrm>
            <a:prstGeom prst="rect">
              <a:avLst/>
            </a:prstGeom>
          </p:spPr>
        </p:pic>
        <p:cxnSp>
          <p:nvCxnSpPr>
            <p:cNvPr id="80" name="直線矢印コネクタ 79"/>
            <p:cNvCxnSpPr/>
            <p:nvPr/>
          </p:nvCxnSpPr>
          <p:spPr>
            <a:xfrm>
              <a:off x="4876800" y="6019800"/>
              <a:ext cx="838200" cy="15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テキスト ボックス 80"/>
            <p:cNvSpPr txBox="1"/>
            <p:nvPr/>
          </p:nvSpPr>
          <p:spPr>
            <a:xfrm>
              <a:off x="4343400" y="6106180"/>
              <a:ext cx="19310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660066"/>
                  </a:solidFill>
                </a:rPr>
                <a:t>(power law)</a:t>
              </a:r>
              <a:r>
                <a:rPr lang="en-US" altLang="ja-JP" sz="2400" dirty="0" smtClean="0"/>
                <a:t>    </a:t>
              </a:r>
              <a:endParaRPr lang="ja-JP" altLang="en-US"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8" name="図形グループ 97"/>
          <p:cNvGrpSpPr/>
          <p:nvPr/>
        </p:nvGrpSpPr>
        <p:grpSpPr>
          <a:xfrm>
            <a:off x="152400" y="3743980"/>
            <a:ext cx="4800600" cy="2733020"/>
            <a:chOff x="-381000" y="3743980"/>
            <a:chExt cx="4800600" cy="2733020"/>
          </a:xfrm>
        </p:grpSpPr>
        <p:sp>
          <p:nvSpPr>
            <p:cNvPr id="50" name="テキスト ボックス 49"/>
            <p:cNvSpPr txBox="1"/>
            <p:nvPr/>
          </p:nvSpPr>
          <p:spPr>
            <a:xfrm>
              <a:off x="-381000" y="3743980"/>
              <a:ext cx="464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/>
                <a:t>・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Non-Local </a:t>
              </a:r>
              <a:r>
                <a:rPr lang="en-US" altLang="ja-JP" sz="2800" dirty="0" smtClean="0">
                  <a:solidFill>
                    <a:srgbClr val="000090"/>
                  </a:solidFill>
                </a:rPr>
                <a:t>order parameters:  </a:t>
              </a:r>
              <a:endParaRPr lang="ja-JP" altLang="en-US" sz="2800" dirty="0">
                <a:solidFill>
                  <a:srgbClr val="000090"/>
                </a:solidFill>
              </a:endParaRPr>
            </a:p>
          </p:txBody>
        </p:sp>
        <p:pic>
          <p:nvPicPr>
            <p:cNvPr id="61" name="図 60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04800" y="4847510"/>
              <a:ext cx="3216110" cy="443447"/>
            </a:xfrm>
            <a:prstGeom prst="rect">
              <a:avLst/>
            </a:prstGeom>
          </p:spPr>
        </p:pic>
        <p:sp>
          <p:nvSpPr>
            <p:cNvPr id="64" name="テキスト ボックス 63"/>
            <p:cNvSpPr txBox="1"/>
            <p:nvPr/>
          </p:nvSpPr>
          <p:spPr>
            <a:xfrm>
              <a:off x="3508074" y="4724400"/>
              <a:ext cx="7591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ln>
                    <a:solidFill>
                      <a:srgbClr val="0000FF"/>
                    </a:solidFill>
                  </a:ln>
                </a:rPr>
                <a:t>〜 </a:t>
              </a:r>
              <a:r>
                <a:rPr lang="en-US" altLang="ja-JP" sz="3600" dirty="0" smtClean="0">
                  <a:ln>
                    <a:solidFill>
                      <a:srgbClr val="0000FF"/>
                    </a:solidFill>
                  </a:ln>
                  <a:solidFill>
                    <a:srgbClr val="0000FF"/>
                  </a:solidFill>
                </a:rPr>
                <a:t> </a:t>
              </a:r>
              <a:endParaRPr kumimoji="1" lang="ja-JP" altLang="en-US" sz="28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endParaRPr>
            </a:p>
          </p:txBody>
        </p:sp>
        <p:sp>
          <p:nvSpPr>
            <p:cNvPr id="65" name="左中かっこ 64"/>
            <p:cNvSpPr/>
            <p:nvPr/>
          </p:nvSpPr>
          <p:spPr>
            <a:xfrm>
              <a:off x="4233506" y="3850306"/>
              <a:ext cx="186094" cy="2626694"/>
            </a:xfrm>
            <a:prstGeom prst="leftBrace">
              <a:avLst>
                <a:gd name="adj1" fmla="val 178460"/>
                <a:gd name="adj2" fmla="val 50000"/>
              </a:avLst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228600" y="5314890"/>
              <a:ext cx="36583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/>
                <a:t>(including 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disconnected</a:t>
              </a:r>
              <a:r>
                <a:rPr lang="en-US" altLang="ja-JP" sz="2000" dirty="0" smtClean="0"/>
                <a:t> pieces)   </a:t>
              </a:r>
              <a:endParaRPr lang="ja-JP" altLang="en-US" sz="2000" dirty="0"/>
            </a:p>
          </p:txBody>
        </p:sp>
      </p:grpSp>
      <p:sp>
        <p:nvSpPr>
          <p:cNvPr id="83" name="正方形/長方形 82"/>
          <p:cNvSpPr/>
          <p:nvPr/>
        </p:nvSpPr>
        <p:spPr>
          <a:xfrm>
            <a:off x="4191000" y="990600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gapless</a:t>
            </a:r>
            <a:r>
              <a:rPr lang="en-US" altLang="ja-JP" sz="2400" dirty="0" smtClean="0"/>
              <a:t> modes</a:t>
            </a:r>
            <a:r>
              <a:rPr lang="en-US" altLang="ja-JP" sz="2400" dirty="0" smtClean="0">
                <a:solidFill>
                  <a:schemeClr val="tx2"/>
                </a:solidFill>
              </a:rPr>
              <a:t> </a:t>
            </a:r>
            <a:endParaRPr lang="ja-JP" altLang="en-US" sz="1400" dirty="0">
              <a:solidFill>
                <a:schemeClr val="tx2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6629400" y="986135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gapped</a:t>
            </a:r>
            <a:r>
              <a:rPr lang="en-US" altLang="ja-JP" sz="2400" dirty="0" smtClean="0"/>
              <a:t> modes</a:t>
            </a:r>
            <a:r>
              <a:rPr lang="en-US" altLang="ja-JP" sz="2400" dirty="0" smtClean="0">
                <a:solidFill>
                  <a:schemeClr val="tx2"/>
                </a:solidFill>
              </a:rPr>
              <a:t> </a:t>
            </a:r>
            <a:endParaRPr lang="ja-JP" altLang="en-US" sz="1400" dirty="0">
              <a:solidFill>
                <a:schemeClr val="tx2"/>
              </a:solidFill>
            </a:endParaRPr>
          </a:p>
        </p:txBody>
      </p:sp>
      <p:cxnSp>
        <p:nvCxnSpPr>
          <p:cNvPr id="85" name="直線矢印コネクタ 84"/>
          <p:cNvCxnSpPr/>
          <p:nvPr/>
        </p:nvCxnSpPr>
        <p:spPr>
          <a:xfrm rot="10800000" flipV="1">
            <a:off x="4416726" y="1523999"/>
            <a:ext cx="350180" cy="152401"/>
          </a:xfrm>
          <a:prstGeom prst="straightConnector1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5678143" y="1524000"/>
            <a:ext cx="265457" cy="179484"/>
          </a:xfrm>
          <a:prstGeom prst="straightConnector1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7318073" y="1524000"/>
            <a:ext cx="378127" cy="228600"/>
          </a:xfrm>
          <a:prstGeom prst="straightConnector1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図形グループ 96"/>
          <p:cNvGrpSpPr/>
          <p:nvPr/>
        </p:nvGrpSpPr>
        <p:grpSpPr>
          <a:xfrm>
            <a:off x="5562598" y="5177135"/>
            <a:ext cx="3886202" cy="461665"/>
            <a:chOff x="5029198" y="5177135"/>
            <a:chExt cx="2288875" cy="461665"/>
          </a:xfrm>
        </p:grpSpPr>
        <p:cxnSp>
          <p:nvCxnSpPr>
            <p:cNvPr id="93" name="直線矢印コネクタ 92"/>
            <p:cNvCxnSpPr/>
            <p:nvPr/>
          </p:nvCxnSpPr>
          <p:spPr>
            <a:xfrm rot="5400000" flipH="1" flipV="1">
              <a:off x="4840931" y="5446068"/>
              <a:ext cx="376536" cy="1"/>
            </a:xfrm>
            <a:prstGeom prst="straightConnector1">
              <a:avLst/>
            </a:prstGeom>
            <a:ln w="381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正方形/長方形 95"/>
            <p:cNvSpPr/>
            <p:nvPr/>
          </p:nvSpPr>
          <p:spPr>
            <a:xfrm>
              <a:off x="5178474" y="5177135"/>
              <a:ext cx="213959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 smtClean="0">
                  <a:solidFill>
                    <a:srgbClr val="0000FF"/>
                  </a:solidFill>
                </a:rPr>
                <a:t>large </a:t>
              </a:r>
              <a:r>
                <a:rPr lang="en-US" altLang="ja-JP" sz="2400" dirty="0" err="1" smtClean="0">
                  <a:solidFill>
                    <a:srgbClr val="0000FF"/>
                  </a:solidFill>
                </a:rPr>
                <a:t>Nc</a:t>
              </a:r>
              <a:r>
                <a:rPr lang="en-US" altLang="ja-JP" sz="2400" dirty="0" smtClean="0">
                  <a:solidFill>
                    <a:srgbClr val="0000FF"/>
                  </a:solidFill>
                </a:rPr>
                <a:t> limit </a:t>
              </a:r>
              <a:r>
                <a:rPr lang="en-US" altLang="ja-JP" dirty="0" smtClean="0">
                  <a:solidFill>
                    <a:srgbClr val="660066"/>
                  </a:solidFill>
                </a:rPr>
                <a:t>(Witten `78) </a:t>
              </a:r>
              <a:endParaRPr lang="ja-JP" altLang="en-US" sz="1400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10" name="図形グループ 101"/>
          <p:cNvGrpSpPr/>
          <p:nvPr/>
        </p:nvGrpSpPr>
        <p:grpSpPr>
          <a:xfrm>
            <a:off x="5257800" y="3962400"/>
            <a:ext cx="533400" cy="609600"/>
            <a:chOff x="2191382" y="5027612"/>
            <a:chExt cx="1313819" cy="1222376"/>
          </a:xfrm>
        </p:grpSpPr>
        <p:cxnSp>
          <p:nvCxnSpPr>
            <p:cNvPr id="103" name="直線矢印コネクタ 102"/>
            <p:cNvCxnSpPr/>
            <p:nvPr/>
          </p:nvCxnSpPr>
          <p:spPr>
            <a:xfrm>
              <a:off x="2191382" y="5027612"/>
              <a:ext cx="1313818" cy="1220788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矢印コネクタ 103"/>
            <p:cNvCxnSpPr/>
            <p:nvPr/>
          </p:nvCxnSpPr>
          <p:spPr>
            <a:xfrm rot="10800000" flipV="1">
              <a:off x="2209802" y="5027613"/>
              <a:ext cx="1295399" cy="1222375"/>
            </a:xfrm>
            <a:prstGeom prst="straightConnector1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矢印コネクタ 50"/>
          <p:cNvCxnSpPr/>
          <p:nvPr/>
        </p:nvCxnSpPr>
        <p:spPr>
          <a:xfrm>
            <a:off x="2511726" y="2643870"/>
            <a:ext cx="780584" cy="1588"/>
          </a:xfrm>
          <a:prstGeom prst="straightConnector1">
            <a:avLst/>
          </a:prstGeom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228600" y="2259449"/>
            <a:ext cx="243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due to IR divergent </a:t>
            </a:r>
          </a:p>
          <a:p>
            <a:r>
              <a:rPr lang="en-US" altLang="ja-JP" sz="2000" dirty="0" smtClean="0">
                <a:solidFill>
                  <a:srgbClr val="FF0000"/>
                </a:solidFill>
              </a:rPr>
              <a:t>phase dynamics</a:t>
            </a:r>
            <a:r>
              <a:rPr lang="en-US" altLang="ja-JP" sz="2000" dirty="0" smtClean="0">
                <a:solidFill>
                  <a:schemeClr val="tx2"/>
                </a:solidFill>
              </a:rPr>
              <a:t> </a:t>
            </a:r>
            <a:endParaRPr lang="ja-JP" altLang="en-US" sz="1200" dirty="0">
              <a:solidFill>
                <a:schemeClr val="tx2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14296" y="2281535"/>
            <a:ext cx="2397430" cy="6569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57200" y="30435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000090"/>
                </a:solidFill>
              </a:rPr>
              <a:t>But this does </a:t>
            </a:r>
            <a:r>
              <a:rPr lang="en-US" altLang="ja-JP" sz="2400" dirty="0" smtClean="0">
                <a:solidFill>
                  <a:srgbClr val="FF0000"/>
                </a:solidFill>
              </a:rPr>
              <a:t>not</a:t>
            </a:r>
            <a:r>
              <a:rPr lang="en-US" altLang="ja-JP" sz="2400" dirty="0" smtClean="0">
                <a:solidFill>
                  <a:srgbClr val="000090"/>
                </a:solidFill>
              </a:rPr>
              <a:t> mean the system is in the usual </a:t>
            </a:r>
            <a:r>
              <a:rPr lang="en-US" altLang="ja-JP" sz="2400" dirty="0" smtClean="0">
                <a:solidFill>
                  <a:srgbClr val="FF0000"/>
                </a:solidFill>
              </a:rPr>
              <a:t>symmetric</a:t>
            </a:r>
            <a:r>
              <a:rPr lang="en-US" altLang="ja-JP" sz="2400" dirty="0" smtClean="0">
                <a:solidFill>
                  <a:srgbClr val="000090"/>
                </a:solidFill>
              </a:rPr>
              <a:t> phase! </a:t>
            </a:r>
            <a:endParaRPr lang="ja-JP" altLang="en-US" sz="2400" dirty="0">
              <a:solidFill>
                <a:srgbClr val="00009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926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42844" y="142852"/>
            <a:ext cx="878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Dense 2D QCD &amp; Dictionaries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20" y="3701481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tx2"/>
                </a:solidFill>
              </a:rPr>
              <a:t>・</a:t>
            </a:r>
            <a:r>
              <a:rPr lang="en-US" altLang="ja-JP" sz="3200" dirty="0" smtClean="0">
                <a:solidFill>
                  <a:schemeClr val="tx2"/>
                </a:solidFill>
              </a:rPr>
              <a:t>μ=0 2D QCD is </a:t>
            </a:r>
            <a:r>
              <a:rPr lang="en-US" altLang="ja-JP" sz="3200" dirty="0" smtClean="0">
                <a:solidFill>
                  <a:srgbClr val="FF0000"/>
                </a:solidFill>
              </a:rPr>
              <a:t>solvable in large </a:t>
            </a:r>
            <a:r>
              <a:rPr lang="en-US" altLang="ja-JP" sz="3200" dirty="0" err="1" smtClean="0">
                <a:solidFill>
                  <a:srgbClr val="FF0000"/>
                </a:solidFill>
              </a:rPr>
              <a:t>Nc</a:t>
            </a:r>
            <a:r>
              <a:rPr lang="en-US" altLang="ja-JP" sz="3200" dirty="0" smtClean="0">
                <a:solidFill>
                  <a:srgbClr val="FF0000"/>
                </a:solidFill>
              </a:rPr>
              <a:t> limit</a:t>
            </a:r>
            <a:r>
              <a:rPr lang="en-US" altLang="ja-JP" sz="3200" dirty="0" smtClean="0">
                <a:solidFill>
                  <a:schemeClr val="tx2"/>
                </a:solidFill>
              </a:rPr>
              <a:t>!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pic>
        <p:nvPicPr>
          <p:cNvPr id="3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4302" y="1428736"/>
            <a:ext cx="2201880" cy="426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0915" y="2155655"/>
            <a:ext cx="5554291" cy="48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テキスト ボックス 37"/>
          <p:cNvSpPr txBox="1"/>
          <p:nvPr/>
        </p:nvSpPr>
        <p:spPr>
          <a:xfrm>
            <a:off x="285720" y="831819"/>
            <a:ext cx="8858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tx2"/>
                </a:solidFill>
              </a:rPr>
              <a:t>・</a:t>
            </a:r>
            <a:r>
              <a:rPr lang="en-US" altLang="ja-JP" sz="3200" dirty="0" err="1" smtClean="0">
                <a:solidFill>
                  <a:srgbClr val="FF0000"/>
                </a:solidFill>
              </a:rPr>
              <a:t>μ</a:t>
            </a:r>
            <a:r>
              <a:rPr lang="en-US" altLang="ja-JP" sz="3200" dirty="0" smtClean="0">
                <a:solidFill>
                  <a:srgbClr val="FF0000"/>
                </a:solidFill>
              </a:rPr>
              <a:t> </a:t>
            </a:r>
            <a:r>
              <a:rPr lang="ja-JP" altLang="en-US" sz="3200" dirty="0" smtClean="0">
                <a:solidFill>
                  <a:srgbClr val="FF0000"/>
                </a:solidFill>
              </a:rPr>
              <a:t>≠ </a:t>
            </a:r>
            <a:r>
              <a:rPr lang="en-US" altLang="ja-JP" sz="3200" dirty="0" smtClean="0">
                <a:solidFill>
                  <a:srgbClr val="FF0000"/>
                </a:solidFill>
              </a:rPr>
              <a:t>0 </a:t>
            </a:r>
            <a:r>
              <a:rPr lang="en-US" altLang="ja-JP" sz="3200" dirty="0" smtClean="0">
                <a:solidFill>
                  <a:schemeClr val="tx2"/>
                </a:solidFill>
              </a:rPr>
              <a:t>2D QCD can be mapped onto </a:t>
            </a:r>
            <a:r>
              <a:rPr lang="en-US" altLang="ja-JP" sz="3200" dirty="0" smtClean="0">
                <a:solidFill>
                  <a:srgbClr val="FF0000"/>
                </a:solidFill>
              </a:rPr>
              <a:t>μ =</a:t>
            </a:r>
            <a:r>
              <a:rPr lang="ja-JP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</a:rPr>
              <a:t>0 </a:t>
            </a:r>
            <a:r>
              <a:rPr lang="en-US" altLang="ja-JP" sz="3200" dirty="0" smtClean="0">
                <a:solidFill>
                  <a:schemeClr val="tx2"/>
                </a:solidFill>
              </a:rPr>
              <a:t>2D QCD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010052" y="1405582"/>
            <a:ext cx="4491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chemeClr val="tx2"/>
                </a:solidFill>
              </a:rPr>
              <a:t>: </a:t>
            </a:r>
            <a:r>
              <a:rPr lang="en-US" altLang="ja-JP" sz="2800" dirty="0" err="1" smtClean="0">
                <a:solidFill>
                  <a:schemeClr val="tx2"/>
                </a:solidFill>
              </a:rPr>
              <a:t>chiral</a:t>
            </a:r>
            <a:r>
              <a:rPr lang="en-US" altLang="ja-JP" sz="2800" dirty="0" smtClean="0">
                <a:solidFill>
                  <a:schemeClr val="tx2"/>
                </a:solidFill>
              </a:rPr>
              <a:t> rotation (or boost) 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571736" y="2571744"/>
            <a:ext cx="1543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</a:rPr>
              <a:t>(μ </a:t>
            </a:r>
            <a:r>
              <a:rPr lang="ja-JP" altLang="en-US" sz="3200" dirty="0" smtClean="0">
                <a:solidFill>
                  <a:srgbClr val="FF0000"/>
                </a:solidFill>
              </a:rPr>
              <a:t>≠ </a:t>
            </a:r>
            <a:r>
              <a:rPr lang="en-US" altLang="ja-JP" sz="3200" dirty="0" smtClean="0">
                <a:solidFill>
                  <a:srgbClr val="FF0000"/>
                </a:solidFill>
              </a:rPr>
              <a:t>0)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572132" y="2571744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</a:rPr>
              <a:t>(μ =</a:t>
            </a:r>
            <a:r>
              <a:rPr lang="ja-JP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</a:rPr>
              <a:t>0)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928926" y="3181649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1"/>
                </a:solidFill>
              </a:rPr>
              <a:t>(due to geometric property of 2D Fermi sea)</a:t>
            </a:r>
            <a:endParaRPr kumimoji="1" lang="ja-JP" altLang="en-US" sz="2400" dirty="0">
              <a:solidFill>
                <a:schemeClr val="accent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500166" y="2071678"/>
            <a:ext cx="6215106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00034" y="5558869"/>
            <a:ext cx="83582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μ=0</a:t>
            </a:r>
            <a:r>
              <a:rPr lang="en-US" altLang="ja-JP" sz="2800" dirty="0" smtClean="0">
                <a:solidFill>
                  <a:schemeClr val="tx2"/>
                </a:solidFill>
              </a:rPr>
              <a:t> 2D QCD  </a:t>
            </a:r>
            <a:r>
              <a:rPr lang="ja-JP" altLang="en-US" sz="2800" dirty="0" smtClean="0">
                <a:solidFill>
                  <a:schemeClr val="tx2"/>
                </a:solidFill>
              </a:rPr>
              <a:t>  </a:t>
            </a:r>
            <a:r>
              <a:rPr lang="ja-JP" altLang="en-US" sz="3200" dirty="0" smtClean="0">
                <a:solidFill>
                  <a:schemeClr val="tx2"/>
                </a:solidFill>
              </a:rPr>
              <a:t>　　</a:t>
            </a:r>
            <a:r>
              <a:rPr lang="en-US" altLang="ja-JP" sz="3200" dirty="0" smtClean="0">
                <a:solidFill>
                  <a:schemeClr val="tx2"/>
                </a:solidFill>
              </a:rPr>
              <a:t>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μ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  <a:r>
              <a:rPr lang="ja-JP" altLang="en-US" sz="2800" dirty="0" smtClean="0">
                <a:solidFill>
                  <a:srgbClr val="FF0000"/>
                </a:solidFill>
              </a:rPr>
              <a:t>≠ </a:t>
            </a:r>
            <a:r>
              <a:rPr lang="en-US" altLang="ja-JP" sz="2800" dirty="0" smtClean="0">
                <a:solidFill>
                  <a:srgbClr val="FF0000"/>
                </a:solidFill>
              </a:rPr>
              <a:t>0 </a:t>
            </a:r>
            <a:r>
              <a:rPr lang="en-US" altLang="ja-JP" sz="2800" dirty="0" smtClean="0">
                <a:solidFill>
                  <a:schemeClr val="tx2"/>
                </a:solidFill>
              </a:rPr>
              <a:t>2D QCD  </a:t>
            </a:r>
            <a:r>
              <a:rPr lang="ja-JP" altLang="en-US" sz="3200" dirty="0" smtClean="0">
                <a:solidFill>
                  <a:schemeClr val="tx2"/>
                </a:solidFill>
              </a:rPr>
              <a:t>　 　</a:t>
            </a:r>
            <a:r>
              <a:rPr lang="en-US" altLang="ja-JP" sz="3200" dirty="0" smtClean="0">
                <a:solidFill>
                  <a:schemeClr val="tx2"/>
                </a:solidFill>
              </a:rPr>
              <a:t> 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μ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  <a:r>
              <a:rPr lang="ja-JP" altLang="en-US" sz="2800" dirty="0" smtClean="0">
                <a:solidFill>
                  <a:srgbClr val="FF0000"/>
                </a:solidFill>
              </a:rPr>
              <a:t>≠ </a:t>
            </a:r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r>
              <a:rPr lang="ja-JP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4D </a:t>
            </a:r>
            <a:r>
              <a:rPr lang="en-US" altLang="ja-JP" sz="2800" dirty="0" smtClean="0">
                <a:solidFill>
                  <a:schemeClr val="accent1"/>
                </a:solidFill>
              </a:rPr>
              <a:t>QCD</a:t>
            </a:r>
            <a:r>
              <a:rPr lang="ja-JP" altLang="en-US" sz="2800" dirty="0" smtClean="0">
                <a:solidFill>
                  <a:schemeClr val="tx2"/>
                </a:solidFill>
              </a:rPr>
              <a:t> 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85720" y="4987365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tx2"/>
                </a:solidFill>
              </a:rPr>
              <a:t>・</a:t>
            </a:r>
            <a:r>
              <a:rPr lang="en-US" altLang="ja-JP" sz="3200" dirty="0" smtClean="0">
                <a:solidFill>
                  <a:schemeClr val="tx2"/>
                </a:solidFill>
              </a:rPr>
              <a:t>We have dictionaries: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14348" y="4357694"/>
            <a:ext cx="8286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7030A0"/>
                </a:solidFill>
              </a:rPr>
              <a:t>dressed quark propagator, meson spectra, baryon spectra, etc.. </a:t>
            </a:r>
            <a:endParaRPr kumimoji="1" lang="ja-JP" altLang="en-US" sz="2400" dirty="0">
              <a:solidFill>
                <a:srgbClr val="7030A0"/>
              </a:solidFill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5600696" y="5856304"/>
            <a:ext cx="571504" cy="1588"/>
          </a:xfrm>
          <a:prstGeom prst="straightConnector1">
            <a:avLst/>
          </a:prstGeom>
          <a:ln w="254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2514600" y="5857892"/>
            <a:ext cx="571504" cy="1588"/>
          </a:xfrm>
          <a:prstGeom prst="straightConnector1">
            <a:avLst/>
          </a:prstGeom>
          <a:ln w="254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714348" y="6039169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(solvable!)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62200" y="6039169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7030A0"/>
                </a:solidFill>
              </a:rPr>
              <a:t>exact</a:t>
            </a:r>
            <a:endParaRPr kumimoji="1" lang="ja-JP" altLang="en-US" sz="2400" dirty="0">
              <a:solidFill>
                <a:srgbClr val="7030A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143504" y="6039169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7030A0"/>
                </a:solidFill>
              </a:rPr>
              <a:t>at </a:t>
            </a:r>
            <a:r>
              <a:rPr lang="en-US" altLang="ja-JP" sz="2400" dirty="0" err="1" smtClean="0">
                <a:solidFill>
                  <a:srgbClr val="7030A0"/>
                </a:solidFill>
              </a:rPr>
              <a:t>quarkyonic</a:t>
            </a:r>
            <a:r>
              <a:rPr lang="en-US" altLang="ja-JP" sz="2400" dirty="0" smtClean="0">
                <a:solidFill>
                  <a:srgbClr val="7030A0"/>
                </a:solidFill>
              </a:rPr>
              <a:t> limit</a:t>
            </a:r>
            <a:endParaRPr kumimoji="1" lang="ja-JP" altLang="en-US" sz="2400" dirty="0">
              <a:solidFill>
                <a:srgbClr val="7030A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924800" y="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18/25</a:t>
            </a:r>
          </a:p>
        </p:txBody>
      </p:sp>
    </p:spTree>
  </p:cSld>
  <p:clrMapOvr>
    <a:masterClrMapping/>
  </p:clrMapOvr>
  <p:transition advTm="1948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テキスト ボックス 78"/>
          <p:cNvSpPr txBox="1"/>
          <p:nvPr/>
        </p:nvSpPr>
        <p:spPr>
          <a:xfrm>
            <a:off x="214282" y="142852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>
                <a:solidFill>
                  <a:srgbClr val="FF0000"/>
                </a:solidFill>
              </a:rPr>
              <a:t>Dense QCD</a:t>
            </a:r>
            <a:r>
              <a:rPr lang="en-US" altLang="ja-JP" sz="3600" dirty="0" smtClean="0"/>
              <a:t> at </a:t>
            </a:r>
            <a:r>
              <a:rPr lang="en-US" altLang="ja-JP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T=0</a:t>
            </a:r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smtClean="0"/>
              <a:t>: </a:t>
            </a:r>
            <a:r>
              <a:rPr lang="en-US" altLang="ja-JP" sz="3600" dirty="0" smtClean="0">
                <a:solidFill>
                  <a:srgbClr val="FF0000"/>
                </a:solidFill>
              </a:rPr>
              <a:t>Confining </a:t>
            </a:r>
            <a:r>
              <a:rPr lang="en-US" altLang="ja-JP" sz="3600" dirty="0" smtClean="0"/>
              <a:t>aspects</a:t>
            </a:r>
            <a:endParaRPr kumimoji="1" lang="ja-JP" altLang="en-US" sz="3600" dirty="0"/>
          </a:p>
        </p:txBody>
      </p:sp>
      <p:grpSp>
        <p:nvGrpSpPr>
          <p:cNvPr id="41" name="グループ化 40"/>
          <p:cNvGrpSpPr/>
          <p:nvPr/>
        </p:nvGrpSpPr>
        <p:grpSpPr>
          <a:xfrm>
            <a:off x="147630" y="4068521"/>
            <a:ext cx="8710650" cy="1270232"/>
            <a:chOff x="147630" y="3929066"/>
            <a:chExt cx="8710650" cy="1428759"/>
          </a:xfrm>
        </p:grpSpPr>
        <p:sp>
          <p:nvSpPr>
            <p:cNvPr id="59" name="正方形/長方形 58"/>
            <p:cNvSpPr/>
            <p:nvPr/>
          </p:nvSpPr>
          <p:spPr>
            <a:xfrm>
              <a:off x="1142976" y="4066831"/>
              <a:ext cx="3643338" cy="1290994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1" name="直線矢印コネクタ 60"/>
            <p:cNvCxnSpPr/>
            <p:nvPr/>
          </p:nvCxnSpPr>
          <p:spPr>
            <a:xfrm rot="16200000" flipV="1">
              <a:off x="433359" y="4638684"/>
              <a:ext cx="1428759" cy="9524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テキスト ボックス 68"/>
            <p:cNvSpPr txBox="1"/>
            <p:nvPr/>
          </p:nvSpPr>
          <p:spPr>
            <a:xfrm>
              <a:off x="147630" y="4530148"/>
              <a:ext cx="1071570" cy="657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/>
                <a:t>T </a:t>
              </a:r>
              <a:r>
                <a:rPr lang="en-US" altLang="ja-JP" sz="2000" dirty="0" smtClean="0"/>
                <a:t>~ </a:t>
              </a:r>
              <a:r>
                <a:rPr lang="en-US" altLang="ja-JP" sz="3200" dirty="0" smtClean="0"/>
                <a:t>0</a:t>
              </a:r>
              <a:endParaRPr lang="ja-JP" altLang="en-US" sz="3200" dirty="0">
                <a:solidFill>
                  <a:schemeClr val="tx2"/>
                </a:solidFill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1524000" y="4747487"/>
              <a:ext cx="2819400" cy="519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confined </a:t>
              </a:r>
              <a:r>
                <a:rPr lang="en-US" altLang="ja-JP" sz="2400" dirty="0" smtClean="0"/>
                <a:t>hadrons </a:t>
              </a:r>
              <a:endParaRPr lang="ja-JP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1481118" y="4066831"/>
              <a:ext cx="2786082" cy="657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>
                  <a:solidFill>
                    <a:srgbClr val="0070C0"/>
                  </a:solidFill>
                </a:rPr>
                <a:t>M</a:t>
              </a:r>
              <a:r>
                <a:rPr lang="en-US" altLang="ja-JP" dirty="0" smtClean="0">
                  <a:solidFill>
                    <a:srgbClr val="0070C0"/>
                  </a:solidFill>
                </a:rPr>
                <a:t>D</a:t>
              </a:r>
              <a:r>
                <a:rPr lang="en-US" altLang="ja-JP" sz="3200" dirty="0" smtClean="0">
                  <a:solidFill>
                    <a:srgbClr val="0070C0"/>
                  </a:solidFill>
                </a:rPr>
                <a:t>, μ &lt;&lt; 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Λ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QCD</a:t>
              </a:r>
              <a:r>
                <a:rPr lang="ja-JP" altLang="en-US" sz="3200" dirty="0" smtClean="0">
                  <a:solidFill>
                    <a:srgbClr val="0070C0"/>
                  </a:solidFill>
                </a:rPr>
                <a:t>　</a:t>
              </a:r>
              <a:endParaRPr kumimoji="1" lang="ja-JP" alt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4786314" y="4066831"/>
              <a:ext cx="3643338" cy="1290994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5624466" y="4747487"/>
              <a:ext cx="3138534" cy="519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err="1" smtClean="0">
                  <a:solidFill>
                    <a:srgbClr val="FF0000"/>
                  </a:solidFill>
                </a:rPr>
                <a:t>deconfined</a:t>
              </a:r>
              <a:r>
                <a:rPr lang="en-US" altLang="ja-JP" sz="2400" dirty="0" smtClean="0"/>
                <a:t> quarks</a:t>
              </a:r>
              <a:endParaRPr lang="ja-JP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5672150" y="4094753"/>
              <a:ext cx="2786050" cy="657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>
                  <a:solidFill>
                    <a:srgbClr val="0070C0"/>
                  </a:solidFill>
                </a:rPr>
                <a:t>μ, M</a:t>
              </a:r>
              <a:r>
                <a:rPr lang="en-US" altLang="ja-JP" dirty="0" smtClean="0">
                  <a:solidFill>
                    <a:srgbClr val="0070C0"/>
                  </a:solidFill>
                </a:rPr>
                <a:t>D</a:t>
              </a:r>
              <a:r>
                <a:rPr lang="ja-JP" altLang="en-US" sz="3200" dirty="0" smtClean="0">
                  <a:solidFill>
                    <a:srgbClr val="0070C0"/>
                  </a:solidFill>
                </a:rPr>
                <a:t> </a:t>
              </a:r>
              <a:r>
                <a:rPr lang="en-US" altLang="ja-JP" sz="3200" dirty="0" smtClean="0">
                  <a:solidFill>
                    <a:srgbClr val="0070C0"/>
                  </a:solidFill>
                </a:rPr>
                <a:t>&gt;&gt; </a:t>
              </a:r>
              <a:r>
                <a:rPr lang="en-US" altLang="ja-JP" sz="3200" dirty="0" smtClean="0">
                  <a:solidFill>
                    <a:srgbClr val="FF0000"/>
                  </a:solidFill>
                </a:rPr>
                <a:t>Λ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QCD</a:t>
              </a:r>
              <a:r>
                <a:rPr lang="ja-JP" altLang="en-US" sz="3200" dirty="0" smtClean="0">
                  <a:solidFill>
                    <a:srgbClr val="0070C0"/>
                  </a:solidFill>
                </a:rPr>
                <a:t>　</a:t>
              </a:r>
              <a:endParaRPr kumimoji="1" lang="ja-JP" alt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8358214" y="4495380"/>
              <a:ext cx="500066" cy="796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4000" dirty="0" smtClean="0"/>
                <a:t>μ</a:t>
              </a:r>
              <a:endParaRPr lang="ja-JP" altLang="en-US" sz="4000" dirty="0">
                <a:solidFill>
                  <a:schemeClr val="tx2"/>
                </a:solidFill>
              </a:endParaRPr>
            </a:p>
          </p:txBody>
        </p:sp>
        <p:cxnSp>
          <p:nvCxnSpPr>
            <p:cNvPr id="76" name="直線矢印コネクタ 75"/>
            <p:cNvCxnSpPr/>
            <p:nvPr/>
          </p:nvCxnSpPr>
          <p:spPr>
            <a:xfrm>
              <a:off x="1142976" y="5348301"/>
              <a:ext cx="7572428" cy="1588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正方形/長方形 76"/>
            <p:cNvSpPr/>
            <p:nvPr/>
          </p:nvSpPr>
          <p:spPr>
            <a:xfrm>
              <a:off x="4295772" y="4066831"/>
              <a:ext cx="990608" cy="1290994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1066800" y="5478241"/>
            <a:ext cx="7429552" cy="1074959"/>
            <a:chOff x="1000100" y="5497313"/>
            <a:chExt cx="7929618" cy="1074959"/>
          </a:xfrm>
        </p:grpSpPr>
        <p:sp>
          <p:nvSpPr>
            <p:cNvPr id="82" name="四角形吹き出し 81"/>
            <p:cNvSpPr/>
            <p:nvPr/>
          </p:nvSpPr>
          <p:spPr>
            <a:xfrm>
              <a:off x="1000100" y="5530996"/>
              <a:ext cx="7929618" cy="1041276"/>
            </a:xfrm>
            <a:prstGeom prst="wedgeRectCallout">
              <a:avLst>
                <a:gd name="adj1" fmla="val -1371"/>
                <a:gd name="adj2" fmla="val -86041"/>
              </a:avLst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3143240" y="5497313"/>
              <a:ext cx="35004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 smtClean="0">
                  <a:solidFill>
                    <a:srgbClr val="0070C0"/>
                  </a:solidFill>
                </a:rPr>
                <a:t>M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D</a:t>
              </a:r>
              <a:r>
                <a:rPr lang="en-US" altLang="ja-JP" sz="3600" dirty="0" smtClean="0">
                  <a:solidFill>
                    <a:srgbClr val="0070C0"/>
                  </a:solidFill>
                </a:rPr>
                <a:t> &lt;&lt; </a:t>
              </a:r>
              <a:r>
                <a:rPr lang="en-US" altLang="ja-JP" sz="3600" dirty="0" smtClean="0">
                  <a:solidFill>
                    <a:srgbClr val="FF0000"/>
                  </a:solidFill>
                </a:rPr>
                <a:t>Λ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QCD  </a:t>
              </a:r>
              <a:r>
                <a:rPr lang="en-US" altLang="ja-JP" sz="3600" dirty="0" smtClean="0">
                  <a:solidFill>
                    <a:srgbClr val="0070C0"/>
                  </a:solidFill>
                </a:rPr>
                <a:t>&lt;&lt;</a:t>
              </a:r>
              <a:r>
                <a:rPr lang="ja-JP" altLang="en-US" sz="3600" dirty="0" smtClean="0">
                  <a:solidFill>
                    <a:srgbClr val="0070C0"/>
                  </a:solidFill>
                </a:rPr>
                <a:t> </a:t>
              </a:r>
              <a:r>
                <a:rPr lang="en-US" altLang="ja-JP" sz="3600" dirty="0" smtClean="0">
                  <a:solidFill>
                    <a:srgbClr val="0070C0"/>
                  </a:solidFill>
                </a:rPr>
                <a:t>μ</a:t>
              </a:r>
              <a:endParaRPr kumimoji="1" lang="ja-JP" alt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1799668" y="6000768"/>
              <a:ext cx="70538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0070C0"/>
                  </a:solidFill>
                </a:rPr>
                <a:t>quark Fermi sea </a:t>
              </a:r>
              <a:r>
                <a:rPr lang="en-US" altLang="ja-JP" sz="2800" dirty="0" smtClean="0"/>
                <a:t>with 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confined excitations</a:t>
              </a:r>
              <a:endParaRPr lang="ja-JP" alt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" name="グループ化 82"/>
          <p:cNvGrpSpPr/>
          <p:nvPr/>
        </p:nvGrpSpPr>
        <p:grpSpPr>
          <a:xfrm>
            <a:off x="1931761" y="762000"/>
            <a:ext cx="5535839" cy="1631280"/>
            <a:chOff x="1679367" y="1357298"/>
            <a:chExt cx="5535839" cy="1631280"/>
          </a:xfrm>
        </p:grpSpPr>
        <p:grpSp>
          <p:nvGrpSpPr>
            <p:cNvPr id="3" name="グループ化 17"/>
            <p:cNvGrpSpPr/>
            <p:nvPr/>
          </p:nvGrpSpPr>
          <p:grpSpPr>
            <a:xfrm>
              <a:off x="1679367" y="1500232"/>
              <a:ext cx="1535311" cy="1408081"/>
              <a:chOff x="1785916" y="785794"/>
              <a:chExt cx="5500728" cy="5286412"/>
            </a:xfrm>
          </p:grpSpPr>
          <p:cxnSp>
            <p:nvCxnSpPr>
              <p:cNvPr id="104" name="直線矢印コネクタ 103"/>
              <p:cNvCxnSpPr/>
              <p:nvPr/>
            </p:nvCxnSpPr>
            <p:spPr>
              <a:xfrm>
                <a:off x="2511260" y="4143379"/>
                <a:ext cx="3796438" cy="6495"/>
              </a:xfrm>
              <a:prstGeom prst="straightConnector1">
                <a:avLst/>
              </a:prstGeom>
              <a:ln w="3175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直線矢印コネクタ 104"/>
              <p:cNvCxnSpPr/>
              <p:nvPr/>
            </p:nvCxnSpPr>
            <p:spPr>
              <a:xfrm rot="5400000">
                <a:off x="2571736" y="1357298"/>
                <a:ext cx="5000660" cy="4429156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直線矢印コネクタ 105"/>
              <p:cNvCxnSpPr>
                <a:endCxn id="107" idx="4"/>
              </p:cNvCxnSpPr>
              <p:nvPr/>
            </p:nvCxnSpPr>
            <p:spPr>
              <a:xfrm rot="16200000" flipH="1">
                <a:off x="1500165" y="1285859"/>
                <a:ext cx="5072098" cy="4500595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7" name="二等辺三角形 106"/>
              <p:cNvSpPr/>
              <p:nvPr/>
            </p:nvSpPr>
            <p:spPr>
              <a:xfrm>
                <a:off x="2857488" y="4143380"/>
                <a:ext cx="3429024" cy="1928826"/>
              </a:xfrm>
              <a:prstGeom prst="triangle">
                <a:avLst/>
              </a:prstGeom>
              <a:gradFill>
                <a:gsLst>
                  <a:gs pos="36000">
                    <a:schemeClr val="accent1">
                      <a:lumMod val="75000"/>
                    </a:schemeClr>
                  </a:gs>
                  <a:gs pos="0">
                    <a:schemeClr val="accent1">
                      <a:lumMod val="75000"/>
                    </a:schemeClr>
                  </a:gs>
                </a:gsLst>
                <a:lin ang="16200000" scaled="0"/>
              </a:gra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8" name="直線矢印コネクタ 107"/>
              <p:cNvCxnSpPr/>
              <p:nvPr/>
            </p:nvCxnSpPr>
            <p:spPr>
              <a:xfrm rot="16200000" flipV="1">
                <a:off x="1928795" y="3428999"/>
                <a:ext cx="5286412" cy="2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6" name="左中かっこ 85"/>
            <p:cNvSpPr/>
            <p:nvPr/>
          </p:nvSpPr>
          <p:spPr>
            <a:xfrm rot="10800000">
              <a:off x="3116171" y="2395977"/>
              <a:ext cx="236629" cy="564620"/>
            </a:xfrm>
            <a:prstGeom prst="leftBrace">
              <a:avLst>
                <a:gd name="adj1" fmla="val 8333"/>
                <a:gd name="adj2" fmla="val 50000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3751924" y="2285992"/>
              <a:ext cx="21154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FF0000"/>
                  </a:solidFill>
                </a:rPr>
                <a:t>Colorless</a:t>
              </a:r>
            </a:p>
          </p:txBody>
        </p:sp>
        <p:grpSp>
          <p:nvGrpSpPr>
            <p:cNvPr id="4" name="グループ化 17"/>
            <p:cNvGrpSpPr/>
            <p:nvPr/>
          </p:nvGrpSpPr>
          <p:grpSpPr>
            <a:xfrm>
              <a:off x="5662229" y="1525206"/>
              <a:ext cx="1552977" cy="1408513"/>
              <a:chOff x="1785916" y="785794"/>
              <a:chExt cx="5500728" cy="5286412"/>
            </a:xfrm>
          </p:grpSpPr>
          <p:cxnSp>
            <p:nvCxnSpPr>
              <p:cNvPr id="94" name="直線矢印コネクタ 93"/>
              <p:cNvCxnSpPr/>
              <p:nvPr/>
            </p:nvCxnSpPr>
            <p:spPr>
              <a:xfrm>
                <a:off x="2511651" y="4058335"/>
                <a:ext cx="4048596" cy="5596"/>
              </a:xfrm>
              <a:prstGeom prst="straightConnector1">
                <a:avLst/>
              </a:prstGeom>
              <a:ln w="3175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直線矢印コネクタ 94"/>
              <p:cNvCxnSpPr/>
              <p:nvPr/>
            </p:nvCxnSpPr>
            <p:spPr>
              <a:xfrm rot="5400000">
                <a:off x="2571736" y="1357298"/>
                <a:ext cx="5000660" cy="4429156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直線矢印コネクタ 95"/>
              <p:cNvCxnSpPr>
                <a:endCxn id="102" idx="4"/>
              </p:cNvCxnSpPr>
              <p:nvPr/>
            </p:nvCxnSpPr>
            <p:spPr>
              <a:xfrm rot="16200000" flipH="1">
                <a:off x="1500165" y="1285859"/>
                <a:ext cx="5072098" cy="4500595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1" name="二等辺三角形 100"/>
              <p:cNvSpPr/>
              <p:nvPr/>
            </p:nvSpPr>
            <p:spPr>
              <a:xfrm flipV="1">
                <a:off x="3071802" y="2428868"/>
                <a:ext cx="3000396" cy="1714512"/>
              </a:xfrm>
              <a:prstGeom prst="triangle">
                <a:avLst/>
              </a:prstGeom>
              <a:gradFill>
                <a:gsLst>
                  <a:gs pos="15000">
                    <a:schemeClr val="tx2">
                      <a:lumMod val="20000"/>
                      <a:lumOff val="80000"/>
                    </a:schemeClr>
                  </a:gs>
                  <a:gs pos="36000">
                    <a:schemeClr val="tx2">
                      <a:lumMod val="40000"/>
                      <a:lumOff val="60000"/>
                    </a:schemeClr>
                  </a:gs>
                  <a:gs pos="71000">
                    <a:schemeClr val="accent1">
                      <a:lumMod val="75000"/>
                    </a:schemeClr>
                  </a:gs>
                </a:gsLst>
                <a:lin ang="16200000" scaled="0"/>
              </a:gradFill>
              <a:ln w="127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二等辺三角形 101"/>
              <p:cNvSpPr/>
              <p:nvPr/>
            </p:nvSpPr>
            <p:spPr>
              <a:xfrm>
                <a:off x="2857488" y="4143380"/>
                <a:ext cx="3429024" cy="1928826"/>
              </a:xfrm>
              <a:prstGeom prst="triangle">
                <a:avLst/>
              </a:prstGeom>
              <a:gradFill>
                <a:gsLst>
                  <a:gs pos="36000">
                    <a:schemeClr val="accent1">
                      <a:lumMod val="75000"/>
                    </a:schemeClr>
                  </a:gs>
                  <a:gs pos="0">
                    <a:schemeClr val="accent1">
                      <a:lumMod val="75000"/>
                    </a:schemeClr>
                  </a:gs>
                </a:gsLst>
                <a:lin ang="16200000" scaled="0"/>
              </a:gra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3" name="直線矢印コネクタ 102"/>
              <p:cNvCxnSpPr/>
              <p:nvPr/>
            </p:nvCxnSpPr>
            <p:spPr>
              <a:xfrm rot="16200000" flipV="1">
                <a:off x="1928795" y="3428999"/>
                <a:ext cx="5286412" cy="2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0" name="左中かっこ 89"/>
            <p:cNvSpPr/>
            <p:nvPr/>
          </p:nvSpPr>
          <p:spPr>
            <a:xfrm rot="10800000" flipH="1">
              <a:off x="5581555" y="1927486"/>
              <a:ext cx="205078" cy="1061092"/>
            </a:xfrm>
            <a:prstGeom prst="leftBrace">
              <a:avLst>
                <a:gd name="adj1" fmla="val 8333"/>
                <a:gd name="adj2" fmla="val 50000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2036557" y="1357298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latin typeface="+mj-ea"/>
                  <a:ea typeface="+mj-ea"/>
                </a:rPr>
                <a:t>E</a:t>
              </a:r>
              <a:endParaRPr lang="ja-JP" altLang="en-US" sz="2400" dirty="0">
                <a:latin typeface="+mj-ea"/>
                <a:ea typeface="+mj-ea"/>
              </a:endParaRPr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6007979" y="1357298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latin typeface="+mj-ea"/>
                  <a:ea typeface="+mj-ea"/>
                </a:rPr>
                <a:t>E</a:t>
              </a:r>
              <a:endParaRPr lang="ja-JP" altLang="en-US" sz="2400" dirty="0">
                <a:latin typeface="+mj-ea"/>
                <a:ea typeface="+mj-ea"/>
              </a:endParaRPr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8153400" y="-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4/21</a:t>
            </a:r>
          </a:p>
        </p:txBody>
      </p:sp>
      <p:grpSp>
        <p:nvGrpSpPr>
          <p:cNvPr id="50" name="図形グループ 49"/>
          <p:cNvGrpSpPr/>
          <p:nvPr/>
        </p:nvGrpSpPr>
        <p:grpSpPr>
          <a:xfrm>
            <a:off x="609600" y="2362200"/>
            <a:ext cx="7924800" cy="1524000"/>
            <a:chOff x="609600" y="2362200"/>
            <a:chExt cx="7924800" cy="1524000"/>
          </a:xfrm>
        </p:grpSpPr>
        <p:sp>
          <p:nvSpPr>
            <p:cNvPr id="60" name="テキスト ボックス 59"/>
            <p:cNvSpPr txBox="1"/>
            <p:nvPr/>
          </p:nvSpPr>
          <p:spPr>
            <a:xfrm>
              <a:off x="961996" y="2362200"/>
              <a:ext cx="74629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Allowed phase space </a:t>
              </a:r>
              <a:r>
                <a:rPr lang="en-US" altLang="ja-JP" sz="2400" dirty="0" smtClean="0"/>
                <a:t>differs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 </a:t>
              </a:r>
              <a:r>
                <a:rPr lang="ja-JP" altLang="en-US" sz="2400" dirty="0" smtClean="0"/>
                <a:t>→</a:t>
              </a:r>
              <a:r>
                <a:rPr lang="ja-JP" alt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400" dirty="0" smtClean="0"/>
                <a:t>Different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 screening effects </a:t>
              </a:r>
              <a:r>
                <a:rPr lang="en-US" altLang="ja-JP" sz="2400" dirty="0" smtClean="0"/>
                <a:t> </a:t>
              </a:r>
              <a:endParaRPr lang="ja-JP" altLang="en-US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47" name="図形グループ 46"/>
            <p:cNvGrpSpPr/>
            <p:nvPr/>
          </p:nvGrpSpPr>
          <p:grpSpPr>
            <a:xfrm>
              <a:off x="1615154" y="2971800"/>
              <a:ext cx="1890046" cy="914400"/>
              <a:chOff x="1341393" y="2971800"/>
              <a:chExt cx="1890046" cy="914400"/>
            </a:xfrm>
          </p:grpSpPr>
          <p:sp>
            <p:nvSpPr>
              <p:cNvPr id="44" name="フリーフォーム 43"/>
              <p:cNvSpPr/>
              <p:nvPr/>
            </p:nvSpPr>
            <p:spPr>
              <a:xfrm rot="19078000">
                <a:off x="1341393" y="3256461"/>
                <a:ext cx="410300" cy="390161"/>
              </a:xfrm>
              <a:custGeom>
                <a:avLst/>
                <a:gdLst>
                  <a:gd name="connsiteX0" fmla="*/ 0 w 1015311"/>
                  <a:gd name="connsiteY0" fmla="*/ 6614 h 949124"/>
                  <a:gd name="connsiteX1" fmla="*/ 317491 w 1015311"/>
                  <a:gd name="connsiteY1" fmla="*/ 56220 h 949124"/>
                  <a:gd name="connsiteX2" fmla="*/ 228197 w 1015311"/>
                  <a:gd name="connsiteY2" fmla="*/ 343933 h 949124"/>
                  <a:gd name="connsiteX3" fmla="*/ 496080 w 1015311"/>
                  <a:gd name="connsiteY3" fmla="*/ 373697 h 949124"/>
                  <a:gd name="connsiteX4" fmla="*/ 684591 w 1015311"/>
                  <a:gd name="connsiteY4" fmla="*/ 383618 h 949124"/>
                  <a:gd name="connsiteX5" fmla="*/ 634983 w 1015311"/>
                  <a:gd name="connsiteY5" fmla="*/ 661410 h 949124"/>
                  <a:gd name="connsiteX6" fmla="*/ 962396 w 1015311"/>
                  <a:gd name="connsiteY6" fmla="*/ 671331 h 949124"/>
                  <a:gd name="connsiteX7" fmla="*/ 952474 w 1015311"/>
                  <a:gd name="connsiteY7" fmla="*/ 949124 h 94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5311" h="949124">
                    <a:moveTo>
                      <a:pt x="0" y="6614"/>
                    </a:moveTo>
                    <a:cubicBezTo>
                      <a:pt x="139729" y="3307"/>
                      <a:pt x="279458" y="0"/>
                      <a:pt x="317491" y="56220"/>
                    </a:cubicBezTo>
                    <a:cubicBezTo>
                      <a:pt x="355524" y="112440"/>
                      <a:pt x="198432" y="291020"/>
                      <a:pt x="228197" y="343933"/>
                    </a:cubicBezTo>
                    <a:cubicBezTo>
                      <a:pt x="257962" y="396846"/>
                      <a:pt x="420014" y="367083"/>
                      <a:pt x="496080" y="373697"/>
                    </a:cubicBezTo>
                    <a:cubicBezTo>
                      <a:pt x="572146" y="380311"/>
                      <a:pt x="661440" y="335666"/>
                      <a:pt x="684591" y="383618"/>
                    </a:cubicBezTo>
                    <a:cubicBezTo>
                      <a:pt x="707742" y="431570"/>
                      <a:pt x="588682" y="613458"/>
                      <a:pt x="634983" y="661410"/>
                    </a:cubicBezTo>
                    <a:cubicBezTo>
                      <a:pt x="681284" y="709362"/>
                      <a:pt x="909481" y="623379"/>
                      <a:pt x="962396" y="671331"/>
                    </a:cubicBezTo>
                    <a:cubicBezTo>
                      <a:pt x="1015311" y="719283"/>
                      <a:pt x="952474" y="902825"/>
                      <a:pt x="952474" y="949124"/>
                    </a:cubicBezTo>
                  </a:path>
                </a:pathLst>
              </a:custGeom>
              <a:ln w="444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 44"/>
              <p:cNvSpPr/>
              <p:nvPr/>
            </p:nvSpPr>
            <p:spPr>
              <a:xfrm rot="19010461">
                <a:off x="2821139" y="3287951"/>
                <a:ext cx="410300" cy="390161"/>
              </a:xfrm>
              <a:custGeom>
                <a:avLst/>
                <a:gdLst>
                  <a:gd name="connsiteX0" fmla="*/ 0 w 1015311"/>
                  <a:gd name="connsiteY0" fmla="*/ 6614 h 949124"/>
                  <a:gd name="connsiteX1" fmla="*/ 317491 w 1015311"/>
                  <a:gd name="connsiteY1" fmla="*/ 56220 h 949124"/>
                  <a:gd name="connsiteX2" fmla="*/ 228197 w 1015311"/>
                  <a:gd name="connsiteY2" fmla="*/ 343933 h 949124"/>
                  <a:gd name="connsiteX3" fmla="*/ 496080 w 1015311"/>
                  <a:gd name="connsiteY3" fmla="*/ 373697 h 949124"/>
                  <a:gd name="connsiteX4" fmla="*/ 684591 w 1015311"/>
                  <a:gd name="connsiteY4" fmla="*/ 383618 h 949124"/>
                  <a:gd name="connsiteX5" fmla="*/ 634983 w 1015311"/>
                  <a:gd name="connsiteY5" fmla="*/ 661410 h 949124"/>
                  <a:gd name="connsiteX6" fmla="*/ 962396 w 1015311"/>
                  <a:gd name="connsiteY6" fmla="*/ 671331 h 949124"/>
                  <a:gd name="connsiteX7" fmla="*/ 952474 w 1015311"/>
                  <a:gd name="connsiteY7" fmla="*/ 949124 h 94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5311" h="949124">
                    <a:moveTo>
                      <a:pt x="0" y="6614"/>
                    </a:moveTo>
                    <a:cubicBezTo>
                      <a:pt x="139729" y="3307"/>
                      <a:pt x="279458" y="0"/>
                      <a:pt x="317491" y="56220"/>
                    </a:cubicBezTo>
                    <a:cubicBezTo>
                      <a:pt x="355524" y="112440"/>
                      <a:pt x="198432" y="291020"/>
                      <a:pt x="228197" y="343933"/>
                    </a:cubicBezTo>
                    <a:cubicBezTo>
                      <a:pt x="257962" y="396846"/>
                      <a:pt x="420014" y="367083"/>
                      <a:pt x="496080" y="373697"/>
                    </a:cubicBezTo>
                    <a:cubicBezTo>
                      <a:pt x="572146" y="380311"/>
                      <a:pt x="661440" y="335666"/>
                      <a:pt x="684591" y="383618"/>
                    </a:cubicBezTo>
                    <a:cubicBezTo>
                      <a:pt x="707742" y="431570"/>
                      <a:pt x="588682" y="613458"/>
                      <a:pt x="634983" y="661410"/>
                    </a:cubicBezTo>
                    <a:cubicBezTo>
                      <a:pt x="681284" y="709362"/>
                      <a:pt x="909481" y="623379"/>
                      <a:pt x="962396" y="671331"/>
                    </a:cubicBezTo>
                    <a:cubicBezTo>
                      <a:pt x="1015311" y="719283"/>
                      <a:pt x="952474" y="902825"/>
                      <a:pt x="952474" y="949124"/>
                    </a:cubicBezTo>
                  </a:path>
                </a:pathLst>
              </a:custGeom>
              <a:ln w="444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円/楕円 45"/>
              <p:cNvSpPr/>
              <p:nvPr/>
            </p:nvSpPr>
            <p:spPr>
              <a:xfrm>
                <a:off x="1828800" y="2971800"/>
                <a:ext cx="914400" cy="91440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8" name="テキスト ボックス 47"/>
            <p:cNvSpPr txBox="1"/>
            <p:nvPr/>
          </p:nvSpPr>
          <p:spPr>
            <a:xfrm>
              <a:off x="4271906" y="3048000"/>
              <a:ext cx="42624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dirty="0" smtClean="0">
                  <a:solidFill>
                    <a:schemeClr val="tx2"/>
                  </a:solidFill>
                </a:rPr>
                <a:t>M</a:t>
              </a:r>
              <a:r>
                <a:rPr lang="en-US" altLang="ja-JP" dirty="0" smtClean="0">
                  <a:solidFill>
                    <a:schemeClr val="tx2"/>
                  </a:solidFill>
                </a:rPr>
                <a:t>D</a:t>
              </a:r>
              <a:r>
                <a:rPr lang="en-US" altLang="ja-JP" sz="3600" dirty="0" smtClean="0">
                  <a:solidFill>
                    <a:schemeClr val="tx2"/>
                  </a:solidFill>
                </a:rPr>
                <a:t> 〜 </a:t>
              </a:r>
              <a:r>
                <a:rPr lang="en-US" altLang="ja-JP" sz="3600" dirty="0" err="1" smtClean="0">
                  <a:solidFill>
                    <a:srgbClr val="FF0000"/>
                  </a:solidFill>
                </a:rPr>
                <a:t>N</a:t>
              </a:r>
              <a:r>
                <a:rPr lang="en-US" altLang="ja-JP" sz="2400" dirty="0" err="1" smtClean="0">
                  <a:solidFill>
                    <a:srgbClr val="FF0000"/>
                  </a:solidFill>
                </a:rPr>
                <a:t>c</a:t>
              </a:r>
              <a:r>
                <a:rPr lang="en-US" altLang="ja-JP" sz="3600" baseline="30000" dirty="0" smtClean="0">
                  <a:solidFill>
                    <a:srgbClr val="FF0000"/>
                  </a:solidFill>
                </a:rPr>
                <a:t>–1/2   </a:t>
              </a:r>
              <a:r>
                <a:rPr lang="en-US" altLang="ja-JP" sz="3600" dirty="0" err="1" smtClean="0">
                  <a:solidFill>
                    <a:schemeClr val="tx2"/>
                  </a:solidFill>
                </a:rPr>
                <a:t>x</a:t>
              </a:r>
              <a:r>
                <a:rPr lang="en-US" altLang="ja-JP" sz="3600" dirty="0" smtClean="0">
                  <a:solidFill>
                    <a:schemeClr val="tx2"/>
                  </a:solidFill>
                </a:rPr>
                <a:t>  </a:t>
              </a:r>
              <a:r>
                <a:rPr lang="en-US" altLang="ja-JP" sz="4000" dirty="0" err="1" smtClean="0">
                  <a:solidFill>
                    <a:schemeClr val="tx2"/>
                  </a:solidFill>
                </a:rPr>
                <a:t>f(</a:t>
              </a:r>
              <a:r>
                <a:rPr lang="en-US" altLang="ja-JP" sz="3600" dirty="0" err="1" smtClean="0">
                  <a:solidFill>
                    <a:srgbClr val="FF0000"/>
                  </a:solidFill>
                </a:rPr>
                <a:t>μ</a:t>
              </a:r>
              <a:r>
                <a:rPr lang="en-US" altLang="ja-JP" sz="4000" dirty="0" smtClean="0">
                  <a:solidFill>
                    <a:schemeClr val="tx2"/>
                  </a:solidFill>
                </a:rPr>
                <a:t>)</a:t>
              </a:r>
              <a:endParaRPr lang="en-US" altLang="ja-JP" sz="36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609600" y="2814935"/>
              <a:ext cx="8173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e.g.)  </a:t>
              </a:r>
              <a:endParaRPr lang="ja-JP" altLang="en-US" sz="2400" dirty="0"/>
            </a:p>
          </p:txBody>
        </p:sp>
      </p:grpSp>
    </p:spTree>
    <p:custDataLst>
      <p:tags r:id="rId1"/>
    </p:custDataLst>
  </p:cSld>
  <p:clrMapOvr>
    <a:masterClrMapping/>
  </p:clrMapOvr>
  <p:transition advTm="1541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240265" y="142852"/>
            <a:ext cx="6581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err="1" smtClean="0"/>
              <a:t>Quarkyonic</a:t>
            </a:r>
            <a:r>
              <a:rPr lang="en-US" altLang="ja-JP" sz="3600" dirty="0" smtClean="0"/>
              <a:t> </a:t>
            </a:r>
            <a:r>
              <a:rPr lang="en-US" altLang="ja-JP" sz="3600" dirty="0" err="1" smtClean="0"/>
              <a:t>Chiral</a:t>
            </a:r>
            <a:r>
              <a:rPr lang="en-US" altLang="ja-JP" sz="3600" dirty="0" smtClean="0"/>
              <a:t> Spiral</a:t>
            </a:r>
            <a:endParaRPr kumimoji="1" lang="ja-JP" altLang="en-US" sz="3600" dirty="0"/>
          </a:p>
        </p:txBody>
      </p:sp>
      <p:grpSp>
        <p:nvGrpSpPr>
          <p:cNvPr id="2" name="図形グループ 59"/>
          <p:cNvGrpSpPr/>
          <p:nvPr/>
        </p:nvGrpSpPr>
        <p:grpSpPr>
          <a:xfrm>
            <a:off x="673714" y="2429040"/>
            <a:ext cx="8221678" cy="460334"/>
            <a:chOff x="673714" y="2429040"/>
            <a:chExt cx="8221678" cy="460334"/>
          </a:xfrm>
        </p:grpSpPr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04713" y="2473620"/>
              <a:ext cx="766843" cy="394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30970" y="2594283"/>
              <a:ext cx="242161" cy="16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図形グループ 47"/>
            <p:cNvGrpSpPr/>
            <p:nvPr/>
          </p:nvGrpSpPr>
          <p:grpSpPr>
            <a:xfrm>
              <a:off x="673714" y="2429040"/>
              <a:ext cx="702271" cy="395716"/>
              <a:chOff x="727989" y="2038224"/>
              <a:chExt cx="702271" cy="395716"/>
            </a:xfrm>
          </p:grpSpPr>
          <p:pic>
            <p:nvPicPr>
              <p:cNvPr id="5122" name="Picture 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849070" y="2038224"/>
                <a:ext cx="484325" cy="3737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27" name="Picture 7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333396" y="2082915"/>
                <a:ext cx="96864" cy="35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28" name="Picture 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27989" y="2082915"/>
                <a:ext cx="88792" cy="343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5129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695783" y="2484587"/>
              <a:ext cx="1549831" cy="358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グループ化 25"/>
            <p:cNvGrpSpPr/>
            <p:nvPr/>
          </p:nvGrpSpPr>
          <p:grpSpPr>
            <a:xfrm>
              <a:off x="4609112" y="2462075"/>
              <a:ext cx="4286280" cy="427299"/>
              <a:chOff x="2214546" y="2500306"/>
              <a:chExt cx="4976835" cy="565139"/>
            </a:xfrm>
          </p:grpSpPr>
          <p:pic>
            <p:nvPicPr>
              <p:cNvPr id="5123" name="Picture 3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357422" y="2500306"/>
                <a:ext cx="1414465" cy="4988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452943" y="2551095"/>
                <a:ext cx="904875" cy="514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071934" y="2719384"/>
                <a:ext cx="28575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Picture 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214546" y="2571744"/>
                <a:ext cx="104775" cy="447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Picture 7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786182" y="2571744"/>
                <a:ext cx="1143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0" name="Picture 10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5429256" y="2594885"/>
                <a:ext cx="1762125" cy="4286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9" name="テキスト ボックス 58"/>
          <p:cNvSpPr txBox="1"/>
          <p:nvPr/>
        </p:nvSpPr>
        <p:spPr>
          <a:xfrm>
            <a:off x="990600" y="5744088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&amp; No other condensate appears.  </a:t>
            </a:r>
            <a:endParaRPr lang="ja-JP" altLang="en-US" sz="4000" dirty="0">
              <a:solidFill>
                <a:schemeClr val="tx2"/>
              </a:solidFill>
            </a:endParaRPr>
          </a:p>
        </p:txBody>
      </p:sp>
      <p:grpSp>
        <p:nvGrpSpPr>
          <p:cNvPr id="5" name="図形グループ 60"/>
          <p:cNvGrpSpPr/>
          <p:nvPr/>
        </p:nvGrpSpPr>
        <p:grpSpPr>
          <a:xfrm>
            <a:off x="1643042" y="2878518"/>
            <a:ext cx="5500726" cy="2857520"/>
            <a:chOff x="1643042" y="2878518"/>
            <a:chExt cx="5500726" cy="2857520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571736" y="2878518"/>
              <a:ext cx="4292600" cy="2857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0" name="直線矢印コネクタ 29"/>
            <p:cNvCxnSpPr/>
            <p:nvPr/>
          </p:nvCxnSpPr>
          <p:spPr>
            <a:xfrm flipV="1">
              <a:off x="3428992" y="3592898"/>
              <a:ext cx="3071834" cy="85725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6500826" y="3222437"/>
              <a:ext cx="6429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>
                  <a:solidFill>
                    <a:srgbClr val="FF0000"/>
                  </a:solidFill>
                </a:rPr>
                <a:t>x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3</a:t>
              </a:r>
              <a:endParaRPr kumimoji="1" lang="ja-JP" altLang="en-US" sz="3200" dirty="0">
                <a:solidFill>
                  <a:srgbClr val="FF0000"/>
                </a:solidFill>
              </a:endParaRPr>
            </a:p>
          </p:txBody>
        </p:sp>
        <p:grpSp>
          <p:nvGrpSpPr>
            <p:cNvPr id="7" name="グループ化 31"/>
            <p:cNvGrpSpPr/>
            <p:nvPr/>
          </p:nvGrpSpPr>
          <p:grpSpPr>
            <a:xfrm>
              <a:off x="1643042" y="3521460"/>
              <a:ext cx="928694" cy="428628"/>
              <a:chOff x="3571868" y="3643314"/>
              <a:chExt cx="811244" cy="373780"/>
            </a:xfrm>
          </p:grpSpPr>
          <p:pic>
            <p:nvPicPr>
              <p:cNvPr id="33" name="Picture 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14744" y="3643314"/>
                <a:ext cx="484325" cy="3737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" name="Picture 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571868" y="3656792"/>
                <a:ext cx="88792" cy="343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Picture 7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286248" y="3649479"/>
                <a:ext cx="96864" cy="35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" name="グループ化 35"/>
            <p:cNvGrpSpPr/>
            <p:nvPr/>
          </p:nvGrpSpPr>
          <p:grpSpPr>
            <a:xfrm>
              <a:off x="1785918" y="5164534"/>
              <a:ext cx="1500198" cy="428628"/>
              <a:chOff x="2000232" y="4071942"/>
              <a:chExt cx="1500198" cy="428628"/>
            </a:xfrm>
          </p:grpSpPr>
          <p:pic>
            <p:nvPicPr>
              <p:cNvPr id="37" name="Picture 3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143108" y="4071942"/>
                <a:ext cx="1218203" cy="3771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00232" y="4071942"/>
                <a:ext cx="101647" cy="394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" name="Picture 7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389542" y="4098036"/>
                <a:ext cx="110888" cy="4025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40" name="直線矢印コネクタ 39"/>
            <p:cNvCxnSpPr/>
            <p:nvPr/>
          </p:nvCxnSpPr>
          <p:spPr>
            <a:xfrm rot="16200000" flipV="1">
              <a:off x="3286116" y="3735775"/>
              <a:ext cx="714380" cy="428628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図形グループ 56"/>
          <p:cNvGrpSpPr/>
          <p:nvPr/>
        </p:nvGrpSpPr>
        <p:grpSpPr>
          <a:xfrm>
            <a:off x="508102" y="893425"/>
            <a:ext cx="7255050" cy="523220"/>
            <a:chOff x="508102" y="893425"/>
            <a:chExt cx="7255050" cy="523220"/>
          </a:xfrm>
        </p:grpSpPr>
        <p:pic>
          <p:nvPicPr>
            <p:cNvPr id="44" name="Picture 1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465589" y="958795"/>
              <a:ext cx="808987" cy="420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16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503622" y="969651"/>
              <a:ext cx="1259530" cy="419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テキスト ボックス 45"/>
            <p:cNvSpPr txBox="1"/>
            <p:nvPr/>
          </p:nvSpPr>
          <p:spPr>
            <a:xfrm>
              <a:off x="508102" y="893425"/>
              <a:ext cx="41203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/>
                <a:t>(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1</a:t>
              </a:r>
              <a:r>
                <a:rPr lang="en-US" altLang="ja-JP" sz="2800" dirty="0" smtClean="0"/>
                <a:t>+1)D spiral partner:</a:t>
              </a:r>
              <a:endParaRPr kumimoji="1" lang="ja-JP" altLang="en-US" sz="2800" dirty="0"/>
            </a:p>
          </p:txBody>
        </p:sp>
      </p:grpSp>
      <p:grpSp>
        <p:nvGrpSpPr>
          <p:cNvPr id="10" name="図形グループ 57"/>
          <p:cNvGrpSpPr/>
          <p:nvPr/>
        </p:nvGrpSpPr>
        <p:grpSpPr>
          <a:xfrm>
            <a:off x="530242" y="1205385"/>
            <a:ext cx="7765716" cy="917766"/>
            <a:chOff x="530242" y="1205385"/>
            <a:chExt cx="7765716" cy="917766"/>
          </a:xfrm>
        </p:grpSpPr>
        <p:sp>
          <p:nvSpPr>
            <p:cNvPr id="47" name="テキスト ボックス 46"/>
            <p:cNvSpPr txBox="1"/>
            <p:nvPr/>
          </p:nvSpPr>
          <p:spPr>
            <a:xfrm>
              <a:off x="530242" y="1577769"/>
              <a:ext cx="41198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/>
                <a:t>(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3</a:t>
              </a:r>
              <a:r>
                <a:rPr lang="en-US" altLang="ja-JP" sz="2800" dirty="0" smtClean="0"/>
                <a:t>+1)D spiral partner:</a:t>
              </a:r>
              <a:endParaRPr kumimoji="1" lang="ja-JP" altLang="en-US" sz="2800" dirty="0"/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65589" y="1595758"/>
              <a:ext cx="726787" cy="525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3" name="Picture 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171167" y="1606614"/>
              <a:ext cx="1668400" cy="516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" name="フリーフォーム 54"/>
            <p:cNvSpPr/>
            <p:nvPr/>
          </p:nvSpPr>
          <p:spPr>
            <a:xfrm rot="672571">
              <a:off x="5274342" y="1215825"/>
              <a:ext cx="459405" cy="738178"/>
            </a:xfrm>
            <a:custGeom>
              <a:avLst/>
              <a:gdLst>
                <a:gd name="connsiteX0" fmla="*/ 0 w 166443"/>
                <a:gd name="connsiteY0" fmla="*/ 0 h 944433"/>
                <a:gd name="connsiteX1" fmla="*/ 130260 w 166443"/>
                <a:gd name="connsiteY1" fmla="*/ 314811 h 944433"/>
                <a:gd name="connsiteX2" fmla="*/ 151970 w 166443"/>
                <a:gd name="connsiteY2" fmla="*/ 618767 h 944433"/>
                <a:gd name="connsiteX3" fmla="*/ 43420 w 166443"/>
                <a:gd name="connsiteY3" fmla="*/ 944433 h 944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443" h="944433">
                  <a:moveTo>
                    <a:pt x="0" y="0"/>
                  </a:moveTo>
                  <a:cubicBezTo>
                    <a:pt x="52466" y="105841"/>
                    <a:pt x="104932" y="211683"/>
                    <a:pt x="130260" y="314811"/>
                  </a:cubicBezTo>
                  <a:cubicBezTo>
                    <a:pt x="155588" y="417939"/>
                    <a:pt x="166443" y="513830"/>
                    <a:pt x="151970" y="618767"/>
                  </a:cubicBezTo>
                  <a:cubicBezTo>
                    <a:pt x="137497" y="723704"/>
                    <a:pt x="59702" y="890155"/>
                    <a:pt x="43420" y="944433"/>
                  </a:cubicBezTo>
                </a:path>
              </a:pathLst>
            </a:cu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/>
            <p:cNvSpPr/>
            <p:nvPr/>
          </p:nvSpPr>
          <p:spPr>
            <a:xfrm rot="732519">
              <a:off x="7880740" y="1205385"/>
              <a:ext cx="415218" cy="738178"/>
            </a:xfrm>
            <a:custGeom>
              <a:avLst/>
              <a:gdLst>
                <a:gd name="connsiteX0" fmla="*/ 0 w 166443"/>
                <a:gd name="connsiteY0" fmla="*/ 0 h 944433"/>
                <a:gd name="connsiteX1" fmla="*/ 130260 w 166443"/>
                <a:gd name="connsiteY1" fmla="*/ 314811 h 944433"/>
                <a:gd name="connsiteX2" fmla="*/ 151970 w 166443"/>
                <a:gd name="connsiteY2" fmla="*/ 618767 h 944433"/>
                <a:gd name="connsiteX3" fmla="*/ 43420 w 166443"/>
                <a:gd name="connsiteY3" fmla="*/ 944433 h 944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443" h="944433">
                  <a:moveTo>
                    <a:pt x="0" y="0"/>
                  </a:moveTo>
                  <a:cubicBezTo>
                    <a:pt x="52466" y="105841"/>
                    <a:pt x="104932" y="211683"/>
                    <a:pt x="130260" y="314811"/>
                  </a:cubicBezTo>
                  <a:cubicBezTo>
                    <a:pt x="155588" y="417939"/>
                    <a:pt x="166443" y="513830"/>
                    <a:pt x="151970" y="618767"/>
                  </a:cubicBezTo>
                  <a:cubicBezTo>
                    <a:pt x="137497" y="723704"/>
                    <a:pt x="59702" y="890155"/>
                    <a:pt x="43420" y="944433"/>
                  </a:cubicBezTo>
                </a:path>
              </a:pathLst>
            </a:cu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7924800" y="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19/25</a:t>
            </a:r>
          </a:p>
        </p:txBody>
      </p:sp>
    </p:spTree>
    <p:custDataLst>
      <p:tags r:id="rId1"/>
    </p:custDataLst>
  </p:cSld>
  <p:clrMapOvr>
    <a:masterClrMapping/>
  </p:clrMapOvr>
  <p:transition advTm="904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1143000" y="28194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 smtClean="0">
                <a:solidFill>
                  <a:schemeClr val="tx2">
                    <a:lumMod val="75000"/>
                  </a:schemeClr>
                </a:solidFill>
              </a:rPr>
              <a:t>4,     A closer look at QCS 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24/30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400" y="38100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660066"/>
                </a:solidFill>
              </a:rPr>
              <a:t>Coleman’s theorem &amp; Strong </a:t>
            </a:r>
            <a:r>
              <a:rPr lang="en-US" altLang="ja-JP" sz="2800" dirty="0" err="1" smtClean="0">
                <a:solidFill>
                  <a:srgbClr val="660066"/>
                </a:solidFill>
              </a:rPr>
              <a:t>chiral</a:t>
            </a:r>
            <a:r>
              <a:rPr lang="en-US" altLang="ja-JP" sz="2800" dirty="0" smtClean="0">
                <a:solidFill>
                  <a:srgbClr val="660066"/>
                </a:solidFill>
              </a:rPr>
              <a:t> phase fluctuations</a:t>
            </a:r>
          </a:p>
        </p:txBody>
      </p:sp>
    </p:spTree>
  </p:cSld>
  <p:clrMapOvr>
    <a:masterClrMapping/>
  </p:clrMapOvr>
  <p:transition advTm="18953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990600" y="7620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Summary </a:t>
            </a:r>
            <a:endParaRPr kumimoji="1" lang="ja-JP" altLang="en-US" sz="3600" dirty="0"/>
          </a:p>
        </p:txBody>
      </p:sp>
      <p:grpSp>
        <p:nvGrpSpPr>
          <p:cNvPr id="83" name="図形グループ 82"/>
          <p:cNvGrpSpPr/>
          <p:nvPr/>
        </p:nvGrpSpPr>
        <p:grpSpPr>
          <a:xfrm>
            <a:off x="950957" y="1295400"/>
            <a:ext cx="3087643" cy="1979172"/>
            <a:chOff x="1219200" y="1566592"/>
            <a:chExt cx="3087643" cy="1979172"/>
          </a:xfrm>
        </p:grpSpPr>
        <p:sp>
          <p:nvSpPr>
            <p:cNvPr id="65" name="テキスト ボックス 64"/>
            <p:cNvSpPr txBox="1"/>
            <p:nvPr/>
          </p:nvSpPr>
          <p:spPr>
            <a:xfrm>
              <a:off x="3535508" y="2176192"/>
              <a:ext cx="7713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2800" dirty="0" err="1" smtClean="0"/>
                <a:t>σ</a:t>
              </a:r>
              <a:r>
                <a:rPr lang="en-US" altLang="ja-JP" sz="2800" dirty="0" smtClean="0"/>
                <a:t>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  <p:grpSp>
          <p:nvGrpSpPr>
            <p:cNvPr id="59" name="図形グループ 58"/>
            <p:cNvGrpSpPr/>
            <p:nvPr/>
          </p:nvGrpSpPr>
          <p:grpSpPr>
            <a:xfrm>
              <a:off x="1219200" y="1566592"/>
              <a:ext cx="2615403" cy="1979172"/>
              <a:chOff x="1335828" y="1574144"/>
              <a:chExt cx="2615403" cy="1979172"/>
            </a:xfrm>
          </p:grpSpPr>
          <p:grpSp>
            <p:nvGrpSpPr>
              <p:cNvPr id="2" name="図形グループ 45"/>
              <p:cNvGrpSpPr/>
              <p:nvPr/>
            </p:nvGrpSpPr>
            <p:grpSpPr>
              <a:xfrm>
                <a:off x="1639110" y="1888897"/>
                <a:ext cx="2084166" cy="1431541"/>
                <a:chOff x="2952565" y="1150689"/>
                <a:chExt cx="2084166" cy="1431541"/>
              </a:xfrm>
            </p:grpSpPr>
            <p:sp>
              <p:nvSpPr>
                <p:cNvPr id="44" name="フリーフォーム 43"/>
                <p:cNvSpPr/>
                <p:nvPr/>
              </p:nvSpPr>
              <p:spPr>
                <a:xfrm>
                  <a:off x="2952565" y="1150689"/>
                  <a:ext cx="1052937" cy="1431125"/>
                </a:xfrm>
                <a:custGeom>
                  <a:avLst/>
                  <a:gdLst>
                    <a:gd name="connsiteX0" fmla="*/ 0 w 1215762"/>
                    <a:gd name="connsiteY0" fmla="*/ 0 h 1431125"/>
                    <a:gd name="connsiteX1" fmla="*/ 401636 w 1215762"/>
                    <a:gd name="connsiteY1" fmla="*/ 1280956 h 1431125"/>
                    <a:gd name="connsiteX2" fmla="*/ 944387 w 1215762"/>
                    <a:gd name="connsiteY2" fmla="*/ 901012 h 1431125"/>
                    <a:gd name="connsiteX3" fmla="*/ 1139777 w 1215762"/>
                    <a:gd name="connsiteY3" fmla="*/ 814167 h 1431125"/>
                    <a:gd name="connsiteX4" fmla="*/ 1215762 w 1215762"/>
                    <a:gd name="connsiteY4" fmla="*/ 792456 h 1431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15762" h="1431125">
                      <a:moveTo>
                        <a:pt x="0" y="0"/>
                      </a:moveTo>
                      <a:cubicBezTo>
                        <a:pt x="122119" y="565393"/>
                        <a:pt x="244238" y="1130787"/>
                        <a:pt x="401636" y="1280956"/>
                      </a:cubicBezTo>
                      <a:cubicBezTo>
                        <a:pt x="559034" y="1431125"/>
                        <a:pt x="821364" y="978810"/>
                        <a:pt x="944387" y="901012"/>
                      </a:cubicBezTo>
                      <a:cubicBezTo>
                        <a:pt x="1067410" y="823214"/>
                        <a:pt x="1094548" y="832260"/>
                        <a:pt x="1139777" y="814167"/>
                      </a:cubicBezTo>
                      <a:cubicBezTo>
                        <a:pt x="1185006" y="796074"/>
                        <a:pt x="1201288" y="796075"/>
                        <a:pt x="1215762" y="792456"/>
                      </a:cubicBezTo>
                    </a:path>
                  </a:pathLst>
                </a:custGeom>
                <a:ln w="5080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" name="フリーフォーム 44"/>
                <p:cNvSpPr/>
                <p:nvPr/>
              </p:nvSpPr>
              <p:spPr>
                <a:xfrm flipH="1">
                  <a:off x="3995078" y="1151105"/>
                  <a:ext cx="1041653" cy="1431125"/>
                </a:xfrm>
                <a:custGeom>
                  <a:avLst/>
                  <a:gdLst>
                    <a:gd name="connsiteX0" fmla="*/ 0 w 1215762"/>
                    <a:gd name="connsiteY0" fmla="*/ 0 h 1431125"/>
                    <a:gd name="connsiteX1" fmla="*/ 401636 w 1215762"/>
                    <a:gd name="connsiteY1" fmla="*/ 1280956 h 1431125"/>
                    <a:gd name="connsiteX2" fmla="*/ 944387 w 1215762"/>
                    <a:gd name="connsiteY2" fmla="*/ 901012 h 1431125"/>
                    <a:gd name="connsiteX3" fmla="*/ 1139777 w 1215762"/>
                    <a:gd name="connsiteY3" fmla="*/ 814167 h 1431125"/>
                    <a:gd name="connsiteX4" fmla="*/ 1215762 w 1215762"/>
                    <a:gd name="connsiteY4" fmla="*/ 792456 h 1431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15762" h="1431125">
                      <a:moveTo>
                        <a:pt x="0" y="0"/>
                      </a:moveTo>
                      <a:cubicBezTo>
                        <a:pt x="122119" y="565393"/>
                        <a:pt x="244238" y="1130787"/>
                        <a:pt x="401636" y="1280956"/>
                      </a:cubicBezTo>
                      <a:cubicBezTo>
                        <a:pt x="559034" y="1431125"/>
                        <a:pt x="821364" y="978810"/>
                        <a:pt x="944387" y="901012"/>
                      </a:cubicBezTo>
                      <a:cubicBezTo>
                        <a:pt x="1067410" y="823214"/>
                        <a:pt x="1094548" y="832260"/>
                        <a:pt x="1139777" y="814167"/>
                      </a:cubicBezTo>
                      <a:cubicBezTo>
                        <a:pt x="1185006" y="796074"/>
                        <a:pt x="1201288" y="796075"/>
                        <a:pt x="1215762" y="792456"/>
                      </a:cubicBezTo>
                    </a:path>
                  </a:pathLst>
                </a:custGeom>
                <a:ln w="5080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48" name="直線矢印コネクタ 47"/>
              <p:cNvCxnSpPr/>
              <p:nvPr/>
            </p:nvCxnSpPr>
            <p:spPr>
              <a:xfrm flipV="1">
                <a:off x="1454576" y="2681353"/>
                <a:ext cx="2496655" cy="10856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矢印コネクタ 48"/>
              <p:cNvCxnSpPr/>
              <p:nvPr/>
            </p:nvCxnSpPr>
            <p:spPr>
              <a:xfrm rot="10800000" flipV="1">
                <a:off x="1649965" y="2324923"/>
                <a:ext cx="1660820" cy="9733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矢印コネクタ 52"/>
              <p:cNvCxnSpPr/>
              <p:nvPr/>
            </p:nvCxnSpPr>
            <p:spPr>
              <a:xfrm rot="5400000" flipH="1" flipV="1">
                <a:off x="1807182" y="2630131"/>
                <a:ext cx="17472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矢印コネクタ 59"/>
              <p:cNvCxnSpPr/>
              <p:nvPr/>
            </p:nvCxnSpPr>
            <p:spPr>
              <a:xfrm>
                <a:off x="2680035" y="3191544"/>
                <a:ext cx="699123" cy="11293"/>
              </a:xfrm>
              <a:prstGeom prst="straightConnector1">
                <a:avLst/>
              </a:prstGeom>
              <a:ln w="508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テキスト ボックス 67"/>
              <p:cNvSpPr txBox="1"/>
              <p:nvPr/>
            </p:nvSpPr>
            <p:spPr>
              <a:xfrm>
                <a:off x="1335828" y="3030096"/>
                <a:ext cx="771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 err="1" smtClean="0">
                    <a:ln>
                      <a:solidFill>
                        <a:srgbClr val="0000FF"/>
                      </a:solidFill>
                    </a:ln>
                  </a:rPr>
                  <a:t>π</a:t>
                </a:r>
                <a:r>
                  <a:rPr lang="en-US" altLang="ja-JP" sz="2800" dirty="0" smtClean="0"/>
                  <a:t>  </a:t>
                </a:r>
                <a:endParaRPr lang="ja-JP" altLang="en-US" sz="28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69" name="テキスト ボックス 68"/>
              <p:cNvSpPr txBox="1"/>
              <p:nvPr/>
            </p:nvSpPr>
            <p:spPr>
              <a:xfrm>
                <a:off x="2246358" y="1574144"/>
                <a:ext cx="8147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/>
                  <a:t>V</a:t>
                </a:r>
                <a:r>
                  <a:rPr lang="en-US" altLang="ja-JP" sz="2800" dirty="0" smtClean="0"/>
                  <a:t>  </a:t>
                </a:r>
                <a:endParaRPr lang="ja-JP" altLang="en-US" sz="2800" dirty="0">
                  <a:solidFill>
                    <a:schemeClr val="tx2"/>
                  </a:solidFill>
                </a:endParaRPr>
              </a:p>
            </p:txBody>
          </p:sp>
        </p:grpSp>
      </p:grpSp>
      <p:sp>
        <p:nvSpPr>
          <p:cNvPr id="73" name="テキスト ボックス 72"/>
          <p:cNvSpPr txBox="1"/>
          <p:nvPr/>
        </p:nvSpPr>
        <p:spPr>
          <a:xfrm>
            <a:off x="8001000" y="-7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21/21</a:t>
            </a:r>
          </a:p>
        </p:txBody>
      </p:sp>
      <p:grpSp>
        <p:nvGrpSpPr>
          <p:cNvPr id="71" name="図形グループ 70"/>
          <p:cNvGrpSpPr/>
          <p:nvPr/>
        </p:nvGrpSpPr>
        <p:grpSpPr>
          <a:xfrm>
            <a:off x="5571860" y="1295400"/>
            <a:ext cx="3343540" cy="1930431"/>
            <a:chOff x="5488784" y="1596272"/>
            <a:chExt cx="3343540" cy="1930431"/>
          </a:xfrm>
        </p:grpSpPr>
        <p:cxnSp>
          <p:nvCxnSpPr>
            <p:cNvPr id="55" name="直線矢印コネクタ 54"/>
            <p:cNvCxnSpPr/>
            <p:nvPr/>
          </p:nvCxnSpPr>
          <p:spPr>
            <a:xfrm flipV="1">
              <a:off x="5592702" y="2692209"/>
              <a:ext cx="2496655" cy="1085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/>
            <p:nvPr/>
          </p:nvCxnSpPr>
          <p:spPr>
            <a:xfrm rot="5400000" flipH="1" flipV="1">
              <a:off x="5949290" y="2652262"/>
              <a:ext cx="1747295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/>
            <p:cNvCxnSpPr/>
            <p:nvPr/>
          </p:nvCxnSpPr>
          <p:spPr>
            <a:xfrm rot="10800000" flipV="1">
              <a:off x="5796343" y="2324932"/>
              <a:ext cx="1660820" cy="973385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フリーフォーム 57"/>
            <p:cNvSpPr/>
            <p:nvPr/>
          </p:nvSpPr>
          <p:spPr>
            <a:xfrm>
              <a:off x="5966184" y="1888897"/>
              <a:ext cx="1617398" cy="850324"/>
            </a:xfrm>
            <a:custGeom>
              <a:avLst/>
              <a:gdLst>
                <a:gd name="connsiteX0" fmla="*/ 0 w 1617398"/>
                <a:gd name="connsiteY0" fmla="*/ 0 h 1100030"/>
                <a:gd name="connsiteX1" fmla="*/ 347361 w 1617398"/>
                <a:gd name="connsiteY1" fmla="*/ 922722 h 1100030"/>
                <a:gd name="connsiteX2" fmla="*/ 900967 w 1617398"/>
                <a:gd name="connsiteY2" fmla="*/ 1063845 h 1100030"/>
                <a:gd name="connsiteX3" fmla="*/ 1411153 w 1617398"/>
                <a:gd name="connsiteY3" fmla="*/ 879300 h 1100030"/>
                <a:gd name="connsiteX4" fmla="*/ 1617398 w 1617398"/>
                <a:gd name="connsiteY4" fmla="*/ 21711 h 1100030"/>
                <a:gd name="connsiteX5" fmla="*/ 1617398 w 1617398"/>
                <a:gd name="connsiteY5" fmla="*/ 21711 h 110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7398" h="1100030">
                  <a:moveTo>
                    <a:pt x="0" y="0"/>
                  </a:moveTo>
                  <a:cubicBezTo>
                    <a:pt x="98600" y="372707"/>
                    <a:pt x="197200" y="745415"/>
                    <a:pt x="347361" y="922722"/>
                  </a:cubicBezTo>
                  <a:cubicBezTo>
                    <a:pt x="497522" y="1100030"/>
                    <a:pt x="723668" y="1071082"/>
                    <a:pt x="900967" y="1063845"/>
                  </a:cubicBezTo>
                  <a:cubicBezTo>
                    <a:pt x="1078266" y="1056608"/>
                    <a:pt x="1291748" y="1052989"/>
                    <a:pt x="1411153" y="879300"/>
                  </a:cubicBezTo>
                  <a:cubicBezTo>
                    <a:pt x="1530558" y="705611"/>
                    <a:pt x="1617398" y="21711"/>
                    <a:pt x="1617398" y="21711"/>
                  </a:cubicBezTo>
                  <a:lnTo>
                    <a:pt x="1617398" y="21711"/>
                  </a:lnTo>
                </a:path>
              </a:pathLst>
            </a:custGeom>
            <a:ln w="508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/>
            <p:cNvSpPr/>
            <p:nvPr/>
          </p:nvSpPr>
          <p:spPr>
            <a:xfrm>
              <a:off x="6096444" y="2583637"/>
              <a:ext cx="227955" cy="445078"/>
            </a:xfrm>
            <a:custGeom>
              <a:avLst/>
              <a:gdLst>
                <a:gd name="connsiteX0" fmla="*/ 0 w 227955"/>
                <a:gd name="connsiteY0" fmla="*/ 445078 h 445078"/>
                <a:gd name="connsiteX1" fmla="*/ 43420 w 227955"/>
                <a:gd name="connsiteY1" fmla="*/ 195400 h 445078"/>
                <a:gd name="connsiteX2" fmla="*/ 227955 w 227955"/>
                <a:gd name="connsiteY2" fmla="*/ 0 h 445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7955" h="445078">
                  <a:moveTo>
                    <a:pt x="0" y="445078"/>
                  </a:moveTo>
                  <a:cubicBezTo>
                    <a:pt x="2714" y="357329"/>
                    <a:pt x="5428" y="269580"/>
                    <a:pt x="43420" y="195400"/>
                  </a:cubicBezTo>
                  <a:cubicBezTo>
                    <a:pt x="81413" y="121220"/>
                    <a:pt x="227955" y="0"/>
                    <a:pt x="227955" y="0"/>
                  </a:cubicBezTo>
                </a:path>
              </a:pathLst>
            </a:custGeom>
            <a:ln w="508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 63"/>
            <p:cNvSpPr/>
            <p:nvPr/>
          </p:nvSpPr>
          <p:spPr>
            <a:xfrm flipH="1">
              <a:off x="7312634" y="2594909"/>
              <a:ext cx="194961" cy="445078"/>
            </a:xfrm>
            <a:custGeom>
              <a:avLst/>
              <a:gdLst>
                <a:gd name="connsiteX0" fmla="*/ 0 w 227955"/>
                <a:gd name="connsiteY0" fmla="*/ 445078 h 445078"/>
                <a:gd name="connsiteX1" fmla="*/ 43420 w 227955"/>
                <a:gd name="connsiteY1" fmla="*/ 195400 h 445078"/>
                <a:gd name="connsiteX2" fmla="*/ 227955 w 227955"/>
                <a:gd name="connsiteY2" fmla="*/ 0 h 445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7955" h="445078">
                  <a:moveTo>
                    <a:pt x="0" y="445078"/>
                  </a:moveTo>
                  <a:cubicBezTo>
                    <a:pt x="2714" y="357329"/>
                    <a:pt x="5428" y="269580"/>
                    <a:pt x="43420" y="195400"/>
                  </a:cubicBezTo>
                  <a:cubicBezTo>
                    <a:pt x="81413" y="121220"/>
                    <a:pt x="227955" y="0"/>
                    <a:pt x="227955" y="0"/>
                  </a:cubicBezTo>
                </a:path>
              </a:pathLst>
            </a:custGeom>
            <a:ln w="508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8060989" y="2356192"/>
              <a:ext cx="7713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2800" dirty="0" err="1" smtClean="0"/>
                <a:t>σ</a:t>
              </a:r>
              <a:r>
                <a:rPr lang="en-US" altLang="ja-JP" sz="2800" dirty="0" smtClean="0"/>
                <a:t>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5488784" y="2786183"/>
              <a:ext cx="7713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err="1" smtClean="0">
                  <a:ln>
                    <a:solidFill>
                      <a:srgbClr val="0000FF"/>
                    </a:solidFill>
                  </a:ln>
                </a:rPr>
                <a:t>π</a:t>
              </a:r>
              <a:r>
                <a:rPr lang="en-US" altLang="ja-JP" sz="2800" dirty="0" smtClean="0"/>
                <a:t>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6400174" y="1596272"/>
              <a:ext cx="8147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/>
                <a:t>V</a:t>
              </a:r>
              <a:r>
                <a:rPr lang="en-US" altLang="ja-JP" sz="2800" dirty="0" smtClean="0"/>
                <a:t>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</p:grpSp>
      <p:sp>
        <p:nvSpPr>
          <p:cNvPr id="94" name="テキスト ボックス 93"/>
          <p:cNvSpPr txBox="1"/>
          <p:nvPr/>
        </p:nvSpPr>
        <p:spPr>
          <a:xfrm>
            <a:off x="609600" y="7575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Conventional </a:t>
            </a:r>
            <a:r>
              <a:rPr lang="en-US" altLang="ja-JP" sz="2400" dirty="0" err="1" smtClean="0">
                <a:solidFill>
                  <a:srgbClr val="000090"/>
                </a:solidFill>
              </a:rPr>
              <a:t>chiral</a:t>
            </a:r>
            <a:r>
              <a:rPr lang="en-US" altLang="ja-JP" sz="2400" dirty="0" smtClean="0">
                <a:solidFill>
                  <a:srgbClr val="000090"/>
                </a:solidFill>
              </a:rPr>
              <a:t> restoration occurs both locally and globally.</a:t>
            </a:r>
            <a:endParaRPr lang="ja-JP" altLang="en-US" sz="2400" dirty="0">
              <a:solidFill>
                <a:schemeClr val="tx2"/>
              </a:solidFill>
            </a:endParaRPr>
          </a:p>
        </p:txBody>
      </p:sp>
      <p:grpSp>
        <p:nvGrpSpPr>
          <p:cNvPr id="172" name="図形グループ 171"/>
          <p:cNvGrpSpPr/>
          <p:nvPr/>
        </p:nvGrpSpPr>
        <p:grpSpPr>
          <a:xfrm>
            <a:off x="2792952" y="3581400"/>
            <a:ext cx="3733800" cy="1600200"/>
            <a:chOff x="533400" y="4230469"/>
            <a:chExt cx="3733800" cy="1600200"/>
          </a:xfrm>
        </p:grpSpPr>
        <p:cxnSp>
          <p:nvCxnSpPr>
            <p:cNvPr id="102" name="直線矢印コネクタ 101"/>
            <p:cNvCxnSpPr/>
            <p:nvPr/>
          </p:nvCxnSpPr>
          <p:spPr>
            <a:xfrm rot="16200000" flipV="1">
              <a:off x="321305" y="5161373"/>
              <a:ext cx="1338590" cy="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矢印コネクタ 102"/>
            <p:cNvCxnSpPr/>
            <p:nvPr/>
          </p:nvCxnSpPr>
          <p:spPr>
            <a:xfrm>
              <a:off x="990600" y="5209301"/>
              <a:ext cx="2937623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矢印コネクタ 110"/>
            <p:cNvCxnSpPr/>
            <p:nvPr/>
          </p:nvCxnSpPr>
          <p:spPr>
            <a:xfrm>
              <a:off x="990600" y="5637212"/>
              <a:ext cx="2657740" cy="1588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矢印コネクタ 113"/>
            <p:cNvCxnSpPr/>
            <p:nvPr/>
          </p:nvCxnSpPr>
          <p:spPr>
            <a:xfrm>
              <a:off x="990600" y="5210889"/>
              <a:ext cx="2657740" cy="1588"/>
            </a:xfrm>
            <a:prstGeom prst="straightConnector1">
              <a:avLst/>
            </a:prstGeom>
            <a:ln w="508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テキスト ボックス 116"/>
            <p:cNvSpPr txBox="1"/>
            <p:nvPr/>
          </p:nvSpPr>
          <p:spPr>
            <a:xfrm>
              <a:off x="981265" y="4230469"/>
              <a:ext cx="7713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2800" dirty="0" err="1" smtClean="0"/>
                <a:t>σ</a:t>
              </a:r>
              <a:r>
                <a:rPr lang="en-US" altLang="ja-JP" sz="2800" dirty="0" smtClean="0"/>
                <a:t>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533400" y="4916269"/>
              <a:ext cx="7713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/>
                <a:t>0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  <p:cxnSp>
          <p:nvCxnSpPr>
            <p:cNvPr id="119" name="直線矢印コネクタ 118"/>
            <p:cNvCxnSpPr/>
            <p:nvPr/>
          </p:nvCxnSpPr>
          <p:spPr>
            <a:xfrm rot="16200000" flipV="1">
              <a:off x="2158122" y="5432337"/>
              <a:ext cx="409749" cy="2"/>
            </a:xfrm>
            <a:prstGeom prst="straightConnector1">
              <a:avLst/>
            </a:prstGeom>
            <a:ln w="50800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テキスト ボックス 128"/>
            <p:cNvSpPr txBox="1"/>
            <p:nvPr/>
          </p:nvSpPr>
          <p:spPr>
            <a:xfrm>
              <a:off x="3495865" y="4687669"/>
              <a:ext cx="7713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err="1" smtClean="0"/>
                <a:t>z</a:t>
              </a:r>
              <a:r>
                <a:rPr lang="en-US" altLang="ja-JP" sz="2800" dirty="0" smtClean="0"/>
                <a:t>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</p:grpSp>
      <p:sp>
        <p:nvSpPr>
          <p:cNvPr id="161" name="テキスト ボックス 160"/>
          <p:cNvSpPr txBox="1"/>
          <p:nvPr/>
        </p:nvSpPr>
        <p:spPr>
          <a:xfrm>
            <a:off x="1752600" y="4800600"/>
            <a:ext cx="180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vacuum value  </a:t>
            </a:r>
            <a:endParaRPr lang="ja-JP" altLang="en-US" dirty="0">
              <a:solidFill>
                <a:schemeClr val="tx2"/>
              </a:solidFill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3124200" y="3210580"/>
            <a:ext cx="3449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Spatial distribution  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cxnSp>
        <p:nvCxnSpPr>
          <p:cNvPr id="174" name="直線矢印コネクタ 173"/>
          <p:cNvCxnSpPr/>
          <p:nvPr/>
        </p:nvCxnSpPr>
        <p:spPr>
          <a:xfrm flipV="1">
            <a:off x="4128246" y="2435920"/>
            <a:ext cx="824754" cy="2480"/>
          </a:xfrm>
          <a:prstGeom prst="straightConnector1">
            <a:avLst/>
          </a:prstGeom>
          <a:ln w="12382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9268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14282" y="142852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err="1" smtClean="0">
                <a:solidFill>
                  <a:srgbClr val="FF0000"/>
                </a:solidFill>
              </a:rPr>
              <a:t>Quarkyonic</a:t>
            </a:r>
            <a:r>
              <a:rPr lang="en-US" altLang="ja-JP" sz="3600" dirty="0" smtClean="0"/>
              <a:t> Matter </a:t>
            </a:r>
            <a:endParaRPr kumimoji="1" lang="ja-JP" altLang="en-US" sz="3600" dirty="0"/>
          </a:p>
        </p:txBody>
      </p:sp>
      <p:sp>
        <p:nvSpPr>
          <p:cNvPr id="86" name="左中かっこ 85"/>
          <p:cNvSpPr/>
          <p:nvPr/>
        </p:nvSpPr>
        <p:spPr>
          <a:xfrm rot="10800000">
            <a:off x="3643307" y="1571611"/>
            <a:ext cx="571502" cy="2214577"/>
          </a:xfrm>
          <a:prstGeom prst="leftBrace">
            <a:avLst>
              <a:gd name="adj1" fmla="val 8333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6"/>
          <p:cNvGrpSpPr/>
          <p:nvPr/>
        </p:nvGrpSpPr>
        <p:grpSpPr>
          <a:xfrm>
            <a:off x="2613694" y="1500174"/>
            <a:ext cx="6340742" cy="2357454"/>
            <a:chOff x="2613694" y="1714488"/>
            <a:chExt cx="6340742" cy="2357454"/>
          </a:xfrm>
        </p:grpSpPr>
        <p:sp>
          <p:nvSpPr>
            <p:cNvPr id="18" name="円/楕円 17"/>
            <p:cNvSpPr/>
            <p:nvPr/>
          </p:nvSpPr>
          <p:spPr>
            <a:xfrm>
              <a:off x="2613694" y="1714488"/>
              <a:ext cx="2486036" cy="2357454"/>
            </a:xfrm>
            <a:prstGeom prst="ellipse">
              <a:avLst/>
            </a:prstGeom>
            <a:gradFill flip="none" rotWithShape="1">
              <a:gsLst>
                <a:gs pos="68000">
                  <a:schemeClr val="tx2">
                    <a:lumMod val="20000"/>
                    <a:lumOff val="80000"/>
                  </a:schemeClr>
                </a:gs>
                <a:gs pos="50000">
                  <a:schemeClr val="accent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" name="直線矢印コネクタ 18"/>
            <p:cNvCxnSpPr/>
            <p:nvPr/>
          </p:nvCxnSpPr>
          <p:spPr>
            <a:xfrm flipV="1">
              <a:off x="3813846" y="2285992"/>
              <a:ext cx="1071570" cy="642942"/>
            </a:xfrm>
            <a:prstGeom prst="straightConnector1">
              <a:avLst/>
            </a:prstGeom>
            <a:ln w="254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左中かっこ 19"/>
            <p:cNvSpPr/>
            <p:nvPr/>
          </p:nvSpPr>
          <p:spPr>
            <a:xfrm rot="10800000">
              <a:off x="4956855" y="1785925"/>
              <a:ext cx="571502" cy="2214577"/>
            </a:xfrm>
            <a:prstGeom prst="leftBrace">
              <a:avLst>
                <a:gd name="adj1" fmla="val 8333"/>
                <a:gd name="adj2" fmla="val 50000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742704" y="2026499"/>
              <a:ext cx="20002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7030A0"/>
                  </a:solidFill>
                </a:rPr>
                <a:t>As a total</a:t>
              </a:r>
              <a:r>
                <a:rPr lang="en-US" altLang="ja-JP" sz="2400" dirty="0" smtClean="0">
                  <a:solidFill>
                    <a:schemeClr val="tx2"/>
                  </a:solidFill>
                </a:rPr>
                <a:t>, </a:t>
              </a:r>
            </a:p>
            <a:p>
              <a:r>
                <a:rPr lang="en-US" altLang="ja-JP" sz="2400" dirty="0" smtClean="0">
                  <a:solidFill>
                    <a:schemeClr val="tx2"/>
                  </a:solidFill>
                </a:rPr>
                <a:t>color singlet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5410200" y="2834342"/>
              <a:ext cx="35442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/>
                <a:t>→</a:t>
              </a:r>
              <a:r>
                <a:rPr lang="ja-JP" altLang="en-US" sz="28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800" dirty="0" err="1" smtClean="0">
                  <a:solidFill>
                    <a:srgbClr val="FF0000"/>
                  </a:solidFill>
                </a:rPr>
                <a:t>deconfined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 quarks </a:t>
              </a: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381000" y="4048788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Quark</a:t>
            </a:r>
            <a:r>
              <a:rPr lang="en-US" altLang="ja-JP" sz="2800" dirty="0" smtClean="0"/>
              <a:t> Fermi sea + bar</a:t>
            </a:r>
            <a:r>
              <a:rPr lang="en-US" altLang="ja-JP" sz="2800" dirty="0" smtClean="0">
                <a:solidFill>
                  <a:srgbClr val="FF0000"/>
                </a:solidFill>
              </a:rPr>
              <a:t>yonic</a:t>
            </a:r>
            <a:r>
              <a:rPr lang="en-US" altLang="ja-JP" sz="2800" dirty="0" smtClean="0"/>
              <a:t> Fermi surface </a:t>
            </a:r>
            <a:r>
              <a:rPr lang="ja-JP" altLang="en-US" sz="2800" dirty="0" smtClean="0"/>
              <a:t>→</a:t>
            </a:r>
            <a:r>
              <a:rPr lang="ja-JP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Quarkyonic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143504" y="64291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>
                <a:solidFill>
                  <a:srgbClr val="0070C0"/>
                </a:solidFill>
              </a:rPr>
              <a:t>(M</a:t>
            </a:r>
            <a:r>
              <a:rPr lang="en-US" altLang="ja-JP" sz="2000" dirty="0" smtClean="0">
                <a:solidFill>
                  <a:srgbClr val="0070C0"/>
                </a:solidFill>
              </a:rPr>
              <a:t>D</a:t>
            </a:r>
            <a:r>
              <a:rPr lang="en-US" altLang="ja-JP" sz="3600" dirty="0" smtClean="0">
                <a:solidFill>
                  <a:srgbClr val="0070C0"/>
                </a:solidFill>
              </a:rPr>
              <a:t> &lt;&lt; </a:t>
            </a:r>
            <a:r>
              <a:rPr lang="en-US" altLang="ja-JP" sz="3600" dirty="0" smtClean="0">
                <a:solidFill>
                  <a:srgbClr val="FF0000"/>
                </a:solidFill>
              </a:rPr>
              <a:t>Λ</a:t>
            </a:r>
            <a:r>
              <a:rPr lang="en-US" altLang="ja-JP" sz="2400" dirty="0" smtClean="0">
                <a:solidFill>
                  <a:srgbClr val="FF0000"/>
                </a:solidFill>
              </a:rPr>
              <a:t>QCD  </a:t>
            </a:r>
            <a:r>
              <a:rPr lang="en-US" altLang="ja-JP" sz="3600" dirty="0" smtClean="0">
                <a:solidFill>
                  <a:srgbClr val="0070C0"/>
                </a:solidFill>
              </a:rPr>
              <a:t>&lt;&lt;</a:t>
            </a:r>
            <a:r>
              <a:rPr lang="ja-JP" altLang="en-US" sz="3600" dirty="0" smtClean="0">
                <a:solidFill>
                  <a:srgbClr val="0070C0"/>
                </a:solidFill>
              </a:rPr>
              <a:t> </a:t>
            </a:r>
            <a:r>
              <a:rPr lang="en-US" altLang="ja-JP" sz="3600" dirty="0" smtClean="0">
                <a:solidFill>
                  <a:srgbClr val="0070C0"/>
                </a:solidFill>
              </a:rPr>
              <a:t>μ)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71604" y="714356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>
                <a:solidFill>
                  <a:srgbClr val="7030A0"/>
                </a:solidFill>
              </a:rPr>
              <a:t>McLerran</a:t>
            </a:r>
            <a:r>
              <a:rPr lang="en-US" altLang="ja-JP" sz="2400" dirty="0" smtClean="0">
                <a:solidFill>
                  <a:srgbClr val="7030A0"/>
                </a:solidFill>
              </a:rPr>
              <a:t> &amp; </a:t>
            </a:r>
            <a:r>
              <a:rPr lang="en-US" altLang="ja-JP" sz="2400" dirty="0" err="1" smtClean="0">
                <a:solidFill>
                  <a:srgbClr val="7030A0"/>
                </a:solidFill>
              </a:rPr>
              <a:t>Pisarski</a:t>
            </a:r>
            <a:r>
              <a:rPr lang="en-US" altLang="ja-JP" sz="2400" dirty="0" smtClean="0">
                <a:solidFill>
                  <a:srgbClr val="7030A0"/>
                </a:solidFill>
              </a:rPr>
              <a:t> (2007)</a:t>
            </a:r>
            <a:endParaRPr lang="en-US" altLang="ja-JP" sz="2400" dirty="0" smtClean="0">
              <a:solidFill>
                <a:schemeClr val="tx2"/>
              </a:solidFill>
            </a:endParaRPr>
          </a:p>
        </p:txBody>
      </p:sp>
      <p:grpSp>
        <p:nvGrpSpPr>
          <p:cNvPr id="48" name="グループ化 47"/>
          <p:cNvGrpSpPr/>
          <p:nvPr/>
        </p:nvGrpSpPr>
        <p:grpSpPr>
          <a:xfrm>
            <a:off x="357158" y="1214422"/>
            <a:ext cx="3571900" cy="1643074"/>
            <a:chOff x="357158" y="1214422"/>
            <a:chExt cx="3571900" cy="1643074"/>
          </a:xfrm>
        </p:grpSpPr>
        <p:grpSp>
          <p:nvGrpSpPr>
            <p:cNvPr id="4" name="グループ化 22"/>
            <p:cNvGrpSpPr/>
            <p:nvPr/>
          </p:nvGrpSpPr>
          <p:grpSpPr>
            <a:xfrm>
              <a:off x="3786182" y="1214422"/>
              <a:ext cx="142876" cy="557210"/>
              <a:chOff x="2500298" y="1428736"/>
              <a:chExt cx="142876" cy="557210"/>
            </a:xfrm>
          </p:grpSpPr>
          <p:sp>
            <p:nvSpPr>
              <p:cNvPr id="14" name="円/楕円 13"/>
              <p:cNvSpPr/>
              <p:nvPr/>
            </p:nvSpPr>
            <p:spPr>
              <a:xfrm>
                <a:off x="2500298" y="1428736"/>
                <a:ext cx="142876" cy="14287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/>
              <p:cNvSpPr/>
              <p:nvPr/>
            </p:nvSpPr>
            <p:spPr>
              <a:xfrm>
                <a:off x="2500298" y="1857364"/>
                <a:ext cx="142876" cy="1285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 15"/>
              <p:cNvSpPr/>
              <p:nvPr/>
            </p:nvSpPr>
            <p:spPr>
              <a:xfrm>
                <a:off x="2529839" y="1530417"/>
                <a:ext cx="102671" cy="317634"/>
              </a:xfrm>
              <a:custGeom>
                <a:avLst/>
                <a:gdLst>
                  <a:gd name="connsiteX0" fmla="*/ 40106 w 102671"/>
                  <a:gd name="connsiteY0" fmla="*/ 0 h 317634"/>
                  <a:gd name="connsiteX1" fmla="*/ 97858 w 102671"/>
                  <a:gd name="connsiteY1" fmla="*/ 134754 h 317634"/>
                  <a:gd name="connsiteX2" fmla="*/ 11230 w 102671"/>
                  <a:gd name="connsiteY2" fmla="*/ 250257 h 317634"/>
                  <a:gd name="connsiteX3" fmla="*/ 30481 w 102671"/>
                  <a:gd name="connsiteY3" fmla="*/ 317634 h 317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671" h="317634">
                    <a:moveTo>
                      <a:pt x="40106" y="0"/>
                    </a:moveTo>
                    <a:cubicBezTo>
                      <a:pt x="71388" y="46522"/>
                      <a:pt x="102671" y="93045"/>
                      <a:pt x="97858" y="134754"/>
                    </a:cubicBezTo>
                    <a:cubicBezTo>
                      <a:pt x="93045" y="176463"/>
                      <a:pt x="22460" y="219777"/>
                      <a:pt x="11230" y="250257"/>
                    </a:cubicBezTo>
                    <a:cubicBezTo>
                      <a:pt x="0" y="280737"/>
                      <a:pt x="30481" y="317634"/>
                      <a:pt x="30481" y="317634"/>
                    </a:cubicBezTo>
                  </a:path>
                </a:pathLst>
              </a:cu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" name="左中かっこ 23"/>
            <p:cNvSpPr/>
            <p:nvPr/>
          </p:nvSpPr>
          <p:spPr>
            <a:xfrm>
              <a:off x="3428992" y="1214422"/>
              <a:ext cx="248563" cy="581026"/>
            </a:xfrm>
            <a:prstGeom prst="leftBrace">
              <a:avLst>
                <a:gd name="adj1" fmla="val 8333"/>
                <a:gd name="adj2" fmla="val 50000"/>
              </a:avLst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57158" y="1214422"/>
              <a:ext cx="30718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err="1" smtClean="0">
                  <a:solidFill>
                    <a:srgbClr val="FF0000"/>
                  </a:solidFill>
                </a:rPr>
                <a:t>hadronic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 excitation </a:t>
              </a:r>
            </a:p>
          </p:txBody>
        </p:sp>
        <p:grpSp>
          <p:nvGrpSpPr>
            <p:cNvPr id="5" name="グループ化 35"/>
            <p:cNvGrpSpPr/>
            <p:nvPr/>
          </p:nvGrpSpPr>
          <p:grpSpPr>
            <a:xfrm>
              <a:off x="2214546" y="2285992"/>
              <a:ext cx="366714" cy="571504"/>
              <a:chOff x="2214546" y="2285992"/>
              <a:chExt cx="366714" cy="571504"/>
            </a:xfrm>
          </p:grpSpPr>
          <p:sp>
            <p:nvSpPr>
              <p:cNvPr id="35" name="円/楕円 34"/>
              <p:cNvSpPr/>
              <p:nvPr/>
            </p:nvSpPr>
            <p:spPr>
              <a:xfrm>
                <a:off x="2428860" y="2285992"/>
                <a:ext cx="142876" cy="14287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円/楕円 35"/>
              <p:cNvSpPr/>
              <p:nvPr/>
            </p:nvSpPr>
            <p:spPr>
              <a:xfrm>
                <a:off x="2214546" y="2571744"/>
                <a:ext cx="142876" cy="14287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円/楕円 36"/>
              <p:cNvSpPr/>
              <p:nvPr/>
            </p:nvSpPr>
            <p:spPr>
              <a:xfrm>
                <a:off x="2438384" y="2714620"/>
                <a:ext cx="142876" cy="14287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 37"/>
              <p:cNvSpPr/>
              <p:nvPr/>
            </p:nvSpPr>
            <p:spPr>
              <a:xfrm>
                <a:off x="2500298" y="2396986"/>
                <a:ext cx="45719" cy="317634"/>
              </a:xfrm>
              <a:custGeom>
                <a:avLst/>
                <a:gdLst>
                  <a:gd name="connsiteX0" fmla="*/ 40106 w 102671"/>
                  <a:gd name="connsiteY0" fmla="*/ 0 h 317634"/>
                  <a:gd name="connsiteX1" fmla="*/ 97858 w 102671"/>
                  <a:gd name="connsiteY1" fmla="*/ 134754 h 317634"/>
                  <a:gd name="connsiteX2" fmla="*/ 11230 w 102671"/>
                  <a:gd name="connsiteY2" fmla="*/ 250257 h 317634"/>
                  <a:gd name="connsiteX3" fmla="*/ 30481 w 102671"/>
                  <a:gd name="connsiteY3" fmla="*/ 317634 h 317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671" h="317634">
                    <a:moveTo>
                      <a:pt x="40106" y="0"/>
                    </a:moveTo>
                    <a:cubicBezTo>
                      <a:pt x="71388" y="46522"/>
                      <a:pt x="102671" y="93045"/>
                      <a:pt x="97858" y="134754"/>
                    </a:cubicBezTo>
                    <a:cubicBezTo>
                      <a:pt x="93045" y="176463"/>
                      <a:pt x="22460" y="219777"/>
                      <a:pt x="11230" y="250257"/>
                    </a:cubicBezTo>
                    <a:cubicBezTo>
                      <a:pt x="0" y="280737"/>
                      <a:pt x="30481" y="317634"/>
                      <a:pt x="30481" y="317634"/>
                    </a:cubicBezTo>
                  </a:path>
                </a:pathLst>
              </a:cu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 38"/>
              <p:cNvSpPr/>
              <p:nvPr/>
            </p:nvSpPr>
            <p:spPr>
              <a:xfrm rot="4016577">
                <a:off x="2400724" y="2458677"/>
                <a:ext cx="64913" cy="273537"/>
              </a:xfrm>
              <a:custGeom>
                <a:avLst/>
                <a:gdLst>
                  <a:gd name="connsiteX0" fmla="*/ 40106 w 102671"/>
                  <a:gd name="connsiteY0" fmla="*/ 0 h 317634"/>
                  <a:gd name="connsiteX1" fmla="*/ 97858 w 102671"/>
                  <a:gd name="connsiteY1" fmla="*/ 134754 h 317634"/>
                  <a:gd name="connsiteX2" fmla="*/ 11230 w 102671"/>
                  <a:gd name="connsiteY2" fmla="*/ 250257 h 317634"/>
                  <a:gd name="connsiteX3" fmla="*/ 30481 w 102671"/>
                  <a:gd name="connsiteY3" fmla="*/ 317634 h 317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671" h="317634">
                    <a:moveTo>
                      <a:pt x="40106" y="0"/>
                    </a:moveTo>
                    <a:cubicBezTo>
                      <a:pt x="71388" y="46522"/>
                      <a:pt x="102671" y="93045"/>
                      <a:pt x="97858" y="134754"/>
                    </a:cubicBezTo>
                    <a:cubicBezTo>
                      <a:pt x="93045" y="176463"/>
                      <a:pt x="22460" y="219777"/>
                      <a:pt x="11230" y="250257"/>
                    </a:cubicBezTo>
                    <a:cubicBezTo>
                      <a:pt x="0" y="280737"/>
                      <a:pt x="30481" y="317634"/>
                      <a:pt x="30481" y="317634"/>
                    </a:cubicBezTo>
                  </a:path>
                </a:pathLst>
              </a:cu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" name="グループ化 36"/>
            <p:cNvGrpSpPr/>
            <p:nvPr/>
          </p:nvGrpSpPr>
          <p:grpSpPr>
            <a:xfrm rot="10800000">
              <a:off x="2714613" y="2263396"/>
              <a:ext cx="366714" cy="571504"/>
              <a:chOff x="2214546" y="2285992"/>
              <a:chExt cx="366714" cy="571504"/>
            </a:xfrm>
          </p:grpSpPr>
          <p:sp>
            <p:nvSpPr>
              <p:cNvPr id="41" name="円/楕円 40"/>
              <p:cNvSpPr/>
              <p:nvPr/>
            </p:nvSpPr>
            <p:spPr>
              <a:xfrm>
                <a:off x="2428860" y="2285992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円/楕円 41"/>
              <p:cNvSpPr/>
              <p:nvPr/>
            </p:nvSpPr>
            <p:spPr>
              <a:xfrm>
                <a:off x="2214546" y="2571744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円/楕円 42"/>
              <p:cNvSpPr/>
              <p:nvPr/>
            </p:nvSpPr>
            <p:spPr>
              <a:xfrm>
                <a:off x="2438384" y="2714620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 43"/>
              <p:cNvSpPr/>
              <p:nvPr/>
            </p:nvSpPr>
            <p:spPr>
              <a:xfrm>
                <a:off x="2500298" y="2396986"/>
                <a:ext cx="45719" cy="317634"/>
              </a:xfrm>
              <a:custGeom>
                <a:avLst/>
                <a:gdLst>
                  <a:gd name="connsiteX0" fmla="*/ 40106 w 102671"/>
                  <a:gd name="connsiteY0" fmla="*/ 0 h 317634"/>
                  <a:gd name="connsiteX1" fmla="*/ 97858 w 102671"/>
                  <a:gd name="connsiteY1" fmla="*/ 134754 h 317634"/>
                  <a:gd name="connsiteX2" fmla="*/ 11230 w 102671"/>
                  <a:gd name="connsiteY2" fmla="*/ 250257 h 317634"/>
                  <a:gd name="connsiteX3" fmla="*/ 30481 w 102671"/>
                  <a:gd name="connsiteY3" fmla="*/ 317634 h 317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671" h="317634">
                    <a:moveTo>
                      <a:pt x="40106" y="0"/>
                    </a:moveTo>
                    <a:cubicBezTo>
                      <a:pt x="71388" y="46522"/>
                      <a:pt x="102671" y="93045"/>
                      <a:pt x="97858" y="134754"/>
                    </a:cubicBezTo>
                    <a:cubicBezTo>
                      <a:pt x="93045" y="176463"/>
                      <a:pt x="22460" y="219777"/>
                      <a:pt x="11230" y="250257"/>
                    </a:cubicBezTo>
                    <a:cubicBezTo>
                      <a:pt x="0" y="280737"/>
                      <a:pt x="30481" y="317634"/>
                      <a:pt x="30481" y="317634"/>
                    </a:cubicBezTo>
                  </a:path>
                </a:pathLst>
              </a:cu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 44"/>
              <p:cNvSpPr/>
              <p:nvPr/>
            </p:nvSpPr>
            <p:spPr>
              <a:xfrm rot="4016577">
                <a:off x="2400724" y="2458677"/>
                <a:ext cx="64913" cy="273537"/>
              </a:xfrm>
              <a:custGeom>
                <a:avLst/>
                <a:gdLst>
                  <a:gd name="connsiteX0" fmla="*/ 40106 w 102671"/>
                  <a:gd name="connsiteY0" fmla="*/ 0 h 317634"/>
                  <a:gd name="connsiteX1" fmla="*/ 97858 w 102671"/>
                  <a:gd name="connsiteY1" fmla="*/ 134754 h 317634"/>
                  <a:gd name="connsiteX2" fmla="*/ 11230 w 102671"/>
                  <a:gd name="connsiteY2" fmla="*/ 250257 h 317634"/>
                  <a:gd name="connsiteX3" fmla="*/ 30481 w 102671"/>
                  <a:gd name="connsiteY3" fmla="*/ 317634 h 317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671" h="317634">
                    <a:moveTo>
                      <a:pt x="40106" y="0"/>
                    </a:moveTo>
                    <a:cubicBezTo>
                      <a:pt x="71388" y="46522"/>
                      <a:pt x="102671" y="93045"/>
                      <a:pt x="97858" y="134754"/>
                    </a:cubicBezTo>
                    <a:cubicBezTo>
                      <a:pt x="93045" y="176463"/>
                      <a:pt x="22460" y="219777"/>
                      <a:pt x="11230" y="250257"/>
                    </a:cubicBezTo>
                    <a:cubicBezTo>
                      <a:pt x="0" y="280737"/>
                      <a:pt x="30481" y="317634"/>
                      <a:pt x="30481" y="317634"/>
                    </a:cubicBezTo>
                  </a:path>
                </a:pathLst>
              </a:cu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6" name="左中かっこ 45"/>
            <p:cNvSpPr/>
            <p:nvPr/>
          </p:nvSpPr>
          <p:spPr>
            <a:xfrm rot="3575390">
              <a:off x="2215889" y="1795348"/>
              <a:ext cx="248563" cy="685279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442882" y="4825424"/>
            <a:ext cx="8243918" cy="1727775"/>
            <a:chOff x="442882" y="4825424"/>
            <a:chExt cx="8243918" cy="1727775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533400" y="4825425"/>
              <a:ext cx="5791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dirty="0" smtClean="0"/>
                <a:t>・</a:t>
              </a:r>
              <a:r>
                <a:rPr lang="en-US" altLang="ja-JP" sz="3200" dirty="0" smtClean="0"/>
                <a:t>Large </a:t>
              </a:r>
              <a:r>
                <a:rPr lang="en-US" altLang="ja-JP" sz="3200" dirty="0" err="1" smtClean="0"/>
                <a:t>Nc</a:t>
              </a:r>
              <a:r>
                <a:rPr lang="en-US" altLang="ja-JP" sz="3200" dirty="0" smtClean="0"/>
                <a:t>:       </a:t>
              </a:r>
              <a:r>
                <a:rPr lang="en-US" altLang="ja-JP" sz="3200" dirty="0" smtClean="0">
                  <a:solidFill>
                    <a:schemeClr val="tx2"/>
                  </a:solidFill>
                </a:rPr>
                <a:t>M</a:t>
              </a:r>
              <a:r>
                <a:rPr lang="en-US" altLang="ja-JP" sz="1600" dirty="0" smtClean="0">
                  <a:solidFill>
                    <a:schemeClr val="tx2"/>
                  </a:solidFill>
                </a:rPr>
                <a:t>D</a:t>
              </a:r>
              <a:r>
                <a:rPr lang="en-US" altLang="ja-JP" sz="3200" dirty="0" smtClean="0">
                  <a:solidFill>
                    <a:schemeClr val="tx2"/>
                  </a:solidFill>
                </a:rPr>
                <a:t> 〜 </a:t>
              </a:r>
              <a:r>
                <a:rPr lang="en-US" altLang="ja-JP" sz="3200" dirty="0" err="1" smtClean="0">
                  <a:solidFill>
                    <a:srgbClr val="FF0000"/>
                  </a:solidFill>
                </a:rPr>
                <a:t>N</a:t>
              </a:r>
              <a:r>
                <a:rPr lang="en-US" altLang="ja-JP" sz="2000" dirty="0" err="1" smtClean="0">
                  <a:solidFill>
                    <a:srgbClr val="FF0000"/>
                  </a:solidFill>
                </a:rPr>
                <a:t>c</a:t>
              </a:r>
              <a:r>
                <a:rPr lang="en-US" altLang="ja-JP" sz="3200" baseline="30000" dirty="0" smtClean="0">
                  <a:solidFill>
                    <a:srgbClr val="FF0000"/>
                  </a:solidFill>
                </a:rPr>
                <a:t>–1/2  </a:t>
              </a:r>
              <a:r>
                <a:rPr lang="ja-JP" altLang="en-US" sz="3200" dirty="0" smtClean="0">
                  <a:solidFill>
                    <a:schemeClr val="tx2"/>
                  </a:solidFill>
                </a:rPr>
                <a:t>→ </a:t>
              </a:r>
              <a:r>
                <a:rPr lang="en-US" altLang="ja-JP" sz="3200" dirty="0" smtClean="0">
                  <a:solidFill>
                    <a:schemeClr val="tx2"/>
                  </a:solidFill>
                </a:rPr>
                <a:t>0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1828784" y="5939135"/>
              <a:ext cx="5867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(so we can use 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vacuum</a:t>
              </a:r>
              <a:r>
                <a:rPr lang="en-US" altLang="ja-JP" sz="2400" dirty="0" smtClean="0"/>
                <a:t> gluon propagator</a:t>
              </a:r>
              <a:r>
                <a:rPr lang="en-US" altLang="ja-JP" sz="2400" dirty="0" smtClean="0">
                  <a:solidFill>
                    <a:prstClr val="black"/>
                  </a:solidFill>
                </a:rPr>
                <a:t> )</a:t>
              </a:r>
              <a:r>
                <a:rPr lang="en-US" altLang="ja-JP" sz="2400" dirty="0" smtClean="0"/>
                <a:t> </a:t>
              </a:r>
              <a:endParaRPr lang="ja-JP" altLang="en-US" sz="2400" dirty="0">
                <a:solidFill>
                  <a:schemeClr val="tx2"/>
                </a:solidFill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2057400" y="5410200"/>
              <a:ext cx="49815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err="1" smtClean="0"/>
                <a:t>Quarkyonic</a:t>
              </a:r>
              <a:r>
                <a:rPr lang="en-US" altLang="ja-JP" sz="2800" dirty="0" smtClean="0"/>
                <a:t> regime always holds.     </a:t>
              </a:r>
              <a:endParaRPr lang="ja-JP" altLang="en-US" sz="2800" dirty="0">
                <a:solidFill>
                  <a:schemeClr val="tx2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442882" y="4825424"/>
              <a:ext cx="8243918" cy="17277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8153400" y="-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5/21</a:t>
            </a:r>
          </a:p>
        </p:txBody>
      </p:sp>
    </p:spTree>
    <p:custDataLst>
      <p:tags r:id="rId1"/>
    </p:custDataLst>
  </p:cSld>
  <p:clrMapOvr>
    <a:masterClrMapping/>
  </p:clrMapOvr>
  <p:transition advTm="1223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14282" y="142852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err="1" smtClean="0">
                <a:solidFill>
                  <a:srgbClr val="FF0000"/>
                </a:solidFill>
              </a:rPr>
              <a:t>Quarkyonic</a:t>
            </a:r>
            <a:r>
              <a:rPr lang="en-US" altLang="ja-JP" sz="3600" dirty="0" smtClean="0"/>
              <a:t> Matter </a:t>
            </a:r>
            <a:r>
              <a:rPr lang="en-US" altLang="ja-JP" sz="3600" dirty="0" smtClean="0">
                <a:solidFill>
                  <a:srgbClr val="0000FF"/>
                </a:solidFill>
              </a:rPr>
              <a:t>near T=0 </a:t>
            </a:r>
            <a:endParaRPr kumimoji="1" lang="ja-JP" altLang="en-US" sz="3600" dirty="0">
              <a:solidFill>
                <a:srgbClr val="0000FF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80958" y="914401"/>
            <a:ext cx="3133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・</a:t>
            </a:r>
            <a:r>
              <a:rPr lang="en-US" altLang="ja-JP" sz="2800" dirty="0" smtClean="0">
                <a:solidFill>
                  <a:srgbClr val="FF0000"/>
                </a:solidFill>
              </a:rPr>
              <a:t>Bulk </a:t>
            </a:r>
            <a:r>
              <a:rPr lang="en-US" altLang="ja-JP" sz="2800" dirty="0" smtClean="0"/>
              <a:t>properties: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124200" y="970242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>
                <a:solidFill>
                  <a:srgbClr val="0000FF"/>
                </a:solidFill>
              </a:rPr>
              <a:t>deconfined</a:t>
            </a:r>
            <a:r>
              <a:rPr lang="en-US" altLang="ja-JP" sz="2400" dirty="0" smtClean="0">
                <a:solidFill>
                  <a:srgbClr val="0000FF"/>
                </a:solidFill>
              </a:rPr>
              <a:t> </a:t>
            </a:r>
            <a:r>
              <a:rPr lang="en-US" altLang="ja-JP" sz="2400" dirty="0" smtClean="0"/>
              <a:t>quarks in Fermi sea 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0958" y="1875712"/>
            <a:ext cx="3501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・</a:t>
            </a:r>
            <a:r>
              <a:rPr lang="en-US" altLang="ja-JP" sz="2800" dirty="0" smtClean="0">
                <a:solidFill>
                  <a:srgbClr val="FF0000"/>
                </a:solidFill>
              </a:rPr>
              <a:t>Phase structure</a:t>
            </a:r>
            <a:r>
              <a:rPr lang="en-US" altLang="ja-JP" sz="2800" dirty="0" smtClean="0"/>
              <a:t>: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124200" y="1937267"/>
            <a:ext cx="5729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degrees of freedom </a:t>
            </a:r>
            <a:r>
              <a:rPr lang="en-US" altLang="ja-JP" sz="2400" dirty="0" smtClean="0">
                <a:solidFill>
                  <a:srgbClr val="FF0000"/>
                </a:solidFill>
              </a:rPr>
              <a:t>near the Fermi surface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09600" y="1427442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rgbClr val="FF0000"/>
                </a:solidFill>
              </a:rPr>
              <a:t>All </a:t>
            </a:r>
            <a:r>
              <a:rPr lang="en-US" altLang="ja-JP" sz="2000" dirty="0" smtClean="0">
                <a:solidFill>
                  <a:srgbClr val="660066"/>
                </a:solidFill>
              </a:rPr>
              <a:t>quarks contribute to Free energy, pressure, etc. </a:t>
            </a:r>
            <a:r>
              <a:rPr lang="en-US" altLang="ja-JP" sz="2000" dirty="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57200" y="2419290"/>
            <a:ext cx="8396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err="1" smtClean="0">
                <a:solidFill>
                  <a:srgbClr val="660066"/>
                </a:solidFill>
              </a:rPr>
              <a:t>cf</a:t>
            </a:r>
            <a:r>
              <a:rPr lang="en-US" altLang="ja-JP" sz="2000" dirty="0" smtClean="0">
                <a:solidFill>
                  <a:srgbClr val="660066"/>
                </a:solidFill>
              </a:rPr>
              <a:t>) Superconducting phase is determined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>
                <a:solidFill>
                  <a:srgbClr val="660066"/>
                </a:solidFill>
              </a:rPr>
              <a:t>by dynamics </a:t>
            </a:r>
            <a:r>
              <a:rPr lang="en-US" altLang="ja-JP" sz="2000" dirty="0" smtClean="0">
                <a:solidFill>
                  <a:srgbClr val="FF0000"/>
                </a:solidFill>
              </a:rPr>
              <a:t>near </a:t>
            </a:r>
            <a:r>
              <a:rPr lang="en-US" altLang="ja-JP" sz="2000" dirty="0" smtClean="0">
                <a:solidFill>
                  <a:srgbClr val="660066"/>
                </a:solidFill>
              </a:rPr>
              <a:t>the Fermi surface. 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09520" y="914400"/>
            <a:ext cx="8720198" cy="21132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153400" y="-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6/21</a:t>
            </a:r>
          </a:p>
        </p:txBody>
      </p:sp>
      <p:grpSp>
        <p:nvGrpSpPr>
          <p:cNvPr id="24" name="図形グループ 23"/>
          <p:cNvGrpSpPr/>
          <p:nvPr/>
        </p:nvGrpSpPr>
        <p:grpSpPr>
          <a:xfrm>
            <a:off x="290482" y="5181600"/>
            <a:ext cx="8701118" cy="1118176"/>
            <a:chOff x="290482" y="5435024"/>
            <a:chExt cx="8701118" cy="1118176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428564" y="5435024"/>
              <a:ext cx="856303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/>
                <a:t>Is </a:t>
              </a:r>
              <a:r>
                <a:rPr lang="en-US" altLang="ja-JP" sz="3200" dirty="0" err="1" smtClean="0"/>
                <a:t>chiral</a:t>
              </a:r>
              <a:r>
                <a:rPr lang="en-US" altLang="ja-JP" sz="3200" dirty="0" smtClean="0"/>
                <a:t> symmetry broken in a </a:t>
              </a:r>
              <a:r>
                <a:rPr lang="en-US" altLang="ja-JP" sz="3200" dirty="0" err="1" smtClean="0"/>
                <a:t>Quarkyonic</a:t>
              </a:r>
              <a:r>
                <a:rPr lang="en-US" altLang="ja-JP" sz="3200" dirty="0" smtClean="0"/>
                <a:t> phase ?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414682" y="5968424"/>
              <a:ext cx="260511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/>
                <a:t>If so, how ?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90482" y="5443493"/>
              <a:ext cx="8624918" cy="1109707"/>
            </a:xfrm>
            <a:prstGeom prst="rect">
              <a:avLst/>
            </a:prstGeom>
            <a:noFill/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3" name="図形グループ 22"/>
          <p:cNvGrpSpPr/>
          <p:nvPr/>
        </p:nvGrpSpPr>
        <p:grpSpPr>
          <a:xfrm>
            <a:off x="290482" y="3276601"/>
            <a:ext cx="8624918" cy="1652859"/>
            <a:chOff x="290482" y="3306573"/>
            <a:chExt cx="8624918" cy="1977929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290482" y="3306573"/>
              <a:ext cx="8624918" cy="62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/>
                <a:t>What is the excitation properties near the Fermi surface ?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477000" y="3944877"/>
              <a:ext cx="1905000" cy="62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0000FF"/>
                  </a:solidFill>
                </a:rPr>
                <a:t>Confined.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477000" y="4658380"/>
              <a:ext cx="1752600" cy="62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err="1" smtClean="0">
                  <a:solidFill>
                    <a:srgbClr val="FF0000"/>
                  </a:solidFill>
                </a:rPr>
                <a:t>Chiral</a:t>
              </a:r>
              <a:r>
                <a:rPr lang="en-US" altLang="ja-JP" sz="2800" dirty="0" smtClean="0">
                  <a:solidFill>
                    <a:schemeClr val="tx2"/>
                  </a:solidFill>
                </a:rPr>
                <a:t> ??</a:t>
              </a:r>
              <a:endParaRPr lang="en-US" altLang="ja-JP" sz="2800" dirty="0" smtClean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33400" y="4353580"/>
              <a:ext cx="5791200" cy="62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err="1" smtClean="0">
                  <a:solidFill>
                    <a:schemeClr val="tx2"/>
                  </a:solidFill>
                </a:rPr>
                <a:t>Quarkyonic</a:t>
              </a:r>
              <a:r>
                <a:rPr lang="en-US" altLang="ja-JP" sz="2800" dirty="0" smtClean="0">
                  <a:solidFill>
                    <a:schemeClr val="tx2"/>
                  </a:solidFill>
                </a:rPr>
                <a:t> matter → excitations are</a:t>
              </a:r>
              <a:endParaRPr lang="en-US" altLang="ja-JP" sz="2800" dirty="0" smtClean="0"/>
            </a:p>
          </p:txBody>
        </p:sp>
        <p:sp>
          <p:nvSpPr>
            <p:cNvPr id="21" name="左中かっこ 20"/>
            <p:cNvSpPr/>
            <p:nvPr/>
          </p:nvSpPr>
          <p:spPr>
            <a:xfrm>
              <a:off x="6172200" y="4191000"/>
              <a:ext cx="152400" cy="943927"/>
            </a:xfrm>
            <a:prstGeom prst="leftBrace">
              <a:avLst>
                <a:gd name="adj1" fmla="val 178460"/>
                <a:gd name="adj2" fmla="val 50000"/>
              </a:avLst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custDataLst>
      <p:tags r:id="rId1"/>
    </p:custDataLst>
  </p:cSld>
  <p:clrMapOvr>
    <a:masterClrMapping/>
  </p:clrMapOvr>
  <p:transition advTm="554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7"/>
          <p:cNvGrpSpPr/>
          <p:nvPr/>
        </p:nvGrpSpPr>
        <p:grpSpPr>
          <a:xfrm>
            <a:off x="500034" y="1643050"/>
            <a:ext cx="2588853" cy="2071702"/>
            <a:chOff x="1499503" y="500042"/>
            <a:chExt cx="6255942" cy="5572164"/>
          </a:xfrm>
        </p:grpSpPr>
        <p:cxnSp>
          <p:nvCxnSpPr>
            <p:cNvPr id="8" name="直線矢印コネクタ 7"/>
            <p:cNvCxnSpPr/>
            <p:nvPr/>
          </p:nvCxnSpPr>
          <p:spPr>
            <a:xfrm>
              <a:off x="1499503" y="4143380"/>
              <a:ext cx="6072893" cy="158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/>
            <p:nvPr/>
          </p:nvCxnSpPr>
          <p:spPr>
            <a:xfrm rot="5400000">
              <a:off x="2571736" y="1357298"/>
              <a:ext cx="5000660" cy="4429156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>
              <a:endCxn id="54" idx="4"/>
            </p:cNvCxnSpPr>
            <p:nvPr/>
          </p:nvCxnSpPr>
          <p:spPr>
            <a:xfrm rot="16200000" flipH="1">
              <a:off x="1500165" y="1285859"/>
              <a:ext cx="5072098" cy="4500595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二等辺三角形 52"/>
            <p:cNvSpPr/>
            <p:nvPr/>
          </p:nvSpPr>
          <p:spPr>
            <a:xfrm flipV="1">
              <a:off x="3071802" y="2428868"/>
              <a:ext cx="3000396" cy="1714512"/>
            </a:xfrm>
            <a:prstGeom prst="triangle">
              <a:avLst/>
            </a:prstGeom>
            <a:gradFill>
              <a:gsLst>
                <a:gs pos="15000">
                  <a:schemeClr val="tx2">
                    <a:lumMod val="20000"/>
                    <a:lumOff val="80000"/>
                  </a:schemeClr>
                </a:gs>
                <a:gs pos="36000">
                  <a:schemeClr val="tx2">
                    <a:lumMod val="40000"/>
                    <a:lumOff val="60000"/>
                  </a:schemeClr>
                </a:gs>
                <a:gs pos="71000">
                  <a:schemeClr val="accent1">
                    <a:lumMod val="75000"/>
                  </a:schemeClr>
                </a:gs>
              </a:gsLst>
              <a:lin ang="16200000" scaled="0"/>
            </a:gradFill>
            <a:ln w="127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二等辺三角形 53"/>
            <p:cNvSpPr/>
            <p:nvPr/>
          </p:nvSpPr>
          <p:spPr>
            <a:xfrm>
              <a:off x="2857488" y="4143380"/>
              <a:ext cx="3429024" cy="1928826"/>
            </a:xfrm>
            <a:prstGeom prst="triangle">
              <a:avLst/>
            </a:prstGeom>
            <a:gradFill>
              <a:gsLst>
                <a:gs pos="36000">
                  <a:schemeClr val="accent1">
                    <a:lumMod val="75000"/>
                  </a:schemeClr>
                </a:gs>
                <a:gs pos="0">
                  <a:schemeClr val="accent1">
                    <a:lumMod val="75000"/>
                  </a:schemeClr>
                </a:gs>
              </a:gsLst>
              <a:lin ang="16200000" scaled="0"/>
            </a:gra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" name="直線矢印コネクタ 4"/>
            <p:cNvCxnSpPr/>
            <p:nvPr/>
          </p:nvCxnSpPr>
          <p:spPr>
            <a:xfrm rot="16200000" flipV="1">
              <a:off x="1928795" y="3428999"/>
              <a:ext cx="5286412" cy="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正方形/長方形 9"/>
            <p:cNvSpPr/>
            <p:nvPr/>
          </p:nvSpPr>
          <p:spPr>
            <a:xfrm>
              <a:off x="3572657" y="500042"/>
              <a:ext cx="868473" cy="1241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latin typeface="+mj-ea"/>
                  <a:ea typeface="+mj-ea"/>
                </a:rPr>
                <a:t>E</a:t>
              </a:r>
              <a:endParaRPr lang="ja-JP" altLang="en-US" sz="2400" dirty="0">
                <a:latin typeface="+mj-ea"/>
                <a:ea typeface="+mj-ea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507356" y="2997909"/>
              <a:ext cx="1248089" cy="1241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err="1" smtClean="0">
                  <a:latin typeface="+mj-ea"/>
                  <a:ea typeface="+mj-ea"/>
                </a:rPr>
                <a:t>Pz</a:t>
              </a:r>
              <a:endParaRPr lang="ja-JP" altLang="en-US" sz="2400" dirty="0">
                <a:latin typeface="+mj-ea"/>
                <a:ea typeface="+mj-ea"/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5643570" y="5657872"/>
              <a:ext cx="214314" cy="200020"/>
            </a:xfrm>
            <a:prstGeom prst="ellipse">
              <a:avLst/>
            </a:prstGeom>
            <a:solidFill>
              <a:schemeClr val="bg1"/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5643570" y="2143116"/>
              <a:ext cx="214314" cy="214314"/>
            </a:xfrm>
            <a:prstGeom prst="ellipse">
              <a:avLst/>
            </a:prstGeom>
            <a:solidFill>
              <a:schemeClr val="tx2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967061" y="1285860"/>
            <a:ext cx="1604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Dirac Type</a:t>
            </a:r>
            <a:endParaRPr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57224" y="752757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en-US" altLang="ja-JP" sz="2400" dirty="0" smtClean="0"/>
              <a:t>Candidates which </a:t>
            </a:r>
            <a:r>
              <a:rPr lang="en-US" altLang="ja-JP" sz="2400" dirty="0" smtClean="0">
                <a:solidFill>
                  <a:srgbClr val="FF0000"/>
                </a:solidFill>
              </a:rPr>
              <a:t>spontaneously </a:t>
            </a:r>
            <a:r>
              <a:rPr lang="en-US" altLang="ja-JP" sz="2400" dirty="0" smtClean="0"/>
              <a:t>break </a:t>
            </a:r>
            <a:r>
              <a:rPr lang="en-US" altLang="ja-JP" sz="2400" dirty="0" err="1" smtClean="0"/>
              <a:t>Chiral</a:t>
            </a:r>
            <a:r>
              <a:rPr lang="en-US" altLang="ja-JP" sz="2400" dirty="0" smtClean="0"/>
              <a:t> Symmetry</a:t>
            </a:r>
            <a:endParaRPr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45" name="円/楕円 44"/>
          <p:cNvSpPr/>
          <p:nvPr/>
        </p:nvSpPr>
        <p:spPr>
          <a:xfrm>
            <a:off x="2143108" y="2147886"/>
            <a:ext cx="214314" cy="1566866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85786" y="3857628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>
                <a:solidFill>
                  <a:schemeClr val="tx2"/>
                </a:solidFill>
              </a:rPr>
              <a:t>P</a:t>
            </a:r>
            <a:r>
              <a:rPr lang="en-US" altLang="ja-JP" sz="1400" dirty="0" err="1" smtClean="0">
                <a:solidFill>
                  <a:schemeClr val="tx2"/>
                </a:solidFill>
              </a:rPr>
              <a:t>Tot</a:t>
            </a:r>
            <a:r>
              <a:rPr lang="en-US" altLang="ja-JP" sz="2400" dirty="0" smtClean="0">
                <a:solidFill>
                  <a:schemeClr val="tx2"/>
                </a:solidFill>
              </a:rPr>
              <a:t>=0  </a:t>
            </a:r>
            <a:r>
              <a:rPr lang="en-US" altLang="ja-JP" sz="2000" dirty="0" smtClean="0">
                <a:solidFill>
                  <a:schemeClr val="tx2"/>
                </a:solidFill>
              </a:rPr>
              <a:t>(uniform)</a:t>
            </a:r>
            <a:endParaRPr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214546" y="1895765"/>
            <a:ext cx="419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L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285984" y="3286124"/>
            <a:ext cx="419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R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00034" y="142852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err="1" smtClean="0"/>
              <a:t>Chiral</a:t>
            </a:r>
            <a:r>
              <a:rPr kumimoji="1" lang="en-US" altLang="ja-JP" sz="3600" dirty="0" smtClean="0"/>
              <a:t> Pairing Phenomena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53400" y="-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7/21</a:t>
            </a:r>
          </a:p>
        </p:txBody>
      </p:sp>
    </p:spTree>
  </p:cSld>
  <p:clrMapOvr>
    <a:masterClrMapping/>
  </p:clrMapOvr>
  <p:transition advTm="1858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7"/>
          <p:cNvGrpSpPr/>
          <p:nvPr/>
        </p:nvGrpSpPr>
        <p:grpSpPr>
          <a:xfrm>
            <a:off x="500034" y="1643050"/>
            <a:ext cx="2588853" cy="2071702"/>
            <a:chOff x="1499503" y="500042"/>
            <a:chExt cx="6255942" cy="5572164"/>
          </a:xfrm>
        </p:grpSpPr>
        <p:cxnSp>
          <p:nvCxnSpPr>
            <p:cNvPr id="8" name="直線矢印コネクタ 7"/>
            <p:cNvCxnSpPr/>
            <p:nvPr/>
          </p:nvCxnSpPr>
          <p:spPr>
            <a:xfrm>
              <a:off x="1499503" y="4143380"/>
              <a:ext cx="6072893" cy="158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/>
            <p:nvPr/>
          </p:nvCxnSpPr>
          <p:spPr>
            <a:xfrm rot="5400000">
              <a:off x="2571736" y="1357298"/>
              <a:ext cx="5000660" cy="4429156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>
              <a:endCxn id="54" idx="4"/>
            </p:cNvCxnSpPr>
            <p:nvPr/>
          </p:nvCxnSpPr>
          <p:spPr>
            <a:xfrm rot="16200000" flipH="1">
              <a:off x="1500165" y="1285859"/>
              <a:ext cx="5072098" cy="4500595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二等辺三角形 52"/>
            <p:cNvSpPr/>
            <p:nvPr/>
          </p:nvSpPr>
          <p:spPr>
            <a:xfrm flipV="1">
              <a:off x="3071802" y="2428868"/>
              <a:ext cx="3000396" cy="1714512"/>
            </a:xfrm>
            <a:prstGeom prst="triangle">
              <a:avLst/>
            </a:prstGeom>
            <a:gradFill>
              <a:gsLst>
                <a:gs pos="15000">
                  <a:schemeClr val="tx2">
                    <a:lumMod val="20000"/>
                    <a:lumOff val="80000"/>
                  </a:schemeClr>
                </a:gs>
                <a:gs pos="36000">
                  <a:schemeClr val="tx2">
                    <a:lumMod val="40000"/>
                    <a:lumOff val="60000"/>
                  </a:schemeClr>
                </a:gs>
                <a:gs pos="71000">
                  <a:schemeClr val="accent1">
                    <a:lumMod val="75000"/>
                  </a:schemeClr>
                </a:gs>
              </a:gsLst>
              <a:lin ang="16200000" scaled="0"/>
            </a:gradFill>
            <a:ln w="127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二等辺三角形 53"/>
            <p:cNvSpPr/>
            <p:nvPr/>
          </p:nvSpPr>
          <p:spPr>
            <a:xfrm>
              <a:off x="2857488" y="4143380"/>
              <a:ext cx="3429024" cy="1928826"/>
            </a:xfrm>
            <a:prstGeom prst="triangle">
              <a:avLst/>
            </a:prstGeom>
            <a:gradFill>
              <a:gsLst>
                <a:gs pos="36000">
                  <a:schemeClr val="accent1">
                    <a:lumMod val="75000"/>
                  </a:schemeClr>
                </a:gs>
                <a:gs pos="0">
                  <a:schemeClr val="accent1">
                    <a:lumMod val="75000"/>
                  </a:schemeClr>
                </a:gs>
              </a:gsLst>
              <a:lin ang="16200000" scaled="0"/>
            </a:gra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" name="直線矢印コネクタ 4"/>
            <p:cNvCxnSpPr/>
            <p:nvPr/>
          </p:nvCxnSpPr>
          <p:spPr>
            <a:xfrm rot="16200000" flipV="1">
              <a:off x="1928795" y="3428999"/>
              <a:ext cx="5286412" cy="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正方形/長方形 9"/>
            <p:cNvSpPr/>
            <p:nvPr/>
          </p:nvSpPr>
          <p:spPr>
            <a:xfrm>
              <a:off x="3572657" y="500042"/>
              <a:ext cx="868473" cy="1241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latin typeface="+mj-ea"/>
                  <a:ea typeface="+mj-ea"/>
                </a:rPr>
                <a:t>E</a:t>
              </a:r>
              <a:endParaRPr lang="ja-JP" altLang="en-US" sz="2400" dirty="0">
                <a:latin typeface="+mj-ea"/>
                <a:ea typeface="+mj-ea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507356" y="2997909"/>
              <a:ext cx="1248089" cy="1241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err="1" smtClean="0">
                  <a:latin typeface="+mj-ea"/>
                  <a:ea typeface="+mj-ea"/>
                </a:rPr>
                <a:t>Pz</a:t>
              </a:r>
              <a:endParaRPr lang="ja-JP" altLang="en-US" sz="2400" dirty="0">
                <a:latin typeface="+mj-ea"/>
                <a:ea typeface="+mj-ea"/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5643570" y="5657872"/>
              <a:ext cx="214314" cy="200020"/>
            </a:xfrm>
            <a:prstGeom prst="ellipse">
              <a:avLst/>
            </a:prstGeom>
            <a:solidFill>
              <a:schemeClr val="bg1"/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5643570" y="2143116"/>
              <a:ext cx="214314" cy="214314"/>
            </a:xfrm>
            <a:prstGeom prst="ellipse">
              <a:avLst/>
            </a:prstGeom>
            <a:solidFill>
              <a:schemeClr val="tx2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967061" y="1285860"/>
            <a:ext cx="1604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Dirac Type</a:t>
            </a:r>
            <a:endParaRPr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57224" y="752757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en-US" altLang="ja-JP" sz="2400" dirty="0" smtClean="0"/>
              <a:t>Candidates which </a:t>
            </a:r>
            <a:r>
              <a:rPr lang="en-US" altLang="ja-JP" sz="2400" dirty="0" smtClean="0">
                <a:solidFill>
                  <a:srgbClr val="FF0000"/>
                </a:solidFill>
              </a:rPr>
              <a:t>spontaneously </a:t>
            </a:r>
            <a:r>
              <a:rPr lang="en-US" altLang="ja-JP" sz="2400" dirty="0" smtClean="0"/>
              <a:t>break </a:t>
            </a:r>
            <a:r>
              <a:rPr lang="en-US" altLang="ja-JP" sz="2400" dirty="0" err="1" smtClean="0"/>
              <a:t>Chiral</a:t>
            </a:r>
            <a:r>
              <a:rPr lang="en-US" altLang="ja-JP" sz="2400" dirty="0" smtClean="0"/>
              <a:t> Symmetry</a:t>
            </a:r>
            <a:endParaRPr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45" name="円/楕円 44"/>
          <p:cNvSpPr/>
          <p:nvPr/>
        </p:nvSpPr>
        <p:spPr>
          <a:xfrm>
            <a:off x="2143108" y="2147886"/>
            <a:ext cx="214314" cy="1566866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85786" y="3857628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>
                <a:solidFill>
                  <a:schemeClr val="tx2"/>
                </a:solidFill>
              </a:rPr>
              <a:t>P</a:t>
            </a:r>
            <a:r>
              <a:rPr lang="en-US" altLang="ja-JP" sz="1400" dirty="0" err="1" smtClean="0">
                <a:solidFill>
                  <a:schemeClr val="tx2"/>
                </a:solidFill>
              </a:rPr>
              <a:t>Tot</a:t>
            </a:r>
            <a:r>
              <a:rPr lang="en-US" altLang="ja-JP" sz="2400" dirty="0" smtClean="0">
                <a:solidFill>
                  <a:schemeClr val="tx2"/>
                </a:solidFill>
              </a:rPr>
              <a:t>=0  </a:t>
            </a:r>
            <a:r>
              <a:rPr lang="en-US" altLang="ja-JP" sz="2000" dirty="0" smtClean="0">
                <a:solidFill>
                  <a:schemeClr val="tx2"/>
                </a:solidFill>
              </a:rPr>
              <a:t>(uniform)</a:t>
            </a:r>
            <a:endParaRPr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214546" y="1895765"/>
            <a:ext cx="419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L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285984" y="3286124"/>
            <a:ext cx="419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R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rot="5400000" flipH="1" flipV="1">
            <a:off x="1000100" y="2000240"/>
            <a:ext cx="1500198" cy="1500198"/>
          </a:xfrm>
          <a:prstGeom prst="straightConnector1">
            <a:avLst/>
          </a:prstGeom>
          <a:ln w="1270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1000100" y="2000240"/>
            <a:ext cx="1562112" cy="1500198"/>
          </a:xfrm>
          <a:prstGeom prst="straightConnector1">
            <a:avLst/>
          </a:prstGeom>
          <a:ln w="1270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3357554" y="2403455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It costs large energy, </a:t>
            </a:r>
          </a:p>
          <a:p>
            <a:r>
              <a:rPr lang="en-US" altLang="ja-JP" sz="2800" dirty="0" smtClean="0"/>
              <a:t>so does not occur </a:t>
            </a:r>
            <a:r>
              <a:rPr lang="en-US" altLang="ja-JP" sz="2800" dirty="0" smtClean="0">
                <a:solidFill>
                  <a:srgbClr val="FF0000"/>
                </a:solidFill>
              </a:rPr>
              <a:t>spontaneously</a:t>
            </a:r>
            <a:r>
              <a:rPr lang="en-US" altLang="ja-JP" sz="2800" dirty="0" smtClean="0"/>
              <a:t>.</a:t>
            </a:r>
            <a:endParaRPr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00034" y="142852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err="1" smtClean="0"/>
              <a:t>Chiral</a:t>
            </a:r>
            <a:r>
              <a:rPr kumimoji="1" lang="en-US" altLang="ja-JP" sz="3600" dirty="0" smtClean="0"/>
              <a:t> Pairing Phenomena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153400" y="-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7/21</a:t>
            </a:r>
          </a:p>
        </p:txBody>
      </p:sp>
    </p:spTree>
  </p:cSld>
  <p:clrMapOvr>
    <a:masterClrMapping/>
  </p:clrMapOvr>
  <p:transition advTm="104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7"/>
          <p:cNvGrpSpPr/>
          <p:nvPr/>
        </p:nvGrpSpPr>
        <p:grpSpPr>
          <a:xfrm>
            <a:off x="500034" y="1643050"/>
            <a:ext cx="2588853" cy="2071702"/>
            <a:chOff x="1499503" y="500042"/>
            <a:chExt cx="6255942" cy="5572164"/>
          </a:xfrm>
        </p:grpSpPr>
        <p:cxnSp>
          <p:nvCxnSpPr>
            <p:cNvPr id="8" name="直線矢印コネクタ 7"/>
            <p:cNvCxnSpPr/>
            <p:nvPr/>
          </p:nvCxnSpPr>
          <p:spPr>
            <a:xfrm>
              <a:off x="1499503" y="4143380"/>
              <a:ext cx="6072893" cy="158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/>
            <p:nvPr/>
          </p:nvCxnSpPr>
          <p:spPr>
            <a:xfrm rot="5400000">
              <a:off x="2571736" y="1357298"/>
              <a:ext cx="5000660" cy="4429156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>
              <a:endCxn id="54" idx="4"/>
            </p:cNvCxnSpPr>
            <p:nvPr/>
          </p:nvCxnSpPr>
          <p:spPr>
            <a:xfrm rot="16200000" flipH="1">
              <a:off x="1500165" y="1285859"/>
              <a:ext cx="5072098" cy="4500595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二等辺三角形 52"/>
            <p:cNvSpPr/>
            <p:nvPr/>
          </p:nvSpPr>
          <p:spPr>
            <a:xfrm flipV="1">
              <a:off x="3071802" y="2428868"/>
              <a:ext cx="3000396" cy="1714512"/>
            </a:xfrm>
            <a:prstGeom prst="triangle">
              <a:avLst/>
            </a:prstGeom>
            <a:gradFill>
              <a:gsLst>
                <a:gs pos="15000">
                  <a:schemeClr val="tx2">
                    <a:lumMod val="20000"/>
                    <a:lumOff val="80000"/>
                  </a:schemeClr>
                </a:gs>
                <a:gs pos="36000">
                  <a:schemeClr val="tx2">
                    <a:lumMod val="40000"/>
                    <a:lumOff val="60000"/>
                  </a:schemeClr>
                </a:gs>
                <a:gs pos="71000">
                  <a:schemeClr val="accent1">
                    <a:lumMod val="75000"/>
                  </a:schemeClr>
                </a:gs>
              </a:gsLst>
              <a:lin ang="16200000" scaled="0"/>
            </a:gradFill>
            <a:ln w="127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二等辺三角形 53"/>
            <p:cNvSpPr/>
            <p:nvPr/>
          </p:nvSpPr>
          <p:spPr>
            <a:xfrm>
              <a:off x="2857488" y="4143380"/>
              <a:ext cx="3429024" cy="1928826"/>
            </a:xfrm>
            <a:prstGeom prst="triangle">
              <a:avLst/>
            </a:prstGeom>
            <a:gradFill>
              <a:gsLst>
                <a:gs pos="36000">
                  <a:schemeClr val="accent1">
                    <a:lumMod val="75000"/>
                  </a:schemeClr>
                </a:gs>
                <a:gs pos="0">
                  <a:schemeClr val="accent1">
                    <a:lumMod val="75000"/>
                  </a:schemeClr>
                </a:gs>
              </a:gsLst>
              <a:lin ang="16200000" scaled="0"/>
            </a:gra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" name="直線矢印コネクタ 4"/>
            <p:cNvCxnSpPr/>
            <p:nvPr/>
          </p:nvCxnSpPr>
          <p:spPr>
            <a:xfrm rot="16200000" flipV="1">
              <a:off x="1928795" y="3428999"/>
              <a:ext cx="5286412" cy="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正方形/長方形 9"/>
            <p:cNvSpPr/>
            <p:nvPr/>
          </p:nvSpPr>
          <p:spPr>
            <a:xfrm>
              <a:off x="3572657" y="500042"/>
              <a:ext cx="868473" cy="1241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latin typeface="+mj-ea"/>
                  <a:ea typeface="+mj-ea"/>
                </a:rPr>
                <a:t>E</a:t>
              </a:r>
              <a:endParaRPr lang="ja-JP" altLang="en-US" sz="2400" dirty="0">
                <a:latin typeface="+mj-ea"/>
                <a:ea typeface="+mj-ea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507356" y="2997909"/>
              <a:ext cx="1248089" cy="1241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err="1" smtClean="0">
                  <a:latin typeface="+mj-ea"/>
                  <a:ea typeface="+mj-ea"/>
                </a:rPr>
                <a:t>Pz</a:t>
              </a:r>
              <a:endParaRPr lang="ja-JP" altLang="en-US" sz="2400" dirty="0">
                <a:latin typeface="+mj-ea"/>
                <a:ea typeface="+mj-ea"/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5643570" y="5657872"/>
              <a:ext cx="214314" cy="200020"/>
            </a:xfrm>
            <a:prstGeom prst="ellipse">
              <a:avLst/>
            </a:prstGeom>
            <a:solidFill>
              <a:schemeClr val="bg1"/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5643570" y="2143116"/>
              <a:ext cx="214314" cy="214314"/>
            </a:xfrm>
            <a:prstGeom prst="ellipse">
              <a:avLst/>
            </a:prstGeom>
            <a:solidFill>
              <a:schemeClr val="tx2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500034" y="142852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err="1" smtClean="0"/>
              <a:t>Chiral</a:t>
            </a:r>
            <a:r>
              <a:rPr kumimoji="1" lang="en-US" altLang="ja-JP" sz="3600" dirty="0" smtClean="0"/>
              <a:t> Pairing Phenomena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67061" y="1285860"/>
            <a:ext cx="1604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Dirac Type</a:t>
            </a:r>
            <a:endParaRPr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57224" y="752757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en-US" altLang="ja-JP" sz="2400" dirty="0" smtClean="0"/>
              <a:t>Candidates which </a:t>
            </a:r>
            <a:r>
              <a:rPr lang="en-US" altLang="ja-JP" sz="2400" dirty="0" smtClean="0">
                <a:solidFill>
                  <a:srgbClr val="FF0000"/>
                </a:solidFill>
              </a:rPr>
              <a:t>spontaneously </a:t>
            </a:r>
            <a:r>
              <a:rPr lang="en-US" altLang="ja-JP" sz="2400" dirty="0" smtClean="0"/>
              <a:t>break </a:t>
            </a:r>
            <a:r>
              <a:rPr lang="en-US" altLang="ja-JP" sz="2400" dirty="0" err="1" smtClean="0"/>
              <a:t>Chiral</a:t>
            </a:r>
            <a:r>
              <a:rPr lang="en-US" altLang="ja-JP" sz="2400" dirty="0" smtClean="0"/>
              <a:t> Symmetry</a:t>
            </a:r>
            <a:endParaRPr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45" name="円/楕円 44"/>
          <p:cNvSpPr/>
          <p:nvPr/>
        </p:nvSpPr>
        <p:spPr>
          <a:xfrm>
            <a:off x="2143108" y="2147886"/>
            <a:ext cx="214314" cy="1566866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85786" y="3857628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>
                <a:solidFill>
                  <a:schemeClr val="tx2"/>
                </a:solidFill>
              </a:rPr>
              <a:t>P</a:t>
            </a:r>
            <a:r>
              <a:rPr lang="en-US" altLang="ja-JP" sz="1400" dirty="0" err="1" smtClean="0">
                <a:solidFill>
                  <a:schemeClr val="tx2"/>
                </a:solidFill>
              </a:rPr>
              <a:t>Tot</a:t>
            </a:r>
            <a:r>
              <a:rPr lang="en-US" altLang="ja-JP" sz="2400" dirty="0" smtClean="0">
                <a:solidFill>
                  <a:schemeClr val="tx2"/>
                </a:solidFill>
              </a:rPr>
              <a:t>=0  </a:t>
            </a:r>
            <a:r>
              <a:rPr lang="en-US" altLang="ja-JP" sz="2000" dirty="0" smtClean="0">
                <a:solidFill>
                  <a:schemeClr val="tx2"/>
                </a:solidFill>
              </a:rPr>
              <a:t>(uniform)</a:t>
            </a:r>
            <a:endParaRPr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214546" y="1895765"/>
            <a:ext cx="419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L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285984" y="3286124"/>
            <a:ext cx="419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R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grpSp>
        <p:nvGrpSpPr>
          <p:cNvPr id="3" name="グループ化 73"/>
          <p:cNvGrpSpPr/>
          <p:nvPr/>
        </p:nvGrpSpPr>
        <p:grpSpPr>
          <a:xfrm>
            <a:off x="3484008" y="1285860"/>
            <a:ext cx="5517148" cy="3033433"/>
            <a:chOff x="3484008" y="1285860"/>
            <a:chExt cx="5517148" cy="3033433"/>
          </a:xfrm>
        </p:grpSpPr>
        <p:grpSp>
          <p:nvGrpSpPr>
            <p:cNvPr id="4" name="グループ化 17"/>
            <p:cNvGrpSpPr/>
            <p:nvPr/>
          </p:nvGrpSpPr>
          <p:grpSpPr>
            <a:xfrm>
              <a:off x="3484008" y="1643050"/>
              <a:ext cx="2516752" cy="2071702"/>
              <a:chOff x="1499503" y="500042"/>
              <a:chExt cx="6257084" cy="5572164"/>
            </a:xfrm>
          </p:grpSpPr>
          <p:cxnSp>
            <p:nvCxnSpPr>
              <p:cNvPr id="14" name="直線矢印コネクタ 13"/>
              <p:cNvCxnSpPr/>
              <p:nvPr/>
            </p:nvCxnSpPr>
            <p:spPr>
              <a:xfrm>
                <a:off x="1499503" y="4143380"/>
                <a:ext cx="6072893" cy="1588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直線矢印コネクタ 14"/>
              <p:cNvCxnSpPr/>
              <p:nvPr/>
            </p:nvCxnSpPr>
            <p:spPr>
              <a:xfrm rot="5400000">
                <a:off x="2571736" y="1357298"/>
                <a:ext cx="5000660" cy="4429156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直線矢印コネクタ 17"/>
              <p:cNvCxnSpPr>
                <a:endCxn id="20" idx="4"/>
              </p:cNvCxnSpPr>
              <p:nvPr/>
            </p:nvCxnSpPr>
            <p:spPr>
              <a:xfrm rot="16200000" flipH="1">
                <a:off x="1500165" y="1285859"/>
                <a:ext cx="5072098" cy="4500595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二等辺三角形 18"/>
              <p:cNvSpPr/>
              <p:nvPr/>
            </p:nvSpPr>
            <p:spPr>
              <a:xfrm flipV="1">
                <a:off x="3071802" y="2428868"/>
                <a:ext cx="3000396" cy="1714512"/>
              </a:xfrm>
              <a:prstGeom prst="triangle">
                <a:avLst/>
              </a:prstGeom>
              <a:gradFill>
                <a:gsLst>
                  <a:gs pos="15000">
                    <a:schemeClr val="tx2">
                      <a:lumMod val="20000"/>
                      <a:lumOff val="80000"/>
                    </a:schemeClr>
                  </a:gs>
                  <a:gs pos="36000">
                    <a:schemeClr val="tx2">
                      <a:lumMod val="40000"/>
                      <a:lumOff val="60000"/>
                    </a:schemeClr>
                  </a:gs>
                  <a:gs pos="71000">
                    <a:schemeClr val="accent1">
                      <a:lumMod val="75000"/>
                    </a:schemeClr>
                  </a:gs>
                </a:gsLst>
                <a:lin ang="16200000" scaled="0"/>
              </a:gradFill>
              <a:ln w="127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二等辺三角形 19"/>
              <p:cNvSpPr/>
              <p:nvPr/>
            </p:nvSpPr>
            <p:spPr>
              <a:xfrm>
                <a:off x="2857488" y="4143380"/>
                <a:ext cx="3429024" cy="1928826"/>
              </a:xfrm>
              <a:prstGeom prst="triangle">
                <a:avLst/>
              </a:prstGeom>
              <a:gradFill>
                <a:gsLst>
                  <a:gs pos="36000">
                    <a:schemeClr val="accent1">
                      <a:lumMod val="75000"/>
                    </a:schemeClr>
                  </a:gs>
                  <a:gs pos="0">
                    <a:schemeClr val="accent1">
                      <a:lumMod val="75000"/>
                    </a:schemeClr>
                  </a:gs>
                </a:gsLst>
                <a:lin ang="16200000" scaled="0"/>
              </a:gra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" name="直線矢印コネクタ 20"/>
              <p:cNvCxnSpPr/>
              <p:nvPr/>
            </p:nvCxnSpPr>
            <p:spPr>
              <a:xfrm rot="16200000" flipV="1">
                <a:off x="1928795" y="3428999"/>
                <a:ext cx="5286412" cy="2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正方形/長方形 21"/>
              <p:cNvSpPr/>
              <p:nvPr/>
            </p:nvSpPr>
            <p:spPr>
              <a:xfrm>
                <a:off x="3453184" y="500042"/>
                <a:ext cx="893516" cy="1241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dirty="0" smtClean="0">
                    <a:latin typeface="+mj-ea"/>
                    <a:ea typeface="+mj-ea"/>
                  </a:rPr>
                  <a:t>E</a:t>
                </a:r>
                <a:endParaRPr lang="ja-JP" altLang="en-US" sz="2400" dirty="0">
                  <a:latin typeface="+mj-ea"/>
                  <a:ea typeface="+mj-ea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6472508" y="2997909"/>
                <a:ext cx="1284079" cy="1241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dirty="0" err="1" smtClean="0">
                    <a:latin typeface="+mj-ea"/>
                    <a:ea typeface="+mj-ea"/>
                  </a:rPr>
                  <a:t>Pz</a:t>
                </a:r>
                <a:endParaRPr lang="ja-JP" altLang="en-US" sz="2400" dirty="0">
                  <a:latin typeface="+mj-ea"/>
                  <a:ea typeface="+mj-ea"/>
                </a:endParaRPr>
              </a:p>
            </p:txBody>
          </p:sp>
          <p:sp>
            <p:nvSpPr>
              <p:cNvPr id="24" name="円/楕円 23"/>
              <p:cNvSpPr/>
              <p:nvPr/>
            </p:nvSpPr>
            <p:spPr>
              <a:xfrm>
                <a:off x="5643570" y="2500306"/>
                <a:ext cx="214314" cy="2000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円/楕円 24"/>
              <p:cNvSpPr/>
              <p:nvPr/>
            </p:nvSpPr>
            <p:spPr>
              <a:xfrm>
                <a:off x="5643570" y="2143116"/>
                <a:ext cx="214314" cy="214314"/>
              </a:xfrm>
              <a:prstGeom prst="ellipse">
                <a:avLst/>
              </a:prstGeom>
              <a:solidFill>
                <a:schemeClr val="tx2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" name="グループ化 17"/>
            <p:cNvGrpSpPr/>
            <p:nvPr/>
          </p:nvGrpSpPr>
          <p:grpSpPr>
            <a:xfrm>
              <a:off x="6286512" y="1643050"/>
              <a:ext cx="2302926" cy="2071702"/>
              <a:chOff x="1499503" y="301036"/>
              <a:chExt cx="6260903" cy="5771170"/>
            </a:xfrm>
          </p:grpSpPr>
          <p:cxnSp>
            <p:nvCxnSpPr>
              <p:cNvPr id="27" name="直線矢印コネクタ 26"/>
              <p:cNvCxnSpPr/>
              <p:nvPr/>
            </p:nvCxnSpPr>
            <p:spPr>
              <a:xfrm>
                <a:off x="1499503" y="4143380"/>
                <a:ext cx="6072893" cy="1588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直線矢印コネクタ 27"/>
              <p:cNvCxnSpPr/>
              <p:nvPr/>
            </p:nvCxnSpPr>
            <p:spPr>
              <a:xfrm rot="5400000">
                <a:off x="2571736" y="1357298"/>
                <a:ext cx="5000660" cy="4429156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矢印コネクタ 28"/>
              <p:cNvCxnSpPr>
                <a:endCxn id="31" idx="4"/>
              </p:cNvCxnSpPr>
              <p:nvPr/>
            </p:nvCxnSpPr>
            <p:spPr>
              <a:xfrm rot="16200000" flipH="1">
                <a:off x="1500165" y="1285859"/>
                <a:ext cx="5072098" cy="4500595"/>
              </a:xfrm>
              <a:prstGeom prst="straightConnector1">
                <a:avLst/>
              </a:prstGeom>
              <a:ln w="31750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二等辺三角形 29"/>
              <p:cNvSpPr/>
              <p:nvPr/>
            </p:nvSpPr>
            <p:spPr>
              <a:xfrm flipV="1">
                <a:off x="3071802" y="2428868"/>
                <a:ext cx="3000396" cy="1714512"/>
              </a:xfrm>
              <a:prstGeom prst="triangle">
                <a:avLst/>
              </a:prstGeom>
              <a:gradFill>
                <a:gsLst>
                  <a:gs pos="15000">
                    <a:schemeClr val="tx2">
                      <a:lumMod val="20000"/>
                      <a:lumOff val="80000"/>
                    </a:schemeClr>
                  </a:gs>
                  <a:gs pos="36000">
                    <a:schemeClr val="tx2">
                      <a:lumMod val="40000"/>
                      <a:lumOff val="60000"/>
                    </a:schemeClr>
                  </a:gs>
                  <a:gs pos="71000">
                    <a:schemeClr val="accent1">
                      <a:lumMod val="75000"/>
                    </a:schemeClr>
                  </a:gs>
                </a:gsLst>
                <a:lin ang="16200000" scaled="0"/>
              </a:gradFill>
              <a:ln w="127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二等辺三角形 30"/>
              <p:cNvSpPr/>
              <p:nvPr/>
            </p:nvSpPr>
            <p:spPr>
              <a:xfrm>
                <a:off x="2857488" y="4143380"/>
                <a:ext cx="3429024" cy="1928826"/>
              </a:xfrm>
              <a:prstGeom prst="triangle">
                <a:avLst/>
              </a:prstGeom>
              <a:gradFill>
                <a:gsLst>
                  <a:gs pos="36000">
                    <a:schemeClr val="accent1">
                      <a:lumMod val="75000"/>
                    </a:schemeClr>
                  </a:gs>
                  <a:gs pos="0">
                    <a:schemeClr val="accent1">
                      <a:lumMod val="75000"/>
                    </a:schemeClr>
                  </a:gs>
                </a:gsLst>
                <a:lin ang="16200000" scaled="0"/>
              </a:gra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2" name="直線矢印コネクタ 31"/>
              <p:cNvCxnSpPr/>
              <p:nvPr/>
            </p:nvCxnSpPr>
            <p:spPr>
              <a:xfrm rot="16200000" flipV="1">
                <a:off x="1928795" y="3428999"/>
                <a:ext cx="5286412" cy="2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正方形/長方形 32"/>
              <p:cNvSpPr/>
              <p:nvPr/>
            </p:nvSpPr>
            <p:spPr>
              <a:xfrm>
                <a:off x="3442995" y="301036"/>
                <a:ext cx="977075" cy="1286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dirty="0" smtClean="0">
                    <a:latin typeface="+mj-ea"/>
                    <a:ea typeface="+mj-ea"/>
                  </a:rPr>
                  <a:t>E</a:t>
                </a:r>
                <a:endParaRPr lang="ja-JP" altLang="en-US" sz="2400" dirty="0">
                  <a:latin typeface="+mj-ea"/>
                  <a:ea typeface="+mj-ea"/>
                </a:endParaRPr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6356244" y="2888112"/>
                <a:ext cx="1404162" cy="1286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dirty="0" err="1" smtClean="0">
                    <a:latin typeface="+mj-ea"/>
                    <a:ea typeface="+mj-ea"/>
                  </a:rPr>
                  <a:t>Pz</a:t>
                </a:r>
                <a:endParaRPr lang="ja-JP" altLang="en-US" sz="2400" dirty="0">
                  <a:latin typeface="+mj-ea"/>
                  <a:ea typeface="+mj-ea"/>
                </a:endParaRPr>
              </a:p>
            </p:txBody>
          </p:sp>
          <p:sp>
            <p:nvSpPr>
              <p:cNvPr id="35" name="円/楕円 34"/>
              <p:cNvSpPr/>
              <p:nvPr/>
            </p:nvSpPr>
            <p:spPr>
              <a:xfrm>
                <a:off x="3286117" y="2489086"/>
                <a:ext cx="214313" cy="2000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円/楕円 35"/>
              <p:cNvSpPr/>
              <p:nvPr/>
            </p:nvSpPr>
            <p:spPr>
              <a:xfrm>
                <a:off x="5715008" y="2143116"/>
                <a:ext cx="214314" cy="214314"/>
              </a:xfrm>
              <a:prstGeom prst="ellipse">
                <a:avLst/>
              </a:prstGeom>
              <a:solidFill>
                <a:schemeClr val="tx2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0" name="テキスト ボックス 39"/>
            <p:cNvSpPr txBox="1"/>
            <p:nvPr/>
          </p:nvSpPr>
          <p:spPr>
            <a:xfrm>
              <a:off x="3786182" y="1285860"/>
              <a:ext cx="18573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err="1" smtClean="0"/>
                <a:t>Exciton</a:t>
              </a:r>
              <a:r>
                <a:rPr lang="en-US" altLang="ja-JP" sz="2400" dirty="0" smtClean="0"/>
                <a:t> Type</a:t>
              </a:r>
              <a:endParaRPr lang="ja-JP" altLang="en-US" sz="2400" dirty="0">
                <a:solidFill>
                  <a:schemeClr val="tx2"/>
                </a:solidFill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6429388" y="1285860"/>
              <a:ext cx="18573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Density wave</a:t>
              </a:r>
              <a:endParaRPr lang="ja-JP" altLang="en-US" sz="2400" dirty="0">
                <a:solidFill>
                  <a:schemeClr val="tx2"/>
                </a:solidFill>
              </a:endParaRPr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5072066" y="2143116"/>
              <a:ext cx="214314" cy="428628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/楕円 47"/>
            <p:cNvSpPr/>
            <p:nvPr/>
          </p:nvSpPr>
          <p:spPr>
            <a:xfrm rot="4997059">
              <a:off x="7320232" y="1760984"/>
              <a:ext cx="243243" cy="1290963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3724268" y="3857628"/>
              <a:ext cx="2205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err="1" smtClean="0">
                  <a:solidFill>
                    <a:schemeClr val="tx2"/>
                  </a:solidFill>
                </a:rPr>
                <a:t>P</a:t>
              </a:r>
              <a:r>
                <a:rPr lang="en-US" altLang="ja-JP" sz="1400" dirty="0" err="1" smtClean="0">
                  <a:solidFill>
                    <a:schemeClr val="tx2"/>
                  </a:solidFill>
                </a:rPr>
                <a:t>Tot</a:t>
              </a:r>
              <a:r>
                <a:rPr lang="en-US" altLang="ja-JP" sz="2400" dirty="0" smtClean="0">
                  <a:solidFill>
                    <a:schemeClr val="tx2"/>
                  </a:solidFill>
                </a:rPr>
                <a:t>=0  </a:t>
              </a:r>
              <a:r>
                <a:rPr lang="en-US" altLang="ja-JP" sz="2000" dirty="0" smtClean="0">
                  <a:solidFill>
                    <a:schemeClr val="tx2"/>
                  </a:solidFill>
                </a:rPr>
                <a:t>(uniform)</a:t>
              </a:r>
              <a:endParaRPr lang="ja-JP" alt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6357950" y="3857628"/>
              <a:ext cx="26432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err="1" smtClean="0">
                  <a:solidFill>
                    <a:schemeClr val="tx2"/>
                  </a:solidFill>
                </a:rPr>
                <a:t>P</a:t>
              </a:r>
              <a:r>
                <a:rPr lang="en-US" altLang="ja-JP" sz="1400" dirty="0" err="1" smtClean="0">
                  <a:solidFill>
                    <a:schemeClr val="tx2"/>
                  </a:solidFill>
                </a:rPr>
                <a:t>Tot</a:t>
              </a:r>
              <a:r>
                <a:rPr lang="en-US" altLang="ja-JP" sz="2400" dirty="0" smtClean="0">
                  <a:solidFill>
                    <a:schemeClr val="tx2"/>
                  </a:solidFill>
                </a:rPr>
                <a:t>=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2μ</a:t>
              </a:r>
              <a:r>
                <a:rPr lang="en-US" altLang="ja-JP" sz="2400" dirty="0" smtClean="0">
                  <a:solidFill>
                    <a:schemeClr val="tx2"/>
                  </a:solidFill>
                </a:rPr>
                <a:t>  </a:t>
              </a:r>
              <a:r>
                <a:rPr lang="en-US" altLang="ja-JP" sz="2000" dirty="0" smtClean="0">
                  <a:solidFill>
                    <a:schemeClr val="tx2"/>
                  </a:solidFill>
                </a:rPr>
                <a:t>(</a:t>
              </a:r>
              <a:r>
                <a:rPr lang="en-US" altLang="ja-JP" sz="2000" dirty="0" err="1" smtClean="0">
                  <a:solidFill>
                    <a:schemeClr val="tx2"/>
                  </a:solidFill>
                </a:rPr>
                <a:t>nonuniform</a:t>
              </a:r>
              <a:r>
                <a:rPr lang="en-US" altLang="ja-JP" sz="2000" dirty="0" smtClean="0">
                  <a:solidFill>
                    <a:schemeClr val="tx2"/>
                  </a:solidFill>
                </a:rPr>
                <a:t>)</a:t>
              </a:r>
              <a:endParaRPr lang="ja-JP" alt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5143504" y="1857364"/>
              <a:ext cx="419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>
                  <a:solidFill>
                    <a:srgbClr val="FF0000"/>
                  </a:solidFill>
                </a:rPr>
                <a:t>L</a:t>
              </a:r>
              <a:endParaRPr lang="ja-JP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5153028" y="2395831"/>
              <a:ext cx="419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R</a:t>
              </a:r>
              <a:endParaRPr lang="ja-JP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6510350" y="2357430"/>
              <a:ext cx="419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R</a:t>
              </a:r>
              <a:endParaRPr lang="ja-JP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7796234" y="1857364"/>
              <a:ext cx="419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>
                  <a:solidFill>
                    <a:srgbClr val="FF0000"/>
                  </a:solidFill>
                </a:rPr>
                <a:t>L</a:t>
              </a:r>
              <a:endParaRPr lang="ja-JP" altLang="en-US" sz="24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6" name="直線矢印コネクタ 65"/>
          <p:cNvCxnSpPr/>
          <p:nvPr/>
        </p:nvCxnSpPr>
        <p:spPr>
          <a:xfrm rot="5400000" flipH="1" flipV="1">
            <a:off x="1000100" y="2000240"/>
            <a:ext cx="1500198" cy="1500198"/>
          </a:xfrm>
          <a:prstGeom prst="straightConnector1">
            <a:avLst/>
          </a:prstGeom>
          <a:ln w="1270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1000100" y="2009764"/>
            <a:ext cx="1562112" cy="1490674"/>
          </a:xfrm>
          <a:prstGeom prst="straightConnector1">
            <a:avLst/>
          </a:prstGeom>
          <a:ln w="1270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図形グループ 71"/>
          <p:cNvGrpSpPr/>
          <p:nvPr/>
        </p:nvGrpSpPr>
        <p:grpSpPr>
          <a:xfrm>
            <a:off x="142844" y="4314774"/>
            <a:ext cx="8929702" cy="2147094"/>
            <a:chOff x="142844" y="4314774"/>
            <a:chExt cx="8929702" cy="2147094"/>
          </a:xfrm>
        </p:grpSpPr>
        <p:sp>
          <p:nvSpPr>
            <p:cNvPr id="61" name="円/楕円 60"/>
            <p:cNvSpPr/>
            <p:nvPr/>
          </p:nvSpPr>
          <p:spPr>
            <a:xfrm>
              <a:off x="214282" y="4738038"/>
              <a:ext cx="1628780" cy="1628780"/>
            </a:xfrm>
            <a:prstGeom prst="ellipse">
              <a:avLst/>
            </a:prstGeom>
            <a:gradFill flip="none" rotWithShape="1">
              <a:gsLst>
                <a:gs pos="68000">
                  <a:schemeClr val="tx2">
                    <a:lumMod val="20000"/>
                    <a:lumOff val="80000"/>
                  </a:schemeClr>
                </a:gs>
                <a:gs pos="50000">
                  <a:schemeClr val="accent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74"/>
            <p:cNvGrpSpPr/>
            <p:nvPr/>
          </p:nvGrpSpPr>
          <p:grpSpPr>
            <a:xfrm>
              <a:off x="714348" y="4943034"/>
              <a:ext cx="642942" cy="1366640"/>
              <a:chOff x="1285852" y="4994424"/>
              <a:chExt cx="642942" cy="1366640"/>
            </a:xfrm>
          </p:grpSpPr>
          <p:cxnSp>
            <p:nvCxnSpPr>
              <p:cNvPr id="67" name="直線コネクタ 66"/>
              <p:cNvCxnSpPr/>
              <p:nvPr/>
            </p:nvCxnSpPr>
            <p:spPr>
              <a:xfrm rot="10800000" flipV="1">
                <a:off x="1285852" y="4994424"/>
                <a:ext cx="0" cy="1366640"/>
              </a:xfrm>
              <a:prstGeom prst="line">
                <a:avLst/>
              </a:prstGeom>
              <a:ln w="19050">
                <a:noFill/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/>
              <p:nvPr/>
            </p:nvCxnSpPr>
            <p:spPr>
              <a:xfrm rot="5400000">
                <a:off x="1245474" y="5677744"/>
                <a:ext cx="1366640" cy="0"/>
              </a:xfrm>
              <a:prstGeom prst="line">
                <a:avLst/>
              </a:prstGeom>
              <a:ln w="19050">
                <a:noFill/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直線矢印コネクタ 80"/>
            <p:cNvCxnSpPr/>
            <p:nvPr/>
          </p:nvCxnSpPr>
          <p:spPr>
            <a:xfrm flipV="1">
              <a:off x="1000100" y="5238104"/>
              <a:ext cx="776294" cy="357190"/>
            </a:xfrm>
            <a:prstGeom prst="straightConnector1">
              <a:avLst/>
            </a:prstGeom>
            <a:ln w="254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テキスト ボックス 88"/>
            <p:cNvSpPr txBox="1"/>
            <p:nvPr/>
          </p:nvSpPr>
          <p:spPr>
            <a:xfrm>
              <a:off x="714348" y="4314774"/>
              <a:ext cx="857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FF0000"/>
                  </a:solidFill>
                </a:rPr>
                <a:t>Long</a:t>
              </a:r>
              <a:endParaRPr lang="ja-JP" alt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1495420" y="4734580"/>
              <a:ext cx="7143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solidFill>
                    <a:schemeClr val="tx2"/>
                  </a:solidFill>
                </a:rPr>
                <a:t>～</a:t>
              </a:r>
              <a:r>
                <a:rPr lang="en-US" altLang="ja-JP" sz="2800" dirty="0">
                  <a:solidFill>
                    <a:schemeClr val="tx2"/>
                  </a:solidFill>
                </a:rPr>
                <a:t>μ</a:t>
              </a:r>
              <a:endParaRPr lang="ja-JP" alt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91" name="円/楕円 90"/>
            <p:cNvSpPr/>
            <p:nvPr/>
          </p:nvSpPr>
          <p:spPr>
            <a:xfrm>
              <a:off x="1071538" y="4738038"/>
              <a:ext cx="142876" cy="142876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円/楕円 91"/>
            <p:cNvSpPr/>
            <p:nvPr/>
          </p:nvSpPr>
          <p:spPr>
            <a:xfrm>
              <a:off x="1071538" y="6095360"/>
              <a:ext cx="142876" cy="128582"/>
            </a:xfrm>
            <a:prstGeom prst="ellipse">
              <a:avLst/>
            </a:prstGeom>
            <a:solidFill>
              <a:schemeClr val="bg1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2286000" y="4714884"/>
              <a:ext cx="678654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solidFill>
                    <a:schemeClr val="tx2"/>
                  </a:solidFill>
                </a:rPr>
                <a:t>We will identify the most relevant pairing: </a:t>
              </a:r>
            </a:p>
            <a:p>
              <a:r>
                <a:rPr lang="en-US" altLang="ja-JP" sz="2800" dirty="0" smtClean="0">
                  <a:solidFill>
                    <a:schemeClr val="tx2"/>
                  </a:solidFill>
                </a:rPr>
                <a:t> </a:t>
              </a:r>
              <a:r>
                <a:rPr lang="en-US" altLang="ja-JP" sz="2800" dirty="0" err="1" smtClean="0">
                  <a:solidFill>
                    <a:srgbClr val="FF0000"/>
                  </a:solidFill>
                </a:rPr>
                <a:t>Exciton</a:t>
              </a:r>
              <a:r>
                <a:rPr lang="en-US" altLang="ja-JP" sz="2800" dirty="0" smtClean="0">
                  <a:solidFill>
                    <a:schemeClr val="tx2"/>
                  </a:solidFill>
                </a:rPr>
                <a:t> &amp; 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Density wave </a:t>
              </a:r>
              <a:r>
                <a:rPr lang="en-US" altLang="ja-JP" sz="2800" dirty="0" smtClean="0">
                  <a:solidFill>
                    <a:schemeClr val="tx2"/>
                  </a:solidFill>
                </a:rPr>
                <a:t>solutions </a:t>
              </a:r>
            </a:p>
            <a:p>
              <a:r>
                <a:rPr lang="en-US" altLang="ja-JP" sz="2800" dirty="0" smtClean="0">
                  <a:solidFill>
                    <a:srgbClr val="1F497D"/>
                  </a:solidFill>
                </a:rPr>
                <a:t>will be treated and compared simultaneously.</a:t>
              </a:r>
            </a:p>
          </p:txBody>
        </p:sp>
        <p:sp>
          <p:nvSpPr>
            <p:cNvPr id="100" name="円/楕円 99"/>
            <p:cNvSpPr/>
            <p:nvPr/>
          </p:nvSpPr>
          <p:spPr>
            <a:xfrm>
              <a:off x="857224" y="4818818"/>
              <a:ext cx="142876" cy="128582"/>
            </a:xfrm>
            <a:prstGeom prst="ellipse">
              <a:avLst/>
            </a:prstGeom>
            <a:solidFill>
              <a:schemeClr val="bg1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円/楕円 100"/>
            <p:cNvSpPr/>
            <p:nvPr/>
          </p:nvSpPr>
          <p:spPr>
            <a:xfrm>
              <a:off x="857224" y="6318992"/>
              <a:ext cx="142876" cy="142876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0" name="直線矢印コネクタ 69"/>
            <p:cNvCxnSpPr/>
            <p:nvPr/>
          </p:nvCxnSpPr>
          <p:spPr>
            <a:xfrm rot="5400000" flipH="1" flipV="1">
              <a:off x="602453" y="5111753"/>
              <a:ext cx="927900" cy="79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矢印コネクタ 72"/>
            <p:cNvCxnSpPr/>
            <p:nvPr/>
          </p:nvCxnSpPr>
          <p:spPr>
            <a:xfrm rot="10800000" flipV="1">
              <a:off x="214282" y="5572140"/>
              <a:ext cx="857256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テキスト ボックス 74"/>
            <p:cNvSpPr txBox="1"/>
            <p:nvPr/>
          </p:nvSpPr>
          <p:spPr>
            <a:xfrm>
              <a:off x="142844" y="5172030"/>
              <a:ext cx="857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FF0000"/>
                  </a:solidFill>
                </a:rPr>
                <a:t>Trans</a:t>
              </a:r>
              <a:endParaRPr lang="ja-JP" alt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4" name="テキスト ボックス 73"/>
          <p:cNvSpPr txBox="1"/>
          <p:nvPr/>
        </p:nvSpPr>
        <p:spPr>
          <a:xfrm>
            <a:off x="8153400" y="-76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0090"/>
                </a:solidFill>
              </a:rPr>
              <a:t>  7/21</a:t>
            </a:r>
          </a:p>
        </p:txBody>
      </p:sp>
    </p:spTree>
    <p:custDataLst>
      <p:tags r:id="rId1"/>
    </p:custDataLst>
  </p:cSld>
  <p:clrMapOvr>
    <a:masterClrMapping/>
  </p:clrMapOvr>
  <p:transition advTm="720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0.8|76.9|22.5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7.3|23.2|7.3|34.7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7.3|23.2|7.3|34.7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4.6|27.6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4.6|27.6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4.6|27.6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4.6|27.6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4.6|27.6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4.6|27.6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9.7|10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4.6|27.6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2.7|18.2|14.5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7.3|23.2|7.3|34.7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4.6|27.6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7.8|17.1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1.6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5.8|53.1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92.4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7.9|22.8|10.7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6.4|32.1|7.6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8.9|8.6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4426</TotalTime>
  <Words>2651</Words>
  <Application>Microsoft Macintosh PowerPoint</Application>
  <PresentationFormat>画面に合わせる (4:3)</PresentationFormat>
  <Paragraphs>508</Paragraphs>
  <Slides>42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43" baseType="lpstr">
      <vt:lpstr>Office テーマ</vt:lpstr>
      <vt:lpstr>Quarkyonic Chiral Spirals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  <vt:lpstr>スライド 24</vt:lpstr>
      <vt:lpstr>スライド 25</vt:lpstr>
      <vt:lpstr>スライド 26</vt:lpstr>
      <vt:lpstr>スライド 27</vt:lpstr>
      <vt:lpstr>スライド 28</vt:lpstr>
      <vt:lpstr>スライド 29</vt:lpstr>
      <vt:lpstr>スライド 30</vt:lpstr>
      <vt:lpstr>スライド 31</vt:lpstr>
      <vt:lpstr>スライド 32</vt:lpstr>
      <vt:lpstr>スライド 33</vt:lpstr>
      <vt:lpstr>スライド 34</vt:lpstr>
      <vt:lpstr>スライド 35</vt:lpstr>
      <vt:lpstr>スライド 36</vt:lpstr>
      <vt:lpstr>スライド 37</vt:lpstr>
      <vt:lpstr>スライド 38</vt:lpstr>
      <vt:lpstr>スライド 39</vt:lpstr>
      <vt:lpstr>スライド 40</vt:lpstr>
      <vt:lpstr>スライド 41</vt:lpstr>
      <vt:lpstr>スライド 42</vt:lpstr>
    </vt:vector>
  </TitlesOfParts>
  <Company>RBRC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Quarkyonic Chiral Spiral</dc:title>
  <dc:creator>Toru Kojo</dc:creator>
  <cp:lastModifiedBy>Toru Kojo</cp:lastModifiedBy>
  <cp:revision>97</cp:revision>
  <dcterms:created xsi:type="dcterms:W3CDTF">2010-01-20T12:06:36Z</dcterms:created>
  <dcterms:modified xsi:type="dcterms:W3CDTF">2010-01-20T14:58:38Z</dcterms:modified>
</cp:coreProperties>
</file>