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8" r:id="rId4"/>
  </p:sldMasterIdLst>
  <p:notesMasterIdLst>
    <p:notesMasterId r:id="rId54"/>
  </p:notesMasterIdLst>
  <p:handoutMasterIdLst>
    <p:handoutMasterId r:id="rId55"/>
  </p:handoutMasterIdLst>
  <p:sldIdLst>
    <p:sldId id="270" r:id="rId5"/>
    <p:sldId id="634" r:id="rId6"/>
    <p:sldId id="679" r:id="rId7"/>
    <p:sldId id="670" r:id="rId8"/>
    <p:sldId id="683" r:id="rId9"/>
    <p:sldId id="682" r:id="rId10"/>
    <p:sldId id="684" r:id="rId11"/>
    <p:sldId id="685" r:id="rId12"/>
    <p:sldId id="518" r:id="rId13"/>
    <p:sldId id="642" r:id="rId14"/>
    <p:sldId id="651" r:id="rId15"/>
    <p:sldId id="653" r:id="rId16"/>
    <p:sldId id="648" r:id="rId17"/>
    <p:sldId id="654" r:id="rId18"/>
    <p:sldId id="650" r:id="rId19"/>
    <p:sldId id="655" r:id="rId20"/>
    <p:sldId id="660" r:id="rId21"/>
    <p:sldId id="656" r:id="rId22"/>
    <p:sldId id="595" r:id="rId23"/>
    <p:sldId id="596" r:id="rId24"/>
    <p:sldId id="667" r:id="rId25"/>
    <p:sldId id="517" r:id="rId26"/>
    <p:sldId id="663" r:id="rId27"/>
    <p:sldId id="665" r:id="rId28"/>
    <p:sldId id="531" r:id="rId29"/>
    <p:sldId id="664" r:id="rId30"/>
    <p:sldId id="530" r:id="rId31"/>
    <p:sldId id="673" r:id="rId32"/>
    <p:sldId id="674" r:id="rId33"/>
    <p:sldId id="676" r:id="rId34"/>
    <p:sldId id="675" r:id="rId35"/>
    <p:sldId id="623" r:id="rId36"/>
    <p:sldId id="688" r:id="rId37"/>
    <p:sldId id="532" r:id="rId38"/>
    <p:sldId id="533" r:id="rId39"/>
    <p:sldId id="669" r:id="rId40"/>
    <p:sldId id="588" r:id="rId41"/>
    <p:sldId id="637" r:id="rId42"/>
    <p:sldId id="646" r:id="rId43"/>
    <p:sldId id="528" r:id="rId44"/>
    <p:sldId id="687" r:id="rId45"/>
    <p:sldId id="657" r:id="rId46"/>
    <p:sldId id="586" r:id="rId47"/>
    <p:sldId id="516" r:id="rId48"/>
    <p:sldId id="629" r:id="rId49"/>
    <p:sldId id="630" r:id="rId50"/>
    <p:sldId id="631" r:id="rId51"/>
    <p:sldId id="633" r:id="rId52"/>
    <p:sldId id="678" r:id="rId53"/>
  </p:sldIdLst>
  <p:sldSz cx="9144000" cy="6858000" type="screen4x3"/>
  <p:notesSz cx="6997700" cy="92710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userDrawn="1">
          <p15:clr>
            <a:srgbClr val="A4A3A4"/>
          </p15:clr>
        </p15:guide>
        <p15:guide id="2" pos="22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08"/>
    <a:srgbClr val="FFA25D"/>
    <a:srgbClr val="FF7711"/>
    <a:srgbClr val="F89736"/>
    <a:srgbClr val="CC0000"/>
    <a:srgbClr val="A50021"/>
    <a:srgbClr val="00D9F0"/>
    <a:srgbClr val="00CCFF"/>
    <a:srgbClr val="01D5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8" autoAdjust="0"/>
    <p:restoredTop sz="96005" autoAdjust="0"/>
  </p:normalViewPr>
  <p:slideViewPr>
    <p:cSldViewPr snapToObjects="1">
      <p:cViewPr varScale="1">
        <p:scale>
          <a:sx n="102" d="100"/>
          <a:sy n="102" d="100"/>
        </p:scale>
        <p:origin x="63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83" d="100"/>
          <a:sy n="83" d="100"/>
        </p:scale>
        <p:origin x="-2916" y="-96"/>
      </p:cViewPr>
      <p:guideLst>
        <p:guide orient="horz" pos="2919"/>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571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471"/>
          </a:xfrm>
          <a:prstGeom prst="rect">
            <a:avLst/>
          </a:prstGeom>
        </p:spPr>
        <p:txBody>
          <a:bodyPr vert="horz" wrap="square" lIns="92400" tIns="46200" rIns="92400" bIns="46200"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3" name="Date Placeholder 2"/>
          <p:cNvSpPr>
            <a:spLocks noGrp="1"/>
          </p:cNvSpPr>
          <p:nvPr>
            <p:ph type="dt" idx="1"/>
          </p:nvPr>
        </p:nvSpPr>
        <p:spPr>
          <a:xfrm>
            <a:off x="3963744" y="0"/>
            <a:ext cx="3032337" cy="463471"/>
          </a:xfrm>
          <a:prstGeom prst="rect">
            <a:avLst/>
          </a:prstGeom>
        </p:spPr>
        <p:txBody>
          <a:bodyPr vert="horz" wrap="square" lIns="92400" tIns="46200" rIns="92400" bIns="46200"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9/17/2024</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wrap="square" lIns="92400" tIns="46200" rIns="92400" bIns="4620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99770" y="4403765"/>
            <a:ext cx="5598160" cy="4171233"/>
          </a:xfrm>
          <a:prstGeom prst="rect">
            <a:avLst/>
          </a:prstGeom>
        </p:spPr>
        <p:txBody>
          <a:bodyPr vert="horz" wrap="square" lIns="92400" tIns="46200" rIns="92400" bIns="46200"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0" y="8805937"/>
            <a:ext cx="3032337" cy="463470"/>
          </a:xfrm>
          <a:prstGeom prst="rect">
            <a:avLst/>
          </a:prstGeom>
        </p:spPr>
        <p:txBody>
          <a:bodyPr vert="horz" wrap="square" lIns="92400" tIns="46200" rIns="92400" bIns="46200"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7" name="Slide Number Placeholder 6"/>
          <p:cNvSpPr>
            <a:spLocks noGrp="1"/>
          </p:cNvSpPr>
          <p:nvPr>
            <p:ph type="sldNum" sz="quarter" idx="5"/>
          </p:nvPr>
        </p:nvSpPr>
        <p:spPr>
          <a:xfrm>
            <a:off x="3963744" y="8805937"/>
            <a:ext cx="3032337" cy="463470"/>
          </a:xfrm>
          <a:prstGeom prst="rect">
            <a:avLst/>
          </a:prstGeom>
        </p:spPr>
        <p:txBody>
          <a:bodyPr vert="horz" wrap="square" lIns="92400" tIns="46200" rIns="92400" bIns="46200"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a:p>
        </p:txBody>
      </p:sp>
    </p:spTree>
    <p:extLst>
      <p:ext uri="{BB962C8B-B14F-4D97-AF65-F5344CB8AC3E}">
        <p14:creationId xmlns:p14="http://schemas.microsoft.com/office/powerpoint/2010/main" val="410413162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30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dirty="0">
              <a:ea typeface="ヒラギノ角ゴ Pro W3"/>
              <a:cs typeface="ヒラギノ角ゴ Pro W3"/>
            </a:endParaRPr>
          </a:p>
        </p:txBody>
      </p:sp>
    </p:spTree>
    <p:extLst>
      <p:ext uri="{BB962C8B-B14F-4D97-AF65-F5344CB8AC3E}">
        <p14:creationId xmlns:p14="http://schemas.microsoft.com/office/powerpoint/2010/main" val="164087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here that there is reasonable reproduction of the 1/2+ of 9He. We found that this state shifted slightly as a function of basis potential but not too severely.</a:t>
            </a:r>
          </a:p>
          <a:p>
            <a:endParaRPr lang="en-US" dirty="0"/>
          </a:p>
          <a:p>
            <a:r>
              <a:rPr lang="en-US" dirty="0"/>
              <a:t>Since we could only calculate a reasonable 1/2+ state in 9He using the antibound contour, we concluded that it is likely an antibound state which is marked by a squiggly line to denote a “feature” as opposed to a true nuclear state. Due to the uncertainty in 9N, it is marked as a line and squiggle to indicate its uncertain status as a resonance or a subthreshold resonance (more closely related to a final-state effect feature).</a:t>
            </a:r>
          </a:p>
        </p:txBody>
      </p:sp>
    </p:spTree>
    <p:extLst>
      <p:ext uri="{BB962C8B-B14F-4D97-AF65-F5344CB8AC3E}">
        <p14:creationId xmlns:p14="http://schemas.microsoft.com/office/powerpoint/2010/main" val="280481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here that there is reasonable reproduction of the 1/2+ of 9He. We found that this state shifted slightly as a function of basis potential but not too severely.</a:t>
            </a:r>
          </a:p>
          <a:p>
            <a:endParaRPr lang="en-US" dirty="0"/>
          </a:p>
          <a:p>
            <a:r>
              <a:rPr lang="en-US" dirty="0"/>
              <a:t>Since we could only calculate a reasonable 1/2+ state in 9He using the antibound contour, we concluded that it is likely an antibound state which is marked by a squiggly line to denote a “feature” as opposed to a true nuclear state. Due to the uncertainty in 9N, it is marked as a line and squiggle to indicate its uncertain status as a resonance or a subthreshold resonance (more closely related to a final-state effect feature).</a:t>
            </a:r>
          </a:p>
        </p:txBody>
      </p:sp>
    </p:spTree>
    <p:extLst>
      <p:ext uri="{BB962C8B-B14F-4D97-AF65-F5344CB8AC3E}">
        <p14:creationId xmlns:p14="http://schemas.microsoft.com/office/powerpoint/2010/main" val="1233458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initial calculations were coincidentally at V0=100.4MeV which corresponds to the closest GSM result near the experimental value. We do see however that the 1/2+ state is very basis dependent which contributes to our uncertainty of the state. Since GSM cannot traverse below the pi/4 line, we don’t know the full trajectory of the many-body states, however it can clearly range anywhere between the subthreshold to narrow resonance range.</a:t>
            </a:r>
          </a:p>
          <a:p>
            <a:endParaRPr lang="en-US" dirty="0"/>
          </a:p>
          <a:p>
            <a:r>
              <a:rPr lang="en-US" dirty="0"/>
              <a:t>Note too that despite varying the basis, the 1/2- state changes little which is comforting and provides a good example of how a well-defined nuclear state would be expected to behave.</a:t>
            </a:r>
          </a:p>
        </p:txBody>
      </p:sp>
    </p:spTree>
    <p:extLst>
      <p:ext uri="{BB962C8B-B14F-4D97-AF65-F5344CB8AC3E}">
        <p14:creationId xmlns:p14="http://schemas.microsoft.com/office/powerpoint/2010/main" val="664321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building our space. We initially define our Q operator via a closed space and want to ensure we have a complete set. Assuming we picked a good representation for our Q operator, the complement would then be the remainder.</a:t>
            </a:r>
          </a:p>
        </p:txBody>
      </p:sp>
    </p:spTree>
    <p:extLst>
      <p:ext uri="{BB962C8B-B14F-4D97-AF65-F5344CB8AC3E}">
        <p14:creationId xmlns:p14="http://schemas.microsoft.com/office/powerpoint/2010/main" val="1413266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building our space. We initially define our Q operator via a closed space and want to ensure we have a complete set. Assuming we picked a good representation for our Q operator, the complement would then be the remainder.</a:t>
            </a:r>
          </a:p>
        </p:txBody>
      </p:sp>
    </p:spTree>
    <p:extLst>
      <p:ext uri="{BB962C8B-B14F-4D97-AF65-F5344CB8AC3E}">
        <p14:creationId xmlns:p14="http://schemas.microsoft.com/office/powerpoint/2010/main" val="700725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building our space. We initially define our Q operator via a closed space and want to ensure we have a complete set. Assuming we picked a good representation for our Q operator, the complement would then be the remainder.</a:t>
            </a:r>
          </a:p>
        </p:txBody>
      </p:sp>
    </p:spTree>
    <p:extLst>
      <p:ext uri="{BB962C8B-B14F-4D97-AF65-F5344CB8AC3E}">
        <p14:creationId xmlns:p14="http://schemas.microsoft.com/office/powerpoint/2010/main" val="4054597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we then can use our projection operators to get projected components of operators.</a:t>
            </a:r>
          </a:p>
          <a:p>
            <a:endParaRPr lang="en-US" dirty="0"/>
          </a:p>
          <a:p>
            <a:r>
              <a:rPr lang="en-US" dirty="0"/>
              <a:t>After we have a code which does this projection given a set of states for Q, we can easily get our results. So the question is, what’s the best choice for our Q states?</a:t>
            </a:r>
          </a:p>
        </p:txBody>
      </p:sp>
    </p:spTree>
    <p:extLst>
      <p:ext uri="{BB962C8B-B14F-4D97-AF65-F5344CB8AC3E}">
        <p14:creationId xmlns:p14="http://schemas.microsoft.com/office/powerpoint/2010/main" val="2264667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we then can use our projection operators to get projected components of operators.</a:t>
            </a:r>
          </a:p>
          <a:p>
            <a:endParaRPr lang="en-US" dirty="0"/>
          </a:p>
          <a:p>
            <a:r>
              <a:rPr lang="en-US" dirty="0"/>
              <a:t>After we have a code which does this projection given a set of states for Q, we can easily get our results. So the question is, what’s the best choice for our Q states?</a:t>
            </a:r>
          </a:p>
        </p:txBody>
      </p:sp>
    </p:spTree>
    <p:extLst>
      <p:ext uri="{BB962C8B-B14F-4D97-AF65-F5344CB8AC3E}">
        <p14:creationId xmlns:p14="http://schemas.microsoft.com/office/powerpoint/2010/main" val="788903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39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a lead-in to the general framework of the S-matrix, I will discuss the very simple case (about 30 seconds total for this slide).</a:t>
            </a:r>
          </a:p>
          <a:p>
            <a:endParaRPr lang="en-US" dirty="0"/>
          </a:p>
          <a:p>
            <a:r>
              <a:rPr lang="en-US" dirty="0"/>
              <a:t>For closed systems, an example is any case where we are totally isolated from the environment i.e. V\</a:t>
            </a:r>
            <a:r>
              <a:rPr lang="en-US" dirty="0" err="1"/>
              <a:t>rightarrow</a:t>
            </a:r>
            <a:r>
              <a:rPr lang="en-US" dirty="0"/>
              <a:t> \</a:t>
            </a:r>
            <a:r>
              <a:rPr lang="en-US" dirty="0" err="1"/>
              <a:t>infty</a:t>
            </a:r>
            <a:r>
              <a:rPr lang="en-US" dirty="0"/>
              <a:t>.</a:t>
            </a:r>
          </a:p>
          <a:p>
            <a:endParaRPr lang="en-US" dirty="0"/>
          </a:p>
          <a:p>
            <a:r>
              <a:rPr lang="en-US" dirty="0"/>
              <a:t>Opening our system essentially entails allowing two distinct regions to exist: bound and scattering state regions. Resonances appear as a special consequence of the later case when there are additional barriers to our particle in the scattering region.</a:t>
            </a:r>
          </a:p>
        </p:txBody>
      </p:sp>
    </p:spTree>
    <p:extLst>
      <p:ext uri="{BB962C8B-B14F-4D97-AF65-F5344CB8AC3E}">
        <p14:creationId xmlns:p14="http://schemas.microsoft.com/office/powerpoint/2010/main" val="65365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a lead-in to the general framework of the S-matrix, I will discuss the very simple case (about 30 seconds total for this slide).</a:t>
            </a:r>
          </a:p>
          <a:p>
            <a:endParaRPr lang="en-US" dirty="0"/>
          </a:p>
          <a:p>
            <a:r>
              <a:rPr lang="en-US" dirty="0"/>
              <a:t>For closed systems, an example is any case where we are totally isolated from the environment i.e. V\</a:t>
            </a:r>
            <a:r>
              <a:rPr lang="en-US" dirty="0" err="1"/>
              <a:t>rightarrow</a:t>
            </a:r>
            <a:r>
              <a:rPr lang="en-US" dirty="0"/>
              <a:t> \</a:t>
            </a:r>
            <a:r>
              <a:rPr lang="en-US" dirty="0" err="1"/>
              <a:t>infty</a:t>
            </a:r>
            <a:r>
              <a:rPr lang="en-US" dirty="0"/>
              <a:t>.</a:t>
            </a:r>
          </a:p>
          <a:p>
            <a:endParaRPr lang="en-US" dirty="0"/>
          </a:p>
          <a:p>
            <a:r>
              <a:rPr lang="en-US" dirty="0"/>
              <a:t>Opening our system essentially entails allowing two distinct regions to exist: bound and scattering state regions. Resonances appear as a special consequence of the later case when there are additional barriers to our particle in the scattering region.</a:t>
            </a:r>
          </a:p>
        </p:txBody>
      </p:sp>
    </p:spTree>
    <p:extLst>
      <p:ext uri="{BB962C8B-B14F-4D97-AF65-F5344CB8AC3E}">
        <p14:creationId xmlns:p14="http://schemas.microsoft.com/office/powerpoint/2010/main" val="4285712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provide a lead-in to the general framework of the S-matrix, I will discuss the very simple case (about 30 seconds total for this slide).</a:t>
            </a:r>
          </a:p>
          <a:p>
            <a:endParaRPr lang="en-US" dirty="0"/>
          </a:p>
          <a:p>
            <a:r>
              <a:rPr lang="en-US" dirty="0"/>
              <a:t>For closed systems, an example is any case where we are totally isolated from the environment i.e. V\</a:t>
            </a:r>
            <a:r>
              <a:rPr lang="en-US" dirty="0" err="1"/>
              <a:t>rightarrow</a:t>
            </a:r>
            <a:r>
              <a:rPr lang="en-US" dirty="0"/>
              <a:t> \</a:t>
            </a:r>
            <a:r>
              <a:rPr lang="en-US" dirty="0" err="1"/>
              <a:t>infty</a:t>
            </a:r>
            <a:r>
              <a:rPr lang="en-US" dirty="0"/>
              <a:t>.</a:t>
            </a:r>
          </a:p>
          <a:p>
            <a:endParaRPr lang="en-US" dirty="0"/>
          </a:p>
          <a:p>
            <a:r>
              <a:rPr lang="en-US" dirty="0"/>
              <a:t>Opening our system essentially entails allowing two distinct regions to exist: bound and scattering state regions. Resonances appear as a special consequence of the later case when there are additional barriers to our particle in the scattering region.</a:t>
            </a:r>
          </a:p>
        </p:txBody>
      </p:sp>
    </p:spTree>
    <p:extLst>
      <p:ext uri="{BB962C8B-B14F-4D97-AF65-F5344CB8AC3E}">
        <p14:creationId xmlns:p14="http://schemas.microsoft.com/office/powerpoint/2010/main" val="944514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complex energy formalism with the Berggren basis to naturally generate poles in the S-matrix to equally describe all possible states and structure features.</a:t>
            </a:r>
          </a:p>
          <a:p>
            <a:endParaRPr lang="en-US" dirty="0"/>
          </a:p>
          <a:p>
            <a:r>
              <a:rPr lang="en-US" dirty="0"/>
              <a:t>In the Berggren formalism, we nicely obtain the Gamow States (with decay widths) in a coherent framework.</a:t>
            </a:r>
          </a:p>
          <a:p>
            <a:endParaRPr lang="en-US" dirty="0"/>
          </a:p>
          <a:p>
            <a:r>
              <a:rPr lang="en-US" dirty="0"/>
              <a:t>If we were to break down the complex plane based on the completeness relation, we find that:</a:t>
            </a:r>
          </a:p>
          <a:p>
            <a:r>
              <a:rPr lang="en-US" dirty="0"/>
              <a:t> - The sum includes bound states, but also resonant state poles</a:t>
            </a:r>
          </a:p>
          <a:p>
            <a:r>
              <a:rPr lang="en-US" dirty="0"/>
              <a:t> - The integral is our scattering continuum, which requires a contour to capture our poles in the complex plane</a:t>
            </a:r>
          </a:p>
        </p:txBody>
      </p:sp>
    </p:spTree>
    <p:extLst>
      <p:ext uri="{BB962C8B-B14F-4D97-AF65-F5344CB8AC3E}">
        <p14:creationId xmlns:p14="http://schemas.microsoft.com/office/powerpoint/2010/main" val="113809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we throw out different resonance names. I realize it could be confusing if you’re not familiar with the technical jargon, so I’ve attempted to provide a rough illustration and boundaries for the types of resonances we tend to talk about.</a:t>
            </a:r>
          </a:p>
          <a:p>
            <a:endParaRPr lang="en-US" dirty="0"/>
          </a:p>
          <a:p>
            <a:r>
              <a:rPr lang="en-US" dirty="0"/>
              <a:t>It’s been shown that the Coulomb effects from protons push antibound states away from the imaginary momentum axis towards the resonance regions. Unfortunately, any state which falls below the pi/4 line is not calculable by GSM and would require models which can include this region such as GCC.</a:t>
            </a:r>
          </a:p>
        </p:txBody>
      </p:sp>
    </p:spTree>
    <p:extLst>
      <p:ext uri="{BB962C8B-B14F-4D97-AF65-F5344CB8AC3E}">
        <p14:creationId xmlns:p14="http://schemas.microsoft.com/office/powerpoint/2010/main" val="3096679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039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avenues we can pursue to better understand resonant states near threshold. In the case of experimental data, we can try essentially characterizing their energy profiles to inform their decay behavior. Deviations from </a:t>
            </a:r>
            <a:r>
              <a:rPr lang="en-US" dirty="0" err="1"/>
              <a:t>Breit</a:t>
            </a:r>
            <a:r>
              <a:rPr lang="en-US" dirty="0"/>
              <a:t>-Wigner shapes are non-exponential (non-narrow resonance) shapes.</a:t>
            </a:r>
          </a:p>
          <a:p>
            <a:endParaRPr lang="en-US" dirty="0"/>
          </a:p>
          <a:p>
            <a:r>
              <a:rPr lang="en-US" dirty="0"/>
              <a:t>Any state which doesn’t have strong exponential behavior is already starting in a continuum-dominated region.</a:t>
            </a:r>
          </a:p>
        </p:txBody>
      </p:sp>
    </p:spTree>
    <p:extLst>
      <p:ext uri="{BB962C8B-B14F-4D97-AF65-F5344CB8AC3E}">
        <p14:creationId xmlns:p14="http://schemas.microsoft.com/office/powerpoint/2010/main" val="1786140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to highlight again the computational challenges in GSM when trying to calculate antibound states. If our GSM state is also reproduced in GCC, we can at least time propagate it to see how it evolves (I imagine this is still expensive!).</a:t>
            </a:r>
          </a:p>
        </p:txBody>
      </p:sp>
    </p:spTree>
    <p:extLst>
      <p:ext uri="{BB962C8B-B14F-4D97-AF65-F5344CB8AC3E}">
        <p14:creationId xmlns:p14="http://schemas.microsoft.com/office/powerpoint/2010/main" val="990912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3113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Listing changes required and some of the possible pros and cons (which will be explored with more benchmarking).</a:t>
            </a:r>
          </a:p>
        </p:txBody>
      </p:sp>
    </p:spTree>
    <p:extLst>
      <p:ext uri="{BB962C8B-B14F-4D97-AF65-F5344CB8AC3E}">
        <p14:creationId xmlns:p14="http://schemas.microsoft.com/office/powerpoint/2010/main" val="261689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title, we show the location of the nuclei of interest, on the edges of the nuclear chart.</a:t>
            </a:r>
          </a:p>
          <a:p>
            <a:endParaRPr lang="en-US" dirty="0"/>
          </a:p>
          <a:p>
            <a:r>
              <a:rPr lang="en-US" dirty="0"/>
              <a:t>Next animation highlights the general areas where open-quantum-system descriptions become increasingly important. FRIB and other new accelerators will allow us to push ever closer to the edges of the nuclear chart where coherent descriptions of these nuclei are important.</a:t>
            </a:r>
          </a:p>
          <a:p>
            <a:endParaRPr lang="en-US" dirty="0"/>
          </a:p>
          <a:p>
            <a:r>
              <a:rPr lang="en-US" dirty="0"/>
              <a:t>In these exotic regions we will likely find interesting behaviors and need to question what detected signals are truly states or are features which present themselves near thresholds.</a:t>
            </a:r>
          </a:p>
        </p:txBody>
      </p:sp>
    </p:spTree>
    <p:extLst>
      <p:ext uri="{BB962C8B-B14F-4D97-AF65-F5344CB8AC3E}">
        <p14:creationId xmlns:p14="http://schemas.microsoft.com/office/powerpoint/2010/main" val="1031278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title, we show the location of the nuclei of interest, on the edges of the nuclear chart.</a:t>
            </a:r>
          </a:p>
          <a:p>
            <a:endParaRPr lang="en-US" dirty="0"/>
          </a:p>
          <a:p>
            <a:r>
              <a:rPr lang="en-US" dirty="0"/>
              <a:t>Next animation highlights the general areas where open-quantum-system descriptions become increasingly important. FRIB and other new accelerators will allow us to push ever closer to the edges of the nuclear chart where coherent descriptions of these nuclei are important.</a:t>
            </a:r>
          </a:p>
          <a:p>
            <a:endParaRPr lang="en-US" dirty="0"/>
          </a:p>
          <a:p>
            <a:r>
              <a:rPr lang="en-US" dirty="0"/>
              <a:t>In these exotic regions we will likely find interesting behaviors and need to question what detected signals are truly states or are features which present themselves near thresholds.</a:t>
            </a:r>
          </a:p>
        </p:txBody>
      </p:sp>
    </p:spTree>
    <p:extLst>
      <p:ext uri="{BB962C8B-B14F-4D97-AF65-F5344CB8AC3E}">
        <p14:creationId xmlns:p14="http://schemas.microsoft.com/office/powerpoint/2010/main" val="241378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Removing the weakly-bound nucleon moves us closer to stability and requires little structure change between the parent and daughter.</a:t>
            </a:r>
          </a:p>
        </p:txBody>
      </p:sp>
    </p:spTree>
    <p:extLst>
      <p:ext uri="{BB962C8B-B14F-4D97-AF65-F5344CB8AC3E}">
        <p14:creationId xmlns:p14="http://schemas.microsoft.com/office/powerpoint/2010/main" val="306616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Removing the well-bound nucleon moves us further from stability and requires significant structure change between the parent and daughter. Since SFs are a measure of single-particle nature, dissimilar parent and daughter structures force complexity beyond a single particle description.</a:t>
            </a:r>
          </a:p>
        </p:txBody>
      </p:sp>
    </p:spTree>
    <p:extLst>
      <p:ext uri="{BB962C8B-B14F-4D97-AF65-F5344CB8AC3E}">
        <p14:creationId xmlns:p14="http://schemas.microsoft.com/office/powerpoint/2010/main" val="132310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asked to provide predictions for states in the two nuclei (before seeing experimental data).</a:t>
            </a:r>
          </a:p>
        </p:txBody>
      </p:sp>
    </p:spTree>
    <p:extLst>
      <p:ext uri="{BB962C8B-B14F-4D97-AF65-F5344CB8AC3E}">
        <p14:creationId xmlns:p14="http://schemas.microsoft.com/office/powerpoint/2010/main" val="49959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experimental results were anti-correlated, we wanted to also inform our perspective by considering 9N’s mirror (9He).</a:t>
            </a:r>
          </a:p>
          <a:p>
            <a:endParaRPr lang="en-US" dirty="0"/>
          </a:p>
          <a:p>
            <a:r>
              <a:rPr lang="en-US" dirty="0"/>
              <a:t>The ground state of 9He is disputed as it presents a similar doublet of a possible 1/2+ state first followed closely by a 1/2-. Since more information was available for 9He we applied the same parameters to the neutron-rich system.</a:t>
            </a:r>
          </a:p>
        </p:txBody>
      </p:sp>
    </p:spTree>
    <p:extLst>
      <p:ext uri="{BB962C8B-B14F-4D97-AF65-F5344CB8AC3E}">
        <p14:creationId xmlns:p14="http://schemas.microsoft.com/office/powerpoint/2010/main" val="299340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here that there is reasonable reproduction of the 1/2+ of 9He. We found that this state shifted slightly as a function of basis potential but not too severely.</a:t>
            </a:r>
          </a:p>
          <a:p>
            <a:endParaRPr lang="en-US" dirty="0"/>
          </a:p>
          <a:p>
            <a:r>
              <a:rPr lang="en-US" dirty="0"/>
              <a:t>Since we could only calculate a reasonable 1/2+ state in 9He using the antibound contour, we concluded that it is likely an antibound state which is marked by a squiggly line to denote a “feature” as opposed to a true nuclear state. Due to the uncertainty in 9N, it is marked as a line and squiggle to indicate its uncertain status as a resonance or a subthreshold resonance (more closely related to a final-state effect feature).</a:t>
            </a:r>
          </a:p>
        </p:txBody>
      </p:sp>
    </p:spTree>
    <p:extLst>
      <p:ext uri="{BB962C8B-B14F-4D97-AF65-F5344CB8AC3E}">
        <p14:creationId xmlns:p14="http://schemas.microsoft.com/office/powerpoint/2010/main" val="328121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9" name="Subtitle 2"/>
          <p:cNvSpPr>
            <a:spLocks noGrp="1"/>
          </p:cNvSpPr>
          <p:nvPr>
            <p:ph type="subTitle" idx="1"/>
          </p:nvPr>
        </p:nvSpPr>
        <p:spPr>
          <a:xfrm>
            <a:off x="1524000" y="3200400"/>
            <a:ext cx="6096000" cy="1143000"/>
          </a:xfrm>
        </p:spPr>
        <p:txBody>
          <a:bodyPr/>
          <a:lstStyle>
            <a:lvl1pPr marL="0" indent="0" algn="ctr">
              <a:buNone/>
              <a:defRPr/>
            </a:lvl1pPr>
            <a:lvl2pPr marL="432235" indent="0" algn="ctr">
              <a:buNone/>
              <a:defRPr/>
            </a:lvl2pPr>
            <a:lvl3pPr marL="864469" indent="0" algn="ctr">
              <a:buNone/>
              <a:defRPr/>
            </a:lvl3pPr>
            <a:lvl4pPr marL="1296702" indent="0" algn="ctr">
              <a:buNone/>
              <a:defRPr/>
            </a:lvl4pPr>
            <a:lvl5pPr marL="1728938" indent="0" algn="ctr">
              <a:buNone/>
              <a:defRPr/>
            </a:lvl5pPr>
            <a:lvl6pPr marL="2161172" indent="0" algn="ctr">
              <a:buNone/>
              <a:defRPr/>
            </a:lvl6pPr>
            <a:lvl7pPr marL="2593406" indent="0" algn="ctr">
              <a:buNone/>
              <a:defRPr/>
            </a:lvl7pPr>
            <a:lvl8pPr marL="3025640" indent="0" algn="ctr">
              <a:buNone/>
              <a:defRPr/>
            </a:lvl8pPr>
            <a:lvl9pPr marL="3457874"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71438" y="1652418"/>
            <a:ext cx="9001124" cy="486668"/>
          </a:xfrm>
          <a:prstGeom prst="rect">
            <a:avLst/>
          </a:prstGeom>
          <a:noFill/>
          <a:ln w="12700">
            <a:noFill/>
            <a:miter lim="800000"/>
            <a:headEnd/>
            <a:tailEnd/>
          </a:ln>
        </p:spPr>
        <p:txBody>
          <a:bodyPr lIns="56061" tIns="22425" rIns="56061" bIns="22425"/>
          <a:lstStyle/>
          <a:p>
            <a:pPr lvl="0"/>
            <a:r>
              <a:rPr lang="en-US"/>
              <a:t>Click to edit Master 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5312674"/>
            <a:ext cx="841224" cy="1074474"/>
          </a:xfrm>
          <a:prstGeom prst="rect">
            <a:avLst/>
          </a:prstGeom>
        </p:spPr>
      </p:pic>
      <p:pic>
        <p:nvPicPr>
          <p:cNvPr id="8" name="Picture 7">
            <a:extLst>
              <a:ext uri="{FF2B5EF4-FFF2-40B4-BE49-F238E27FC236}">
                <a16:creationId xmlns:a16="http://schemas.microsoft.com/office/drawing/2014/main" id="{B63730E1-B3A5-4133-AB13-B85DC157EDA4}"/>
              </a:ext>
            </a:extLst>
          </p:cNvPr>
          <p:cNvPicPr>
            <a:picLocks noChangeAspect="1"/>
          </p:cNvPicPr>
          <p:nvPr/>
        </p:nvPicPr>
        <p:blipFill>
          <a:blip r:embed="rId3"/>
          <a:stretch>
            <a:fillRect/>
          </a:stretch>
        </p:blipFill>
        <p:spPr>
          <a:xfrm>
            <a:off x="371475" y="5735008"/>
            <a:ext cx="2952750" cy="666750"/>
          </a:xfrm>
          <a:prstGeom prst="rect">
            <a:avLst/>
          </a:prstGeom>
        </p:spPr>
      </p:pic>
      <p:pic>
        <p:nvPicPr>
          <p:cNvPr id="13" name="Picture 12">
            <a:extLst>
              <a:ext uri="{FF2B5EF4-FFF2-40B4-BE49-F238E27FC236}">
                <a16:creationId xmlns:a16="http://schemas.microsoft.com/office/drawing/2014/main" id="{DB59DC0F-FE9F-4AA9-B282-A574E1B9A582}"/>
              </a:ext>
            </a:extLst>
          </p:cNvPr>
          <p:cNvPicPr>
            <a:picLocks noChangeAspect="1"/>
          </p:cNvPicPr>
          <p:nvPr/>
        </p:nvPicPr>
        <p:blipFill>
          <a:blip r:embed="rId4"/>
          <a:stretch>
            <a:fillRect/>
          </a:stretch>
        </p:blipFill>
        <p:spPr>
          <a:xfrm>
            <a:off x="5441799" y="5739673"/>
            <a:ext cx="3600450" cy="647700"/>
          </a:xfrm>
          <a:prstGeom prst="rect">
            <a:avLst/>
          </a:prstGeom>
        </p:spPr>
      </p:pic>
      <p:sp>
        <p:nvSpPr>
          <p:cNvPr id="10" name="TextBox 9">
            <a:extLst>
              <a:ext uri="{FF2B5EF4-FFF2-40B4-BE49-F238E27FC236}">
                <a16:creationId xmlns:a16="http://schemas.microsoft.com/office/drawing/2014/main" id="{FBECE5BB-7C3A-4904-8D44-943D3C123FB1}"/>
              </a:ext>
            </a:extLst>
          </p:cNvPr>
          <p:cNvSpPr txBox="1"/>
          <p:nvPr userDrawn="1"/>
        </p:nvSpPr>
        <p:spPr>
          <a:xfrm>
            <a:off x="-152400" y="6451675"/>
            <a:ext cx="9448800" cy="333552"/>
          </a:xfrm>
          <a:prstGeom prst="rect">
            <a:avLst/>
          </a:prstGeom>
          <a:noFill/>
        </p:spPr>
        <p:txBody>
          <a:bodyPr wrap="square" lIns="86486" tIns="43243" rIns="86486" bIns="43243" rtlCol="0">
            <a:spAutoFit/>
          </a:bodyPr>
          <a:lstStyle/>
          <a:p>
            <a:pPr algn="ctr"/>
            <a:r>
              <a:rPr lang="en-US" sz="800" kern="1200" dirty="0">
                <a:solidFill>
                  <a:schemeClr val="tx1"/>
                </a:solidFill>
                <a:latin typeface="+mn-lt"/>
                <a:ea typeface="ヒラギノ角ゴ Pro W3"/>
                <a:cs typeface="ヒラギノ角ゴ Pro W3"/>
              </a:rPr>
              <a:t>This material is based upon work supported by the U.S. Department of Energy Office of Science under Cooperative Agreement No.DE-SC0013365, DE-SC0018083, the State of Michigan and</a:t>
            </a:r>
            <a:r>
              <a:rPr lang="en-US" sz="800" kern="1200" baseline="0" dirty="0">
                <a:solidFill>
                  <a:schemeClr val="tx1"/>
                </a:solidFill>
                <a:latin typeface="+mn-lt"/>
                <a:ea typeface="ヒラギノ角ゴ Pro W3"/>
                <a:cs typeface="ヒラギノ角ゴ Pro W3"/>
              </a:rPr>
              <a:t> Michigan   State University. </a:t>
            </a:r>
            <a:r>
              <a:rPr lang="en-US" sz="800" kern="1200" dirty="0">
                <a:solidFill>
                  <a:schemeClr val="tx1"/>
                </a:solidFill>
                <a:latin typeface="+mn-lt"/>
                <a:ea typeface="ヒラギノ角ゴ Pro W3"/>
                <a:cs typeface="ヒラギノ角ゴ Pro W3"/>
              </a:rPr>
              <a:t>Michigan State University designs and establishes FRIB as a DOE Office of Science National User Facility in support of the mission of the Office of Nuclear Physics.</a:t>
            </a:r>
          </a:p>
        </p:txBody>
      </p:sp>
    </p:spTree>
    <p:extLst>
      <p:ext uri="{BB962C8B-B14F-4D97-AF65-F5344CB8AC3E}">
        <p14:creationId xmlns:p14="http://schemas.microsoft.com/office/powerpoint/2010/main" val="96567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a:t>Click to edit Master title style</a:t>
            </a:r>
            <a:endParaRPr lang="en-US" dirty="0"/>
          </a:p>
        </p:txBody>
      </p:sp>
      <p:sp>
        <p:nvSpPr>
          <p:cNvPr id="4" name="Rectangle 3">
            <a:extLst>
              <a:ext uri="{FF2B5EF4-FFF2-40B4-BE49-F238E27FC236}">
                <a16:creationId xmlns:a16="http://schemas.microsoft.com/office/drawing/2014/main" id="{FACBB161-600A-42B8-8D1D-2B66D60A7D1B}"/>
              </a:ext>
            </a:extLst>
          </p:cNvPr>
          <p:cNvSpPr/>
          <p:nvPr/>
        </p:nvSpPr>
        <p:spPr>
          <a:xfrm>
            <a:off x="-339" y="6125738"/>
            <a:ext cx="9144000" cy="731276"/>
          </a:xfrm>
          <a:prstGeom prst="rect">
            <a:avLst/>
          </a:prstGeom>
          <a:solidFill>
            <a:srgbClr val="E6E8DC"/>
          </a:solidFill>
          <a:ln>
            <a:solidFill>
              <a:srgbClr val="E6E8D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FDE79EC-FEA5-40E4-ACA6-980D96154ECF}"/>
              </a:ext>
            </a:extLst>
          </p:cNvPr>
          <p:cNvPicPr>
            <a:picLocks noChangeAspect="1"/>
          </p:cNvPicPr>
          <p:nvPr/>
        </p:nvPicPr>
        <p:blipFill>
          <a:blip r:embed="rId3"/>
          <a:stretch>
            <a:fillRect/>
          </a:stretch>
        </p:blipFill>
        <p:spPr>
          <a:xfrm>
            <a:off x="805435" y="6238963"/>
            <a:ext cx="2914650" cy="504825"/>
          </a:xfrm>
          <a:prstGeom prst="rect">
            <a:avLst/>
          </a:prstGeom>
        </p:spPr>
      </p:pic>
      <p:pic>
        <p:nvPicPr>
          <p:cNvPr id="14" name="Picture 13">
            <a:extLst>
              <a:ext uri="{FF2B5EF4-FFF2-40B4-BE49-F238E27FC236}">
                <a16:creationId xmlns:a16="http://schemas.microsoft.com/office/drawing/2014/main" id="{31BD4A5E-0708-4EAB-8268-43694F809EFB}"/>
              </a:ext>
            </a:extLst>
          </p:cNvPr>
          <p:cNvPicPr>
            <a:picLocks noChangeAspect="1"/>
          </p:cNvPicPr>
          <p:nvPr/>
        </p:nvPicPr>
        <p:blipFill>
          <a:blip r:embed="rId4"/>
          <a:stretch>
            <a:fillRect/>
          </a:stretch>
        </p:blipFill>
        <p:spPr>
          <a:xfrm>
            <a:off x="126852" y="6156409"/>
            <a:ext cx="542925" cy="676275"/>
          </a:xfrm>
          <a:prstGeom prst="rect">
            <a:avLst/>
          </a:prstGeom>
        </p:spPr>
      </p:pic>
      <p:sp>
        <p:nvSpPr>
          <p:cNvPr id="8" name="Footer Placeholder 6"/>
          <p:cNvSpPr>
            <a:spLocks noGrp="1"/>
          </p:cNvSpPr>
          <p:nvPr>
            <p:ph type="ftr" sz="quarter" idx="10"/>
          </p:nvPr>
        </p:nvSpPr>
        <p:spPr>
          <a:xfrm>
            <a:off x="4005360" y="6347522"/>
            <a:ext cx="4241321" cy="364628"/>
          </a:xfrm>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June 2013 Lehman Review - 05</a:t>
            </a:r>
            <a:endParaRPr lang="en-US" dirty="0"/>
          </a:p>
        </p:txBody>
      </p:sp>
      <p:sp>
        <p:nvSpPr>
          <p:cNvPr id="10" name="Slide Number Placeholder 4"/>
          <p:cNvSpPr>
            <a:spLocks noGrp="1"/>
          </p:cNvSpPr>
          <p:nvPr>
            <p:ph type="sldNum" sz="quarter" idx="11"/>
          </p:nvPr>
        </p:nvSpPr>
        <p:spPr>
          <a:xfrm>
            <a:off x="8246681" y="6350366"/>
            <a:ext cx="762000" cy="364628"/>
          </a:xfrm>
        </p:spPr>
        <p:txBody>
          <a:bodyPr/>
          <a:lstStyle>
            <a:lvl1pPr>
              <a:defRPr/>
            </a:lvl1pPr>
          </a:lstStyle>
          <a:p>
            <a:pPr>
              <a:defRPr/>
            </a:pPr>
            <a:r>
              <a:rPr lang="en-US"/>
              <a:t>, Slide </a:t>
            </a:r>
            <a:fld id="{35AD4620-7552-4207-8973-898801ED212B}" type="slidenum">
              <a:rPr lang="en-US" smtClean="0"/>
              <a:pPr>
                <a:defRPr/>
              </a:pPr>
              <a:t>‹#›</a:t>
            </a:fld>
            <a:endParaRPr lang="en-US"/>
          </a:p>
        </p:txBody>
      </p:sp>
    </p:spTree>
    <p:extLst>
      <p:ext uri="{BB962C8B-B14F-4D97-AF65-F5344CB8AC3E}">
        <p14:creationId xmlns:p14="http://schemas.microsoft.com/office/powerpoint/2010/main" val="2564398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 takeaway">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266900"/>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76200" y="285755"/>
            <a:ext cx="8991600" cy="485775"/>
          </a:xfrm>
        </p:spPr>
        <p:txBody>
          <a:bodyPr/>
          <a:lstStyle/>
          <a:p>
            <a:r>
              <a:rPr lang="en-US"/>
              <a:t>Click to edit Master title style</a:t>
            </a:r>
            <a:endParaRPr lang="en-US" dirty="0"/>
          </a:p>
        </p:txBody>
      </p:sp>
      <p:sp>
        <p:nvSpPr>
          <p:cNvPr id="11" name="Rectangle 8"/>
          <p:cNvSpPr>
            <a:spLocks noChangeArrowheads="1"/>
          </p:cNvSpPr>
          <p:nvPr/>
        </p:nvSpPr>
        <p:spPr bwMode="auto">
          <a:xfrm>
            <a:off x="0" y="5447409"/>
            <a:ext cx="9144000" cy="685800"/>
          </a:xfrm>
          <a:prstGeom prst="rect">
            <a:avLst/>
          </a:prstGeom>
          <a:solidFill>
            <a:schemeClr val="bg2">
              <a:lumMod val="90000"/>
            </a:schemeClr>
          </a:solidFill>
          <a:ln w="9525">
            <a:noFill/>
            <a:miter lim="800000"/>
            <a:headEnd/>
            <a:tailEnd/>
          </a:ln>
        </p:spPr>
        <p:txBody>
          <a:bodyPr wrap="none" lIns="91399" tIns="45700" rIns="91399" bIns="45700" anchor="ctr"/>
          <a:lstStyle/>
          <a:p>
            <a:endParaRPr lang="en-US" dirty="0"/>
          </a:p>
        </p:txBody>
      </p:sp>
      <p:sp>
        <p:nvSpPr>
          <p:cNvPr id="12" name="Rectangle 9"/>
          <p:cNvSpPr>
            <a:spLocks noChangeArrowheads="1"/>
          </p:cNvSpPr>
          <p:nvPr/>
        </p:nvSpPr>
        <p:spPr bwMode="auto">
          <a:xfrm>
            <a:off x="0" y="6057009"/>
            <a:ext cx="9144000" cy="76200"/>
          </a:xfrm>
          <a:prstGeom prst="rect">
            <a:avLst/>
          </a:prstGeom>
          <a:solidFill>
            <a:srgbClr val="006633"/>
          </a:solidFill>
          <a:ln w="9525">
            <a:noFill/>
            <a:miter lim="800000"/>
            <a:headEnd/>
            <a:tailEnd/>
          </a:ln>
          <a:effectLst/>
        </p:spPr>
        <p:txBody>
          <a:bodyPr wrap="none" lIns="91399" tIns="45700" rIns="91399" bIns="45700" anchor="ctr"/>
          <a:lstStyle/>
          <a:p>
            <a:endParaRPr lang="en-US" dirty="0"/>
          </a:p>
        </p:txBody>
      </p:sp>
      <p:sp>
        <p:nvSpPr>
          <p:cNvPr id="14" name="Text Placeholder 21"/>
          <p:cNvSpPr>
            <a:spLocks noGrp="1"/>
          </p:cNvSpPr>
          <p:nvPr>
            <p:ph type="body" sz="quarter" idx="12" hasCustomPrompt="1"/>
          </p:nvPr>
        </p:nvSpPr>
        <p:spPr>
          <a:xfrm>
            <a:off x="1" y="5460114"/>
            <a:ext cx="9067122" cy="584200"/>
          </a:xfrm>
        </p:spPr>
        <p:txBody>
          <a:bodyPr anchor="ctr"/>
          <a:lstStyle>
            <a:lvl1pPr marL="137099" indent="0">
              <a:spcBef>
                <a:spcPts val="0"/>
              </a:spcBef>
              <a:buNone/>
              <a:defRPr b="1" baseline="0"/>
            </a:lvl1pPr>
          </a:lstStyle>
          <a:p>
            <a:pPr lvl="0"/>
            <a:r>
              <a:rPr lang="en-US" dirty="0"/>
              <a:t>Add takeaway message</a:t>
            </a:r>
          </a:p>
        </p:txBody>
      </p:sp>
      <p:sp>
        <p:nvSpPr>
          <p:cNvPr id="15" name="Rectangle 14">
            <a:extLst>
              <a:ext uri="{FF2B5EF4-FFF2-40B4-BE49-F238E27FC236}">
                <a16:creationId xmlns:a16="http://schemas.microsoft.com/office/drawing/2014/main" id="{01C7B1F5-D421-4128-BA82-4D345D0C2FFD}"/>
              </a:ext>
            </a:extLst>
          </p:cNvPr>
          <p:cNvSpPr/>
          <p:nvPr/>
        </p:nvSpPr>
        <p:spPr>
          <a:xfrm>
            <a:off x="-339" y="6107892"/>
            <a:ext cx="9144000" cy="731276"/>
          </a:xfrm>
          <a:prstGeom prst="rect">
            <a:avLst/>
          </a:prstGeom>
          <a:solidFill>
            <a:srgbClr val="E6E8DC"/>
          </a:solidFill>
          <a:ln>
            <a:solidFill>
              <a:srgbClr val="E6E8D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834CF39-8DCA-40FA-A364-F694D7566DF3}"/>
              </a:ext>
            </a:extLst>
          </p:cNvPr>
          <p:cNvPicPr>
            <a:picLocks noChangeAspect="1"/>
          </p:cNvPicPr>
          <p:nvPr/>
        </p:nvPicPr>
        <p:blipFill>
          <a:blip r:embed="rId3"/>
          <a:stretch>
            <a:fillRect/>
          </a:stretch>
        </p:blipFill>
        <p:spPr>
          <a:xfrm>
            <a:off x="805435" y="6221117"/>
            <a:ext cx="2914650" cy="504825"/>
          </a:xfrm>
          <a:prstGeom prst="rect">
            <a:avLst/>
          </a:prstGeom>
        </p:spPr>
      </p:pic>
      <p:pic>
        <p:nvPicPr>
          <p:cNvPr id="17" name="Picture 16">
            <a:extLst>
              <a:ext uri="{FF2B5EF4-FFF2-40B4-BE49-F238E27FC236}">
                <a16:creationId xmlns:a16="http://schemas.microsoft.com/office/drawing/2014/main" id="{ECF6A384-6B5E-4094-9BCB-A12F11968111}"/>
              </a:ext>
            </a:extLst>
          </p:cNvPr>
          <p:cNvPicPr>
            <a:picLocks noChangeAspect="1"/>
          </p:cNvPicPr>
          <p:nvPr/>
        </p:nvPicPr>
        <p:blipFill>
          <a:blip r:embed="rId4"/>
          <a:stretch>
            <a:fillRect/>
          </a:stretch>
        </p:blipFill>
        <p:spPr>
          <a:xfrm>
            <a:off x="126852" y="6138563"/>
            <a:ext cx="542925" cy="676275"/>
          </a:xfrm>
          <a:prstGeom prst="rect">
            <a:avLst/>
          </a:prstGeom>
        </p:spPr>
      </p:pic>
      <p:sp>
        <p:nvSpPr>
          <p:cNvPr id="18" name="Footer Placeholder 6">
            <a:extLst>
              <a:ext uri="{FF2B5EF4-FFF2-40B4-BE49-F238E27FC236}">
                <a16:creationId xmlns:a16="http://schemas.microsoft.com/office/drawing/2014/main" id="{1E468A4C-C538-46A4-8447-2FC7DDF014FA}"/>
              </a:ext>
            </a:extLst>
          </p:cNvPr>
          <p:cNvSpPr>
            <a:spLocks noGrp="1"/>
          </p:cNvSpPr>
          <p:nvPr>
            <p:ph type="ftr" sz="quarter" idx="10"/>
          </p:nvPr>
        </p:nvSpPr>
        <p:spPr>
          <a:xfrm>
            <a:off x="4005360" y="6329676"/>
            <a:ext cx="4241321" cy="364628"/>
          </a:xfrm>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June 2013 Lehman Review - 05</a:t>
            </a:r>
            <a:endParaRPr lang="en-US" dirty="0"/>
          </a:p>
        </p:txBody>
      </p:sp>
      <p:sp>
        <p:nvSpPr>
          <p:cNvPr id="19" name="Slide Number Placeholder 4">
            <a:extLst>
              <a:ext uri="{FF2B5EF4-FFF2-40B4-BE49-F238E27FC236}">
                <a16:creationId xmlns:a16="http://schemas.microsoft.com/office/drawing/2014/main" id="{CA94239E-B39D-42CE-9199-EE84AAE0ADC4}"/>
              </a:ext>
            </a:extLst>
          </p:cNvPr>
          <p:cNvSpPr>
            <a:spLocks noGrp="1"/>
          </p:cNvSpPr>
          <p:nvPr>
            <p:ph type="sldNum" sz="quarter" idx="11"/>
          </p:nvPr>
        </p:nvSpPr>
        <p:spPr>
          <a:xfrm>
            <a:off x="8246681" y="6332520"/>
            <a:ext cx="762000" cy="364628"/>
          </a:xfrm>
        </p:spPr>
        <p:txBody>
          <a:bodyPr/>
          <a:lstStyle>
            <a:lvl1pPr>
              <a:defRPr/>
            </a:lvl1pPr>
          </a:lstStyle>
          <a:p>
            <a:pPr>
              <a:defRPr/>
            </a:pPr>
            <a:r>
              <a:rPr lang="en-US"/>
              <a:t>, Slide </a:t>
            </a:r>
            <a:fld id="{35AD4620-7552-4207-8973-898801ED212B}" type="slidenum">
              <a:rPr lang="en-US" smtClean="0"/>
              <a:pPr>
                <a:defRPr/>
              </a:pPr>
              <a:t>‹#›</a:t>
            </a:fld>
            <a:endParaRPr lang="en-US"/>
          </a:p>
        </p:txBody>
      </p:sp>
      <p:sp>
        <p:nvSpPr>
          <p:cNvPr id="21" name="Rectangle 8">
            <a:extLst>
              <a:ext uri="{FF2B5EF4-FFF2-40B4-BE49-F238E27FC236}">
                <a16:creationId xmlns:a16="http://schemas.microsoft.com/office/drawing/2014/main" id="{28247A45-C8D9-4AFA-AF82-FC549DAE7A13}"/>
              </a:ext>
            </a:extLst>
          </p:cNvPr>
          <p:cNvSpPr>
            <a:spLocks noChangeArrowheads="1"/>
          </p:cNvSpPr>
          <p:nvPr userDrawn="1"/>
        </p:nvSpPr>
        <p:spPr bwMode="auto">
          <a:xfrm>
            <a:off x="0" y="5447409"/>
            <a:ext cx="9144000" cy="685800"/>
          </a:xfrm>
          <a:prstGeom prst="rect">
            <a:avLst/>
          </a:prstGeom>
          <a:solidFill>
            <a:schemeClr val="bg2">
              <a:lumMod val="90000"/>
            </a:schemeClr>
          </a:solidFill>
          <a:ln w="9525">
            <a:noFill/>
            <a:miter lim="800000"/>
            <a:headEnd/>
            <a:tailEnd/>
          </a:ln>
        </p:spPr>
        <p:txBody>
          <a:bodyPr wrap="none" lIns="91399" tIns="45700" rIns="91399" bIns="45700" anchor="ctr"/>
          <a:lstStyle/>
          <a:p>
            <a:endParaRPr lang="en-US" dirty="0"/>
          </a:p>
        </p:txBody>
      </p:sp>
      <p:sp>
        <p:nvSpPr>
          <p:cNvPr id="22" name="Rectangle 9">
            <a:extLst>
              <a:ext uri="{FF2B5EF4-FFF2-40B4-BE49-F238E27FC236}">
                <a16:creationId xmlns:a16="http://schemas.microsoft.com/office/drawing/2014/main" id="{6644585D-4DF5-4C49-8857-C0F39D81E230}"/>
              </a:ext>
            </a:extLst>
          </p:cNvPr>
          <p:cNvSpPr>
            <a:spLocks noChangeArrowheads="1"/>
          </p:cNvSpPr>
          <p:nvPr userDrawn="1"/>
        </p:nvSpPr>
        <p:spPr bwMode="auto">
          <a:xfrm>
            <a:off x="0" y="6057009"/>
            <a:ext cx="9144000" cy="76200"/>
          </a:xfrm>
          <a:prstGeom prst="rect">
            <a:avLst/>
          </a:prstGeom>
          <a:solidFill>
            <a:srgbClr val="006633"/>
          </a:solidFill>
          <a:ln w="9525">
            <a:noFill/>
            <a:miter lim="800000"/>
            <a:headEnd/>
            <a:tailEnd/>
          </a:ln>
          <a:effectLst/>
        </p:spPr>
        <p:txBody>
          <a:bodyPr wrap="none" lIns="91399" tIns="45700" rIns="91399" bIns="45700" anchor="ctr"/>
          <a:lstStyle/>
          <a:p>
            <a:endParaRPr lang="en-US" dirty="0"/>
          </a:p>
        </p:txBody>
      </p:sp>
    </p:spTree>
    <p:extLst>
      <p:ext uri="{BB962C8B-B14F-4D97-AF65-F5344CB8AC3E}">
        <p14:creationId xmlns:p14="http://schemas.microsoft.com/office/powerpoint/2010/main" val="56323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4644573" y="1071569"/>
            <a:ext cx="4423227" cy="5027414"/>
          </a:xfrm>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21193009-D08C-4E5C-8443-805DA2B207F0}"/>
              </a:ext>
            </a:extLst>
          </p:cNvPr>
          <p:cNvSpPr/>
          <p:nvPr/>
        </p:nvSpPr>
        <p:spPr>
          <a:xfrm>
            <a:off x="-339" y="6125738"/>
            <a:ext cx="9144000" cy="731276"/>
          </a:xfrm>
          <a:prstGeom prst="rect">
            <a:avLst/>
          </a:prstGeom>
          <a:solidFill>
            <a:srgbClr val="E6E8DC"/>
          </a:solidFill>
          <a:ln>
            <a:solidFill>
              <a:srgbClr val="E6E8D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935760D-1A59-4D23-BA5C-A138B7780352}"/>
              </a:ext>
            </a:extLst>
          </p:cNvPr>
          <p:cNvPicPr>
            <a:picLocks noChangeAspect="1"/>
          </p:cNvPicPr>
          <p:nvPr/>
        </p:nvPicPr>
        <p:blipFill>
          <a:blip r:embed="rId3"/>
          <a:stretch>
            <a:fillRect/>
          </a:stretch>
        </p:blipFill>
        <p:spPr>
          <a:xfrm>
            <a:off x="805435" y="6238963"/>
            <a:ext cx="2914650" cy="504825"/>
          </a:xfrm>
          <a:prstGeom prst="rect">
            <a:avLst/>
          </a:prstGeom>
        </p:spPr>
      </p:pic>
      <p:pic>
        <p:nvPicPr>
          <p:cNvPr id="15" name="Picture 14">
            <a:extLst>
              <a:ext uri="{FF2B5EF4-FFF2-40B4-BE49-F238E27FC236}">
                <a16:creationId xmlns:a16="http://schemas.microsoft.com/office/drawing/2014/main" id="{F179E5C5-F882-4C48-912D-B3879CFA5114}"/>
              </a:ext>
            </a:extLst>
          </p:cNvPr>
          <p:cNvPicPr>
            <a:picLocks noChangeAspect="1"/>
          </p:cNvPicPr>
          <p:nvPr/>
        </p:nvPicPr>
        <p:blipFill>
          <a:blip r:embed="rId4"/>
          <a:stretch>
            <a:fillRect/>
          </a:stretch>
        </p:blipFill>
        <p:spPr>
          <a:xfrm>
            <a:off x="126852" y="6156409"/>
            <a:ext cx="542925" cy="676275"/>
          </a:xfrm>
          <a:prstGeom prst="rect">
            <a:avLst/>
          </a:prstGeom>
        </p:spPr>
      </p:pic>
      <p:sp>
        <p:nvSpPr>
          <p:cNvPr id="16" name="Footer Placeholder 6">
            <a:extLst>
              <a:ext uri="{FF2B5EF4-FFF2-40B4-BE49-F238E27FC236}">
                <a16:creationId xmlns:a16="http://schemas.microsoft.com/office/drawing/2014/main" id="{983749A5-4818-45C4-A381-EEF235BDB76C}"/>
              </a:ext>
            </a:extLst>
          </p:cNvPr>
          <p:cNvSpPr>
            <a:spLocks noGrp="1"/>
          </p:cNvSpPr>
          <p:nvPr>
            <p:ph type="ftr" sz="quarter" idx="11"/>
          </p:nvPr>
        </p:nvSpPr>
        <p:spPr>
          <a:xfrm>
            <a:off x="4005360" y="6347522"/>
            <a:ext cx="4241321" cy="364628"/>
          </a:xfrm>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June 2013 Lehman Review - 05</a:t>
            </a:r>
            <a:endParaRPr lang="en-US" dirty="0"/>
          </a:p>
        </p:txBody>
      </p:sp>
      <p:sp>
        <p:nvSpPr>
          <p:cNvPr id="17" name="Slide Number Placeholder 4">
            <a:extLst>
              <a:ext uri="{FF2B5EF4-FFF2-40B4-BE49-F238E27FC236}">
                <a16:creationId xmlns:a16="http://schemas.microsoft.com/office/drawing/2014/main" id="{B9EC972A-CF77-4B75-8A7F-77DD73C85F1F}"/>
              </a:ext>
            </a:extLst>
          </p:cNvPr>
          <p:cNvSpPr>
            <a:spLocks noGrp="1"/>
          </p:cNvSpPr>
          <p:nvPr>
            <p:ph type="sldNum" sz="quarter" idx="12"/>
          </p:nvPr>
        </p:nvSpPr>
        <p:spPr>
          <a:xfrm>
            <a:off x="8246681" y="6350366"/>
            <a:ext cx="762000" cy="364628"/>
          </a:xfrm>
        </p:spPr>
        <p:txBody>
          <a:bodyPr/>
          <a:lstStyle>
            <a:lvl1pPr>
              <a:defRPr/>
            </a:lvl1pPr>
          </a:lstStyle>
          <a:p>
            <a:pPr>
              <a:defRPr/>
            </a:pPr>
            <a:r>
              <a:rPr lang="en-US"/>
              <a:t>, Slide </a:t>
            </a:r>
            <a:fld id="{4F88C639-55E7-4D97-AC8D-4B42A67367B5}" type="slidenum">
              <a:rPr lang="en-US" smtClean="0"/>
              <a:pPr>
                <a:defRPr/>
              </a:pPr>
              <a:t>‹#›</a:t>
            </a:fld>
            <a:endParaRPr lang="en-US"/>
          </a:p>
        </p:txBody>
      </p:sp>
    </p:spTree>
    <p:extLst>
      <p:ext uri="{BB962C8B-B14F-4D97-AF65-F5344CB8AC3E}">
        <p14:creationId xmlns:p14="http://schemas.microsoft.com/office/powerpoint/2010/main" val="287834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pic>
        <p:nvPicPr>
          <p:cNvPr id="6"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a:extLst>
              <a:ext uri="{FF2B5EF4-FFF2-40B4-BE49-F238E27FC236}">
                <a16:creationId xmlns:a16="http://schemas.microsoft.com/office/drawing/2014/main" id="{0F15C02B-42FA-4987-B2A2-BA4948B3BDF7}"/>
              </a:ext>
            </a:extLst>
          </p:cNvPr>
          <p:cNvSpPr/>
          <p:nvPr/>
        </p:nvSpPr>
        <p:spPr>
          <a:xfrm>
            <a:off x="-339" y="6125738"/>
            <a:ext cx="9144000" cy="731276"/>
          </a:xfrm>
          <a:prstGeom prst="rect">
            <a:avLst/>
          </a:prstGeom>
          <a:solidFill>
            <a:srgbClr val="E6E8DC"/>
          </a:solidFill>
          <a:ln>
            <a:solidFill>
              <a:srgbClr val="E6E8D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97C830F-A8FF-4326-9EF2-DA6755CD78E3}"/>
              </a:ext>
            </a:extLst>
          </p:cNvPr>
          <p:cNvPicPr>
            <a:picLocks noChangeAspect="1"/>
          </p:cNvPicPr>
          <p:nvPr/>
        </p:nvPicPr>
        <p:blipFill>
          <a:blip r:embed="rId3"/>
          <a:stretch>
            <a:fillRect/>
          </a:stretch>
        </p:blipFill>
        <p:spPr>
          <a:xfrm>
            <a:off x="805435" y="6238963"/>
            <a:ext cx="2914650" cy="504825"/>
          </a:xfrm>
          <a:prstGeom prst="rect">
            <a:avLst/>
          </a:prstGeom>
        </p:spPr>
      </p:pic>
      <p:pic>
        <p:nvPicPr>
          <p:cNvPr id="15" name="Picture 14">
            <a:extLst>
              <a:ext uri="{FF2B5EF4-FFF2-40B4-BE49-F238E27FC236}">
                <a16:creationId xmlns:a16="http://schemas.microsoft.com/office/drawing/2014/main" id="{5DC29297-F34E-4DF1-9F2C-A4B87E837D89}"/>
              </a:ext>
            </a:extLst>
          </p:cNvPr>
          <p:cNvPicPr>
            <a:picLocks noChangeAspect="1"/>
          </p:cNvPicPr>
          <p:nvPr/>
        </p:nvPicPr>
        <p:blipFill>
          <a:blip r:embed="rId4"/>
          <a:stretch>
            <a:fillRect/>
          </a:stretch>
        </p:blipFill>
        <p:spPr>
          <a:xfrm>
            <a:off x="126852" y="6156409"/>
            <a:ext cx="542925" cy="676275"/>
          </a:xfrm>
          <a:prstGeom prst="rect">
            <a:avLst/>
          </a:prstGeom>
        </p:spPr>
      </p:pic>
      <p:sp>
        <p:nvSpPr>
          <p:cNvPr id="16" name="Footer Placeholder 6">
            <a:extLst>
              <a:ext uri="{FF2B5EF4-FFF2-40B4-BE49-F238E27FC236}">
                <a16:creationId xmlns:a16="http://schemas.microsoft.com/office/drawing/2014/main" id="{5E480F41-BABB-41A4-B344-075F0CCB5E0E}"/>
              </a:ext>
            </a:extLst>
          </p:cNvPr>
          <p:cNvSpPr>
            <a:spLocks noGrp="1"/>
          </p:cNvSpPr>
          <p:nvPr>
            <p:ph type="ftr" sz="quarter" idx="11"/>
          </p:nvPr>
        </p:nvSpPr>
        <p:spPr>
          <a:xfrm>
            <a:off x="4005360" y="6347522"/>
            <a:ext cx="4241321" cy="364628"/>
          </a:xfrm>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June 2013 Lehman Review - 05</a:t>
            </a:r>
            <a:endParaRPr lang="en-US" dirty="0"/>
          </a:p>
        </p:txBody>
      </p:sp>
      <p:sp>
        <p:nvSpPr>
          <p:cNvPr id="17" name="Slide Number Placeholder 4">
            <a:extLst>
              <a:ext uri="{FF2B5EF4-FFF2-40B4-BE49-F238E27FC236}">
                <a16:creationId xmlns:a16="http://schemas.microsoft.com/office/drawing/2014/main" id="{2EFB8932-12FA-42D6-BDC7-C095FB600D63}"/>
              </a:ext>
            </a:extLst>
          </p:cNvPr>
          <p:cNvSpPr>
            <a:spLocks noGrp="1"/>
          </p:cNvSpPr>
          <p:nvPr>
            <p:ph type="sldNum" sz="quarter" idx="12"/>
          </p:nvPr>
        </p:nvSpPr>
        <p:spPr>
          <a:xfrm>
            <a:off x="8246681" y="6350366"/>
            <a:ext cx="762000" cy="364628"/>
          </a:xfrm>
        </p:spPr>
        <p:txBody>
          <a:bodyPr/>
          <a:lstStyle>
            <a:lvl1pPr>
              <a:defRPr/>
            </a:lvl1pPr>
          </a:lstStyle>
          <a:p>
            <a:pPr>
              <a:defRPr/>
            </a:pPr>
            <a:r>
              <a:rPr lang="en-US"/>
              <a:t>, Slide </a:t>
            </a:r>
            <a:fld id="{BCDB990A-6268-4898-A641-7F04AAB15EE6}" type="slidenum">
              <a:rPr lang="en-US" smtClean="0"/>
              <a:pPr>
                <a:defRPr/>
              </a:pPr>
              <a:t>‹#›</a:t>
            </a:fld>
            <a:endParaRPr lang="en-US"/>
          </a:p>
        </p:txBody>
      </p:sp>
    </p:spTree>
    <p:extLst>
      <p:ext uri="{BB962C8B-B14F-4D97-AF65-F5344CB8AC3E}">
        <p14:creationId xmlns:p14="http://schemas.microsoft.com/office/powerpoint/2010/main" val="360913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pic>
        <p:nvPicPr>
          <p:cNvPr id="8"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9"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4625530" y="1067099"/>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76206" y="3581400"/>
            <a:ext cx="4419599"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4625530" y="3581400"/>
            <a:ext cx="4442275" cy="2433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a:extLst>
              <a:ext uri="{FF2B5EF4-FFF2-40B4-BE49-F238E27FC236}">
                <a16:creationId xmlns:a16="http://schemas.microsoft.com/office/drawing/2014/main" id="{4DFCB7C4-3D76-4FBF-B62F-EA8A15430472}"/>
              </a:ext>
            </a:extLst>
          </p:cNvPr>
          <p:cNvSpPr/>
          <p:nvPr/>
        </p:nvSpPr>
        <p:spPr>
          <a:xfrm>
            <a:off x="-339" y="6125738"/>
            <a:ext cx="9144000" cy="731276"/>
          </a:xfrm>
          <a:prstGeom prst="rect">
            <a:avLst/>
          </a:prstGeom>
          <a:solidFill>
            <a:srgbClr val="E6E8DC"/>
          </a:solidFill>
          <a:ln>
            <a:solidFill>
              <a:srgbClr val="E6E8D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EEFFE8F-B55F-4454-B750-E36F923B097B}"/>
              </a:ext>
            </a:extLst>
          </p:cNvPr>
          <p:cNvPicPr>
            <a:picLocks noChangeAspect="1"/>
          </p:cNvPicPr>
          <p:nvPr/>
        </p:nvPicPr>
        <p:blipFill>
          <a:blip r:embed="rId3"/>
          <a:stretch>
            <a:fillRect/>
          </a:stretch>
        </p:blipFill>
        <p:spPr>
          <a:xfrm>
            <a:off x="805435" y="6238963"/>
            <a:ext cx="2914650" cy="504825"/>
          </a:xfrm>
          <a:prstGeom prst="rect">
            <a:avLst/>
          </a:prstGeom>
        </p:spPr>
      </p:pic>
      <p:pic>
        <p:nvPicPr>
          <p:cNvPr id="19" name="Picture 18">
            <a:extLst>
              <a:ext uri="{FF2B5EF4-FFF2-40B4-BE49-F238E27FC236}">
                <a16:creationId xmlns:a16="http://schemas.microsoft.com/office/drawing/2014/main" id="{97D21793-F3D6-4468-BEF8-945D39B39769}"/>
              </a:ext>
            </a:extLst>
          </p:cNvPr>
          <p:cNvPicPr>
            <a:picLocks noChangeAspect="1"/>
          </p:cNvPicPr>
          <p:nvPr/>
        </p:nvPicPr>
        <p:blipFill>
          <a:blip r:embed="rId4"/>
          <a:stretch>
            <a:fillRect/>
          </a:stretch>
        </p:blipFill>
        <p:spPr>
          <a:xfrm>
            <a:off x="126852" y="6156409"/>
            <a:ext cx="542925" cy="676275"/>
          </a:xfrm>
          <a:prstGeom prst="rect">
            <a:avLst/>
          </a:prstGeom>
        </p:spPr>
      </p:pic>
      <p:sp>
        <p:nvSpPr>
          <p:cNvPr id="20" name="Footer Placeholder 6">
            <a:extLst>
              <a:ext uri="{FF2B5EF4-FFF2-40B4-BE49-F238E27FC236}">
                <a16:creationId xmlns:a16="http://schemas.microsoft.com/office/drawing/2014/main" id="{3DFDDBA6-B013-44F6-9770-D5AEE184972F}"/>
              </a:ext>
            </a:extLst>
          </p:cNvPr>
          <p:cNvSpPr>
            <a:spLocks noGrp="1"/>
          </p:cNvSpPr>
          <p:nvPr>
            <p:ph type="ftr" sz="quarter" idx="10"/>
          </p:nvPr>
        </p:nvSpPr>
        <p:spPr>
          <a:xfrm>
            <a:off x="4005360" y="6347522"/>
            <a:ext cx="4241321" cy="364628"/>
          </a:xfrm>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June 2013 Lehman Review - 05</a:t>
            </a:r>
            <a:endParaRPr lang="en-US" dirty="0"/>
          </a:p>
        </p:txBody>
      </p:sp>
      <p:sp>
        <p:nvSpPr>
          <p:cNvPr id="21" name="Slide Number Placeholder 4">
            <a:extLst>
              <a:ext uri="{FF2B5EF4-FFF2-40B4-BE49-F238E27FC236}">
                <a16:creationId xmlns:a16="http://schemas.microsoft.com/office/drawing/2014/main" id="{52B3E445-42B1-4C71-A4D3-F30968A29C5E}"/>
              </a:ext>
            </a:extLst>
          </p:cNvPr>
          <p:cNvSpPr>
            <a:spLocks noGrp="1"/>
          </p:cNvSpPr>
          <p:nvPr>
            <p:ph type="sldNum" sz="quarter" idx="14"/>
          </p:nvPr>
        </p:nvSpPr>
        <p:spPr>
          <a:xfrm>
            <a:off x="8246681" y="6350366"/>
            <a:ext cx="762000" cy="364628"/>
          </a:xfrm>
        </p:spPr>
        <p:txBody>
          <a:bodyPr/>
          <a:lstStyle>
            <a:lvl1pPr>
              <a:defRPr/>
            </a:lvl1pPr>
          </a:lstStyle>
          <a:p>
            <a:pPr>
              <a:defRPr/>
            </a:pPr>
            <a:r>
              <a:rPr lang="en-US"/>
              <a:t>, Slide </a:t>
            </a:r>
            <a:fld id="{74887700-F8AD-4E75-9DA6-99EB4D2760D1}" type="slidenum">
              <a:rPr lang="en-US" smtClean="0"/>
              <a:pPr>
                <a:defRPr/>
              </a:pPr>
              <a:t>‹#›</a:t>
            </a:fld>
            <a:endParaRPr lang="en-US"/>
          </a:p>
        </p:txBody>
      </p:sp>
    </p:spTree>
    <p:extLst>
      <p:ext uri="{BB962C8B-B14F-4D97-AF65-F5344CB8AC3E}">
        <p14:creationId xmlns:p14="http://schemas.microsoft.com/office/powerpoint/2010/main" val="2717072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2F8A0A52-B14D-49AD-8AD2-046EF384A3E0}"/>
              </a:ext>
            </a:extLst>
          </p:cNvPr>
          <p:cNvSpPr/>
          <p:nvPr/>
        </p:nvSpPr>
        <p:spPr>
          <a:xfrm>
            <a:off x="-339" y="6125738"/>
            <a:ext cx="9144000" cy="731276"/>
          </a:xfrm>
          <a:prstGeom prst="rect">
            <a:avLst/>
          </a:prstGeom>
          <a:solidFill>
            <a:srgbClr val="E6E8DC"/>
          </a:solidFill>
          <a:ln>
            <a:solidFill>
              <a:srgbClr val="E6E8D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D2B7474-CEAF-4CFF-9397-6E9702EE971A}"/>
              </a:ext>
            </a:extLst>
          </p:cNvPr>
          <p:cNvPicPr>
            <a:picLocks noChangeAspect="1"/>
          </p:cNvPicPr>
          <p:nvPr/>
        </p:nvPicPr>
        <p:blipFill>
          <a:blip r:embed="rId3"/>
          <a:stretch>
            <a:fillRect/>
          </a:stretch>
        </p:blipFill>
        <p:spPr>
          <a:xfrm>
            <a:off x="805435" y="6238963"/>
            <a:ext cx="2914650" cy="504825"/>
          </a:xfrm>
          <a:prstGeom prst="rect">
            <a:avLst/>
          </a:prstGeom>
        </p:spPr>
      </p:pic>
      <p:pic>
        <p:nvPicPr>
          <p:cNvPr id="12" name="Picture 11">
            <a:extLst>
              <a:ext uri="{FF2B5EF4-FFF2-40B4-BE49-F238E27FC236}">
                <a16:creationId xmlns:a16="http://schemas.microsoft.com/office/drawing/2014/main" id="{7969F319-EC3B-4E66-82AF-27DC08F4A37F}"/>
              </a:ext>
            </a:extLst>
          </p:cNvPr>
          <p:cNvPicPr>
            <a:picLocks noChangeAspect="1"/>
          </p:cNvPicPr>
          <p:nvPr/>
        </p:nvPicPr>
        <p:blipFill>
          <a:blip r:embed="rId4"/>
          <a:stretch>
            <a:fillRect/>
          </a:stretch>
        </p:blipFill>
        <p:spPr>
          <a:xfrm>
            <a:off x="126852" y="6156409"/>
            <a:ext cx="542925" cy="676275"/>
          </a:xfrm>
          <a:prstGeom prst="rect">
            <a:avLst/>
          </a:prstGeom>
        </p:spPr>
      </p:pic>
      <p:sp>
        <p:nvSpPr>
          <p:cNvPr id="13" name="Footer Placeholder 6">
            <a:extLst>
              <a:ext uri="{FF2B5EF4-FFF2-40B4-BE49-F238E27FC236}">
                <a16:creationId xmlns:a16="http://schemas.microsoft.com/office/drawing/2014/main" id="{4C2E4E26-10E3-462C-80F2-0C20A426BDA7}"/>
              </a:ext>
            </a:extLst>
          </p:cNvPr>
          <p:cNvSpPr>
            <a:spLocks noGrp="1"/>
          </p:cNvSpPr>
          <p:nvPr>
            <p:ph type="ftr" sz="quarter" idx="10"/>
          </p:nvPr>
        </p:nvSpPr>
        <p:spPr>
          <a:xfrm>
            <a:off x="4005360" y="6347522"/>
            <a:ext cx="4241321" cy="364628"/>
          </a:xfrm>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June 2013 Lehman Review - 05</a:t>
            </a:r>
            <a:endParaRPr lang="en-US" dirty="0"/>
          </a:p>
        </p:txBody>
      </p:sp>
      <p:sp>
        <p:nvSpPr>
          <p:cNvPr id="14" name="Slide Number Placeholder 4">
            <a:extLst>
              <a:ext uri="{FF2B5EF4-FFF2-40B4-BE49-F238E27FC236}">
                <a16:creationId xmlns:a16="http://schemas.microsoft.com/office/drawing/2014/main" id="{4B2F3DB8-202B-4B47-8DA8-9EA6F5AEEF3D}"/>
              </a:ext>
            </a:extLst>
          </p:cNvPr>
          <p:cNvSpPr>
            <a:spLocks noGrp="1"/>
          </p:cNvSpPr>
          <p:nvPr>
            <p:ph type="sldNum" sz="quarter" idx="11"/>
          </p:nvPr>
        </p:nvSpPr>
        <p:spPr>
          <a:xfrm>
            <a:off x="8246681" y="6350366"/>
            <a:ext cx="762000" cy="364628"/>
          </a:xfrm>
        </p:spPr>
        <p:txBody>
          <a:bodyPr/>
          <a:lstStyle>
            <a:lvl1pPr>
              <a:defRPr/>
            </a:lvl1pPr>
          </a:lstStyle>
          <a:p>
            <a:pPr>
              <a:defRPr/>
            </a:pPr>
            <a:r>
              <a:rPr lang="en-US"/>
              <a:t>, Slide </a:t>
            </a:r>
            <a:fld id="{CF988859-7953-4624-98C4-717249B46A15}" type="slidenum">
              <a:rPr lang="en-US" smtClean="0"/>
              <a:pPr>
                <a:defRPr/>
              </a:pPr>
              <a:t>‹#›</a:t>
            </a:fld>
            <a:endParaRPr lang="en-US"/>
          </a:p>
        </p:txBody>
      </p:sp>
    </p:spTree>
    <p:extLst>
      <p:ext uri="{BB962C8B-B14F-4D97-AF65-F5344CB8AC3E}">
        <p14:creationId xmlns:p14="http://schemas.microsoft.com/office/powerpoint/2010/main" val="2307267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77"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4115405" y="3009305"/>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6996">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June 2013 Lehman Review - 05</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888FC917-2F4D-45AC-AA7A-EF80FFB23A84}" type="slidenum">
              <a:rPr lang="en-US" smtClean="0"/>
              <a:pPr>
                <a:defRPr/>
              </a:pPr>
              <a:t>‹#›</a:t>
            </a:fld>
            <a:endParaRPr lang="en-US"/>
          </a:p>
        </p:txBody>
      </p:sp>
    </p:spTree>
    <p:extLst>
      <p:ext uri="{BB962C8B-B14F-4D97-AF65-F5344CB8AC3E}">
        <p14:creationId xmlns:p14="http://schemas.microsoft.com/office/powerpoint/2010/main" val="570954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596" y="75904"/>
            <a:ext cx="8992810" cy="486668"/>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75596" y="1067100"/>
            <a:ext cx="899281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p:cNvSpPr>
            <a:spLocks noGrp="1"/>
          </p:cNvSpPr>
          <p:nvPr>
            <p:ph type="ftr" sz="quarter" idx="3"/>
          </p:nvPr>
        </p:nvSpPr>
        <p:spPr>
          <a:xfrm>
            <a:off x="4140680" y="6356450"/>
            <a:ext cx="4241321" cy="364628"/>
          </a:xfrm>
          <a:prstGeom prst="rect">
            <a:avLst/>
          </a:prstGeom>
        </p:spPr>
        <p:txBody>
          <a:bodyPr lIns="0" tIns="45712" rIns="0" bIns="45712" anchor="b"/>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June 2013 Lehman Review - 05</a:t>
            </a:r>
            <a:endParaRPr lang="en-US" dirty="0"/>
          </a:p>
        </p:txBody>
      </p:sp>
      <p:sp>
        <p:nvSpPr>
          <p:cNvPr id="9" name="Slide Number Placeholder 4"/>
          <p:cNvSpPr>
            <a:spLocks noGrp="1"/>
          </p:cNvSpPr>
          <p:nvPr>
            <p:ph type="sldNum" sz="quarter" idx="4"/>
          </p:nvPr>
        </p:nvSpPr>
        <p:spPr>
          <a:xfrm>
            <a:off x="8382000" y="6356450"/>
            <a:ext cx="762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1000">
                <a:solidFill>
                  <a:srgbClr val="064308"/>
                </a:solidFill>
                <a:ea typeface="ヒラギノ角ゴ Pro W3" charset="-128"/>
                <a:cs typeface="+mn-cs"/>
              </a:defRPr>
            </a:lvl1pPr>
          </a:lstStyle>
          <a:p>
            <a:pPr>
              <a:defRPr/>
            </a:pPr>
            <a:r>
              <a:rPr lang="en-US"/>
              <a:t>, Slide </a:t>
            </a:r>
            <a:fld id="{D30A2C6D-39BC-4576-856C-8743CF76CCF1}" type="slidenum">
              <a:rPr lang="en-US" smtClean="0"/>
              <a:pPr>
                <a:defRPr/>
              </a:pPr>
              <a:t>‹#›</a:t>
            </a:fld>
            <a:endParaRPr lang="en-US"/>
          </a:p>
        </p:txBody>
      </p:sp>
    </p:spTree>
    <p:extLst>
      <p:ext uri="{BB962C8B-B14F-4D97-AF65-F5344CB8AC3E}">
        <p14:creationId xmlns:p14="http://schemas.microsoft.com/office/powerpoint/2010/main" val="405681375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Lst>
  <p:hf hdr="0" dt="0"/>
  <p:txStyles>
    <p:titleStyle>
      <a:lvl1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293"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36"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074"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109"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148" algn="ctr" defTabSz="807750"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074" rtl="0" eaLnBrk="1" latinLnBrk="0" hangingPunct="1">
        <a:defRPr sz="1800" kern="1200">
          <a:solidFill>
            <a:schemeClr val="tx1"/>
          </a:solidFill>
          <a:latin typeface="+mn-lt"/>
          <a:ea typeface="+mn-ea"/>
          <a:cs typeface="+mn-cs"/>
        </a:defRPr>
      </a:lvl1pPr>
      <a:lvl2pPr marL="457036" algn="l" defTabSz="914074" rtl="0" eaLnBrk="1" latinLnBrk="0" hangingPunct="1">
        <a:defRPr sz="1800" kern="1200">
          <a:solidFill>
            <a:schemeClr val="tx1"/>
          </a:solidFill>
          <a:latin typeface="+mn-lt"/>
          <a:ea typeface="+mn-ea"/>
          <a:cs typeface="+mn-cs"/>
        </a:defRPr>
      </a:lvl2pPr>
      <a:lvl3pPr marL="914074" algn="l" defTabSz="914074" rtl="0" eaLnBrk="1" latinLnBrk="0" hangingPunct="1">
        <a:defRPr sz="1800" kern="1200">
          <a:solidFill>
            <a:schemeClr val="tx1"/>
          </a:solidFill>
          <a:latin typeface="+mn-lt"/>
          <a:ea typeface="+mn-ea"/>
          <a:cs typeface="+mn-cs"/>
        </a:defRPr>
      </a:lvl3pPr>
      <a:lvl4pPr marL="1371109" algn="l" defTabSz="914074" rtl="0" eaLnBrk="1" latinLnBrk="0" hangingPunct="1">
        <a:defRPr sz="1800" kern="1200">
          <a:solidFill>
            <a:schemeClr val="tx1"/>
          </a:solidFill>
          <a:latin typeface="+mn-lt"/>
          <a:ea typeface="+mn-ea"/>
          <a:cs typeface="+mn-cs"/>
        </a:defRPr>
      </a:lvl4pPr>
      <a:lvl5pPr marL="1828148" algn="l" defTabSz="914074" rtl="0" eaLnBrk="1" latinLnBrk="0" hangingPunct="1">
        <a:defRPr sz="1800" kern="1200">
          <a:solidFill>
            <a:schemeClr val="tx1"/>
          </a:solidFill>
          <a:latin typeface="+mn-lt"/>
          <a:ea typeface="+mn-ea"/>
          <a:cs typeface="+mn-cs"/>
        </a:defRPr>
      </a:lvl5pPr>
      <a:lvl6pPr marL="2285186" algn="l" defTabSz="914074" rtl="0" eaLnBrk="1" latinLnBrk="0" hangingPunct="1">
        <a:defRPr sz="1800" kern="1200">
          <a:solidFill>
            <a:schemeClr val="tx1"/>
          </a:solidFill>
          <a:latin typeface="+mn-lt"/>
          <a:ea typeface="+mn-ea"/>
          <a:cs typeface="+mn-cs"/>
        </a:defRPr>
      </a:lvl6pPr>
      <a:lvl7pPr marL="2742224" algn="l" defTabSz="914074" rtl="0" eaLnBrk="1" latinLnBrk="0" hangingPunct="1">
        <a:defRPr sz="1800" kern="1200">
          <a:solidFill>
            <a:schemeClr val="tx1"/>
          </a:solidFill>
          <a:latin typeface="+mn-lt"/>
          <a:ea typeface="+mn-ea"/>
          <a:cs typeface="+mn-cs"/>
        </a:defRPr>
      </a:lvl7pPr>
      <a:lvl8pPr marL="3199260" algn="l" defTabSz="914074" rtl="0" eaLnBrk="1" latinLnBrk="0" hangingPunct="1">
        <a:defRPr sz="1800" kern="1200">
          <a:solidFill>
            <a:schemeClr val="tx1"/>
          </a:solidFill>
          <a:latin typeface="+mn-lt"/>
          <a:ea typeface="+mn-ea"/>
          <a:cs typeface="+mn-cs"/>
        </a:defRPr>
      </a:lvl8pPr>
      <a:lvl9pPr marL="3656296" algn="l" defTabSz="9140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5.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54.png"/><Relationship Id="rId2" Type="http://schemas.openxmlformats.org/officeDocument/2006/relationships/image" Target="../media/image11.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53.png"/><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 Id="rId1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83.pn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image" Target="../media/image300.png"/><Relationship Id="rId4" Type="http://schemas.openxmlformats.org/officeDocument/2006/relationships/image" Target="../media/image49.png"/><Relationship Id="rId9" Type="http://schemas.openxmlformats.org/officeDocument/2006/relationships/image" Target="../media/image47.png"/></Relationships>
</file>

<file path=ppt/slides/_rels/slide3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8.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png"/><Relationship Id="rId10" Type="http://schemas.openxmlformats.org/officeDocument/2006/relationships/image" Target="../media/image85.png"/><Relationship Id="rId4" Type="http://schemas.openxmlformats.org/officeDocument/2006/relationships/image" Target="../media/image49.png"/><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9.xml"/><Relationship Id="rId1" Type="http://schemas.openxmlformats.org/officeDocument/2006/relationships/slideLayout" Target="../slideLayouts/slideLayout7.xml"/><Relationship Id="rId15" Type="http://schemas.openxmlformats.org/officeDocument/2006/relationships/image" Target="../media/image710.png"/><Relationship Id="rId4" Type="http://schemas.openxmlformats.org/officeDocument/2006/relationships/image" Target="../media/image130.png"/><Relationship Id="rId14" Type="http://schemas.openxmlformats.org/officeDocument/2006/relationships/image" Target="../media/image240.png"/></Relationships>
</file>

<file path=ppt/slides/_rels/slide38.xml.rels><?xml version="1.0" encoding="UTF-8" standalone="yes"?>
<Relationships xmlns="http://schemas.openxmlformats.org/package/2006/relationships"><Relationship Id="rId3" Type="http://schemas.openxmlformats.org/officeDocument/2006/relationships/image" Target="../media/image810.png"/><Relationship Id="rId7" Type="http://schemas.openxmlformats.org/officeDocument/2006/relationships/image" Target="../media/image1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8" Type="http://schemas.openxmlformats.org/officeDocument/2006/relationships/image" Target="../media/image391.png"/><Relationship Id="rId3" Type="http://schemas.openxmlformats.org/officeDocument/2006/relationships/image" Target="../media/image320.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11.png"/><Relationship Id="rId4" Type="http://schemas.openxmlformats.org/officeDocument/2006/relationships/image" Target="../media/image34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19.png"/><Relationship Id="rId4" Type="http://schemas.openxmlformats.org/officeDocument/2006/relationships/image" Target="../media/image23.png"/><Relationship Id="rId9"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00.png"/><Relationship Id="rId5" Type="http://schemas.openxmlformats.org/officeDocument/2006/relationships/image" Target="../media/image490.png"/><Relationship Id="rId4" Type="http://schemas.openxmlformats.org/officeDocument/2006/relationships/image" Target="../media/image480.png"/></Relationships>
</file>

<file path=ppt/slides/_rels/slide44.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40.png"/><Relationship Id="rId1" Type="http://schemas.openxmlformats.org/officeDocument/2006/relationships/slideLayout" Target="../slideLayouts/slideLayout2.xml"/><Relationship Id="rId5" Type="http://schemas.openxmlformats.org/officeDocument/2006/relationships/image" Target="../media/image481.png"/><Relationship Id="rId4" Type="http://schemas.openxmlformats.org/officeDocument/2006/relationships/image" Target="../media/image460.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30.png"/><Relationship Id="rId3" Type="http://schemas.openxmlformats.org/officeDocument/2006/relationships/image" Target="../media/image880.png"/><Relationship Id="rId7" Type="http://schemas.openxmlformats.org/officeDocument/2006/relationships/image" Target="../media/image920.png"/><Relationship Id="rId12" Type="http://schemas.openxmlformats.org/officeDocument/2006/relationships/image" Target="../media/image9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10.png"/><Relationship Id="rId11" Type="http://schemas.openxmlformats.org/officeDocument/2006/relationships/image" Target="../media/image97.png"/><Relationship Id="rId5" Type="http://schemas.openxmlformats.org/officeDocument/2006/relationships/image" Target="../media/image900.png"/><Relationship Id="rId10" Type="http://schemas.openxmlformats.org/officeDocument/2006/relationships/image" Target="../media/image96.png"/><Relationship Id="rId4" Type="http://schemas.openxmlformats.org/officeDocument/2006/relationships/image" Target="../media/image890.png"/><Relationship Id="rId9" Type="http://schemas.openxmlformats.org/officeDocument/2006/relationships/image" Target="../media/image9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a:xfrm>
            <a:off x="1500326" y="3200400"/>
            <a:ext cx="6096000" cy="1143000"/>
          </a:xfrm>
        </p:spPr>
        <p:txBody>
          <a:bodyPr/>
          <a:lstStyle/>
          <a:p>
            <a:r>
              <a:rPr lang="en-US" dirty="0"/>
              <a:t>Joshua Wylie</a:t>
            </a:r>
          </a:p>
          <a:p>
            <a:r>
              <a:rPr lang="en-US" dirty="0"/>
              <a:t>Facility for Rare Isotope Beams (FRIB)</a:t>
            </a:r>
          </a:p>
          <a:p>
            <a:r>
              <a:rPr lang="en-US" dirty="0"/>
              <a:t>ERICE 2024</a:t>
            </a:r>
          </a:p>
          <a:p>
            <a:r>
              <a:rPr lang="en-US" dirty="0"/>
              <a:t>September 18, 2024</a:t>
            </a:r>
          </a:p>
        </p:txBody>
      </p:sp>
      <p:sp>
        <p:nvSpPr>
          <p:cNvPr id="9219" name="Title 5"/>
          <p:cNvSpPr>
            <a:spLocks noGrp="1"/>
          </p:cNvSpPr>
          <p:nvPr>
            <p:ph type="title"/>
          </p:nvPr>
        </p:nvSpPr>
        <p:spPr>
          <a:xfrm>
            <a:off x="71438" y="1439785"/>
            <a:ext cx="9001124" cy="911935"/>
          </a:xfrm>
        </p:spPr>
        <p:txBody>
          <a:bodyPr/>
          <a:lstStyle/>
          <a:p>
            <a:r>
              <a:rPr lang="en-US" dirty="0"/>
              <a:t>Understanding continuum effects on nuclei near the driplines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849FDA-E682-528C-EBA0-8E3D984FEA21}"/>
              </a:ext>
            </a:extLst>
          </p:cNvPr>
          <p:cNvSpPr>
            <a:spLocks noGrp="1"/>
          </p:cNvSpPr>
          <p:nvPr>
            <p:ph idx="1"/>
          </p:nvPr>
        </p:nvSpPr>
        <p:spPr>
          <a:xfrm>
            <a:off x="76200" y="5257800"/>
            <a:ext cx="8991600" cy="579843"/>
          </a:xfrm>
        </p:spPr>
        <p:txBody>
          <a:bodyPr/>
          <a:lstStyle/>
          <a:p>
            <a:r>
              <a:rPr lang="en-US" dirty="0"/>
              <a:t>There are an abundance of light nuclei which fits in this region</a:t>
            </a:r>
          </a:p>
          <a:p>
            <a:r>
              <a:rPr lang="en-US" dirty="0"/>
              <a:t>The nuclei shown are our focus for the current discussion</a:t>
            </a:r>
          </a:p>
        </p:txBody>
      </p:sp>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dirty="0"/>
              <a:t>Introduction – Exotic Nuclei</a:t>
            </a:r>
          </a:p>
        </p:txBody>
      </p:sp>
      <p:sp>
        <p:nvSpPr>
          <p:cNvPr id="4" name="Footer Placeholder 3">
            <a:extLst>
              <a:ext uri="{FF2B5EF4-FFF2-40B4-BE49-F238E27FC236}">
                <a16:creationId xmlns:a16="http://schemas.microsoft.com/office/drawing/2014/main" id="{A84CFE43-CE65-941A-6BA7-CC1F824B074F}"/>
              </a:ext>
            </a:extLst>
          </p:cNvPr>
          <p:cNvSpPr>
            <a:spLocks noGrp="1"/>
          </p:cNvSpPr>
          <p:nvPr>
            <p:ph type="ftr" sz="quarter" idx="10"/>
          </p:nvPr>
        </p:nvSpPr>
        <p:spPr/>
        <p:txBody>
          <a:bodyPr/>
          <a:lstStyle/>
          <a:p>
            <a:pPr>
              <a:defRPr/>
            </a:pPr>
            <a:r>
              <a:rPr lang="en-US" dirty="0"/>
              <a:t>J. Wylie, </a:t>
            </a:r>
            <a:r>
              <a:rPr lang="en-US" dirty="0" err="1"/>
              <a:t>Erice</a:t>
            </a:r>
            <a:r>
              <a:rPr lang="en-US" dirty="0"/>
              <a:t> Meeting 2024</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10</a:t>
            </a:fld>
            <a:endParaRPr lang="en-US"/>
          </a:p>
        </p:txBody>
      </p:sp>
      <p:pic>
        <p:nvPicPr>
          <p:cNvPr id="6" name="Picture 5">
            <a:extLst>
              <a:ext uri="{FF2B5EF4-FFF2-40B4-BE49-F238E27FC236}">
                <a16:creationId xmlns:a16="http://schemas.microsoft.com/office/drawing/2014/main" id="{495473CA-0162-06A4-F5B8-0723EDEDAFEB}"/>
              </a:ext>
            </a:extLst>
          </p:cNvPr>
          <p:cNvPicPr>
            <a:picLocks noChangeAspect="1"/>
          </p:cNvPicPr>
          <p:nvPr/>
        </p:nvPicPr>
        <p:blipFill>
          <a:blip r:embed="rId3"/>
          <a:stretch>
            <a:fillRect/>
          </a:stretch>
        </p:blipFill>
        <p:spPr>
          <a:xfrm>
            <a:off x="219821" y="2306690"/>
            <a:ext cx="3155064" cy="2244620"/>
          </a:xfrm>
          <a:prstGeom prst="rect">
            <a:avLst/>
          </a:prstGeom>
        </p:spPr>
      </p:pic>
      <p:grpSp>
        <p:nvGrpSpPr>
          <p:cNvPr id="9" name="Group 8">
            <a:extLst>
              <a:ext uri="{FF2B5EF4-FFF2-40B4-BE49-F238E27FC236}">
                <a16:creationId xmlns:a16="http://schemas.microsoft.com/office/drawing/2014/main" id="{F1FDAF15-9736-96C0-DCCE-9E8639BC596F}"/>
              </a:ext>
            </a:extLst>
          </p:cNvPr>
          <p:cNvGrpSpPr/>
          <p:nvPr/>
        </p:nvGrpSpPr>
        <p:grpSpPr>
          <a:xfrm>
            <a:off x="4005360" y="1181101"/>
            <a:ext cx="5138640" cy="3924299"/>
            <a:chOff x="4005360" y="990602"/>
            <a:chExt cx="5138640" cy="3924299"/>
          </a:xfrm>
          <a:effectLst>
            <a:outerShdw blurRad="50800" dist="38100" dir="2700000" algn="tl" rotWithShape="0">
              <a:prstClr val="black">
                <a:alpha val="40000"/>
              </a:prstClr>
            </a:outerShdw>
          </a:effectLst>
        </p:grpSpPr>
        <p:sp>
          <p:nvSpPr>
            <p:cNvPr id="986" name="Freeform: Shape 985">
              <a:extLst>
                <a:ext uri="{FF2B5EF4-FFF2-40B4-BE49-F238E27FC236}">
                  <a16:creationId xmlns:a16="http://schemas.microsoft.com/office/drawing/2014/main" id="{153DC3BB-DFCA-67A6-1B27-AE6D48014C99}"/>
                </a:ext>
              </a:extLst>
            </p:cNvPr>
            <p:cNvSpPr/>
            <p:nvPr/>
          </p:nvSpPr>
          <p:spPr>
            <a:xfrm>
              <a:off x="4140663"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87" name="Freeform: Shape 986">
              <a:extLst>
                <a:ext uri="{FF2B5EF4-FFF2-40B4-BE49-F238E27FC236}">
                  <a16:creationId xmlns:a16="http://schemas.microsoft.com/office/drawing/2014/main" id="{99C20AD9-09D7-9260-24E3-62EC2811FC32}"/>
                </a:ext>
              </a:extLst>
            </p:cNvPr>
            <p:cNvSpPr/>
            <p:nvPr/>
          </p:nvSpPr>
          <p:spPr>
            <a:xfrm>
              <a:off x="4140663"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1H</a:t>
              </a:r>
            </a:p>
          </p:txBody>
        </p:sp>
        <p:sp>
          <p:nvSpPr>
            <p:cNvPr id="988" name="Freeform: Shape 987">
              <a:extLst>
                <a:ext uri="{FF2B5EF4-FFF2-40B4-BE49-F238E27FC236}">
                  <a16:creationId xmlns:a16="http://schemas.microsoft.com/office/drawing/2014/main" id="{417AF9DA-6EB9-9149-A999-35A201901279}"/>
                </a:ext>
              </a:extLst>
            </p:cNvPr>
            <p:cNvSpPr/>
            <p:nvPr/>
          </p:nvSpPr>
          <p:spPr>
            <a:xfrm>
              <a:off x="4691005"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89" name="Freeform: Shape 988">
              <a:extLst>
                <a:ext uri="{FF2B5EF4-FFF2-40B4-BE49-F238E27FC236}">
                  <a16:creationId xmlns:a16="http://schemas.microsoft.com/office/drawing/2014/main" id="{C2B333B6-469E-408A-E289-7916641F5B09}"/>
                </a:ext>
              </a:extLst>
            </p:cNvPr>
            <p:cNvSpPr/>
            <p:nvPr/>
          </p:nvSpPr>
          <p:spPr>
            <a:xfrm>
              <a:off x="4691005"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2H</a:t>
              </a:r>
            </a:p>
          </p:txBody>
        </p:sp>
        <p:sp>
          <p:nvSpPr>
            <p:cNvPr id="990" name="Freeform: Shape 989">
              <a:extLst>
                <a:ext uri="{FF2B5EF4-FFF2-40B4-BE49-F238E27FC236}">
                  <a16:creationId xmlns:a16="http://schemas.microsoft.com/office/drawing/2014/main" id="{0EE0B3AB-6A67-254C-6738-C649DA9E0257}"/>
                </a:ext>
              </a:extLst>
            </p:cNvPr>
            <p:cNvSpPr/>
            <p:nvPr/>
          </p:nvSpPr>
          <p:spPr>
            <a:xfrm>
              <a:off x="5241347"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1" name="Freeform: Shape 990">
              <a:extLst>
                <a:ext uri="{FF2B5EF4-FFF2-40B4-BE49-F238E27FC236}">
                  <a16:creationId xmlns:a16="http://schemas.microsoft.com/office/drawing/2014/main" id="{FF3804E2-AC7B-3478-BBA1-0D3953D7AB82}"/>
                </a:ext>
              </a:extLst>
            </p:cNvPr>
            <p:cNvSpPr/>
            <p:nvPr/>
          </p:nvSpPr>
          <p:spPr>
            <a:xfrm>
              <a:off x="5241347"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3H</a:t>
              </a:r>
            </a:p>
          </p:txBody>
        </p:sp>
        <p:sp>
          <p:nvSpPr>
            <p:cNvPr id="992" name="Freeform: Shape 991">
              <a:extLst>
                <a:ext uri="{FF2B5EF4-FFF2-40B4-BE49-F238E27FC236}">
                  <a16:creationId xmlns:a16="http://schemas.microsoft.com/office/drawing/2014/main" id="{1263406F-6B43-7856-DD05-5952478DE35C}"/>
                </a:ext>
              </a:extLst>
            </p:cNvPr>
            <p:cNvSpPr/>
            <p:nvPr/>
          </p:nvSpPr>
          <p:spPr>
            <a:xfrm>
              <a:off x="5791689"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3" name="Freeform: Shape 992">
              <a:extLst>
                <a:ext uri="{FF2B5EF4-FFF2-40B4-BE49-F238E27FC236}">
                  <a16:creationId xmlns:a16="http://schemas.microsoft.com/office/drawing/2014/main" id="{DD097078-78C2-D414-0B3C-F657CD819A6D}"/>
                </a:ext>
              </a:extLst>
            </p:cNvPr>
            <p:cNvSpPr/>
            <p:nvPr/>
          </p:nvSpPr>
          <p:spPr>
            <a:xfrm>
              <a:off x="5791689"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4H</a:t>
              </a:r>
            </a:p>
          </p:txBody>
        </p:sp>
        <p:sp>
          <p:nvSpPr>
            <p:cNvPr id="994" name="Freeform: Shape 993">
              <a:extLst>
                <a:ext uri="{FF2B5EF4-FFF2-40B4-BE49-F238E27FC236}">
                  <a16:creationId xmlns:a16="http://schemas.microsoft.com/office/drawing/2014/main" id="{77238937-8107-00E5-DB7E-5E9259A41751}"/>
                </a:ext>
              </a:extLst>
            </p:cNvPr>
            <p:cNvSpPr/>
            <p:nvPr/>
          </p:nvSpPr>
          <p:spPr>
            <a:xfrm>
              <a:off x="6342030"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5" name="Freeform: Shape 994">
              <a:extLst>
                <a:ext uri="{FF2B5EF4-FFF2-40B4-BE49-F238E27FC236}">
                  <a16:creationId xmlns:a16="http://schemas.microsoft.com/office/drawing/2014/main" id="{0DDB5BCA-7F40-9BCC-3D9F-42DA19EC9AD0}"/>
                </a:ext>
              </a:extLst>
            </p:cNvPr>
            <p:cNvSpPr/>
            <p:nvPr/>
          </p:nvSpPr>
          <p:spPr>
            <a:xfrm>
              <a:off x="6342030"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5H</a:t>
              </a:r>
            </a:p>
          </p:txBody>
        </p:sp>
        <p:sp>
          <p:nvSpPr>
            <p:cNvPr id="996" name="Freeform: Shape 995">
              <a:extLst>
                <a:ext uri="{FF2B5EF4-FFF2-40B4-BE49-F238E27FC236}">
                  <a16:creationId xmlns:a16="http://schemas.microsoft.com/office/drawing/2014/main" id="{DB190F29-5CAE-423E-7562-4DC51F010FFB}"/>
                </a:ext>
              </a:extLst>
            </p:cNvPr>
            <p:cNvSpPr/>
            <p:nvPr/>
          </p:nvSpPr>
          <p:spPr>
            <a:xfrm>
              <a:off x="6892372"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7" name="Freeform: Shape 996">
              <a:extLst>
                <a:ext uri="{FF2B5EF4-FFF2-40B4-BE49-F238E27FC236}">
                  <a16:creationId xmlns:a16="http://schemas.microsoft.com/office/drawing/2014/main" id="{496FC5E4-167F-1430-5061-29F1B3CC5532}"/>
                </a:ext>
              </a:extLst>
            </p:cNvPr>
            <p:cNvSpPr/>
            <p:nvPr/>
          </p:nvSpPr>
          <p:spPr>
            <a:xfrm>
              <a:off x="6892372"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6H</a:t>
              </a:r>
            </a:p>
          </p:txBody>
        </p:sp>
        <p:sp>
          <p:nvSpPr>
            <p:cNvPr id="998" name="Freeform: Shape 997">
              <a:extLst>
                <a:ext uri="{FF2B5EF4-FFF2-40B4-BE49-F238E27FC236}">
                  <a16:creationId xmlns:a16="http://schemas.microsoft.com/office/drawing/2014/main" id="{63012278-0053-82F3-A5AD-3BCDC0667D16}"/>
                </a:ext>
              </a:extLst>
            </p:cNvPr>
            <p:cNvSpPr/>
            <p:nvPr/>
          </p:nvSpPr>
          <p:spPr>
            <a:xfrm>
              <a:off x="7442714"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9" name="Freeform: Shape 998">
              <a:extLst>
                <a:ext uri="{FF2B5EF4-FFF2-40B4-BE49-F238E27FC236}">
                  <a16:creationId xmlns:a16="http://schemas.microsoft.com/office/drawing/2014/main" id="{CEF325B3-B02C-1B02-3603-6BD792E9CA2B}"/>
                </a:ext>
              </a:extLst>
            </p:cNvPr>
            <p:cNvSpPr/>
            <p:nvPr/>
          </p:nvSpPr>
          <p:spPr>
            <a:xfrm>
              <a:off x="7442714"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7H</a:t>
              </a:r>
            </a:p>
          </p:txBody>
        </p:sp>
        <p:sp>
          <p:nvSpPr>
            <p:cNvPr id="1000" name="Freeform: Shape 999">
              <a:extLst>
                <a:ext uri="{FF2B5EF4-FFF2-40B4-BE49-F238E27FC236}">
                  <a16:creationId xmlns:a16="http://schemas.microsoft.com/office/drawing/2014/main" id="{28BE5CC8-2428-AC49-A99D-01152041CE7B}"/>
                </a:ext>
              </a:extLst>
            </p:cNvPr>
            <p:cNvSpPr/>
            <p:nvPr/>
          </p:nvSpPr>
          <p:spPr>
            <a:xfrm>
              <a:off x="4691005"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1" name="Freeform: Shape 1000">
              <a:extLst>
                <a:ext uri="{FF2B5EF4-FFF2-40B4-BE49-F238E27FC236}">
                  <a16:creationId xmlns:a16="http://schemas.microsoft.com/office/drawing/2014/main" id="{037D4AB5-F018-7CC3-7E62-92C766CA52AC}"/>
                </a:ext>
              </a:extLst>
            </p:cNvPr>
            <p:cNvSpPr/>
            <p:nvPr/>
          </p:nvSpPr>
          <p:spPr>
            <a:xfrm>
              <a:off x="4691005"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3He</a:t>
              </a:r>
            </a:p>
          </p:txBody>
        </p:sp>
        <p:sp>
          <p:nvSpPr>
            <p:cNvPr id="1002" name="Freeform: Shape 1001">
              <a:extLst>
                <a:ext uri="{FF2B5EF4-FFF2-40B4-BE49-F238E27FC236}">
                  <a16:creationId xmlns:a16="http://schemas.microsoft.com/office/drawing/2014/main" id="{98B1501A-9DC4-5389-328F-A3672CC4EA15}"/>
                </a:ext>
              </a:extLst>
            </p:cNvPr>
            <p:cNvSpPr/>
            <p:nvPr/>
          </p:nvSpPr>
          <p:spPr>
            <a:xfrm>
              <a:off x="5241347"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3" name="Freeform: Shape 1002">
              <a:extLst>
                <a:ext uri="{FF2B5EF4-FFF2-40B4-BE49-F238E27FC236}">
                  <a16:creationId xmlns:a16="http://schemas.microsoft.com/office/drawing/2014/main" id="{AAD1651B-BD92-FEC0-2071-109E987C4598}"/>
                </a:ext>
              </a:extLst>
            </p:cNvPr>
            <p:cNvSpPr/>
            <p:nvPr/>
          </p:nvSpPr>
          <p:spPr>
            <a:xfrm>
              <a:off x="5241347"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4He</a:t>
              </a:r>
            </a:p>
          </p:txBody>
        </p:sp>
        <p:sp>
          <p:nvSpPr>
            <p:cNvPr id="1004" name="Freeform: Shape 1003">
              <a:extLst>
                <a:ext uri="{FF2B5EF4-FFF2-40B4-BE49-F238E27FC236}">
                  <a16:creationId xmlns:a16="http://schemas.microsoft.com/office/drawing/2014/main" id="{D1E6B2DE-25C0-4A17-A872-E9035DF9AA88}"/>
                </a:ext>
              </a:extLst>
            </p:cNvPr>
            <p:cNvSpPr/>
            <p:nvPr/>
          </p:nvSpPr>
          <p:spPr>
            <a:xfrm>
              <a:off x="5791689"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5" name="Freeform: Shape 1004">
              <a:extLst>
                <a:ext uri="{FF2B5EF4-FFF2-40B4-BE49-F238E27FC236}">
                  <a16:creationId xmlns:a16="http://schemas.microsoft.com/office/drawing/2014/main" id="{AD7E9B0D-4727-A8EB-A601-BF1F52C1D96E}"/>
                </a:ext>
              </a:extLst>
            </p:cNvPr>
            <p:cNvSpPr/>
            <p:nvPr/>
          </p:nvSpPr>
          <p:spPr>
            <a:xfrm>
              <a:off x="5791689"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5He</a:t>
              </a:r>
            </a:p>
          </p:txBody>
        </p:sp>
        <p:sp>
          <p:nvSpPr>
            <p:cNvPr id="1006" name="Freeform: Shape 1005">
              <a:extLst>
                <a:ext uri="{FF2B5EF4-FFF2-40B4-BE49-F238E27FC236}">
                  <a16:creationId xmlns:a16="http://schemas.microsoft.com/office/drawing/2014/main" id="{3D6A286C-7B29-D35B-AA8A-4324BDDFC9DF}"/>
                </a:ext>
              </a:extLst>
            </p:cNvPr>
            <p:cNvSpPr/>
            <p:nvPr/>
          </p:nvSpPr>
          <p:spPr>
            <a:xfrm>
              <a:off x="6342030"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7" name="Freeform: Shape 1006">
              <a:extLst>
                <a:ext uri="{FF2B5EF4-FFF2-40B4-BE49-F238E27FC236}">
                  <a16:creationId xmlns:a16="http://schemas.microsoft.com/office/drawing/2014/main" id="{964B4626-D68D-7A33-881B-CAC54ABE88A0}"/>
                </a:ext>
              </a:extLst>
            </p:cNvPr>
            <p:cNvSpPr/>
            <p:nvPr/>
          </p:nvSpPr>
          <p:spPr>
            <a:xfrm>
              <a:off x="6342030"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6He</a:t>
              </a:r>
            </a:p>
          </p:txBody>
        </p:sp>
        <p:sp>
          <p:nvSpPr>
            <p:cNvPr id="1008" name="Freeform: Shape 1007">
              <a:extLst>
                <a:ext uri="{FF2B5EF4-FFF2-40B4-BE49-F238E27FC236}">
                  <a16:creationId xmlns:a16="http://schemas.microsoft.com/office/drawing/2014/main" id="{C0DF4122-6247-A8EA-E513-ACF586256CB3}"/>
                </a:ext>
              </a:extLst>
            </p:cNvPr>
            <p:cNvSpPr/>
            <p:nvPr/>
          </p:nvSpPr>
          <p:spPr>
            <a:xfrm>
              <a:off x="6892372"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9" name="Freeform: Shape 1008">
              <a:extLst>
                <a:ext uri="{FF2B5EF4-FFF2-40B4-BE49-F238E27FC236}">
                  <a16:creationId xmlns:a16="http://schemas.microsoft.com/office/drawing/2014/main" id="{AF5318FC-21A3-D9CB-E707-9680AEB7B23E}"/>
                </a:ext>
              </a:extLst>
            </p:cNvPr>
            <p:cNvSpPr/>
            <p:nvPr/>
          </p:nvSpPr>
          <p:spPr>
            <a:xfrm>
              <a:off x="6892372"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7He</a:t>
              </a:r>
            </a:p>
          </p:txBody>
        </p:sp>
        <p:sp>
          <p:nvSpPr>
            <p:cNvPr id="1010" name="Freeform: Shape 1009">
              <a:extLst>
                <a:ext uri="{FF2B5EF4-FFF2-40B4-BE49-F238E27FC236}">
                  <a16:creationId xmlns:a16="http://schemas.microsoft.com/office/drawing/2014/main" id="{64754280-6348-3977-5E65-64674AEFB45A}"/>
                </a:ext>
              </a:extLst>
            </p:cNvPr>
            <p:cNvSpPr/>
            <p:nvPr/>
          </p:nvSpPr>
          <p:spPr>
            <a:xfrm>
              <a:off x="7442714"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1" name="Freeform: Shape 1010">
              <a:extLst>
                <a:ext uri="{FF2B5EF4-FFF2-40B4-BE49-F238E27FC236}">
                  <a16:creationId xmlns:a16="http://schemas.microsoft.com/office/drawing/2014/main" id="{4B15025D-6C30-47D4-78DD-A35A2BCD5F12}"/>
                </a:ext>
              </a:extLst>
            </p:cNvPr>
            <p:cNvSpPr/>
            <p:nvPr/>
          </p:nvSpPr>
          <p:spPr>
            <a:xfrm>
              <a:off x="7442714"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8He</a:t>
              </a:r>
            </a:p>
          </p:txBody>
        </p:sp>
        <p:sp>
          <p:nvSpPr>
            <p:cNvPr id="1012" name="Freeform: Shape 1011">
              <a:extLst>
                <a:ext uri="{FF2B5EF4-FFF2-40B4-BE49-F238E27FC236}">
                  <a16:creationId xmlns:a16="http://schemas.microsoft.com/office/drawing/2014/main" id="{891E0D48-52F7-7388-D06F-03D9723C8E33}"/>
                </a:ext>
              </a:extLst>
            </p:cNvPr>
            <p:cNvSpPr/>
            <p:nvPr/>
          </p:nvSpPr>
          <p:spPr>
            <a:xfrm>
              <a:off x="7993056"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3" name="Freeform: Shape 1012">
              <a:extLst>
                <a:ext uri="{FF2B5EF4-FFF2-40B4-BE49-F238E27FC236}">
                  <a16:creationId xmlns:a16="http://schemas.microsoft.com/office/drawing/2014/main" id="{49980950-DA40-60C1-4424-F965714DC082}"/>
                </a:ext>
              </a:extLst>
            </p:cNvPr>
            <p:cNvSpPr/>
            <p:nvPr/>
          </p:nvSpPr>
          <p:spPr>
            <a:xfrm>
              <a:off x="7993056"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9He</a:t>
              </a:r>
            </a:p>
          </p:txBody>
        </p:sp>
        <p:sp>
          <p:nvSpPr>
            <p:cNvPr id="1014" name="Freeform: Shape 1013">
              <a:extLst>
                <a:ext uri="{FF2B5EF4-FFF2-40B4-BE49-F238E27FC236}">
                  <a16:creationId xmlns:a16="http://schemas.microsoft.com/office/drawing/2014/main" id="{4C3ED7DB-E29A-9DF5-FDEE-E5F94D390107}"/>
                </a:ext>
              </a:extLst>
            </p:cNvPr>
            <p:cNvSpPr/>
            <p:nvPr/>
          </p:nvSpPr>
          <p:spPr>
            <a:xfrm>
              <a:off x="8543397"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5" name="Freeform: Shape 1014">
              <a:extLst>
                <a:ext uri="{FF2B5EF4-FFF2-40B4-BE49-F238E27FC236}">
                  <a16:creationId xmlns:a16="http://schemas.microsoft.com/office/drawing/2014/main" id="{A9BF7702-2404-E86B-3877-9CED6262C68C}"/>
                </a:ext>
              </a:extLst>
            </p:cNvPr>
            <p:cNvSpPr/>
            <p:nvPr/>
          </p:nvSpPr>
          <p:spPr>
            <a:xfrm>
              <a:off x="8543397"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10He</a:t>
              </a:r>
            </a:p>
          </p:txBody>
        </p:sp>
        <p:sp>
          <p:nvSpPr>
            <p:cNvPr id="1016" name="Freeform: Shape 1015">
              <a:extLst>
                <a:ext uri="{FF2B5EF4-FFF2-40B4-BE49-F238E27FC236}">
                  <a16:creationId xmlns:a16="http://schemas.microsoft.com/office/drawing/2014/main" id="{EC51D14E-5254-6088-3E86-2E3073895760}"/>
                </a:ext>
              </a:extLst>
            </p:cNvPr>
            <p:cNvSpPr/>
            <p:nvPr/>
          </p:nvSpPr>
          <p:spPr>
            <a:xfrm>
              <a:off x="4140663"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7" name="Freeform: Shape 1016">
              <a:extLst>
                <a:ext uri="{FF2B5EF4-FFF2-40B4-BE49-F238E27FC236}">
                  <a16:creationId xmlns:a16="http://schemas.microsoft.com/office/drawing/2014/main" id="{631C0114-0E12-4A64-E71C-C5DA9A36A8BA}"/>
                </a:ext>
              </a:extLst>
            </p:cNvPr>
            <p:cNvSpPr/>
            <p:nvPr/>
          </p:nvSpPr>
          <p:spPr>
            <a:xfrm>
              <a:off x="4140663"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2He</a:t>
              </a:r>
            </a:p>
          </p:txBody>
        </p:sp>
        <p:sp>
          <p:nvSpPr>
            <p:cNvPr id="1018" name="Freeform: Shape 1017">
              <a:extLst>
                <a:ext uri="{FF2B5EF4-FFF2-40B4-BE49-F238E27FC236}">
                  <a16:creationId xmlns:a16="http://schemas.microsoft.com/office/drawing/2014/main" id="{4873DC81-0BAC-4E6F-2F24-BABF32E3F1F8}"/>
                </a:ext>
              </a:extLst>
            </p:cNvPr>
            <p:cNvSpPr/>
            <p:nvPr/>
          </p:nvSpPr>
          <p:spPr>
            <a:xfrm>
              <a:off x="4140663"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9" name="Freeform: Shape 1018">
              <a:extLst>
                <a:ext uri="{FF2B5EF4-FFF2-40B4-BE49-F238E27FC236}">
                  <a16:creationId xmlns:a16="http://schemas.microsoft.com/office/drawing/2014/main" id="{9FE83BE5-B702-90F8-73BF-DDF561150FC8}"/>
                </a:ext>
              </a:extLst>
            </p:cNvPr>
            <p:cNvSpPr/>
            <p:nvPr/>
          </p:nvSpPr>
          <p:spPr>
            <a:xfrm>
              <a:off x="4140663"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3Li</a:t>
              </a:r>
            </a:p>
          </p:txBody>
        </p:sp>
        <p:sp>
          <p:nvSpPr>
            <p:cNvPr id="1020" name="Freeform: Shape 1019">
              <a:extLst>
                <a:ext uri="{FF2B5EF4-FFF2-40B4-BE49-F238E27FC236}">
                  <a16:creationId xmlns:a16="http://schemas.microsoft.com/office/drawing/2014/main" id="{F6433CF8-A098-581B-1EBA-88D2EAB089A2}"/>
                </a:ext>
              </a:extLst>
            </p:cNvPr>
            <p:cNvSpPr/>
            <p:nvPr/>
          </p:nvSpPr>
          <p:spPr>
            <a:xfrm>
              <a:off x="4691005"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1" name="Freeform: Shape 1020">
              <a:extLst>
                <a:ext uri="{FF2B5EF4-FFF2-40B4-BE49-F238E27FC236}">
                  <a16:creationId xmlns:a16="http://schemas.microsoft.com/office/drawing/2014/main" id="{956C2DC2-610D-B34F-EC26-A5B17A3B91C6}"/>
                </a:ext>
              </a:extLst>
            </p:cNvPr>
            <p:cNvSpPr/>
            <p:nvPr/>
          </p:nvSpPr>
          <p:spPr>
            <a:xfrm>
              <a:off x="4691005"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4Li</a:t>
              </a:r>
            </a:p>
          </p:txBody>
        </p:sp>
        <p:sp>
          <p:nvSpPr>
            <p:cNvPr id="1022" name="Freeform: Shape 1021">
              <a:extLst>
                <a:ext uri="{FF2B5EF4-FFF2-40B4-BE49-F238E27FC236}">
                  <a16:creationId xmlns:a16="http://schemas.microsoft.com/office/drawing/2014/main" id="{244A0308-4F20-ACCC-CFCD-AE3E25954690}"/>
                </a:ext>
              </a:extLst>
            </p:cNvPr>
            <p:cNvSpPr/>
            <p:nvPr/>
          </p:nvSpPr>
          <p:spPr>
            <a:xfrm>
              <a:off x="5241347"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3" name="Freeform: Shape 1022">
              <a:extLst>
                <a:ext uri="{FF2B5EF4-FFF2-40B4-BE49-F238E27FC236}">
                  <a16:creationId xmlns:a16="http://schemas.microsoft.com/office/drawing/2014/main" id="{8366951A-C144-D3D0-09AB-A367C15A2CB3}"/>
                </a:ext>
              </a:extLst>
            </p:cNvPr>
            <p:cNvSpPr/>
            <p:nvPr/>
          </p:nvSpPr>
          <p:spPr>
            <a:xfrm>
              <a:off x="5241347"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5Li</a:t>
              </a:r>
            </a:p>
          </p:txBody>
        </p:sp>
        <p:sp>
          <p:nvSpPr>
            <p:cNvPr id="1024" name="Freeform: Shape 1023">
              <a:extLst>
                <a:ext uri="{FF2B5EF4-FFF2-40B4-BE49-F238E27FC236}">
                  <a16:creationId xmlns:a16="http://schemas.microsoft.com/office/drawing/2014/main" id="{9DAAACD3-A897-30F1-8045-2C66B3590759}"/>
                </a:ext>
              </a:extLst>
            </p:cNvPr>
            <p:cNvSpPr/>
            <p:nvPr/>
          </p:nvSpPr>
          <p:spPr>
            <a:xfrm>
              <a:off x="5791689"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5" name="Freeform: Shape 1024">
              <a:extLst>
                <a:ext uri="{FF2B5EF4-FFF2-40B4-BE49-F238E27FC236}">
                  <a16:creationId xmlns:a16="http://schemas.microsoft.com/office/drawing/2014/main" id="{92AFD626-83D2-BEB8-B24B-FDA25D3A8A1B}"/>
                </a:ext>
              </a:extLst>
            </p:cNvPr>
            <p:cNvSpPr/>
            <p:nvPr/>
          </p:nvSpPr>
          <p:spPr>
            <a:xfrm>
              <a:off x="5791689"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6Li</a:t>
              </a:r>
            </a:p>
          </p:txBody>
        </p:sp>
        <p:sp>
          <p:nvSpPr>
            <p:cNvPr id="1026" name="Freeform: Shape 1025">
              <a:extLst>
                <a:ext uri="{FF2B5EF4-FFF2-40B4-BE49-F238E27FC236}">
                  <a16:creationId xmlns:a16="http://schemas.microsoft.com/office/drawing/2014/main" id="{A1CC3B39-00A7-A6A7-965E-8BEDA5FA3212}"/>
                </a:ext>
              </a:extLst>
            </p:cNvPr>
            <p:cNvSpPr/>
            <p:nvPr/>
          </p:nvSpPr>
          <p:spPr>
            <a:xfrm>
              <a:off x="6342030"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7" name="Freeform: Shape 1026">
              <a:extLst>
                <a:ext uri="{FF2B5EF4-FFF2-40B4-BE49-F238E27FC236}">
                  <a16:creationId xmlns:a16="http://schemas.microsoft.com/office/drawing/2014/main" id="{64931669-081C-F575-DBAE-2EE335D16BAD}"/>
                </a:ext>
              </a:extLst>
            </p:cNvPr>
            <p:cNvSpPr/>
            <p:nvPr/>
          </p:nvSpPr>
          <p:spPr>
            <a:xfrm>
              <a:off x="6342030"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7Li</a:t>
              </a:r>
            </a:p>
          </p:txBody>
        </p:sp>
        <p:sp>
          <p:nvSpPr>
            <p:cNvPr id="1028" name="Freeform: Shape 1027">
              <a:extLst>
                <a:ext uri="{FF2B5EF4-FFF2-40B4-BE49-F238E27FC236}">
                  <a16:creationId xmlns:a16="http://schemas.microsoft.com/office/drawing/2014/main" id="{F1C0BFFB-D8B2-C22B-8522-19486AB1DE7E}"/>
                </a:ext>
              </a:extLst>
            </p:cNvPr>
            <p:cNvSpPr/>
            <p:nvPr/>
          </p:nvSpPr>
          <p:spPr>
            <a:xfrm>
              <a:off x="6892372"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9" name="Freeform: Shape 1028">
              <a:extLst>
                <a:ext uri="{FF2B5EF4-FFF2-40B4-BE49-F238E27FC236}">
                  <a16:creationId xmlns:a16="http://schemas.microsoft.com/office/drawing/2014/main" id="{2C515DA0-9611-EBE1-F6F4-E597B63C3090}"/>
                </a:ext>
              </a:extLst>
            </p:cNvPr>
            <p:cNvSpPr/>
            <p:nvPr/>
          </p:nvSpPr>
          <p:spPr>
            <a:xfrm>
              <a:off x="6892372"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8Li</a:t>
              </a:r>
            </a:p>
          </p:txBody>
        </p:sp>
        <p:sp>
          <p:nvSpPr>
            <p:cNvPr id="1030" name="Freeform: Shape 1029">
              <a:extLst>
                <a:ext uri="{FF2B5EF4-FFF2-40B4-BE49-F238E27FC236}">
                  <a16:creationId xmlns:a16="http://schemas.microsoft.com/office/drawing/2014/main" id="{68363177-E653-FFAB-FBA4-B5A6F21A607D}"/>
                </a:ext>
              </a:extLst>
            </p:cNvPr>
            <p:cNvSpPr/>
            <p:nvPr/>
          </p:nvSpPr>
          <p:spPr>
            <a:xfrm>
              <a:off x="7442714"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1" name="Freeform: Shape 1030">
              <a:extLst>
                <a:ext uri="{FF2B5EF4-FFF2-40B4-BE49-F238E27FC236}">
                  <a16:creationId xmlns:a16="http://schemas.microsoft.com/office/drawing/2014/main" id="{2D717930-77C8-2DBE-6D43-5EAF7133D480}"/>
                </a:ext>
              </a:extLst>
            </p:cNvPr>
            <p:cNvSpPr/>
            <p:nvPr/>
          </p:nvSpPr>
          <p:spPr>
            <a:xfrm>
              <a:off x="7442714"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9Li</a:t>
              </a:r>
            </a:p>
          </p:txBody>
        </p:sp>
        <p:sp>
          <p:nvSpPr>
            <p:cNvPr id="1032" name="Freeform: Shape 1031">
              <a:extLst>
                <a:ext uri="{FF2B5EF4-FFF2-40B4-BE49-F238E27FC236}">
                  <a16:creationId xmlns:a16="http://schemas.microsoft.com/office/drawing/2014/main" id="{370D98B1-3085-F818-AC08-18E863A29667}"/>
                </a:ext>
              </a:extLst>
            </p:cNvPr>
            <p:cNvSpPr/>
            <p:nvPr/>
          </p:nvSpPr>
          <p:spPr>
            <a:xfrm>
              <a:off x="7993056"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3" name="Freeform: Shape 1032">
              <a:extLst>
                <a:ext uri="{FF2B5EF4-FFF2-40B4-BE49-F238E27FC236}">
                  <a16:creationId xmlns:a16="http://schemas.microsoft.com/office/drawing/2014/main" id="{B3235F2C-D698-A23E-C6F6-4B8DF305877B}"/>
                </a:ext>
              </a:extLst>
            </p:cNvPr>
            <p:cNvSpPr/>
            <p:nvPr/>
          </p:nvSpPr>
          <p:spPr>
            <a:xfrm>
              <a:off x="7993056"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10Li</a:t>
              </a:r>
            </a:p>
          </p:txBody>
        </p:sp>
        <p:sp>
          <p:nvSpPr>
            <p:cNvPr id="1034" name="Freeform: Shape 1033">
              <a:extLst>
                <a:ext uri="{FF2B5EF4-FFF2-40B4-BE49-F238E27FC236}">
                  <a16:creationId xmlns:a16="http://schemas.microsoft.com/office/drawing/2014/main" id="{DF93700A-904C-1B00-C4FD-59BBCAA38AF8}"/>
                </a:ext>
              </a:extLst>
            </p:cNvPr>
            <p:cNvSpPr/>
            <p:nvPr/>
          </p:nvSpPr>
          <p:spPr>
            <a:xfrm>
              <a:off x="4691005"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5" name="Freeform: Shape 1034">
              <a:extLst>
                <a:ext uri="{FF2B5EF4-FFF2-40B4-BE49-F238E27FC236}">
                  <a16:creationId xmlns:a16="http://schemas.microsoft.com/office/drawing/2014/main" id="{AD66CC74-4049-F662-ABDF-287E853AE902}"/>
                </a:ext>
              </a:extLst>
            </p:cNvPr>
            <p:cNvSpPr/>
            <p:nvPr/>
          </p:nvSpPr>
          <p:spPr>
            <a:xfrm>
              <a:off x="4691005"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5Be</a:t>
              </a:r>
            </a:p>
          </p:txBody>
        </p:sp>
        <p:sp>
          <p:nvSpPr>
            <p:cNvPr id="1036" name="Freeform: Shape 1035">
              <a:extLst>
                <a:ext uri="{FF2B5EF4-FFF2-40B4-BE49-F238E27FC236}">
                  <a16:creationId xmlns:a16="http://schemas.microsoft.com/office/drawing/2014/main" id="{674AB7AD-0611-920D-BD8E-6B994C3FDA03}"/>
                </a:ext>
              </a:extLst>
            </p:cNvPr>
            <p:cNvSpPr/>
            <p:nvPr/>
          </p:nvSpPr>
          <p:spPr>
            <a:xfrm>
              <a:off x="5241347"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7" name="Freeform: Shape 1036">
              <a:extLst>
                <a:ext uri="{FF2B5EF4-FFF2-40B4-BE49-F238E27FC236}">
                  <a16:creationId xmlns:a16="http://schemas.microsoft.com/office/drawing/2014/main" id="{C0AF559B-8255-ACC0-72BF-92C42D51DB67}"/>
                </a:ext>
              </a:extLst>
            </p:cNvPr>
            <p:cNvSpPr/>
            <p:nvPr/>
          </p:nvSpPr>
          <p:spPr>
            <a:xfrm>
              <a:off x="5241347"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6Be</a:t>
              </a:r>
            </a:p>
          </p:txBody>
        </p:sp>
        <p:sp>
          <p:nvSpPr>
            <p:cNvPr id="1038" name="Freeform: Shape 1037">
              <a:extLst>
                <a:ext uri="{FF2B5EF4-FFF2-40B4-BE49-F238E27FC236}">
                  <a16:creationId xmlns:a16="http://schemas.microsoft.com/office/drawing/2014/main" id="{D220B66F-371B-F447-029D-C2D76EDC8FD0}"/>
                </a:ext>
              </a:extLst>
            </p:cNvPr>
            <p:cNvSpPr/>
            <p:nvPr/>
          </p:nvSpPr>
          <p:spPr>
            <a:xfrm>
              <a:off x="5791689"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9" name="Freeform: Shape 1038">
              <a:extLst>
                <a:ext uri="{FF2B5EF4-FFF2-40B4-BE49-F238E27FC236}">
                  <a16:creationId xmlns:a16="http://schemas.microsoft.com/office/drawing/2014/main" id="{DF968ABB-6991-C683-E60A-D88754A9304A}"/>
                </a:ext>
              </a:extLst>
            </p:cNvPr>
            <p:cNvSpPr/>
            <p:nvPr/>
          </p:nvSpPr>
          <p:spPr>
            <a:xfrm>
              <a:off x="5791689"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84A5"/>
            </a:solidFill>
            <a:ln w="18332" cap="flat">
              <a:noFill/>
              <a:prstDash val="solid"/>
              <a:miter/>
            </a:ln>
          </p:spPr>
          <p:txBody>
            <a:bodyPr rtlCol="0" anchor="ctr"/>
            <a:lstStyle/>
            <a:p>
              <a:pPr algn="ctr"/>
              <a:r>
                <a:rPr lang="en-US" sz="1100" dirty="0"/>
                <a:t>7Be</a:t>
              </a:r>
            </a:p>
          </p:txBody>
        </p:sp>
        <p:sp>
          <p:nvSpPr>
            <p:cNvPr id="1040" name="Freeform: Shape 1039">
              <a:extLst>
                <a:ext uri="{FF2B5EF4-FFF2-40B4-BE49-F238E27FC236}">
                  <a16:creationId xmlns:a16="http://schemas.microsoft.com/office/drawing/2014/main" id="{A1FC2FD4-E298-BFBA-A3F0-801B76DF537B}"/>
                </a:ext>
              </a:extLst>
            </p:cNvPr>
            <p:cNvSpPr/>
            <p:nvPr/>
          </p:nvSpPr>
          <p:spPr>
            <a:xfrm>
              <a:off x="6342030"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1" name="Freeform: Shape 1040">
              <a:extLst>
                <a:ext uri="{FF2B5EF4-FFF2-40B4-BE49-F238E27FC236}">
                  <a16:creationId xmlns:a16="http://schemas.microsoft.com/office/drawing/2014/main" id="{92839C94-B404-EC0D-4A4F-46F89E36DC96}"/>
                </a:ext>
              </a:extLst>
            </p:cNvPr>
            <p:cNvSpPr/>
            <p:nvPr/>
          </p:nvSpPr>
          <p:spPr>
            <a:xfrm>
              <a:off x="6342030"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FF42"/>
            </a:solidFill>
            <a:ln w="18332" cap="flat">
              <a:noFill/>
              <a:prstDash val="solid"/>
              <a:miter/>
            </a:ln>
          </p:spPr>
          <p:txBody>
            <a:bodyPr rtlCol="0" anchor="ctr"/>
            <a:lstStyle/>
            <a:p>
              <a:pPr algn="ctr"/>
              <a:r>
                <a:rPr lang="en-US" sz="1100" dirty="0"/>
                <a:t>8Be</a:t>
              </a:r>
            </a:p>
          </p:txBody>
        </p:sp>
        <p:sp>
          <p:nvSpPr>
            <p:cNvPr id="1042" name="Freeform: Shape 1041">
              <a:extLst>
                <a:ext uri="{FF2B5EF4-FFF2-40B4-BE49-F238E27FC236}">
                  <a16:creationId xmlns:a16="http://schemas.microsoft.com/office/drawing/2014/main" id="{771E38AD-A7C4-CE30-F72E-55834164A862}"/>
                </a:ext>
              </a:extLst>
            </p:cNvPr>
            <p:cNvSpPr/>
            <p:nvPr/>
          </p:nvSpPr>
          <p:spPr>
            <a:xfrm>
              <a:off x="6892372"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3" name="Freeform: Shape 1042">
              <a:extLst>
                <a:ext uri="{FF2B5EF4-FFF2-40B4-BE49-F238E27FC236}">
                  <a16:creationId xmlns:a16="http://schemas.microsoft.com/office/drawing/2014/main" id="{55063E33-4996-0529-60BE-CBB7D6888111}"/>
                </a:ext>
              </a:extLst>
            </p:cNvPr>
            <p:cNvSpPr/>
            <p:nvPr/>
          </p:nvSpPr>
          <p:spPr>
            <a:xfrm>
              <a:off x="6892372"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9Be</a:t>
              </a:r>
            </a:p>
          </p:txBody>
        </p:sp>
        <p:sp>
          <p:nvSpPr>
            <p:cNvPr id="1044" name="Freeform: Shape 1043">
              <a:extLst>
                <a:ext uri="{FF2B5EF4-FFF2-40B4-BE49-F238E27FC236}">
                  <a16:creationId xmlns:a16="http://schemas.microsoft.com/office/drawing/2014/main" id="{C1DB58A4-1074-7D29-67C9-9EAF72C67D2A}"/>
                </a:ext>
              </a:extLst>
            </p:cNvPr>
            <p:cNvSpPr/>
            <p:nvPr/>
          </p:nvSpPr>
          <p:spPr>
            <a:xfrm>
              <a:off x="7442714"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5" name="Freeform: Shape 1044">
              <a:extLst>
                <a:ext uri="{FF2B5EF4-FFF2-40B4-BE49-F238E27FC236}">
                  <a16:creationId xmlns:a16="http://schemas.microsoft.com/office/drawing/2014/main" id="{AA7CA12A-72FE-BE8F-D6C6-4F8D44373922}"/>
                </a:ext>
              </a:extLst>
            </p:cNvPr>
            <p:cNvSpPr/>
            <p:nvPr/>
          </p:nvSpPr>
          <p:spPr>
            <a:xfrm>
              <a:off x="7442714"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10Be</a:t>
              </a:r>
            </a:p>
          </p:txBody>
        </p:sp>
        <p:sp>
          <p:nvSpPr>
            <p:cNvPr id="1046" name="Freeform: Shape 1045">
              <a:extLst>
                <a:ext uri="{FF2B5EF4-FFF2-40B4-BE49-F238E27FC236}">
                  <a16:creationId xmlns:a16="http://schemas.microsoft.com/office/drawing/2014/main" id="{75CE0B09-CE94-59F8-98E0-1036F8162843}"/>
                </a:ext>
              </a:extLst>
            </p:cNvPr>
            <p:cNvSpPr/>
            <p:nvPr/>
          </p:nvSpPr>
          <p:spPr>
            <a:xfrm>
              <a:off x="4691005"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7" name="Freeform: Shape 1046">
              <a:extLst>
                <a:ext uri="{FF2B5EF4-FFF2-40B4-BE49-F238E27FC236}">
                  <a16:creationId xmlns:a16="http://schemas.microsoft.com/office/drawing/2014/main" id="{7A6B2DA6-1147-DFBB-78EF-1BF573625E8C}"/>
                </a:ext>
              </a:extLst>
            </p:cNvPr>
            <p:cNvSpPr/>
            <p:nvPr/>
          </p:nvSpPr>
          <p:spPr>
            <a:xfrm>
              <a:off x="4691005"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6B</a:t>
              </a:r>
            </a:p>
          </p:txBody>
        </p:sp>
        <p:sp>
          <p:nvSpPr>
            <p:cNvPr id="1048" name="Freeform: Shape 1047">
              <a:extLst>
                <a:ext uri="{FF2B5EF4-FFF2-40B4-BE49-F238E27FC236}">
                  <a16:creationId xmlns:a16="http://schemas.microsoft.com/office/drawing/2014/main" id="{9A33AC43-4963-2A7D-53EA-70F40A5D27FE}"/>
                </a:ext>
              </a:extLst>
            </p:cNvPr>
            <p:cNvSpPr/>
            <p:nvPr/>
          </p:nvSpPr>
          <p:spPr>
            <a:xfrm>
              <a:off x="5241347"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9" name="Freeform: Shape 1048">
              <a:extLst>
                <a:ext uri="{FF2B5EF4-FFF2-40B4-BE49-F238E27FC236}">
                  <a16:creationId xmlns:a16="http://schemas.microsoft.com/office/drawing/2014/main" id="{3A689648-24E5-3215-6A07-3ACCE03EA709}"/>
                </a:ext>
              </a:extLst>
            </p:cNvPr>
            <p:cNvSpPr/>
            <p:nvPr/>
          </p:nvSpPr>
          <p:spPr>
            <a:xfrm>
              <a:off x="5241347"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7B</a:t>
              </a:r>
            </a:p>
          </p:txBody>
        </p:sp>
        <p:sp>
          <p:nvSpPr>
            <p:cNvPr id="1050" name="Freeform: Shape 1049">
              <a:extLst>
                <a:ext uri="{FF2B5EF4-FFF2-40B4-BE49-F238E27FC236}">
                  <a16:creationId xmlns:a16="http://schemas.microsoft.com/office/drawing/2014/main" id="{33AC9C82-4EF3-00D4-5C98-B4F7D9E9AF9D}"/>
                </a:ext>
              </a:extLst>
            </p:cNvPr>
            <p:cNvSpPr/>
            <p:nvPr/>
          </p:nvSpPr>
          <p:spPr>
            <a:xfrm>
              <a:off x="5791689"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1" name="Freeform: Shape 1050">
              <a:extLst>
                <a:ext uri="{FF2B5EF4-FFF2-40B4-BE49-F238E27FC236}">
                  <a16:creationId xmlns:a16="http://schemas.microsoft.com/office/drawing/2014/main" id="{33E2125C-5AF8-6EBE-D950-3F91CA73743C}"/>
                </a:ext>
              </a:extLst>
            </p:cNvPr>
            <p:cNvSpPr/>
            <p:nvPr/>
          </p:nvSpPr>
          <p:spPr>
            <a:xfrm>
              <a:off x="5791689"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63C6DE"/>
            </a:solidFill>
            <a:ln w="18332" cap="flat">
              <a:noFill/>
              <a:prstDash val="solid"/>
              <a:miter/>
            </a:ln>
          </p:spPr>
          <p:txBody>
            <a:bodyPr rtlCol="0" anchor="ctr"/>
            <a:lstStyle/>
            <a:p>
              <a:pPr algn="ctr"/>
              <a:r>
                <a:rPr lang="en-US" sz="1100" dirty="0"/>
                <a:t>8B</a:t>
              </a:r>
            </a:p>
          </p:txBody>
        </p:sp>
        <p:sp>
          <p:nvSpPr>
            <p:cNvPr id="1052" name="Freeform: Shape 1051">
              <a:extLst>
                <a:ext uri="{FF2B5EF4-FFF2-40B4-BE49-F238E27FC236}">
                  <a16:creationId xmlns:a16="http://schemas.microsoft.com/office/drawing/2014/main" id="{CABCF9E0-7D26-7269-0D3C-C41BB89CAC8B}"/>
                </a:ext>
              </a:extLst>
            </p:cNvPr>
            <p:cNvSpPr/>
            <p:nvPr/>
          </p:nvSpPr>
          <p:spPr>
            <a:xfrm>
              <a:off x="6342030"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3" name="Freeform: Shape 1052">
              <a:extLst>
                <a:ext uri="{FF2B5EF4-FFF2-40B4-BE49-F238E27FC236}">
                  <a16:creationId xmlns:a16="http://schemas.microsoft.com/office/drawing/2014/main" id="{32625A8B-7C32-0271-3136-937F3B0A1292}"/>
                </a:ext>
              </a:extLst>
            </p:cNvPr>
            <p:cNvSpPr/>
            <p:nvPr/>
          </p:nvSpPr>
          <p:spPr>
            <a:xfrm>
              <a:off x="6342030"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9B</a:t>
              </a:r>
            </a:p>
          </p:txBody>
        </p:sp>
        <p:sp>
          <p:nvSpPr>
            <p:cNvPr id="1054" name="Freeform: Shape 1053">
              <a:extLst>
                <a:ext uri="{FF2B5EF4-FFF2-40B4-BE49-F238E27FC236}">
                  <a16:creationId xmlns:a16="http://schemas.microsoft.com/office/drawing/2014/main" id="{E44BEBF1-D9A2-3EAE-D5BE-80C6762161CC}"/>
                </a:ext>
              </a:extLst>
            </p:cNvPr>
            <p:cNvSpPr/>
            <p:nvPr/>
          </p:nvSpPr>
          <p:spPr>
            <a:xfrm>
              <a:off x="6892372"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5" name="Freeform: Shape 1054">
              <a:extLst>
                <a:ext uri="{FF2B5EF4-FFF2-40B4-BE49-F238E27FC236}">
                  <a16:creationId xmlns:a16="http://schemas.microsoft.com/office/drawing/2014/main" id="{4E5F2D3D-C50F-1143-3A65-46F33F41A1D9}"/>
                </a:ext>
              </a:extLst>
            </p:cNvPr>
            <p:cNvSpPr/>
            <p:nvPr/>
          </p:nvSpPr>
          <p:spPr>
            <a:xfrm>
              <a:off x="6892372"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10B</a:t>
              </a:r>
            </a:p>
          </p:txBody>
        </p:sp>
        <p:sp>
          <p:nvSpPr>
            <p:cNvPr id="1056" name="Freeform: Shape 1055">
              <a:extLst>
                <a:ext uri="{FF2B5EF4-FFF2-40B4-BE49-F238E27FC236}">
                  <a16:creationId xmlns:a16="http://schemas.microsoft.com/office/drawing/2014/main" id="{3471706D-D4AA-6FAF-5BC3-F8473E27CABB}"/>
                </a:ext>
              </a:extLst>
            </p:cNvPr>
            <p:cNvSpPr/>
            <p:nvPr/>
          </p:nvSpPr>
          <p:spPr>
            <a:xfrm>
              <a:off x="5241347" y="1604454"/>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7" name="Freeform: Shape 1056">
              <a:extLst>
                <a:ext uri="{FF2B5EF4-FFF2-40B4-BE49-F238E27FC236}">
                  <a16:creationId xmlns:a16="http://schemas.microsoft.com/office/drawing/2014/main" id="{2716925A-7F8A-51CB-E0DC-84BC7EF8EA6F}"/>
                </a:ext>
              </a:extLst>
            </p:cNvPr>
            <p:cNvSpPr/>
            <p:nvPr/>
          </p:nvSpPr>
          <p:spPr>
            <a:xfrm>
              <a:off x="5241347" y="1604454"/>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8C</a:t>
              </a:r>
            </a:p>
          </p:txBody>
        </p:sp>
        <p:sp>
          <p:nvSpPr>
            <p:cNvPr id="1058" name="Freeform: Shape 1057">
              <a:extLst>
                <a:ext uri="{FF2B5EF4-FFF2-40B4-BE49-F238E27FC236}">
                  <a16:creationId xmlns:a16="http://schemas.microsoft.com/office/drawing/2014/main" id="{12249B1B-D6F1-14FD-FD43-303C496F8991}"/>
                </a:ext>
              </a:extLst>
            </p:cNvPr>
            <p:cNvSpPr/>
            <p:nvPr/>
          </p:nvSpPr>
          <p:spPr>
            <a:xfrm>
              <a:off x="5791689" y="1604454"/>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9" name="Freeform: Shape 1058">
              <a:extLst>
                <a:ext uri="{FF2B5EF4-FFF2-40B4-BE49-F238E27FC236}">
                  <a16:creationId xmlns:a16="http://schemas.microsoft.com/office/drawing/2014/main" id="{7F7BB9B2-7237-F635-9212-B1AAE0B184AD}"/>
                </a:ext>
              </a:extLst>
            </p:cNvPr>
            <p:cNvSpPr/>
            <p:nvPr/>
          </p:nvSpPr>
          <p:spPr>
            <a:xfrm>
              <a:off x="5791689" y="1604454"/>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63C6DE"/>
            </a:solidFill>
            <a:ln w="18332" cap="flat">
              <a:noFill/>
              <a:prstDash val="solid"/>
              <a:miter/>
            </a:ln>
          </p:spPr>
          <p:txBody>
            <a:bodyPr rtlCol="0" anchor="ctr"/>
            <a:lstStyle/>
            <a:p>
              <a:pPr algn="ctr"/>
              <a:r>
                <a:rPr lang="en-US" sz="1100" dirty="0"/>
                <a:t>9C</a:t>
              </a:r>
            </a:p>
          </p:txBody>
        </p:sp>
        <p:sp>
          <p:nvSpPr>
            <p:cNvPr id="1060" name="Freeform: Shape 1059">
              <a:extLst>
                <a:ext uri="{FF2B5EF4-FFF2-40B4-BE49-F238E27FC236}">
                  <a16:creationId xmlns:a16="http://schemas.microsoft.com/office/drawing/2014/main" id="{CE599725-3104-4A92-2DAC-92E238B0C9CA}"/>
                </a:ext>
              </a:extLst>
            </p:cNvPr>
            <p:cNvSpPr/>
            <p:nvPr/>
          </p:nvSpPr>
          <p:spPr>
            <a:xfrm>
              <a:off x="6342030" y="1604454"/>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61" name="Freeform: Shape 1060">
              <a:extLst>
                <a:ext uri="{FF2B5EF4-FFF2-40B4-BE49-F238E27FC236}">
                  <a16:creationId xmlns:a16="http://schemas.microsoft.com/office/drawing/2014/main" id="{026C7926-7ECA-A358-EE1F-25D690EE2707}"/>
                </a:ext>
              </a:extLst>
            </p:cNvPr>
            <p:cNvSpPr/>
            <p:nvPr/>
          </p:nvSpPr>
          <p:spPr>
            <a:xfrm>
              <a:off x="6342030" y="1604454"/>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63C6DE"/>
            </a:solidFill>
            <a:ln w="18332" cap="flat">
              <a:noFill/>
              <a:prstDash val="solid"/>
              <a:miter/>
            </a:ln>
          </p:spPr>
          <p:txBody>
            <a:bodyPr rtlCol="0" anchor="ctr"/>
            <a:lstStyle/>
            <a:p>
              <a:pPr algn="ctr"/>
              <a:r>
                <a:rPr lang="en-US" sz="1100" dirty="0"/>
                <a:t>10C</a:t>
              </a:r>
            </a:p>
          </p:txBody>
        </p:sp>
        <p:sp>
          <p:nvSpPr>
            <p:cNvPr id="1062" name="Freeform: Shape 1061">
              <a:extLst>
                <a:ext uri="{FF2B5EF4-FFF2-40B4-BE49-F238E27FC236}">
                  <a16:creationId xmlns:a16="http://schemas.microsoft.com/office/drawing/2014/main" id="{930D229E-30B7-2105-EEC9-76DF1FC3D039}"/>
                </a:ext>
              </a:extLst>
            </p:cNvPr>
            <p:cNvSpPr/>
            <p:nvPr/>
          </p:nvSpPr>
          <p:spPr>
            <a:xfrm>
              <a:off x="5791689" y="105411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600"/>
            </a:p>
          </p:txBody>
        </p:sp>
        <p:sp>
          <p:nvSpPr>
            <p:cNvPr id="1063" name="Freeform: Shape 1062">
              <a:extLst>
                <a:ext uri="{FF2B5EF4-FFF2-40B4-BE49-F238E27FC236}">
                  <a16:creationId xmlns:a16="http://schemas.microsoft.com/office/drawing/2014/main" id="{69AD5AB3-C672-1A61-C3BF-3AC2E9760890}"/>
                </a:ext>
              </a:extLst>
            </p:cNvPr>
            <p:cNvSpPr/>
            <p:nvPr/>
          </p:nvSpPr>
          <p:spPr>
            <a:xfrm>
              <a:off x="5791689" y="105411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10N</a:t>
              </a:r>
            </a:p>
          </p:txBody>
        </p:sp>
        <p:sp>
          <p:nvSpPr>
            <p:cNvPr id="1064" name="Freeform: Shape 1063">
              <a:extLst>
                <a:ext uri="{FF2B5EF4-FFF2-40B4-BE49-F238E27FC236}">
                  <a16:creationId xmlns:a16="http://schemas.microsoft.com/office/drawing/2014/main" id="{0A21763F-DCC9-867B-067F-B57FC7EAA0BA}"/>
                </a:ext>
              </a:extLst>
            </p:cNvPr>
            <p:cNvSpPr/>
            <p:nvPr/>
          </p:nvSpPr>
          <p:spPr>
            <a:xfrm>
              <a:off x="5241347" y="105411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600"/>
            </a:p>
          </p:txBody>
        </p:sp>
        <p:sp>
          <p:nvSpPr>
            <p:cNvPr id="1065" name="Freeform: Shape 1064">
              <a:extLst>
                <a:ext uri="{FF2B5EF4-FFF2-40B4-BE49-F238E27FC236}">
                  <a16:creationId xmlns:a16="http://schemas.microsoft.com/office/drawing/2014/main" id="{754E38FB-4519-B406-4E11-22564184EC5A}"/>
                </a:ext>
              </a:extLst>
            </p:cNvPr>
            <p:cNvSpPr/>
            <p:nvPr/>
          </p:nvSpPr>
          <p:spPr>
            <a:xfrm>
              <a:off x="5241347" y="105411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9N</a:t>
              </a:r>
            </a:p>
          </p:txBody>
        </p:sp>
        <p:grpSp>
          <p:nvGrpSpPr>
            <p:cNvPr id="1066" name="Graphic 833">
              <a:extLst>
                <a:ext uri="{FF2B5EF4-FFF2-40B4-BE49-F238E27FC236}">
                  <a16:creationId xmlns:a16="http://schemas.microsoft.com/office/drawing/2014/main" id="{983F4538-64C7-E2E9-3C5D-87C4F6F52588}"/>
                </a:ext>
              </a:extLst>
            </p:cNvPr>
            <p:cNvGrpSpPr/>
            <p:nvPr/>
          </p:nvGrpSpPr>
          <p:grpSpPr>
            <a:xfrm>
              <a:off x="8089649" y="1199585"/>
              <a:ext cx="584326" cy="525362"/>
              <a:chOff x="9190083" y="5183331"/>
              <a:chExt cx="275170" cy="271861"/>
            </a:xfrm>
          </p:grpSpPr>
          <p:sp>
            <p:nvSpPr>
              <p:cNvPr id="1067" name="Freeform: Shape 1066">
                <a:extLst>
                  <a:ext uri="{FF2B5EF4-FFF2-40B4-BE49-F238E27FC236}">
                    <a16:creationId xmlns:a16="http://schemas.microsoft.com/office/drawing/2014/main" id="{21AB6B2C-BAEC-DF9E-88B0-59A24FC3FF08}"/>
                  </a:ext>
                </a:extLst>
              </p:cNvPr>
              <p:cNvSpPr/>
              <p:nvPr/>
            </p:nvSpPr>
            <p:spPr>
              <a:xfrm>
                <a:off x="9343514" y="5183331"/>
                <a:ext cx="121739" cy="271861"/>
              </a:xfrm>
              <a:custGeom>
                <a:avLst/>
                <a:gdLst>
                  <a:gd name="connsiteX0" fmla="*/ 78091 w 121739"/>
                  <a:gd name="connsiteY0" fmla="*/ 272068 h 271861"/>
                  <a:gd name="connsiteX1" fmla="*/ 102542 w 121739"/>
                  <a:gd name="connsiteY1" fmla="*/ 247598 h 271861"/>
                  <a:gd name="connsiteX2" fmla="*/ 102542 w 121739"/>
                  <a:gd name="connsiteY2" fmla="*/ 40183 h 271861"/>
                  <a:gd name="connsiteX3" fmla="*/ 112323 w 121739"/>
                  <a:gd name="connsiteY3" fmla="*/ 40183 h 271861"/>
                  <a:gd name="connsiteX4" fmla="*/ 121969 w 121739"/>
                  <a:gd name="connsiteY4" fmla="*/ 30728 h 271861"/>
                  <a:gd name="connsiteX5" fmla="*/ 121969 w 121739"/>
                  <a:gd name="connsiteY5" fmla="*/ 30632 h 271861"/>
                  <a:gd name="connsiteX6" fmla="*/ 72150 w 121739"/>
                  <a:gd name="connsiteY6" fmla="*/ 2953 h 271861"/>
                  <a:gd name="connsiteX7" fmla="*/ 50698 w 121739"/>
                  <a:gd name="connsiteY7" fmla="*/ 3297 h 271861"/>
                  <a:gd name="connsiteX8" fmla="*/ 229 w 121739"/>
                  <a:gd name="connsiteY8" fmla="*/ 30632 h 271861"/>
                  <a:gd name="connsiteX9" fmla="*/ 8940 w 121739"/>
                  <a:gd name="connsiteY9" fmla="*/ 40298 h 271861"/>
                  <a:gd name="connsiteX10" fmla="*/ 19561 w 121739"/>
                  <a:gd name="connsiteY10" fmla="*/ 40298 h 271861"/>
                  <a:gd name="connsiteX11" fmla="*/ 19561 w 121739"/>
                  <a:gd name="connsiteY11" fmla="*/ 61311 h 271861"/>
                  <a:gd name="connsiteX12" fmla="*/ 19103 w 121739"/>
                  <a:gd name="connsiteY12" fmla="*/ 63221 h 271861"/>
                  <a:gd name="connsiteX13" fmla="*/ 28654 w 121739"/>
                  <a:gd name="connsiteY13" fmla="*/ 73192 h 271861"/>
                  <a:gd name="connsiteX14" fmla="*/ 64395 w 121739"/>
                  <a:gd name="connsiteY14" fmla="*/ 131054 h 271861"/>
                  <a:gd name="connsiteX15" fmla="*/ 64395 w 121739"/>
                  <a:gd name="connsiteY15" fmla="*/ 272068 h 271861"/>
                  <a:gd name="connsiteX16" fmla="*/ 78091 w 121739"/>
                  <a:gd name="connsiteY16" fmla="*/ 272068 h 27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739" h="271861">
                    <a:moveTo>
                      <a:pt x="78091" y="272068"/>
                    </a:moveTo>
                    <a:cubicBezTo>
                      <a:pt x="91597" y="272049"/>
                      <a:pt x="102542" y="261103"/>
                      <a:pt x="102542" y="247598"/>
                    </a:cubicBezTo>
                    <a:lnTo>
                      <a:pt x="102542" y="40183"/>
                    </a:lnTo>
                    <a:lnTo>
                      <a:pt x="112323" y="40183"/>
                    </a:lnTo>
                    <a:cubicBezTo>
                      <a:pt x="117595" y="40241"/>
                      <a:pt x="121912" y="36000"/>
                      <a:pt x="121969" y="30728"/>
                    </a:cubicBezTo>
                    <a:cubicBezTo>
                      <a:pt x="121969" y="30689"/>
                      <a:pt x="121969" y="30670"/>
                      <a:pt x="121969" y="30632"/>
                    </a:cubicBezTo>
                    <a:lnTo>
                      <a:pt x="72150" y="2953"/>
                    </a:lnTo>
                    <a:cubicBezTo>
                      <a:pt x="65464" y="-830"/>
                      <a:pt x="57250" y="-696"/>
                      <a:pt x="50698" y="3297"/>
                    </a:cubicBezTo>
                    <a:lnTo>
                      <a:pt x="229" y="30632"/>
                    </a:lnTo>
                    <a:cubicBezTo>
                      <a:pt x="229" y="35427"/>
                      <a:pt x="4050" y="40298"/>
                      <a:pt x="8940" y="40298"/>
                    </a:cubicBezTo>
                    <a:lnTo>
                      <a:pt x="19561" y="40298"/>
                    </a:lnTo>
                    <a:lnTo>
                      <a:pt x="19561" y="61311"/>
                    </a:lnTo>
                    <a:cubicBezTo>
                      <a:pt x="19561" y="61979"/>
                      <a:pt x="19389" y="62629"/>
                      <a:pt x="19103" y="63221"/>
                    </a:cubicBezTo>
                    <a:cubicBezTo>
                      <a:pt x="22942" y="65857"/>
                      <a:pt x="26190" y="69238"/>
                      <a:pt x="28654" y="73192"/>
                    </a:cubicBezTo>
                    <a:lnTo>
                      <a:pt x="64395" y="131054"/>
                    </a:lnTo>
                    <a:lnTo>
                      <a:pt x="64395" y="272068"/>
                    </a:lnTo>
                    <a:lnTo>
                      <a:pt x="78091" y="272068"/>
                    </a:lnTo>
                    <a:close/>
                  </a:path>
                </a:pathLst>
              </a:custGeom>
              <a:gradFill>
                <a:gsLst>
                  <a:gs pos="0">
                    <a:srgbClr val="00ADDC"/>
                  </a:gs>
                  <a:gs pos="50000">
                    <a:srgbClr val="009DC6"/>
                  </a:gs>
                  <a:gs pos="100000">
                    <a:srgbClr val="008DB1"/>
                  </a:gs>
                </a:gsLst>
                <a:lin ang="19799996" scaled="1"/>
              </a:gradFill>
              <a:ln w="1909"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0008393A-69F5-2C5A-012A-D1B6F642C573}"/>
                  </a:ext>
                </a:extLst>
              </p:cNvPr>
              <p:cNvSpPr/>
              <p:nvPr/>
            </p:nvSpPr>
            <p:spPr>
              <a:xfrm>
                <a:off x="9190083" y="5224358"/>
                <a:ext cx="204950" cy="230834"/>
              </a:xfrm>
              <a:custGeom>
                <a:avLst/>
                <a:gdLst>
                  <a:gd name="connsiteX0" fmla="*/ 27656 w 204950"/>
                  <a:gd name="connsiteY0" fmla="*/ 231031 h 230834"/>
                  <a:gd name="connsiteX1" fmla="*/ 282 w 204950"/>
                  <a:gd name="connsiteY1" fmla="*/ 203696 h 230834"/>
                  <a:gd name="connsiteX2" fmla="*/ 282 w 204950"/>
                  <a:gd name="connsiteY2" fmla="*/ 91297 h 230834"/>
                  <a:gd name="connsiteX3" fmla="*/ 35641 w 204950"/>
                  <a:gd name="connsiteY3" fmla="*/ 37581 h 230834"/>
                  <a:gd name="connsiteX4" fmla="*/ 50006 w 204950"/>
                  <a:gd name="connsiteY4" fmla="*/ 25221 h 230834"/>
                  <a:gd name="connsiteX5" fmla="*/ 99290 w 204950"/>
                  <a:gd name="connsiteY5" fmla="*/ 1802 h 230834"/>
                  <a:gd name="connsiteX6" fmla="*/ 113770 w 204950"/>
                  <a:gd name="connsiteY6" fmla="*/ 1916 h 230834"/>
                  <a:gd name="connsiteX7" fmla="*/ 158985 w 204950"/>
                  <a:gd name="connsiteY7" fmla="*/ 24400 h 230834"/>
                  <a:gd name="connsiteX8" fmla="*/ 170256 w 204950"/>
                  <a:gd name="connsiteY8" fmla="*/ 34754 h 230834"/>
                  <a:gd name="connsiteX9" fmla="*/ 205232 w 204950"/>
                  <a:gd name="connsiteY9" fmla="*/ 91392 h 230834"/>
                  <a:gd name="connsiteX10" fmla="*/ 205232 w 204950"/>
                  <a:gd name="connsiteY10" fmla="*/ 231031 h 230834"/>
                  <a:gd name="connsiteX11" fmla="*/ 27656 w 204950"/>
                  <a:gd name="connsiteY11" fmla="*/ 231031 h 230834"/>
                  <a:gd name="connsiteX12" fmla="*/ 27656 w 204950"/>
                  <a:gd name="connsiteY12" fmla="*/ 231031 h 23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950" h="230834">
                    <a:moveTo>
                      <a:pt x="27656" y="231031"/>
                    </a:moveTo>
                    <a:cubicBezTo>
                      <a:pt x="12546" y="231031"/>
                      <a:pt x="301" y="218806"/>
                      <a:pt x="282" y="203696"/>
                    </a:cubicBezTo>
                    <a:lnTo>
                      <a:pt x="282" y="91297"/>
                    </a:lnTo>
                    <a:lnTo>
                      <a:pt x="35641" y="37581"/>
                    </a:lnTo>
                    <a:cubicBezTo>
                      <a:pt x="39041" y="32079"/>
                      <a:pt x="44065" y="27762"/>
                      <a:pt x="50006" y="25221"/>
                    </a:cubicBezTo>
                    <a:lnTo>
                      <a:pt x="99290" y="1802"/>
                    </a:lnTo>
                    <a:cubicBezTo>
                      <a:pt x="103875" y="-376"/>
                      <a:pt x="109223" y="-338"/>
                      <a:pt x="113770" y="1916"/>
                    </a:cubicBezTo>
                    <a:lnTo>
                      <a:pt x="158985" y="24400"/>
                    </a:lnTo>
                    <a:cubicBezTo>
                      <a:pt x="163608" y="26769"/>
                      <a:pt x="167505" y="30341"/>
                      <a:pt x="170256" y="34754"/>
                    </a:cubicBezTo>
                    <a:lnTo>
                      <a:pt x="205232" y="91392"/>
                    </a:lnTo>
                    <a:lnTo>
                      <a:pt x="205232" y="231031"/>
                    </a:lnTo>
                    <a:lnTo>
                      <a:pt x="27656" y="231031"/>
                    </a:lnTo>
                    <a:lnTo>
                      <a:pt x="27656" y="231031"/>
                    </a:lnTo>
                    <a:close/>
                  </a:path>
                </a:pathLst>
              </a:custGeom>
              <a:gradFill>
                <a:gsLst>
                  <a:gs pos="0">
                    <a:srgbClr val="B2D33B"/>
                  </a:gs>
                  <a:gs pos="50000">
                    <a:srgbClr val="9CBB37"/>
                  </a:gs>
                  <a:gs pos="100000">
                    <a:srgbClr val="86A333"/>
                  </a:gs>
                </a:gsLst>
                <a:lin ang="1800041" scaled="1"/>
              </a:gradFill>
              <a:ln w="1909" cap="flat">
                <a:noFill/>
                <a:prstDash val="solid"/>
                <a:miter/>
              </a:ln>
            </p:spPr>
            <p:txBody>
              <a:bodyPr rtlCol="0" anchor="ctr"/>
              <a:lstStyle/>
              <a:p>
                <a:endParaRPr lang="en-US"/>
              </a:p>
            </p:txBody>
          </p:sp>
        </p:grpSp>
        <p:sp>
          <p:nvSpPr>
            <p:cNvPr id="8" name="Freeform: Shape 7">
              <a:extLst>
                <a:ext uri="{FF2B5EF4-FFF2-40B4-BE49-F238E27FC236}">
                  <a16:creationId xmlns:a16="http://schemas.microsoft.com/office/drawing/2014/main" id="{CCDA410E-3A59-17C8-2026-7D2D7B95CCDD}"/>
                </a:ext>
              </a:extLst>
            </p:cNvPr>
            <p:cNvSpPr/>
            <p:nvPr/>
          </p:nvSpPr>
          <p:spPr>
            <a:xfrm>
              <a:off x="4005360" y="990602"/>
              <a:ext cx="5138640" cy="3924299"/>
            </a:xfrm>
            <a:custGeom>
              <a:avLst/>
              <a:gdLst>
                <a:gd name="connsiteX0" fmla="*/ 3992316 w 5138640"/>
                <a:gd name="connsiteY0" fmla="*/ 2815219 h 4495799"/>
                <a:gd name="connsiteX1" fmla="*/ 3992316 w 5138640"/>
                <a:gd name="connsiteY1" fmla="*/ 3356388 h 4495799"/>
                <a:gd name="connsiteX2" fmla="*/ 4533485 w 5138640"/>
                <a:gd name="connsiteY2" fmla="*/ 3356388 h 4495799"/>
                <a:gd name="connsiteX3" fmla="*/ 4533485 w 5138640"/>
                <a:gd name="connsiteY3" fmla="*/ 2815219 h 4495799"/>
                <a:gd name="connsiteX4" fmla="*/ 3441974 w 5138640"/>
                <a:gd name="connsiteY4" fmla="*/ 2815219 h 4495799"/>
                <a:gd name="connsiteX5" fmla="*/ 3441974 w 5138640"/>
                <a:gd name="connsiteY5" fmla="*/ 3356388 h 4495799"/>
                <a:gd name="connsiteX6" fmla="*/ 3983143 w 5138640"/>
                <a:gd name="connsiteY6" fmla="*/ 3356388 h 4495799"/>
                <a:gd name="connsiteX7" fmla="*/ 3983143 w 5138640"/>
                <a:gd name="connsiteY7" fmla="*/ 2815219 h 4495799"/>
                <a:gd name="connsiteX8" fmla="*/ 2891632 w 5138640"/>
                <a:gd name="connsiteY8" fmla="*/ 2815219 h 4495799"/>
                <a:gd name="connsiteX9" fmla="*/ 2891632 w 5138640"/>
                <a:gd name="connsiteY9" fmla="*/ 3356388 h 4495799"/>
                <a:gd name="connsiteX10" fmla="*/ 3432801 w 5138640"/>
                <a:gd name="connsiteY10" fmla="*/ 3356388 h 4495799"/>
                <a:gd name="connsiteX11" fmla="*/ 3432801 w 5138640"/>
                <a:gd name="connsiteY11" fmla="*/ 2815219 h 4495799"/>
                <a:gd name="connsiteX12" fmla="*/ 2341290 w 5138640"/>
                <a:gd name="connsiteY12" fmla="*/ 2815219 h 4495799"/>
                <a:gd name="connsiteX13" fmla="*/ 2341290 w 5138640"/>
                <a:gd name="connsiteY13" fmla="*/ 3356388 h 4495799"/>
                <a:gd name="connsiteX14" fmla="*/ 2882459 w 5138640"/>
                <a:gd name="connsiteY14" fmla="*/ 3356388 h 4495799"/>
                <a:gd name="connsiteX15" fmla="*/ 2882459 w 5138640"/>
                <a:gd name="connsiteY15" fmla="*/ 2815219 h 4495799"/>
                <a:gd name="connsiteX16" fmla="*/ 1790949 w 5138640"/>
                <a:gd name="connsiteY16" fmla="*/ 2815219 h 4495799"/>
                <a:gd name="connsiteX17" fmla="*/ 1790949 w 5138640"/>
                <a:gd name="connsiteY17" fmla="*/ 3356388 h 4495799"/>
                <a:gd name="connsiteX18" fmla="*/ 2332118 w 5138640"/>
                <a:gd name="connsiteY18" fmla="*/ 3356388 h 4495799"/>
                <a:gd name="connsiteX19" fmla="*/ 2332118 w 5138640"/>
                <a:gd name="connsiteY19" fmla="*/ 2815219 h 4495799"/>
                <a:gd name="connsiteX20" fmla="*/ 1240607 w 5138640"/>
                <a:gd name="connsiteY20" fmla="*/ 2815219 h 4495799"/>
                <a:gd name="connsiteX21" fmla="*/ 1240607 w 5138640"/>
                <a:gd name="connsiteY21" fmla="*/ 3356388 h 4495799"/>
                <a:gd name="connsiteX22" fmla="*/ 1781776 w 5138640"/>
                <a:gd name="connsiteY22" fmla="*/ 3356388 h 4495799"/>
                <a:gd name="connsiteX23" fmla="*/ 1781776 w 5138640"/>
                <a:gd name="connsiteY23" fmla="*/ 2815219 h 4495799"/>
                <a:gd name="connsiteX24" fmla="*/ 3441974 w 5138640"/>
                <a:gd name="connsiteY24" fmla="*/ 2264877 h 4495799"/>
                <a:gd name="connsiteX25" fmla="*/ 3441974 w 5138640"/>
                <a:gd name="connsiteY25" fmla="*/ 2806046 h 4495799"/>
                <a:gd name="connsiteX26" fmla="*/ 3983143 w 5138640"/>
                <a:gd name="connsiteY26" fmla="*/ 2806046 h 4495799"/>
                <a:gd name="connsiteX27" fmla="*/ 3983143 w 5138640"/>
                <a:gd name="connsiteY27" fmla="*/ 2264877 h 4495799"/>
                <a:gd name="connsiteX28" fmla="*/ 2891632 w 5138640"/>
                <a:gd name="connsiteY28" fmla="*/ 2264877 h 4495799"/>
                <a:gd name="connsiteX29" fmla="*/ 2891632 w 5138640"/>
                <a:gd name="connsiteY29" fmla="*/ 2806046 h 4495799"/>
                <a:gd name="connsiteX30" fmla="*/ 3432801 w 5138640"/>
                <a:gd name="connsiteY30" fmla="*/ 2806046 h 4495799"/>
                <a:gd name="connsiteX31" fmla="*/ 3432801 w 5138640"/>
                <a:gd name="connsiteY31" fmla="*/ 2264877 h 4495799"/>
                <a:gd name="connsiteX32" fmla="*/ 1240607 w 5138640"/>
                <a:gd name="connsiteY32" fmla="*/ 2264877 h 4495799"/>
                <a:gd name="connsiteX33" fmla="*/ 1240607 w 5138640"/>
                <a:gd name="connsiteY33" fmla="*/ 2806046 h 4495799"/>
                <a:gd name="connsiteX34" fmla="*/ 1781776 w 5138640"/>
                <a:gd name="connsiteY34" fmla="*/ 2806046 h 4495799"/>
                <a:gd name="connsiteX35" fmla="*/ 1781776 w 5138640"/>
                <a:gd name="connsiteY35" fmla="*/ 2264877 h 4495799"/>
                <a:gd name="connsiteX36" fmla="*/ 1240607 w 5138640"/>
                <a:gd name="connsiteY36" fmla="*/ 1714536 h 4495799"/>
                <a:gd name="connsiteX37" fmla="*/ 1240607 w 5138640"/>
                <a:gd name="connsiteY37" fmla="*/ 2255705 h 4495799"/>
                <a:gd name="connsiteX38" fmla="*/ 1781776 w 5138640"/>
                <a:gd name="connsiteY38" fmla="*/ 2255705 h 4495799"/>
                <a:gd name="connsiteX39" fmla="*/ 1781776 w 5138640"/>
                <a:gd name="connsiteY39" fmla="*/ 1714536 h 4495799"/>
                <a:gd name="connsiteX40" fmla="*/ 1790949 w 5138640"/>
                <a:gd name="connsiteY40" fmla="*/ 1164194 h 4495799"/>
                <a:gd name="connsiteX41" fmla="*/ 1790949 w 5138640"/>
                <a:gd name="connsiteY41" fmla="*/ 1705363 h 4495799"/>
                <a:gd name="connsiteX42" fmla="*/ 2332118 w 5138640"/>
                <a:gd name="connsiteY42" fmla="*/ 1705363 h 4495799"/>
                <a:gd name="connsiteX43" fmla="*/ 2332118 w 5138640"/>
                <a:gd name="connsiteY43" fmla="*/ 1164194 h 4495799"/>
                <a:gd name="connsiteX44" fmla="*/ 1240607 w 5138640"/>
                <a:gd name="connsiteY44" fmla="*/ 1164194 h 4495799"/>
                <a:gd name="connsiteX45" fmla="*/ 1240607 w 5138640"/>
                <a:gd name="connsiteY45" fmla="*/ 1705363 h 4495799"/>
                <a:gd name="connsiteX46" fmla="*/ 1781776 w 5138640"/>
                <a:gd name="connsiteY46" fmla="*/ 1705363 h 4495799"/>
                <a:gd name="connsiteX47" fmla="*/ 1781776 w 5138640"/>
                <a:gd name="connsiteY47" fmla="*/ 1164194 h 4495799"/>
                <a:gd name="connsiteX48" fmla="*/ 1240607 w 5138640"/>
                <a:gd name="connsiteY48" fmla="*/ 613854 h 4495799"/>
                <a:gd name="connsiteX49" fmla="*/ 1240607 w 5138640"/>
                <a:gd name="connsiteY49" fmla="*/ 1155022 h 4495799"/>
                <a:gd name="connsiteX50" fmla="*/ 1781776 w 5138640"/>
                <a:gd name="connsiteY50" fmla="*/ 1155022 h 4495799"/>
                <a:gd name="connsiteX51" fmla="*/ 1781776 w 5138640"/>
                <a:gd name="connsiteY51" fmla="*/ 613854 h 4495799"/>
                <a:gd name="connsiteX52" fmla="*/ 1790949 w 5138640"/>
                <a:gd name="connsiteY52" fmla="*/ 613853 h 4495799"/>
                <a:gd name="connsiteX53" fmla="*/ 1790949 w 5138640"/>
                <a:gd name="connsiteY53" fmla="*/ 1155022 h 4495799"/>
                <a:gd name="connsiteX54" fmla="*/ 2332118 w 5138640"/>
                <a:gd name="connsiteY54" fmla="*/ 1155022 h 4495799"/>
                <a:gd name="connsiteX55" fmla="*/ 2332118 w 5138640"/>
                <a:gd name="connsiteY55" fmla="*/ 613853 h 4495799"/>
                <a:gd name="connsiteX56" fmla="*/ 1240607 w 5138640"/>
                <a:gd name="connsiteY56" fmla="*/ 63512 h 4495799"/>
                <a:gd name="connsiteX57" fmla="*/ 1240607 w 5138640"/>
                <a:gd name="connsiteY57" fmla="*/ 604681 h 4495799"/>
                <a:gd name="connsiteX58" fmla="*/ 1781776 w 5138640"/>
                <a:gd name="connsiteY58" fmla="*/ 604681 h 4495799"/>
                <a:gd name="connsiteX59" fmla="*/ 1781776 w 5138640"/>
                <a:gd name="connsiteY59" fmla="*/ 63512 h 4495799"/>
                <a:gd name="connsiteX60" fmla="*/ 0 w 5138640"/>
                <a:gd name="connsiteY60" fmla="*/ 0 h 4495799"/>
                <a:gd name="connsiteX61" fmla="*/ 5138640 w 5138640"/>
                <a:gd name="connsiteY61" fmla="*/ 0 h 4495799"/>
                <a:gd name="connsiteX62" fmla="*/ 5138640 w 5138640"/>
                <a:gd name="connsiteY62" fmla="*/ 4495799 h 4495799"/>
                <a:gd name="connsiteX63" fmla="*/ 0 w 5138640"/>
                <a:gd name="connsiteY63" fmla="*/ 4495799 h 4495799"/>
                <a:gd name="connsiteX0" fmla="*/ 3992316 w 5138640"/>
                <a:gd name="connsiteY0" fmla="*/ 2815219 h 4495799"/>
                <a:gd name="connsiteX1" fmla="*/ 3992316 w 5138640"/>
                <a:gd name="connsiteY1" fmla="*/ 3356388 h 4495799"/>
                <a:gd name="connsiteX2" fmla="*/ 4533485 w 5138640"/>
                <a:gd name="connsiteY2" fmla="*/ 3356388 h 4495799"/>
                <a:gd name="connsiteX3" fmla="*/ 4533485 w 5138640"/>
                <a:gd name="connsiteY3" fmla="*/ 2815219 h 4495799"/>
                <a:gd name="connsiteX4" fmla="*/ 3992316 w 5138640"/>
                <a:gd name="connsiteY4" fmla="*/ 2815219 h 4495799"/>
                <a:gd name="connsiteX5" fmla="*/ 3441974 w 5138640"/>
                <a:gd name="connsiteY5" fmla="*/ 2815219 h 4495799"/>
                <a:gd name="connsiteX6" fmla="*/ 3441974 w 5138640"/>
                <a:gd name="connsiteY6" fmla="*/ 3356388 h 4495799"/>
                <a:gd name="connsiteX7" fmla="*/ 3983143 w 5138640"/>
                <a:gd name="connsiteY7" fmla="*/ 3356388 h 4495799"/>
                <a:gd name="connsiteX8" fmla="*/ 3983143 w 5138640"/>
                <a:gd name="connsiteY8" fmla="*/ 2815219 h 4495799"/>
                <a:gd name="connsiteX9" fmla="*/ 3441974 w 5138640"/>
                <a:gd name="connsiteY9" fmla="*/ 2815219 h 4495799"/>
                <a:gd name="connsiteX10" fmla="*/ 2891632 w 5138640"/>
                <a:gd name="connsiteY10" fmla="*/ 2815219 h 4495799"/>
                <a:gd name="connsiteX11" fmla="*/ 2891632 w 5138640"/>
                <a:gd name="connsiteY11" fmla="*/ 3356388 h 4495799"/>
                <a:gd name="connsiteX12" fmla="*/ 3432801 w 5138640"/>
                <a:gd name="connsiteY12" fmla="*/ 3356388 h 4495799"/>
                <a:gd name="connsiteX13" fmla="*/ 3432801 w 5138640"/>
                <a:gd name="connsiteY13" fmla="*/ 2815219 h 4495799"/>
                <a:gd name="connsiteX14" fmla="*/ 2891632 w 5138640"/>
                <a:gd name="connsiteY14" fmla="*/ 2815219 h 4495799"/>
                <a:gd name="connsiteX15" fmla="*/ 2341290 w 5138640"/>
                <a:gd name="connsiteY15" fmla="*/ 2815219 h 4495799"/>
                <a:gd name="connsiteX16" fmla="*/ 2341290 w 5138640"/>
                <a:gd name="connsiteY16" fmla="*/ 3356388 h 4495799"/>
                <a:gd name="connsiteX17" fmla="*/ 2882459 w 5138640"/>
                <a:gd name="connsiteY17" fmla="*/ 3356388 h 4495799"/>
                <a:gd name="connsiteX18" fmla="*/ 2882459 w 5138640"/>
                <a:gd name="connsiteY18" fmla="*/ 2815219 h 4495799"/>
                <a:gd name="connsiteX19" fmla="*/ 2341290 w 5138640"/>
                <a:gd name="connsiteY19" fmla="*/ 2815219 h 4495799"/>
                <a:gd name="connsiteX20" fmla="*/ 1790949 w 5138640"/>
                <a:gd name="connsiteY20" fmla="*/ 2815219 h 4495799"/>
                <a:gd name="connsiteX21" fmla="*/ 1790949 w 5138640"/>
                <a:gd name="connsiteY21" fmla="*/ 3356388 h 4495799"/>
                <a:gd name="connsiteX22" fmla="*/ 2332118 w 5138640"/>
                <a:gd name="connsiteY22" fmla="*/ 3356388 h 4495799"/>
                <a:gd name="connsiteX23" fmla="*/ 2332118 w 5138640"/>
                <a:gd name="connsiteY23" fmla="*/ 2815219 h 4495799"/>
                <a:gd name="connsiteX24" fmla="*/ 1790949 w 5138640"/>
                <a:gd name="connsiteY24" fmla="*/ 2815219 h 4495799"/>
                <a:gd name="connsiteX25" fmla="*/ 1240607 w 5138640"/>
                <a:gd name="connsiteY25" fmla="*/ 2815219 h 4495799"/>
                <a:gd name="connsiteX26" fmla="*/ 1240607 w 5138640"/>
                <a:gd name="connsiteY26" fmla="*/ 3356388 h 4495799"/>
                <a:gd name="connsiteX27" fmla="*/ 1781776 w 5138640"/>
                <a:gd name="connsiteY27" fmla="*/ 3356388 h 4495799"/>
                <a:gd name="connsiteX28" fmla="*/ 1781776 w 5138640"/>
                <a:gd name="connsiteY28" fmla="*/ 2815219 h 4495799"/>
                <a:gd name="connsiteX29" fmla="*/ 1240607 w 5138640"/>
                <a:gd name="connsiteY29" fmla="*/ 2815219 h 4495799"/>
                <a:gd name="connsiteX30" fmla="*/ 3441974 w 5138640"/>
                <a:gd name="connsiteY30" fmla="*/ 2264877 h 4495799"/>
                <a:gd name="connsiteX31" fmla="*/ 3441974 w 5138640"/>
                <a:gd name="connsiteY31" fmla="*/ 2806046 h 4495799"/>
                <a:gd name="connsiteX32" fmla="*/ 3983143 w 5138640"/>
                <a:gd name="connsiteY32" fmla="*/ 2806046 h 4495799"/>
                <a:gd name="connsiteX33" fmla="*/ 3983143 w 5138640"/>
                <a:gd name="connsiteY33" fmla="*/ 2264877 h 4495799"/>
                <a:gd name="connsiteX34" fmla="*/ 3441974 w 5138640"/>
                <a:gd name="connsiteY34" fmla="*/ 2264877 h 4495799"/>
                <a:gd name="connsiteX35" fmla="*/ 2891632 w 5138640"/>
                <a:gd name="connsiteY35" fmla="*/ 2264877 h 4495799"/>
                <a:gd name="connsiteX36" fmla="*/ 2891632 w 5138640"/>
                <a:gd name="connsiteY36" fmla="*/ 2806046 h 4495799"/>
                <a:gd name="connsiteX37" fmla="*/ 3432801 w 5138640"/>
                <a:gd name="connsiteY37" fmla="*/ 2806046 h 4495799"/>
                <a:gd name="connsiteX38" fmla="*/ 3432801 w 5138640"/>
                <a:gd name="connsiteY38" fmla="*/ 2264877 h 4495799"/>
                <a:gd name="connsiteX39" fmla="*/ 2891632 w 5138640"/>
                <a:gd name="connsiteY39" fmla="*/ 2264877 h 4495799"/>
                <a:gd name="connsiteX40" fmla="*/ 1240607 w 5138640"/>
                <a:gd name="connsiteY40" fmla="*/ 2264877 h 4495799"/>
                <a:gd name="connsiteX41" fmla="*/ 1240607 w 5138640"/>
                <a:gd name="connsiteY41" fmla="*/ 2806046 h 4495799"/>
                <a:gd name="connsiteX42" fmla="*/ 1781776 w 5138640"/>
                <a:gd name="connsiteY42" fmla="*/ 2806046 h 4495799"/>
                <a:gd name="connsiteX43" fmla="*/ 1781776 w 5138640"/>
                <a:gd name="connsiteY43" fmla="*/ 2264877 h 4495799"/>
                <a:gd name="connsiteX44" fmla="*/ 1240607 w 5138640"/>
                <a:gd name="connsiteY44" fmla="*/ 2264877 h 4495799"/>
                <a:gd name="connsiteX45" fmla="*/ 1240607 w 5138640"/>
                <a:gd name="connsiteY45" fmla="*/ 1714536 h 4495799"/>
                <a:gd name="connsiteX46" fmla="*/ 1240607 w 5138640"/>
                <a:gd name="connsiteY46" fmla="*/ 2255705 h 4495799"/>
                <a:gd name="connsiteX47" fmla="*/ 1781776 w 5138640"/>
                <a:gd name="connsiteY47" fmla="*/ 2255705 h 4495799"/>
                <a:gd name="connsiteX48" fmla="*/ 1781776 w 5138640"/>
                <a:gd name="connsiteY48" fmla="*/ 1714536 h 4495799"/>
                <a:gd name="connsiteX49" fmla="*/ 1240607 w 5138640"/>
                <a:gd name="connsiteY49" fmla="*/ 1714536 h 4495799"/>
                <a:gd name="connsiteX50" fmla="*/ 1790949 w 5138640"/>
                <a:gd name="connsiteY50" fmla="*/ 1164194 h 4495799"/>
                <a:gd name="connsiteX51" fmla="*/ 1790949 w 5138640"/>
                <a:gd name="connsiteY51" fmla="*/ 1705363 h 4495799"/>
                <a:gd name="connsiteX52" fmla="*/ 2332118 w 5138640"/>
                <a:gd name="connsiteY52" fmla="*/ 1705363 h 4495799"/>
                <a:gd name="connsiteX53" fmla="*/ 2332118 w 5138640"/>
                <a:gd name="connsiteY53" fmla="*/ 1164194 h 4495799"/>
                <a:gd name="connsiteX54" fmla="*/ 1790949 w 5138640"/>
                <a:gd name="connsiteY54" fmla="*/ 1164194 h 4495799"/>
                <a:gd name="connsiteX55" fmla="*/ 1240607 w 5138640"/>
                <a:gd name="connsiteY55" fmla="*/ 1164194 h 4495799"/>
                <a:gd name="connsiteX56" fmla="*/ 1240607 w 5138640"/>
                <a:gd name="connsiteY56" fmla="*/ 1705363 h 4495799"/>
                <a:gd name="connsiteX57" fmla="*/ 1781776 w 5138640"/>
                <a:gd name="connsiteY57" fmla="*/ 1705363 h 4495799"/>
                <a:gd name="connsiteX58" fmla="*/ 1781776 w 5138640"/>
                <a:gd name="connsiteY58" fmla="*/ 1164194 h 4495799"/>
                <a:gd name="connsiteX59" fmla="*/ 1240607 w 5138640"/>
                <a:gd name="connsiteY59" fmla="*/ 1164194 h 4495799"/>
                <a:gd name="connsiteX60" fmla="*/ 1240607 w 5138640"/>
                <a:gd name="connsiteY60" fmla="*/ 613854 h 4495799"/>
                <a:gd name="connsiteX61" fmla="*/ 1240607 w 5138640"/>
                <a:gd name="connsiteY61" fmla="*/ 1155022 h 4495799"/>
                <a:gd name="connsiteX62" fmla="*/ 1781776 w 5138640"/>
                <a:gd name="connsiteY62" fmla="*/ 1155022 h 4495799"/>
                <a:gd name="connsiteX63" fmla="*/ 1781776 w 5138640"/>
                <a:gd name="connsiteY63" fmla="*/ 613854 h 4495799"/>
                <a:gd name="connsiteX64" fmla="*/ 1240607 w 5138640"/>
                <a:gd name="connsiteY64" fmla="*/ 613854 h 4495799"/>
                <a:gd name="connsiteX65" fmla="*/ 1790949 w 5138640"/>
                <a:gd name="connsiteY65" fmla="*/ 613853 h 4495799"/>
                <a:gd name="connsiteX66" fmla="*/ 1790949 w 5138640"/>
                <a:gd name="connsiteY66" fmla="*/ 1155022 h 4495799"/>
                <a:gd name="connsiteX67" fmla="*/ 2332118 w 5138640"/>
                <a:gd name="connsiteY67" fmla="*/ 1155022 h 4495799"/>
                <a:gd name="connsiteX68" fmla="*/ 2332118 w 5138640"/>
                <a:gd name="connsiteY68" fmla="*/ 613853 h 4495799"/>
                <a:gd name="connsiteX69" fmla="*/ 1790949 w 5138640"/>
                <a:gd name="connsiteY69" fmla="*/ 613853 h 4495799"/>
                <a:gd name="connsiteX70" fmla="*/ 1240607 w 5138640"/>
                <a:gd name="connsiteY70" fmla="*/ 63512 h 4495799"/>
                <a:gd name="connsiteX71" fmla="*/ 1240607 w 5138640"/>
                <a:gd name="connsiteY71" fmla="*/ 604681 h 4495799"/>
                <a:gd name="connsiteX72" fmla="*/ 1781776 w 5138640"/>
                <a:gd name="connsiteY72" fmla="*/ 604681 h 4495799"/>
                <a:gd name="connsiteX73" fmla="*/ 1781776 w 5138640"/>
                <a:gd name="connsiteY73" fmla="*/ 63512 h 4495799"/>
                <a:gd name="connsiteX74" fmla="*/ 1240607 w 5138640"/>
                <a:gd name="connsiteY74" fmla="*/ 63512 h 4495799"/>
                <a:gd name="connsiteX75" fmla="*/ 0 w 5138640"/>
                <a:gd name="connsiteY75" fmla="*/ 0 h 4495799"/>
                <a:gd name="connsiteX76" fmla="*/ 5138640 w 5138640"/>
                <a:gd name="connsiteY76" fmla="*/ 0 h 4495799"/>
                <a:gd name="connsiteX77" fmla="*/ 5129115 w 5138640"/>
                <a:gd name="connsiteY77" fmla="*/ 3867149 h 4495799"/>
                <a:gd name="connsiteX78" fmla="*/ 0 w 5138640"/>
                <a:gd name="connsiteY78" fmla="*/ 4495799 h 4495799"/>
                <a:gd name="connsiteX79" fmla="*/ 0 w 5138640"/>
                <a:gd name="connsiteY79" fmla="*/ 0 h 4495799"/>
                <a:gd name="connsiteX0" fmla="*/ 3992316 w 5138640"/>
                <a:gd name="connsiteY0" fmla="*/ 2815219 h 3914774"/>
                <a:gd name="connsiteX1" fmla="*/ 3992316 w 5138640"/>
                <a:gd name="connsiteY1" fmla="*/ 3356388 h 3914774"/>
                <a:gd name="connsiteX2" fmla="*/ 4533485 w 5138640"/>
                <a:gd name="connsiteY2" fmla="*/ 3356388 h 3914774"/>
                <a:gd name="connsiteX3" fmla="*/ 4533485 w 5138640"/>
                <a:gd name="connsiteY3" fmla="*/ 2815219 h 3914774"/>
                <a:gd name="connsiteX4" fmla="*/ 3992316 w 5138640"/>
                <a:gd name="connsiteY4" fmla="*/ 2815219 h 3914774"/>
                <a:gd name="connsiteX5" fmla="*/ 3441974 w 5138640"/>
                <a:gd name="connsiteY5" fmla="*/ 2815219 h 3914774"/>
                <a:gd name="connsiteX6" fmla="*/ 3441974 w 5138640"/>
                <a:gd name="connsiteY6" fmla="*/ 3356388 h 3914774"/>
                <a:gd name="connsiteX7" fmla="*/ 3983143 w 5138640"/>
                <a:gd name="connsiteY7" fmla="*/ 3356388 h 3914774"/>
                <a:gd name="connsiteX8" fmla="*/ 3983143 w 5138640"/>
                <a:gd name="connsiteY8" fmla="*/ 2815219 h 3914774"/>
                <a:gd name="connsiteX9" fmla="*/ 3441974 w 5138640"/>
                <a:gd name="connsiteY9" fmla="*/ 2815219 h 3914774"/>
                <a:gd name="connsiteX10" fmla="*/ 2891632 w 5138640"/>
                <a:gd name="connsiteY10" fmla="*/ 2815219 h 3914774"/>
                <a:gd name="connsiteX11" fmla="*/ 2891632 w 5138640"/>
                <a:gd name="connsiteY11" fmla="*/ 3356388 h 3914774"/>
                <a:gd name="connsiteX12" fmla="*/ 3432801 w 5138640"/>
                <a:gd name="connsiteY12" fmla="*/ 3356388 h 3914774"/>
                <a:gd name="connsiteX13" fmla="*/ 3432801 w 5138640"/>
                <a:gd name="connsiteY13" fmla="*/ 2815219 h 3914774"/>
                <a:gd name="connsiteX14" fmla="*/ 2891632 w 5138640"/>
                <a:gd name="connsiteY14" fmla="*/ 2815219 h 3914774"/>
                <a:gd name="connsiteX15" fmla="*/ 2341290 w 5138640"/>
                <a:gd name="connsiteY15" fmla="*/ 2815219 h 3914774"/>
                <a:gd name="connsiteX16" fmla="*/ 2341290 w 5138640"/>
                <a:gd name="connsiteY16" fmla="*/ 3356388 h 3914774"/>
                <a:gd name="connsiteX17" fmla="*/ 2882459 w 5138640"/>
                <a:gd name="connsiteY17" fmla="*/ 3356388 h 3914774"/>
                <a:gd name="connsiteX18" fmla="*/ 2882459 w 5138640"/>
                <a:gd name="connsiteY18" fmla="*/ 2815219 h 3914774"/>
                <a:gd name="connsiteX19" fmla="*/ 2341290 w 5138640"/>
                <a:gd name="connsiteY19" fmla="*/ 2815219 h 3914774"/>
                <a:gd name="connsiteX20" fmla="*/ 1790949 w 5138640"/>
                <a:gd name="connsiteY20" fmla="*/ 2815219 h 3914774"/>
                <a:gd name="connsiteX21" fmla="*/ 1790949 w 5138640"/>
                <a:gd name="connsiteY21" fmla="*/ 3356388 h 3914774"/>
                <a:gd name="connsiteX22" fmla="*/ 2332118 w 5138640"/>
                <a:gd name="connsiteY22" fmla="*/ 3356388 h 3914774"/>
                <a:gd name="connsiteX23" fmla="*/ 2332118 w 5138640"/>
                <a:gd name="connsiteY23" fmla="*/ 2815219 h 3914774"/>
                <a:gd name="connsiteX24" fmla="*/ 1790949 w 5138640"/>
                <a:gd name="connsiteY24" fmla="*/ 2815219 h 3914774"/>
                <a:gd name="connsiteX25" fmla="*/ 1240607 w 5138640"/>
                <a:gd name="connsiteY25" fmla="*/ 2815219 h 3914774"/>
                <a:gd name="connsiteX26" fmla="*/ 1240607 w 5138640"/>
                <a:gd name="connsiteY26" fmla="*/ 3356388 h 3914774"/>
                <a:gd name="connsiteX27" fmla="*/ 1781776 w 5138640"/>
                <a:gd name="connsiteY27" fmla="*/ 3356388 h 3914774"/>
                <a:gd name="connsiteX28" fmla="*/ 1781776 w 5138640"/>
                <a:gd name="connsiteY28" fmla="*/ 2815219 h 3914774"/>
                <a:gd name="connsiteX29" fmla="*/ 1240607 w 5138640"/>
                <a:gd name="connsiteY29" fmla="*/ 2815219 h 3914774"/>
                <a:gd name="connsiteX30" fmla="*/ 3441974 w 5138640"/>
                <a:gd name="connsiteY30" fmla="*/ 2264877 h 3914774"/>
                <a:gd name="connsiteX31" fmla="*/ 3441974 w 5138640"/>
                <a:gd name="connsiteY31" fmla="*/ 2806046 h 3914774"/>
                <a:gd name="connsiteX32" fmla="*/ 3983143 w 5138640"/>
                <a:gd name="connsiteY32" fmla="*/ 2806046 h 3914774"/>
                <a:gd name="connsiteX33" fmla="*/ 3983143 w 5138640"/>
                <a:gd name="connsiteY33" fmla="*/ 2264877 h 3914774"/>
                <a:gd name="connsiteX34" fmla="*/ 3441974 w 5138640"/>
                <a:gd name="connsiteY34" fmla="*/ 2264877 h 3914774"/>
                <a:gd name="connsiteX35" fmla="*/ 2891632 w 5138640"/>
                <a:gd name="connsiteY35" fmla="*/ 2264877 h 3914774"/>
                <a:gd name="connsiteX36" fmla="*/ 2891632 w 5138640"/>
                <a:gd name="connsiteY36" fmla="*/ 2806046 h 3914774"/>
                <a:gd name="connsiteX37" fmla="*/ 3432801 w 5138640"/>
                <a:gd name="connsiteY37" fmla="*/ 2806046 h 3914774"/>
                <a:gd name="connsiteX38" fmla="*/ 3432801 w 5138640"/>
                <a:gd name="connsiteY38" fmla="*/ 2264877 h 3914774"/>
                <a:gd name="connsiteX39" fmla="*/ 2891632 w 5138640"/>
                <a:gd name="connsiteY39" fmla="*/ 2264877 h 3914774"/>
                <a:gd name="connsiteX40" fmla="*/ 1240607 w 5138640"/>
                <a:gd name="connsiteY40" fmla="*/ 2264877 h 3914774"/>
                <a:gd name="connsiteX41" fmla="*/ 1240607 w 5138640"/>
                <a:gd name="connsiteY41" fmla="*/ 2806046 h 3914774"/>
                <a:gd name="connsiteX42" fmla="*/ 1781776 w 5138640"/>
                <a:gd name="connsiteY42" fmla="*/ 2806046 h 3914774"/>
                <a:gd name="connsiteX43" fmla="*/ 1781776 w 5138640"/>
                <a:gd name="connsiteY43" fmla="*/ 2264877 h 3914774"/>
                <a:gd name="connsiteX44" fmla="*/ 1240607 w 5138640"/>
                <a:gd name="connsiteY44" fmla="*/ 2264877 h 3914774"/>
                <a:gd name="connsiteX45" fmla="*/ 1240607 w 5138640"/>
                <a:gd name="connsiteY45" fmla="*/ 1714536 h 3914774"/>
                <a:gd name="connsiteX46" fmla="*/ 1240607 w 5138640"/>
                <a:gd name="connsiteY46" fmla="*/ 2255705 h 3914774"/>
                <a:gd name="connsiteX47" fmla="*/ 1781776 w 5138640"/>
                <a:gd name="connsiteY47" fmla="*/ 2255705 h 3914774"/>
                <a:gd name="connsiteX48" fmla="*/ 1781776 w 5138640"/>
                <a:gd name="connsiteY48" fmla="*/ 1714536 h 3914774"/>
                <a:gd name="connsiteX49" fmla="*/ 1240607 w 5138640"/>
                <a:gd name="connsiteY49" fmla="*/ 1714536 h 3914774"/>
                <a:gd name="connsiteX50" fmla="*/ 1790949 w 5138640"/>
                <a:gd name="connsiteY50" fmla="*/ 1164194 h 3914774"/>
                <a:gd name="connsiteX51" fmla="*/ 1790949 w 5138640"/>
                <a:gd name="connsiteY51" fmla="*/ 1705363 h 3914774"/>
                <a:gd name="connsiteX52" fmla="*/ 2332118 w 5138640"/>
                <a:gd name="connsiteY52" fmla="*/ 1705363 h 3914774"/>
                <a:gd name="connsiteX53" fmla="*/ 2332118 w 5138640"/>
                <a:gd name="connsiteY53" fmla="*/ 1164194 h 3914774"/>
                <a:gd name="connsiteX54" fmla="*/ 1790949 w 5138640"/>
                <a:gd name="connsiteY54" fmla="*/ 1164194 h 3914774"/>
                <a:gd name="connsiteX55" fmla="*/ 1240607 w 5138640"/>
                <a:gd name="connsiteY55" fmla="*/ 1164194 h 3914774"/>
                <a:gd name="connsiteX56" fmla="*/ 1240607 w 5138640"/>
                <a:gd name="connsiteY56" fmla="*/ 1705363 h 3914774"/>
                <a:gd name="connsiteX57" fmla="*/ 1781776 w 5138640"/>
                <a:gd name="connsiteY57" fmla="*/ 1705363 h 3914774"/>
                <a:gd name="connsiteX58" fmla="*/ 1781776 w 5138640"/>
                <a:gd name="connsiteY58" fmla="*/ 1164194 h 3914774"/>
                <a:gd name="connsiteX59" fmla="*/ 1240607 w 5138640"/>
                <a:gd name="connsiteY59" fmla="*/ 1164194 h 3914774"/>
                <a:gd name="connsiteX60" fmla="*/ 1240607 w 5138640"/>
                <a:gd name="connsiteY60" fmla="*/ 613854 h 3914774"/>
                <a:gd name="connsiteX61" fmla="*/ 1240607 w 5138640"/>
                <a:gd name="connsiteY61" fmla="*/ 1155022 h 3914774"/>
                <a:gd name="connsiteX62" fmla="*/ 1781776 w 5138640"/>
                <a:gd name="connsiteY62" fmla="*/ 1155022 h 3914774"/>
                <a:gd name="connsiteX63" fmla="*/ 1781776 w 5138640"/>
                <a:gd name="connsiteY63" fmla="*/ 613854 h 3914774"/>
                <a:gd name="connsiteX64" fmla="*/ 1240607 w 5138640"/>
                <a:gd name="connsiteY64" fmla="*/ 613854 h 3914774"/>
                <a:gd name="connsiteX65" fmla="*/ 1790949 w 5138640"/>
                <a:gd name="connsiteY65" fmla="*/ 613853 h 3914774"/>
                <a:gd name="connsiteX66" fmla="*/ 1790949 w 5138640"/>
                <a:gd name="connsiteY66" fmla="*/ 1155022 h 3914774"/>
                <a:gd name="connsiteX67" fmla="*/ 2332118 w 5138640"/>
                <a:gd name="connsiteY67" fmla="*/ 1155022 h 3914774"/>
                <a:gd name="connsiteX68" fmla="*/ 2332118 w 5138640"/>
                <a:gd name="connsiteY68" fmla="*/ 613853 h 3914774"/>
                <a:gd name="connsiteX69" fmla="*/ 1790949 w 5138640"/>
                <a:gd name="connsiteY69" fmla="*/ 613853 h 3914774"/>
                <a:gd name="connsiteX70" fmla="*/ 1240607 w 5138640"/>
                <a:gd name="connsiteY70" fmla="*/ 63512 h 3914774"/>
                <a:gd name="connsiteX71" fmla="*/ 1240607 w 5138640"/>
                <a:gd name="connsiteY71" fmla="*/ 604681 h 3914774"/>
                <a:gd name="connsiteX72" fmla="*/ 1781776 w 5138640"/>
                <a:gd name="connsiteY72" fmla="*/ 604681 h 3914774"/>
                <a:gd name="connsiteX73" fmla="*/ 1781776 w 5138640"/>
                <a:gd name="connsiteY73" fmla="*/ 63512 h 3914774"/>
                <a:gd name="connsiteX74" fmla="*/ 1240607 w 5138640"/>
                <a:gd name="connsiteY74" fmla="*/ 63512 h 3914774"/>
                <a:gd name="connsiteX75" fmla="*/ 0 w 5138640"/>
                <a:gd name="connsiteY75" fmla="*/ 0 h 3914774"/>
                <a:gd name="connsiteX76" fmla="*/ 5138640 w 5138640"/>
                <a:gd name="connsiteY76" fmla="*/ 0 h 3914774"/>
                <a:gd name="connsiteX77" fmla="*/ 5129115 w 5138640"/>
                <a:gd name="connsiteY77" fmla="*/ 3867149 h 3914774"/>
                <a:gd name="connsiteX78" fmla="*/ 9525 w 5138640"/>
                <a:gd name="connsiteY78" fmla="*/ 3914774 h 3914774"/>
                <a:gd name="connsiteX79" fmla="*/ 0 w 5138640"/>
                <a:gd name="connsiteY79" fmla="*/ 0 h 3914774"/>
                <a:gd name="connsiteX0" fmla="*/ 3992316 w 5138640"/>
                <a:gd name="connsiteY0" fmla="*/ 2815219 h 3924299"/>
                <a:gd name="connsiteX1" fmla="*/ 3992316 w 5138640"/>
                <a:gd name="connsiteY1" fmla="*/ 3356388 h 3924299"/>
                <a:gd name="connsiteX2" fmla="*/ 4533485 w 5138640"/>
                <a:gd name="connsiteY2" fmla="*/ 3356388 h 3924299"/>
                <a:gd name="connsiteX3" fmla="*/ 4533485 w 5138640"/>
                <a:gd name="connsiteY3" fmla="*/ 2815219 h 3924299"/>
                <a:gd name="connsiteX4" fmla="*/ 3992316 w 5138640"/>
                <a:gd name="connsiteY4" fmla="*/ 2815219 h 3924299"/>
                <a:gd name="connsiteX5" fmla="*/ 3441974 w 5138640"/>
                <a:gd name="connsiteY5" fmla="*/ 2815219 h 3924299"/>
                <a:gd name="connsiteX6" fmla="*/ 3441974 w 5138640"/>
                <a:gd name="connsiteY6" fmla="*/ 3356388 h 3924299"/>
                <a:gd name="connsiteX7" fmla="*/ 3983143 w 5138640"/>
                <a:gd name="connsiteY7" fmla="*/ 3356388 h 3924299"/>
                <a:gd name="connsiteX8" fmla="*/ 3983143 w 5138640"/>
                <a:gd name="connsiteY8" fmla="*/ 2815219 h 3924299"/>
                <a:gd name="connsiteX9" fmla="*/ 3441974 w 5138640"/>
                <a:gd name="connsiteY9" fmla="*/ 2815219 h 3924299"/>
                <a:gd name="connsiteX10" fmla="*/ 2891632 w 5138640"/>
                <a:gd name="connsiteY10" fmla="*/ 2815219 h 3924299"/>
                <a:gd name="connsiteX11" fmla="*/ 2891632 w 5138640"/>
                <a:gd name="connsiteY11" fmla="*/ 3356388 h 3924299"/>
                <a:gd name="connsiteX12" fmla="*/ 3432801 w 5138640"/>
                <a:gd name="connsiteY12" fmla="*/ 3356388 h 3924299"/>
                <a:gd name="connsiteX13" fmla="*/ 3432801 w 5138640"/>
                <a:gd name="connsiteY13" fmla="*/ 2815219 h 3924299"/>
                <a:gd name="connsiteX14" fmla="*/ 2891632 w 5138640"/>
                <a:gd name="connsiteY14" fmla="*/ 2815219 h 3924299"/>
                <a:gd name="connsiteX15" fmla="*/ 2341290 w 5138640"/>
                <a:gd name="connsiteY15" fmla="*/ 2815219 h 3924299"/>
                <a:gd name="connsiteX16" fmla="*/ 2341290 w 5138640"/>
                <a:gd name="connsiteY16" fmla="*/ 3356388 h 3924299"/>
                <a:gd name="connsiteX17" fmla="*/ 2882459 w 5138640"/>
                <a:gd name="connsiteY17" fmla="*/ 3356388 h 3924299"/>
                <a:gd name="connsiteX18" fmla="*/ 2882459 w 5138640"/>
                <a:gd name="connsiteY18" fmla="*/ 2815219 h 3924299"/>
                <a:gd name="connsiteX19" fmla="*/ 2341290 w 5138640"/>
                <a:gd name="connsiteY19" fmla="*/ 2815219 h 3924299"/>
                <a:gd name="connsiteX20" fmla="*/ 1790949 w 5138640"/>
                <a:gd name="connsiteY20" fmla="*/ 2815219 h 3924299"/>
                <a:gd name="connsiteX21" fmla="*/ 1790949 w 5138640"/>
                <a:gd name="connsiteY21" fmla="*/ 3356388 h 3924299"/>
                <a:gd name="connsiteX22" fmla="*/ 2332118 w 5138640"/>
                <a:gd name="connsiteY22" fmla="*/ 3356388 h 3924299"/>
                <a:gd name="connsiteX23" fmla="*/ 2332118 w 5138640"/>
                <a:gd name="connsiteY23" fmla="*/ 2815219 h 3924299"/>
                <a:gd name="connsiteX24" fmla="*/ 1790949 w 5138640"/>
                <a:gd name="connsiteY24" fmla="*/ 2815219 h 3924299"/>
                <a:gd name="connsiteX25" fmla="*/ 1240607 w 5138640"/>
                <a:gd name="connsiteY25" fmla="*/ 2815219 h 3924299"/>
                <a:gd name="connsiteX26" fmla="*/ 1240607 w 5138640"/>
                <a:gd name="connsiteY26" fmla="*/ 3356388 h 3924299"/>
                <a:gd name="connsiteX27" fmla="*/ 1781776 w 5138640"/>
                <a:gd name="connsiteY27" fmla="*/ 3356388 h 3924299"/>
                <a:gd name="connsiteX28" fmla="*/ 1781776 w 5138640"/>
                <a:gd name="connsiteY28" fmla="*/ 2815219 h 3924299"/>
                <a:gd name="connsiteX29" fmla="*/ 1240607 w 5138640"/>
                <a:gd name="connsiteY29" fmla="*/ 2815219 h 3924299"/>
                <a:gd name="connsiteX30" fmla="*/ 3441974 w 5138640"/>
                <a:gd name="connsiteY30" fmla="*/ 2264877 h 3924299"/>
                <a:gd name="connsiteX31" fmla="*/ 3441974 w 5138640"/>
                <a:gd name="connsiteY31" fmla="*/ 2806046 h 3924299"/>
                <a:gd name="connsiteX32" fmla="*/ 3983143 w 5138640"/>
                <a:gd name="connsiteY32" fmla="*/ 2806046 h 3924299"/>
                <a:gd name="connsiteX33" fmla="*/ 3983143 w 5138640"/>
                <a:gd name="connsiteY33" fmla="*/ 2264877 h 3924299"/>
                <a:gd name="connsiteX34" fmla="*/ 3441974 w 5138640"/>
                <a:gd name="connsiteY34" fmla="*/ 2264877 h 3924299"/>
                <a:gd name="connsiteX35" fmla="*/ 2891632 w 5138640"/>
                <a:gd name="connsiteY35" fmla="*/ 2264877 h 3924299"/>
                <a:gd name="connsiteX36" fmla="*/ 2891632 w 5138640"/>
                <a:gd name="connsiteY36" fmla="*/ 2806046 h 3924299"/>
                <a:gd name="connsiteX37" fmla="*/ 3432801 w 5138640"/>
                <a:gd name="connsiteY37" fmla="*/ 2806046 h 3924299"/>
                <a:gd name="connsiteX38" fmla="*/ 3432801 w 5138640"/>
                <a:gd name="connsiteY38" fmla="*/ 2264877 h 3924299"/>
                <a:gd name="connsiteX39" fmla="*/ 2891632 w 5138640"/>
                <a:gd name="connsiteY39" fmla="*/ 2264877 h 3924299"/>
                <a:gd name="connsiteX40" fmla="*/ 1240607 w 5138640"/>
                <a:gd name="connsiteY40" fmla="*/ 2264877 h 3924299"/>
                <a:gd name="connsiteX41" fmla="*/ 1240607 w 5138640"/>
                <a:gd name="connsiteY41" fmla="*/ 2806046 h 3924299"/>
                <a:gd name="connsiteX42" fmla="*/ 1781776 w 5138640"/>
                <a:gd name="connsiteY42" fmla="*/ 2806046 h 3924299"/>
                <a:gd name="connsiteX43" fmla="*/ 1781776 w 5138640"/>
                <a:gd name="connsiteY43" fmla="*/ 2264877 h 3924299"/>
                <a:gd name="connsiteX44" fmla="*/ 1240607 w 5138640"/>
                <a:gd name="connsiteY44" fmla="*/ 2264877 h 3924299"/>
                <a:gd name="connsiteX45" fmla="*/ 1240607 w 5138640"/>
                <a:gd name="connsiteY45" fmla="*/ 1714536 h 3924299"/>
                <a:gd name="connsiteX46" fmla="*/ 1240607 w 5138640"/>
                <a:gd name="connsiteY46" fmla="*/ 2255705 h 3924299"/>
                <a:gd name="connsiteX47" fmla="*/ 1781776 w 5138640"/>
                <a:gd name="connsiteY47" fmla="*/ 2255705 h 3924299"/>
                <a:gd name="connsiteX48" fmla="*/ 1781776 w 5138640"/>
                <a:gd name="connsiteY48" fmla="*/ 1714536 h 3924299"/>
                <a:gd name="connsiteX49" fmla="*/ 1240607 w 5138640"/>
                <a:gd name="connsiteY49" fmla="*/ 1714536 h 3924299"/>
                <a:gd name="connsiteX50" fmla="*/ 1790949 w 5138640"/>
                <a:gd name="connsiteY50" fmla="*/ 1164194 h 3924299"/>
                <a:gd name="connsiteX51" fmla="*/ 1790949 w 5138640"/>
                <a:gd name="connsiteY51" fmla="*/ 1705363 h 3924299"/>
                <a:gd name="connsiteX52" fmla="*/ 2332118 w 5138640"/>
                <a:gd name="connsiteY52" fmla="*/ 1705363 h 3924299"/>
                <a:gd name="connsiteX53" fmla="*/ 2332118 w 5138640"/>
                <a:gd name="connsiteY53" fmla="*/ 1164194 h 3924299"/>
                <a:gd name="connsiteX54" fmla="*/ 1790949 w 5138640"/>
                <a:gd name="connsiteY54" fmla="*/ 1164194 h 3924299"/>
                <a:gd name="connsiteX55" fmla="*/ 1240607 w 5138640"/>
                <a:gd name="connsiteY55" fmla="*/ 1164194 h 3924299"/>
                <a:gd name="connsiteX56" fmla="*/ 1240607 w 5138640"/>
                <a:gd name="connsiteY56" fmla="*/ 1705363 h 3924299"/>
                <a:gd name="connsiteX57" fmla="*/ 1781776 w 5138640"/>
                <a:gd name="connsiteY57" fmla="*/ 1705363 h 3924299"/>
                <a:gd name="connsiteX58" fmla="*/ 1781776 w 5138640"/>
                <a:gd name="connsiteY58" fmla="*/ 1164194 h 3924299"/>
                <a:gd name="connsiteX59" fmla="*/ 1240607 w 5138640"/>
                <a:gd name="connsiteY59" fmla="*/ 1164194 h 3924299"/>
                <a:gd name="connsiteX60" fmla="*/ 1240607 w 5138640"/>
                <a:gd name="connsiteY60" fmla="*/ 613854 h 3924299"/>
                <a:gd name="connsiteX61" fmla="*/ 1240607 w 5138640"/>
                <a:gd name="connsiteY61" fmla="*/ 1155022 h 3924299"/>
                <a:gd name="connsiteX62" fmla="*/ 1781776 w 5138640"/>
                <a:gd name="connsiteY62" fmla="*/ 1155022 h 3924299"/>
                <a:gd name="connsiteX63" fmla="*/ 1781776 w 5138640"/>
                <a:gd name="connsiteY63" fmla="*/ 613854 h 3924299"/>
                <a:gd name="connsiteX64" fmla="*/ 1240607 w 5138640"/>
                <a:gd name="connsiteY64" fmla="*/ 613854 h 3924299"/>
                <a:gd name="connsiteX65" fmla="*/ 1790949 w 5138640"/>
                <a:gd name="connsiteY65" fmla="*/ 613853 h 3924299"/>
                <a:gd name="connsiteX66" fmla="*/ 1790949 w 5138640"/>
                <a:gd name="connsiteY66" fmla="*/ 1155022 h 3924299"/>
                <a:gd name="connsiteX67" fmla="*/ 2332118 w 5138640"/>
                <a:gd name="connsiteY67" fmla="*/ 1155022 h 3924299"/>
                <a:gd name="connsiteX68" fmla="*/ 2332118 w 5138640"/>
                <a:gd name="connsiteY68" fmla="*/ 613853 h 3924299"/>
                <a:gd name="connsiteX69" fmla="*/ 1790949 w 5138640"/>
                <a:gd name="connsiteY69" fmla="*/ 613853 h 3924299"/>
                <a:gd name="connsiteX70" fmla="*/ 1240607 w 5138640"/>
                <a:gd name="connsiteY70" fmla="*/ 63512 h 3924299"/>
                <a:gd name="connsiteX71" fmla="*/ 1240607 w 5138640"/>
                <a:gd name="connsiteY71" fmla="*/ 604681 h 3924299"/>
                <a:gd name="connsiteX72" fmla="*/ 1781776 w 5138640"/>
                <a:gd name="connsiteY72" fmla="*/ 604681 h 3924299"/>
                <a:gd name="connsiteX73" fmla="*/ 1781776 w 5138640"/>
                <a:gd name="connsiteY73" fmla="*/ 63512 h 3924299"/>
                <a:gd name="connsiteX74" fmla="*/ 1240607 w 5138640"/>
                <a:gd name="connsiteY74" fmla="*/ 63512 h 3924299"/>
                <a:gd name="connsiteX75" fmla="*/ 0 w 5138640"/>
                <a:gd name="connsiteY75" fmla="*/ 0 h 3924299"/>
                <a:gd name="connsiteX76" fmla="*/ 5138640 w 5138640"/>
                <a:gd name="connsiteY76" fmla="*/ 0 h 3924299"/>
                <a:gd name="connsiteX77" fmla="*/ 5129115 w 5138640"/>
                <a:gd name="connsiteY77" fmla="*/ 3924299 h 3924299"/>
                <a:gd name="connsiteX78" fmla="*/ 9525 w 5138640"/>
                <a:gd name="connsiteY78" fmla="*/ 3914774 h 3924299"/>
                <a:gd name="connsiteX79" fmla="*/ 0 w 5138640"/>
                <a:gd name="connsiteY79" fmla="*/ 0 h 392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138640" h="3924299">
                  <a:moveTo>
                    <a:pt x="3992316" y="2815219"/>
                  </a:moveTo>
                  <a:lnTo>
                    <a:pt x="3992316" y="3356388"/>
                  </a:lnTo>
                  <a:lnTo>
                    <a:pt x="4533485" y="3356388"/>
                  </a:lnTo>
                  <a:lnTo>
                    <a:pt x="4533485" y="2815219"/>
                  </a:lnTo>
                  <a:lnTo>
                    <a:pt x="3992316" y="2815219"/>
                  </a:lnTo>
                  <a:close/>
                  <a:moveTo>
                    <a:pt x="3441974" y="2815219"/>
                  </a:moveTo>
                  <a:lnTo>
                    <a:pt x="3441974" y="3356388"/>
                  </a:lnTo>
                  <a:lnTo>
                    <a:pt x="3983143" y="3356388"/>
                  </a:lnTo>
                  <a:lnTo>
                    <a:pt x="3983143" y="2815219"/>
                  </a:lnTo>
                  <a:lnTo>
                    <a:pt x="3441974" y="2815219"/>
                  </a:lnTo>
                  <a:close/>
                  <a:moveTo>
                    <a:pt x="2891632" y="2815219"/>
                  </a:moveTo>
                  <a:lnTo>
                    <a:pt x="2891632" y="3356388"/>
                  </a:lnTo>
                  <a:lnTo>
                    <a:pt x="3432801" y="3356388"/>
                  </a:lnTo>
                  <a:lnTo>
                    <a:pt x="3432801" y="2815219"/>
                  </a:lnTo>
                  <a:lnTo>
                    <a:pt x="2891632" y="2815219"/>
                  </a:lnTo>
                  <a:close/>
                  <a:moveTo>
                    <a:pt x="2341290" y="2815219"/>
                  </a:moveTo>
                  <a:lnTo>
                    <a:pt x="2341290" y="3356388"/>
                  </a:lnTo>
                  <a:lnTo>
                    <a:pt x="2882459" y="3356388"/>
                  </a:lnTo>
                  <a:lnTo>
                    <a:pt x="2882459" y="2815219"/>
                  </a:lnTo>
                  <a:lnTo>
                    <a:pt x="2341290" y="2815219"/>
                  </a:lnTo>
                  <a:close/>
                  <a:moveTo>
                    <a:pt x="1790949" y="2815219"/>
                  </a:moveTo>
                  <a:lnTo>
                    <a:pt x="1790949" y="3356388"/>
                  </a:lnTo>
                  <a:lnTo>
                    <a:pt x="2332118" y="3356388"/>
                  </a:lnTo>
                  <a:lnTo>
                    <a:pt x="2332118" y="2815219"/>
                  </a:lnTo>
                  <a:lnTo>
                    <a:pt x="1790949" y="2815219"/>
                  </a:lnTo>
                  <a:close/>
                  <a:moveTo>
                    <a:pt x="1240607" y="2815219"/>
                  </a:moveTo>
                  <a:lnTo>
                    <a:pt x="1240607" y="3356388"/>
                  </a:lnTo>
                  <a:lnTo>
                    <a:pt x="1781776" y="3356388"/>
                  </a:lnTo>
                  <a:lnTo>
                    <a:pt x="1781776" y="2815219"/>
                  </a:lnTo>
                  <a:lnTo>
                    <a:pt x="1240607" y="2815219"/>
                  </a:lnTo>
                  <a:close/>
                  <a:moveTo>
                    <a:pt x="3441974" y="2264877"/>
                  </a:moveTo>
                  <a:lnTo>
                    <a:pt x="3441974" y="2806046"/>
                  </a:lnTo>
                  <a:lnTo>
                    <a:pt x="3983143" y="2806046"/>
                  </a:lnTo>
                  <a:lnTo>
                    <a:pt x="3983143" y="2264877"/>
                  </a:lnTo>
                  <a:lnTo>
                    <a:pt x="3441974" y="2264877"/>
                  </a:lnTo>
                  <a:close/>
                  <a:moveTo>
                    <a:pt x="2891632" y="2264877"/>
                  </a:moveTo>
                  <a:lnTo>
                    <a:pt x="2891632" y="2806046"/>
                  </a:lnTo>
                  <a:lnTo>
                    <a:pt x="3432801" y="2806046"/>
                  </a:lnTo>
                  <a:lnTo>
                    <a:pt x="3432801" y="2264877"/>
                  </a:lnTo>
                  <a:lnTo>
                    <a:pt x="2891632" y="2264877"/>
                  </a:lnTo>
                  <a:close/>
                  <a:moveTo>
                    <a:pt x="1240607" y="2264877"/>
                  </a:moveTo>
                  <a:lnTo>
                    <a:pt x="1240607" y="2806046"/>
                  </a:lnTo>
                  <a:lnTo>
                    <a:pt x="1781776" y="2806046"/>
                  </a:lnTo>
                  <a:lnTo>
                    <a:pt x="1781776" y="2264877"/>
                  </a:lnTo>
                  <a:lnTo>
                    <a:pt x="1240607" y="2264877"/>
                  </a:lnTo>
                  <a:close/>
                  <a:moveTo>
                    <a:pt x="1240607" y="1714536"/>
                  </a:moveTo>
                  <a:lnTo>
                    <a:pt x="1240607" y="2255705"/>
                  </a:lnTo>
                  <a:lnTo>
                    <a:pt x="1781776" y="2255705"/>
                  </a:lnTo>
                  <a:lnTo>
                    <a:pt x="1781776" y="1714536"/>
                  </a:lnTo>
                  <a:lnTo>
                    <a:pt x="1240607" y="1714536"/>
                  </a:lnTo>
                  <a:close/>
                  <a:moveTo>
                    <a:pt x="1790949" y="1164194"/>
                  </a:moveTo>
                  <a:lnTo>
                    <a:pt x="1790949" y="1705363"/>
                  </a:lnTo>
                  <a:lnTo>
                    <a:pt x="2332118" y="1705363"/>
                  </a:lnTo>
                  <a:lnTo>
                    <a:pt x="2332118" y="1164194"/>
                  </a:lnTo>
                  <a:lnTo>
                    <a:pt x="1790949" y="1164194"/>
                  </a:lnTo>
                  <a:close/>
                  <a:moveTo>
                    <a:pt x="1240607" y="1164194"/>
                  </a:moveTo>
                  <a:lnTo>
                    <a:pt x="1240607" y="1705363"/>
                  </a:lnTo>
                  <a:lnTo>
                    <a:pt x="1781776" y="1705363"/>
                  </a:lnTo>
                  <a:lnTo>
                    <a:pt x="1781776" y="1164194"/>
                  </a:lnTo>
                  <a:lnTo>
                    <a:pt x="1240607" y="1164194"/>
                  </a:lnTo>
                  <a:close/>
                  <a:moveTo>
                    <a:pt x="1240607" y="613854"/>
                  </a:moveTo>
                  <a:lnTo>
                    <a:pt x="1240607" y="1155022"/>
                  </a:lnTo>
                  <a:lnTo>
                    <a:pt x="1781776" y="1155022"/>
                  </a:lnTo>
                  <a:lnTo>
                    <a:pt x="1781776" y="613854"/>
                  </a:lnTo>
                  <a:lnTo>
                    <a:pt x="1240607" y="613854"/>
                  </a:lnTo>
                  <a:close/>
                  <a:moveTo>
                    <a:pt x="1790949" y="613853"/>
                  </a:moveTo>
                  <a:lnTo>
                    <a:pt x="1790949" y="1155022"/>
                  </a:lnTo>
                  <a:lnTo>
                    <a:pt x="2332118" y="1155022"/>
                  </a:lnTo>
                  <a:lnTo>
                    <a:pt x="2332118" y="613853"/>
                  </a:lnTo>
                  <a:lnTo>
                    <a:pt x="1790949" y="613853"/>
                  </a:lnTo>
                  <a:close/>
                  <a:moveTo>
                    <a:pt x="1240607" y="63512"/>
                  </a:moveTo>
                  <a:lnTo>
                    <a:pt x="1240607" y="604681"/>
                  </a:lnTo>
                  <a:lnTo>
                    <a:pt x="1781776" y="604681"/>
                  </a:lnTo>
                  <a:lnTo>
                    <a:pt x="1781776" y="63512"/>
                  </a:lnTo>
                  <a:lnTo>
                    <a:pt x="1240607" y="63512"/>
                  </a:lnTo>
                  <a:close/>
                  <a:moveTo>
                    <a:pt x="0" y="0"/>
                  </a:moveTo>
                  <a:lnTo>
                    <a:pt x="5138640" y="0"/>
                  </a:lnTo>
                  <a:lnTo>
                    <a:pt x="5129115" y="3924299"/>
                  </a:lnTo>
                  <a:lnTo>
                    <a:pt x="9525" y="3914774"/>
                  </a:lnTo>
                  <a:lnTo>
                    <a:pt x="0" y="0"/>
                  </a:lnTo>
                  <a:close/>
                </a:path>
              </a:pathLst>
            </a:custGeom>
            <a:solidFill>
              <a:schemeClr val="bg1">
                <a:lumMod val="50000"/>
                <a:alpha val="9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grpSp>
      <p:sp>
        <p:nvSpPr>
          <p:cNvPr id="7" name="Content Placeholder 1">
            <a:extLst>
              <a:ext uri="{FF2B5EF4-FFF2-40B4-BE49-F238E27FC236}">
                <a16:creationId xmlns:a16="http://schemas.microsoft.com/office/drawing/2014/main" id="{1DB1FA03-9AA9-F658-1A17-87E63942A89E}"/>
              </a:ext>
            </a:extLst>
          </p:cNvPr>
          <p:cNvSpPr txBox="1">
            <a:spLocks/>
          </p:cNvSpPr>
          <p:nvPr/>
        </p:nvSpPr>
        <p:spPr>
          <a:xfrm>
            <a:off x="143134" y="4551310"/>
            <a:ext cx="3614640" cy="491977"/>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lgn="ctr">
              <a:spcAft>
                <a:spcPts val="600"/>
              </a:spcAft>
              <a:buNone/>
            </a:pPr>
            <a:r>
              <a:rPr lang="en-US" sz="900" kern="0" dirty="0"/>
              <a:t>[2] </a:t>
            </a:r>
            <a:r>
              <a:rPr lang="fr-FR" sz="900" kern="0" dirty="0"/>
              <a:t>N Michel </a:t>
            </a:r>
            <a:r>
              <a:rPr lang="fr-FR" sz="900" i="1" kern="0" dirty="0"/>
              <a:t>et al</a:t>
            </a:r>
            <a:r>
              <a:rPr lang="fr-FR" sz="900" kern="0" dirty="0"/>
              <a:t> 2009 </a:t>
            </a:r>
            <a:r>
              <a:rPr lang="fr-FR" sz="900" i="1" kern="0" dirty="0"/>
              <a:t>J. Phys. G: </a:t>
            </a:r>
            <a:r>
              <a:rPr lang="fr-FR" sz="900" i="1" kern="0" dirty="0" err="1"/>
              <a:t>Nucl</a:t>
            </a:r>
            <a:r>
              <a:rPr lang="fr-FR" sz="900" i="1" kern="0" dirty="0"/>
              <a:t>. Part. Phys.</a:t>
            </a:r>
            <a:r>
              <a:rPr lang="fr-FR" sz="900" kern="0" dirty="0"/>
              <a:t> 36 013101</a:t>
            </a:r>
            <a:endParaRPr lang="en-US" sz="900" kern="0" dirty="0"/>
          </a:p>
        </p:txBody>
      </p:sp>
    </p:spTree>
    <p:extLst>
      <p:ext uri="{BB962C8B-B14F-4D97-AF65-F5344CB8AC3E}">
        <p14:creationId xmlns:p14="http://schemas.microsoft.com/office/powerpoint/2010/main" val="1971886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32E29-9848-869F-8738-77D6336B09F8}"/>
              </a:ext>
            </a:extLst>
          </p:cNvPr>
          <p:cNvSpPr>
            <a:spLocks noGrp="1"/>
          </p:cNvSpPr>
          <p:nvPr>
            <p:ph idx="1"/>
          </p:nvPr>
        </p:nvSpPr>
        <p:spPr/>
        <p:txBody>
          <a:bodyPr/>
          <a:lstStyle/>
          <a:p>
            <a:r>
              <a:rPr lang="en-US" dirty="0"/>
              <a:t>Spectroscopic Factors (SFs) are the overlap between a parent and daughter nucleus</a:t>
            </a:r>
          </a:p>
          <a:p>
            <a:endParaRPr lang="en-US" dirty="0"/>
          </a:p>
          <a:p>
            <a:endParaRPr lang="en-US" dirty="0"/>
          </a:p>
          <a:p>
            <a:r>
              <a:rPr lang="en-US" dirty="0"/>
              <a:t>Essentially how similar do the two configurations look?</a:t>
            </a:r>
          </a:p>
          <a:p>
            <a:r>
              <a:rPr lang="en-US" dirty="0"/>
              <a:t>If we consider two examples</a:t>
            </a:r>
          </a:p>
        </p:txBody>
      </p:sp>
      <p:sp>
        <p:nvSpPr>
          <p:cNvPr id="3" name="Title 2">
            <a:extLst>
              <a:ext uri="{FF2B5EF4-FFF2-40B4-BE49-F238E27FC236}">
                <a16:creationId xmlns:a16="http://schemas.microsoft.com/office/drawing/2014/main" id="{49328BDB-B267-716A-E055-A8DD99185223}"/>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CE14FA4-3CC6-BC09-A56A-CE849B5979A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11</a:t>
            </a:fld>
            <a:endParaRPr lang="en-US"/>
          </a:p>
        </p:txBody>
      </p:sp>
      <p:pic>
        <p:nvPicPr>
          <p:cNvPr id="361" name="Picture 360" descr="A black background with a black square&#10;&#10;Description automatically generated with medium confidence">
            <a:extLst>
              <a:ext uri="{FF2B5EF4-FFF2-40B4-BE49-F238E27FC236}">
                <a16:creationId xmlns:a16="http://schemas.microsoft.com/office/drawing/2014/main" id="{5DB97CB0-2D7E-E1C2-C7A6-5C17389470ED}"/>
              </a:ext>
            </a:extLst>
          </p:cNvPr>
          <p:cNvPicPr>
            <a:picLocks noChangeAspect="1"/>
          </p:cNvPicPr>
          <p:nvPr/>
        </p:nvPicPr>
        <p:blipFill>
          <a:blip r:embed="rId2"/>
          <a:stretch>
            <a:fillRect/>
          </a:stretch>
        </p:blipFill>
        <p:spPr>
          <a:xfrm>
            <a:off x="2860107" y="1575284"/>
            <a:ext cx="4783272" cy="903278"/>
          </a:xfrm>
          <a:prstGeom prst="rect">
            <a:avLst/>
          </a:prstGeom>
        </p:spPr>
      </p:pic>
      <p:sp>
        <p:nvSpPr>
          <p:cNvPr id="6" name="Footer Placeholder 2">
            <a:extLst>
              <a:ext uri="{FF2B5EF4-FFF2-40B4-BE49-F238E27FC236}">
                <a16:creationId xmlns:a16="http://schemas.microsoft.com/office/drawing/2014/main" id="{67ADA1C3-5F97-90AA-9350-9E03225C783C}"/>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grpSp>
        <p:nvGrpSpPr>
          <p:cNvPr id="4" name="Group 3">
            <a:extLst>
              <a:ext uri="{FF2B5EF4-FFF2-40B4-BE49-F238E27FC236}">
                <a16:creationId xmlns:a16="http://schemas.microsoft.com/office/drawing/2014/main" id="{FB3D4C83-F7FB-2174-E6F7-3F4CF99F0F95}"/>
              </a:ext>
            </a:extLst>
          </p:cNvPr>
          <p:cNvGrpSpPr/>
          <p:nvPr/>
        </p:nvGrpSpPr>
        <p:grpSpPr>
          <a:xfrm>
            <a:off x="5315726" y="3349802"/>
            <a:ext cx="2892627" cy="747401"/>
            <a:chOff x="685642" y="3888943"/>
            <a:chExt cx="2892627" cy="747401"/>
          </a:xfrm>
        </p:grpSpPr>
        <p:grpSp>
          <p:nvGrpSpPr>
            <p:cNvPr id="8" name="Group 7">
              <a:extLst>
                <a:ext uri="{FF2B5EF4-FFF2-40B4-BE49-F238E27FC236}">
                  <a16:creationId xmlns:a16="http://schemas.microsoft.com/office/drawing/2014/main" id="{2CC91F2E-E8CD-2FDC-78C8-6E3D68C22736}"/>
                </a:ext>
              </a:extLst>
            </p:cNvPr>
            <p:cNvGrpSpPr/>
            <p:nvPr/>
          </p:nvGrpSpPr>
          <p:grpSpPr>
            <a:xfrm>
              <a:off x="2864544" y="3888943"/>
              <a:ext cx="713725" cy="633337"/>
              <a:chOff x="2970117" y="4543202"/>
              <a:chExt cx="713725" cy="633337"/>
            </a:xfrm>
          </p:grpSpPr>
          <p:sp>
            <p:nvSpPr>
              <p:cNvPr id="24" name="Oval 23">
                <a:extLst>
                  <a:ext uri="{FF2B5EF4-FFF2-40B4-BE49-F238E27FC236}">
                    <a16:creationId xmlns:a16="http://schemas.microsoft.com/office/drawing/2014/main" id="{B3FE7A93-B68A-0B3A-7173-F6F38FAE7735}"/>
                  </a:ext>
                </a:extLst>
              </p:cNvPr>
              <p:cNvSpPr/>
              <p:nvPr/>
            </p:nvSpPr>
            <p:spPr>
              <a:xfrm rot="1871947">
                <a:off x="2970117" y="4543202"/>
                <a:ext cx="713725" cy="633337"/>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E2E12B3-3D1B-7896-9B40-355B8BFEA9E8}"/>
                  </a:ext>
                </a:extLst>
              </p:cNvPr>
              <p:cNvGrpSpPr/>
              <p:nvPr/>
            </p:nvGrpSpPr>
            <p:grpSpPr>
              <a:xfrm>
                <a:off x="3095551" y="4722900"/>
                <a:ext cx="451428" cy="360332"/>
                <a:chOff x="3339628" y="4896200"/>
                <a:chExt cx="451428" cy="360332"/>
              </a:xfrm>
            </p:grpSpPr>
            <p:grpSp>
              <p:nvGrpSpPr>
                <p:cNvPr id="26" name="Group 25">
                  <a:extLst>
                    <a:ext uri="{FF2B5EF4-FFF2-40B4-BE49-F238E27FC236}">
                      <a16:creationId xmlns:a16="http://schemas.microsoft.com/office/drawing/2014/main" id="{0A563494-E8B5-003B-214F-2C5A4E86A580}"/>
                    </a:ext>
                  </a:extLst>
                </p:cNvPr>
                <p:cNvGrpSpPr/>
                <p:nvPr/>
              </p:nvGrpSpPr>
              <p:grpSpPr>
                <a:xfrm>
                  <a:off x="3457642" y="5014509"/>
                  <a:ext cx="278981" cy="242023"/>
                  <a:chOff x="3135332" y="4741847"/>
                  <a:chExt cx="278981" cy="242023"/>
                </a:xfrm>
              </p:grpSpPr>
              <p:sp>
                <p:nvSpPr>
                  <p:cNvPr id="30" name="Oval 29">
                    <a:extLst>
                      <a:ext uri="{FF2B5EF4-FFF2-40B4-BE49-F238E27FC236}">
                        <a16:creationId xmlns:a16="http://schemas.microsoft.com/office/drawing/2014/main" id="{AFE2A1E8-61BE-9DDF-CFD7-0B7F467F4827}"/>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B284B52-CADB-CD24-EC3E-1F6DC94E07D0}"/>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A124461-9980-47ED-526C-BFFE43E444F3}"/>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3ECF1CA-E97D-C08D-A915-125F83927EBF}"/>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Oval 26">
                  <a:extLst>
                    <a:ext uri="{FF2B5EF4-FFF2-40B4-BE49-F238E27FC236}">
                      <a16:creationId xmlns:a16="http://schemas.microsoft.com/office/drawing/2014/main" id="{DD432018-5BDF-96DA-6CE6-C425F860EEC0}"/>
                    </a:ext>
                  </a:extLst>
                </p:cNvPr>
                <p:cNvSpPr/>
                <p:nvPr/>
              </p:nvSpPr>
              <p:spPr>
                <a:xfrm>
                  <a:off x="3494856" y="48962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1186BD2-974C-2D28-F87D-8D5277D41A75}"/>
                    </a:ext>
                  </a:extLst>
                </p:cNvPr>
                <p:cNvSpPr/>
                <p:nvPr/>
              </p:nvSpPr>
              <p:spPr>
                <a:xfrm>
                  <a:off x="3638656" y="491090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FC92E25-1870-EF28-6C39-8432A4EEB03A}"/>
                    </a:ext>
                  </a:extLst>
                </p:cNvPr>
                <p:cNvSpPr/>
                <p:nvPr/>
              </p:nvSpPr>
              <p:spPr>
                <a:xfrm>
                  <a:off x="3339628" y="504796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B8D61BE5-745A-3A0A-0AFB-4FD3DAF6744B}"/>
                </a:ext>
              </a:extLst>
            </p:cNvPr>
            <p:cNvGrpSpPr/>
            <p:nvPr/>
          </p:nvGrpSpPr>
          <p:grpSpPr>
            <a:xfrm>
              <a:off x="1000482" y="3950330"/>
              <a:ext cx="713725" cy="633337"/>
              <a:chOff x="1000482" y="3950330"/>
              <a:chExt cx="713725" cy="633337"/>
            </a:xfrm>
          </p:grpSpPr>
          <p:sp>
            <p:nvSpPr>
              <p:cNvPr id="12" name="Oval 11">
                <a:extLst>
                  <a:ext uri="{FF2B5EF4-FFF2-40B4-BE49-F238E27FC236}">
                    <a16:creationId xmlns:a16="http://schemas.microsoft.com/office/drawing/2014/main" id="{AE849F96-76B2-F4EB-FF05-818959F8BE88}"/>
                  </a:ext>
                </a:extLst>
              </p:cNvPr>
              <p:cNvSpPr/>
              <p:nvPr/>
            </p:nvSpPr>
            <p:spPr>
              <a:xfrm rot="1871947">
                <a:off x="1000482" y="3950330"/>
                <a:ext cx="713725" cy="633337"/>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96677C6-B1E1-BBF8-05F3-7D0EA3798CA5}"/>
                  </a:ext>
                </a:extLst>
              </p:cNvPr>
              <p:cNvGrpSpPr/>
              <p:nvPr/>
            </p:nvGrpSpPr>
            <p:grpSpPr>
              <a:xfrm>
                <a:off x="1110137" y="4020394"/>
                <a:ext cx="467207" cy="469966"/>
                <a:chOff x="679689" y="4722412"/>
                <a:chExt cx="467207" cy="469966"/>
              </a:xfrm>
            </p:grpSpPr>
            <p:sp>
              <p:nvSpPr>
                <p:cNvPr id="14" name="Oval 13">
                  <a:extLst>
                    <a:ext uri="{FF2B5EF4-FFF2-40B4-BE49-F238E27FC236}">
                      <a16:creationId xmlns:a16="http://schemas.microsoft.com/office/drawing/2014/main" id="{C6FC1AA0-FFEF-C11B-AC18-53D7C14ADC61}"/>
                    </a:ext>
                  </a:extLst>
                </p:cNvPr>
                <p:cNvSpPr/>
                <p:nvPr/>
              </p:nvSpPr>
              <p:spPr>
                <a:xfrm>
                  <a:off x="679689" y="47224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C2A11F60-F348-F2C0-4114-6D3D405B6E83}"/>
                    </a:ext>
                  </a:extLst>
                </p:cNvPr>
                <p:cNvGrpSpPr/>
                <p:nvPr/>
              </p:nvGrpSpPr>
              <p:grpSpPr>
                <a:xfrm>
                  <a:off x="695468" y="4832046"/>
                  <a:ext cx="451428" cy="360332"/>
                  <a:chOff x="3339628" y="4896200"/>
                  <a:chExt cx="451428" cy="360332"/>
                </a:xfrm>
              </p:grpSpPr>
              <p:grpSp>
                <p:nvGrpSpPr>
                  <p:cNvPr id="16" name="Group 15">
                    <a:extLst>
                      <a:ext uri="{FF2B5EF4-FFF2-40B4-BE49-F238E27FC236}">
                        <a16:creationId xmlns:a16="http://schemas.microsoft.com/office/drawing/2014/main" id="{F55DCB14-D877-AC69-0BDD-2FD9B71877BC}"/>
                      </a:ext>
                    </a:extLst>
                  </p:cNvPr>
                  <p:cNvGrpSpPr/>
                  <p:nvPr/>
                </p:nvGrpSpPr>
                <p:grpSpPr>
                  <a:xfrm>
                    <a:off x="3457642" y="5014509"/>
                    <a:ext cx="278981" cy="242023"/>
                    <a:chOff x="3135332" y="4741847"/>
                    <a:chExt cx="278981" cy="242023"/>
                  </a:xfrm>
                </p:grpSpPr>
                <p:sp>
                  <p:nvSpPr>
                    <p:cNvPr id="20" name="Oval 19">
                      <a:extLst>
                        <a:ext uri="{FF2B5EF4-FFF2-40B4-BE49-F238E27FC236}">
                          <a16:creationId xmlns:a16="http://schemas.microsoft.com/office/drawing/2014/main" id="{FD294DFE-8FA5-D78A-80B0-EB7899D23DF0}"/>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2391AC2-5EF6-63AB-EBC5-7902F3EFC771}"/>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B05318-3DE8-2FEC-296A-E0FF9BA39743}"/>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191066-3C86-9DE2-9CF0-1F6E9CC9E938}"/>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7395D832-0870-34EE-F818-6DBAC2297B07}"/>
                      </a:ext>
                    </a:extLst>
                  </p:cNvPr>
                  <p:cNvSpPr/>
                  <p:nvPr/>
                </p:nvSpPr>
                <p:spPr>
                  <a:xfrm>
                    <a:off x="3494856" y="48962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AB5BDA-4770-2680-6BAE-82E2308829B5}"/>
                      </a:ext>
                    </a:extLst>
                  </p:cNvPr>
                  <p:cNvSpPr/>
                  <p:nvPr/>
                </p:nvSpPr>
                <p:spPr>
                  <a:xfrm>
                    <a:off x="3638656" y="491090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551C35-B588-BF59-55CF-5CE40CC04F92}"/>
                      </a:ext>
                    </a:extLst>
                  </p:cNvPr>
                  <p:cNvSpPr/>
                  <p:nvPr/>
                </p:nvSpPr>
                <p:spPr>
                  <a:xfrm>
                    <a:off x="3339628" y="504796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10" name="Content Placeholder 1">
              <a:extLst>
                <a:ext uri="{FF2B5EF4-FFF2-40B4-BE49-F238E27FC236}">
                  <a16:creationId xmlns:a16="http://schemas.microsoft.com/office/drawing/2014/main" id="{0B18D55C-471E-5C01-42E8-FFB8429B27A9}"/>
                </a:ext>
              </a:extLst>
            </p:cNvPr>
            <p:cNvSpPr txBox="1">
              <a:spLocks/>
            </p:cNvSpPr>
            <p:nvPr/>
          </p:nvSpPr>
          <p:spPr bwMode="auto">
            <a:xfrm>
              <a:off x="685642" y="4314037"/>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8</a:t>
              </a:r>
              <a:r>
                <a:rPr lang="en-US" kern="0" dirty="0">
                  <a:solidFill>
                    <a:schemeClr val="tx1"/>
                  </a:solidFill>
                </a:rPr>
                <a:t>Li</a:t>
              </a:r>
            </a:p>
          </p:txBody>
        </p:sp>
        <p:sp>
          <p:nvSpPr>
            <p:cNvPr id="11" name="Content Placeholder 1">
              <a:extLst>
                <a:ext uri="{FF2B5EF4-FFF2-40B4-BE49-F238E27FC236}">
                  <a16:creationId xmlns:a16="http://schemas.microsoft.com/office/drawing/2014/main" id="{9C16F7E8-F1D6-0BA2-92FA-B5A06FA55F74}"/>
                </a:ext>
              </a:extLst>
            </p:cNvPr>
            <p:cNvSpPr txBox="1">
              <a:spLocks/>
            </p:cNvSpPr>
            <p:nvPr/>
          </p:nvSpPr>
          <p:spPr bwMode="auto">
            <a:xfrm>
              <a:off x="2582842" y="4296757"/>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7</a:t>
              </a:r>
              <a:r>
                <a:rPr lang="en-US" kern="0" dirty="0">
                  <a:solidFill>
                    <a:schemeClr val="tx1"/>
                  </a:solidFill>
                </a:rPr>
                <a:t>Li</a:t>
              </a:r>
            </a:p>
          </p:txBody>
        </p:sp>
      </p:grpSp>
      <p:grpSp>
        <p:nvGrpSpPr>
          <p:cNvPr id="34" name="Group 33">
            <a:extLst>
              <a:ext uri="{FF2B5EF4-FFF2-40B4-BE49-F238E27FC236}">
                <a16:creationId xmlns:a16="http://schemas.microsoft.com/office/drawing/2014/main" id="{30443C6C-A538-925A-2B9F-B6FFA7C0DD18}"/>
              </a:ext>
            </a:extLst>
          </p:cNvPr>
          <p:cNvGrpSpPr/>
          <p:nvPr/>
        </p:nvGrpSpPr>
        <p:grpSpPr>
          <a:xfrm>
            <a:off x="5315726" y="4884104"/>
            <a:ext cx="2962790" cy="718633"/>
            <a:chOff x="709173" y="4875551"/>
            <a:chExt cx="2962790" cy="718633"/>
          </a:xfrm>
        </p:grpSpPr>
        <p:grpSp>
          <p:nvGrpSpPr>
            <p:cNvPr id="36" name="Group 35">
              <a:extLst>
                <a:ext uri="{FF2B5EF4-FFF2-40B4-BE49-F238E27FC236}">
                  <a16:creationId xmlns:a16="http://schemas.microsoft.com/office/drawing/2014/main" id="{92EC9CD5-6395-CB0A-6ABA-82AACAE0CC8F}"/>
                </a:ext>
              </a:extLst>
            </p:cNvPr>
            <p:cNvGrpSpPr/>
            <p:nvPr/>
          </p:nvGrpSpPr>
          <p:grpSpPr>
            <a:xfrm>
              <a:off x="1024013" y="4908170"/>
              <a:ext cx="713725" cy="633337"/>
              <a:chOff x="1000482" y="3950330"/>
              <a:chExt cx="713725" cy="633337"/>
            </a:xfrm>
          </p:grpSpPr>
          <p:sp>
            <p:nvSpPr>
              <p:cNvPr id="49" name="Oval 48">
                <a:extLst>
                  <a:ext uri="{FF2B5EF4-FFF2-40B4-BE49-F238E27FC236}">
                    <a16:creationId xmlns:a16="http://schemas.microsoft.com/office/drawing/2014/main" id="{11D1F5C0-7661-2C8B-88B3-9C065E3CC803}"/>
                  </a:ext>
                </a:extLst>
              </p:cNvPr>
              <p:cNvSpPr/>
              <p:nvPr/>
            </p:nvSpPr>
            <p:spPr>
              <a:xfrm rot="1871947">
                <a:off x="1000482" y="3950330"/>
                <a:ext cx="713725" cy="633337"/>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B24F97E0-F8B6-8E59-55CD-078472A5FD4D}"/>
                  </a:ext>
                </a:extLst>
              </p:cNvPr>
              <p:cNvGrpSpPr/>
              <p:nvPr/>
            </p:nvGrpSpPr>
            <p:grpSpPr>
              <a:xfrm>
                <a:off x="1110137" y="4020394"/>
                <a:ext cx="467207" cy="469966"/>
                <a:chOff x="679689" y="4722412"/>
                <a:chExt cx="467207" cy="469966"/>
              </a:xfrm>
            </p:grpSpPr>
            <p:sp>
              <p:nvSpPr>
                <p:cNvPr id="51" name="Oval 50">
                  <a:extLst>
                    <a:ext uri="{FF2B5EF4-FFF2-40B4-BE49-F238E27FC236}">
                      <a16:creationId xmlns:a16="http://schemas.microsoft.com/office/drawing/2014/main" id="{D9C93418-67F6-26B1-6E96-5BD147BC7707}"/>
                    </a:ext>
                  </a:extLst>
                </p:cNvPr>
                <p:cNvSpPr/>
                <p:nvPr/>
              </p:nvSpPr>
              <p:spPr>
                <a:xfrm>
                  <a:off x="679689" y="47224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B1DB6D8F-6E73-A55C-9D1B-7CE7D4200112}"/>
                    </a:ext>
                  </a:extLst>
                </p:cNvPr>
                <p:cNvGrpSpPr/>
                <p:nvPr/>
              </p:nvGrpSpPr>
              <p:grpSpPr>
                <a:xfrm>
                  <a:off x="695468" y="4832046"/>
                  <a:ext cx="451428" cy="360332"/>
                  <a:chOff x="3339628" y="4896200"/>
                  <a:chExt cx="451428" cy="360332"/>
                </a:xfrm>
              </p:grpSpPr>
              <p:grpSp>
                <p:nvGrpSpPr>
                  <p:cNvPr id="53" name="Group 52">
                    <a:extLst>
                      <a:ext uri="{FF2B5EF4-FFF2-40B4-BE49-F238E27FC236}">
                        <a16:creationId xmlns:a16="http://schemas.microsoft.com/office/drawing/2014/main" id="{C674079F-7A32-273C-D054-613A53540650}"/>
                      </a:ext>
                    </a:extLst>
                  </p:cNvPr>
                  <p:cNvGrpSpPr/>
                  <p:nvPr/>
                </p:nvGrpSpPr>
                <p:grpSpPr>
                  <a:xfrm>
                    <a:off x="3457642" y="5014509"/>
                    <a:ext cx="278981" cy="242023"/>
                    <a:chOff x="3135332" y="4741847"/>
                    <a:chExt cx="278981" cy="242023"/>
                  </a:xfrm>
                </p:grpSpPr>
                <p:sp>
                  <p:nvSpPr>
                    <p:cNvPr id="57" name="Oval 56">
                      <a:extLst>
                        <a:ext uri="{FF2B5EF4-FFF2-40B4-BE49-F238E27FC236}">
                          <a16:creationId xmlns:a16="http://schemas.microsoft.com/office/drawing/2014/main" id="{B23EDD16-A937-2DAB-B68F-1EE33AD2ED96}"/>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B087B8A-EA26-210B-5B70-377B678F5A6D}"/>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B57FD0A5-3FAA-36C0-9338-BF3C0ABF4CC9}"/>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0EEF087-5397-3574-3AAC-ED1E08AB8ED5}"/>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59F88657-61CD-3756-C693-DB45E6B4147C}"/>
                      </a:ext>
                    </a:extLst>
                  </p:cNvPr>
                  <p:cNvSpPr/>
                  <p:nvPr/>
                </p:nvSpPr>
                <p:spPr>
                  <a:xfrm>
                    <a:off x="3494856" y="48962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3C8C3D2-6E5F-BF81-3EDA-F1950373F926}"/>
                      </a:ext>
                    </a:extLst>
                  </p:cNvPr>
                  <p:cNvSpPr/>
                  <p:nvPr/>
                </p:nvSpPr>
                <p:spPr>
                  <a:xfrm>
                    <a:off x="3638656" y="491090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864E7A5-ADD2-DF70-A3C9-56CD172725E9}"/>
                      </a:ext>
                    </a:extLst>
                  </p:cNvPr>
                  <p:cNvSpPr/>
                  <p:nvPr/>
                </p:nvSpPr>
                <p:spPr>
                  <a:xfrm>
                    <a:off x="3339628" y="504796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37" name="Content Placeholder 1">
              <a:extLst>
                <a:ext uri="{FF2B5EF4-FFF2-40B4-BE49-F238E27FC236}">
                  <a16:creationId xmlns:a16="http://schemas.microsoft.com/office/drawing/2014/main" id="{146425BA-619A-BE62-FB5F-D9B1A4173008}"/>
                </a:ext>
              </a:extLst>
            </p:cNvPr>
            <p:cNvSpPr txBox="1">
              <a:spLocks/>
            </p:cNvSpPr>
            <p:nvPr/>
          </p:nvSpPr>
          <p:spPr bwMode="auto">
            <a:xfrm>
              <a:off x="709173" y="5271877"/>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8</a:t>
              </a:r>
              <a:r>
                <a:rPr lang="en-US" kern="0" dirty="0">
                  <a:solidFill>
                    <a:schemeClr val="tx1"/>
                  </a:solidFill>
                </a:rPr>
                <a:t>Li</a:t>
              </a:r>
            </a:p>
          </p:txBody>
        </p:sp>
        <p:sp>
          <p:nvSpPr>
            <p:cNvPr id="38" name="Content Placeholder 1">
              <a:extLst>
                <a:ext uri="{FF2B5EF4-FFF2-40B4-BE49-F238E27FC236}">
                  <a16:creationId xmlns:a16="http://schemas.microsoft.com/office/drawing/2014/main" id="{638E3D80-8DBB-CE63-2BCA-B06701C6E7B5}"/>
                </a:ext>
              </a:extLst>
            </p:cNvPr>
            <p:cNvSpPr txBox="1">
              <a:spLocks/>
            </p:cNvSpPr>
            <p:nvPr/>
          </p:nvSpPr>
          <p:spPr bwMode="auto">
            <a:xfrm>
              <a:off x="2514600" y="5254597"/>
              <a:ext cx="465877"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7</a:t>
              </a:r>
              <a:r>
                <a:rPr lang="en-US" kern="0" dirty="0">
                  <a:solidFill>
                    <a:schemeClr val="tx1"/>
                  </a:solidFill>
                </a:rPr>
                <a:t>He</a:t>
              </a:r>
            </a:p>
          </p:txBody>
        </p:sp>
        <p:grpSp>
          <p:nvGrpSpPr>
            <p:cNvPr id="39" name="Group 38">
              <a:extLst>
                <a:ext uri="{FF2B5EF4-FFF2-40B4-BE49-F238E27FC236}">
                  <a16:creationId xmlns:a16="http://schemas.microsoft.com/office/drawing/2014/main" id="{49A89AA4-091B-0666-FCCA-4ACAFDD95312}"/>
                </a:ext>
              </a:extLst>
            </p:cNvPr>
            <p:cNvGrpSpPr/>
            <p:nvPr/>
          </p:nvGrpSpPr>
          <p:grpSpPr>
            <a:xfrm>
              <a:off x="2861325" y="4875551"/>
              <a:ext cx="810638" cy="637984"/>
              <a:chOff x="5446222" y="5033092"/>
              <a:chExt cx="810638" cy="637984"/>
            </a:xfrm>
          </p:grpSpPr>
          <p:sp>
            <p:nvSpPr>
              <p:cNvPr id="40" name="Oval 39">
                <a:extLst>
                  <a:ext uri="{FF2B5EF4-FFF2-40B4-BE49-F238E27FC236}">
                    <a16:creationId xmlns:a16="http://schemas.microsoft.com/office/drawing/2014/main" id="{1CB0B9DE-A5D6-346B-EFDF-FE3EFA743A8E}"/>
                  </a:ext>
                </a:extLst>
              </p:cNvPr>
              <p:cNvSpPr/>
              <p:nvPr/>
            </p:nvSpPr>
            <p:spPr>
              <a:xfrm rot="7781942">
                <a:off x="5552968" y="4967185"/>
                <a:ext cx="597145" cy="810638"/>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09D889CB-C401-8617-3D30-5B245493904D}"/>
                  </a:ext>
                </a:extLst>
              </p:cNvPr>
              <p:cNvGrpSpPr/>
              <p:nvPr/>
            </p:nvGrpSpPr>
            <p:grpSpPr>
              <a:xfrm>
                <a:off x="5697324" y="5230311"/>
                <a:ext cx="278981" cy="242023"/>
                <a:chOff x="3135332" y="4741847"/>
                <a:chExt cx="278981" cy="242023"/>
              </a:xfrm>
            </p:grpSpPr>
            <p:sp>
              <p:nvSpPr>
                <p:cNvPr id="45" name="Oval 44">
                  <a:extLst>
                    <a:ext uri="{FF2B5EF4-FFF2-40B4-BE49-F238E27FC236}">
                      <a16:creationId xmlns:a16="http://schemas.microsoft.com/office/drawing/2014/main" id="{0F9E0D16-A22A-D27D-CE90-5E1BE3E2DA77}"/>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B784AF58-E119-5598-33A1-44D7357477D4}"/>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7ADAA56-4C60-6127-687E-2ACB31706D99}"/>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6FDE0B7-90A6-B650-A18A-63075DC1F745}"/>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F6E4524F-6E83-2E0A-0CFC-0713921E70A9}"/>
                  </a:ext>
                </a:extLst>
              </p:cNvPr>
              <p:cNvSpPr/>
              <p:nvPr/>
            </p:nvSpPr>
            <p:spPr>
              <a:xfrm>
                <a:off x="5851541" y="5528278"/>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92606DB7-6942-6319-ED27-607BE014851A}"/>
                  </a:ext>
                </a:extLst>
              </p:cNvPr>
              <p:cNvSpPr/>
              <p:nvPr/>
            </p:nvSpPr>
            <p:spPr>
              <a:xfrm>
                <a:off x="5465779" y="503309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413BA74-07B3-0C98-32BD-F099011E439A}"/>
                  </a:ext>
                </a:extLst>
              </p:cNvPr>
              <p:cNvSpPr/>
              <p:nvPr/>
            </p:nvSpPr>
            <p:spPr>
              <a:xfrm>
                <a:off x="6028549" y="5357256"/>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0019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32E29-9848-869F-8738-77D6336B09F8}"/>
              </a:ext>
            </a:extLst>
          </p:cNvPr>
          <p:cNvSpPr>
            <a:spLocks noGrp="1"/>
          </p:cNvSpPr>
          <p:nvPr>
            <p:ph idx="1"/>
          </p:nvPr>
        </p:nvSpPr>
        <p:spPr/>
        <p:txBody>
          <a:bodyPr/>
          <a:lstStyle/>
          <a:p>
            <a:r>
              <a:rPr lang="en-US" dirty="0"/>
              <a:t>Spectroscopic Factors (SFs) are the overlap between a parent and daughter nucleus</a:t>
            </a:r>
          </a:p>
          <a:p>
            <a:endParaRPr lang="en-US" dirty="0"/>
          </a:p>
          <a:p>
            <a:endParaRPr lang="en-US" dirty="0"/>
          </a:p>
          <a:p>
            <a:r>
              <a:rPr lang="en-US" dirty="0"/>
              <a:t>Essentially how similar do the two configurations look?</a:t>
            </a:r>
          </a:p>
          <a:p>
            <a:r>
              <a:rPr lang="en-US" dirty="0"/>
              <a:t>If we consider two examples</a:t>
            </a:r>
          </a:p>
          <a:p>
            <a:r>
              <a:rPr lang="en-US" dirty="0"/>
              <a:t>One looks very similar (just</a:t>
            </a:r>
            <a:br>
              <a:rPr lang="en-US" dirty="0"/>
            </a:br>
            <a:r>
              <a:rPr lang="en-US" dirty="0"/>
              <a:t>missing a spectator neutron),</a:t>
            </a:r>
            <a:br>
              <a:rPr lang="en-US" dirty="0"/>
            </a:br>
            <a:r>
              <a:rPr lang="en-US" dirty="0"/>
              <a:t>the other not so much!</a:t>
            </a:r>
          </a:p>
        </p:txBody>
      </p:sp>
      <p:sp>
        <p:nvSpPr>
          <p:cNvPr id="3" name="Title 2">
            <a:extLst>
              <a:ext uri="{FF2B5EF4-FFF2-40B4-BE49-F238E27FC236}">
                <a16:creationId xmlns:a16="http://schemas.microsoft.com/office/drawing/2014/main" id="{49328BDB-B267-716A-E055-A8DD99185223}"/>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CE14FA4-3CC6-BC09-A56A-CE849B5979A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12</a:t>
            </a:fld>
            <a:endParaRPr lang="en-US"/>
          </a:p>
        </p:txBody>
      </p:sp>
      <p:pic>
        <p:nvPicPr>
          <p:cNvPr id="361" name="Picture 360" descr="A black background with a black square&#10;&#10;Description automatically generated with medium confidence">
            <a:extLst>
              <a:ext uri="{FF2B5EF4-FFF2-40B4-BE49-F238E27FC236}">
                <a16:creationId xmlns:a16="http://schemas.microsoft.com/office/drawing/2014/main" id="{5DB97CB0-2D7E-E1C2-C7A6-5C17389470ED}"/>
              </a:ext>
            </a:extLst>
          </p:cNvPr>
          <p:cNvPicPr>
            <a:picLocks noChangeAspect="1"/>
          </p:cNvPicPr>
          <p:nvPr/>
        </p:nvPicPr>
        <p:blipFill>
          <a:blip r:embed="rId2"/>
          <a:stretch>
            <a:fillRect/>
          </a:stretch>
        </p:blipFill>
        <p:spPr>
          <a:xfrm>
            <a:off x="2860107" y="1575284"/>
            <a:ext cx="4783272" cy="903278"/>
          </a:xfrm>
          <a:prstGeom prst="rect">
            <a:avLst/>
          </a:prstGeom>
        </p:spPr>
      </p:pic>
      <p:grpSp>
        <p:nvGrpSpPr>
          <p:cNvPr id="6" name="Group 5">
            <a:extLst>
              <a:ext uri="{FF2B5EF4-FFF2-40B4-BE49-F238E27FC236}">
                <a16:creationId xmlns:a16="http://schemas.microsoft.com/office/drawing/2014/main" id="{1D18B9A7-2A04-83E7-9485-9A3EC9C1B89D}"/>
              </a:ext>
            </a:extLst>
          </p:cNvPr>
          <p:cNvGrpSpPr/>
          <p:nvPr/>
        </p:nvGrpSpPr>
        <p:grpSpPr>
          <a:xfrm>
            <a:off x="5301549" y="3388149"/>
            <a:ext cx="2935476" cy="751096"/>
            <a:chOff x="5464880" y="4853625"/>
            <a:chExt cx="2935476" cy="751096"/>
          </a:xfrm>
        </p:grpSpPr>
        <p:grpSp>
          <p:nvGrpSpPr>
            <p:cNvPr id="7" name="Group 6">
              <a:extLst>
                <a:ext uri="{FF2B5EF4-FFF2-40B4-BE49-F238E27FC236}">
                  <a16:creationId xmlns:a16="http://schemas.microsoft.com/office/drawing/2014/main" id="{5793690F-AF01-EB8B-57CF-86F589E7698F}"/>
                </a:ext>
              </a:extLst>
            </p:cNvPr>
            <p:cNvGrpSpPr/>
            <p:nvPr/>
          </p:nvGrpSpPr>
          <p:grpSpPr>
            <a:xfrm>
              <a:off x="5464880" y="4867041"/>
              <a:ext cx="1052360" cy="737680"/>
              <a:chOff x="5827053" y="4902596"/>
              <a:chExt cx="1052360" cy="737680"/>
            </a:xfrm>
          </p:grpSpPr>
          <p:pic>
            <p:nvPicPr>
              <p:cNvPr id="11" name="Picture 10">
                <a:extLst>
                  <a:ext uri="{FF2B5EF4-FFF2-40B4-BE49-F238E27FC236}">
                    <a16:creationId xmlns:a16="http://schemas.microsoft.com/office/drawing/2014/main" id="{65DDBFA8-3B9D-2CA2-5F98-4528D591EE5D}"/>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105154" y="4902596"/>
                <a:ext cx="774259" cy="737680"/>
              </a:xfrm>
              <a:prstGeom prst="rect">
                <a:avLst/>
              </a:prstGeom>
            </p:spPr>
          </p:pic>
          <p:sp>
            <p:nvSpPr>
              <p:cNvPr id="12" name="Content Placeholder 1">
                <a:extLst>
                  <a:ext uri="{FF2B5EF4-FFF2-40B4-BE49-F238E27FC236}">
                    <a16:creationId xmlns:a16="http://schemas.microsoft.com/office/drawing/2014/main" id="{DEF3C604-78F5-DF23-4105-213F623D1F1C}"/>
                  </a:ext>
                </a:extLst>
              </p:cNvPr>
              <p:cNvSpPr txBox="1">
                <a:spLocks/>
              </p:cNvSpPr>
              <p:nvPr/>
            </p:nvSpPr>
            <p:spPr bwMode="auto">
              <a:xfrm>
                <a:off x="5827053" y="5297119"/>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8</a:t>
                </a:r>
                <a:r>
                  <a:rPr lang="en-US" kern="0" dirty="0">
                    <a:solidFill>
                      <a:schemeClr val="tx1"/>
                    </a:solidFill>
                  </a:rPr>
                  <a:t>Li</a:t>
                </a:r>
              </a:p>
            </p:txBody>
          </p:sp>
        </p:grpSp>
        <p:grpSp>
          <p:nvGrpSpPr>
            <p:cNvPr id="8" name="Group 7">
              <a:extLst>
                <a:ext uri="{FF2B5EF4-FFF2-40B4-BE49-F238E27FC236}">
                  <a16:creationId xmlns:a16="http://schemas.microsoft.com/office/drawing/2014/main" id="{5533E99D-096E-4C35-11D0-5AA8C6E33D9C}"/>
                </a:ext>
              </a:extLst>
            </p:cNvPr>
            <p:cNvGrpSpPr/>
            <p:nvPr/>
          </p:nvGrpSpPr>
          <p:grpSpPr>
            <a:xfrm>
              <a:off x="7350736" y="4853625"/>
              <a:ext cx="1049620" cy="743776"/>
              <a:chOff x="7350736" y="4853625"/>
              <a:chExt cx="1049620" cy="743776"/>
            </a:xfrm>
          </p:grpSpPr>
          <p:pic>
            <p:nvPicPr>
              <p:cNvPr id="9" name="Picture 8">
                <a:extLst>
                  <a:ext uri="{FF2B5EF4-FFF2-40B4-BE49-F238E27FC236}">
                    <a16:creationId xmlns:a16="http://schemas.microsoft.com/office/drawing/2014/main" id="{52B74775-00A2-D288-79C1-C50695EFD0C5}"/>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7620000" y="4853625"/>
                <a:ext cx="780356" cy="743776"/>
              </a:xfrm>
              <a:prstGeom prst="rect">
                <a:avLst/>
              </a:prstGeom>
            </p:spPr>
          </p:pic>
          <p:sp>
            <p:nvSpPr>
              <p:cNvPr id="10" name="Content Placeholder 1">
                <a:extLst>
                  <a:ext uri="{FF2B5EF4-FFF2-40B4-BE49-F238E27FC236}">
                    <a16:creationId xmlns:a16="http://schemas.microsoft.com/office/drawing/2014/main" id="{94E9801B-19FB-F41E-B39B-3A8B066D9BD9}"/>
                  </a:ext>
                </a:extLst>
              </p:cNvPr>
              <p:cNvSpPr txBox="1">
                <a:spLocks/>
              </p:cNvSpPr>
              <p:nvPr/>
            </p:nvSpPr>
            <p:spPr bwMode="auto">
              <a:xfrm>
                <a:off x="7350736" y="5233751"/>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7</a:t>
                </a:r>
                <a:r>
                  <a:rPr lang="en-US" kern="0" dirty="0">
                    <a:solidFill>
                      <a:schemeClr val="tx1"/>
                    </a:solidFill>
                  </a:rPr>
                  <a:t>Li</a:t>
                </a:r>
              </a:p>
            </p:txBody>
          </p:sp>
        </p:grpSp>
      </p:grpSp>
      <p:grpSp>
        <p:nvGrpSpPr>
          <p:cNvPr id="13" name="Group 12">
            <a:extLst>
              <a:ext uri="{FF2B5EF4-FFF2-40B4-BE49-F238E27FC236}">
                <a16:creationId xmlns:a16="http://schemas.microsoft.com/office/drawing/2014/main" id="{B899DF2D-9D50-F165-4481-7CF9676BBEA2}"/>
              </a:ext>
            </a:extLst>
          </p:cNvPr>
          <p:cNvGrpSpPr/>
          <p:nvPr/>
        </p:nvGrpSpPr>
        <p:grpSpPr>
          <a:xfrm>
            <a:off x="7102428" y="4833805"/>
            <a:ext cx="1170815" cy="792549"/>
            <a:chOff x="2512153" y="4836935"/>
            <a:chExt cx="1170815" cy="792549"/>
          </a:xfrm>
        </p:grpSpPr>
        <p:pic>
          <p:nvPicPr>
            <p:cNvPr id="14" name="Picture 13">
              <a:extLst>
                <a:ext uri="{FF2B5EF4-FFF2-40B4-BE49-F238E27FC236}">
                  <a16:creationId xmlns:a16="http://schemas.microsoft.com/office/drawing/2014/main" id="{35C26029-9821-F0D2-C6E7-7B6B855DC284}"/>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2792875" y="4836935"/>
              <a:ext cx="890093" cy="792549"/>
            </a:xfrm>
            <a:prstGeom prst="rect">
              <a:avLst/>
            </a:prstGeom>
          </p:spPr>
        </p:pic>
        <p:sp>
          <p:nvSpPr>
            <p:cNvPr id="15" name="Content Placeholder 1">
              <a:extLst>
                <a:ext uri="{FF2B5EF4-FFF2-40B4-BE49-F238E27FC236}">
                  <a16:creationId xmlns:a16="http://schemas.microsoft.com/office/drawing/2014/main" id="{4FAC80D3-1647-C719-DDCB-4E7CAE6F16DF}"/>
                </a:ext>
              </a:extLst>
            </p:cNvPr>
            <p:cNvSpPr txBox="1">
              <a:spLocks/>
            </p:cNvSpPr>
            <p:nvPr/>
          </p:nvSpPr>
          <p:spPr bwMode="auto">
            <a:xfrm>
              <a:off x="2512153" y="5246759"/>
              <a:ext cx="465877"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7</a:t>
              </a:r>
              <a:r>
                <a:rPr lang="en-US" kern="0" dirty="0">
                  <a:solidFill>
                    <a:schemeClr val="tx1"/>
                  </a:solidFill>
                </a:rPr>
                <a:t>He</a:t>
              </a:r>
            </a:p>
          </p:txBody>
        </p:sp>
      </p:grpSp>
      <p:grpSp>
        <p:nvGrpSpPr>
          <p:cNvPr id="16" name="Group 15">
            <a:extLst>
              <a:ext uri="{FF2B5EF4-FFF2-40B4-BE49-F238E27FC236}">
                <a16:creationId xmlns:a16="http://schemas.microsoft.com/office/drawing/2014/main" id="{7BEA0035-4101-B9F4-3180-DEDE1721B588}"/>
              </a:ext>
            </a:extLst>
          </p:cNvPr>
          <p:cNvGrpSpPr/>
          <p:nvPr/>
        </p:nvGrpSpPr>
        <p:grpSpPr>
          <a:xfrm>
            <a:off x="5301784" y="4872421"/>
            <a:ext cx="1039433" cy="743776"/>
            <a:chOff x="711509" y="4875551"/>
            <a:chExt cx="1039433" cy="743776"/>
          </a:xfrm>
        </p:grpSpPr>
        <p:pic>
          <p:nvPicPr>
            <p:cNvPr id="17" name="Picture 16">
              <a:extLst>
                <a:ext uri="{FF2B5EF4-FFF2-40B4-BE49-F238E27FC236}">
                  <a16:creationId xmlns:a16="http://schemas.microsoft.com/office/drawing/2014/main" id="{915D8D6C-682A-8BEB-81A0-4E5A0BB92F2F}"/>
                </a:ext>
              </a:extLst>
            </p:cNvPr>
            <p:cNvPicPr>
              <a:picLocks noChangeAspect="1"/>
            </p:cNvPicPr>
            <p:nvPr/>
          </p:nvPicPr>
          <p:blipFill>
            <a:blip r:embed="rId9">
              <a:extLst>
                <a:ext uri="{BEBA8EAE-BF5A-486C-A8C5-ECC9F3942E4B}">
                  <a14:imgProps xmlns:a14="http://schemas.microsoft.com/office/drawing/2010/main">
                    <a14:imgLayer r:embed="rId10">
                      <a14:imgEffect>
                        <a14:artisticBlur/>
                      </a14:imgEffect>
                    </a14:imgLayer>
                  </a14:imgProps>
                </a:ext>
              </a:extLst>
            </a:blip>
            <a:stretch>
              <a:fillRect/>
            </a:stretch>
          </p:blipFill>
          <p:spPr>
            <a:xfrm>
              <a:off x="976683" y="4875551"/>
              <a:ext cx="774259" cy="743776"/>
            </a:xfrm>
            <a:prstGeom prst="rect">
              <a:avLst/>
            </a:prstGeom>
          </p:spPr>
        </p:pic>
        <p:sp>
          <p:nvSpPr>
            <p:cNvPr id="18" name="Content Placeholder 1">
              <a:extLst>
                <a:ext uri="{FF2B5EF4-FFF2-40B4-BE49-F238E27FC236}">
                  <a16:creationId xmlns:a16="http://schemas.microsoft.com/office/drawing/2014/main" id="{178E8DD9-D35D-69B1-0718-7F99B152CA33}"/>
                </a:ext>
              </a:extLst>
            </p:cNvPr>
            <p:cNvSpPr txBox="1">
              <a:spLocks/>
            </p:cNvSpPr>
            <p:nvPr/>
          </p:nvSpPr>
          <p:spPr bwMode="auto">
            <a:xfrm>
              <a:off x="711509" y="5276023"/>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8</a:t>
              </a:r>
              <a:r>
                <a:rPr lang="en-US" kern="0" dirty="0">
                  <a:solidFill>
                    <a:schemeClr val="tx1"/>
                  </a:solidFill>
                </a:rPr>
                <a:t>Li</a:t>
              </a:r>
            </a:p>
          </p:txBody>
        </p:sp>
      </p:grpSp>
      <p:sp>
        <p:nvSpPr>
          <p:cNvPr id="19" name="Arrow: Right 18">
            <a:extLst>
              <a:ext uri="{FF2B5EF4-FFF2-40B4-BE49-F238E27FC236}">
                <a16:creationId xmlns:a16="http://schemas.microsoft.com/office/drawing/2014/main" id="{89F2E58E-F305-94E9-B6BB-641DA24AD05E}"/>
              </a:ext>
            </a:extLst>
          </p:cNvPr>
          <p:cNvSpPr/>
          <p:nvPr/>
        </p:nvSpPr>
        <p:spPr>
          <a:xfrm>
            <a:off x="6638237" y="3630879"/>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1EDAF4B-F164-5D48-8DD6-6536A8236F28}"/>
                  </a:ext>
                </a:extLst>
              </p:cNvPr>
              <p:cNvSpPr txBox="1"/>
              <p:nvPr/>
            </p:nvSpPr>
            <p:spPr>
              <a:xfrm>
                <a:off x="6563123" y="3188721"/>
                <a:ext cx="549385"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ℓ</m:t>
                          </m:r>
                          <m:r>
                            <a:rPr lang="en-US" b="0" i="1" smtClean="0">
                              <a:latin typeface="Cambria Math" panose="02040503050406030204" pitchFamily="18" charset="0"/>
                            </a:rPr>
                            <m:t>𝑗</m:t>
                          </m:r>
                        </m:sub>
                      </m:sSub>
                    </m:oMath>
                  </m:oMathPara>
                </a14:m>
                <a:endParaRPr lang="en-US" dirty="0"/>
              </a:p>
            </p:txBody>
          </p:sp>
        </mc:Choice>
        <mc:Fallback xmlns="">
          <p:sp>
            <p:nvSpPr>
              <p:cNvPr id="20" name="TextBox 19">
                <a:extLst>
                  <a:ext uri="{FF2B5EF4-FFF2-40B4-BE49-F238E27FC236}">
                    <a16:creationId xmlns:a16="http://schemas.microsoft.com/office/drawing/2014/main" id="{61EDAF4B-F164-5D48-8DD6-6536A8236F28}"/>
                  </a:ext>
                </a:extLst>
              </p:cNvPr>
              <p:cNvSpPr txBox="1">
                <a:spLocks noRot="1" noChangeAspect="1" noMove="1" noResize="1" noEditPoints="1" noAdjustHandles="1" noChangeArrowheads="1" noChangeShapeType="1" noTextEdit="1"/>
              </p:cNvSpPr>
              <p:nvPr/>
            </p:nvSpPr>
            <p:spPr>
              <a:xfrm>
                <a:off x="6563123" y="3188721"/>
                <a:ext cx="549385" cy="391646"/>
              </a:xfrm>
              <a:prstGeom prst="rect">
                <a:avLst/>
              </a:prstGeom>
              <a:blipFill>
                <a:blip r:embed="rId11"/>
                <a:stretch>
                  <a:fillRect b="-9375"/>
                </a:stretch>
              </a:blipFill>
            </p:spPr>
            <p:txBody>
              <a:bodyPr/>
              <a:lstStyle/>
              <a:p>
                <a:r>
                  <a:rPr lang="en-US">
                    <a:noFill/>
                  </a:rPr>
                  <a:t> </a:t>
                </a:r>
              </a:p>
            </p:txBody>
          </p:sp>
        </mc:Fallback>
      </mc:AlternateContent>
      <p:sp>
        <p:nvSpPr>
          <p:cNvPr id="21" name="Arrow: Right 20">
            <a:extLst>
              <a:ext uri="{FF2B5EF4-FFF2-40B4-BE49-F238E27FC236}">
                <a16:creationId xmlns:a16="http://schemas.microsoft.com/office/drawing/2014/main" id="{B50C7752-D8EC-9F74-BD11-5B2989E5B071}"/>
              </a:ext>
            </a:extLst>
          </p:cNvPr>
          <p:cNvSpPr/>
          <p:nvPr/>
        </p:nvSpPr>
        <p:spPr>
          <a:xfrm>
            <a:off x="6636680" y="5089659"/>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C31492B-7765-7E4B-A12E-E501314761D0}"/>
                  </a:ext>
                </a:extLst>
              </p:cNvPr>
              <p:cNvSpPr txBox="1"/>
              <p:nvPr/>
            </p:nvSpPr>
            <p:spPr>
              <a:xfrm>
                <a:off x="6561566" y="4647501"/>
                <a:ext cx="549385"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ℓ</m:t>
                          </m:r>
                          <m:r>
                            <a:rPr lang="en-US" b="0" i="1" smtClean="0">
                              <a:latin typeface="Cambria Math" panose="02040503050406030204" pitchFamily="18" charset="0"/>
                            </a:rPr>
                            <m:t>𝑗</m:t>
                          </m:r>
                        </m:sub>
                      </m:sSub>
                    </m:oMath>
                  </m:oMathPara>
                </a14:m>
                <a:endParaRPr lang="en-US" dirty="0"/>
              </a:p>
            </p:txBody>
          </p:sp>
        </mc:Choice>
        <mc:Fallback xmlns="">
          <p:sp>
            <p:nvSpPr>
              <p:cNvPr id="22" name="TextBox 21">
                <a:extLst>
                  <a:ext uri="{FF2B5EF4-FFF2-40B4-BE49-F238E27FC236}">
                    <a16:creationId xmlns:a16="http://schemas.microsoft.com/office/drawing/2014/main" id="{3C31492B-7765-7E4B-A12E-E501314761D0}"/>
                  </a:ext>
                </a:extLst>
              </p:cNvPr>
              <p:cNvSpPr txBox="1">
                <a:spLocks noRot="1" noChangeAspect="1" noMove="1" noResize="1" noEditPoints="1" noAdjustHandles="1" noChangeArrowheads="1" noChangeShapeType="1" noTextEdit="1"/>
              </p:cNvSpPr>
              <p:nvPr/>
            </p:nvSpPr>
            <p:spPr>
              <a:xfrm>
                <a:off x="6561566" y="4647501"/>
                <a:ext cx="549385" cy="391646"/>
              </a:xfrm>
              <a:prstGeom prst="rect">
                <a:avLst/>
              </a:prstGeom>
              <a:blipFill>
                <a:blip r:embed="rId12"/>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D378E1D-F9E9-DC65-7919-66AED0D082EE}"/>
                  </a:ext>
                </a:extLst>
              </p:cNvPr>
              <p:cNvSpPr txBox="1"/>
              <p:nvPr/>
            </p:nvSpPr>
            <p:spPr>
              <a:xfrm>
                <a:off x="4135899" y="3592059"/>
                <a:ext cx="7555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2</m:t>
                          </m:r>
                        </m:sup>
                      </m:sSup>
                      <m:r>
                        <a:rPr lang="en-US" b="0" i="1" smtClean="0">
                          <a:latin typeface="Cambria Math" panose="02040503050406030204" pitchFamily="18" charset="0"/>
                        </a:rPr>
                        <m:t>→1</m:t>
                      </m:r>
                    </m:oMath>
                  </m:oMathPara>
                </a14:m>
                <a:endParaRPr lang="en-US" dirty="0"/>
              </a:p>
            </p:txBody>
          </p:sp>
        </mc:Choice>
        <mc:Fallback xmlns="">
          <p:sp>
            <p:nvSpPr>
              <p:cNvPr id="23" name="TextBox 22">
                <a:extLst>
                  <a:ext uri="{FF2B5EF4-FFF2-40B4-BE49-F238E27FC236}">
                    <a16:creationId xmlns:a16="http://schemas.microsoft.com/office/drawing/2014/main" id="{9D378E1D-F9E9-DC65-7919-66AED0D082EE}"/>
                  </a:ext>
                </a:extLst>
              </p:cNvPr>
              <p:cNvSpPr txBox="1">
                <a:spLocks noRot="1" noChangeAspect="1" noMove="1" noResize="1" noEditPoints="1" noAdjustHandles="1" noChangeArrowheads="1" noChangeShapeType="1" noTextEdit="1"/>
              </p:cNvSpPr>
              <p:nvPr/>
            </p:nvSpPr>
            <p:spPr>
              <a:xfrm>
                <a:off x="4135899" y="3592059"/>
                <a:ext cx="755528" cy="276999"/>
              </a:xfrm>
              <a:prstGeom prst="rect">
                <a:avLst/>
              </a:prstGeom>
              <a:blipFill>
                <a:blip r:embed="rId13"/>
                <a:stretch>
                  <a:fillRect l="-5645" t="-2174" r="-645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9C57698-06EF-CFCD-E889-C979BADD220A}"/>
                  </a:ext>
                </a:extLst>
              </p:cNvPr>
              <p:cNvSpPr txBox="1"/>
              <p:nvPr/>
            </p:nvSpPr>
            <p:spPr>
              <a:xfrm>
                <a:off x="4054762" y="5072744"/>
                <a:ext cx="7667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𝑆</m:t>
                          </m:r>
                        </m:e>
                        <m:sup>
                          <m:r>
                            <a:rPr lang="en-US" b="0" i="1" smtClean="0">
                              <a:latin typeface="Cambria Math" panose="02040503050406030204" pitchFamily="18" charset="0"/>
                            </a:rPr>
                            <m:t>2</m:t>
                          </m:r>
                        </m:sup>
                      </m:sSup>
                      <m:r>
                        <a:rPr lang="en-US" b="0" i="1" smtClean="0">
                          <a:latin typeface="Cambria Math" panose="02040503050406030204" pitchFamily="18" charset="0"/>
                        </a:rPr>
                        <m:t>≪1</m:t>
                      </m:r>
                    </m:oMath>
                  </m:oMathPara>
                </a14:m>
                <a:endParaRPr lang="en-US" dirty="0"/>
              </a:p>
            </p:txBody>
          </p:sp>
        </mc:Choice>
        <mc:Fallback xmlns="">
          <p:sp>
            <p:nvSpPr>
              <p:cNvPr id="24" name="TextBox 23">
                <a:extLst>
                  <a:ext uri="{FF2B5EF4-FFF2-40B4-BE49-F238E27FC236}">
                    <a16:creationId xmlns:a16="http://schemas.microsoft.com/office/drawing/2014/main" id="{29C57698-06EF-CFCD-E889-C979BADD220A}"/>
                  </a:ext>
                </a:extLst>
              </p:cNvPr>
              <p:cNvSpPr txBox="1">
                <a:spLocks noRot="1" noChangeAspect="1" noMove="1" noResize="1" noEditPoints="1" noAdjustHandles="1" noChangeArrowheads="1" noChangeShapeType="1" noTextEdit="1"/>
              </p:cNvSpPr>
              <p:nvPr/>
            </p:nvSpPr>
            <p:spPr>
              <a:xfrm>
                <a:off x="4054762" y="5072744"/>
                <a:ext cx="766748" cy="276999"/>
              </a:xfrm>
              <a:prstGeom prst="rect">
                <a:avLst/>
              </a:prstGeom>
              <a:blipFill>
                <a:blip r:embed="rId14"/>
                <a:stretch>
                  <a:fillRect l="-5556" t="-2174" r="-6349" b="-10870"/>
                </a:stretch>
              </a:blipFill>
            </p:spPr>
            <p:txBody>
              <a:bodyPr/>
              <a:lstStyle/>
              <a:p>
                <a:r>
                  <a:rPr lang="en-US">
                    <a:noFill/>
                  </a:rPr>
                  <a:t> </a:t>
                </a:r>
              </a:p>
            </p:txBody>
          </p:sp>
        </mc:Fallback>
      </mc:AlternateContent>
      <p:sp>
        <p:nvSpPr>
          <p:cNvPr id="25" name="Footer Placeholder 2">
            <a:extLst>
              <a:ext uri="{FF2B5EF4-FFF2-40B4-BE49-F238E27FC236}">
                <a16:creationId xmlns:a16="http://schemas.microsoft.com/office/drawing/2014/main" id="{6B23B9F3-7374-A2E0-6F14-6F5305CBC20C}"/>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2364613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1732E29-9848-869F-8738-77D6336B09F8}"/>
                  </a:ext>
                </a:extLst>
              </p:cNvPr>
              <p:cNvSpPr>
                <a:spLocks noGrp="1"/>
              </p:cNvSpPr>
              <p:nvPr>
                <p:ph idx="1"/>
              </p:nvPr>
            </p:nvSpPr>
            <p:spPr/>
            <p:txBody>
              <a:bodyPr/>
              <a:lstStyle/>
              <a:p>
                <a:r>
                  <a:rPr lang="en-US" dirty="0"/>
                  <a:t>More accurate definition: level of single-particle strength in nucleus</a:t>
                </a:r>
              </a:p>
              <a:p>
                <a:r>
                  <a:rPr lang="en-US" dirty="0"/>
                  <a:t>Not an observable but</a:t>
                </a:r>
                <a:br>
                  <a:rPr lang="en-US" dirty="0"/>
                </a:br>
                <a:r>
                  <a:rPr lang="en-US" dirty="0"/>
                  <a:t>interpreted as ratio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oMath>
                </a14:m>
                <a:endParaRPr lang="en-US" dirty="0"/>
              </a:p>
              <a:p>
                <a:endParaRPr lang="en-US" dirty="0"/>
              </a:p>
              <a:p>
                <a:endParaRPr lang="en-US" dirty="0"/>
              </a:p>
              <a:p>
                <a:endParaRPr lang="en-US" dirty="0"/>
              </a:p>
              <a:p>
                <a:endParaRPr lang="en-US" dirty="0"/>
              </a:p>
              <a:p>
                <a:r>
                  <a:rPr lang="en-US" dirty="0"/>
                  <a:t>Systematic dependence</a:t>
                </a:r>
                <a:br>
                  <a:rPr lang="en-US" dirty="0"/>
                </a:br>
                <a:r>
                  <a:rPr lang="en-US" dirty="0"/>
                  <a:t>on isospin asymmetry</a:t>
                </a:r>
              </a:p>
              <a:p>
                <a:r>
                  <a:rPr lang="en-US" dirty="0"/>
                  <a:t>Trends we notice?</a:t>
                </a:r>
              </a:p>
            </p:txBody>
          </p:sp>
        </mc:Choice>
        <mc:Fallback xmlns="">
          <p:sp>
            <p:nvSpPr>
              <p:cNvPr id="2" name="Content Placeholder 1">
                <a:extLst>
                  <a:ext uri="{FF2B5EF4-FFF2-40B4-BE49-F238E27FC236}">
                    <a16:creationId xmlns:a16="http://schemas.microsoft.com/office/drawing/2014/main" id="{91732E29-9848-869F-8738-77D6336B09F8}"/>
                  </a:ext>
                </a:extLst>
              </p:cNvPr>
              <p:cNvSpPr>
                <a:spLocks noGrp="1" noRot="1" noChangeAspect="1" noMove="1" noResize="1" noEditPoints="1" noAdjustHandles="1" noChangeArrowheads="1" noChangeShapeType="1" noTextEdit="1"/>
              </p:cNvSpPr>
              <p:nvPr>
                <p:ph idx="1"/>
              </p:nvPr>
            </p:nvSpPr>
            <p:spPr>
              <a:blipFill>
                <a:blip r:embed="rId2"/>
                <a:stretch>
                  <a:fillRect l="-1764" t="-230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9328BDB-B267-716A-E055-A8DD99185223}"/>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CE14FA4-3CC6-BC09-A56A-CE849B5979A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13</a:t>
            </a:fld>
            <a:endParaRPr lang="en-US"/>
          </a:p>
        </p:txBody>
      </p:sp>
      <p:pic>
        <p:nvPicPr>
          <p:cNvPr id="47" name="Picture 46">
            <a:extLst>
              <a:ext uri="{FF2B5EF4-FFF2-40B4-BE49-F238E27FC236}">
                <a16:creationId xmlns:a16="http://schemas.microsoft.com/office/drawing/2014/main" id="{393BA950-AF38-A634-F9A6-F94EB81BC8EF}"/>
              </a:ext>
            </a:extLst>
          </p:cNvPr>
          <p:cNvPicPr>
            <a:picLocks noChangeAspect="1"/>
          </p:cNvPicPr>
          <p:nvPr/>
        </p:nvPicPr>
        <p:blipFill>
          <a:blip r:embed="rId3"/>
          <a:stretch>
            <a:fillRect/>
          </a:stretch>
        </p:blipFill>
        <p:spPr>
          <a:xfrm>
            <a:off x="3276600" y="1662535"/>
            <a:ext cx="5858078" cy="4119372"/>
          </a:xfrm>
          <a:prstGeom prst="rect">
            <a:avLst/>
          </a:prstGeom>
        </p:spPr>
      </p:pic>
      <p:pic>
        <p:nvPicPr>
          <p:cNvPr id="7" name="Picture 6">
            <a:extLst>
              <a:ext uri="{FF2B5EF4-FFF2-40B4-BE49-F238E27FC236}">
                <a16:creationId xmlns:a16="http://schemas.microsoft.com/office/drawing/2014/main" id="{2BA51D58-4272-3EE1-57E6-41906FFC64CF}"/>
              </a:ext>
            </a:extLst>
          </p:cNvPr>
          <p:cNvPicPr>
            <a:picLocks noChangeAspect="1"/>
          </p:cNvPicPr>
          <p:nvPr/>
        </p:nvPicPr>
        <p:blipFill>
          <a:blip r:embed="rId4"/>
          <a:stretch>
            <a:fillRect/>
          </a:stretch>
        </p:blipFill>
        <p:spPr>
          <a:xfrm>
            <a:off x="343914" y="3144729"/>
            <a:ext cx="2391342" cy="568542"/>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A4D8FE1-6138-AA75-262E-29545F9A1313}"/>
                  </a:ext>
                </a:extLst>
              </p:cNvPr>
              <p:cNvSpPr txBox="1"/>
              <p:nvPr/>
            </p:nvSpPr>
            <p:spPr>
              <a:xfrm>
                <a:off x="668131" y="2347938"/>
                <a:ext cx="1742909" cy="4842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kern="0" dirty="0" smtClean="0">
                              <a:latin typeface="Cambria Math" panose="02040503050406030204" pitchFamily="18" charset="0"/>
                            </a:rPr>
                          </m:ctrlPr>
                        </m:sSubPr>
                        <m:e>
                          <m:r>
                            <a:rPr lang="en-US" i="1" kern="0" dirty="0" smtClean="0">
                              <a:latin typeface="Cambria Math" panose="02040503050406030204" pitchFamily="18" charset="0"/>
                            </a:rPr>
                            <m:t>𝑅</m:t>
                          </m:r>
                        </m:e>
                        <m:sub>
                          <m:r>
                            <a:rPr lang="en-US" i="1" kern="0" dirty="0">
                              <a:latin typeface="Cambria Math" panose="02040503050406030204" pitchFamily="18" charset="0"/>
                            </a:rPr>
                            <m:t>𝑠</m:t>
                          </m:r>
                        </m:sub>
                      </m:sSub>
                      <m:r>
                        <a:rPr lang="en-US" i="1" kern="0" dirty="0" smtClean="0">
                          <a:latin typeface="Cambria Math" panose="02040503050406030204" pitchFamily="18" charset="0"/>
                        </a:rPr>
                        <m:t>=</m:t>
                      </m:r>
                      <m:f>
                        <m:fPr>
                          <m:type m:val="skw"/>
                          <m:ctrlPr>
                            <a:rPr lang="en-US" i="1" kern="0" dirty="0" smtClean="0">
                              <a:latin typeface="Cambria Math" panose="02040503050406030204" pitchFamily="18" charset="0"/>
                            </a:rPr>
                          </m:ctrlPr>
                        </m:fPr>
                        <m:num>
                          <m:sSub>
                            <m:sSubPr>
                              <m:ctrlPr>
                                <a:rPr lang="en-US" i="1" kern="0" dirty="0">
                                  <a:latin typeface="Cambria Math" panose="02040503050406030204" pitchFamily="18" charset="0"/>
                                </a:rPr>
                              </m:ctrlPr>
                            </m:sSubPr>
                            <m:e>
                              <m:r>
                                <a:rPr lang="en-US" i="1" kern="0" dirty="0">
                                  <a:latin typeface="Cambria Math" panose="02040503050406030204" pitchFamily="18" charset="0"/>
                                </a:rPr>
                                <m:t>𝜎</m:t>
                              </m:r>
                            </m:e>
                            <m:sub>
                              <m:r>
                                <a:rPr lang="en-US" i="1" kern="0" dirty="0">
                                  <a:latin typeface="Cambria Math" panose="02040503050406030204" pitchFamily="18" charset="0"/>
                                </a:rPr>
                                <m:t>𝑒𝑥𝑝</m:t>
                              </m:r>
                            </m:sub>
                          </m:sSub>
                        </m:num>
                        <m:den>
                          <m:sSub>
                            <m:sSubPr>
                              <m:ctrlPr>
                                <a:rPr lang="en-US" i="1" kern="0" dirty="0">
                                  <a:latin typeface="Cambria Math" panose="02040503050406030204" pitchFamily="18" charset="0"/>
                                </a:rPr>
                              </m:ctrlPr>
                            </m:sSubPr>
                            <m:e>
                              <m:r>
                                <a:rPr lang="en-US" i="1" kern="0" dirty="0">
                                  <a:latin typeface="Cambria Math" panose="02040503050406030204" pitchFamily="18" charset="0"/>
                                </a:rPr>
                                <m:t>𝜎</m:t>
                              </m:r>
                            </m:e>
                            <m:sub>
                              <m:r>
                                <a:rPr lang="en-US" i="1" kern="0" dirty="0">
                                  <a:latin typeface="Cambria Math" panose="02040503050406030204" pitchFamily="18" charset="0"/>
                                </a:rPr>
                                <m:t>𝑡h</m:t>
                              </m:r>
                            </m:sub>
                          </m:sSub>
                        </m:den>
                      </m:f>
                    </m:oMath>
                  </m:oMathPara>
                </a14:m>
                <a:endParaRPr lang="en-US" dirty="0"/>
              </a:p>
            </p:txBody>
          </p:sp>
        </mc:Choice>
        <mc:Fallback xmlns="">
          <p:sp>
            <p:nvSpPr>
              <p:cNvPr id="9" name="TextBox 8">
                <a:extLst>
                  <a:ext uri="{FF2B5EF4-FFF2-40B4-BE49-F238E27FC236}">
                    <a16:creationId xmlns:a16="http://schemas.microsoft.com/office/drawing/2014/main" id="{2A4D8FE1-6138-AA75-262E-29545F9A1313}"/>
                  </a:ext>
                </a:extLst>
              </p:cNvPr>
              <p:cNvSpPr txBox="1">
                <a:spLocks noRot="1" noChangeAspect="1" noMove="1" noResize="1" noEditPoints="1" noAdjustHandles="1" noChangeArrowheads="1" noChangeShapeType="1" noTextEdit="1"/>
              </p:cNvSpPr>
              <p:nvPr/>
            </p:nvSpPr>
            <p:spPr>
              <a:xfrm>
                <a:off x="668131" y="2347938"/>
                <a:ext cx="1742909" cy="484235"/>
              </a:xfrm>
              <a:prstGeom prst="rect">
                <a:avLst/>
              </a:prstGeom>
              <a:blipFill>
                <a:blip r:embed="rId5"/>
                <a:stretch>
                  <a:fillRect t="-107500" r="-22727" b="-170000"/>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1FCC9046-644C-6EB8-3824-17436D02EDDB}"/>
              </a:ext>
            </a:extLst>
          </p:cNvPr>
          <p:cNvCxnSpPr>
            <a:cxnSpLocks/>
          </p:cNvCxnSpPr>
          <p:nvPr/>
        </p:nvCxnSpPr>
        <p:spPr>
          <a:xfrm>
            <a:off x="2293747" y="2653737"/>
            <a:ext cx="653249" cy="31136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6" name="Footer Placeholder 2">
            <a:extLst>
              <a:ext uri="{FF2B5EF4-FFF2-40B4-BE49-F238E27FC236}">
                <a16:creationId xmlns:a16="http://schemas.microsoft.com/office/drawing/2014/main" id="{76EE7259-C6C1-D601-2570-AE8BDEBAE8B5}"/>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
        <p:nvSpPr>
          <p:cNvPr id="20" name="Content Placeholder 1">
            <a:extLst>
              <a:ext uri="{FF2B5EF4-FFF2-40B4-BE49-F238E27FC236}">
                <a16:creationId xmlns:a16="http://schemas.microsoft.com/office/drawing/2014/main" id="{36CBA6EE-C373-05FB-3CC4-E130B9F6B14E}"/>
              </a:ext>
            </a:extLst>
          </p:cNvPr>
          <p:cNvSpPr txBox="1">
            <a:spLocks/>
          </p:cNvSpPr>
          <p:nvPr/>
        </p:nvSpPr>
        <p:spPr>
          <a:xfrm>
            <a:off x="4571661" y="5728498"/>
            <a:ext cx="5155964" cy="522319"/>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sz="900" kern="0" dirty="0"/>
              <a:t>[3] J. A. </a:t>
            </a:r>
            <a:r>
              <a:rPr lang="en-US" sz="900" kern="0" dirty="0" err="1"/>
              <a:t>Tostevin</a:t>
            </a:r>
            <a:r>
              <a:rPr lang="en-US" sz="900" kern="0" dirty="0"/>
              <a:t> and A. Gade, Phys. Rev. C 103, 054610 (2021)</a:t>
            </a:r>
          </a:p>
        </p:txBody>
      </p:sp>
    </p:spTree>
    <p:extLst>
      <p:ext uri="{BB962C8B-B14F-4D97-AF65-F5344CB8AC3E}">
        <p14:creationId xmlns:p14="http://schemas.microsoft.com/office/powerpoint/2010/main" val="372042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B724689-2D39-C201-EDA1-AD3C4BC0697F}"/>
              </a:ext>
            </a:extLst>
          </p:cNvPr>
          <p:cNvPicPr>
            <a:picLocks noChangeAspect="1"/>
          </p:cNvPicPr>
          <p:nvPr/>
        </p:nvPicPr>
        <p:blipFill>
          <a:blip r:embed="rId2"/>
          <a:stretch>
            <a:fillRect/>
          </a:stretch>
        </p:blipFill>
        <p:spPr>
          <a:xfrm>
            <a:off x="3276600" y="1662535"/>
            <a:ext cx="5858078" cy="4119372"/>
          </a:xfrm>
          <a:prstGeom prst="rect">
            <a:avLst/>
          </a:prstGeom>
        </p:spPr>
      </p:pic>
      <p:sp>
        <p:nvSpPr>
          <p:cNvPr id="21" name="Content Placeholder 1">
            <a:extLst>
              <a:ext uri="{FF2B5EF4-FFF2-40B4-BE49-F238E27FC236}">
                <a16:creationId xmlns:a16="http://schemas.microsoft.com/office/drawing/2014/main" id="{920B3966-6894-0421-2B7F-46A8A7235683}"/>
              </a:ext>
            </a:extLst>
          </p:cNvPr>
          <p:cNvSpPr txBox="1">
            <a:spLocks/>
          </p:cNvSpPr>
          <p:nvPr/>
        </p:nvSpPr>
        <p:spPr>
          <a:xfrm>
            <a:off x="4571661" y="5728498"/>
            <a:ext cx="5155964" cy="522319"/>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sz="900" kern="0" dirty="0"/>
              <a:t>[3] J. A. </a:t>
            </a:r>
            <a:r>
              <a:rPr lang="en-US" sz="900" kern="0" dirty="0" err="1"/>
              <a:t>Tostevin</a:t>
            </a:r>
            <a:r>
              <a:rPr lang="en-US" sz="900" kern="0" dirty="0"/>
              <a:t> and A. Gade, Phys. Rev. C 103, 054610 (2021)</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1732E29-9848-869F-8738-77D6336B09F8}"/>
                  </a:ext>
                </a:extLst>
              </p:cNvPr>
              <p:cNvSpPr>
                <a:spLocks noGrp="1"/>
              </p:cNvSpPr>
              <p:nvPr>
                <p:ph idx="1"/>
              </p:nvPr>
            </p:nvSpPr>
            <p:spPr/>
            <p:txBody>
              <a:bodyPr/>
              <a:lstStyle/>
              <a:p>
                <a:r>
                  <a:rPr lang="en-US" dirty="0"/>
                  <a:t>Trends we notice…</a:t>
                </a:r>
              </a:p>
              <a:p>
                <a:r>
                  <a:rPr lang="en-US" dirty="0"/>
                  <a:t>Removal of majority</a:t>
                </a:r>
                <a:br>
                  <a:rPr lang="en-US" dirty="0"/>
                </a:br>
                <a:r>
                  <a:rPr lang="en-US" dirty="0"/>
                  <a:t>species nucleons yields</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r>
                      <a:rPr lang="en-US" b="0" i="1" smtClean="0">
                        <a:latin typeface="Cambria Math" panose="02040503050406030204" pitchFamily="18" charset="0"/>
                      </a:rPr>
                      <m:t>=1</m:t>
                    </m:r>
                  </m:oMath>
                </a14:m>
                <a:endParaRPr lang="en-US" dirty="0"/>
              </a:p>
              <a:p>
                <a:r>
                  <a:rPr lang="en-US" dirty="0"/>
                  <a:t>Removal of minority</a:t>
                </a:r>
                <a:br>
                  <a:rPr lang="en-US" dirty="0"/>
                </a:br>
                <a:r>
                  <a:rPr lang="en-US" dirty="0"/>
                  <a:t>species nucleons yields</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r>
                      <a:rPr lang="en-US" b="0" i="1" smtClean="0">
                        <a:latin typeface="Cambria Math" panose="02040503050406030204" pitchFamily="18" charset="0"/>
                      </a:rPr>
                      <m:t>≪1</m:t>
                    </m:r>
                  </m:oMath>
                </a14:m>
                <a:endParaRPr lang="en-US" dirty="0"/>
              </a:p>
              <a:p>
                <a:r>
                  <a:rPr lang="en-US" dirty="0"/>
                  <a:t>From a structure</a:t>
                </a:r>
                <a:br>
                  <a:rPr lang="en-US" dirty="0"/>
                </a:br>
                <a:r>
                  <a:rPr lang="en-US" dirty="0"/>
                  <a:t>perspective, why might</a:t>
                </a:r>
                <a:br>
                  <a:rPr lang="en-US" dirty="0"/>
                </a:br>
                <a:r>
                  <a:rPr lang="en-US" dirty="0"/>
                  <a:t>this happen?</a:t>
                </a:r>
              </a:p>
              <a:p>
                <a:r>
                  <a:rPr lang="en-US" dirty="0"/>
                  <a:t>Probably some missing</a:t>
                </a:r>
                <a:br>
                  <a:rPr lang="en-US" dirty="0"/>
                </a:br>
                <a:r>
                  <a:rPr lang="en-US" dirty="0"/>
                  <a:t>physics…</a:t>
                </a:r>
              </a:p>
            </p:txBody>
          </p:sp>
        </mc:Choice>
        <mc:Fallback xmlns="">
          <p:sp>
            <p:nvSpPr>
              <p:cNvPr id="2" name="Content Placeholder 1">
                <a:extLst>
                  <a:ext uri="{FF2B5EF4-FFF2-40B4-BE49-F238E27FC236}">
                    <a16:creationId xmlns:a16="http://schemas.microsoft.com/office/drawing/2014/main" id="{91732E29-9848-869F-8738-77D6336B09F8}"/>
                  </a:ext>
                </a:extLst>
              </p:cNvPr>
              <p:cNvSpPr>
                <a:spLocks noGrp="1" noRot="1" noChangeAspect="1" noMove="1" noResize="1" noEditPoints="1" noAdjustHandles="1" noChangeArrowheads="1" noChangeShapeType="1" noTextEdit="1"/>
              </p:cNvSpPr>
              <p:nvPr>
                <p:ph idx="1"/>
              </p:nvPr>
            </p:nvSpPr>
            <p:spPr>
              <a:blipFill>
                <a:blip r:embed="rId3"/>
                <a:stretch>
                  <a:fillRect l="-1764" t="-230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9328BDB-B267-716A-E055-A8DD99185223}"/>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CE14FA4-3CC6-BC09-A56A-CE849B5979A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14</a:t>
            </a:fld>
            <a:endParaRPr lang="en-US"/>
          </a:p>
        </p:txBody>
      </p:sp>
      <p:sp>
        <p:nvSpPr>
          <p:cNvPr id="11" name="Freeform: Shape 10">
            <a:extLst>
              <a:ext uri="{FF2B5EF4-FFF2-40B4-BE49-F238E27FC236}">
                <a16:creationId xmlns:a16="http://schemas.microsoft.com/office/drawing/2014/main" id="{3C600577-46A0-FCBE-917E-FEA917811B50}"/>
              </a:ext>
            </a:extLst>
          </p:cNvPr>
          <p:cNvSpPr/>
          <p:nvPr/>
        </p:nvSpPr>
        <p:spPr>
          <a:xfrm>
            <a:off x="3971582" y="1662535"/>
            <a:ext cx="5129318" cy="3626599"/>
          </a:xfrm>
          <a:custGeom>
            <a:avLst/>
            <a:gdLst>
              <a:gd name="connsiteX0" fmla="*/ 4380859 w 5129318"/>
              <a:gd name="connsiteY0" fmla="*/ 2241619 h 3626599"/>
              <a:gd name="connsiteX1" fmla="*/ 3665499 w 5129318"/>
              <a:gd name="connsiteY1" fmla="*/ 2897021 h 3626599"/>
              <a:gd name="connsiteX2" fmla="*/ 4380859 w 5129318"/>
              <a:gd name="connsiteY2" fmla="*/ 3552423 h 3626599"/>
              <a:gd name="connsiteX3" fmla="*/ 5096219 w 5129318"/>
              <a:gd name="connsiteY3" fmla="*/ 2897021 h 3626599"/>
              <a:gd name="connsiteX4" fmla="*/ 4380859 w 5129318"/>
              <a:gd name="connsiteY4" fmla="*/ 2241619 h 3626599"/>
              <a:gd name="connsiteX5" fmla="*/ 789236 w 5129318"/>
              <a:gd name="connsiteY5" fmla="*/ 64243 h 3626599"/>
              <a:gd name="connsiteX6" fmla="*/ 103436 w 5129318"/>
              <a:gd name="connsiteY6" fmla="*/ 604576 h 3626599"/>
              <a:gd name="connsiteX7" fmla="*/ 789236 w 5129318"/>
              <a:gd name="connsiteY7" fmla="*/ 1144909 h 3626599"/>
              <a:gd name="connsiteX8" fmla="*/ 1475036 w 5129318"/>
              <a:gd name="connsiteY8" fmla="*/ 604576 h 3626599"/>
              <a:gd name="connsiteX9" fmla="*/ 789236 w 5129318"/>
              <a:gd name="connsiteY9" fmla="*/ 64243 h 3626599"/>
              <a:gd name="connsiteX10" fmla="*/ 0 w 5129318"/>
              <a:gd name="connsiteY10" fmla="*/ 0 h 3626599"/>
              <a:gd name="connsiteX11" fmla="*/ 5129318 w 5129318"/>
              <a:gd name="connsiteY11" fmla="*/ 0 h 3626599"/>
              <a:gd name="connsiteX12" fmla="*/ 5129318 w 5129318"/>
              <a:gd name="connsiteY12" fmla="*/ 3626599 h 3626599"/>
              <a:gd name="connsiteX13" fmla="*/ 0 w 5129318"/>
              <a:gd name="connsiteY13" fmla="*/ 3626599 h 362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29318" h="3626599">
                <a:moveTo>
                  <a:pt x="4380859" y="2241619"/>
                </a:moveTo>
                <a:cubicBezTo>
                  <a:pt x="3985777" y="2241619"/>
                  <a:pt x="3665499" y="2535052"/>
                  <a:pt x="3665499" y="2897021"/>
                </a:cubicBezTo>
                <a:cubicBezTo>
                  <a:pt x="3665499" y="3258990"/>
                  <a:pt x="3985777" y="3552423"/>
                  <a:pt x="4380859" y="3552423"/>
                </a:cubicBezTo>
                <a:cubicBezTo>
                  <a:pt x="4775941" y="3552423"/>
                  <a:pt x="5096219" y="3258990"/>
                  <a:pt x="5096219" y="2897021"/>
                </a:cubicBezTo>
                <a:cubicBezTo>
                  <a:pt x="5096219" y="2535052"/>
                  <a:pt x="4775941" y="2241619"/>
                  <a:pt x="4380859" y="2241619"/>
                </a:cubicBezTo>
                <a:close/>
                <a:moveTo>
                  <a:pt x="789236" y="64243"/>
                </a:moveTo>
                <a:cubicBezTo>
                  <a:pt x="410479" y="64243"/>
                  <a:pt x="103436" y="306158"/>
                  <a:pt x="103436" y="604576"/>
                </a:cubicBezTo>
                <a:cubicBezTo>
                  <a:pt x="103436" y="902994"/>
                  <a:pt x="410479" y="1144909"/>
                  <a:pt x="789236" y="1144909"/>
                </a:cubicBezTo>
                <a:cubicBezTo>
                  <a:pt x="1167993" y="1144909"/>
                  <a:pt x="1475036" y="902994"/>
                  <a:pt x="1475036" y="604576"/>
                </a:cubicBezTo>
                <a:cubicBezTo>
                  <a:pt x="1475036" y="306158"/>
                  <a:pt x="1167993" y="64243"/>
                  <a:pt x="789236" y="64243"/>
                </a:cubicBezTo>
                <a:close/>
                <a:moveTo>
                  <a:pt x="0" y="0"/>
                </a:moveTo>
                <a:lnTo>
                  <a:pt x="5129318" y="0"/>
                </a:lnTo>
                <a:lnTo>
                  <a:pt x="5129318" y="3626599"/>
                </a:lnTo>
                <a:lnTo>
                  <a:pt x="0" y="3626599"/>
                </a:lnTo>
                <a:close/>
              </a:path>
            </a:pathLst>
          </a:custGeom>
          <a:solidFill>
            <a:schemeClr val="dk1">
              <a:alpha val="31000"/>
            </a:schemeClr>
          </a:soli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a:endParaRPr lang="en-US"/>
          </a:p>
        </p:txBody>
      </p:sp>
      <p:cxnSp>
        <p:nvCxnSpPr>
          <p:cNvPr id="14" name="Straight Arrow Connector 13">
            <a:extLst>
              <a:ext uri="{FF2B5EF4-FFF2-40B4-BE49-F238E27FC236}">
                <a16:creationId xmlns:a16="http://schemas.microsoft.com/office/drawing/2014/main" id="{EBCC574C-5822-B5F6-CDA0-AF94CDAFF049}"/>
              </a:ext>
            </a:extLst>
          </p:cNvPr>
          <p:cNvCxnSpPr>
            <a:cxnSpLocks/>
          </p:cNvCxnSpPr>
          <p:nvPr/>
        </p:nvCxnSpPr>
        <p:spPr>
          <a:xfrm>
            <a:off x="3352800" y="1905000"/>
            <a:ext cx="838200" cy="304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7" name="Straight Arrow Connector 16">
            <a:extLst>
              <a:ext uri="{FF2B5EF4-FFF2-40B4-BE49-F238E27FC236}">
                <a16:creationId xmlns:a16="http://schemas.microsoft.com/office/drawing/2014/main" id="{7886A442-5897-EB94-A1BF-BB9228D3B1D1}"/>
              </a:ext>
            </a:extLst>
          </p:cNvPr>
          <p:cNvCxnSpPr>
            <a:cxnSpLocks/>
          </p:cNvCxnSpPr>
          <p:nvPr/>
        </p:nvCxnSpPr>
        <p:spPr>
          <a:xfrm>
            <a:off x="3126507" y="2805235"/>
            <a:ext cx="4569693" cy="161436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9" name="Footer Placeholder 2">
            <a:extLst>
              <a:ext uri="{FF2B5EF4-FFF2-40B4-BE49-F238E27FC236}">
                <a16:creationId xmlns:a16="http://schemas.microsoft.com/office/drawing/2014/main" id="{575D4DAA-36E1-C7B1-F28B-FBC6C38325FD}"/>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408271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64B6478-A6CF-2A05-4745-1620A398A620}"/>
              </a:ext>
            </a:extLst>
          </p:cNvPr>
          <p:cNvGrpSpPr/>
          <p:nvPr/>
        </p:nvGrpSpPr>
        <p:grpSpPr>
          <a:xfrm>
            <a:off x="533524" y="4531182"/>
            <a:ext cx="713725" cy="633337"/>
            <a:chOff x="1000482" y="3950330"/>
            <a:chExt cx="713725" cy="633337"/>
          </a:xfrm>
        </p:grpSpPr>
        <p:sp>
          <p:nvSpPr>
            <p:cNvPr id="11" name="Oval 10">
              <a:extLst>
                <a:ext uri="{FF2B5EF4-FFF2-40B4-BE49-F238E27FC236}">
                  <a16:creationId xmlns:a16="http://schemas.microsoft.com/office/drawing/2014/main" id="{E84CAFCE-32EA-BE56-08C2-BAB704BE8669}"/>
                </a:ext>
              </a:extLst>
            </p:cNvPr>
            <p:cNvSpPr/>
            <p:nvPr/>
          </p:nvSpPr>
          <p:spPr>
            <a:xfrm rot="1871947">
              <a:off x="1000482" y="3950330"/>
              <a:ext cx="713725" cy="633337"/>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9D5101F-D899-CA6B-6DD4-7AD7CACE86D0}"/>
                </a:ext>
              </a:extLst>
            </p:cNvPr>
            <p:cNvGrpSpPr/>
            <p:nvPr/>
          </p:nvGrpSpPr>
          <p:grpSpPr>
            <a:xfrm>
              <a:off x="1110137" y="4020394"/>
              <a:ext cx="467207" cy="469966"/>
              <a:chOff x="679689" y="4722412"/>
              <a:chExt cx="467207" cy="469966"/>
            </a:xfrm>
          </p:grpSpPr>
          <p:sp>
            <p:nvSpPr>
              <p:cNvPr id="13" name="Oval 12">
                <a:extLst>
                  <a:ext uri="{FF2B5EF4-FFF2-40B4-BE49-F238E27FC236}">
                    <a16:creationId xmlns:a16="http://schemas.microsoft.com/office/drawing/2014/main" id="{408C614B-4DA3-BCE0-8DF3-74A74521DB84}"/>
                  </a:ext>
                </a:extLst>
              </p:cNvPr>
              <p:cNvSpPr/>
              <p:nvPr/>
            </p:nvSpPr>
            <p:spPr>
              <a:xfrm>
                <a:off x="679689" y="47224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D2C4502-2802-2F1A-39FC-3242AE3EB3B3}"/>
                  </a:ext>
                </a:extLst>
              </p:cNvPr>
              <p:cNvGrpSpPr/>
              <p:nvPr/>
            </p:nvGrpSpPr>
            <p:grpSpPr>
              <a:xfrm>
                <a:off x="695468" y="4832046"/>
                <a:ext cx="451428" cy="360332"/>
                <a:chOff x="3339628" y="4896200"/>
                <a:chExt cx="451428" cy="360332"/>
              </a:xfrm>
            </p:grpSpPr>
            <p:grpSp>
              <p:nvGrpSpPr>
                <p:cNvPr id="15" name="Group 14">
                  <a:extLst>
                    <a:ext uri="{FF2B5EF4-FFF2-40B4-BE49-F238E27FC236}">
                      <a16:creationId xmlns:a16="http://schemas.microsoft.com/office/drawing/2014/main" id="{D80BF98F-A50E-222D-8EEE-F87660D3F94C}"/>
                    </a:ext>
                  </a:extLst>
                </p:cNvPr>
                <p:cNvGrpSpPr/>
                <p:nvPr/>
              </p:nvGrpSpPr>
              <p:grpSpPr>
                <a:xfrm>
                  <a:off x="3457642" y="5014509"/>
                  <a:ext cx="278981" cy="242023"/>
                  <a:chOff x="3135332" y="4741847"/>
                  <a:chExt cx="278981" cy="242023"/>
                </a:xfrm>
              </p:grpSpPr>
              <p:sp>
                <p:nvSpPr>
                  <p:cNvPr id="19" name="Oval 18">
                    <a:extLst>
                      <a:ext uri="{FF2B5EF4-FFF2-40B4-BE49-F238E27FC236}">
                        <a16:creationId xmlns:a16="http://schemas.microsoft.com/office/drawing/2014/main" id="{57371B64-E7D1-8D57-D4ED-336CD374FE9E}"/>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DDF5F1A-D128-F0B6-F446-78B1F454EA5D}"/>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6E64E1-65E4-CC45-17D1-1B17A18B32B4}"/>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691EF1C-199C-F442-0E4F-E75A870E9846}"/>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2E0AB3E5-27E9-645F-0A92-B022DAEE05FC}"/>
                    </a:ext>
                  </a:extLst>
                </p:cNvPr>
                <p:cNvSpPr/>
                <p:nvPr/>
              </p:nvSpPr>
              <p:spPr>
                <a:xfrm>
                  <a:off x="3494856" y="48962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813CD36-343D-CC94-AF45-C32657E13B44}"/>
                    </a:ext>
                  </a:extLst>
                </p:cNvPr>
                <p:cNvSpPr/>
                <p:nvPr/>
              </p:nvSpPr>
              <p:spPr>
                <a:xfrm>
                  <a:off x="3638656" y="491090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ACCED1C-52B4-F26C-6627-040F8A9D619F}"/>
                    </a:ext>
                  </a:extLst>
                </p:cNvPr>
                <p:cNvSpPr/>
                <p:nvPr/>
              </p:nvSpPr>
              <p:spPr>
                <a:xfrm>
                  <a:off x="3339628" y="504796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3" name="Freeform: Shape 22">
            <a:extLst>
              <a:ext uri="{FF2B5EF4-FFF2-40B4-BE49-F238E27FC236}">
                <a16:creationId xmlns:a16="http://schemas.microsoft.com/office/drawing/2014/main" id="{E00F3B86-4E02-3F2C-1FC9-47B81150C96D}"/>
              </a:ext>
            </a:extLst>
          </p:cNvPr>
          <p:cNvSpPr/>
          <p:nvPr/>
        </p:nvSpPr>
        <p:spPr>
          <a:xfrm>
            <a:off x="445951" y="4283136"/>
            <a:ext cx="885750" cy="1216548"/>
          </a:xfrm>
          <a:custGeom>
            <a:avLst/>
            <a:gdLst>
              <a:gd name="connsiteX0" fmla="*/ 0 w 1472609"/>
              <a:gd name="connsiteY0" fmla="*/ 0 h 1466997"/>
              <a:gd name="connsiteX1" fmla="*/ 318977 w 1472609"/>
              <a:gd name="connsiteY1" fmla="*/ 1095154 h 1466997"/>
              <a:gd name="connsiteX2" fmla="*/ 728330 w 1472609"/>
              <a:gd name="connsiteY2" fmla="*/ 1451344 h 1466997"/>
              <a:gd name="connsiteX3" fmla="*/ 1164265 w 1472609"/>
              <a:gd name="connsiteY3" fmla="*/ 1259958 h 1466997"/>
              <a:gd name="connsiteX4" fmla="*/ 1472609 w 1472609"/>
              <a:gd name="connsiteY4" fmla="*/ 26582 h 1466997"/>
              <a:gd name="connsiteX0" fmla="*/ 0 w 1472609"/>
              <a:gd name="connsiteY0" fmla="*/ 0 h 1451886"/>
              <a:gd name="connsiteX1" fmla="*/ 318977 w 1472609"/>
              <a:gd name="connsiteY1" fmla="*/ 1095154 h 1451886"/>
              <a:gd name="connsiteX2" fmla="*/ 728330 w 1472609"/>
              <a:gd name="connsiteY2" fmla="*/ 1451344 h 1451886"/>
              <a:gd name="connsiteX3" fmla="*/ 1132368 w 1472609"/>
              <a:gd name="connsiteY3" fmla="*/ 1143000 h 1451886"/>
              <a:gd name="connsiteX4" fmla="*/ 1472609 w 1472609"/>
              <a:gd name="connsiteY4" fmla="*/ 26582 h 1451886"/>
              <a:gd name="connsiteX0" fmla="*/ 0 w 1414130"/>
              <a:gd name="connsiteY0" fmla="*/ 0 h 1451886"/>
              <a:gd name="connsiteX1" fmla="*/ 318977 w 1414130"/>
              <a:gd name="connsiteY1" fmla="*/ 1095154 h 1451886"/>
              <a:gd name="connsiteX2" fmla="*/ 728330 w 1414130"/>
              <a:gd name="connsiteY2" fmla="*/ 1451344 h 1451886"/>
              <a:gd name="connsiteX3" fmla="*/ 1132368 w 1414130"/>
              <a:gd name="connsiteY3" fmla="*/ 1143000 h 1451886"/>
              <a:gd name="connsiteX4" fmla="*/ 1414130 w 1414130"/>
              <a:gd name="connsiteY4" fmla="*/ 15949 h 1451886"/>
              <a:gd name="connsiteX0" fmla="*/ 0 w 1376916"/>
              <a:gd name="connsiteY0" fmla="*/ 0 h 1451886"/>
              <a:gd name="connsiteX1" fmla="*/ 281763 w 1376916"/>
              <a:gd name="connsiteY1" fmla="*/ 1095154 h 1451886"/>
              <a:gd name="connsiteX2" fmla="*/ 691116 w 1376916"/>
              <a:gd name="connsiteY2" fmla="*/ 1451344 h 1451886"/>
              <a:gd name="connsiteX3" fmla="*/ 1095154 w 1376916"/>
              <a:gd name="connsiteY3" fmla="*/ 1143000 h 1451886"/>
              <a:gd name="connsiteX4" fmla="*/ 1376916 w 1376916"/>
              <a:gd name="connsiteY4" fmla="*/ 15949 h 145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916" h="1451886">
                <a:moveTo>
                  <a:pt x="0" y="0"/>
                </a:moveTo>
                <a:cubicBezTo>
                  <a:pt x="98794" y="426631"/>
                  <a:pt x="166577" y="853263"/>
                  <a:pt x="281763" y="1095154"/>
                </a:cubicBezTo>
                <a:cubicBezTo>
                  <a:pt x="396949" y="1337045"/>
                  <a:pt x="555551" y="1443370"/>
                  <a:pt x="691116" y="1451344"/>
                </a:cubicBezTo>
                <a:cubicBezTo>
                  <a:pt x="826681" y="1459318"/>
                  <a:pt x="971108" y="1380460"/>
                  <a:pt x="1095154" y="1143000"/>
                </a:cubicBezTo>
                <a:cubicBezTo>
                  <a:pt x="1219200" y="905540"/>
                  <a:pt x="1284767" y="513907"/>
                  <a:pt x="1376916" y="15949"/>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1732E29-9848-869F-8738-77D6336B09F8}"/>
              </a:ext>
            </a:extLst>
          </p:cNvPr>
          <p:cNvSpPr>
            <a:spLocks noGrp="1"/>
          </p:cNvSpPr>
          <p:nvPr>
            <p:ph idx="1"/>
          </p:nvPr>
        </p:nvSpPr>
        <p:spPr/>
        <p:txBody>
          <a:bodyPr/>
          <a:lstStyle/>
          <a:p>
            <a:r>
              <a:rPr lang="en-US" dirty="0"/>
              <a:t>The Shell Model SFs might contribute to this issue by</a:t>
            </a:r>
          </a:p>
          <a:p>
            <a:pPr lvl="1"/>
            <a:r>
              <a:rPr lang="en-US" dirty="0"/>
              <a:t>Removing well-bound vs weakly bound nucleons gives different daughter</a:t>
            </a:r>
          </a:p>
          <a:p>
            <a:pPr lvl="1"/>
            <a:r>
              <a:rPr lang="en-US" dirty="0"/>
              <a:t>Daughter might be a resonance / unbound nucleus!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This would certainly motivate an investigation into continuum coupling!</a:t>
            </a:r>
          </a:p>
        </p:txBody>
      </p:sp>
      <p:sp>
        <p:nvSpPr>
          <p:cNvPr id="3" name="Title 2">
            <a:extLst>
              <a:ext uri="{FF2B5EF4-FFF2-40B4-BE49-F238E27FC236}">
                <a16:creationId xmlns:a16="http://schemas.microsoft.com/office/drawing/2014/main" id="{49328BDB-B267-716A-E055-A8DD99185223}"/>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CE14FA4-3CC6-BC09-A56A-CE849B5979A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15</a:t>
            </a:fld>
            <a:endParaRPr lang="en-US"/>
          </a:p>
        </p:txBody>
      </p:sp>
      <p:grpSp>
        <p:nvGrpSpPr>
          <p:cNvPr id="269" name="Group 268">
            <a:extLst>
              <a:ext uri="{FF2B5EF4-FFF2-40B4-BE49-F238E27FC236}">
                <a16:creationId xmlns:a16="http://schemas.microsoft.com/office/drawing/2014/main" id="{51CC073E-76B2-3B36-C945-CFAF8E46F885}"/>
              </a:ext>
            </a:extLst>
          </p:cNvPr>
          <p:cNvGrpSpPr/>
          <p:nvPr/>
        </p:nvGrpSpPr>
        <p:grpSpPr>
          <a:xfrm>
            <a:off x="2093247" y="2929321"/>
            <a:ext cx="526236" cy="552378"/>
            <a:chOff x="3087743" y="4628780"/>
            <a:chExt cx="526236" cy="552378"/>
          </a:xfrm>
        </p:grpSpPr>
        <p:sp>
          <p:nvSpPr>
            <p:cNvPr id="256" name="Oval 255">
              <a:extLst>
                <a:ext uri="{FF2B5EF4-FFF2-40B4-BE49-F238E27FC236}">
                  <a16:creationId xmlns:a16="http://schemas.microsoft.com/office/drawing/2014/main" id="{0CA550B9-B46C-8970-6A4C-93F89AE1F886}"/>
                </a:ext>
              </a:extLst>
            </p:cNvPr>
            <p:cNvSpPr/>
            <p:nvPr/>
          </p:nvSpPr>
          <p:spPr>
            <a:xfrm rot="1871947">
              <a:off x="3087743" y="4628780"/>
              <a:ext cx="526236" cy="552378"/>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0" name="Group 259">
              <a:extLst>
                <a:ext uri="{FF2B5EF4-FFF2-40B4-BE49-F238E27FC236}">
                  <a16:creationId xmlns:a16="http://schemas.microsoft.com/office/drawing/2014/main" id="{05485784-715A-8343-4808-B4AC44291EC8}"/>
                </a:ext>
              </a:extLst>
            </p:cNvPr>
            <p:cNvGrpSpPr/>
            <p:nvPr/>
          </p:nvGrpSpPr>
          <p:grpSpPr>
            <a:xfrm>
              <a:off x="3095551" y="4722900"/>
              <a:ext cx="451428" cy="360332"/>
              <a:chOff x="3339628" y="4896200"/>
              <a:chExt cx="451428" cy="360332"/>
            </a:xfrm>
          </p:grpSpPr>
          <p:grpSp>
            <p:nvGrpSpPr>
              <p:cNvPr id="261" name="Group 260">
                <a:extLst>
                  <a:ext uri="{FF2B5EF4-FFF2-40B4-BE49-F238E27FC236}">
                    <a16:creationId xmlns:a16="http://schemas.microsoft.com/office/drawing/2014/main" id="{57C4B1D6-47B5-963A-16AB-3A6E73E021E4}"/>
                  </a:ext>
                </a:extLst>
              </p:cNvPr>
              <p:cNvGrpSpPr/>
              <p:nvPr/>
            </p:nvGrpSpPr>
            <p:grpSpPr>
              <a:xfrm>
                <a:off x="3457642" y="5014509"/>
                <a:ext cx="278981" cy="242023"/>
                <a:chOff x="3135332" y="4741847"/>
                <a:chExt cx="278981" cy="242023"/>
              </a:xfrm>
            </p:grpSpPr>
            <p:sp>
              <p:nvSpPr>
                <p:cNvPr id="265" name="Oval 264">
                  <a:extLst>
                    <a:ext uri="{FF2B5EF4-FFF2-40B4-BE49-F238E27FC236}">
                      <a16:creationId xmlns:a16="http://schemas.microsoft.com/office/drawing/2014/main" id="{EDE3BA7F-5D54-0876-5CC2-A2AF67C512D8}"/>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5BF6E9A0-822D-CC0A-9D07-84E131BA97CD}"/>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E8B7D847-EFC1-B63A-EA69-103E08BBFAC0}"/>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963CEF1F-06F8-8B20-5113-751785283499}"/>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2" name="Oval 261">
                <a:extLst>
                  <a:ext uri="{FF2B5EF4-FFF2-40B4-BE49-F238E27FC236}">
                    <a16:creationId xmlns:a16="http://schemas.microsoft.com/office/drawing/2014/main" id="{86CA582B-6B4E-027F-98C3-5020039E9E08}"/>
                  </a:ext>
                </a:extLst>
              </p:cNvPr>
              <p:cNvSpPr/>
              <p:nvPr/>
            </p:nvSpPr>
            <p:spPr>
              <a:xfrm>
                <a:off x="3494856" y="48962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1E9D8607-65B1-0853-E498-9E3E07D0F342}"/>
                  </a:ext>
                </a:extLst>
              </p:cNvPr>
              <p:cNvSpPr/>
              <p:nvPr/>
            </p:nvSpPr>
            <p:spPr>
              <a:xfrm>
                <a:off x="3638656" y="491090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a:extLst>
                  <a:ext uri="{FF2B5EF4-FFF2-40B4-BE49-F238E27FC236}">
                    <a16:creationId xmlns:a16="http://schemas.microsoft.com/office/drawing/2014/main" id="{2F759F0A-E1BE-7257-7F76-33EFDC44ACC6}"/>
                  </a:ext>
                </a:extLst>
              </p:cNvPr>
              <p:cNvSpPr/>
              <p:nvPr/>
            </p:nvSpPr>
            <p:spPr>
              <a:xfrm>
                <a:off x="3339628" y="504796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74" name="Group 273">
            <a:extLst>
              <a:ext uri="{FF2B5EF4-FFF2-40B4-BE49-F238E27FC236}">
                <a16:creationId xmlns:a16="http://schemas.microsoft.com/office/drawing/2014/main" id="{9B1517FE-397E-0F99-1860-1D9C96FA02D1}"/>
              </a:ext>
            </a:extLst>
          </p:cNvPr>
          <p:cNvGrpSpPr/>
          <p:nvPr/>
        </p:nvGrpSpPr>
        <p:grpSpPr>
          <a:xfrm>
            <a:off x="533524" y="2634083"/>
            <a:ext cx="713725" cy="633337"/>
            <a:chOff x="1000482" y="3950330"/>
            <a:chExt cx="713725" cy="633337"/>
          </a:xfrm>
        </p:grpSpPr>
        <p:sp>
          <p:nvSpPr>
            <p:cNvPr id="187" name="Oval 186">
              <a:extLst>
                <a:ext uri="{FF2B5EF4-FFF2-40B4-BE49-F238E27FC236}">
                  <a16:creationId xmlns:a16="http://schemas.microsoft.com/office/drawing/2014/main" id="{C45374F2-6111-0051-9E51-9220E29AF144}"/>
                </a:ext>
              </a:extLst>
            </p:cNvPr>
            <p:cNvSpPr/>
            <p:nvPr/>
          </p:nvSpPr>
          <p:spPr>
            <a:xfrm rot="1871947">
              <a:off x="1000482" y="3950330"/>
              <a:ext cx="713725" cy="633337"/>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6" name="Group 205">
              <a:extLst>
                <a:ext uri="{FF2B5EF4-FFF2-40B4-BE49-F238E27FC236}">
                  <a16:creationId xmlns:a16="http://schemas.microsoft.com/office/drawing/2014/main" id="{A60D7ADD-0BF3-272A-A886-510E885CB4F0}"/>
                </a:ext>
              </a:extLst>
            </p:cNvPr>
            <p:cNvGrpSpPr/>
            <p:nvPr/>
          </p:nvGrpSpPr>
          <p:grpSpPr>
            <a:xfrm>
              <a:off x="1110137" y="4020394"/>
              <a:ext cx="467207" cy="469966"/>
              <a:chOff x="679689" y="4722412"/>
              <a:chExt cx="467207" cy="469966"/>
            </a:xfrm>
          </p:grpSpPr>
          <p:sp>
            <p:nvSpPr>
              <p:cNvPr id="177" name="Oval 176">
                <a:extLst>
                  <a:ext uri="{FF2B5EF4-FFF2-40B4-BE49-F238E27FC236}">
                    <a16:creationId xmlns:a16="http://schemas.microsoft.com/office/drawing/2014/main" id="{E4178E31-887C-55EB-1BEB-6CFEE5FAB521}"/>
                  </a:ext>
                </a:extLst>
              </p:cNvPr>
              <p:cNvSpPr/>
              <p:nvPr/>
            </p:nvSpPr>
            <p:spPr>
              <a:xfrm>
                <a:off x="679689" y="47224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5" name="Group 184">
                <a:extLst>
                  <a:ext uri="{FF2B5EF4-FFF2-40B4-BE49-F238E27FC236}">
                    <a16:creationId xmlns:a16="http://schemas.microsoft.com/office/drawing/2014/main" id="{4A0EDBAD-16F4-5978-3F2F-3AF328DEACB6}"/>
                  </a:ext>
                </a:extLst>
              </p:cNvPr>
              <p:cNvGrpSpPr/>
              <p:nvPr/>
            </p:nvGrpSpPr>
            <p:grpSpPr>
              <a:xfrm>
                <a:off x="695468" y="4832046"/>
                <a:ext cx="451428" cy="360332"/>
                <a:chOff x="3339628" y="4896200"/>
                <a:chExt cx="451428" cy="360332"/>
              </a:xfrm>
            </p:grpSpPr>
            <p:grpSp>
              <p:nvGrpSpPr>
                <p:cNvPr id="175" name="Group 174">
                  <a:extLst>
                    <a:ext uri="{FF2B5EF4-FFF2-40B4-BE49-F238E27FC236}">
                      <a16:creationId xmlns:a16="http://schemas.microsoft.com/office/drawing/2014/main" id="{C709D260-AAAB-FF00-6AFC-8D77C37CBCE3}"/>
                    </a:ext>
                  </a:extLst>
                </p:cNvPr>
                <p:cNvGrpSpPr/>
                <p:nvPr/>
              </p:nvGrpSpPr>
              <p:grpSpPr>
                <a:xfrm>
                  <a:off x="3457642" y="5014509"/>
                  <a:ext cx="278981" cy="242023"/>
                  <a:chOff x="3135332" y="4741847"/>
                  <a:chExt cx="278981" cy="242023"/>
                </a:xfrm>
              </p:grpSpPr>
              <p:sp>
                <p:nvSpPr>
                  <p:cNvPr id="171" name="Oval 170">
                    <a:extLst>
                      <a:ext uri="{FF2B5EF4-FFF2-40B4-BE49-F238E27FC236}">
                        <a16:creationId xmlns:a16="http://schemas.microsoft.com/office/drawing/2014/main" id="{6E8A56F8-549D-8422-0FC4-92C3344883C8}"/>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ECDDDFC6-0675-DBA2-C3E5-190C36E68EC5}"/>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E2E69886-3322-3F4F-5DFF-E15C35D054FD}"/>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53A8C922-4C33-325F-4D03-50131B8D578E}"/>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6" name="Oval 175">
                  <a:extLst>
                    <a:ext uri="{FF2B5EF4-FFF2-40B4-BE49-F238E27FC236}">
                      <a16:creationId xmlns:a16="http://schemas.microsoft.com/office/drawing/2014/main" id="{D59111F7-FE95-ACED-CA64-A24821F64065}"/>
                    </a:ext>
                  </a:extLst>
                </p:cNvPr>
                <p:cNvSpPr/>
                <p:nvPr/>
              </p:nvSpPr>
              <p:spPr>
                <a:xfrm>
                  <a:off x="3494856" y="48962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A53447A1-A741-C093-AE3C-74A3C4CF4CBC}"/>
                    </a:ext>
                  </a:extLst>
                </p:cNvPr>
                <p:cNvSpPr/>
                <p:nvPr/>
              </p:nvSpPr>
              <p:spPr>
                <a:xfrm>
                  <a:off x="3638656" y="491090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9703EC28-B222-7001-47A0-D6ADFE569F7F}"/>
                    </a:ext>
                  </a:extLst>
                </p:cNvPr>
                <p:cNvSpPr/>
                <p:nvPr/>
              </p:nvSpPr>
              <p:spPr>
                <a:xfrm>
                  <a:off x="3339628" y="504796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188" name="Content Placeholder 1">
            <a:extLst>
              <a:ext uri="{FF2B5EF4-FFF2-40B4-BE49-F238E27FC236}">
                <a16:creationId xmlns:a16="http://schemas.microsoft.com/office/drawing/2014/main" id="{BB4658D2-16AC-7B5C-20D1-705AA8083880}"/>
              </a:ext>
            </a:extLst>
          </p:cNvPr>
          <p:cNvSpPr txBox="1">
            <a:spLocks/>
          </p:cNvSpPr>
          <p:nvPr/>
        </p:nvSpPr>
        <p:spPr bwMode="auto">
          <a:xfrm>
            <a:off x="152400" y="3340088"/>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8</a:t>
            </a:r>
            <a:r>
              <a:rPr lang="en-US" kern="0" dirty="0">
                <a:solidFill>
                  <a:schemeClr val="tx1"/>
                </a:solidFill>
              </a:rPr>
              <a:t>Li</a:t>
            </a:r>
          </a:p>
        </p:txBody>
      </p:sp>
      <p:sp>
        <p:nvSpPr>
          <p:cNvPr id="201" name="Content Placeholder 1">
            <a:extLst>
              <a:ext uri="{FF2B5EF4-FFF2-40B4-BE49-F238E27FC236}">
                <a16:creationId xmlns:a16="http://schemas.microsoft.com/office/drawing/2014/main" id="{CD0950E2-6C68-CA5C-15FF-A9459E873099}"/>
              </a:ext>
            </a:extLst>
          </p:cNvPr>
          <p:cNvSpPr txBox="1">
            <a:spLocks/>
          </p:cNvSpPr>
          <p:nvPr/>
        </p:nvSpPr>
        <p:spPr bwMode="auto">
          <a:xfrm>
            <a:off x="1552692" y="3344812"/>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7</a:t>
            </a:r>
            <a:r>
              <a:rPr lang="en-US" kern="0" dirty="0">
                <a:solidFill>
                  <a:schemeClr val="tx1"/>
                </a:solidFill>
              </a:rPr>
              <a:t>Li</a:t>
            </a:r>
          </a:p>
        </p:txBody>
      </p:sp>
      <p:sp>
        <p:nvSpPr>
          <p:cNvPr id="281" name="Content Placeholder 1">
            <a:extLst>
              <a:ext uri="{FF2B5EF4-FFF2-40B4-BE49-F238E27FC236}">
                <a16:creationId xmlns:a16="http://schemas.microsoft.com/office/drawing/2014/main" id="{897AD9B2-3D52-354E-C7C4-79C69C9008C0}"/>
              </a:ext>
            </a:extLst>
          </p:cNvPr>
          <p:cNvSpPr txBox="1">
            <a:spLocks/>
          </p:cNvSpPr>
          <p:nvPr/>
        </p:nvSpPr>
        <p:spPr bwMode="auto">
          <a:xfrm>
            <a:off x="172539" y="5213636"/>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8</a:t>
            </a:r>
            <a:r>
              <a:rPr lang="en-US" kern="0" dirty="0">
                <a:solidFill>
                  <a:schemeClr val="tx1"/>
                </a:solidFill>
              </a:rPr>
              <a:t>Li</a:t>
            </a:r>
          </a:p>
        </p:txBody>
      </p:sp>
      <p:sp>
        <p:nvSpPr>
          <p:cNvPr id="282" name="Content Placeholder 1">
            <a:extLst>
              <a:ext uri="{FF2B5EF4-FFF2-40B4-BE49-F238E27FC236}">
                <a16:creationId xmlns:a16="http://schemas.microsoft.com/office/drawing/2014/main" id="{3B82A6AB-1741-E325-3BA7-4134BFB47847}"/>
              </a:ext>
            </a:extLst>
          </p:cNvPr>
          <p:cNvSpPr txBox="1">
            <a:spLocks/>
          </p:cNvSpPr>
          <p:nvPr/>
        </p:nvSpPr>
        <p:spPr bwMode="auto">
          <a:xfrm>
            <a:off x="1447800" y="5282460"/>
            <a:ext cx="465877"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7</a:t>
            </a:r>
            <a:r>
              <a:rPr lang="en-US" kern="0" dirty="0">
                <a:solidFill>
                  <a:schemeClr val="tx1"/>
                </a:solidFill>
              </a:rPr>
              <a:t>He</a:t>
            </a:r>
          </a:p>
        </p:txBody>
      </p:sp>
      <p:sp>
        <p:nvSpPr>
          <p:cNvPr id="6" name="Freeform: Shape 5">
            <a:extLst>
              <a:ext uri="{FF2B5EF4-FFF2-40B4-BE49-F238E27FC236}">
                <a16:creationId xmlns:a16="http://schemas.microsoft.com/office/drawing/2014/main" id="{6C719EEA-A0BA-D0AF-51D8-829CEA186EEA}"/>
              </a:ext>
            </a:extLst>
          </p:cNvPr>
          <p:cNvSpPr/>
          <p:nvPr/>
        </p:nvSpPr>
        <p:spPr>
          <a:xfrm>
            <a:off x="1904114" y="4325332"/>
            <a:ext cx="885750" cy="1216548"/>
          </a:xfrm>
          <a:custGeom>
            <a:avLst/>
            <a:gdLst>
              <a:gd name="connsiteX0" fmla="*/ 0 w 1472609"/>
              <a:gd name="connsiteY0" fmla="*/ 0 h 1466997"/>
              <a:gd name="connsiteX1" fmla="*/ 318977 w 1472609"/>
              <a:gd name="connsiteY1" fmla="*/ 1095154 h 1466997"/>
              <a:gd name="connsiteX2" fmla="*/ 728330 w 1472609"/>
              <a:gd name="connsiteY2" fmla="*/ 1451344 h 1466997"/>
              <a:gd name="connsiteX3" fmla="*/ 1164265 w 1472609"/>
              <a:gd name="connsiteY3" fmla="*/ 1259958 h 1466997"/>
              <a:gd name="connsiteX4" fmla="*/ 1472609 w 1472609"/>
              <a:gd name="connsiteY4" fmla="*/ 26582 h 1466997"/>
              <a:gd name="connsiteX0" fmla="*/ 0 w 1472609"/>
              <a:gd name="connsiteY0" fmla="*/ 0 h 1451886"/>
              <a:gd name="connsiteX1" fmla="*/ 318977 w 1472609"/>
              <a:gd name="connsiteY1" fmla="*/ 1095154 h 1451886"/>
              <a:gd name="connsiteX2" fmla="*/ 728330 w 1472609"/>
              <a:gd name="connsiteY2" fmla="*/ 1451344 h 1451886"/>
              <a:gd name="connsiteX3" fmla="*/ 1132368 w 1472609"/>
              <a:gd name="connsiteY3" fmla="*/ 1143000 h 1451886"/>
              <a:gd name="connsiteX4" fmla="*/ 1472609 w 1472609"/>
              <a:gd name="connsiteY4" fmla="*/ 26582 h 1451886"/>
              <a:gd name="connsiteX0" fmla="*/ 0 w 1414130"/>
              <a:gd name="connsiteY0" fmla="*/ 0 h 1451886"/>
              <a:gd name="connsiteX1" fmla="*/ 318977 w 1414130"/>
              <a:gd name="connsiteY1" fmla="*/ 1095154 h 1451886"/>
              <a:gd name="connsiteX2" fmla="*/ 728330 w 1414130"/>
              <a:gd name="connsiteY2" fmla="*/ 1451344 h 1451886"/>
              <a:gd name="connsiteX3" fmla="*/ 1132368 w 1414130"/>
              <a:gd name="connsiteY3" fmla="*/ 1143000 h 1451886"/>
              <a:gd name="connsiteX4" fmla="*/ 1414130 w 1414130"/>
              <a:gd name="connsiteY4" fmla="*/ 15949 h 1451886"/>
              <a:gd name="connsiteX0" fmla="*/ 0 w 1376916"/>
              <a:gd name="connsiteY0" fmla="*/ 0 h 1451886"/>
              <a:gd name="connsiteX1" fmla="*/ 281763 w 1376916"/>
              <a:gd name="connsiteY1" fmla="*/ 1095154 h 1451886"/>
              <a:gd name="connsiteX2" fmla="*/ 691116 w 1376916"/>
              <a:gd name="connsiteY2" fmla="*/ 1451344 h 1451886"/>
              <a:gd name="connsiteX3" fmla="*/ 1095154 w 1376916"/>
              <a:gd name="connsiteY3" fmla="*/ 1143000 h 1451886"/>
              <a:gd name="connsiteX4" fmla="*/ 1376916 w 1376916"/>
              <a:gd name="connsiteY4" fmla="*/ 15949 h 145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916" h="1451886">
                <a:moveTo>
                  <a:pt x="0" y="0"/>
                </a:moveTo>
                <a:cubicBezTo>
                  <a:pt x="98794" y="426631"/>
                  <a:pt x="166577" y="853263"/>
                  <a:pt x="281763" y="1095154"/>
                </a:cubicBezTo>
                <a:cubicBezTo>
                  <a:pt x="396949" y="1337045"/>
                  <a:pt x="555551" y="1443370"/>
                  <a:pt x="691116" y="1451344"/>
                </a:cubicBezTo>
                <a:cubicBezTo>
                  <a:pt x="826681" y="1459318"/>
                  <a:pt x="971108" y="1380460"/>
                  <a:pt x="1095154" y="1143000"/>
                </a:cubicBezTo>
                <a:cubicBezTo>
                  <a:pt x="1219200" y="905540"/>
                  <a:pt x="1284767" y="513907"/>
                  <a:pt x="1376916" y="15949"/>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 name="Freeform: Shape 7">
            <a:extLst>
              <a:ext uri="{FF2B5EF4-FFF2-40B4-BE49-F238E27FC236}">
                <a16:creationId xmlns:a16="http://schemas.microsoft.com/office/drawing/2014/main" id="{1A7F2612-8B71-540B-27F6-EDDBB0799E04}"/>
              </a:ext>
            </a:extLst>
          </p:cNvPr>
          <p:cNvSpPr/>
          <p:nvPr/>
        </p:nvSpPr>
        <p:spPr>
          <a:xfrm>
            <a:off x="1899887" y="2362200"/>
            <a:ext cx="885750" cy="1216548"/>
          </a:xfrm>
          <a:custGeom>
            <a:avLst/>
            <a:gdLst>
              <a:gd name="connsiteX0" fmla="*/ 0 w 1472609"/>
              <a:gd name="connsiteY0" fmla="*/ 0 h 1466997"/>
              <a:gd name="connsiteX1" fmla="*/ 318977 w 1472609"/>
              <a:gd name="connsiteY1" fmla="*/ 1095154 h 1466997"/>
              <a:gd name="connsiteX2" fmla="*/ 728330 w 1472609"/>
              <a:gd name="connsiteY2" fmla="*/ 1451344 h 1466997"/>
              <a:gd name="connsiteX3" fmla="*/ 1164265 w 1472609"/>
              <a:gd name="connsiteY3" fmla="*/ 1259958 h 1466997"/>
              <a:gd name="connsiteX4" fmla="*/ 1472609 w 1472609"/>
              <a:gd name="connsiteY4" fmla="*/ 26582 h 1466997"/>
              <a:gd name="connsiteX0" fmla="*/ 0 w 1472609"/>
              <a:gd name="connsiteY0" fmla="*/ 0 h 1451886"/>
              <a:gd name="connsiteX1" fmla="*/ 318977 w 1472609"/>
              <a:gd name="connsiteY1" fmla="*/ 1095154 h 1451886"/>
              <a:gd name="connsiteX2" fmla="*/ 728330 w 1472609"/>
              <a:gd name="connsiteY2" fmla="*/ 1451344 h 1451886"/>
              <a:gd name="connsiteX3" fmla="*/ 1132368 w 1472609"/>
              <a:gd name="connsiteY3" fmla="*/ 1143000 h 1451886"/>
              <a:gd name="connsiteX4" fmla="*/ 1472609 w 1472609"/>
              <a:gd name="connsiteY4" fmla="*/ 26582 h 1451886"/>
              <a:gd name="connsiteX0" fmla="*/ 0 w 1414130"/>
              <a:gd name="connsiteY0" fmla="*/ 0 h 1451886"/>
              <a:gd name="connsiteX1" fmla="*/ 318977 w 1414130"/>
              <a:gd name="connsiteY1" fmla="*/ 1095154 h 1451886"/>
              <a:gd name="connsiteX2" fmla="*/ 728330 w 1414130"/>
              <a:gd name="connsiteY2" fmla="*/ 1451344 h 1451886"/>
              <a:gd name="connsiteX3" fmla="*/ 1132368 w 1414130"/>
              <a:gd name="connsiteY3" fmla="*/ 1143000 h 1451886"/>
              <a:gd name="connsiteX4" fmla="*/ 1414130 w 1414130"/>
              <a:gd name="connsiteY4" fmla="*/ 15949 h 1451886"/>
              <a:gd name="connsiteX0" fmla="*/ 0 w 1376916"/>
              <a:gd name="connsiteY0" fmla="*/ 0 h 1451886"/>
              <a:gd name="connsiteX1" fmla="*/ 281763 w 1376916"/>
              <a:gd name="connsiteY1" fmla="*/ 1095154 h 1451886"/>
              <a:gd name="connsiteX2" fmla="*/ 691116 w 1376916"/>
              <a:gd name="connsiteY2" fmla="*/ 1451344 h 1451886"/>
              <a:gd name="connsiteX3" fmla="*/ 1095154 w 1376916"/>
              <a:gd name="connsiteY3" fmla="*/ 1143000 h 1451886"/>
              <a:gd name="connsiteX4" fmla="*/ 1376916 w 1376916"/>
              <a:gd name="connsiteY4" fmla="*/ 15949 h 145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916" h="1451886">
                <a:moveTo>
                  <a:pt x="0" y="0"/>
                </a:moveTo>
                <a:cubicBezTo>
                  <a:pt x="98794" y="426631"/>
                  <a:pt x="166577" y="853263"/>
                  <a:pt x="281763" y="1095154"/>
                </a:cubicBezTo>
                <a:cubicBezTo>
                  <a:pt x="396949" y="1337045"/>
                  <a:pt x="555551" y="1443370"/>
                  <a:pt x="691116" y="1451344"/>
                </a:cubicBezTo>
                <a:cubicBezTo>
                  <a:pt x="826681" y="1459318"/>
                  <a:pt x="971108" y="1380460"/>
                  <a:pt x="1095154" y="1143000"/>
                </a:cubicBezTo>
                <a:cubicBezTo>
                  <a:pt x="1219200" y="905540"/>
                  <a:pt x="1284767" y="513907"/>
                  <a:pt x="1376916" y="15949"/>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nvGrpSpPr>
          <p:cNvPr id="7" name="Group 6">
            <a:extLst>
              <a:ext uri="{FF2B5EF4-FFF2-40B4-BE49-F238E27FC236}">
                <a16:creationId xmlns:a16="http://schemas.microsoft.com/office/drawing/2014/main" id="{2271B41F-32E1-CCFC-D3C5-080EDFEB25A6}"/>
              </a:ext>
            </a:extLst>
          </p:cNvPr>
          <p:cNvGrpSpPr/>
          <p:nvPr/>
        </p:nvGrpSpPr>
        <p:grpSpPr>
          <a:xfrm>
            <a:off x="1809819" y="4055556"/>
            <a:ext cx="1065656" cy="627982"/>
            <a:chOff x="9657793" y="3253246"/>
            <a:chExt cx="1065656" cy="627982"/>
          </a:xfrm>
        </p:grpSpPr>
        <p:sp>
          <p:nvSpPr>
            <p:cNvPr id="295" name="Oval 294">
              <a:extLst>
                <a:ext uri="{FF2B5EF4-FFF2-40B4-BE49-F238E27FC236}">
                  <a16:creationId xmlns:a16="http://schemas.microsoft.com/office/drawing/2014/main" id="{FA49BD98-9F24-567E-699E-5D76463AEFF8}"/>
                </a:ext>
              </a:extLst>
            </p:cNvPr>
            <p:cNvSpPr/>
            <p:nvPr/>
          </p:nvSpPr>
          <p:spPr>
            <a:xfrm>
              <a:off x="9657793" y="3253246"/>
              <a:ext cx="1065656" cy="627982"/>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32C0A9FB-2BA3-499A-9605-C5FDDD93C6DB}"/>
                </a:ext>
              </a:extLst>
            </p:cNvPr>
            <p:cNvGrpSpPr/>
            <p:nvPr/>
          </p:nvGrpSpPr>
          <p:grpSpPr>
            <a:xfrm>
              <a:off x="10073799" y="3459795"/>
              <a:ext cx="278981" cy="242023"/>
              <a:chOff x="3135332" y="4741847"/>
              <a:chExt cx="278981" cy="242023"/>
            </a:xfrm>
          </p:grpSpPr>
          <p:sp>
            <p:nvSpPr>
              <p:cNvPr id="181" name="Oval 180">
                <a:extLst>
                  <a:ext uri="{FF2B5EF4-FFF2-40B4-BE49-F238E27FC236}">
                    <a16:creationId xmlns:a16="http://schemas.microsoft.com/office/drawing/2014/main" id="{8F5B6079-A602-46F1-537F-19DE4833FDE6}"/>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2F61F82C-381D-9E91-4799-33843B85E3C8}"/>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B77FDD6A-E231-3AEB-2638-BCAF4ACBF6B8}"/>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F3F1684-84F5-D5DE-097E-2F8C2D9166C4}"/>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9" name="Oval 298">
              <a:extLst>
                <a:ext uri="{FF2B5EF4-FFF2-40B4-BE49-F238E27FC236}">
                  <a16:creationId xmlns:a16="http://schemas.microsoft.com/office/drawing/2014/main" id="{20F7C877-539A-403C-C9F3-5EF4FA314216}"/>
                </a:ext>
              </a:extLst>
            </p:cNvPr>
            <p:cNvSpPr/>
            <p:nvPr/>
          </p:nvSpPr>
          <p:spPr>
            <a:xfrm>
              <a:off x="10442569" y="3359865"/>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a:extLst>
                <a:ext uri="{FF2B5EF4-FFF2-40B4-BE49-F238E27FC236}">
                  <a16:creationId xmlns:a16="http://schemas.microsoft.com/office/drawing/2014/main" id="{58913699-D589-EBEE-617E-A7763DA1E123}"/>
                </a:ext>
              </a:extLst>
            </p:cNvPr>
            <p:cNvSpPr/>
            <p:nvPr/>
          </p:nvSpPr>
          <p:spPr>
            <a:xfrm>
              <a:off x="9661920" y="3472719"/>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a:extLst>
                <a:ext uri="{FF2B5EF4-FFF2-40B4-BE49-F238E27FC236}">
                  <a16:creationId xmlns:a16="http://schemas.microsoft.com/office/drawing/2014/main" id="{A803D58C-892F-F94C-DD59-479C44090ABA}"/>
                </a:ext>
              </a:extLst>
            </p:cNvPr>
            <p:cNvSpPr/>
            <p:nvPr/>
          </p:nvSpPr>
          <p:spPr>
            <a:xfrm>
              <a:off x="10468524" y="359591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Freeform: Shape 8">
            <a:extLst>
              <a:ext uri="{FF2B5EF4-FFF2-40B4-BE49-F238E27FC236}">
                <a16:creationId xmlns:a16="http://schemas.microsoft.com/office/drawing/2014/main" id="{CD79CB04-05B4-717A-C869-6CD928AB2E54}"/>
              </a:ext>
            </a:extLst>
          </p:cNvPr>
          <p:cNvSpPr/>
          <p:nvPr/>
        </p:nvSpPr>
        <p:spPr>
          <a:xfrm>
            <a:off x="434752" y="2396730"/>
            <a:ext cx="885750" cy="1216548"/>
          </a:xfrm>
          <a:custGeom>
            <a:avLst/>
            <a:gdLst>
              <a:gd name="connsiteX0" fmla="*/ 0 w 1472609"/>
              <a:gd name="connsiteY0" fmla="*/ 0 h 1466997"/>
              <a:gd name="connsiteX1" fmla="*/ 318977 w 1472609"/>
              <a:gd name="connsiteY1" fmla="*/ 1095154 h 1466997"/>
              <a:gd name="connsiteX2" fmla="*/ 728330 w 1472609"/>
              <a:gd name="connsiteY2" fmla="*/ 1451344 h 1466997"/>
              <a:gd name="connsiteX3" fmla="*/ 1164265 w 1472609"/>
              <a:gd name="connsiteY3" fmla="*/ 1259958 h 1466997"/>
              <a:gd name="connsiteX4" fmla="*/ 1472609 w 1472609"/>
              <a:gd name="connsiteY4" fmla="*/ 26582 h 1466997"/>
              <a:gd name="connsiteX0" fmla="*/ 0 w 1472609"/>
              <a:gd name="connsiteY0" fmla="*/ 0 h 1451886"/>
              <a:gd name="connsiteX1" fmla="*/ 318977 w 1472609"/>
              <a:gd name="connsiteY1" fmla="*/ 1095154 h 1451886"/>
              <a:gd name="connsiteX2" fmla="*/ 728330 w 1472609"/>
              <a:gd name="connsiteY2" fmla="*/ 1451344 h 1451886"/>
              <a:gd name="connsiteX3" fmla="*/ 1132368 w 1472609"/>
              <a:gd name="connsiteY3" fmla="*/ 1143000 h 1451886"/>
              <a:gd name="connsiteX4" fmla="*/ 1472609 w 1472609"/>
              <a:gd name="connsiteY4" fmla="*/ 26582 h 1451886"/>
              <a:gd name="connsiteX0" fmla="*/ 0 w 1414130"/>
              <a:gd name="connsiteY0" fmla="*/ 0 h 1451886"/>
              <a:gd name="connsiteX1" fmla="*/ 318977 w 1414130"/>
              <a:gd name="connsiteY1" fmla="*/ 1095154 h 1451886"/>
              <a:gd name="connsiteX2" fmla="*/ 728330 w 1414130"/>
              <a:gd name="connsiteY2" fmla="*/ 1451344 h 1451886"/>
              <a:gd name="connsiteX3" fmla="*/ 1132368 w 1414130"/>
              <a:gd name="connsiteY3" fmla="*/ 1143000 h 1451886"/>
              <a:gd name="connsiteX4" fmla="*/ 1414130 w 1414130"/>
              <a:gd name="connsiteY4" fmla="*/ 15949 h 1451886"/>
              <a:gd name="connsiteX0" fmla="*/ 0 w 1376916"/>
              <a:gd name="connsiteY0" fmla="*/ 0 h 1451886"/>
              <a:gd name="connsiteX1" fmla="*/ 281763 w 1376916"/>
              <a:gd name="connsiteY1" fmla="*/ 1095154 h 1451886"/>
              <a:gd name="connsiteX2" fmla="*/ 691116 w 1376916"/>
              <a:gd name="connsiteY2" fmla="*/ 1451344 h 1451886"/>
              <a:gd name="connsiteX3" fmla="*/ 1095154 w 1376916"/>
              <a:gd name="connsiteY3" fmla="*/ 1143000 h 1451886"/>
              <a:gd name="connsiteX4" fmla="*/ 1376916 w 1376916"/>
              <a:gd name="connsiteY4" fmla="*/ 15949 h 145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916" h="1451886">
                <a:moveTo>
                  <a:pt x="0" y="0"/>
                </a:moveTo>
                <a:cubicBezTo>
                  <a:pt x="98794" y="426631"/>
                  <a:pt x="166577" y="853263"/>
                  <a:pt x="281763" y="1095154"/>
                </a:cubicBezTo>
                <a:cubicBezTo>
                  <a:pt x="396949" y="1337045"/>
                  <a:pt x="555551" y="1443370"/>
                  <a:pt x="691116" y="1451344"/>
                </a:cubicBezTo>
                <a:cubicBezTo>
                  <a:pt x="826681" y="1459318"/>
                  <a:pt x="971108" y="1380460"/>
                  <a:pt x="1095154" y="1143000"/>
                </a:cubicBezTo>
                <a:cubicBezTo>
                  <a:pt x="1219200" y="905540"/>
                  <a:pt x="1284767" y="513907"/>
                  <a:pt x="1376916" y="15949"/>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4" name="Freeform: Shape 23">
            <a:extLst>
              <a:ext uri="{FF2B5EF4-FFF2-40B4-BE49-F238E27FC236}">
                <a16:creationId xmlns:a16="http://schemas.microsoft.com/office/drawing/2014/main" id="{C98C71DB-20E8-AD6A-B43B-A2709B8B3058}"/>
              </a:ext>
            </a:extLst>
          </p:cNvPr>
          <p:cNvSpPr/>
          <p:nvPr/>
        </p:nvSpPr>
        <p:spPr>
          <a:xfrm>
            <a:off x="3505200" y="2421336"/>
            <a:ext cx="2630815" cy="1186310"/>
          </a:xfrm>
          <a:custGeom>
            <a:avLst/>
            <a:gdLst>
              <a:gd name="connsiteX0" fmla="*/ 0 w 3742660"/>
              <a:gd name="connsiteY0" fmla="*/ 300992 h 1702142"/>
              <a:gd name="connsiteX1" fmla="*/ 754911 w 3742660"/>
              <a:gd name="connsiteY1" fmla="*/ 274411 h 1702142"/>
              <a:gd name="connsiteX2" fmla="*/ 1052623 w 3742660"/>
              <a:gd name="connsiteY2" fmla="*/ 72392 h 1702142"/>
              <a:gd name="connsiteX3" fmla="*/ 1238693 w 3742660"/>
              <a:gd name="connsiteY3" fmla="*/ 114923 h 1702142"/>
              <a:gd name="connsiteX4" fmla="*/ 1610832 w 3742660"/>
              <a:gd name="connsiteY4" fmla="*/ 1353616 h 1702142"/>
              <a:gd name="connsiteX5" fmla="*/ 2062716 w 3742660"/>
              <a:gd name="connsiteY5" fmla="*/ 1693858 h 1702142"/>
              <a:gd name="connsiteX6" fmla="*/ 2397641 w 3742660"/>
              <a:gd name="connsiteY6" fmla="*/ 1481206 h 1702142"/>
              <a:gd name="connsiteX7" fmla="*/ 2546497 w 3742660"/>
              <a:gd name="connsiteY7" fmla="*/ 311625 h 1702142"/>
              <a:gd name="connsiteX8" fmla="*/ 2668772 w 3742660"/>
              <a:gd name="connsiteY8" fmla="*/ 35178 h 1702142"/>
              <a:gd name="connsiteX9" fmla="*/ 2913320 w 3742660"/>
              <a:gd name="connsiteY9" fmla="*/ 215932 h 1702142"/>
              <a:gd name="connsiteX10" fmla="*/ 3742660 w 3742660"/>
              <a:gd name="connsiteY10" fmla="*/ 253146 h 1702142"/>
              <a:gd name="connsiteX0" fmla="*/ 0 w 3742660"/>
              <a:gd name="connsiteY0" fmla="*/ 299424 h 1700574"/>
              <a:gd name="connsiteX1" fmla="*/ 552892 w 3742660"/>
              <a:gd name="connsiteY1" fmla="*/ 240946 h 1700574"/>
              <a:gd name="connsiteX2" fmla="*/ 1052623 w 3742660"/>
              <a:gd name="connsiteY2" fmla="*/ 70824 h 1700574"/>
              <a:gd name="connsiteX3" fmla="*/ 1238693 w 3742660"/>
              <a:gd name="connsiteY3" fmla="*/ 113355 h 1700574"/>
              <a:gd name="connsiteX4" fmla="*/ 1610832 w 3742660"/>
              <a:gd name="connsiteY4" fmla="*/ 1352048 h 1700574"/>
              <a:gd name="connsiteX5" fmla="*/ 2062716 w 3742660"/>
              <a:gd name="connsiteY5" fmla="*/ 1692290 h 1700574"/>
              <a:gd name="connsiteX6" fmla="*/ 2397641 w 3742660"/>
              <a:gd name="connsiteY6" fmla="*/ 1479638 h 1700574"/>
              <a:gd name="connsiteX7" fmla="*/ 2546497 w 3742660"/>
              <a:gd name="connsiteY7" fmla="*/ 310057 h 1700574"/>
              <a:gd name="connsiteX8" fmla="*/ 2668772 w 3742660"/>
              <a:gd name="connsiteY8" fmla="*/ 33610 h 1700574"/>
              <a:gd name="connsiteX9" fmla="*/ 2913320 w 3742660"/>
              <a:gd name="connsiteY9" fmla="*/ 214364 h 1700574"/>
              <a:gd name="connsiteX10" fmla="*/ 3742660 w 3742660"/>
              <a:gd name="connsiteY10" fmla="*/ 251578 h 1700574"/>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610832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557669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05052"/>
              <a:gd name="connsiteX1" fmla="*/ 552892 w 3742660"/>
              <a:gd name="connsiteY1" fmla="*/ 208448 h 1605052"/>
              <a:gd name="connsiteX2" fmla="*/ 1052623 w 3742660"/>
              <a:gd name="connsiteY2" fmla="*/ 38326 h 1605052"/>
              <a:gd name="connsiteX3" fmla="*/ 1302488 w 3742660"/>
              <a:gd name="connsiteY3" fmla="*/ 463629 h 1605052"/>
              <a:gd name="connsiteX4" fmla="*/ 1557669 w 3742660"/>
              <a:gd name="connsiteY4" fmla="*/ 1319550 h 1605052"/>
              <a:gd name="connsiteX5" fmla="*/ 1897912 w 3742660"/>
              <a:gd name="connsiteY5" fmla="*/ 1580048 h 1605052"/>
              <a:gd name="connsiteX6" fmla="*/ 2397641 w 3742660"/>
              <a:gd name="connsiteY6" fmla="*/ 1447140 h 1605052"/>
              <a:gd name="connsiteX7" fmla="*/ 2546497 w 3742660"/>
              <a:gd name="connsiteY7" fmla="*/ 277559 h 1605052"/>
              <a:gd name="connsiteX8" fmla="*/ 2668772 w 3742660"/>
              <a:gd name="connsiteY8" fmla="*/ 1112 h 1605052"/>
              <a:gd name="connsiteX9" fmla="*/ 2913320 w 3742660"/>
              <a:gd name="connsiteY9" fmla="*/ 181866 h 1605052"/>
              <a:gd name="connsiteX10" fmla="*/ 3742660 w 3742660"/>
              <a:gd name="connsiteY10" fmla="*/ 219080 h 1605052"/>
              <a:gd name="connsiteX0" fmla="*/ 0 w 3742660"/>
              <a:gd name="connsiteY0" fmla="*/ 266926 h 1663366"/>
              <a:gd name="connsiteX1" fmla="*/ 552892 w 3742660"/>
              <a:gd name="connsiteY1" fmla="*/ 208448 h 1663366"/>
              <a:gd name="connsiteX2" fmla="*/ 1052623 w 3742660"/>
              <a:gd name="connsiteY2" fmla="*/ 38326 h 1663366"/>
              <a:gd name="connsiteX3" fmla="*/ 1302488 w 3742660"/>
              <a:gd name="connsiteY3" fmla="*/ 463629 h 1663366"/>
              <a:gd name="connsiteX4" fmla="*/ 1557669 w 3742660"/>
              <a:gd name="connsiteY4" fmla="*/ 1319550 h 1663366"/>
              <a:gd name="connsiteX5" fmla="*/ 1940442 w 3742660"/>
              <a:gd name="connsiteY5" fmla="*/ 1654476 h 1663366"/>
              <a:gd name="connsiteX6" fmla="*/ 2397641 w 3742660"/>
              <a:gd name="connsiteY6" fmla="*/ 1447140 h 1663366"/>
              <a:gd name="connsiteX7" fmla="*/ 2546497 w 3742660"/>
              <a:gd name="connsiteY7" fmla="*/ 277559 h 1663366"/>
              <a:gd name="connsiteX8" fmla="*/ 2668772 w 3742660"/>
              <a:gd name="connsiteY8" fmla="*/ 1112 h 1663366"/>
              <a:gd name="connsiteX9" fmla="*/ 2913320 w 3742660"/>
              <a:gd name="connsiteY9" fmla="*/ 181866 h 1663366"/>
              <a:gd name="connsiteX10" fmla="*/ 3742660 w 3742660"/>
              <a:gd name="connsiteY10" fmla="*/ 219080 h 1663366"/>
              <a:gd name="connsiteX0" fmla="*/ 0 w 3742660"/>
              <a:gd name="connsiteY0" fmla="*/ 266926 h 1527686"/>
              <a:gd name="connsiteX1" fmla="*/ 552892 w 3742660"/>
              <a:gd name="connsiteY1" fmla="*/ 208448 h 1527686"/>
              <a:gd name="connsiteX2" fmla="*/ 1052623 w 3742660"/>
              <a:gd name="connsiteY2" fmla="*/ 38326 h 1527686"/>
              <a:gd name="connsiteX3" fmla="*/ 1302488 w 3742660"/>
              <a:gd name="connsiteY3" fmla="*/ 463629 h 1527686"/>
              <a:gd name="connsiteX4" fmla="*/ 1557669 w 3742660"/>
              <a:gd name="connsiteY4" fmla="*/ 1319550 h 1527686"/>
              <a:gd name="connsiteX5" fmla="*/ 2397641 w 3742660"/>
              <a:gd name="connsiteY5" fmla="*/ 1447140 h 1527686"/>
              <a:gd name="connsiteX6" fmla="*/ 2546497 w 3742660"/>
              <a:gd name="connsiteY6" fmla="*/ 277559 h 1527686"/>
              <a:gd name="connsiteX7" fmla="*/ 2668772 w 3742660"/>
              <a:gd name="connsiteY7" fmla="*/ 1112 h 1527686"/>
              <a:gd name="connsiteX8" fmla="*/ 2913320 w 3742660"/>
              <a:gd name="connsiteY8" fmla="*/ 181866 h 1527686"/>
              <a:gd name="connsiteX9" fmla="*/ 3742660 w 3742660"/>
              <a:gd name="connsiteY9" fmla="*/ 219080 h 1527686"/>
              <a:gd name="connsiteX0" fmla="*/ 0 w 3742660"/>
              <a:gd name="connsiteY0" fmla="*/ 266926 h 1438452"/>
              <a:gd name="connsiteX1" fmla="*/ 552892 w 3742660"/>
              <a:gd name="connsiteY1" fmla="*/ 208448 h 1438452"/>
              <a:gd name="connsiteX2" fmla="*/ 1052623 w 3742660"/>
              <a:gd name="connsiteY2" fmla="*/ 38326 h 1438452"/>
              <a:gd name="connsiteX3" fmla="*/ 1302488 w 3742660"/>
              <a:gd name="connsiteY3" fmla="*/ 463629 h 1438452"/>
              <a:gd name="connsiteX4" fmla="*/ 1557669 w 3742660"/>
              <a:gd name="connsiteY4" fmla="*/ 1319550 h 1438452"/>
              <a:gd name="connsiteX5" fmla="*/ 2227520 w 3742660"/>
              <a:gd name="connsiteY5" fmla="*/ 1319549 h 1438452"/>
              <a:gd name="connsiteX6" fmla="*/ 2546497 w 3742660"/>
              <a:gd name="connsiteY6" fmla="*/ 277559 h 1438452"/>
              <a:gd name="connsiteX7" fmla="*/ 2668772 w 3742660"/>
              <a:gd name="connsiteY7" fmla="*/ 1112 h 1438452"/>
              <a:gd name="connsiteX8" fmla="*/ 2913320 w 3742660"/>
              <a:gd name="connsiteY8" fmla="*/ 181866 h 1438452"/>
              <a:gd name="connsiteX9" fmla="*/ 3742660 w 3742660"/>
              <a:gd name="connsiteY9" fmla="*/ 219080 h 1438452"/>
              <a:gd name="connsiteX0" fmla="*/ 0 w 3742660"/>
              <a:gd name="connsiteY0" fmla="*/ 273414 h 1432695"/>
              <a:gd name="connsiteX1" fmla="*/ 552892 w 3742660"/>
              <a:gd name="connsiteY1" fmla="*/ 214936 h 1432695"/>
              <a:gd name="connsiteX2" fmla="*/ 1052623 w 3742660"/>
              <a:gd name="connsiteY2" fmla="*/ 44814 h 1432695"/>
              <a:gd name="connsiteX3" fmla="*/ 1302488 w 3742660"/>
              <a:gd name="connsiteY3" fmla="*/ 470117 h 1432695"/>
              <a:gd name="connsiteX4" fmla="*/ 1557669 w 3742660"/>
              <a:gd name="connsiteY4" fmla="*/ 1326038 h 1432695"/>
              <a:gd name="connsiteX5" fmla="*/ 2227520 w 3742660"/>
              <a:gd name="connsiteY5" fmla="*/ 1326037 h 1432695"/>
              <a:gd name="connsiteX6" fmla="*/ 2493334 w 3742660"/>
              <a:gd name="connsiteY6" fmla="*/ 475433 h 1432695"/>
              <a:gd name="connsiteX7" fmla="*/ 2668772 w 3742660"/>
              <a:gd name="connsiteY7" fmla="*/ 7600 h 1432695"/>
              <a:gd name="connsiteX8" fmla="*/ 2913320 w 3742660"/>
              <a:gd name="connsiteY8" fmla="*/ 188354 h 1432695"/>
              <a:gd name="connsiteX9" fmla="*/ 3742660 w 3742660"/>
              <a:gd name="connsiteY9" fmla="*/ 225568 h 1432695"/>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2913320 w 3742660"/>
              <a:gd name="connsiteY8" fmla="*/ 150170 h 1394511"/>
              <a:gd name="connsiteX9" fmla="*/ 3742660 w 3742660"/>
              <a:gd name="connsiteY9" fmla="*/ 187384 h 1394511"/>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3312040 w 3742660"/>
              <a:gd name="connsiteY8" fmla="*/ 171435 h 1394511"/>
              <a:gd name="connsiteX9" fmla="*/ 3742660 w 3742660"/>
              <a:gd name="connsiteY9" fmla="*/ 187384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843"/>
              <a:gd name="connsiteX1" fmla="*/ 552892 w 3934046"/>
              <a:gd name="connsiteY1" fmla="*/ 176752 h 1394843"/>
              <a:gd name="connsiteX2" fmla="*/ 1052623 w 3934046"/>
              <a:gd name="connsiteY2" fmla="*/ 6630 h 1394843"/>
              <a:gd name="connsiteX3" fmla="*/ 1302488 w 3934046"/>
              <a:gd name="connsiteY3" fmla="*/ 431933 h 1394843"/>
              <a:gd name="connsiteX4" fmla="*/ 1557669 w 3934046"/>
              <a:gd name="connsiteY4" fmla="*/ 1287854 h 1394843"/>
              <a:gd name="connsiteX5" fmla="*/ 2227520 w 3934046"/>
              <a:gd name="connsiteY5" fmla="*/ 1287853 h 1394843"/>
              <a:gd name="connsiteX6" fmla="*/ 2456120 w 3934046"/>
              <a:gd name="connsiteY6" fmla="*/ 431933 h 1394843"/>
              <a:gd name="connsiteX7" fmla="*/ 2695353 w 3934046"/>
              <a:gd name="connsiteY7" fmla="*/ 81058 h 1394843"/>
              <a:gd name="connsiteX8" fmla="*/ 3312040 w 3934046"/>
              <a:gd name="connsiteY8" fmla="*/ 171435 h 1394843"/>
              <a:gd name="connsiteX9" fmla="*/ 3934046 w 3934046"/>
              <a:gd name="connsiteY9" fmla="*/ 240547 h 1394843"/>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312040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4046" h="1415798">
                <a:moveTo>
                  <a:pt x="0" y="256185"/>
                </a:moveTo>
                <a:cubicBezTo>
                  <a:pt x="289737" y="261944"/>
                  <a:pt x="377455" y="235807"/>
                  <a:pt x="552892" y="197707"/>
                </a:cubicBezTo>
                <a:cubicBezTo>
                  <a:pt x="728329" y="159607"/>
                  <a:pt x="927690" y="-14945"/>
                  <a:pt x="1052623" y="27585"/>
                </a:cubicBezTo>
                <a:cubicBezTo>
                  <a:pt x="1177556" y="70115"/>
                  <a:pt x="1250212" y="223402"/>
                  <a:pt x="1302488" y="452888"/>
                </a:cubicBezTo>
                <a:cubicBezTo>
                  <a:pt x="1354764" y="682374"/>
                  <a:pt x="1403497" y="1166156"/>
                  <a:pt x="1557669" y="1308809"/>
                </a:cubicBezTo>
                <a:cubicBezTo>
                  <a:pt x="1711841" y="1451462"/>
                  <a:pt x="2077778" y="1451461"/>
                  <a:pt x="2227520" y="1308808"/>
                </a:cubicBezTo>
                <a:cubicBezTo>
                  <a:pt x="2377262" y="1166155"/>
                  <a:pt x="2413589" y="685918"/>
                  <a:pt x="2456120" y="452888"/>
                </a:cubicBezTo>
                <a:cubicBezTo>
                  <a:pt x="2498651" y="219858"/>
                  <a:pt x="2541181" y="49736"/>
                  <a:pt x="2674088" y="6320"/>
                </a:cubicBezTo>
                <a:cubicBezTo>
                  <a:pt x="2806995" y="-37096"/>
                  <a:pt x="3074580" y="156062"/>
                  <a:pt x="3253561" y="192390"/>
                </a:cubicBezTo>
                <a:cubicBezTo>
                  <a:pt x="3432542" y="228718"/>
                  <a:pt x="3608866" y="261059"/>
                  <a:pt x="3934046" y="26150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3" name="Freeform: Shape 32">
            <a:extLst>
              <a:ext uri="{FF2B5EF4-FFF2-40B4-BE49-F238E27FC236}">
                <a16:creationId xmlns:a16="http://schemas.microsoft.com/office/drawing/2014/main" id="{9FC86445-BFCF-3797-C593-C9790E8469D3}"/>
              </a:ext>
            </a:extLst>
          </p:cNvPr>
          <p:cNvSpPr/>
          <p:nvPr/>
        </p:nvSpPr>
        <p:spPr>
          <a:xfrm>
            <a:off x="6350852" y="2421336"/>
            <a:ext cx="2630815" cy="1186310"/>
          </a:xfrm>
          <a:custGeom>
            <a:avLst/>
            <a:gdLst>
              <a:gd name="connsiteX0" fmla="*/ 0 w 3742660"/>
              <a:gd name="connsiteY0" fmla="*/ 300992 h 1702142"/>
              <a:gd name="connsiteX1" fmla="*/ 754911 w 3742660"/>
              <a:gd name="connsiteY1" fmla="*/ 274411 h 1702142"/>
              <a:gd name="connsiteX2" fmla="*/ 1052623 w 3742660"/>
              <a:gd name="connsiteY2" fmla="*/ 72392 h 1702142"/>
              <a:gd name="connsiteX3" fmla="*/ 1238693 w 3742660"/>
              <a:gd name="connsiteY3" fmla="*/ 114923 h 1702142"/>
              <a:gd name="connsiteX4" fmla="*/ 1610832 w 3742660"/>
              <a:gd name="connsiteY4" fmla="*/ 1353616 h 1702142"/>
              <a:gd name="connsiteX5" fmla="*/ 2062716 w 3742660"/>
              <a:gd name="connsiteY5" fmla="*/ 1693858 h 1702142"/>
              <a:gd name="connsiteX6" fmla="*/ 2397641 w 3742660"/>
              <a:gd name="connsiteY6" fmla="*/ 1481206 h 1702142"/>
              <a:gd name="connsiteX7" fmla="*/ 2546497 w 3742660"/>
              <a:gd name="connsiteY7" fmla="*/ 311625 h 1702142"/>
              <a:gd name="connsiteX8" fmla="*/ 2668772 w 3742660"/>
              <a:gd name="connsiteY8" fmla="*/ 35178 h 1702142"/>
              <a:gd name="connsiteX9" fmla="*/ 2913320 w 3742660"/>
              <a:gd name="connsiteY9" fmla="*/ 215932 h 1702142"/>
              <a:gd name="connsiteX10" fmla="*/ 3742660 w 3742660"/>
              <a:gd name="connsiteY10" fmla="*/ 253146 h 1702142"/>
              <a:gd name="connsiteX0" fmla="*/ 0 w 3742660"/>
              <a:gd name="connsiteY0" fmla="*/ 299424 h 1700574"/>
              <a:gd name="connsiteX1" fmla="*/ 552892 w 3742660"/>
              <a:gd name="connsiteY1" fmla="*/ 240946 h 1700574"/>
              <a:gd name="connsiteX2" fmla="*/ 1052623 w 3742660"/>
              <a:gd name="connsiteY2" fmla="*/ 70824 h 1700574"/>
              <a:gd name="connsiteX3" fmla="*/ 1238693 w 3742660"/>
              <a:gd name="connsiteY3" fmla="*/ 113355 h 1700574"/>
              <a:gd name="connsiteX4" fmla="*/ 1610832 w 3742660"/>
              <a:gd name="connsiteY4" fmla="*/ 1352048 h 1700574"/>
              <a:gd name="connsiteX5" fmla="*/ 2062716 w 3742660"/>
              <a:gd name="connsiteY5" fmla="*/ 1692290 h 1700574"/>
              <a:gd name="connsiteX6" fmla="*/ 2397641 w 3742660"/>
              <a:gd name="connsiteY6" fmla="*/ 1479638 h 1700574"/>
              <a:gd name="connsiteX7" fmla="*/ 2546497 w 3742660"/>
              <a:gd name="connsiteY7" fmla="*/ 310057 h 1700574"/>
              <a:gd name="connsiteX8" fmla="*/ 2668772 w 3742660"/>
              <a:gd name="connsiteY8" fmla="*/ 33610 h 1700574"/>
              <a:gd name="connsiteX9" fmla="*/ 2913320 w 3742660"/>
              <a:gd name="connsiteY9" fmla="*/ 214364 h 1700574"/>
              <a:gd name="connsiteX10" fmla="*/ 3742660 w 3742660"/>
              <a:gd name="connsiteY10" fmla="*/ 251578 h 1700574"/>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610832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557669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05052"/>
              <a:gd name="connsiteX1" fmla="*/ 552892 w 3742660"/>
              <a:gd name="connsiteY1" fmla="*/ 208448 h 1605052"/>
              <a:gd name="connsiteX2" fmla="*/ 1052623 w 3742660"/>
              <a:gd name="connsiteY2" fmla="*/ 38326 h 1605052"/>
              <a:gd name="connsiteX3" fmla="*/ 1302488 w 3742660"/>
              <a:gd name="connsiteY3" fmla="*/ 463629 h 1605052"/>
              <a:gd name="connsiteX4" fmla="*/ 1557669 w 3742660"/>
              <a:gd name="connsiteY4" fmla="*/ 1319550 h 1605052"/>
              <a:gd name="connsiteX5" fmla="*/ 1897912 w 3742660"/>
              <a:gd name="connsiteY5" fmla="*/ 1580048 h 1605052"/>
              <a:gd name="connsiteX6" fmla="*/ 2397641 w 3742660"/>
              <a:gd name="connsiteY6" fmla="*/ 1447140 h 1605052"/>
              <a:gd name="connsiteX7" fmla="*/ 2546497 w 3742660"/>
              <a:gd name="connsiteY7" fmla="*/ 277559 h 1605052"/>
              <a:gd name="connsiteX8" fmla="*/ 2668772 w 3742660"/>
              <a:gd name="connsiteY8" fmla="*/ 1112 h 1605052"/>
              <a:gd name="connsiteX9" fmla="*/ 2913320 w 3742660"/>
              <a:gd name="connsiteY9" fmla="*/ 181866 h 1605052"/>
              <a:gd name="connsiteX10" fmla="*/ 3742660 w 3742660"/>
              <a:gd name="connsiteY10" fmla="*/ 219080 h 1605052"/>
              <a:gd name="connsiteX0" fmla="*/ 0 w 3742660"/>
              <a:gd name="connsiteY0" fmla="*/ 266926 h 1663366"/>
              <a:gd name="connsiteX1" fmla="*/ 552892 w 3742660"/>
              <a:gd name="connsiteY1" fmla="*/ 208448 h 1663366"/>
              <a:gd name="connsiteX2" fmla="*/ 1052623 w 3742660"/>
              <a:gd name="connsiteY2" fmla="*/ 38326 h 1663366"/>
              <a:gd name="connsiteX3" fmla="*/ 1302488 w 3742660"/>
              <a:gd name="connsiteY3" fmla="*/ 463629 h 1663366"/>
              <a:gd name="connsiteX4" fmla="*/ 1557669 w 3742660"/>
              <a:gd name="connsiteY4" fmla="*/ 1319550 h 1663366"/>
              <a:gd name="connsiteX5" fmla="*/ 1940442 w 3742660"/>
              <a:gd name="connsiteY5" fmla="*/ 1654476 h 1663366"/>
              <a:gd name="connsiteX6" fmla="*/ 2397641 w 3742660"/>
              <a:gd name="connsiteY6" fmla="*/ 1447140 h 1663366"/>
              <a:gd name="connsiteX7" fmla="*/ 2546497 w 3742660"/>
              <a:gd name="connsiteY7" fmla="*/ 277559 h 1663366"/>
              <a:gd name="connsiteX8" fmla="*/ 2668772 w 3742660"/>
              <a:gd name="connsiteY8" fmla="*/ 1112 h 1663366"/>
              <a:gd name="connsiteX9" fmla="*/ 2913320 w 3742660"/>
              <a:gd name="connsiteY9" fmla="*/ 181866 h 1663366"/>
              <a:gd name="connsiteX10" fmla="*/ 3742660 w 3742660"/>
              <a:gd name="connsiteY10" fmla="*/ 219080 h 1663366"/>
              <a:gd name="connsiteX0" fmla="*/ 0 w 3742660"/>
              <a:gd name="connsiteY0" fmla="*/ 266926 h 1527686"/>
              <a:gd name="connsiteX1" fmla="*/ 552892 w 3742660"/>
              <a:gd name="connsiteY1" fmla="*/ 208448 h 1527686"/>
              <a:gd name="connsiteX2" fmla="*/ 1052623 w 3742660"/>
              <a:gd name="connsiteY2" fmla="*/ 38326 h 1527686"/>
              <a:gd name="connsiteX3" fmla="*/ 1302488 w 3742660"/>
              <a:gd name="connsiteY3" fmla="*/ 463629 h 1527686"/>
              <a:gd name="connsiteX4" fmla="*/ 1557669 w 3742660"/>
              <a:gd name="connsiteY4" fmla="*/ 1319550 h 1527686"/>
              <a:gd name="connsiteX5" fmla="*/ 2397641 w 3742660"/>
              <a:gd name="connsiteY5" fmla="*/ 1447140 h 1527686"/>
              <a:gd name="connsiteX6" fmla="*/ 2546497 w 3742660"/>
              <a:gd name="connsiteY6" fmla="*/ 277559 h 1527686"/>
              <a:gd name="connsiteX7" fmla="*/ 2668772 w 3742660"/>
              <a:gd name="connsiteY7" fmla="*/ 1112 h 1527686"/>
              <a:gd name="connsiteX8" fmla="*/ 2913320 w 3742660"/>
              <a:gd name="connsiteY8" fmla="*/ 181866 h 1527686"/>
              <a:gd name="connsiteX9" fmla="*/ 3742660 w 3742660"/>
              <a:gd name="connsiteY9" fmla="*/ 219080 h 1527686"/>
              <a:gd name="connsiteX0" fmla="*/ 0 w 3742660"/>
              <a:gd name="connsiteY0" fmla="*/ 266926 h 1438452"/>
              <a:gd name="connsiteX1" fmla="*/ 552892 w 3742660"/>
              <a:gd name="connsiteY1" fmla="*/ 208448 h 1438452"/>
              <a:gd name="connsiteX2" fmla="*/ 1052623 w 3742660"/>
              <a:gd name="connsiteY2" fmla="*/ 38326 h 1438452"/>
              <a:gd name="connsiteX3" fmla="*/ 1302488 w 3742660"/>
              <a:gd name="connsiteY3" fmla="*/ 463629 h 1438452"/>
              <a:gd name="connsiteX4" fmla="*/ 1557669 w 3742660"/>
              <a:gd name="connsiteY4" fmla="*/ 1319550 h 1438452"/>
              <a:gd name="connsiteX5" fmla="*/ 2227520 w 3742660"/>
              <a:gd name="connsiteY5" fmla="*/ 1319549 h 1438452"/>
              <a:gd name="connsiteX6" fmla="*/ 2546497 w 3742660"/>
              <a:gd name="connsiteY6" fmla="*/ 277559 h 1438452"/>
              <a:gd name="connsiteX7" fmla="*/ 2668772 w 3742660"/>
              <a:gd name="connsiteY7" fmla="*/ 1112 h 1438452"/>
              <a:gd name="connsiteX8" fmla="*/ 2913320 w 3742660"/>
              <a:gd name="connsiteY8" fmla="*/ 181866 h 1438452"/>
              <a:gd name="connsiteX9" fmla="*/ 3742660 w 3742660"/>
              <a:gd name="connsiteY9" fmla="*/ 219080 h 1438452"/>
              <a:gd name="connsiteX0" fmla="*/ 0 w 3742660"/>
              <a:gd name="connsiteY0" fmla="*/ 273414 h 1432695"/>
              <a:gd name="connsiteX1" fmla="*/ 552892 w 3742660"/>
              <a:gd name="connsiteY1" fmla="*/ 214936 h 1432695"/>
              <a:gd name="connsiteX2" fmla="*/ 1052623 w 3742660"/>
              <a:gd name="connsiteY2" fmla="*/ 44814 h 1432695"/>
              <a:gd name="connsiteX3" fmla="*/ 1302488 w 3742660"/>
              <a:gd name="connsiteY3" fmla="*/ 470117 h 1432695"/>
              <a:gd name="connsiteX4" fmla="*/ 1557669 w 3742660"/>
              <a:gd name="connsiteY4" fmla="*/ 1326038 h 1432695"/>
              <a:gd name="connsiteX5" fmla="*/ 2227520 w 3742660"/>
              <a:gd name="connsiteY5" fmla="*/ 1326037 h 1432695"/>
              <a:gd name="connsiteX6" fmla="*/ 2493334 w 3742660"/>
              <a:gd name="connsiteY6" fmla="*/ 475433 h 1432695"/>
              <a:gd name="connsiteX7" fmla="*/ 2668772 w 3742660"/>
              <a:gd name="connsiteY7" fmla="*/ 7600 h 1432695"/>
              <a:gd name="connsiteX8" fmla="*/ 2913320 w 3742660"/>
              <a:gd name="connsiteY8" fmla="*/ 188354 h 1432695"/>
              <a:gd name="connsiteX9" fmla="*/ 3742660 w 3742660"/>
              <a:gd name="connsiteY9" fmla="*/ 225568 h 1432695"/>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2913320 w 3742660"/>
              <a:gd name="connsiteY8" fmla="*/ 150170 h 1394511"/>
              <a:gd name="connsiteX9" fmla="*/ 3742660 w 3742660"/>
              <a:gd name="connsiteY9" fmla="*/ 187384 h 1394511"/>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3312040 w 3742660"/>
              <a:gd name="connsiteY8" fmla="*/ 171435 h 1394511"/>
              <a:gd name="connsiteX9" fmla="*/ 3742660 w 3742660"/>
              <a:gd name="connsiteY9" fmla="*/ 187384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843"/>
              <a:gd name="connsiteX1" fmla="*/ 552892 w 3934046"/>
              <a:gd name="connsiteY1" fmla="*/ 176752 h 1394843"/>
              <a:gd name="connsiteX2" fmla="*/ 1052623 w 3934046"/>
              <a:gd name="connsiteY2" fmla="*/ 6630 h 1394843"/>
              <a:gd name="connsiteX3" fmla="*/ 1302488 w 3934046"/>
              <a:gd name="connsiteY3" fmla="*/ 431933 h 1394843"/>
              <a:gd name="connsiteX4" fmla="*/ 1557669 w 3934046"/>
              <a:gd name="connsiteY4" fmla="*/ 1287854 h 1394843"/>
              <a:gd name="connsiteX5" fmla="*/ 2227520 w 3934046"/>
              <a:gd name="connsiteY5" fmla="*/ 1287853 h 1394843"/>
              <a:gd name="connsiteX6" fmla="*/ 2456120 w 3934046"/>
              <a:gd name="connsiteY6" fmla="*/ 431933 h 1394843"/>
              <a:gd name="connsiteX7" fmla="*/ 2695353 w 3934046"/>
              <a:gd name="connsiteY7" fmla="*/ 81058 h 1394843"/>
              <a:gd name="connsiteX8" fmla="*/ 3312040 w 3934046"/>
              <a:gd name="connsiteY8" fmla="*/ 171435 h 1394843"/>
              <a:gd name="connsiteX9" fmla="*/ 3934046 w 3934046"/>
              <a:gd name="connsiteY9" fmla="*/ 240547 h 1394843"/>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312040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4046" h="1415798">
                <a:moveTo>
                  <a:pt x="0" y="256185"/>
                </a:moveTo>
                <a:cubicBezTo>
                  <a:pt x="289737" y="261944"/>
                  <a:pt x="377455" y="235807"/>
                  <a:pt x="552892" y="197707"/>
                </a:cubicBezTo>
                <a:cubicBezTo>
                  <a:pt x="728329" y="159607"/>
                  <a:pt x="927690" y="-14945"/>
                  <a:pt x="1052623" y="27585"/>
                </a:cubicBezTo>
                <a:cubicBezTo>
                  <a:pt x="1177556" y="70115"/>
                  <a:pt x="1250212" y="223402"/>
                  <a:pt x="1302488" y="452888"/>
                </a:cubicBezTo>
                <a:cubicBezTo>
                  <a:pt x="1354764" y="682374"/>
                  <a:pt x="1403497" y="1166156"/>
                  <a:pt x="1557669" y="1308809"/>
                </a:cubicBezTo>
                <a:cubicBezTo>
                  <a:pt x="1711841" y="1451462"/>
                  <a:pt x="2077778" y="1451461"/>
                  <a:pt x="2227520" y="1308808"/>
                </a:cubicBezTo>
                <a:cubicBezTo>
                  <a:pt x="2377262" y="1166155"/>
                  <a:pt x="2413589" y="685918"/>
                  <a:pt x="2456120" y="452888"/>
                </a:cubicBezTo>
                <a:cubicBezTo>
                  <a:pt x="2498651" y="219858"/>
                  <a:pt x="2541181" y="49736"/>
                  <a:pt x="2674088" y="6320"/>
                </a:cubicBezTo>
                <a:cubicBezTo>
                  <a:pt x="2806995" y="-37096"/>
                  <a:pt x="3074580" y="156062"/>
                  <a:pt x="3253561" y="192390"/>
                </a:cubicBezTo>
                <a:cubicBezTo>
                  <a:pt x="3432542" y="228718"/>
                  <a:pt x="3608866" y="261059"/>
                  <a:pt x="3934046" y="26150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4" name="Freeform: Shape 33">
            <a:extLst>
              <a:ext uri="{FF2B5EF4-FFF2-40B4-BE49-F238E27FC236}">
                <a16:creationId xmlns:a16="http://schemas.microsoft.com/office/drawing/2014/main" id="{3B4975E7-5346-0153-5B8D-8E6C667E95D7}"/>
              </a:ext>
            </a:extLst>
          </p:cNvPr>
          <p:cNvSpPr/>
          <p:nvPr/>
        </p:nvSpPr>
        <p:spPr>
          <a:xfrm>
            <a:off x="3505200" y="4336716"/>
            <a:ext cx="2630815" cy="1186310"/>
          </a:xfrm>
          <a:custGeom>
            <a:avLst/>
            <a:gdLst>
              <a:gd name="connsiteX0" fmla="*/ 0 w 3742660"/>
              <a:gd name="connsiteY0" fmla="*/ 300992 h 1702142"/>
              <a:gd name="connsiteX1" fmla="*/ 754911 w 3742660"/>
              <a:gd name="connsiteY1" fmla="*/ 274411 h 1702142"/>
              <a:gd name="connsiteX2" fmla="*/ 1052623 w 3742660"/>
              <a:gd name="connsiteY2" fmla="*/ 72392 h 1702142"/>
              <a:gd name="connsiteX3" fmla="*/ 1238693 w 3742660"/>
              <a:gd name="connsiteY3" fmla="*/ 114923 h 1702142"/>
              <a:gd name="connsiteX4" fmla="*/ 1610832 w 3742660"/>
              <a:gd name="connsiteY4" fmla="*/ 1353616 h 1702142"/>
              <a:gd name="connsiteX5" fmla="*/ 2062716 w 3742660"/>
              <a:gd name="connsiteY5" fmla="*/ 1693858 h 1702142"/>
              <a:gd name="connsiteX6" fmla="*/ 2397641 w 3742660"/>
              <a:gd name="connsiteY6" fmla="*/ 1481206 h 1702142"/>
              <a:gd name="connsiteX7" fmla="*/ 2546497 w 3742660"/>
              <a:gd name="connsiteY7" fmla="*/ 311625 h 1702142"/>
              <a:gd name="connsiteX8" fmla="*/ 2668772 w 3742660"/>
              <a:gd name="connsiteY8" fmla="*/ 35178 h 1702142"/>
              <a:gd name="connsiteX9" fmla="*/ 2913320 w 3742660"/>
              <a:gd name="connsiteY9" fmla="*/ 215932 h 1702142"/>
              <a:gd name="connsiteX10" fmla="*/ 3742660 w 3742660"/>
              <a:gd name="connsiteY10" fmla="*/ 253146 h 1702142"/>
              <a:gd name="connsiteX0" fmla="*/ 0 w 3742660"/>
              <a:gd name="connsiteY0" fmla="*/ 299424 h 1700574"/>
              <a:gd name="connsiteX1" fmla="*/ 552892 w 3742660"/>
              <a:gd name="connsiteY1" fmla="*/ 240946 h 1700574"/>
              <a:gd name="connsiteX2" fmla="*/ 1052623 w 3742660"/>
              <a:gd name="connsiteY2" fmla="*/ 70824 h 1700574"/>
              <a:gd name="connsiteX3" fmla="*/ 1238693 w 3742660"/>
              <a:gd name="connsiteY3" fmla="*/ 113355 h 1700574"/>
              <a:gd name="connsiteX4" fmla="*/ 1610832 w 3742660"/>
              <a:gd name="connsiteY4" fmla="*/ 1352048 h 1700574"/>
              <a:gd name="connsiteX5" fmla="*/ 2062716 w 3742660"/>
              <a:gd name="connsiteY5" fmla="*/ 1692290 h 1700574"/>
              <a:gd name="connsiteX6" fmla="*/ 2397641 w 3742660"/>
              <a:gd name="connsiteY6" fmla="*/ 1479638 h 1700574"/>
              <a:gd name="connsiteX7" fmla="*/ 2546497 w 3742660"/>
              <a:gd name="connsiteY7" fmla="*/ 310057 h 1700574"/>
              <a:gd name="connsiteX8" fmla="*/ 2668772 w 3742660"/>
              <a:gd name="connsiteY8" fmla="*/ 33610 h 1700574"/>
              <a:gd name="connsiteX9" fmla="*/ 2913320 w 3742660"/>
              <a:gd name="connsiteY9" fmla="*/ 214364 h 1700574"/>
              <a:gd name="connsiteX10" fmla="*/ 3742660 w 3742660"/>
              <a:gd name="connsiteY10" fmla="*/ 251578 h 1700574"/>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610832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557669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05052"/>
              <a:gd name="connsiteX1" fmla="*/ 552892 w 3742660"/>
              <a:gd name="connsiteY1" fmla="*/ 208448 h 1605052"/>
              <a:gd name="connsiteX2" fmla="*/ 1052623 w 3742660"/>
              <a:gd name="connsiteY2" fmla="*/ 38326 h 1605052"/>
              <a:gd name="connsiteX3" fmla="*/ 1302488 w 3742660"/>
              <a:gd name="connsiteY3" fmla="*/ 463629 h 1605052"/>
              <a:gd name="connsiteX4" fmla="*/ 1557669 w 3742660"/>
              <a:gd name="connsiteY4" fmla="*/ 1319550 h 1605052"/>
              <a:gd name="connsiteX5" fmla="*/ 1897912 w 3742660"/>
              <a:gd name="connsiteY5" fmla="*/ 1580048 h 1605052"/>
              <a:gd name="connsiteX6" fmla="*/ 2397641 w 3742660"/>
              <a:gd name="connsiteY6" fmla="*/ 1447140 h 1605052"/>
              <a:gd name="connsiteX7" fmla="*/ 2546497 w 3742660"/>
              <a:gd name="connsiteY7" fmla="*/ 277559 h 1605052"/>
              <a:gd name="connsiteX8" fmla="*/ 2668772 w 3742660"/>
              <a:gd name="connsiteY8" fmla="*/ 1112 h 1605052"/>
              <a:gd name="connsiteX9" fmla="*/ 2913320 w 3742660"/>
              <a:gd name="connsiteY9" fmla="*/ 181866 h 1605052"/>
              <a:gd name="connsiteX10" fmla="*/ 3742660 w 3742660"/>
              <a:gd name="connsiteY10" fmla="*/ 219080 h 1605052"/>
              <a:gd name="connsiteX0" fmla="*/ 0 w 3742660"/>
              <a:gd name="connsiteY0" fmla="*/ 266926 h 1663366"/>
              <a:gd name="connsiteX1" fmla="*/ 552892 w 3742660"/>
              <a:gd name="connsiteY1" fmla="*/ 208448 h 1663366"/>
              <a:gd name="connsiteX2" fmla="*/ 1052623 w 3742660"/>
              <a:gd name="connsiteY2" fmla="*/ 38326 h 1663366"/>
              <a:gd name="connsiteX3" fmla="*/ 1302488 w 3742660"/>
              <a:gd name="connsiteY3" fmla="*/ 463629 h 1663366"/>
              <a:gd name="connsiteX4" fmla="*/ 1557669 w 3742660"/>
              <a:gd name="connsiteY4" fmla="*/ 1319550 h 1663366"/>
              <a:gd name="connsiteX5" fmla="*/ 1940442 w 3742660"/>
              <a:gd name="connsiteY5" fmla="*/ 1654476 h 1663366"/>
              <a:gd name="connsiteX6" fmla="*/ 2397641 w 3742660"/>
              <a:gd name="connsiteY6" fmla="*/ 1447140 h 1663366"/>
              <a:gd name="connsiteX7" fmla="*/ 2546497 w 3742660"/>
              <a:gd name="connsiteY7" fmla="*/ 277559 h 1663366"/>
              <a:gd name="connsiteX8" fmla="*/ 2668772 w 3742660"/>
              <a:gd name="connsiteY8" fmla="*/ 1112 h 1663366"/>
              <a:gd name="connsiteX9" fmla="*/ 2913320 w 3742660"/>
              <a:gd name="connsiteY9" fmla="*/ 181866 h 1663366"/>
              <a:gd name="connsiteX10" fmla="*/ 3742660 w 3742660"/>
              <a:gd name="connsiteY10" fmla="*/ 219080 h 1663366"/>
              <a:gd name="connsiteX0" fmla="*/ 0 w 3742660"/>
              <a:gd name="connsiteY0" fmla="*/ 266926 h 1527686"/>
              <a:gd name="connsiteX1" fmla="*/ 552892 w 3742660"/>
              <a:gd name="connsiteY1" fmla="*/ 208448 h 1527686"/>
              <a:gd name="connsiteX2" fmla="*/ 1052623 w 3742660"/>
              <a:gd name="connsiteY2" fmla="*/ 38326 h 1527686"/>
              <a:gd name="connsiteX3" fmla="*/ 1302488 w 3742660"/>
              <a:gd name="connsiteY3" fmla="*/ 463629 h 1527686"/>
              <a:gd name="connsiteX4" fmla="*/ 1557669 w 3742660"/>
              <a:gd name="connsiteY4" fmla="*/ 1319550 h 1527686"/>
              <a:gd name="connsiteX5" fmla="*/ 2397641 w 3742660"/>
              <a:gd name="connsiteY5" fmla="*/ 1447140 h 1527686"/>
              <a:gd name="connsiteX6" fmla="*/ 2546497 w 3742660"/>
              <a:gd name="connsiteY6" fmla="*/ 277559 h 1527686"/>
              <a:gd name="connsiteX7" fmla="*/ 2668772 w 3742660"/>
              <a:gd name="connsiteY7" fmla="*/ 1112 h 1527686"/>
              <a:gd name="connsiteX8" fmla="*/ 2913320 w 3742660"/>
              <a:gd name="connsiteY8" fmla="*/ 181866 h 1527686"/>
              <a:gd name="connsiteX9" fmla="*/ 3742660 w 3742660"/>
              <a:gd name="connsiteY9" fmla="*/ 219080 h 1527686"/>
              <a:gd name="connsiteX0" fmla="*/ 0 w 3742660"/>
              <a:gd name="connsiteY0" fmla="*/ 266926 h 1438452"/>
              <a:gd name="connsiteX1" fmla="*/ 552892 w 3742660"/>
              <a:gd name="connsiteY1" fmla="*/ 208448 h 1438452"/>
              <a:gd name="connsiteX2" fmla="*/ 1052623 w 3742660"/>
              <a:gd name="connsiteY2" fmla="*/ 38326 h 1438452"/>
              <a:gd name="connsiteX3" fmla="*/ 1302488 w 3742660"/>
              <a:gd name="connsiteY3" fmla="*/ 463629 h 1438452"/>
              <a:gd name="connsiteX4" fmla="*/ 1557669 w 3742660"/>
              <a:gd name="connsiteY4" fmla="*/ 1319550 h 1438452"/>
              <a:gd name="connsiteX5" fmla="*/ 2227520 w 3742660"/>
              <a:gd name="connsiteY5" fmla="*/ 1319549 h 1438452"/>
              <a:gd name="connsiteX6" fmla="*/ 2546497 w 3742660"/>
              <a:gd name="connsiteY6" fmla="*/ 277559 h 1438452"/>
              <a:gd name="connsiteX7" fmla="*/ 2668772 w 3742660"/>
              <a:gd name="connsiteY7" fmla="*/ 1112 h 1438452"/>
              <a:gd name="connsiteX8" fmla="*/ 2913320 w 3742660"/>
              <a:gd name="connsiteY8" fmla="*/ 181866 h 1438452"/>
              <a:gd name="connsiteX9" fmla="*/ 3742660 w 3742660"/>
              <a:gd name="connsiteY9" fmla="*/ 219080 h 1438452"/>
              <a:gd name="connsiteX0" fmla="*/ 0 w 3742660"/>
              <a:gd name="connsiteY0" fmla="*/ 273414 h 1432695"/>
              <a:gd name="connsiteX1" fmla="*/ 552892 w 3742660"/>
              <a:gd name="connsiteY1" fmla="*/ 214936 h 1432695"/>
              <a:gd name="connsiteX2" fmla="*/ 1052623 w 3742660"/>
              <a:gd name="connsiteY2" fmla="*/ 44814 h 1432695"/>
              <a:gd name="connsiteX3" fmla="*/ 1302488 w 3742660"/>
              <a:gd name="connsiteY3" fmla="*/ 470117 h 1432695"/>
              <a:gd name="connsiteX4" fmla="*/ 1557669 w 3742660"/>
              <a:gd name="connsiteY4" fmla="*/ 1326038 h 1432695"/>
              <a:gd name="connsiteX5" fmla="*/ 2227520 w 3742660"/>
              <a:gd name="connsiteY5" fmla="*/ 1326037 h 1432695"/>
              <a:gd name="connsiteX6" fmla="*/ 2493334 w 3742660"/>
              <a:gd name="connsiteY6" fmla="*/ 475433 h 1432695"/>
              <a:gd name="connsiteX7" fmla="*/ 2668772 w 3742660"/>
              <a:gd name="connsiteY7" fmla="*/ 7600 h 1432695"/>
              <a:gd name="connsiteX8" fmla="*/ 2913320 w 3742660"/>
              <a:gd name="connsiteY8" fmla="*/ 188354 h 1432695"/>
              <a:gd name="connsiteX9" fmla="*/ 3742660 w 3742660"/>
              <a:gd name="connsiteY9" fmla="*/ 225568 h 1432695"/>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2913320 w 3742660"/>
              <a:gd name="connsiteY8" fmla="*/ 150170 h 1394511"/>
              <a:gd name="connsiteX9" fmla="*/ 3742660 w 3742660"/>
              <a:gd name="connsiteY9" fmla="*/ 187384 h 1394511"/>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3312040 w 3742660"/>
              <a:gd name="connsiteY8" fmla="*/ 171435 h 1394511"/>
              <a:gd name="connsiteX9" fmla="*/ 3742660 w 3742660"/>
              <a:gd name="connsiteY9" fmla="*/ 187384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843"/>
              <a:gd name="connsiteX1" fmla="*/ 552892 w 3934046"/>
              <a:gd name="connsiteY1" fmla="*/ 176752 h 1394843"/>
              <a:gd name="connsiteX2" fmla="*/ 1052623 w 3934046"/>
              <a:gd name="connsiteY2" fmla="*/ 6630 h 1394843"/>
              <a:gd name="connsiteX3" fmla="*/ 1302488 w 3934046"/>
              <a:gd name="connsiteY3" fmla="*/ 431933 h 1394843"/>
              <a:gd name="connsiteX4" fmla="*/ 1557669 w 3934046"/>
              <a:gd name="connsiteY4" fmla="*/ 1287854 h 1394843"/>
              <a:gd name="connsiteX5" fmla="*/ 2227520 w 3934046"/>
              <a:gd name="connsiteY5" fmla="*/ 1287853 h 1394843"/>
              <a:gd name="connsiteX6" fmla="*/ 2456120 w 3934046"/>
              <a:gd name="connsiteY6" fmla="*/ 431933 h 1394843"/>
              <a:gd name="connsiteX7" fmla="*/ 2695353 w 3934046"/>
              <a:gd name="connsiteY7" fmla="*/ 81058 h 1394843"/>
              <a:gd name="connsiteX8" fmla="*/ 3312040 w 3934046"/>
              <a:gd name="connsiteY8" fmla="*/ 171435 h 1394843"/>
              <a:gd name="connsiteX9" fmla="*/ 3934046 w 3934046"/>
              <a:gd name="connsiteY9" fmla="*/ 240547 h 1394843"/>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312040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4046" h="1415798">
                <a:moveTo>
                  <a:pt x="0" y="256185"/>
                </a:moveTo>
                <a:cubicBezTo>
                  <a:pt x="289737" y="261944"/>
                  <a:pt x="377455" y="235807"/>
                  <a:pt x="552892" y="197707"/>
                </a:cubicBezTo>
                <a:cubicBezTo>
                  <a:pt x="728329" y="159607"/>
                  <a:pt x="927690" y="-14945"/>
                  <a:pt x="1052623" y="27585"/>
                </a:cubicBezTo>
                <a:cubicBezTo>
                  <a:pt x="1177556" y="70115"/>
                  <a:pt x="1250212" y="223402"/>
                  <a:pt x="1302488" y="452888"/>
                </a:cubicBezTo>
                <a:cubicBezTo>
                  <a:pt x="1354764" y="682374"/>
                  <a:pt x="1403497" y="1166156"/>
                  <a:pt x="1557669" y="1308809"/>
                </a:cubicBezTo>
                <a:cubicBezTo>
                  <a:pt x="1711841" y="1451462"/>
                  <a:pt x="2077778" y="1451461"/>
                  <a:pt x="2227520" y="1308808"/>
                </a:cubicBezTo>
                <a:cubicBezTo>
                  <a:pt x="2377262" y="1166155"/>
                  <a:pt x="2413589" y="685918"/>
                  <a:pt x="2456120" y="452888"/>
                </a:cubicBezTo>
                <a:cubicBezTo>
                  <a:pt x="2498651" y="219858"/>
                  <a:pt x="2541181" y="49736"/>
                  <a:pt x="2674088" y="6320"/>
                </a:cubicBezTo>
                <a:cubicBezTo>
                  <a:pt x="2806995" y="-37096"/>
                  <a:pt x="3074580" y="156062"/>
                  <a:pt x="3253561" y="192390"/>
                </a:cubicBezTo>
                <a:cubicBezTo>
                  <a:pt x="3432542" y="228718"/>
                  <a:pt x="3608866" y="261059"/>
                  <a:pt x="3934046" y="26150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5" name="Freeform: Shape 34">
            <a:extLst>
              <a:ext uri="{FF2B5EF4-FFF2-40B4-BE49-F238E27FC236}">
                <a16:creationId xmlns:a16="http://schemas.microsoft.com/office/drawing/2014/main" id="{F7F6ED57-354F-1610-58C4-E3E7F23BA158}"/>
              </a:ext>
            </a:extLst>
          </p:cNvPr>
          <p:cNvSpPr/>
          <p:nvPr/>
        </p:nvSpPr>
        <p:spPr>
          <a:xfrm>
            <a:off x="6350852" y="4336716"/>
            <a:ext cx="2630815" cy="1186310"/>
          </a:xfrm>
          <a:custGeom>
            <a:avLst/>
            <a:gdLst>
              <a:gd name="connsiteX0" fmla="*/ 0 w 3742660"/>
              <a:gd name="connsiteY0" fmla="*/ 300992 h 1702142"/>
              <a:gd name="connsiteX1" fmla="*/ 754911 w 3742660"/>
              <a:gd name="connsiteY1" fmla="*/ 274411 h 1702142"/>
              <a:gd name="connsiteX2" fmla="*/ 1052623 w 3742660"/>
              <a:gd name="connsiteY2" fmla="*/ 72392 h 1702142"/>
              <a:gd name="connsiteX3" fmla="*/ 1238693 w 3742660"/>
              <a:gd name="connsiteY3" fmla="*/ 114923 h 1702142"/>
              <a:gd name="connsiteX4" fmla="*/ 1610832 w 3742660"/>
              <a:gd name="connsiteY4" fmla="*/ 1353616 h 1702142"/>
              <a:gd name="connsiteX5" fmla="*/ 2062716 w 3742660"/>
              <a:gd name="connsiteY5" fmla="*/ 1693858 h 1702142"/>
              <a:gd name="connsiteX6" fmla="*/ 2397641 w 3742660"/>
              <a:gd name="connsiteY6" fmla="*/ 1481206 h 1702142"/>
              <a:gd name="connsiteX7" fmla="*/ 2546497 w 3742660"/>
              <a:gd name="connsiteY7" fmla="*/ 311625 h 1702142"/>
              <a:gd name="connsiteX8" fmla="*/ 2668772 w 3742660"/>
              <a:gd name="connsiteY8" fmla="*/ 35178 h 1702142"/>
              <a:gd name="connsiteX9" fmla="*/ 2913320 w 3742660"/>
              <a:gd name="connsiteY9" fmla="*/ 215932 h 1702142"/>
              <a:gd name="connsiteX10" fmla="*/ 3742660 w 3742660"/>
              <a:gd name="connsiteY10" fmla="*/ 253146 h 1702142"/>
              <a:gd name="connsiteX0" fmla="*/ 0 w 3742660"/>
              <a:gd name="connsiteY0" fmla="*/ 299424 h 1700574"/>
              <a:gd name="connsiteX1" fmla="*/ 552892 w 3742660"/>
              <a:gd name="connsiteY1" fmla="*/ 240946 h 1700574"/>
              <a:gd name="connsiteX2" fmla="*/ 1052623 w 3742660"/>
              <a:gd name="connsiteY2" fmla="*/ 70824 h 1700574"/>
              <a:gd name="connsiteX3" fmla="*/ 1238693 w 3742660"/>
              <a:gd name="connsiteY3" fmla="*/ 113355 h 1700574"/>
              <a:gd name="connsiteX4" fmla="*/ 1610832 w 3742660"/>
              <a:gd name="connsiteY4" fmla="*/ 1352048 h 1700574"/>
              <a:gd name="connsiteX5" fmla="*/ 2062716 w 3742660"/>
              <a:gd name="connsiteY5" fmla="*/ 1692290 h 1700574"/>
              <a:gd name="connsiteX6" fmla="*/ 2397641 w 3742660"/>
              <a:gd name="connsiteY6" fmla="*/ 1479638 h 1700574"/>
              <a:gd name="connsiteX7" fmla="*/ 2546497 w 3742660"/>
              <a:gd name="connsiteY7" fmla="*/ 310057 h 1700574"/>
              <a:gd name="connsiteX8" fmla="*/ 2668772 w 3742660"/>
              <a:gd name="connsiteY8" fmla="*/ 33610 h 1700574"/>
              <a:gd name="connsiteX9" fmla="*/ 2913320 w 3742660"/>
              <a:gd name="connsiteY9" fmla="*/ 214364 h 1700574"/>
              <a:gd name="connsiteX10" fmla="*/ 3742660 w 3742660"/>
              <a:gd name="connsiteY10" fmla="*/ 251578 h 1700574"/>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610832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557669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05052"/>
              <a:gd name="connsiteX1" fmla="*/ 552892 w 3742660"/>
              <a:gd name="connsiteY1" fmla="*/ 208448 h 1605052"/>
              <a:gd name="connsiteX2" fmla="*/ 1052623 w 3742660"/>
              <a:gd name="connsiteY2" fmla="*/ 38326 h 1605052"/>
              <a:gd name="connsiteX3" fmla="*/ 1302488 w 3742660"/>
              <a:gd name="connsiteY3" fmla="*/ 463629 h 1605052"/>
              <a:gd name="connsiteX4" fmla="*/ 1557669 w 3742660"/>
              <a:gd name="connsiteY4" fmla="*/ 1319550 h 1605052"/>
              <a:gd name="connsiteX5" fmla="*/ 1897912 w 3742660"/>
              <a:gd name="connsiteY5" fmla="*/ 1580048 h 1605052"/>
              <a:gd name="connsiteX6" fmla="*/ 2397641 w 3742660"/>
              <a:gd name="connsiteY6" fmla="*/ 1447140 h 1605052"/>
              <a:gd name="connsiteX7" fmla="*/ 2546497 w 3742660"/>
              <a:gd name="connsiteY7" fmla="*/ 277559 h 1605052"/>
              <a:gd name="connsiteX8" fmla="*/ 2668772 w 3742660"/>
              <a:gd name="connsiteY8" fmla="*/ 1112 h 1605052"/>
              <a:gd name="connsiteX9" fmla="*/ 2913320 w 3742660"/>
              <a:gd name="connsiteY9" fmla="*/ 181866 h 1605052"/>
              <a:gd name="connsiteX10" fmla="*/ 3742660 w 3742660"/>
              <a:gd name="connsiteY10" fmla="*/ 219080 h 1605052"/>
              <a:gd name="connsiteX0" fmla="*/ 0 w 3742660"/>
              <a:gd name="connsiteY0" fmla="*/ 266926 h 1663366"/>
              <a:gd name="connsiteX1" fmla="*/ 552892 w 3742660"/>
              <a:gd name="connsiteY1" fmla="*/ 208448 h 1663366"/>
              <a:gd name="connsiteX2" fmla="*/ 1052623 w 3742660"/>
              <a:gd name="connsiteY2" fmla="*/ 38326 h 1663366"/>
              <a:gd name="connsiteX3" fmla="*/ 1302488 w 3742660"/>
              <a:gd name="connsiteY3" fmla="*/ 463629 h 1663366"/>
              <a:gd name="connsiteX4" fmla="*/ 1557669 w 3742660"/>
              <a:gd name="connsiteY4" fmla="*/ 1319550 h 1663366"/>
              <a:gd name="connsiteX5" fmla="*/ 1940442 w 3742660"/>
              <a:gd name="connsiteY5" fmla="*/ 1654476 h 1663366"/>
              <a:gd name="connsiteX6" fmla="*/ 2397641 w 3742660"/>
              <a:gd name="connsiteY6" fmla="*/ 1447140 h 1663366"/>
              <a:gd name="connsiteX7" fmla="*/ 2546497 w 3742660"/>
              <a:gd name="connsiteY7" fmla="*/ 277559 h 1663366"/>
              <a:gd name="connsiteX8" fmla="*/ 2668772 w 3742660"/>
              <a:gd name="connsiteY8" fmla="*/ 1112 h 1663366"/>
              <a:gd name="connsiteX9" fmla="*/ 2913320 w 3742660"/>
              <a:gd name="connsiteY9" fmla="*/ 181866 h 1663366"/>
              <a:gd name="connsiteX10" fmla="*/ 3742660 w 3742660"/>
              <a:gd name="connsiteY10" fmla="*/ 219080 h 1663366"/>
              <a:gd name="connsiteX0" fmla="*/ 0 w 3742660"/>
              <a:gd name="connsiteY0" fmla="*/ 266926 h 1527686"/>
              <a:gd name="connsiteX1" fmla="*/ 552892 w 3742660"/>
              <a:gd name="connsiteY1" fmla="*/ 208448 h 1527686"/>
              <a:gd name="connsiteX2" fmla="*/ 1052623 w 3742660"/>
              <a:gd name="connsiteY2" fmla="*/ 38326 h 1527686"/>
              <a:gd name="connsiteX3" fmla="*/ 1302488 w 3742660"/>
              <a:gd name="connsiteY3" fmla="*/ 463629 h 1527686"/>
              <a:gd name="connsiteX4" fmla="*/ 1557669 w 3742660"/>
              <a:gd name="connsiteY4" fmla="*/ 1319550 h 1527686"/>
              <a:gd name="connsiteX5" fmla="*/ 2397641 w 3742660"/>
              <a:gd name="connsiteY5" fmla="*/ 1447140 h 1527686"/>
              <a:gd name="connsiteX6" fmla="*/ 2546497 w 3742660"/>
              <a:gd name="connsiteY6" fmla="*/ 277559 h 1527686"/>
              <a:gd name="connsiteX7" fmla="*/ 2668772 w 3742660"/>
              <a:gd name="connsiteY7" fmla="*/ 1112 h 1527686"/>
              <a:gd name="connsiteX8" fmla="*/ 2913320 w 3742660"/>
              <a:gd name="connsiteY8" fmla="*/ 181866 h 1527686"/>
              <a:gd name="connsiteX9" fmla="*/ 3742660 w 3742660"/>
              <a:gd name="connsiteY9" fmla="*/ 219080 h 1527686"/>
              <a:gd name="connsiteX0" fmla="*/ 0 w 3742660"/>
              <a:gd name="connsiteY0" fmla="*/ 266926 h 1438452"/>
              <a:gd name="connsiteX1" fmla="*/ 552892 w 3742660"/>
              <a:gd name="connsiteY1" fmla="*/ 208448 h 1438452"/>
              <a:gd name="connsiteX2" fmla="*/ 1052623 w 3742660"/>
              <a:gd name="connsiteY2" fmla="*/ 38326 h 1438452"/>
              <a:gd name="connsiteX3" fmla="*/ 1302488 w 3742660"/>
              <a:gd name="connsiteY3" fmla="*/ 463629 h 1438452"/>
              <a:gd name="connsiteX4" fmla="*/ 1557669 w 3742660"/>
              <a:gd name="connsiteY4" fmla="*/ 1319550 h 1438452"/>
              <a:gd name="connsiteX5" fmla="*/ 2227520 w 3742660"/>
              <a:gd name="connsiteY5" fmla="*/ 1319549 h 1438452"/>
              <a:gd name="connsiteX6" fmla="*/ 2546497 w 3742660"/>
              <a:gd name="connsiteY6" fmla="*/ 277559 h 1438452"/>
              <a:gd name="connsiteX7" fmla="*/ 2668772 w 3742660"/>
              <a:gd name="connsiteY7" fmla="*/ 1112 h 1438452"/>
              <a:gd name="connsiteX8" fmla="*/ 2913320 w 3742660"/>
              <a:gd name="connsiteY8" fmla="*/ 181866 h 1438452"/>
              <a:gd name="connsiteX9" fmla="*/ 3742660 w 3742660"/>
              <a:gd name="connsiteY9" fmla="*/ 219080 h 1438452"/>
              <a:gd name="connsiteX0" fmla="*/ 0 w 3742660"/>
              <a:gd name="connsiteY0" fmla="*/ 273414 h 1432695"/>
              <a:gd name="connsiteX1" fmla="*/ 552892 w 3742660"/>
              <a:gd name="connsiteY1" fmla="*/ 214936 h 1432695"/>
              <a:gd name="connsiteX2" fmla="*/ 1052623 w 3742660"/>
              <a:gd name="connsiteY2" fmla="*/ 44814 h 1432695"/>
              <a:gd name="connsiteX3" fmla="*/ 1302488 w 3742660"/>
              <a:gd name="connsiteY3" fmla="*/ 470117 h 1432695"/>
              <a:gd name="connsiteX4" fmla="*/ 1557669 w 3742660"/>
              <a:gd name="connsiteY4" fmla="*/ 1326038 h 1432695"/>
              <a:gd name="connsiteX5" fmla="*/ 2227520 w 3742660"/>
              <a:gd name="connsiteY5" fmla="*/ 1326037 h 1432695"/>
              <a:gd name="connsiteX6" fmla="*/ 2493334 w 3742660"/>
              <a:gd name="connsiteY6" fmla="*/ 475433 h 1432695"/>
              <a:gd name="connsiteX7" fmla="*/ 2668772 w 3742660"/>
              <a:gd name="connsiteY7" fmla="*/ 7600 h 1432695"/>
              <a:gd name="connsiteX8" fmla="*/ 2913320 w 3742660"/>
              <a:gd name="connsiteY8" fmla="*/ 188354 h 1432695"/>
              <a:gd name="connsiteX9" fmla="*/ 3742660 w 3742660"/>
              <a:gd name="connsiteY9" fmla="*/ 225568 h 1432695"/>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2913320 w 3742660"/>
              <a:gd name="connsiteY8" fmla="*/ 150170 h 1394511"/>
              <a:gd name="connsiteX9" fmla="*/ 3742660 w 3742660"/>
              <a:gd name="connsiteY9" fmla="*/ 187384 h 1394511"/>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3312040 w 3742660"/>
              <a:gd name="connsiteY8" fmla="*/ 171435 h 1394511"/>
              <a:gd name="connsiteX9" fmla="*/ 3742660 w 3742660"/>
              <a:gd name="connsiteY9" fmla="*/ 187384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843"/>
              <a:gd name="connsiteX1" fmla="*/ 552892 w 3934046"/>
              <a:gd name="connsiteY1" fmla="*/ 176752 h 1394843"/>
              <a:gd name="connsiteX2" fmla="*/ 1052623 w 3934046"/>
              <a:gd name="connsiteY2" fmla="*/ 6630 h 1394843"/>
              <a:gd name="connsiteX3" fmla="*/ 1302488 w 3934046"/>
              <a:gd name="connsiteY3" fmla="*/ 431933 h 1394843"/>
              <a:gd name="connsiteX4" fmla="*/ 1557669 w 3934046"/>
              <a:gd name="connsiteY4" fmla="*/ 1287854 h 1394843"/>
              <a:gd name="connsiteX5" fmla="*/ 2227520 w 3934046"/>
              <a:gd name="connsiteY5" fmla="*/ 1287853 h 1394843"/>
              <a:gd name="connsiteX6" fmla="*/ 2456120 w 3934046"/>
              <a:gd name="connsiteY6" fmla="*/ 431933 h 1394843"/>
              <a:gd name="connsiteX7" fmla="*/ 2695353 w 3934046"/>
              <a:gd name="connsiteY7" fmla="*/ 81058 h 1394843"/>
              <a:gd name="connsiteX8" fmla="*/ 3312040 w 3934046"/>
              <a:gd name="connsiteY8" fmla="*/ 171435 h 1394843"/>
              <a:gd name="connsiteX9" fmla="*/ 3934046 w 3934046"/>
              <a:gd name="connsiteY9" fmla="*/ 240547 h 1394843"/>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312040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4046" h="1415798">
                <a:moveTo>
                  <a:pt x="0" y="256185"/>
                </a:moveTo>
                <a:cubicBezTo>
                  <a:pt x="289737" y="261944"/>
                  <a:pt x="377455" y="235807"/>
                  <a:pt x="552892" y="197707"/>
                </a:cubicBezTo>
                <a:cubicBezTo>
                  <a:pt x="728329" y="159607"/>
                  <a:pt x="927690" y="-14945"/>
                  <a:pt x="1052623" y="27585"/>
                </a:cubicBezTo>
                <a:cubicBezTo>
                  <a:pt x="1177556" y="70115"/>
                  <a:pt x="1250212" y="223402"/>
                  <a:pt x="1302488" y="452888"/>
                </a:cubicBezTo>
                <a:cubicBezTo>
                  <a:pt x="1354764" y="682374"/>
                  <a:pt x="1403497" y="1166156"/>
                  <a:pt x="1557669" y="1308809"/>
                </a:cubicBezTo>
                <a:cubicBezTo>
                  <a:pt x="1711841" y="1451462"/>
                  <a:pt x="2077778" y="1451461"/>
                  <a:pt x="2227520" y="1308808"/>
                </a:cubicBezTo>
                <a:cubicBezTo>
                  <a:pt x="2377262" y="1166155"/>
                  <a:pt x="2413589" y="685918"/>
                  <a:pt x="2456120" y="452888"/>
                </a:cubicBezTo>
                <a:cubicBezTo>
                  <a:pt x="2498651" y="219858"/>
                  <a:pt x="2541181" y="49736"/>
                  <a:pt x="2674088" y="6320"/>
                </a:cubicBezTo>
                <a:cubicBezTo>
                  <a:pt x="2806995" y="-37096"/>
                  <a:pt x="3074580" y="156062"/>
                  <a:pt x="3253561" y="192390"/>
                </a:cubicBezTo>
                <a:cubicBezTo>
                  <a:pt x="3432542" y="228718"/>
                  <a:pt x="3608866" y="261059"/>
                  <a:pt x="3934046" y="26150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nvGrpSpPr>
          <p:cNvPr id="36" name="Group 35">
            <a:extLst>
              <a:ext uri="{FF2B5EF4-FFF2-40B4-BE49-F238E27FC236}">
                <a16:creationId xmlns:a16="http://schemas.microsoft.com/office/drawing/2014/main" id="{C642FC79-3395-419A-6B47-78284DDE4F80}"/>
              </a:ext>
            </a:extLst>
          </p:cNvPr>
          <p:cNvGrpSpPr/>
          <p:nvPr/>
        </p:nvGrpSpPr>
        <p:grpSpPr>
          <a:xfrm>
            <a:off x="4424487" y="4659104"/>
            <a:ext cx="713725" cy="633337"/>
            <a:chOff x="1000482" y="3950330"/>
            <a:chExt cx="713725" cy="633337"/>
          </a:xfrm>
        </p:grpSpPr>
        <p:sp>
          <p:nvSpPr>
            <p:cNvPr id="37" name="Oval 36">
              <a:extLst>
                <a:ext uri="{FF2B5EF4-FFF2-40B4-BE49-F238E27FC236}">
                  <a16:creationId xmlns:a16="http://schemas.microsoft.com/office/drawing/2014/main" id="{B5FF38C7-3B44-A47A-4270-857C3A6385C8}"/>
                </a:ext>
              </a:extLst>
            </p:cNvPr>
            <p:cNvSpPr/>
            <p:nvPr/>
          </p:nvSpPr>
          <p:spPr>
            <a:xfrm rot="1871947">
              <a:off x="1000482" y="3950330"/>
              <a:ext cx="713725" cy="633337"/>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99F6066-C6DB-EAB9-1415-7DF3C5C84930}"/>
                </a:ext>
              </a:extLst>
            </p:cNvPr>
            <p:cNvGrpSpPr/>
            <p:nvPr/>
          </p:nvGrpSpPr>
          <p:grpSpPr>
            <a:xfrm>
              <a:off x="1110137" y="4020394"/>
              <a:ext cx="467207" cy="469966"/>
              <a:chOff x="679689" y="4722412"/>
              <a:chExt cx="467207" cy="469966"/>
            </a:xfrm>
          </p:grpSpPr>
          <p:sp>
            <p:nvSpPr>
              <p:cNvPr id="39" name="Oval 38">
                <a:extLst>
                  <a:ext uri="{FF2B5EF4-FFF2-40B4-BE49-F238E27FC236}">
                    <a16:creationId xmlns:a16="http://schemas.microsoft.com/office/drawing/2014/main" id="{DE2A4121-7C56-D185-7CF3-314178BBC789}"/>
                  </a:ext>
                </a:extLst>
              </p:cNvPr>
              <p:cNvSpPr/>
              <p:nvPr/>
            </p:nvSpPr>
            <p:spPr>
              <a:xfrm>
                <a:off x="679689" y="47224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9A76887-73D6-0622-5D75-BA9EF688EC89}"/>
                  </a:ext>
                </a:extLst>
              </p:cNvPr>
              <p:cNvGrpSpPr/>
              <p:nvPr/>
            </p:nvGrpSpPr>
            <p:grpSpPr>
              <a:xfrm>
                <a:off x="695468" y="4832046"/>
                <a:ext cx="451428" cy="360332"/>
                <a:chOff x="3339628" y="4896200"/>
                <a:chExt cx="451428" cy="360332"/>
              </a:xfrm>
            </p:grpSpPr>
            <p:grpSp>
              <p:nvGrpSpPr>
                <p:cNvPr id="41" name="Group 40">
                  <a:extLst>
                    <a:ext uri="{FF2B5EF4-FFF2-40B4-BE49-F238E27FC236}">
                      <a16:creationId xmlns:a16="http://schemas.microsoft.com/office/drawing/2014/main" id="{811145C3-A990-8509-5B22-EF1C092F7B15}"/>
                    </a:ext>
                  </a:extLst>
                </p:cNvPr>
                <p:cNvGrpSpPr/>
                <p:nvPr/>
              </p:nvGrpSpPr>
              <p:grpSpPr>
                <a:xfrm>
                  <a:off x="3457642" y="5014509"/>
                  <a:ext cx="278981" cy="242023"/>
                  <a:chOff x="3135332" y="4741847"/>
                  <a:chExt cx="278981" cy="242023"/>
                </a:xfrm>
              </p:grpSpPr>
              <p:sp>
                <p:nvSpPr>
                  <p:cNvPr id="45" name="Oval 44">
                    <a:extLst>
                      <a:ext uri="{FF2B5EF4-FFF2-40B4-BE49-F238E27FC236}">
                        <a16:creationId xmlns:a16="http://schemas.microsoft.com/office/drawing/2014/main" id="{9A98B825-0D6B-FE62-5D1C-A05085F3E8A8}"/>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1EBABCB-0AA2-8CFA-460D-190FAB57272E}"/>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06C0C9C0-CB5C-764E-344B-1FF8B9EE4287}"/>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0033C0C9-88B4-60C7-0044-835E8BB4ADC1}"/>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EFE0D626-138F-017E-B8CC-32162F047AAE}"/>
                    </a:ext>
                  </a:extLst>
                </p:cNvPr>
                <p:cNvSpPr/>
                <p:nvPr/>
              </p:nvSpPr>
              <p:spPr>
                <a:xfrm>
                  <a:off x="3494856" y="48962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3DC15C88-0D8A-097B-5D70-B2E8EC63DE57}"/>
                    </a:ext>
                  </a:extLst>
                </p:cNvPr>
                <p:cNvSpPr/>
                <p:nvPr/>
              </p:nvSpPr>
              <p:spPr>
                <a:xfrm>
                  <a:off x="3638656" y="491090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1BB1F90-686A-E500-E635-FF5CAC90FB29}"/>
                    </a:ext>
                  </a:extLst>
                </p:cNvPr>
                <p:cNvSpPr/>
                <p:nvPr/>
              </p:nvSpPr>
              <p:spPr>
                <a:xfrm>
                  <a:off x="3339628" y="504796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grpSp>
        <p:nvGrpSpPr>
          <p:cNvPr id="60" name="Group 59">
            <a:extLst>
              <a:ext uri="{FF2B5EF4-FFF2-40B4-BE49-F238E27FC236}">
                <a16:creationId xmlns:a16="http://schemas.microsoft.com/office/drawing/2014/main" id="{F26DFD7C-CBFD-6F6B-811B-EAFDD0A98630}"/>
              </a:ext>
            </a:extLst>
          </p:cNvPr>
          <p:cNvGrpSpPr/>
          <p:nvPr/>
        </p:nvGrpSpPr>
        <p:grpSpPr>
          <a:xfrm>
            <a:off x="4404951" y="2615231"/>
            <a:ext cx="713725" cy="633337"/>
            <a:chOff x="1000482" y="3950330"/>
            <a:chExt cx="713725" cy="633337"/>
          </a:xfrm>
        </p:grpSpPr>
        <p:sp>
          <p:nvSpPr>
            <p:cNvPr id="61" name="Oval 60">
              <a:extLst>
                <a:ext uri="{FF2B5EF4-FFF2-40B4-BE49-F238E27FC236}">
                  <a16:creationId xmlns:a16="http://schemas.microsoft.com/office/drawing/2014/main" id="{50D14794-1630-37FF-9F52-6E775CA53B17}"/>
                </a:ext>
              </a:extLst>
            </p:cNvPr>
            <p:cNvSpPr/>
            <p:nvPr/>
          </p:nvSpPr>
          <p:spPr>
            <a:xfrm rot="1871947">
              <a:off x="1000482" y="3950330"/>
              <a:ext cx="713725" cy="633337"/>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20274395-3C82-DD73-C693-E2DB0F4E10DA}"/>
                </a:ext>
              </a:extLst>
            </p:cNvPr>
            <p:cNvGrpSpPr/>
            <p:nvPr/>
          </p:nvGrpSpPr>
          <p:grpSpPr>
            <a:xfrm>
              <a:off x="1110137" y="4020394"/>
              <a:ext cx="467207" cy="469966"/>
              <a:chOff x="679689" y="4722412"/>
              <a:chExt cx="467207" cy="469966"/>
            </a:xfrm>
          </p:grpSpPr>
          <p:sp>
            <p:nvSpPr>
              <p:cNvPr id="63" name="Oval 62">
                <a:extLst>
                  <a:ext uri="{FF2B5EF4-FFF2-40B4-BE49-F238E27FC236}">
                    <a16:creationId xmlns:a16="http://schemas.microsoft.com/office/drawing/2014/main" id="{CB44F9CE-C781-006B-B983-46FCE3524588}"/>
                  </a:ext>
                </a:extLst>
              </p:cNvPr>
              <p:cNvSpPr/>
              <p:nvPr/>
            </p:nvSpPr>
            <p:spPr>
              <a:xfrm>
                <a:off x="679689" y="47224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8C879ACD-6AFE-8CEB-DDC1-A213171654B7}"/>
                  </a:ext>
                </a:extLst>
              </p:cNvPr>
              <p:cNvGrpSpPr/>
              <p:nvPr/>
            </p:nvGrpSpPr>
            <p:grpSpPr>
              <a:xfrm>
                <a:off x="695468" y="4832046"/>
                <a:ext cx="451428" cy="360332"/>
                <a:chOff x="3339628" y="4896200"/>
                <a:chExt cx="451428" cy="360332"/>
              </a:xfrm>
            </p:grpSpPr>
            <p:grpSp>
              <p:nvGrpSpPr>
                <p:cNvPr id="129" name="Group 128">
                  <a:extLst>
                    <a:ext uri="{FF2B5EF4-FFF2-40B4-BE49-F238E27FC236}">
                      <a16:creationId xmlns:a16="http://schemas.microsoft.com/office/drawing/2014/main" id="{1F5D5F2D-3615-3779-AE60-99BF0FB3451B}"/>
                    </a:ext>
                  </a:extLst>
                </p:cNvPr>
                <p:cNvGrpSpPr/>
                <p:nvPr/>
              </p:nvGrpSpPr>
              <p:grpSpPr>
                <a:xfrm>
                  <a:off x="3457642" y="5014509"/>
                  <a:ext cx="278981" cy="242023"/>
                  <a:chOff x="3135332" y="4741847"/>
                  <a:chExt cx="278981" cy="242023"/>
                </a:xfrm>
              </p:grpSpPr>
              <p:sp>
                <p:nvSpPr>
                  <p:cNvPr id="133" name="Oval 132">
                    <a:extLst>
                      <a:ext uri="{FF2B5EF4-FFF2-40B4-BE49-F238E27FC236}">
                        <a16:creationId xmlns:a16="http://schemas.microsoft.com/office/drawing/2014/main" id="{72EDA41A-45F2-B86E-7251-5F8BC9084CA0}"/>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BBC5F765-0646-8B0F-9407-5751FDBE669F}"/>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3F51F285-5739-9768-EBCA-D492FF9847F2}"/>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C9E6E50F-B3FD-6263-8201-6EC704DBC8D5}"/>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0" name="Oval 129">
                  <a:extLst>
                    <a:ext uri="{FF2B5EF4-FFF2-40B4-BE49-F238E27FC236}">
                      <a16:creationId xmlns:a16="http://schemas.microsoft.com/office/drawing/2014/main" id="{0E1D1EB7-4004-E198-4E1E-F2790AA8457D}"/>
                    </a:ext>
                  </a:extLst>
                </p:cNvPr>
                <p:cNvSpPr/>
                <p:nvPr/>
              </p:nvSpPr>
              <p:spPr>
                <a:xfrm>
                  <a:off x="3494856" y="48962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C504369E-2B2C-F66B-CDF7-19805C6F5EB3}"/>
                    </a:ext>
                  </a:extLst>
                </p:cNvPr>
                <p:cNvSpPr/>
                <p:nvPr/>
              </p:nvSpPr>
              <p:spPr>
                <a:xfrm>
                  <a:off x="3638656" y="491090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F99DC4B-FF76-5AD3-35C1-047A5F42449A}"/>
                    </a:ext>
                  </a:extLst>
                </p:cNvPr>
                <p:cNvSpPr/>
                <p:nvPr/>
              </p:nvSpPr>
              <p:spPr>
                <a:xfrm>
                  <a:off x="3339628" y="504796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137" name="Content Placeholder 1">
            <a:extLst>
              <a:ext uri="{FF2B5EF4-FFF2-40B4-BE49-F238E27FC236}">
                <a16:creationId xmlns:a16="http://schemas.microsoft.com/office/drawing/2014/main" id="{9E8376BE-F4E3-F3D8-B39C-C0DDCAC5903E}"/>
              </a:ext>
            </a:extLst>
          </p:cNvPr>
          <p:cNvSpPr txBox="1">
            <a:spLocks/>
          </p:cNvSpPr>
          <p:nvPr/>
        </p:nvSpPr>
        <p:spPr bwMode="auto">
          <a:xfrm>
            <a:off x="4065314" y="3340232"/>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8</a:t>
            </a:r>
            <a:r>
              <a:rPr lang="en-US" kern="0" dirty="0">
                <a:solidFill>
                  <a:schemeClr val="tx1"/>
                </a:solidFill>
              </a:rPr>
              <a:t>Li</a:t>
            </a:r>
          </a:p>
        </p:txBody>
      </p:sp>
      <p:sp>
        <p:nvSpPr>
          <p:cNvPr id="138" name="Content Placeholder 1">
            <a:extLst>
              <a:ext uri="{FF2B5EF4-FFF2-40B4-BE49-F238E27FC236}">
                <a16:creationId xmlns:a16="http://schemas.microsoft.com/office/drawing/2014/main" id="{78CCA3F9-66DF-A84A-478F-F088FFE08AEE}"/>
              </a:ext>
            </a:extLst>
          </p:cNvPr>
          <p:cNvSpPr txBox="1">
            <a:spLocks/>
          </p:cNvSpPr>
          <p:nvPr/>
        </p:nvSpPr>
        <p:spPr bwMode="auto">
          <a:xfrm>
            <a:off x="6890314" y="3344956"/>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7</a:t>
            </a:r>
            <a:r>
              <a:rPr lang="en-US" kern="0" dirty="0">
                <a:solidFill>
                  <a:schemeClr val="tx1"/>
                </a:solidFill>
              </a:rPr>
              <a:t>Li</a:t>
            </a:r>
          </a:p>
        </p:txBody>
      </p:sp>
      <p:sp>
        <p:nvSpPr>
          <p:cNvPr id="139" name="Content Placeholder 1">
            <a:extLst>
              <a:ext uri="{FF2B5EF4-FFF2-40B4-BE49-F238E27FC236}">
                <a16:creationId xmlns:a16="http://schemas.microsoft.com/office/drawing/2014/main" id="{E12A3A8A-0417-68E9-CCFC-7B43EDE0CC22}"/>
              </a:ext>
            </a:extLst>
          </p:cNvPr>
          <p:cNvSpPr txBox="1">
            <a:spLocks/>
          </p:cNvSpPr>
          <p:nvPr/>
        </p:nvSpPr>
        <p:spPr bwMode="auto">
          <a:xfrm>
            <a:off x="4085453" y="5213780"/>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8</a:t>
            </a:r>
            <a:r>
              <a:rPr lang="en-US" kern="0" dirty="0">
                <a:solidFill>
                  <a:schemeClr val="tx1"/>
                </a:solidFill>
              </a:rPr>
              <a:t>Li</a:t>
            </a:r>
          </a:p>
        </p:txBody>
      </p:sp>
      <p:sp>
        <p:nvSpPr>
          <p:cNvPr id="140" name="Content Placeholder 1">
            <a:extLst>
              <a:ext uri="{FF2B5EF4-FFF2-40B4-BE49-F238E27FC236}">
                <a16:creationId xmlns:a16="http://schemas.microsoft.com/office/drawing/2014/main" id="{B2ADC877-7CB5-2768-D734-CA063FFF8535}"/>
              </a:ext>
            </a:extLst>
          </p:cNvPr>
          <p:cNvSpPr txBox="1">
            <a:spLocks/>
          </p:cNvSpPr>
          <p:nvPr/>
        </p:nvSpPr>
        <p:spPr bwMode="auto">
          <a:xfrm>
            <a:off x="6833775" y="5226645"/>
            <a:ext cx="465877"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solidFill>
                  <a:schemeClr val="tx1"/>
                </a:solidFill>
              </a:rPr>
              <a:t>7</a:t>
            </a:r>
            <a:r>
              <a:rPr lang="en-US" kern="0" dirty="0">
                <a:solidFill>
                  <a:schemeClr val="tx1"/>
                </a:solidFill>
              </a:rPr>
              <a:t>He</a:t>
            </a:r>
          </a:p>
        </p:txBody>
      </p:sp>
      <p:grpSp>
        <p:nvGrpSpPr>
          <p:cNvPr id="141" name="Group 140">
            <a:extLst>
              <a:ext uri="{FF2B5EF4-FFF2-40B4-BE49-F238E27FC236}">
                <a16:creationId xmlns:a16="http://schemas.microsoft.com/office/drawing/2014/main" id="{45D583BF-D113-9D91-AAFB-A050EC627D27}"/>
              </a:ext>
            </a:extLst>
          </p:cNvPr>
          <p:cNvGrpSpPr/>
          <p:nvPr/>
        </p:nvGrpSpPr>
        <p:grpSpPr>
          <a:xfrm>
            <a:off x="7094229" y="4038600"/>
            <a:ext cx="1065656" cy="627982"/>
            <a:chOff x="9657793" y="3253246"/>
            <a:chExt cx="1065656" cy="627982"/>
          </a:xfrm>
        </p:grpSpPr>
        <p:sp>
          <p:nvSpPr>
            <p:cNvPr id="142" name="Oval 141">
              <a:extLst>
                <a:ext uri="{FF2B5EF4-FFF2-40B4-BE49-F238E27FC236}">
                  <a16:creationId xmlns:a16="http://schemas.microsoft.com/office/drawing/2014/main" id="{E56FB61E-5A1C-5602-6FE6-3690E2A862B7}"/>
                </a:ext>
              </a:extLst>
            </p:cNvPr>
            <p:cNvSpPr/>
            <p:nvPr/>
          </p:nvSpPr>
          <p:spPr>
            <a:xfrm>
              <a:off x="9657793" y="3253246"/>
              <a:ext cx="1065656" cy="627982"/>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7573BE0-C165-C7A3-F258-C98F64D23DC2}"/>
                </a:ext>
              </a:extLst>
            </p:cNvPr>
            <p:cNvGrpSpPr/>
            <p:nvPr/>
          </p:nvGrpSpPr>
          <p:grpSpPr>
            <a:xfrm>
              <a:off x="10073799" y="3459795"/>
              <a:ext cx="278981" cy="242023"/>
              <a:chOff x="3135332" y="4741847"/>
              <a:chExt cx="278981" cy="242023"/>
            </a:xfrm>
          </p:grpSpPr>
          <p:sp>
            <p:nvSpPr>
              <p:cNvPr id="147" name="Oval 146">
                <a:extLst>
                  <a:ext uri="{FF2B5EF4-FFF2-40B4-BE49-F238E27FC236}">
                    <a16:creationId xmlns:a16="http://schemas.microsoft.com/office/drawing/2014/main" id="{A67385B4-8544-6C73-16CC-DB6B484390B9}"/>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96222AE1-835D-CC81-5408-7E8EAFC73E57}"/>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9" name="Oval 148">
                <a:extLst>
                  <a:ext uri="{FF2B5EF4-FFF2-40B4-BE49-F238E27FC236}">
                    <a16:creationId xmlns:a16="http://schemas.microsoft.com/office/drawing/2014/main" id="{B11328F6-0CF7-EC3C-B07E-1E94642CC57A}"/>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04AD9E44-444F-58CB-2295-E8734413DCD0}"/>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4" name="Oval 143">
              <a:extLst>
                <a:ext uri="{FF2B5EF4-FFF2-40B4-BE49-F238E27FC236}">
                  <a16:creationId xmlns:a16="http://schemas.microsoft.com/office/drawing/2014/main" id="{F616E1EC-8805-7555-5A43-220B558AC34A}"/>
                </a:ext>
              </a:extLst>
            </p:cNvPr>
            <p:cNvSpPr/>
            <p:nvPr/>
          </p:nvSpPr>
          <p:spPr>
            <a:xfrm>
              <a:off x="10442569" y="3359865"/>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A34FD7EA-2B2B-10F7-7967-58792271780A}"/>
                </a:ext>
              </a:extLst>
            </p:cNvPr>
            <p:cNvSpPr/>
            <p:nvPr/>
          </p:nvSpPr>
          <p:spPr>
            <a:xfrm>
              <a:off x="9661920" y="3472719"/>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0EB733D2-645D-4077-F524-C7DB2B645047}"/>
                </a:ext>
              </a:extLst>
            </p:cNvPr>
            <p:cNvSpPr/>
            <p:nvPr/>
          </p:nvSpPr>
          <p:spPr>
            <a:xfrm>
              <a:off x="10468524" y="359591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9673001A-6C31-B2BA-B953-3468B436CC74}"/>
              </a:ext>
            </a:extLst>
          </p:cNvPr>
          <p:cNvGrpSpPr/>
          <p:nvPr/>
        </p:nvGrpSpPr>
        <p:grpSpPr>
          <a:xfrm>
            <a:off x="7356722" y="2943319"/>
            <a:ext cx="526236" cy="552378"/>
            <a:chOff x="3087743" y="4628780"/>
            <a:chExt cx="526236" cy="552378"/>
          </a:xfrm>
        </p:grpSpPr>
        <p:sp>
          <p:nvSpPr>
            <p:cNvPr id="166" name="Oval 165">
              <a:extLst>
                <a:ext uri="{FF2B5EF4-FFF2-40B4-BE49-F238E27FC236}">
                  <a16:creationId xmlns:a16="http://schemas.microsoft.com/office/drawing/2014/main" id="{AB46F82C-E879-8464-5A27-3A2DFB760AF5}"/>
                </a:ext>
              </a:extLst>
            </p:cNvPr>
            <p:cNvSpPr/>
            <p:nvPr/>
          </p:nvSpPr>
          <p:spPr>
            <a:xfrm rot="1871947">
              <a:off x="3087743" y="4628780"/>
              <a:ext cx="526236" cy="552378"/>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7" name="Group 166">
              <a:extLst>
                <a:ext uri="{FF2B5EF4-FFF2-40B4-BE49-F238E27FC236}">
                  <a16:creationId xmlns:a16="http://schemas.microsoft.com/office/drawing/2014/main" id="{B06B5F71-D7C7-D92E-02C9-5345C377D7E8}"/>
                </a:ext>
              </a:extLst>
            </p:cNvPr>
            <p:cNvGrpSpPr/>
            <p:nvPr/>
          </p:nvGrpSpPr>
          <p:grpSpPr>
            <a:xfrm>
              <a:off x="3095551" y="4722900"/>
              <a:ext cx="451428" cy="360332"/>
              <a:chOff x="3339628" y="4896200"/>
              <a:chExt cx="451428" cy="360332"/>
            </a:xfrm>
          </p:grpSpPr>
          <p:grpSp>
            <p:nvGrpSpPr>
              <p:cNvPr id="168" name="Group 167">
                <a:extLst>
                  <a:ext uri="{FF2B5EF4-FFF2-40B4-BE49-F238E27FC236}">
                    <a16:creationId xmlns:a16="http://schemas.microsoft.com/office/drawing/2014/main" id="{AADDA46D-8257-FFE2-5066-120FEDBA6E4D}"/>
                  </a:ext>
                </a:extLst>
              </p:cNvPr>
              <p:cNvGrpSpPr/>
              <p:nvPr/>
            </p:nvGrpSpPr>
            <p:grpSpPr>
              <a:xfrm>
                <a:off x="3457642" y="5014509"/>
                <a:ext cx="278981" cy="242023"/>
                <a:chOff x="3135332" y="4741847"/>
                <a:chExt cx="278981" cy="242023"/>
              </a:xfrm>
            </p:grpSpPr>
            <p:sp>
              <p:nvSpPr>
                <p:cNvPr id="189" name="Oval 188">
                  <a:extLst>
                    <a:ext uri="{FF2B5EF4-FFF2-40B4-BE49-F238E27FC236}">
                      <a16:creationId xmlns:a16="http://schemas.microsoft.com/office/drawing/2014/main" id="{81D5319F-4C12-25AC-65DD-DFAA5B052085}"/>
                    </a:ext>
                  </a:extLst>
                </p:cNvPr>
                <p:cNvSpPr/>
                <p:nvPr/>
              </p:nvSpPr>
              <p:spPr>
                <a:xfrm>
                  <a:off x="3261913" y="47528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F4647A30-B43F-72F9-1A4A-22D1EDFDB839}"/>
                    </a:ext>
                  </a:extLst>
                </p:cNvPr>
                <p:cNvSpPr/>
                <p:nvPr/>
              </p:nvSpPr>
              <p:spPr>
                <a:xfrm>
                  <a:off x="3135332" y="47418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3185375F-A0FC-9D1F-4013-92A02B3B7EF3}"/>
                    </a:ext>
                  </a:extLst>
                </p:cNvPr>
                <p:cNvSpPr/>
                <p:nvPr/>
              </p:nvSpPr>
              <p:spPr>
                <a:xfrm>
                  <a:off x="3135332" y="48317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A720DAEE-E08B-FA16-6CDC-541D121B2FA8}"/>
                    </a:ext>
                  </a:extLst>
                </p:cNvPr>
                <p:cNvSpPr/>
                <p:nvPr/>
              </p:nvSpPr>
              <p:spPr>
                <a:xfrm>
                  <a:off x="3260827" y="484275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9" name="Oval 168">
                <a:extLst>
                  <a:ext uri="{FF2B5EF4-FFF2-40B4-BE49-F238E27FC236}">
                    <a16:creationId xmlns:a16="http://schemas.microsoft.com/office/drawing/2014/main" id="{CB6B5376-A456-8500-4D8E-1DFA234FF8A8}"/>
                  </a:ext>
                </a:extLst>
              </p:cNvPr>
              <p:cNvSpPr/>
              <p:nvPr/>
            </p:nvSpPr>
            <p:spPr>
              <a:xfrm>
                <a:off x="3494856" y="48962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D61F1E83-4A69-B588-4966-1E18EC0FC9AC}"/>
                  </a:ext>
                </a:extLst>
              </p:cNvPr>
              <p:cNvSpPr/>
              <p:nvPr/>
            </p:nvSpPr>
            <p:spPr>
              <a:xfrm>
                <a:off x="3638656" y="491090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1E4A9492-B8C9-1CDC-DB7E-8D68D670D171}"/>
                  </a:ext>
                </a:extLst>
              </p:cNvPr>
              <p:cNvSpPr/>
              <p:nvPr/>
            </p:nvSpPr>
            <p:spPr>
              <a:xfrm>
                <a:off x="3339628" y="504796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93" name="Footer Placeholder 2">
            <a:extLst>
              <a:ext uri="{FF2B5EF4-FFF2-40B4-BE49-F238E27FC236}">
                <a16:creationId xmlns:a16="http://schemas.microsoft.com/office/drawing/2014/main" id="{EAAADDCF-11D5-F679-BA74-1E34613F783E}"/>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340046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32E29-9848-869F-8738-77D6336B09F8}"/>
              </a:ext>
            </a:extLst>
          </p:cNvPr>
          <p:cNvSpPr>
            <a:spLocks noGrp="1"/>
          </p:cNvSpPr>
          <p:nvPr>
            <p:ph idx="1"/>
          </p:nvPr>
        </p:nvSpPr>
        <p:spPr/>
        <p:txBody>
          <a:bodyPr/>
          <a:lstStyle/>
          <a:p>
            <a:r>
              <a:rPr lang="en-US" dirty="0"/>
              <a:t>We will systematically increase the continuum coupling</a:t>
            </a:r>
          </a:p>
          <a:p>
            <a:pPr lvl="1"/>
            <a:r>
              <a:rPr lang="en-US" dirty="0"/>
              <a:t>For example: </a:t>
            </a:r>
            <a:r>
              <a:rPr lang="en-US" baseline="30000" dirty="0"/>
              <a:t>8</a:t>
            </a:r>
            <a:r>
              <a:rPr lang="en-US" dirty="0"/>
              <a:t>C</a:t>
            </a:r>
          </a:p>
          <a:p>
            <a:endParaRPr lang="en-US" dirty="0"/>
          </a:p>
          <a:p>
            <a:endParaRPr lang="en-US" dirty="0"/>
          </a:p>
          <a:p>
            <a:endParaRPr lang="en-US" dirty="0"/>
          </a:p>
          <a:p>
            <a:endParaRPr lang="en-US" dirty="0"/>
          </a:p>
          <a:p>
            <a:endParaRPr lang="en-US" dirty="0"/>
          </a:p>
          <a:p>
            <a:endParaRPr lang="en-US" dirty="0"/>
          </a:p>
          <a:p>
            <a:pPr lvl="1"/>
            <a:endParaRPr lang="en-US" dirty="0"/>
          </a:p>
          <a:p>
            <a:pPr lvl="1"/>
            <a:endParaRPr lang="en-US" dirty="0"/>
          </a:p>
          <a:p>
            <a:r>
              <a:rPr lang="en-US" dirty="0"/>
              <a:t>And we can investigate the changes to SFs with changing continuum effects…</a:t>
            </a:r>
          </a:p>
        </p:txBody>
      </p:sp>
      <p:sp>
        <p:nvSpPr>
          <p:cNvPr id="3" name="Title 2">
            <a:extLst>
              <a:ext uri="{FF2B5EF4-FFF2-40B4-BE49-F238E27FC236}">
                <a16:creationId xmlns:a16="http://schemas.microsoft.com/office/drawing/2014/main" id="{49328BDB-B267-716A-E055-A8DD99185223}"/>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CE14FA4-3CC6-BC09-A56A-CE849B5979A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16</a:t>
            </a:fld>
            <a:endParaRPr lang="en-US"/>
          </a:p>
        </p:txBody>
      </p:sp>
      <p:grpSp>
        <p:nvGrpSpPr>
          <p:cNvPr id="342" name="Group 341">
            <a:extLst>
              <a:ext uri="{FF2B5EF4-FFF2-40B4-BE49-F238E27FC236}">
                <a16:creationId xmlns:a16="http://schemas.microsoft.com/office/drawing/2014/main" id="{7982DF3B-43B0-E6BA-0F7A-D224D367E3A7}"/>
              </a:ext>
            </a:extLst>
          </p:cNvPr>
          <p:cNvGrpSpPr/>
          <p:nvPr/>
        </p:nvGrpSpPr>
        <p:grpSpPr>
          <a:xfrm>
            <a:off x="3255188" y="2530902"/>
            <a:ext cx="2630815" cy="1861750"/>
            <a:chOff x="2543175" y="3216486"/>
            <a:chExt cx="2630815" cy="1861750"/>
          </a:xfrm>
        </p:grpSpPr>
        <p:sp>
          <p:nvSpPr>
            <p:cNvPr id="58" name="Freeform: Shape 57">
              <a:extLst>
                <a:ext uri="{FF2B5EF4-FFF2-40B4-BE49-F238E27FC236}">
                  <a16:creationId xmlns:a16="http://schemas.microsoft.com/office/drawing/2014/main" id="{E85513A3-6614-AC96-532E-6386BA3B7E55}"/>
                </a:ext>
              </a:extLst>
            </p:cNvPr>
            <p:cNvSpPr/>
            <p:nvPr/>
          </p:nvSpPr>
          <p:spPr>
            <a:xfrm>
              <a:off x="2543175" y="3891926"/>
              <a:ext cx="2630815" cy="1186310"/>
            </a:xfrm>
            <a:custGeom>
              <a:avLst/>
              <a:gdLst>
                <a:gd name="connsiteX0" fmla="*/ 0 w 3742660"/>
                <a:gd name="connsiteY0" fmla="*/ 300992 h 1702142"/>
                <a:gd name="connsiteX1" fmla="*/ 754911 w 3742660"/>
                <a:gd name="connsiteY1" fmla="*/ 274411 h 1702142"/>
                <a:gd name="connsiteX2" fmla="*/ 1052623 w 3742660"/>
                <a:gd name="connsiteY2" fmla="*/ 72392 h 1702142"/>
                <a:gd name="connsiteX3" fmla="*/ 1238693 w 3742660"/>
                <a:gd name="connsiteY3" fmla="*/ 114923 h 1702142"/>
                <a:gd name="connsiteX4" fmla="*/ 1610832 w 3742660"/>
                <a:gd name="connsiteY4" fmla="*/ 1353616 h 1702142"/>
                <a:gd name="connsiteX5" fmla="*/ 2062716 w 3742660"/>
                <a:gd name="connsiteY5" fmla="*/ 1693858 h 1702142"/>
                <a:gd name="connsiteX6" fmla="*/ 2397641 w 3742660"/>
                <a:gd name="connsiteY6" fmla="*/ 1481206 h 1702142"/>
                <a:gd name="connsiteX7" fmla="*/ 2546497 w 3742660"/>
                <a:gd name="connsiteY7" fmla="*/ 311625 h 1702142"/>
                <a:gd name="connsiteX8" fmla="*/ 2668772 w 3742660"/>
                <a:gd name="connsiteY8" fmla="*/ 35178 h 1702142"/>
                <a:gd name="connsiteX9" fmla="*/ 2913320 w 3742660"/>
                <a:gd name="connsiteY9" fmla="*/ 215932 h 1702142"/>
                <a:gd name="connsiteX10" fmla="*/ 3742660 w 3742660"/>
                <a:gd name="connsiteY10" fmla="*/ 253146 h 1702142"/>
                <a:gd name="connsiteX0" fmla="*/ 0 w 3742660"/>
                <a:gd name="connsiteY0" fmla="*/ 299424 h 1700574"/>
                <a:gd name="connsiteX1" fmla="*/ 552892 w 3742660"/>
                <a:gd name="connsiteY1" fmla="*/ 240946 h 1700574"/>
                <a:gd name="connsiteX2" fmla="*/ 1052623 w 3742660"/>
                <a:gd name="connsiteY2" fmla="*/ 70824 h 1700574"/>
                <a:gd name="connsiteX3" fmla="*/ 1238693 w 3742660"/>
                <a:gd name="connsiteY3" fmla="*/ 113355 h 1700574"/>
                <a:gd name="connsiteX4" fmla="*/ 1610832 w 3742660"/>
                <a:gd name="connsiteY4" fmla="*/ 1352048 h 1700574"/>
                <a:gd name="connsiteX5" fmla="*/ 2062716 w 3742660"/>
                <a:gd name="connsiteY5" fmla="*/ 1692290 h 1700574"/>
                <a:gd name="connsiteX6" fmla="*/ 2397641 w 3742660"/>
                <a:gd name="connsiteY6" fmla="*/ 1479638 h 1700574"/>
                <a:gd name="connsiteX7" fmla="*/ 2546497 w 3742660"/>
                <a:gd name="connsiteY7" fmla="*/ 310057 h 1700574"/>
                <a:gd name="connsiteX8" fmla="*/ 2668772 w 3742660"/>
                <a:gd name="connsiteY8" fmla="*/ 33610 h 1700574"/>
                <a:gd name="connsiteX9" fmla="*/ 2913320 w 3742660"/>
                <a:gd name="connsiteY9" fmla="*/ 214364 h 1700574"/>
                <a:gd name="connsiteX10" fmla="*/ 3742660 w 3742660"/>
                <a:gd name="connsiteY10" fmla="*/ 251578 h 1700574"/>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610832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557669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05052"/>
                <a:gd name="connsiteX1" fmla="*/ 552892 w 3742660"/>
                <a:gd name="connsiteY1" fmla="*/ 208448 h 1605052"/>
                <a:gd name="connsiteX2" fmla="*/ 1052623 w 3742660"/>
                <a:gd name="connsiteY2" fmla="*/ 38326 h 1605052"/>
                <a:gd name="connsiteX3" fmla="*/ 1302488 w 3742660"/>
                <a:gd name="connsiteY3" fmla="*/ 463629 h 1605052"/>
                <a:gd name="connsiteX4" fmla="*/ 1557669 w 3742660"/>
                <a:gd name="connsiteY4" fmla="*/ 1319550 h 1605052"/>
                <a:gd name="connsiteX5" fmla="*/ 1897912 w 3742660"/>
                <a:gd name="connsiteY5" fmla="*/ 1580048 h 1605052"/>
                <a:gd name="connsiteX6" fmla="*/ 2397641 w 3742660"/>
                <a:gd name="connsiteY6" fmla="*/ 1447140 h 1605052"/>
                <a:gd name="connsiteX7" fmla="*/ 2546497 w 3742660"/>
                <a:gd name="connsiteY7" fmla="*/ 277559 h 1605052"/>
                <a:gd name="connsiteX8" fmla="*/ 2668772 w 3742660"/>
                <a:gd name="connsiteY8" fmla="*/ 1112 h 1605052"/>
                <a:gd name="connsiteX9" fmla="*/ 2913320 w 3742660"/>
                <a:gd name="connsiteY9" fmla="*/ 181866 h 1605052"/>
                <a:gd name="connsiteX10" fmla="*/ 3742660 w 3742660"/>
                <a:gd name="connsiteY10" fmla="*/ 219080 h 1605052"/>
                <a:gd name="connsiteX0" fmla="*/ 0 w 3742660"/>
                <a:gd name="connsiteY0" fmla="*/ 266926 h 1663366"/>
                <a:gd name="connsiteX1" fmla="*/ 552892 w 3742660"/>
                <a:gd name="connsiteY1" fmla="*/ 208448 h 1663366"/>
                <a:gd name="connsiteX2" fmla="*/ 1052623 w 3742660"/>
                <a:gd name="connsiteY2" fmla="*/ 38326 h 1663366"/>
                <a:gd name="connsiteX3" fmla="*/ 1302488 w 3742660"/>
                <a:gd name="connsiteY3" fmla="*/ 463629 h 1663366"/>
                <a:gd name="connsiteX4" fmla="*/ 1557669 w 3742660"/>
                <a:gd name="connsiteY4" fmla="*/ 1319550 h 1663366"/>
                <a:gd name="connsiteX5" fmla="*/ 1940442 w 3742660"/>
                <a:gd name="connsiteY5" fmla="*/ 1654476 h 1663366"/>
                <a:gd name="connsiteX6" fmla="*/ 2397641 w 3742660"/>
                <a:gd name="connsiteY6" fmla="*/ 1447140 h 1663366"/>
                <a:gd name="connsiteX7" fmla="*/ 2546497 w 3742660"/>
                <a:gd name="connsiteY7" fmla="*/ 277559 h 1663366"/>
                <a:gd name="connsiteX8" fmla="*/ 2668772 w 3742660"/>
                <a:gd name="connsiteY8" fmla="*/ 1112 h 1663366"/>
                <a:gd name="connsiteX9" fmla="*/ 2913320 w 3742660"/>
                <a:gd name="connsiteY9" fmla="*/ 181866 h 1663366"/>
                <a:gd name="connsiteX10" fmla="*/ 3742660 w 3742660"/>
                <a:gd name="connsiteY10" fmla="*/ 219080 h 1663366"/>
                <a:gd name="connsiteX0" fmla="*/ 0 w 3742660"/>
                <a:gd name="connsiteY0" fmla="*/ 266926 h 1527686"/>
                <a:gd name="connsiteX1" fmla="*/ 552892 w 3742660"/>
                <a:gd name="connsiteY1" fmla="*/ 208448 h 1527686"/>
                <a:gd name="connsiteX2" fmla="*/ 1052623 w 3742660"/>
                <a:gd name="connsiteY2" fmla="*/ 38326 h 1527686"/>
                <a:gd name="connsiteX3" fmla="*/ 1302488 w 3742660"/>
                <a:gd name="connsiteY3" fmla="*/ 463629 h 1527686"/>
                <a:gd name="connsiteX4" fmla="*/ 1557669 w 3742660"/>
                <a:gd name="connsiteY4" fmla="*/ 1319550 h 1527686"/>
                <a:gd name="connsiteX5" fmla="*/ 2397641 w 3742660"/>
                <a:gd name="connsiteY5" fmla="*/ 1447140 h 1527686"/>
                <a:gd name="connsiteX6" fmla="*/ 2546497 w 3742660"/>
                <a:gd name="connsiteY6" fmla="*/ 277559 h 1527686"/>
                <a:gd name="connsiteX7" fmla="*/ 2668772 w 3742660"/>
                <a:gd name="connsiteY7" fmla="*/ 1112 h 1527686"/>
                <a:gd name="connsiteX8" fmla="*/ 2913320 w 3742660"/>
                <a:gd name="connsiteY8" fmla="*/ 181866 h 1527686"/>
                <a:gd name="connsiteX9" fmla="*/ 3742660 w 3742660"/>
                <a:gd name="connsiteY9" fmla="*/ 219080 h 1527686"/>
                <a:gd name="connsiteX0" fmla="*/ 0 w 3742660"/>
                <a:gd name="connsiteY0" fmla="*/ 266926 h 1438452"/>
                <a:gd name="connsiteX1" fmla="*/ 552892 w 3742660"/>
                <a:gd name="connsiteY1" fmla="*/ 208448 h 1438452"/>
                <a:gd name="connsiteX2" fmla="*/ 1052623 w 3742660"/>
                <a:gd name="connsiteY2" fmla="*/ 38326 h 1438452"/>
                <a:gd name="connsiteX3" fmla="*/ 1302488 w 3742660"/>
                <a:gd name="connsiteY3" fmla="*/ 463629 h 1438452"/>
                <a:gd name="connsiteX4" fmla="*/ 1557669 w 3742660"/>
                <a:gd name="connsiteY4" fmla="*/ 1319550 h 1438452"/>
                <a:gd name="connsiteX5" fmla="*/ 2227520 w 3742660"/>
                <a:gd name="connsiteY5" fmla="*/ 1319549 h 1438452"/>
                <a:gd name="connsiteX6" fmla="*/ 2546497 w 3742660"/>
                <a:gd name="connsiteY6" fmla="*/ 277559 h 1438452"/>
                <a:gd name="connsiteX7" fmla="*/ 2668772 w 3742660"/>
                <a:gd name="connsiteY7" fmla="*/ 1112 h 1438452"/>
                <a:gd name="connsiteX8" fmla="*/ 2913320 w 3742660"/>
                <a:gd name="connsiteY8" fmla="*/ 181866 h 1438452"/>
                <a:gd name="connsiteX9" fmla="*/ 3742660 w 3742660"/>
                <a:gd name="connsiteY9" fmla="*/ 219080 h 1438452"/>
                <a:gd name="connsiteX0" fmla="*/ 0 w 3742660"/>
                <a:gd name="connsiteY0" fmla="*/ 273414 h 1432695"/>
                <a:gd name="connsiteX1" fmla="*/ 552892 w 3742660"/>
                <a:gd name="connsiteY1" fmla="*/ 214936 h 1432695"/>
                <a:gd name="connsiteX2" fmla="*/ 1052623 w 3742660"/>
                <a:gd name="connsiteY2" fmla="*/ 44814 h 1432695"/>
                <a:gd name="connsiteX3" fmla="*/ 1302488 w 3742660"/>
                <a:gd name="connsiteY3" fmla="*/ 470117 h 1432695"/>
                <a:gd name="connsiteX4" fmla="*/ 1557669 w 3742660"/>
                <a:gd name="connsiteY4" fmla="*/ 1326038 h 1432695"/>
                <a:gd name="connsiteX5" fmla="*/ 2227520 w 3742660"/>
                <a:gd name="connsiteY5" fmla="*/ 1326037 h 1432695"/>
                <a:gd name="connsiteX6" fmla="*/ 2493334 w 3742660"/>
                <a:gd name="connsiteY6" fmla="*/ 475433 h 1432695"/>
                <a:gd name="connsiteX7" fmla="*/ 2668772 w 3742660"/>
                <a:gd name="connsiteY7" fmla="*/ 7600 h 1432695"/>
                <a:gd name="connsiteX8" fmla="*/ 2913320 w 3742660"/>
                <a:gd name="connsiteY8" fmla="*/ 188354 h 1432695"/>
                <a:gd name="connsiteX9" fmla="*/ 3742660 w 3742660"/>
                <a:gd name="connsiteY9" fmla="*/ 225568 h 1432695"/>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2913320 w 3742660"/>
                <a:gd name="connsiteY8" fmla="*/ 150170 h 1394511"/>
                <a:gd name="connsiteX9" fmla="*/ 3742660 w 3742660"/>
                <a:gd name="connsiteY9" fmla="*/ 187384 h 1394511"/>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3312040 w 3742660"/>
                <a:gd name="connsiteY8" fmla="*/ 171435 h 1394511"/>
                <a:gd name="connsiteX9" fmla="*/ 3742660 w 3742660"/>
                <a:gd name="connsiteY9" fmla="*/ 187384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843"/>
                <a:gd name="connsiteX1" fmla="*/ 552892 w 3934046"/>
                <a:gd name="connsiteY1" fmla="*/ 176752 h 1394843"/>
                <a:gd name="connsiteX2" fmla="*/ 1052623 w 3934046"/>
                <a:gd name="connsiteY2" fmla="*/ 6630 h 1394843"/>
                <a:gd name="connsiteX3" fmla="*/ 1302488 w 3934046"/>
                <a:gd name="connsiteY3" fmla="*/ 431933 h 1394843"/>
                <a:gd name="connsiteX4" fmla="*/ 1557669 w 3934046"/>
                <a:gd name="connsiteY4" fmla="*/ 1287854 h 1394843"/>
                <a:gd name="connsiteX5" fmla="*/ 2227520 w 3934046"/>
                <a:gd name="connsiteY5" fmla="*/ 1287853 h 1394843"/>
                <a:gd name="connsiteX6" fmla="*/ 2456120 w 3934046"/>
                <a:gd name="connsiteY6" fmla="*/ 431933 h 1394843"/>
                <a:gd name="connsiteX7" fmla="*/ 2695353 w 3934046"/>
                <a:gd name="connsiteY7" fmla="*/ 81058 h 1394843"/>
                <a:gd name="connsiteX8" fmla="*/ 3312040 w 3934046"/>
                <a:gd name="connsiteY8" fmla="*/ 171435 h 1394843"/>
                <a:gd name="connsiteX9" fmla="*/ 3934046 w 3934046"/>
                <a:gd name="connsiteY9" fmla="*/ 240547 h 1394843"/>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312040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4046" h="1415798">
                  <a:moveTo>
                    <a:pt x="0" y="256185"/>
                  </a:moveTo>
                  <a:cubicBezTo>
                    <a:pt x="289737" y="261944"/>
                    <a:pt x="377455" y="235807"/>
                    <a:pt x="552892" y="197707"/>
                  </a:cubicBezTo>
                  <a:cubicBezTo>
                    <a:pt x="728329" y="159607"/>
                    <a:pt x="927690" y="-14945"/>
                    <a:pt x="1052623" y="27585"/>
                  </a:cubicBezTo>
                  <a:cubicBezTo>
                    <a:pt x="1177556" y="70115"/>
                    <a:pt x="1250212" y="223402"/>
                    <a:pt x="1302488" y="452888"/>
                  </a:cubicBezTo>
                  <a:cubicBezTo>
                    <a:pt x="1354764" y="682374"/>
                    <a:pt x="1403497" y="1166156"/>
                    <a:pt x="1557669" y="1308809"/>
                  </a:cubicBezTo>
                  <a:cubicBezTo>
                    <a:pt x="1711841" y="1451462"/>
                    <a:pt x="2077778" y="1451461"/>
                    <a:pt x="2227520" y="1308808"/>
                  </a:cubicBezTo>
                  <a:cubicBezTo>
                    <a:pt x="2377262" y="1166155"/>
                    <a:pt x="2413589" y="685918"/>
                    <a:pt x="2456120" y="452888"/>
                  </a:cubicBezTo>
                  <a:cubicBezTo>
                    <a:pt x="2498651" y="219858"/>
                    <a:pt x="2541181" y="49736"/>
                    <a:pt x="2674088" y="6320"/>
                  </a:cubicBezTo>
                  <a:cubicBezTo>
                    <a:pt x="2806995" y="-37096"/>
                    <a:pt x="3074580" y="156062"/>
                    <a:pt x="3253561" y="192390"/>
                  </a:cubicBezTo>
                  <a:cubicBezTo>
                    <a:pt x="3432542" y="228718"/>
                    <a:pt x="3608866" y="261059"/>
                    <a:pt x="3934046" y="26150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grpSp>
          <p:nvGrpSpPr>
            <p:cNvPr id="338" name="Group 337">
              <a:extLst>
                <a:ext uri="{FF2B5EF4-FFF2-40B4-BE49-F238E27FC236}">
                  <a16:creationId xmlns:a16="http://schemas.microsoft.com/office/drawing/2014/main" id="{FF7A6044-3BD7-6468-475D-D8569A5BDD13}"/>
                </a:ext>
              </a:extLst>
            </p:cNvPr>
            <p:cNvGrpSpPr/>
            <p:nvPr/>
          </p:nvGrpSpPr>
          <p:grpSpPr>
            <a:xfrm>
              <a:off x="3214904" y="3216486"/>
              <a:ext cx="1163846" cy="887898"/>
              <a:chOff x="1198354" y="5004392"/>
              <a:chExt cx="1163846" cy="887898"/>
            </a:xfrm>
          </p:grpSpPr>
          <p:sp>
            <p:nvSpPr>
              <p:cNvPr id="329" name="Oval 328">
                <a:extLst>
                  <a:ext uri="{FF2B5EF4-FFF2-40B4-BE49-F238E27FC236}">
                    <a16:creationId xmlns:a16="http://schemas.microsoft.com/office/drawing/2014/main" id="{C6FBEF3A-7318-B84A-A73F-8406E0AD3483}"/>
                  </a:ext>
                </a:extLst>
              </p:cNvPr>
              <p:cNvSpPr/>
              <p:nvPr/>
            </p:nvSpPr>
            <p:spPr>
              <a:xfrm>
                <a:off x="1198354" y="5004392"/>
                <a:ext cx="1163846" cy="887898"/>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a:extLst>
                  <a:ext uri="{FF2B5EF4-FFF2-40B4-BE49-F238E27FC236}">
                    <a16:creationId xmlns:a16="http://schemas.microsoft.com/office/drawing/2014/main" id="{B41EAC86-42FF-D4FE-315A-2263F1805135}"/>
                  </a:ext>
                </a:extLst>
              </p:cNvPr>
              <p:cNvSpPr/>
              <p:nvPr/>
            </p:nvSpPr>
            <p:spPr>
              <a:xfrm>
                <a:off x="1665475" y="5312745"/>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a:extLst>
                  <a:ext uri="{FF2B5EF4-FFF2-40B4-BE49-F238E27FC236}">
                    <a16:creationId xmlns:a16="http://schemas.microsoft.com/office/drawing/2014/main" id="{83AF73B6-186C-CA08-A454-5DA6B9B19EF8}"/>
                  </a:ext>
                </a:extLst>
              </p:cNvPr>
              <p:cNvSpPr/>
              <p:nvPr/>
            </p:nvSpPr>
            <p:spPr>
              <a:xfrm>
                <a:off x="1538894" y="530172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a:extLst>
                  <a:ext uri="{FF2B5EF4-FFF2-40B4-BE49-F238E27FC236}">
                    <a16:creationId xmlns:a16="http://schemas.microsoft.com/office/drawing/2014/main" id="{FB689E4F-CC6F-E12D-9F65-52F474EF7D3A}"/>
                  </a:ext>
                </a:extLst>
              </p:cNvPr>
              <p:cNvSpPr/>
              <p:nvPr/>
            </p:nvSpPr>
            <p:spPr>
              <a:xfrm>
                <a:off x="1538894" y="5413263"/>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a:extLst>
                  <a:ext uri="{FF2B5EF4-FFF2-40B4-BE49-F238E27FC236}">
                    <a16:creationId xmlns:a16="http://schemas.microsoft.com/office/drawing/2014/main" id="{8B4D9252-BB66-54B4-6C58-F711A9B8DAAC}"/>
                  </a:ext>
                </a:extLst>
              </p:cNvPr>
              <p:cNvSpPr/>
              <p:nvPr/>
            </p:nvSpPr>
            <p:spPr>
              <a:xfrm>
                <a:off x="1651827" y="5394328"/>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a:extLst>
                  <a:ext uri="{FF2B5EF4-FFF2-40B4-BE49-F238E27FC236}">
                    <a16:creationId xmlns:a16="http://schemas.microsoft.com/office/drawing/2014/main" id="{F2145A99-B80E-28A5-63AB-68E2F9C32D83}"/>
                  </a:ext>
                </a:extLst>
              </p:cNvPr>
              <p:cNvSpPr/>
              <p:nvPr/>
            </p:nvSpPr>
            <p:spPr>
              <a:xfrm>
                <a:off x="1780277" y="5708562"/>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a:extLst>
                  <a:ext uri="{FF2B5EF4-FFF2-40B4-BE49-F238E27FC236}">
                    <a16:creationId xmlns:a16="http://schemas.microsoft.com/office/drawing/2014/main" id="{A8E4DB6E-3C8D-591B-453C-B61E5B5804FA}"/>
                  </a:ext>
                </a:extLst>
              </p:cNvPr>
              <p:cNvSpPr/>
              <p:nvPr/>
            </p:nvSpPr>
            <p:spPr>
              <a:xfrm>
                <a:off x="1332937" y="535647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a:extLst>
                  <a:ext uri="{FF2B5EF4-FFF2-40B4-BE49-F238E27FC236}">
                    <a16:creationId xmlns:a16="http://schemas.microsoft.com/office/drawing/2014/main" id="{E11AD9C3-850D-34F5-3D1F-7069355F9DB4}"/>
                  </a:ext>
                </a:extLst>
              </p:cNvPr>
              <p:cNvSpPr/>
              <p:nvPr/>
            </p:nvSpPr>
            <p:spPr>
              <a:xfrm>
                <a:off x="1856477" y="503666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a:extLst>
                  <a:ext uri="{FF2B5EF4-FFF2-40B4-BE49-F238E27FC236}">
                    <a16:creationId xmlns:a16="http://schemas.microsoft.com/office/drawing/2014/main" id="{B565E136-6063-C1FF-F52D-D31253F0E0A9}"/>
                  </a:ext>
                </a:extLst>
              </p:cNvPr>
              <p:cNvSpPr/>
              <p:nvPr/>
            </p:nvSpPr>
            <p:spPr>
              <a:xfrm>
                <a:off x="2185005" y="5393916"/>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43" name="Group 342">
            <a:extLst>
              <a:ext uri="{FF2B5EF4-FFF2-40B4-BE49-F238E27FC236}">
                <a16:creationId xmlns:a16="http://schemas.microsoft.com/office/drawing/2014/main" id="{59E308D5-67A2-62DE-259E-187AA6D3A787}"/>
              </a:ext>
            </a:extLst>
          </p:cNvPr>
          <p:cNvGrpSpPr/>
          <p:nvPr/>
        </p:nvGrpSpPr>
        <p:grpSpPr>
          <a:xfrm>
            <a:off x="6266781" y="2559726"/>
            <a:ext cx="2630815" cy="1823756"/>
            <a:chOff x="5743575" y="3248754"/>
            <a:chExt cx="2630815" cy="1823756"/>
          </a:xfrm>
        </p:grpSpPr>
        <p:grpSp>
          <p:nvGrpSpPr>
            <p:cNvPr id="341" name="Group 340">
              <a:extLst>
                <a:ext uri="{FF2B5EF4-FFF2-40B4-BE49-F238E27FC236}">
                  <a16:creationId xmlns:a16="http://schemas.microsoft.com/office/drawing/2014/main" id="{E70DD2DF-A9AE-F35A-88B6-4421932ABF0C}"/>
                </a:ext>
              </a:extLst>
            </p:cNvPr>
            <p:cNvGrpSpPr/>
            <p:nvPr/>
          </p:nvGrpSpPr>
          <p:grpSpPr>
            <a:xfrm>
              <a:off x="6393190" y="3248754"/>
              <a:ext cx="1247216" cy="1125336"/>
              <a:chOff x="3321503" y="5004392"/>
              <a:chExt cx="1247216" cy="1125336"/>
            </a:xfrm>
          </p:grpSpPr>
          <p:sp>
            <p:nvSpPr>
              <p:cNvPr id="249" name="Oval 248">
                <a:extLst>
                  <a:ext uri="{FF2B5EF4-FFF2-40B4-BE49-F238E27FC236}">
                    <a16:creationId xmlns:a16="http://schemas.microsoft.com/office/drawing/2014/main" id="{0081C4CD-5DD7-0286-A515-F9B7179C19EF}"/>
                  </a:ext>
                </a:extLst>
              </p:cNvPr>
              <p:cNvSpPr/>
              <p:nvPr/>
            </p:nvSpPr>
            <p:spPr>
              <a:xfrm>
                <a:off x="3321503" y="5004392"/>
                <a:ext cx="1247216" cy="1125336"/>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7E8114AC-8D56-E9B1-6F44-3F5FBD808962}"/>
                  </a:ext>
                </a:extLst>
              </p:cNvPr>
              <p:cNvSpPr/>
              <p:nvPr/>
            </p:nvSpPr>
            <p:spPr>
              <a:xfrm>
                <a:off x="3944609" y="5453453"/>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9B9DCA64-BB3C-9BBA-02C5-F624294C9AB9}"/>
                  </a:ext>
                </a:extLst>
              </p:cNvPr>
              <p:cNvSpPr/>
              <p:nvPr/>
            </p:nvSpPr>
            <p:spPr>
              <a:xfrm>
                <a:off x="3818028" y="544243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CB59E59A-A305-45CB-22E1-685ED9E6B857}"/>
                  </a:ext>
                </a:extLst>
              </p:cNvPr>
              <p:cNvSpPr/>
              <p:nvPr/>
            </p:nvSpPr>
            <p:spPr>
              <a:xfrm>
                <a:off x="3818028" y="5553971"/>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D21ACB12-AFAA-060D-1B25-D4DD7268E519}"/>
                  </a:ext>
                </a:extLst>
              </p:cNvPr>
              <p:cNvSpPr/>
              <p:nvPr/>
            </p:nvSpPr>
            <p:spPr>
              <a:xfrm>
                <a:off x="3930961" y="5535036"/>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9EE84A5B-9C25-048A-6202-4D6B260C8CF7}"/>
                  </a:ext>
                </a:extLst>
              </p:cNvPr>
              <p:cNvSpPr/>
              <p:nvPr/>
            </p:nvSpPr>
            <p:spPr>
              <a:xfrm>
                <a:off x="3854761" y="589229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a:extLst>
                  <a:ext uri="{FF2B5EF4-FFF2-40B4-BE49-F238E27FC236}">
                    <a16:creationId xmlns:a16="http://schemas.microsoft.com/office/drawing/2014/main" id="{5F426507-0CB2-12A4-40CD-97759F7D708D}"/>
                  </a:ext>
                </a:extLst>
              </p:cNvPr>
              <p:cNvSpPr/>
              <p:nvPr/>
            </p:nvSpPr>
            <p:spPr>
              <a:xfrm>
                <a:off x="3372219" y="5493051"/>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8FC54D27-90A5-FB0F-9BE6-8233CBAEEF38}"/>
                  </a:ext>
                </a:extLst>
              </p:cNvPr>
              <p:cNvSpPr/>
              <p:nvPr/>
            </p:nvSpPr>
            <p:spPr>
              <a:xfrm>
                <a:off x="3883832" y="5067214"/>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a:extLst>
                  <a:ext uri="{FF2B5EF4-FFF2-40B4-BE49-F238E27FC236}">
                    <a16:creationId xmlns:a16="http://schemas.microsoft.com/office/drawing/2014/main" id="{B277DD4E-57B0-F618-D3A4-A3D65ECEE60D}"/>
                  </a:ext>
                </a:extLst>
              </p:cNvPr>
              <p:cNvSpPr/>
              <p:nvPr/>
            </p:nvSpPr>
            <p:spPr>
              <a:xfrm>
                <a:off x="4342133" y="547512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0" name="Freeform: Shape 339">
              <a:extLst>
                <a:ext uri="{FF2B5EF4-FFF2-40B4-BE49-F238E27FC236}">
                  <a16:creationId xmlns:a16="http://schemas.microsoft.com/office/drawing/2014/main" id="{DFB81A73-6737-7D0D-52A2-01B662AE8528}"/>
                </a:ext>
              </a:extLst>
            </p:cNvPr>
            <p:cNvSpPr/>
            <p:nvPr/>
          </p:nvSpPr>
          <p:spPr>
            <a:xfrm>
              <a:off x="5743575" y="3886200"/>
              <a:ext cx="2630815" cy="1186310"/>
            </a:xfrm>
            <a:custGeom>
              <a:avLst/>
              <a:gdLst>
                <a:gd name="connsiteX0" fmla="*/ 0 w 3742660"/>
                <a:gd name="connsiteY0" fmla="*/ 300992 h 1702142"/>
                <a:gd name="connsiteX1" fmla="*/ 754911 w 3742660"/>
                <a:gd name="connsiteY1" fmla="*/ 274411 h 1702142"/>
                <a:gd name="connsiteX2" fmla="*/ 1052623 w 3742660"/>
                <a:gd name="connsiteY2" fmla="*/ 72392 h 1702142"/>
                <a:gd name="connsiteX3" fmla="*/ 1238693 w 3742660"/>
                <a:gd name="connsiteY3" fmla="*/ 114923 h 1702142"/>
                <a:gd name="connsiteX4" fmla="*/ 1610832 w 3742660"/>
                <a:gd name="connsiteY4" fmla="*/ 1353616 h 1702142"/>
                <a:gd name="connsiteX5" fmla="*/ 2062716 w 3742660"/>
                <a:gd name="connsiteY5" fmla="*/ 1693858 h 1702142"/>
                <a:gd name="connsiteX6" fmla="*/ 2397641 w 3742660"/>
                <a:gd name="connsiteY6" fmla="*/ 1481206 h 1702142"/>
                <a:gd name="connsiteX7" fmla="*/ 2546497 w 3742660"/>
                <a:gd name="connsiteY7" fmla="*/ 311625 h 1702142"/>
                <a:gd name="connsiteX8" fmla="*/ 2668772 w 3742660"/>
                <a:gd name="connsiteY8" fmla="*/ 35178 h 1702142"/>
                <a:gd name="connsiteX9" fmla="*/ 2913320 w 3742660"/>
                <a:gd name="connsiteY9" fmla="*/ 215932 h 1702142"/>
                <a:gd name="connsiteX10" fmla="*/ 3742660 w 3742660"/>
                <a:gd name="connsiteY10" fmla="*/ 253146 h 1702142"/>
                <a:gd name="connsiteX0" fmla="*/ 0 w 3742660"/>
                <a:gd name="connsiteY0" fmla="*/ 299424 h 1700574"/>
                <a:gd name="connsiteX1" fmla="*/ 552892 w 3742660"/>
                <a:gd name="connsiteY1" fmla="*/ 240946 h 1700574"/>
                <a:gd name="connsiteX2" fmla="*/ 1052623 w 3742660"/>
                <a:gd name="connsiteY2" fmla="*/ 70824 h 1700574"/>
                <a:gd name="connsiteX3" fmla="*/ 1238693 w 3742660"/>
                <a:gd name="connsiteY3" fmla="*/ 113355 h 1700574"/>
                <a:gd name="connsiteX4" fmla="*/ 1610832 w 3742660"/>
                <a:gd name="connsiteY4" fmla="*/ 1352048 h 1700574"/>
                <a:gd name="connsiteX5" fmla="*/ 2062716 w 3742660"/>
                <a:gd name="connsiteY5" fmla="*/ 1692290 h 1700574"/>
                <a:gd name="connsiteX6" fmla="*/ 2397641 w 3742660"/>
                <a:gd name="connsiteY6" fmla="*/ 1479638 h 1700574"/>
                <a:gd name="connsiteX7" fmla="*/ 2546497 w 3742660"/>
                <a:gd name="connsiteY7" fmla="*/ 310057 h 1700574"/>
                <a:gd name="connsiteX8" fmla="*/ 2668772 w 3742660"/>
                <a:gd name="connsiteY8" fmla="*/ 33610 h 1700574"/>
                <a:gd name="connsiteX9" fmla="*/ 2913320 w 3742660"/>
                <a:gd name="connsiteY9" fmla="*/ 214364 h 1700574"/>
                <a:gd name="connsiteX10" fmla="*/ 3742660 w 3742660"/>
                <a:gd name="connsiteY10" fmla="*/ 251578 h 1700574"/>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610832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68076"/>
                <a:gd name="connsiteX1" fmla="*/ 552892 w 3742660"/>
                <a:gd name="connsiteY1" fmla="*/ 208448 h 1668076"/>
                <a:gd name="connsiteX2" fmla="*/ 1052623 w 3742660"/>
                <a:gd name="connsiteY2" fmla="*/ 38326 h 1668076"/>
                <a:gd name="connsiteX3" fmla="*/ 1302488 w 3742660"/>
                <a:gd name="connsiteY3" fmla="*/ 463629 h 1668076"/>
                <a:gd name="connsiteX4" fmla="*/ 1557669 w 3742660"/>
                <a:gd name="connsiteY4" fmla="*/ 1319550 h 1668076"/>
                <a:gd name="connsiteX5" fmla="*/ 2062716 w 3742660"/>
                <a:gd name="connsiteY5" fmla="*/ 1659792 h 1668076"/>
                <a:gd name="connsiteX6" fmla="*/ 2397641 w 3742660"/>
                <a:gd name="connsiteY6" fmla="*/ 1447140 h 1668076"/>
                <a:gd name="connsiteX7" fmla="*/ 2546497 w 3742660"/>
                <a:gd name="connsiteY7" fmla="*/ 277559 h 1668076"/>
                <a:gd name="connsiteX8" fmla="*/ 2668772 w 3742660"/>
                <a:gd name="connsiteY8" fmla="*/ 1112 h 1668076"/>
                <a:gd name="connsiteX9" fmla="*/ 2913320 w 3742660"/>
                <a:gd name="connsiteY9" fmla="*/ 181866 h 1668076"/>
                <a:gd name="connsiteX10" fmla="*/ 3742660 w 3742660"/>
                <a:gd name="connsiteY10" fmla="*/ 219080 h 1668076"/>
                <a:gd name="connsiteX0" fmla="*/ 0 w 3742660"/>
                <a:gd name="connsiteY0" fmla="*/ 266926 h 1605052"/>
                <a:gd name="connsiteX1" fmla="*/ 552892 w 3742660"/>
                <a:gd name="connsiteY1" fmla="*/ 208448 h 1605052"/>
                <a:gd name="connsiteX2" fmla="*/ 1052623 w 3742660"/>
                <a:gd name="connsiteY2" fmla="*/ 38326 h 1605052"/>
                <a:gd name="connsiteX3" fmla="*/ 1302488 w 3742660"/>
                <a:gd name="connsiteY3" fmla="*/ 463629 h 1605052"/>
                <a:gd name="connsiteX4" fmla="*/ 1557669 w 3742660"/>
                <a:gd name="connsiteY4" fmla="*/ 1319550 h 1605052"/>
                <a:gd name="connsiteX5" fmla="*/ 1897912 w 3742660"/>
                <a:gd name="connsiteY5" fmla="*/ 1580048 h 1605052"/>
                <a:gd name="connsiteX6" fmla="*/ 2397641 w 3742660"/>
                <a:gd name="connsiteY6" fmla="*/ 1447140 h 1605052"/>
                <a:gd name="connsiteX7" fmla="*/ 2546497 w 3742660"/>
                <a:gd name="connsiteY7" fmla="*/ 277559 h 1605052"/>
                <a:gd name="connsiteX8" fmla="*/ 2668772 w 3742660"/>
                <a:gd name="connsiteY8" fmla="*/ 1112 h 1605052"/>
                <a:gd name="connsiteX9" fmla="*/ 2913320 w 3742660"/>
                <a:gd name="connsiteY9" fmla="*/ 181866 h 1605052"/>
                <a:gd name="connsiteX10" fmla="*/ 3742660 w 3742660"/>
                <a:gd name="connsiteY10" fmla="*/ 219080 h 1605052"/>
                <a:gd name="connsiteX0" fmla="*/ 0 w 3742660"/>
                <a:gd name="connsiteY0" fmla="*/ 266926 h 1663366"/>
                <a:gd name="connsiteX1" fmla="*/ 552892 w 3742660"/>
                <a:gd name="connsiteY1" fmla="*/ 208448 h 1663366"/>
                <a:gd name="connsiteX2" fmla="*/ 1052623 w 3742660"/>
                <a:gd name="connsiteY2" fmla="*/ 38326 h 1663366"/>
                <a:gd name="connsiteX3" fmla="*/ 1302488 w 3742660"/>
                <a:gd name="connsiteY3" fmla="*/ 463629 h 1663366"/>
                <a:gd name="connsiteX4" fmla="*/ 1557669 w 3742660"/>
                <a:gd name="connsiteY4" fmla="*/ 1319550 h 1663366"/>
                <a:gd name="connsiteX5" fmla="*/ 1940442 w 3742660"/>
                <a:gd name="connsiteY5" fmla="*/ 1654476 h 1663366"/>
                <a:gd name="connsiteX6" fmla="*/ 2397641 w 3742660"/>
                <a:gd name="connsiteY6" fmla="*/ 1447140 h 1663366"/>
                <a:gd name="connsiteX7" fmla="*/ 2546497 w 3742660"/>
                <a:gd name="connsiteY7" fmla="*/ 277559 h 1663366"/>
                <a:gd name="connsiteX8" fmla="*/ 2668772 w 3742660"/>
                <a:gd name="connsiteY8" fmla="*/ 1112 h 1663366"/>
                <a:gd name="connsiteX9" fmla="*/ 2913320 w 3742660"/>
                <a:gd name="connsiteY9" fmla="*/ 181866 h 1663366"/>
                <a:gd name="connsiteX10" fmla="*/ 3742660 w 3742660"/>
                <a:gd name="connsiteY10" fmla="*/ 219080 h 1663366"/>
                <a:gd name="connsiteX0" fmla="*/ 0 w 3742660"/>
                <a:gd name="connsiteY0" fmla="*/ 266926 h 1527686"/>
                <a:gd name="connsiteX1" fmla="*/ 552892 w 3742660"/>
                <a:gd name="connsiteY1" fmla="*/ 208448 h 1527686"/>
                <a:gd name="connsiteX2" fmla="*/ 1052623 w 3742660"/>
                <a:gd name="connsiteY2" fmla="*/ 38326 h 1527686"/>
                <a:gd name="connsiteX3" fmla="*/ 1302488 w 3742660"/>
                <a:gd name="connsiteY3" fmla="*/ 463629 h 1527686"/>
                <a:gd name="connsiteX4" fmla="*/ 1557669 w 3742660"/>
                <a:gd name="connsiteY4" fmla="*/ 1319550 h 1527686"/>
                <a:gd name="connsiteX5" fmla="*/ 2397641 w 3742660"/>
                <a:gd name="connsiteY5" fmla="*/ 1447140 h 1527686"/>
                <a:gd name="connsiteX6" fmla="*/ 2546497 w 3742660"/>
                <a:gd name="connsiteY6" fmla="*/ 277559 h 1527686"/>
                <a:gd name="connsiteX7" fmla="*/ 2668772 w 3742660"/>
                <a:gd name="connsiteY7" fmla="*/ 1112 h 1527686"/>
                <a:gd name="connsiteX8" fmla="*/ 2913320 w 3742660"/>
                <a:gd name="connsiteY8" fmla="*/ 181866 h 1527686"/>
                <a:gd name="connsiteX9" fmla="*/ 3742660 w 3742660"/>
                <a:gd name="connsiteY9" fmla="*/ 219080 h 1527686"/>
                <a:gd name="connsiteX0" fmla="*/ 0 w 3742660"/>
                <a:gd name="connsiteY0" fmla="*/ 266926 h 1438452"/>
                <a:gd name="connsiteX1" fmla="*/ 552892 w 3742660"/>
                <a:gd name="connsiteY1" fmla="*/ 208448 h 1438452"/>
                <a:gd name="connsiteX2" fmla="*/ 1052623 w 3742660"/>
                <a:gd name="connsiteY2" fmla="*/ 38326 h 1438452"/>
                <a:gd name="connsiteX3" fmla="*/ 1302488 w 3742660"/>
                <a:gd name="connsiteY3" fmla="*/ 463629 h 1438452"/>
                <a:gd name="connsiteX4" fmla="*/ 1557669 w 3742660"/>
                <a:gd name="connsiteY4" fmla="*/ 1319550 h 1438452"/>
                <a:gd name="connsiteX5" fmla="*/ 2227520 w 3742660"/>
                <a:gd name="connsiteY5" fmla="*/ 1319549 h 1438452"/>
                <a:gd name="connsiteX6" fmla="*/ 2546497 w 3742660"/>
                <a:gd name="connsiteY6" fmla="*/ 277559 h 1438452"/>
                <a:gd name="connsiteX7" fmla="*/ 2668772 w 3742660"/>
                <a:gd name="connsiteY7" fmla="*/ 1112 h 1438452"/>
                <a:gd name="connsiteX8" fmla="*/ 2913320 w 3742660"/>
                <a:gd name="connsiteY8" fmla="*/ 181866 h 1438452"/>
                <a:gd name="connsiteX9" fmla="*/ 3742660 w 3742660"/>
                <a:gd name="connsiteY9" fmla="*/ 219080 h 1438452"/>
                <a:gd name="connsiteX0" fmla="*/ 0 w 3742660"/>
                <a:gd name="connsiteY0" fmla="*/ 273414 h 1432695"/>
                <a:gd name="connsiteX1" fmla="*/ 552892 w 3742660"/>
                <a:gd name="connsiteY1" fmla="*/ 214936 h 1432695"/>
                <a:gd name="connsiteX2" fmla="*/ 1052623 w 3742660"/>
                <a:gd name="connsiteY2" fmla="*/ 44814 h 1432695"/>
                <a:gd name="connsiteX3" fmla="*/ 1302488 w 3742660"/>
                <a:gd name="connsiteY3" fmla="*/ 470117 h 1432695"/>
                <a:gd name="connsiteX4" fmla="*/ 1557669 w 3742660"/>
                <a:gd name="connsiteY4" fmla="*/ 1326038 h 1432695"/>
                <a:gd name="connsiteX5" fmla="*/ 2227520 w 3742660"/>
                <a:gd name="connsiteY5" fmla="*/ 1326037 h 1432695"/>
                <a:gd name="connsiteX6" fmla="*/ 2493334 w 3742660"/>
                <a:gd name="connsiteY6" fmla="*/ 475433 h 1432695"/>
                <a:gd name="connsiteX7" fmla="*/ 2668772 w 3742660"/>
                <a:gd name="connsiteY7" fmla="*/ 7600 h 1432695"/>
                <a:gd name="connsiteX8" fmla="*/ 2913320 w 3742660"/>
                <a:gd name="connsiteY8" fmla="*/ 188354 h 1432695"/>
                <a:gd name="connsiteX9" fmla="*/ 3742660 w 3742660"/>
                <a:gd name="connsiteY9" fmla="*/ 225568 h 1432695"/>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2913320 w 3742660"/>
                <a:gd name="connsiteY8" fmla="*/ 150170 h 1394511"/>
                <a:gd name="connsiteX9" fmla="*/ 3742660 w 3742660"/>
                <a:gd name="connsiteY9" fmla="*/ 187384 h 1394511"/>
                <a:gd name="connsiteX0" fmla="*/ 0 w 3742660"/>
                <a:gd name="connsiteY0" fmla="*/ 235230 h 1394511"/>
                <a:gd name="connsiteX1" fmla="*/ 552892 w 3742660"/>
                <a:gd name="connsiteY1" fmla="*/ 176752 h 1394511"/>
                <a:gd name="connsiteX2" fmla="*/ 1052623 w 3742660"/>
                <a:gd name="connsiteY2" fmla="*/ 6630 h 1394511"/>
                <a:gd name="connsiteX3" fmla="*/ 1302488 w 3742660"/>
                <a:gd name="connsiteY3" fmla="*/ 431933 h 1394511"/>
                <a:gd name="connsiteX4" fmla="*/ 1557669 w 3742660"/>
                <a:gd name="connsiteY4" fmla="*/ 1287854 h 1394511"/>
                <a:gd name="connsiteX5" fmla="*/ 2227520 w 3742660"/>
                <a:gd name="connsiteY5" fmla="*/ 1287853 h 1394511"/>
                <a:gd name="connsiteX6" fmla="*/ 2493334 w 3742660"/>
                <a:gd name="connsiteY6" fmla="*/ 437249 h 1394511"/>
                <a:gd name="connsiteX7" fmla="*/ 2695353 w 3742660"/>
                <a:gd name="connsiteY7" fmla="*/ 81058 h 1394511"/>
                <a:gd name="connsiteX8" fmla="*/ 3312040 w 3742660"/>
                <a:gd name="connsiteY8" fmla="*/ 171435 h 1394511"/>
                <a:gd name="connsiteX9" fmla="*/ 3742660 w 3742660"/>
                <a:gd name="connsiteY9" fmla="*/ 187384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511"/>
                <a:gd name="connsiteX1" fmla="*/ 552892 w 3934046"/>
                <a:gd name="connsiteY1" fmla="*/ 176752 h 1394511"/>
                <a:gd name="connsiteX2" fmla="*/ 1052623 w 3934046"/>
                <a:gd name="connsiteY2" fmla="*/ 6630 h 1394511"/>
                <a:gd name="connsiteX3" fmla="*/ 1302488 w 3934046"/>
                <a:gd name="connsiteY3" fmla="*/ 431933 h 1394511"/>
                <a:gd name="connsiteX4" fmla="*/ 1557669 w 3934046"/>
                <a:gd name="connsiteY4" fmla="*/ 1287854 h 1394511"/>
                <a:gd name="connsiteX5" fmla="*/ 2227520 w 3934046"/>
                <a:gd name="connsiteY5" fmla="*/ 1287853 h 1394511"/>
                <a:gd name="connsiteX6" fmla="*/ 2493334 w 3934046"/>
                <a:gd name="connsiteY6" fmla="*/ 437249 h 1394511"/>
                <a:gd name="connsiteX7" fmla="*/ 2695353 w 3934046"/>
                <a:gd name="connsiteY7" fmla="*/ 81058 h 1394511"/>
                <a:gd name="connsiteX8" fmla="*/ 3312040 w 3934046"/>
                <a:gd name="connsiteY8" fmla="*/ 171435 h 1394511"/>
                <a:gd name="connsiteX9" fmla="*/ 3934046 w 3934046"/>
                <a:gd name="connsiteY9" fmla="*/ 240547 h 1394511"/>
                <a:gd name="connsiteX0" fmla="*/ 0 w 3934046"/>
                <a:gd name="connsiteY0" fmla="*/ 235230 h 1394843"/>
                <a:gd name="connsiteX1" fmla="*/ 552892 w 3934046"/>
                <a:gd name="connsiteY1" fmla="*/ 176752 h 1394843"/>
                <a:gd name="connsiteX2" fmla="*/ 1052623 w 3934046"/>
                <a:gd name="connsiteY2" fmla="*/ 6630 h 1394843"/>
                <a:gd name="connsiteX3" fmla="*/ 1302488 w 3934046"/>
                <a:gd name="connsiteY3" fmla="*/ 431933 h 1394843"/>
                <a:gd name="connsiteX4" fmla="*/ 1557669 w 3934046"/>
                <a:gd name="connsiteY4" fmla="*/ 1287854 h 1394843"/>
                <a:gd name="connsiteX5" fmla="*/ 2227520 w 3934046"/>
                <a:gd name="connsiteY5" fmla="*/ 1287853 h 1394843"/>
                <a:gd name="connsiteX6" fmla="*/ 2456120 w 3934046"/>
                <a:gd name="connsiteY6" fmla="*/ 431933 h 1394843"/>
                <a:gd name="connsiteX7" fmla="*/ 2695353 w 3934046"/>
                <a:gd name="connsiteY7" fmla="*/ 81058 h 1394843"/>
                <a:gd name="connsiteX8" fmla="*/ 3312040 w 3934046"/>
                <a:gd name="connsiteY8" fmla="*/ 171435 h 1394843"/>
                <a:gd name="connsiteX9" fmla="*/ 3934046 w 3934046"/>
                <a:gd name="connsiteY9" fmla="*/ 240547 h 1394843"/>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312040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 name="connsiteX0" fmla="*/ 0 w 3934046"/>
                <a:gd name="connsiteY0" fmla="*/ 256185 h 1415798"/>
                <a:gd name="connsiteX1" fmla="*/ 552892 w 3934046"/>
                <a:gd name="connsiteY1" fmla="*/ 197707 h 1415798"/>
                <a:gd name="connsiteX2" fmla="*/ 1052623 w 3934046"/>
                <a:gd name="connsiteY2" fmla="*/ 27585 h 1415798"/>
                <a:gd name="connsiteX3" fmla="*/ 1302488 w 3934046"/>
                <a:gd name="connsiteY3" fmla="*/ 452888 h 1415798"/>
                <a:gd name="connsiteX4" fmla="*/ 1557669 w 3934046"/>
                <a:gd name="connsiteY4" fmla="*/ 1308809 h 1415798"/>
                <a:gd name="connsiteX5" fmla="*/ 2227520 w 3934046"/>
                <a:gd name="connsiteY5" fmla="*/ 1308808 h 1415798"/>
                <a:gd name="connsiteX6" fmla="*/ 2456120 w 3934046"/>
                <a:gd name="connsiteY6" fmla="*/ 452888 h 1415798"/>
                <a:gd name="connsiteX7" fmla="*/ 2674088 w 3934046"/>
                <a:gd name="connsiteY7" fmla="*/ 6320 h 1415798"/>
                <a:gd name="connsiteX8" fmla="*/ 3253561 w 3934046"/>
                <a:gd name="connsiteY8" fmla="*/ 192390 h 1415798"/>
                <a:gd name="connsiteX9" fmla="*/ 3934046 w 3934046"/>
                <a:gd name="connsiteY9" fmla="*/ 261502 h 141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4046" h="1415798">
                  <a:moveTo>
                    <a:pt x="0" y="256185"/>
                  </a:moveTo>
                  <a:cubicBezTo>
                    <a:pt x="289737" y="261944"/>
                    <a:pt x="377455" y="235807"/>
                    <a:pt x="552892" y="197707"/>
                  </a:cubicBezTo>
                  <a:cubicBezTo>
                    <a:pt x="728329" y="159607"/>
                    <a:pt x="927690" y="-14945"/>
                    <a:pt x="1052623" y="27585"/>
                  </a:cubicBezTo>
                  <a:cubicBezTo>
                    <a:pt x="1177556" y="70115"/>
                    <a:pt x="1250212" y="223402"/>
                    <a:pt x="1302488" y="452888"/>
                  </a:cubicBezTo>
                  <a:cubicBezTo>
                    <a:pt x="1354764" y="682374"/>
                    <a:pt x="1403497" y="1166156"/>
                    <a:pt x="1557669" y="1308809"/>
                  </a:cubicBezTo>
                  <a:cubicBezTo>
                    <a:pt x="1711841" y="1451462"/>
                    <a:pt x="2077778" y="1451461"/>
                    <a:pt x="2227520" y="1308808"/>
                  </a:cubicBezTo>
                  <a:cubicBezTo>
                    <a:pt x="2377262" y="1166155"/>
                    <a:pt x="2413589" y="685918"/>
                    <a:pt x="2456120" y="452888"/>
                  </a:cubicBezTo>
                  <a:cubicBezTo>
                    <a:pt x="2498651" y="219858"/>
                    <a:pt x="2541181" y="49736"/>
                    <a:pt x="2674088" y="6320"/>
                  </a:cubicBezTo>
                  <a:cubicBezTo>
                    <a:pt x="2806995" y="-37096"/>
                    <a:pt x="3074580" y="156062"/>
                    <a:pt x="3253561" y="192390"/>
                  </a:cubicBezTo>
                  <a:cubicBezTo>
                    <a:pt x="3432542" y="228718"/>
                    <a:pt x="3608866" y="261059"/>
                    <a:pt x="3934046" y="261502"/>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346" name="TextBox 345">
            <a:extLst>
              <a:ext uri="{FF2B5EF4-FFF2-40B4-BE49-F238E27FC236}">
                <a16:creationId xmlns:a16="http://schemas.microsoft.com/office/drawing/2014/main" id="{76E7DE5A-CE46-2975-1A87-E43A5450B461}"/>
              </a:ext>
            </a:extLst>
          </p:cNvPr>
          <p:cNvSpPr txBox="1"/>
          <p:nvPr/>
        </p:nvSpPr>
        <p:spPr>
          <a:xfrm>
            <a:off x="916420" y="1962253"/>
            <a:ext cx="1159292" cy="369332"/>
          </a:xfrm>
          <a:prstGeom prst="rect">
            <a:avLst/>
          </a:prstGeom>
          <a:noFill/>
        </p:spPr>
        <p:txBody>
          <a:bodyPr wrap="none" rtlCol="0">
            <a:spAutoFit/>
          </a:bodyPr>
          <a:lstStyle/>
          <a:p>
            <a:pPr algn="ctr"/>
            <a:r>
              <a:rPr lang="en-US" dirty="0"/>
              <a:t>HO Basis</a:t>
            </a:r>
          </a:p>
        </p:txBody>
      </p:sp>
      <p:sp>
        <p:nvSpPr>
          <p:cNvPr id="347" name="TextBox 346">
            <a:extLst>
              <a:ext uri="{FF2B5EF4-FFF2-40B4-BE49-F238E27FC236}">
                <a16:creationId xmlns:a16="http://schemas.microsoft.com/office/drawing/2014/main" id="{C5E9B69A-7077-D9C1-1711-507883CD5646}"/>
              </a:ext>
            </a:extLst>
          </p:cNvPr>
          <p:cNvSpPr txBox="1"/>
          <p:nvPr/>
        </p:nvSpPr>
        <p:spPr>
          <a:xfrm>
            <a:off x="3694233" y="1828800"/>
            <a:ext cx="1633781" cy="646331"/>
          </a:xfrm>
          <a:prstGeom prst="rect">
            <a:avLst/>
          </a:prstGeom>
          <a:noFill/>
        </p:spPr>
        <p:txBody>
          <a:bodyPr wrap="none" rtlCol="0">
            <a:spAutoFit/>
          </a:bodyPr>
          <a:lstStyle/>
          <a:p>
            <a:pPr algn="ctr"/>
            <a:r>
              <a:rPr lang="en-US" dirty="0"/>
              <a:t>3 particles in</a:t>
            </a:r>
            <a:br>
              <a:rPr lang="en-US" dirty="0"/>
            </a:br>
            <a:r>
              <a:rPr lang="en-US" dirty="0"/>
              <a:t>the continuum</a:t>
            </a:r>
          </a:p>
        </p:txBody>
      </p:sp>
      <p:sp>
        <p:nvSpPr>
          <p:cNvPr id="348" name="TextBox 347">
            <a:extLst>
              <a:ext uri="{FF2B5EF4-FFF2-40B4-BE49-F238E27FC236}">
                <a16:creationId xmlns:a16="http://schemas.microsoft.com/office/drawing/2014/main" id="{F878F118-60A4-DD15-BD00-B2B1494F2D9C}"/>
              </a:ext>
            </a:extLst>
          </p:cNvPr>
          <p:cNvSpPr txBox="1"/>
          <p:nvPr/>
        </p:nvSpPr>
        <p:spPr>
          <a:xfrm>
            <a:off x="6708963" y="1834559"/>
            <a:ext cx="1633781" cy="646331"/>
          </a:xfrm>
          <a:prstGeom prst="rect">
            <a:avLst/>
          </a:prstGeom>
          <a:noFill/>
        </p:spPr>
        <p:txBody>
          <a:bodyPr wrap="none" rtlCol="0">
            <a:spAutoFit/>
          </a:bodyPr>
          <a:lstStyle/>
          <a:p>
            <a:pPr algn="ctr"/>
            <a:r>
              <a:rPr lang="en-US" dirty="0"/>
              <a:t>4 particles in</a:t>
            </a:r>
            <a:br>
              <a:rPr lang="en-US" dirty="0"/>
            </a:br>
            <a:r>
              <a:rPr lang="en-US" dirty="0"/>
              <a:t>the continuum</a:t>
            </a:r>
          </a:p>
        </p:txBody>
      </p:sp>
      <p:sp>
        <p:nvSpPr>
          <p:cNvPr id="349" name="Arrow: Right 348">
            <a:extLst>
              <a:ext uri="{FF2B5EF4-FFF2-40B4-BE49-F238E27FC236}">
                <a16:creationId xmlns:a16="http://schemas.microsoft.com/office/drawing/2014/main" id="{79995EB6-B718-EE2C-07C7-2DFAD2A0C524}"/>
              </a:ext>
            </a:extLst>
          </p:cNvPr>
          <p:cNvSpPr/>
          <p:nvPr/>
        </p:nvSpPr>
        <p:spPr>
          <a:xfrm>
            <a:off x="2779814" y="2015179"/>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0" name="Arrow: Right 349">
            <a:extLst>
              <a:ext uri="{FF2B5EF4-FFF2-40B4-BE49-F238E27FC236}">
                <a16:creationId xmlns:a16="http://schemas.microsoft.com/office/drawing/2014/main" id="{CFC1AA68-104A-599F-D8FF-412DAF4A46D0}"/>
              </a:ext>
            </a:extLst>
          </p:cNvPr>
          <p:cNvSpPr/>
          <p:nvPr/>
        </p:nvSpPr>
        <p:spPr>
          <a:xfrm>
            <a:off x="5893410" y="2015179"/>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51" name="Footer Placeholder 2">
            <a:extLst>
              <a:ext uri="{FF2B5EF4-FFF2-40B4-BE49-F238E27FC236}">
                <a16:creationId xmlns:a16="http://schemas.microsoft.com/office/drawing/2014/main" id="{E794409E-D0ED-02D1-F358-D9CE1F30AF70}"/>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grpSp>
        <p:nvGrpSpPr>
          <p:cNvPr id="379" name="Group 378">
            <a:extLst>
              <a:ext uri="{FF2B5EF4-FFF2-40B4-BE49-F238E27FC236}">
                <a16:creationId xmlns:a16="http://schemas.microsoft.com/office/drawing/2014/main" id="{21AA595E-2B4A-1398-2521-292E2E7C7521}"/>
              </a:ext>
            </a:extLst>
          </p:cNvPr>
          <p:cNvGrpSpPr/>
          <p:nvPr/>
        </p:nvGrpSpPr>
        <p:grpSpPr>
          <a:xfrm>
            <a:off x="1054574" y="2657271"/>
            <a:ext cx="885750" cy="1729869"/>
            <a:chOff x="1054574" y="3342855"/>
            <a:chExt cx="885750" cy="1729869"/>
          </a:xfrm>
        </p:grpSpPr>
        <p:sp>
          <p:nvSpPr>
            <p:cNvPr id="57" name="Freeform: Shape 56">
              <a:extLst>
                <a:ext uri="{FF2B5EF4-FFF2-40B4-BE49-F238E27FC236}">
                  <a16:creationId xmlns:a16="http://schemas.microsoft.com/office/drawing/2014/main" id="{D32FFE51-AC85-ABDC-B0EC-41E6815B899B}"/>
                </a:ext>
              </a:extLst>
            </p:cNvPr>
            <p:cNvSpPr/>
            <p:nvPr/>
          </p:nvSpPr>
          <p:spPr>
            <a:xfrm>
              <a:off x="1054574" y="3407748"/>
              <a:ext cx="885750" cy="1664976"/>
            </a:xfrm>
            <a:custGeom>
              <a:avLst/>
              <a:gdLst>
                <a:gd name="connsiteX0" fmla="*/ 0 w 1472609"/>
                <a:gd name="connsiteY0" fmla="*/ 0 h 1466997"/>
                <a:gd name="connsiteX1" fmla="*/ 318977 w 1472609"/>
                <a:gd name="connsiteY1" fmla="*/ 1095154 h 1466997"/>
                <a:gd name="connsiteX2" fmla="*/ 728330 w 1472609"/>
                <a:gd name="connsiteY2" fmla="*/ 1451344 h 1466997"/>
                <a:gd name="connsiteX3" fmla="*/ 1164265 w 1472609"/>
                <a:gd name="connsiteY3" fmla="*/ 1259958 h 1466997"/>
                <a:gd name="connsiteX4" fmla="*/ 1472609 w 1472609"/>
                <a:gd name="connsiteY4" fmla="*/ 26582 h 1466997"/>
                <a:gd name="connsiteX0" fmla="*/ 0 w 1472609"/>
                <a:gd name="connsiteY0" fmla="*/ 0 h 1451886"/>
                <a:gd name="connsiteX1" fmla="*/ 318977 w 1472609"/>
                <a:gd name="connsiteY1" fmla="*/ 1095154 h 1451886"/>
                <a:gd name="connsiteX2" fmla="*/ 728330 w 1472609"/>
                <a:gd name="connsiteY2" fmla="*/ 1451344 h 1451886"/>
                <a:gd name="connsiteX3" fmla="*/ 1132368 w 1472609"/>
                <a:gd name="connsiteY3" fmla="*/ 1143000 h 1451886"/>
                <a:gd name="connsiteX4" fmla="*/ 1472609 w 1472609"/>
                <a:gd name="connsiteY4" fmla="*/ 26582 h 1451886"/>
                <a:gd name="connsiteX0" fmla="*/ 0 w 1414130"/>
                <a:gd name="connsiteY0" fmla="*/ 0 h 1451886"/>
                <a:gd name="connsiteX1" fmla="*/ 318977 w 1414130"/>
                <a:gd name="connsiteY1" fmla="*/ 1095154 h 1451886"/>
                <a:gd name="connsiteX2" fmla="*/ 728330 w 1414130"/>
                <a:gd name="connsiteY2" fmla="*/ 1451344 h 1451886"/>
                <a:gd name="connsiteX3" fmla="*/ 1132368 w 1414130"/>
                <a:gd name="connsiteY3" fmla="*/ 1143000 h 1451886"/>
                <a:gd name="connsiteX4" fmla="*/ 1414130 w 1414130"/>
                <a:gd name="connsiteY4" fmla="*/ 15949 h 1451886"/>
                <a:gd name="connsiteX0" fmla="*/ 0 w 1376916"/>
                <a:gd name="connsiteY0" fmla="*/ 0 h 1451886"/>
                <a:gd name="connsiteX1" fmla="*/ 281763 w 1376916"/>
                <a:gd name="connsiteY1" fmla="*/ 1095154 h 1451886"/>
                <a:gd name="connsiteX2" fmla="*/ 691116 w 1376916"/>
                <a:gd name="connsiteY2" fmla="*/ 1451344 h 1451886"/>
                <a:gd name="connsiteX3" fmla="*/ 1095154 w 1376916"/>
                <a:gd name="connsiteY3" fmla="*/ 1143000 h 1451886"/>
                <a:gd name="connsiteX4" fmla="*/ 1376916 w 1376916"/>
                <a:gd name="connsiteY4" fmla="*/ 15949 h 1451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916" h="1451886">
                  <a:moveTo>
                    <a:pt x="0" y="0"/>
                  </a:moveTo>
                  <a:cubicBezTo>
                    <a:pt x="98794" y="426631"/>
                    <a:pt x="166577" y="853263"/>
                    <a:pt x="281763" y="1095154"/>
                  </a:cubicBezTo>
                  <a:cubicBezTo>
                    <a:pt x="396949" y="1337045"/>
                    <a:pt x="555551" y="1443370"/>
                    <a:pt x="691116" y="1451344"/>
                  </a:cubicBezTo>
                  <a:cubicBezTo>
                    <a:pt x="826681" y="1459318"/>
                    <a:pt x="971108" y="1380460"/>
                    <a:pt x="1095154" y="1143000"/>
                  </a:cubicBezTo>
                  <a:cubicBezTo>
                    <a:pt x="1219200" y="905540"/>
                    <a:pt x="1284767" y="513907"/>
                    <a:pt x="1376916" y="15949"/>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nvGrpSpPr>
            <p:cNvPr id="378" name="Group 377">
              <a:extLst>
                <a:ext uri="{FF2B5EF4-FFF2-40B4-BE49-F238E27FC236}">
                  <a16:creationId xmlns:a16="http://schemas.microsoft.com/office/drawing/2014/main" id="{15A46E90-D8D8-5FCC-9A58-642178C05095}"/>
                </a:ext>
              </a:extLst>
            </p:cNvPr>
            <p:cNvGrpSpPr/>
            <p:nvPr/>
          </p:nvGrpSpPr>
          <p:grpSpPr>
            <a:xfrm>
              <a:off x="1154700" y="3342855"/>
              <a:ext cx="680986" cy="680986"/>
              <a:chOff x="5673771" y="5227938"/>
              <a:chExt cx="680986" cy="680986"/>
            </a:xfrm>
          </p:grpSpPr>
          <p:sp>
            <p:nvSpPr>
              <p:cNvPr id="354" name="Oval 353">
                <a:extLst>
                  <a:ext uri="{FF2B5EF4-FFF2-40B4-BE49-F238E27FC236}">
                    <a16:creationId xmlns:a16="http://schemas.microsoft.com/office/drawing/2014/main" id="{4ACF1306-6EFC-3261-1F46-AE22BF8454FA}"/>
                  </a:ext>
                </a:extLst>
              </p:cNvPr>
              <p:cNvSpPr>
                <a:spLocks noChangeAspect="1"/>
              </p:cNvSpPr>
              <p:nvPr/>
            </p:nvSpPr>
            <p:spPr>
              <a:xfrm>
                <a:off x="5673771" y="5227938"/>
                <a:ext cx="680986" cy="680986"/>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a:extLst>
                  <a:ext uri="{FF2B5EF4-FFF2-40B4-BE49-F238E27FC236}">
                    <a16:creationId xmlns:a16="http://schemas.microsoft.com/office/drawing/2014/main" id="{07D1E969-FF26-24DF-7E8F-5DA4489DA2CD}"/>
                  </a:ext>
                </a:extLst>
              </p:cNvPr>
              <p:cNvSpPr/>
              <p:nvPr/>
            </p:nvSpPr>
            <p:spPr>
              <a:xfrm>
                <a:off x="5867400" y="563880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a:extLst>
                  <a:ext uri="{FF2B5EF4-FFF2-40B4-BE49-F238E27FC236}">
                    <a16:creationId xmlns:a16="http://schemas.microsoft.com/office/drawing/2014/main" id="{D9C312A7-D59C-FDC4-53CE-1B5DAF63930D}"/>
                  </a:ext>
                </a:extLst>
              </p:cNvPr>
              <p:cNvSpPr/>
              <p:nvPr/>
            </p:nvSpPr>
            <p:spPr>
              <a:xfrm>
                <a:off x="5988445" y="5430933"/>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a:extLst>
                  <a:ext uri="{FF2B5EF4-FFF2-40B4-BE49-F238E27FC236}">
                    <a16:creationId xmlns:a16="http://schemas.microsoft.com/office/drawing/2014/main" id="{E1AA1F58-4C17-BE9C-5133-7471044A3288}"/>
                  </a:ext>
                </a:extLst>
              </p:cNvPr>
              <p:cNvSpPr/>
              <p:nvPr/>
            </p:nvSpPr>
            <p:spPr>
              <a:xfrm>
                <a:off x="5995100" y="5628518"/>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a:extLst>
                  <a:ext uri="{FF2B5EF4-FFF2-40B4-BE49-F238E27FC236}">
                    <a16:creationId xmlns:a16="http://schemas.microsoft.com/office/drawing/2014/main" id="{6698AAFE-AD1A-B31F-E233-4743C9638A74}"/>
                  </a:ext>
                </a:extLst>
              </p:cNvPr>
              <p:cNvSpPr/>
              <p:nvPr/>
            </p:nvSpPr>
            <p:spPr>
              <a:xfrm>
                <a:off x="5861864" y="541991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a:extLst>
                  <a:ext uri="{FF2B5EF4-FFF2-40B4-BE49-F238E27FC236}">
                    <a16:creationId xmlns:a16="http://schemas.microsoft.com/office/drawing/2014/main" id="{64B89875-86B9-16F6-9CBE-928F6BD5C6ED}"/>
                  </a:ext>
                </a:extLst>
              </p:cNvPr>
              <p:cNvSpPr/>
              <p:nvPr/>
            </p:nvSpPr>
            <p:spPr>
              <a:xfrm>
                <a:off x="5811822" y="5524214"/>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a:extLst>
                  <a:ext uri="{FF2B5EF4-FFF2-40B4-BE49-F238E27FC236}">
                    <a16:creationId xmlns:a16="http://schemas.microsoft.com/office/drawing/2014/main" id="{695FEF02-D099-FB18-1EC7-80CF306BB8CB}"/>
                  </a:ext>
                </a:extLst>
              </p:cNvPr>
              <p:cNvSpPr/>
              <p:nvPr/>
            </p:nvSpPr>
            <p:spPr>
              <a:xfrm>
                <a:off x="5974797" y="5512516"/>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7A105BE7-87DA-1B79-CD67-35BBA81DB354}"/>
                  </a:ext>
                </a:extLst>
              </p:cNvPr>
              <p:cNvSpPr/>
              <p:nvPr/>
            </p:nvSpPr>
            <p:spPr>
              <a:xfrm>
                <a:off x="6096000" y="5512516"/>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a:extLst>
                  <a:ext uri="{FF2B5EF4-FFF2-40B4-BE49-F238E27FC236}">
                    <a16:creationId xmlns:a16="http://schemas.microsoft.com/office/drawing/2014/main" id="{C32F45C2-32C4-9BE7-5EDA-89DB8FBB7878}"/>
                  </a:ext>
                </a:extLst>
              </p:cNvPr>
              <p:cNvSpPr/>
              <p:nvPr/>
            </p:nvSpPr>
            <p:spPr>
              <a:xfrm>
                <a:off x="5844253" y="533759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0744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32E29-9848-869F-8738-77D6336B09F8}"/>
              </a:ext>
            </a:extLst>
          </p:cNvPr>
          <p:cNvSpPr>
            <a:spLocks noGrp="1"/>
          </p:cNvSpPr>
          <p:nvPr>
            <p:ph idx="1"/>
          </p:nvPr>
        </p:nvSpPr>
        <p:spPr/>
        <p:txBody>
          <a:bodyPr/>
          <a:lstStyle/>
          <a:p>
            <a:r>
              <a:rPr lang="en-US" dirty="0"/>
              <a:t>How does this affect the SFs?</a:t>
            </a:r>
          </a:p>
          <a:p>
            <a:endParaRPr lang="en-US" dirty="0"/>
          </a:p>
          <a:p>
            <a:endParaRPr lang="en-US" dirty="0"/>
          </a:p>
          <a:p>
            <a:endParaRPr lang="en-US" dirty="0"/>
          </a:p>
          <a:p>
            <a:endParaRPr lang="en-US" dirty="0"/>
          </a:p>
          <a:p>
            <a:endParaRPr lang="en-US" dirty="0"/>
          </a:p>
          <a:p>
            <a:pPr lvl="1"/>
            <a:endParaRPr lang="en-US" dirty="0"/>
          </a:p>
          <a:p>
            <a:pPr lvl="1"/>
            <a:endParaRPr lang="en-US" dirty="0"/>
          </a:p>
          <a:p>
            <a:r>
              <a:rPr lang="en-US" dirty="0"/>
              <a:t>Suppression for well-bound removal</a:t>
            </a:r>
          </a:p>
          <a:p>
            <a:r>
              <a:rPr lang="en-US" dirty="0"/>
              <a:t>Little change for weakly-bound removal</a:t>
            </a:r>
          </a:p>
          <a:p>
            <a:pPr lvl="1"/>
            <a:endParaRPr lang="en-US" dirty="0"/>
          </a:p>
          <a:p>
            <a:r>
              <a:rPr lang="en-US" dirty="0"/>
              <a:t>We can investigate configurations for additional insight…</a:t>
            </a:r>
          </a:p>
        </p:txBody>
      </p:sp>
      <p:sp>
        <p:nvSpPr>
          <p:cNvPr id="3" name="Title 2">
            <a:extLst>
              <a:ext uri="{FF2B5EF4-FFF2-40B4-BE49-F238E27FC236}">
                <a16:creationId xmlns:a16="http://schemas.microsoft.com/office/drawing/2014/main" id="{49328BDB-B267-716A-E055-A8DD99185223}"/>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CE14FA4-3CC6-BC09-A56A-CE849B5979A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17</a:t>
            </a:fld>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278CCE79-2A86-1EB9-AEDF-73CE9F06080E}"/>
                  </a:ext>
                </a:extLst>
              </p:cNvPr>
              <p:cNvGraphicFramePr>
                <a:graphicFrameLocks noGrp="1"/>
              </p:cNvGraphicFramePr>
              <p:nvPr/>
            </p:nvGraphicFramePr>
            <p:xfrm>
              <a:off x="322059" y="1582393"/>
              <a:ext cx="8499204" cy="1998414"/>
            </p:xfrm>
            <a:graphic>
              <a:graphicData uri="http://schemas.openxmlformats.org/drawingml/2006/table">
                <a:tbl>
                  <a:tblPr firstRow="1" bandRow="1">
                    <a:tableStyleId>{EB9631B5-78F2-41C9-869B-9F39066F8104}</a:tableStyleId>
                  </a:tblPr>
                  <a:tblGrid>
                    <a:gridCol w="1229721">
                      <a:extLst>
                        <a:ext uri="{9D8B030D-6E8A-4147-A177-3AD203B41FA5}">
                          <a16:colId xmlns:a16="http://schemas.microsoft.com/office/drawing/2014/main" val="3595610879"/>
                        </a:ext>
                      </a:extLst>
                    </a:gridCol>
                    <a:gridCol w="737832">
                      <a:extLst>
                        <a:ext uri="{9D8B030D-6E8A-4147-A177-3AD203B41FA5}">
                          <a16:colId xmlns:a16="http://schemas.microsoft.com/office/drawing/2014/main" val="2507230220"/>
                        </a:ext>
                      </a:extLst>
                    </a:gridCol>
                    <a:gridCol w="1557645">
                      <a:extLst>
                        <a:ext uri="{9D8B030D-6E8A-4147-A177-3AD203B41FA5}">
                          <a16:colId xmlns:a16="http://schemas.microsoft.com/office/drawing/2014/main" val="3724946209"/>
                        </a:ext>
                      </a:extLst>
                    </a:gridCol>
                    <a:gridCol w="1658002">
                      <a:extLst>
                        <a:ext uri="{9D8B030D-6E8A-4147-A177-3AD203B41FA5}">
                          <a16:colId xmlns:a16="http://schemas.microsoft.com/office/drawing/2014/main" val="2362640678"/>
                        </a:ext>
                      </a:extLst>
                    </a:gridCol>
                    <a:gridCol w="1658002">
                      <a:extLst>
                        <a:ext uri="{9D8B030D-6E8A-4147-A177-3AD203B41FA5}">
                          <a16:colId xmlns:a16="http://schemas.microsoft.com/office/drawing/2014/main" val="3245521489"/>
                        </a:ext>
                      </a:extLst>
                    </a:gridCol>
                    <a:gridCol w="1658002">
                      <a:extLst>
                        <a:ext uri="{9D8B030D-6E8A-4147-A177-3AD203B41FA5}">
                          <a16:colId xmlns:a16="http://schemas.microsoft.com/office/drawing/2014/main" val="3154590024"/>
                        </a:ext>
                      </a:extLst>
                    </a:gridCol>
                  </a:tblGrid>
                  <a:tr h="596018">
                    <a:tc>
                      <a:txBody>
                        <a:bodyPr/>
                        <a:lstStyle/>
                        <a:p>
                          <a:pPr algn="ctr"/>
                          <a:r>
                            <a:rPr lang="en-US" sz="1400" dirty="0"/>
                            <a:t>Model</a:t>
                          </a:r>
                        </a:p>
                      </a:txBody>
                      <a:tcPr anchor="ctr"/>
                    </a:tc>
                    <a:tc>
                      <a:txBody>
                        <a:bodyPr/>
                        <a:lstStyle/>
                        <a:p>
                          <a:pPr algn="ctr"/>
                          <a:r>
                            <a:rPr lang="en-US" sz="1400" i="1" dirty="0" err="1"/>
                            <a:t>N</a:t>
                          </a:r>
                          <a:r>
                            <a:rPr lang="en-US" sz="1400" baseline="-25000" dirty="0" err="1"/>
                            <a:t>cont</a:t>
                          </a:r>
                          <a:endParaRPr lang="en-US" sz="1400" dirty="0"/>
                        </a:p>
                      </a:txBody>
                      <a:tcPr anchor="ctr"/>
                    </a:tc>
                    <a:tc>
                      <a:txBody>
                        <a:bodyPr/>
                        <a:lstStyle/>
                        <a:p>
                          <a:pPr algn="ctr"/>
                          <a14:m>
                            <m:oMathPara xmlns:m="http://schemas.openxmlformats.org/officeDocument/2006/math">
                              <m:oMathParaPr>
                                <m:jc m:val="centerGroup"/>
                              </m:oMathParaPr>
                              <m:oMath xmlns:m="http://schemas.openxmlformats.org/officeDocument/2006/math">
                                <m:sPre>
                                  <m:sPrePr>
                                    <m:ctrlPr>
                                      <a:rPr lang="en-US" sz="1400" i="1" baseline="0" smtClean="0">
                                        <a:latin typeface="Cambria Math" panose="02040503050406030204" pitchFamily="18" charset="0"/>
                                      </a:rPr>
                                    </m:ctrlPr>
                                  </m:sPrePr>
                                  <m:sub>
                                    <m:r>
                                      <a:rPr lang="en-US" sz="1400" b="1" i="0" baseline="0" smtClean="0">
                                        <a:latin typeface="Cambria Math" panose="02040503050406030204" pitchFamily="18" charset="0"/>
                                      </a:rPr>
                                      <m:t> </m:t>
                                    </m:r>
                                  </m:sub>
                                  <m:sup>
                                    <m:r>
                                      <a:rPr lang="en-US" b="1" i="0" smtClean="0">
                                        <a:latin typeface="Cambria Math" panose="02040503050406030204" pitchFamily="18" charset="0"/>
                                      </a:rPr>
                                      <m:t>𝟗</m:t>
                                    </m:r>
                                  </m:sup>
                                  <m:e>
                                    <m:r>
                                      <a:rPr lang="en-US" b="1" i="0" smtClean="0">
                                        <a:latin typeface="Cambria Math" panose="02040503050406030204" pitchFamily="18" charset="0"/>
                                      </a:rPr>
                                      <m:t>𝐂</m:t>
                                    </m:r>
                                  </m:e>
                                </m:sPre>
                                <m:r>
                                  <a:rPr lang="en-US" b="1" i="0" smtClean="0">
                                    <a:latin typeface="Cambria Math" panose="02040503050406030204" pitchFamily="18" charset="0"/>
                                  </a:rPr>
                                  <m:t>→</m:t>
                                </m:r>
                                <m:sPre>
                                  <m:sPrePr>
                                    <m:ctrlPr>
                                      <a:rPr lang="en-US" b="1" i="1" smtClean="0">
                                        <a:latin typeface="Cambria Math" panose="02040503050406030204" pitchFamily="18" charset="0"/>
                                      </a:rPr>
                                    </m:ctrlPr>
                                  </m:sPrePr>
                                  <m:sub>
                                    <m:r>
                                      <a:rPr lang="en-US" b="1" i="0" smtClean="0">
                                        <a:latin typeface="Cambria Math" panose="02040503050406030204" pitchFamily="18" charset="0"/>
                                      </a:rPr>
                                      <m:t> </m:t>
                                    </m:r>
                                  </m:sub>
                                  <m:sup>
                                    <m:r>
                                      <a:rPr lang="en-US" b="1" i="0" smtClean="0">
                                        <a:latin typeface="Cambria Math" panose="02040503050406030204" pitchFamily="18" charset="0"/>
                                      </a:rPr>
                                      <m:t>𝟖</m:t>
                                    </m:r>
                                  </m:sup>
                                  <m:e>
                                    <m:r>
                                      <a:rPr lang="en-US" b="1" i="0" smtClean="0">
                                        <a:latin typeface="Cambria Math" panose="02040503050406030204" pitchFamily="18" charset="0"/>
                                      </a:rPr>
                                      <m:t>𝐂</m:t>
                                    </m:r>
                                  </m:e>
                                </m:sPre>
                              </m:oMath>
                            </m:oMathPara>
                          </a14:m>
                          <a:endParaRPr lang="en-US" sz="1400" i="0" baseline="0" dirty="0"/>
                        </a:p>
                        <a:p>
                          <a:pPr algn="ctr"/>
                          <a14:m>
                            <m:oMath xmlns:m="http://schemas.openxmlformats.org/officeDocument/2006/math">
                              <m:sSub>
                                <m:sSubPr>
                                  <m:ctrlPr>
                                    <a:rPr lang="en-US" sz="1400" i="1" baseline="0" dirty="0" smtClean="0">
                                      <a:latin typeface="Cambria Math" panose="02040503050406030204" pitchFamily="18" charset="0"/>
                                    </a:rPr>
                                  </m:ctrlPr>
                                </m:sSubPr>
                                <m:e>
                                  <m:r>
                                    <a:rPr lang="en-US" sz="1400" i="1" baseline="0" dirty="0" smtClean="0">
                                      <a:latin typeface="Cambria Math" panose="02040503050406030204" pitchFamily="18" charset="0"/>
                                    </a:rPr>
                                    <m:t>𝑆</m:t>
                                  </m:r>
                                </m:e>
                                <m:sub>
                                  <m:r>
                                    <a:rPr lang="en-US" sz="1400" i="1" baseline="0" dirty="0" smtClean="0">
                                      <a:latin typeface="Cambria Math" panose="02040503050406030204" pitchFamily="18" charset="0"/>
                                    </a:rPr>
                                    <m:t>𝑛</m:t>
                                  </m:r>
                                </m:sub>
                              </m:sSub>
                              <m:r>
                                <a:rPr lang="en-US" sz="1400" i="1" baseline="0" dirty="0" smtClean="0">
                                  <a:latin typeface="Cambria Math" panose="02040503050406030204" pitchFamily="18" charset="0"/>
                                </a:rPr>
                                <m:t>=14.22</m:t>
                              </m:r>
                            </m:oMath>
                          </a14:m>
                          <a:r>
                            <a:rPr lang="en-US" sz="1400" baseline="0" dirty="0"/>
                            <a:t> </a:t>
                          </a:r>
                          <a:r>
                            <a:rPr lang="en-US" sz="1400" b="0" baseline="0" dirty="0"/>
                            <a:t>MeV</a:t>
                          </a:r>
                          <a:endParaRPr lang="en-US" sz="1400" b="0" baseline="30000" dirty="0"/>
                        </a:p>
                      </a:txBody>
                      <a:tcPr anchor="ctr"/>
                    </a:tc>
                    <a:tc>
                      <a:txBody>
                        <a:bodyPr/>
                        <a:lstStyle/>
                        <a:p>
                          <a:pPr algn="ctr"/>
                          <a14:m>
                            <m:oMathPara xmlns:m="http://schemas.openxmlformats.org/officeDocument/2006/math">
                              <m:oMathParaPr>
                                <m:jc m:val="centerGroup"/>
                              </m:oMathParaPr>
                              <m:oMath xmlns:m="http://schemas.openxmlformats.org/officeDocument/2006/math">
                                <m:sPre>
                                  <m:sPrePr>
                                    <m:ctrlPr>
                                      <a:rPr lang="en-US" sz="1600" i="1" baseline="0" smtClean="0">
                                        <a:latin typeface="Cambria Math" panose="02040503050406030204" pitchFamily="18" charset="0"/>
                                      </a:rPr>
                                    </m:ctrlPr>
                                  </m:sPrePr>
                                  <m:sub>
                                    <m:r>
                                      <a:rPr lang="en-US" sz="1600" b="1" i="0" baseline="0" smtClean="0">
                                        <a:latin typeface="Cambria Math" panose="02040503050406030204" pitchFamily="18" charset="0"/>
                                      </a:rPr>
                                      <m:t> </m:t>
                                    </m:r>
                                  </m:sub>
                                  <m:sup>
                                    <m:r>
                                      <a:rPr lang="en-US" sz="1600" b="1" i="0" smtClean="0">
                                        <a:latin typeface="Cambria Math" panose="02040503050406030204" pitchFamily="18" charset="0"/>
                                      </a:rPr>
                                      <m:t>𝟗</m:t>
                                    </m:r>
                                  </m:sup>
                                  <m:e>
                                    <m:r>
                                      <a:rPr lang="en-US" sz="1600" b="1" i="0" smtClean="0">
                                        <a:latin typeface="Cambria Math" panose="02040503050406030204" pitchFamily="18" charset="0"/>
                                      </a:rPr>
                                      <m:t>𝐋𝐢</m:t>
                                    </m:r>
                                  </m:e>
                                </m:sPre>
                                <m:r>
                                  <a:rPr lang="en-US" sz="1600" b="1" i="0" smtClean="0">
                                    <a:latin typeface="Cambria Math" panose="02040503050406030204" pitchFamily="18" charset="0"/>
                                  </a:rPr>
                                  <m:t>→</m:t>
                                </m:r>
                                <m:sPre>
                                  <m:sPrePr>
                                    <m:ctrlPr>
                                      <a:rPr lang="en-US" sz="1600" b="1" i="1" smtClean="0">
                                        <a:latin typeface="Cambria Math" panose="02040503050406030204" pitchFamily="18" charset="0"/>
                                      </a:rPr>
                                    </m:ctrlPr>
                                  </m:sPrePr>
                                  <m:sub>
                                    <m:r>
                                      <a:rPr lang="en-US" sz="1600" b="1" i="0" smtClean="0">
                                        <a:latin typeface="Cambria Math" panose="02040503050406030204" pitchFamily="18" charset="0"/>
                                      </a:rPr>
                                      <m:t> </m:t>
                                    </m:r>
                                  </m:sub>
                                  <m:sup>
                                    <m:r>
                                      <a:rPr lang="en-US" sz="1600" b="1" i="0" smtClean="0">
                                        <a:latin typeface="Cambria Math" panose="02040503050406030204" pitchFamily="18" charset="0"/>
                                      </a:rPr>
                                      <m:t>𝟖</m:t>
                                    </m:r>
                                  </m:sup>
                                  <m:e>
                                    <m:r>
                                      <a:rPr lang="en-US" sz="1600" b="1" i="0" smtClean="0">
                                        <a:latin typeface="Cambria Math" panose="02040503050406030204" pitchFamily="18" charset="0"/>
                                      </a:rPr>
                                      <m:t>𝐇𝐞</m:t>
                                    </m:r>
                                  </m:e>
                                </m:sPre>
                              </m:oMath>
                            </m:oMathPara>
                          </a14:m>
                          <a:endParaRPr lang="en-US" sz="1600" i="0" baseline="0" dirty="0"/>
                        </a:p>
                        <a:p>
                          <a:pPr algn="ctr"/>
                          <a14:m>
                            <m:oMath xmlns:m="http://schemas.openxmlformats.org/officeDocument/2006/math">
                              <m:sSub>
                                <m:sSubPr>
                                  <m:ctrlPr>
                                    <a:rPr lang="en-US" sz="1400" i="1" baseline="0" dirty="0" smtClean="0">
                                      <a:latin typeface="Cambria Math" panose="02040503050406030204" pitchFamily="18" charset="0"/>
                                    </a:rPr>
                                  </m:ctrlPr>
                                </m:sSubPr>
                                <m:e>
                                  <m:r>
                                    <a:rPr lang="en-US" sz="1400" i="1" baseline="0" dirty="0" smtClean="0">
                                      <a:latin typeface="Cambria Math" panose="02040503050406030204" pitchFamily="18" charset="0"/>
                                    </a:rPr>
                                    <m:t>𝑆</m:t>
                                  </m:r>
                                </m:e>
                                <m:sub>
                                  <m:r>
                                    <a:rPr lang="en-US" sz="1400" b="1" i="1" baseline="0" dirty="0" smtClean="0">
                                      <a:latin typeface="Cambria Math" panose="02040503050406030204" pitchFamily="18" charset="0"/>
                                    </a:rPr>
                                    <m:t>𝒑</m:t>
                                  </m:r>
                                </m:sub>
                              </m:sSub>
                              <m:r>
                                <a:rPr lang="en-US" sz="1400" i="1" baseline="0" dirty="0" smtClean="0">
                                  <a:latin typeface="Cambria Math" panose="02040503050406030204" pitchFamily="18" charset="0"/>
                                </a:rPr>
                                <m:t>=</m:t>
                              </m:r>
                              <m:r>
                                <a:rPr lang="en-US" sz="1400" b="0" i="1" baseline="0" dirty="0" smtClean="0">
                                  <a:latin typeface="Cambria Math" panose="02040503050406030204" pitchFamily="18" charset="0"/>
                                </a:rPr>
                                <m:t>13.94</m:t>
                              </m:r>
                            </m:oMath>
                          </a14:m>
                          <a:r>
                            <a:rPr lang="en-US" sz="1400" b="0" baseline="0" dirty="0"/>
                            <a:t> MeV</a:t>
                          </a:r>
                          <a:endParaRPr lang="en-US" sz="1400" b="0" baseline="30000" dirty="0"/>
                        </a:p>
                      </a:txBody>
                      <a:tcPr anchor="ctr"/>
                    </a:tc>
                    <a:tc>
                      <a:txBody>
                        <a:bodyPr/>
                        <a:lstStyle/>
                        <a:p>
                          <a:pPr algn="ctr"/>
                          <a14:m>
                            <m:oMathPara xmlns:m="http://schemas.openxmlformats.org/officeDocument/2006/math">
                              <m:oMathParaPr>
                                <m:jc m:val="centerGroup"/>
                              </m:oMathParaPr>
                              <m:oMath xmlns:m="http://schemas.openxmlformats.org/officeDocument/2006/math">
                                <m:sPre>
                                  <m:sPrePr>
                                    <m:ctrlPr>
                                      <a:rPr lang="en-US" sz="1600" i="1" baseline="0" smtClean="0">
                                        <a:latin typeface="Cambria Math" panose="02040503050406030204" pitchFamily="18" charset="0"/>
                                      </a:rPr>
                                    </m:ctrlPr>
                                  </m:sPrePr>
                                  <m:sub>
                                    <m:r>
                                      <a:rPr lang="en-US" sz="1600" b="1" i="0" baseline="0" smtClean="0">
                                        <a:latin typeface="Cambria Math" panose="02040503050406030204" pitchFamily="18" charset="0"/>
                                      </a:rPr>
                                      <m:t> </m:t>
                                    </m:r>
                                  </m:sub>
                                  <m:sup>
                                    <m:r>
                                      <a:rPr lang="en-US" sz="1600" b="1" i="0" smtClean="0">
                                        <a:latin typeface="Cambria Math" panose="02040503050406030204" pitchFamily="18" charset="0"/>
                                      </a:rPr>
                                      <m:t>𝟗</m:t>
                                    </m:r>
                                  </m:sup>
                                  <m:e>
                                    <m:r>
                                      <a:rPr lang="en-US" sz="1600" b="1" i="0" smtClean="0">
                                        <a:latin typeface="Cambria Math" panose="02040503050406030204" pitchFamily="18" charset="0"/>
                                      </a:rPr>
                                      <m:t>𝐂</m:t>
                                    </m:r>
                                  </m:e>
                                </m:sPre>
                                <m:r>
                                  <a:rPr lang="en-US" sz="1600" b="1" i="0" smtClean="0">
                                    <a:latin typeface="Cambria Math" panose="02040503050406030204" pitchFamily="18" charset="0"/>
                                  </a:rPr>
                                  <m:t>→</m:t>
                                </m:r>
                                <m:sPre>
                                  <m:sPrePr>
                                    <m:ctrlPr>
                                      <a:rPr lang="en-US" sz="1600" b="1" i="1" smtClean="0">
                                        <a:latin typeface="Cambria Math" panose="02040503050406030204" pitchFamily="18" charset="0"/>
                                      </a:rPr>
                                    </m:ctrlPr>
                                  </m:sPrePr>
                                  <m:sub>
                                    <m:r>
                                      <a:rPr lang="en-US" sz="1600" b="1" i="0" smtClean="0">
                                        <a:latin typeface="Cambria Math" panose="02040503050406030204" pitchFamily="18" charset="0"/>
                                      </a:rPr>
                                      <m:t> </m:t>
                                    </m:r>
                                  </m:sub>
                                  <m:sup>
                                    <m:r>
                                      <a:rPr lang="en-US" sz="1600" b="1" i="0" smtClean="0">
                                        <a:latin typeface="Cambria Math" panose="02040503050406030204" pitchFamily="18" charset="0"/>
                                      </a:rPr>
                                      <m:t>𝟖</m:t>
                                    </m:r>
                                  </m:sup>
                                  <m:e>
                                    <m:r>
                                      <a:rPr lang="en-US" sz="1600" b="1" i="0" smtClean="0">
                                        <a:latin typeface="Cambria Math" panose="02040503050406030204" pitchFamily="18" charset="0"/>
                                      </a:rPr>
                                      <m:t>𝐁</m:t>
                                    </m:r>
                                  </m:e>
                                </m:sPre>
                              </m:oMath>
                            </m:oMathPara>
                          </a14:m>
                          <a:endParaRPr lang="en-US" sz="1600" i="0" baseline="0" dirty="0"/>
                        </a:p>
                        <a:p>
                          <a:pPr algn="ctr"/>
                          <a14:m>
                            <m:oMath xmlns:m="http://schemas.openxmlformats.org/officeDocument/2006/math">
                              <m:sSub>
                                <m:sSubPr>
                                  <m:ctrlPr>
                                    <a:rPr lang="en-US" sz="1400" b="0" i="1" baseline="0" dirty="0" smtClean="0">
                                      <a:latin typeface="Cambria Math" panose="02040503050406030204" pitchFamily="18" charset="0"/>
                                    </a:rPr>
                                  </m:ctrlPr>
                                </m:sSubPr>
                                <m:e>
                                  <m:r>
                                    <a:rPr lang="en-US" sz="1400" b="0" i="1" baseline="0" dirty="0" smtClean="0">
                                      <a:latin typeface="Cambria Math" panose="02040503050406030204" pitchFamily="18" charset="0"/>
                                    </a:rPr>
                                    <m:t>𝑆</m:t>
                                  </m:r>
                                </m:e>
                                <m:sub>
                                  <m:r>
                                    <a:rPr lang="en-US" sz="1400" b="0" i="1" baseline="0" dirty="0" smtClean="0">
                                      <a:latin typeface="Cambria Math" panose="02040503050406030204" pitchFamily="18" charset="0"/>
                                    </a:rPr>
                                    <m:t>𝑝</m:t>
                                  </m:r>
                                </m:sub>
                              </m:sSub>
                              <m:r>
                                <a:rPr lang="en-US" sz="1400" b="0" i="1" baseline="0" dirty="0" smtClean="0">
                                  <a:latin typeface="Cambria Math" panose="02040503050406030204" pitchFamily="18" charset="0"/>
                                </a:rPr>
                                <m:t>=1.30</m:t>
                              </m:r>
                            </m:oMath>
                          </a14:m>
                          <a:r>
                            <a:rPr lang="en-US" sz="1400" b="0" baseline="0" dirty="0"/>
                            <a:t> MeV</a:t>
                          </a:r>
                          <a:endParaRPr lang="en-US" sz="1400" b="0" baseline="30000" dirty="0"/>
                        </a:p>
                      </a:txBody>
                      <a:tcPr anchor="ctr"/>
                    </a:tc>
                    <a:tc>
                      <a:txBody>
                        <a:bodyPr/>
                        <a:lstStyle/>
                        <a:p>
                          <a:pPr algn="ctr"/>
                          <a14:m>
                            <m:oMathPara xmlns:m="http://schemas.openxmlformats.org/officeDocument/2006/math">
                              <m:oMathParaPr>
                                <m:jc m:val="centerGroup"/>
                              </m:oMathParaPr>
                              <m:oMath xmlns:m="http://schemas.openxmlformats.org/officeDocument/2006/math">
                                <m:sPre>
                                  <m:sPrePr>
                                    <m:ctrlPr>
                                      <a:rPr lang="en-US" sz="1600" i="1" baseline="0" smtClean="0">
                                        <a:latin typeface="Cambria Math" panose="02040503050406030204" pitchFamily="18" charset="0"/>
                                      </a:rPr>
                                    </m:ctrlPr>
                                  </m:sPrePr>
                                  <m:sub>
                                    <m:r>
                                      <a:rPr lang="en-US" sz="1600" b="1" i="0" baseline="0" smtClean="0">
                                        <a:latin typeface="Cambria Math" panose="02040503050406030204" pitchFamily="18" charset="0"/>
                                      </a:rPr>
                                      <m:t> </m:t>
                                    </m:r>
                                  </m:sub>
                                  <m:sup>
                                    <m:r>
                                      <a:rPr lang="en-US" sz="1600" b="1" i="0" smtClean="0">
                                        <a:latin typeface="Cambria Math" panose="02040503050406030204" pitchFamily="18" charset="0"/>
                                      </a:rPr>
                                      <m:t>𝟗</m:t>
                                    </m:r>
                                  </m:sup>
                                  <m:e>
                                    <m:r>
                                      <a:rPr lang="en-US" sz="1600" b="1" i="0" smtClean="0">
                                        <a:latin typeface="Cambria Math" panose="02040503050406030204" pitchFamily="18" charset="0"/>
                                      </a:rPr>
                                      <m:t>𝐋𝐢</m:t>
                                    </m:r>
                                  </m:e>
                                </m:sPre>
                                <m:r>
                                  <a:rPr lang="en-US" sz="1600" b="1" i="0" smtClean="0">
                                    <a:latin typeface="Cambria Math" panose="02040503050406030204" pitchFamily="18" charset="0"/>
                                  </a:rPr>
                                  <m:t>→</m:t>
                                </m:r>
                                <m:sPre>
                                  <m:sPrePr>
                                    <m:ctrlPr>
                                      <a:rPr lang="en-US" sz="1600" b="1" i="1" smtClean="0">
                                        <a:latin typeface="Cambria Math" panose="02040503050406030204" pitchFamily="18" charset="0"/>
                                      </a:rPr>
                                    </m:ctrlPr>
                                  </m:sPrePr>
                                  <m:sub>
                                    <m:r>
                                      <a:rPr lang="en-US" sz="1600" b="1" i="0" smtClean="0">
                                        <a:latin typeface="Cambria Math" panose="02040503050406030204" pitchFamily="18" charset="0"/>
                                      </a:rPr>
                                      <m:t> </m:t>
                                    </m:r>
                                  </m:sub>
                                  <m:sup>
                                    <m:r>
                                      <a:rPr lang="en-US" sz="1600" b="1" i="0" smtClean="0">
                                        <a:latin typeface="Cambria Math" panose="02040503050406030204" pitchFamily="18" charset="0"/>
                                      </a:rPr>
                                      <m:t>𝟖</m:t>
                                    </m:r>
                                  </m:sup>
                                  <m:e>
                                    <m:r>
                                      <a:rPr lang="en-US" sz="1600" b="1" i="0" smtClean="0">
                                        <a:latin typeface="Cambria Math" panose="02040503050406030204" pitchFamily="18" charset="0"/>
                                      </a:rPr>
                                      <m:t>𝐋𝐢</m:t>
                                    </m:r>
                                  </m:e>
                                </m:sPre>
                              </m:oMath>
                            </m:oMathPara>
                          </a14:m>
                          <a:endParaRPr lang="en-US" sz="1600" i="0" baseline="0" dirty="0"/>
                        </a:p>
                        <a:p>
                          <a:pPr algn="ctr"/>
                          <a14:m>
                            <m:oMath xmlns:m="http://schemas.openxmlformats.org/officeDocument/2006/math">
                              <m:sSub>
                                <m:sSubPr>
                                  <m:ctrlPr>
                                    <a:rPr lang="en-US" sz="1400" b="0" i="1" baseline="0" dirty="0" smtClean="0">
                                      <a:latin typeface="Cambria Math" panose="02040503050406030204" pitchFamily="18" charset="0"/>
                                    </a:rPr>
                                  </m:ctrlPr>
                                </m:sSubPr>
                                <m:e>
                                  <m:r>
                                    <a:rPr lang="en-US" sz="1400" b="0" i="1" baseline="0" dirty="0" smtClean="0">
                                      <a:latin typeface="Cambria Math" panose="02040503050406030204" pitchFamily="18" charset="0"/>
                                    </a:rPr>
                                    <m:t>𝑆</m:t>
                                  </m:r>
                                </m:e>
                                <m:sub>
                                  <m:r>
                                    <a:rPr lang="en-US" sz="1400" b="0" i="1" baseline="0" dirty="0" smtClean="0">
                                      <a:latin typeface="Cambria Math" panose="02040503050406030204" pitchFamily="18" charset="0"/>
                                    </a:rPr>
                                    <m:t>𝑛</m:t>
                                  </m:r>
                                </m:sub>
                              </m:sSub>
                              <m:r>
                                <a:rPr lang="en-US" sz="1400" b="0" i="1" baseline="0" dirty="0" smtClean="0">
                                  <a:latin typeface="Cambria Math" panose="02040503050406030204" pitchFamily="18" charset="0"/>
                                </a:rPr>
                                <m:t>=4.06</m:t>
                              </m:r>
                            </m:oMath>
                          </a14:m>
                          <a:r>
                            <a:rPr lang="en-US" sz="1400" b="0" baseline="0" dirty="0"/>
                            <a:t> MeV</a:t>
                          </a:r>
                          <a:endParaRPr lang="en-US" sz="1400" b="0" baseline="30000" dirty="0"/>
                        </a:p>
                      </a:txBody>
                      <a:tcPr anchor="ctr"/>
                    </a:tc>
                    <a:extLst>
                      <a:ext uri="{0D108BD9-81ED-4DB2-BD59-A6C34878D82A}">
                        <a16:rowId xmlns:a16="http://schemas.microsoft.com/office/drawing/2014/main" val="3231203694"/>
                      </a:ext>
                    </a:extLst>
                  </a:tr>
                  <a:tr h="350599">
                    <a:tc>
                      <a:txBody>
                        <a:bodyPr/>
                        <a:lstStyle/>
                        <a:p>
                          <a:pPr algn="ctr"/>
                          <a:r>
                            <a:rPr lang="en-US" sz="1400" dirty="0"/>
                            <a:t>HO-SM-p</a:t>
                          </a:r>
                        </a:p>
                      </a:txBody>
                      <a:tcPr/>
                    </a:tc>
                    <a:tc>
                      <a:txBody>
                        <a:bodyPr/>
                        <a:lstStyle/>
                        <a:p>
                          <a:pPr algn="ctr"/>
                          <a:r>
                            <a:rPr lang="en-US" sz="1400" dirty="0"/>
                            <a:t>0</a:t>
                          </a:r>
                        </a:p>
                      </a:txBody>
                      <a:tcPr/>
                    </a:tc>
                    <a:tc>
                      <a:txBody>
                        <a:bodyPr/>
                        <a:lstStyle/>
                        <a:p>
                          <a:pPr algn="ctr"/>
                          <a:r>
                            <a:rPr lang="en-US" sz="1400" dirty="0"/>
                            <a:t>0.86</a:t>
                          </a:r>
                        </a:p>
                      </a:txBody>
                      <a:tcPr/>
                    </a:tc>
                    <a:tc>
                      <a:txBody>
                        <a:bodyPr/>
                        <a:lstStyle/>
                        <a:p>
                          <a:pPr algn="ctr"/>
                          <a:r>
                            <a:rPr lang="en-US" sz="1400" dirty="0"/>
                            <a:t>0.85</a:t>
                          </a:r>
                        </a:p>
                      </a:txBody>
                      <a:tcPr/>
                    </a:tc>
                    <a:tc>
                      <a:txBody>
                        <a:bodyPr/>
                        <a:lstStyle/>
                        <a:p>
                          <a:pPr algn="ctr"/>
                          <a:r>
                            <a:rPr lang="en-US" sz="1400" dirty="0"/>
                            <a:t>0.95</a:t>
                          </a:r>
                        </a:p>
                      </a:txBody>
                      <a:tcPr/>
                    </a:tc>
                    <a:tc>
                      <a:txBody>
                        <a:bodyPr/>
                        <a:lstStyle/>
                        <a:p>
                          <a:pPr algn="ctr"/>
                          <a:r>
                            <a:rPr lang="en-US" sz="1400" dirty="0"/>
                            <a:t>0.96</a:t>
                          </a:r>
                        </a:p>
                      </a:txBody>
                      <a:tcPr/>
                    </a:tc>
                    <a:extLst>
                      <a:ext uri="{0D108BD9-81ED-4DB2-BD59-A6C34878D82A}">
                        <a16:rowId xmlns:a16="http://schemas.microsoft.com/office/drawing/2014/main" val="2782333458"/>
                      </a:ext>
                    </a:extLst>
                  </a:tr>
                  <a:tr h="350599">
                    <a:tc>
                      <a:txBody>
                        <a:bodyPr/>
                        <a:lstStyle/>
                        <a:p>
                          <a:pPr algn="ctr"/>
                          <a:r>
                            <a:rPr lang="en-US" sz="1400" dirty="0"/>
                            <a:t>GSM-p</a:t>
                          </a:r>
                        </a:p>
                      </a:txBody>
                      <a:tcPr/>
                    </a:tc>
                    <a:tc>
                      <a:txBody>
                        <a:bodyPr/>
                        <a:lstStyle/>
                        <a:p>
                          <a:pPr algn="ctr"/>
                          <a:r>
                            <a:rPr lang="en-US" sz="1400" dirty="0"/>
                            <a:t>3</a:t>
                          </a:r>
                        </a:p>
                      </a:txBody>
                      <a:tcPr/>
                    </a:tc>
                    <a:tc>
                      <a:txBody>
                        <a:bodyPr/>
                        <a:lstStyle/>
                        <a:p>
                          <a:pPr algn="ctr"/>
                          <a:r>
                            <a:rPr lang="en-US" sz="1400" dirty="0"/>
                            <a:t>0.67</a:t>
                          </a:r>
                        </a:p>
                      </a:txBody>
                      <a:tcPr/>
                    </a:tc>
                    <a:tc>
                      <a:txBody>
                        <a:bodyPr/>
                        <a:lstStyle/>
                        <a:p>
                          <a:pPr algn="ctr"/>
                          <a:r>
                            <a:rPr lang="en-US" sz="1400" dirty="0"/>
                            <a:t>0.67</a:t>
                          </a:r>
                        </a:p>
                      </a:txBody>
                      <a:tcPr/>
                    </a:tc>
                    <a:tc>
                      <a:txBody>
                        <a:bodyPr/>
                        <a:lstStyle/>
                        <a:p>
                          <a:pPr algn="ctr"/>
                          <a:r>
                            <a:rPr lang="en-US" sz="1400" dirty="0"/>
                            <a:t>0.98</a:t>
                          </a:r>
                        </a:p>
                      </a:txBody>
                      <a:tcPr/>
                    </a:tc>
                    <a:tc>
                      <a:txBody>
                        <a:bodyPr/>
                        <a:lstStyle/>
                        <a:p>
                          <a:pPr algn="ctr"/>
                          <a:r>
                            <a:rPr lang="en-US" sz="1400" dirty="0"/>
                            <a:t>0.98</a:t>
                          </a:r>
                        </a:p>
                      </a:txBody>
                      <a:tcPr/>
                    </a:tc>
                    <a:extLst>
                      <a:ext uri="{0D108BD9-81ED-4DB2-BD59-A6C34878D82A}">
                        <a16:rowId xmlns:a16="http://schemas.microsoft.com/office/drawing/2014/main" val="1054798319"/>
                      </a:ext>
                    </a:extLst>
                  </a:tr>
                  <a:tr h="350599">
                    <a:tc>
                      <a:txBody>
                        <a:bodyPr/>
                        <a:lstStyle/>
                        <a:p>
                          <a:pPr algn="ctr"/>
                          <a:r>
                            <a:rPr lang="en-US" sz="1400" dirty="0"/>
                            <a:t>GSM-</a:t>
                          </a:r>
                          <a:r>
                            <a:rPr lang="en-US" sz="1400" dirty="0" err="1"/>
                            <a:t>psd</a:t>
                          </a:r>
                          <a:endParaRPr lang="en-US" sz="1400" dirty="0"/>
                        </a:p>
                      </a:txBody>
                      <a:tcPr/>
                    </a:tc>
                    <a:tc>
                      <a:txBody>
                        <a:bodyPr/>
                        <a:lstStyle/>
                        <a:p>
                          <a:pPr algn="ctr"/>
                          <a:r>
                            <a:rPr lang="en-US" sz="1400" dirty="0"/>
                            <a:t>3</a:t>
                          </a:r>
                        </a:p>
                      </a:txBody>
                      <a:tcPr/>
                    </a:tc>
                    <a:tc>
                      <a:txBody>
                        <a:bodyPr/>
                        <a:lstStyle/>
                        <a:p>
                          <a:pPr algn="ctr"/>
                          <a:r>
                            <a:rPr lang="en-US" sz="1400" dirty="0"/>
                            <a:t>0.60</a:t>
                          </a:r>
                        </a:p>
                      </a:txBody>
                      <a:tcPr/>
                    </a:tc>
                    <a:tc>
                      <a:txBody>
                        <a:bodyPr/>
                        <a:lstStyle/>
                        <a:p>
                          <a:pPr algn="ctr"/>
                          <a:r>
                            <a:rPr lang="en-US" sz="1400" dirty="0"/>
                            <a:t>0.67</a:t>
                          </a:r>
                        </a:p>
                      </a:txBody>
                      <a:tcPr/>
                    </a:tc>
                    <a:tc>
                      <a:txBody>
                        <a:bodyPr/>
                        <a:lstStyle/>
                        <a:p>
                          <a:pPr algn="ctr"/>
                          <a:r>
                            <a:rPr lang="en-US" sz="1400" dirty="0"/>
                            <a:t>0.89</a:t>
                          </a:r>
                        </a:p>
                      </a:txBody>
                      <a:tcPr/>
                    </a:tc>
                    <a:tc>
                      <a:txBody>
                        <a:bodyPr/>
                        <a:lstStyle/>
                        <a:p>
                          <a:pPr algn="ctr"/>
                          <a:r>
                            <a:rPr lang="en-US" sz="1400" dirty="0"/>
                            <a:t>0.88</a:t>
                          </a:r>
                        </a:p>
                      </a:txBody>
                      <a:tcPr/>
                    </a:tc>
                    <a:extLst>
                      <a:ext uri="{0D108BD9-81ED-4DB2-BD59-A6C34878D82A}">
                        <a16:rowId xmlns:a16="http://schemas.microsoft.com/office/drawing/2014/main" val="2405878962"/>
                      </a:ext>
                    </a:extLst>
                  </a:tr>
                  <a:tr h="350599">
                    <a:tc>
                      <a:txBody>
                        <a:bodyPr/>
                        <a:lstStyle/>
                        <a:p>
                          <a:pPr algn="ctr"/>
                          <a:r>
                            <a:rPr lang="en-US" sz="1400" dirty="0"/>
                            <a:t>GSM-</a:t>
                          </a:r>
                          <a:r>
                            <a:rPr lang="en-US" sz="1400" dirty="0" err="1"/>
                            <a:t>psd</a:t>
                          </a:r>
                          <a:endParaRPr lang="en-US" sz="1400" i="1" dirty="0"/>
                        </a:p>
                      </a:txBody>
                      <a:tcPr/>
                    </a:tc>
                    <a:tc>
                      <a:txBody>
                        <a:bodyPr/>
                        <a:lstStyle/>
                        <a:p>
                          <a:pPr algn="ctr"/>
                          <a:r>
                            <a:rPr lang="en-US" sz="1400" dirty="0"/>
                            <a:t>4</a:t>
                          </a:r>
                        </a:p>
                      </a:txBody>
                      <a:tcPr/>
                    </a:tc>
                    <a:tc>
                      <a:txBody>
                        <a:bodyPr/>
                        <a:lstStyle/>
                        <a:p>
                          <a:pPr algn="ctr"/>
                          <a:r>
                            <a:rPr lang="en-US" sz="1400" dirty="0"/>
                            <a:t>0.48</a:t>
                          </a:r>
                        </a:p>
                      </a:txBody>
                      <a:tcPr/>
                    </a:tc>
                    <a:tc>
                      <a:txBody>
                        <a:bodyPr/>
                        <a:lstStyle/>
                        <a:p>
                          <a:pPr algn="ctr"/>
                          <a:r>
                            <a:rPr lang="en-US" sz="1400" dirty="0"/>
                            <a:t>0.65</a:t>
                          </a:r>
                        </a:p>
                      </a:txBody>
                      <a:tcPr/>
                    </a:tc>
                    <a:tc>
                      <a:txBody>
                        <a:bodyPr/>
                        <a:lstStyle/>
                        <a:p>
                          <a:pPr algn="ctr"/>
                          <a:r>
                            <a:rPr lang="en-US" sz="1400" dirty="0"/>
                            <a:t>0.89</a:t>
                          </a:r>
                        </a:p>
                      </a:txBody>
                      <a:tcPr/>
                    </a:tc>
                    <a:tc>
                      <a:txBody>
                        <a:bodyPr/>
                        <a:lstStyle/>
                        <a:p>
                          <a:pPr algn="ctr"/>
                          <a:r>
                            <a:rPr lang="en-US" sz="1400" dirty="0"/>
                            <a:t>0.88</a:t>
                          </a:r>
                        </a:p>
                      </a:txBody>
                      <a:tcPr/>
                    </a:tc>
                    <a:extLst>
                      <a:ext uri="{0D108BD9-81ED-4DB2-BD59-A6C34878D82A}">
                        <a16:rowId xmlns:a16="http://schemas.microsoft.com/office/drawing/2014/main" val="1409894681"/>
                      </a:ext>
                    </a:extLst>
                  </a:tr>
                </a:tbl>
              </a:graphicData>
            </a:graphic>
          </p:graphicFrame>
        </mc:Choice>
        <mc:Fallback xmlns="">
          <p:graphicFrame>
            <p:nvGraphicFramePr>
              <p:cNvPr id="7" name="Table 6">
                <a:extLst>
                  <a:ext uri="{FF2B5EF4-FFF2-40B4-BE49-F238E27FC236}">
                    <a16:creationId xmlns:a16="http://schemas.microsoft.com/office/drawing/2014/main" id="{278CCE79-2A86-1EB9-AEDF-73CE9F06080E}"/>
                  </a:ext>
                </a:extLst>
              </p:cNvPr>
              <p:cNvGraphicFramePr>
                <a:graphicFrameLocks noGrp="1"/>
              </p:cNvGraphicFramePr>
              <p:nvPr/>
            </p:nvGraphicFramePr>
            <p:xfrm>
              <a:off x="322059" y="1582393"/>
              <a:ext cx="8499204" cy="1998414"/>
            </p:xfrm>
            <a:graphic>
              <a:graphicData uri="http://schemas.openxmlformats.org/drawingml/2006/table">
                <a:tbl>
                  <a:tblPr firstRow="1" bandRow="1">
                    <a:tableStyleId>{EB9631B5-78F2-41C9-869B-9F39066F8104}</a:tableStyleId>
                  </a:tblPr>
                  <a:tblGrid>
                    <a:gridCol w="1229721">
                      <a:extLst>
                        <a:ext uri="{9D8B030D-6E8A-4147-A177-3AD203B41FA5}">
                          <a16:colId xmlns:a16="http://schemas.microsoft.com/office/drawing/2014/main" val="3595610879"/>
                        </a:ext>
                      </a:extLst>
                    </a:gridCol>
                    <a:gridCol w="737832">
                      <a:extLst>
                        <a:ext uri="{9D8B030D-6E8A-4147-A177-3AD203B41FA5}">
                          <a16:colId xmlns:a16="http://schemas.microsoft.com/office/drawing/2014/main" val="2507230220"/>
                        </a:ext>
                      </a:extLst>
                    </a:gridCol>
                    <a:gridCol w="1557645">
                      <a:extLst>
                        <a:ext uri="{9D8B030D-6E8A-4147-A177-3AD203B41FA5}">
                          <a16:colId xmlns:a16="http://schemas.microsoft.com/office/drawing/2014/main" val="3724946209"/>
                        </a:ext>
                      </a:extLst>
                    </a:gridCol>
                    <a:gridCol w="1658002">
                      <a:extLst>
                        <a:ext uri="{9D8B030D-6E8A-4147-A177-3AD203B41FA5}">
                          <a16:colId xmlns:a16="http://schemas.microsoft.com/office/drawing/2014/main" val="2362640678"/>
                        </a:ext>
                      </a:extLst>
                    </a:gridCol>
                    <a:gridCol w="1658002">
                      <a:extLst>
                        <a:ext uri="{9D8B030D-6E8A-4147-A177-3AD203B41FA5}">
                          <a16:colId xmlns:a16="http://schemas.microsoft.com/office/drawing/2014/main" val="3245521489"/>
                        </a:ext>
                      </a:extLst>
                    </a:gridCol>
                    <a:gridCol w="1658002">
                      <a:extLst>
                        <a:ext uri="{9D8B030D-6E8A-4147-A177-3AD203B41FA5}">
                          <a16:colId xmlns:a16="http://schemas.microsoft.com/office/drawing/2014/main" val="3154590024"/>
                        </a:ext>
                      </a:extLst>
                    </a:gridCol>
                  </a:tblGrid>
                  <a:tr h="596018">
                    <a:tc>
                      <a:txBody>
                        <a:bodyPr/>
                        <a:lstStyle/>
                        <a:p>
                          <a:pPr algn="ctr"/>
                          <a:r>
                            <a:rPr lang="en-US" sz="1400" dirty="0"/>
                            <a:t>Model</a:t>
                          </a:r>
                        </a:p>
                      </a:txBody>
                      <a:tcPr anchor="ctr"/>
                    </a:tc>
                    <a:tc>
                      <a:txBody>
                        <a:bodyPr/>
                        <a:lstStyle/>
                        <a:p>
                          <a:pPr algn="ctr"/>
                          <a:r>
                            <a:rPr lang="en-US" sz="1400" i="1" dirty="0" err="1"/>
                            <a:t>N</a:t>
                          </a:r>
                          <a:r>
                            <a:rPr lang="en-US" sz="1400" baseline="-25000" dirty="0" err="1"/>
                            <a:t>cont</a:t>
                          </a:r>
                          <a:endParaRPr lang="en-US" sz="1400" dirty="0"/>
                        </a:p>
                      </a:txBody>
                      <a:tcPr anchor="ctr"/>
                    </a:tc>
                    <a:tc>
                      <a:txBody>
                        <a:bodyPr/>
                        <a:lstStyle/>
                        <a:p>
                          <a:endParaRPr lang="en-US"/>
                        </a:p>
                      </a:txBody>
                      <a:tcPr anchor="ctr">
                        <a:blipFill>
                          <a:blip r:embed="rId2"/>
                          <a:stretch>
                            <a:fillRect l="-126172" t="-2041" r="-319922" b="-237755"/>
                          </a:stretch>
                        </a:blipFill>
                      </a:tcPr>
                    </a:tc>
                    <a:tc>
                      <a:txBody>
                        <a:bodyPr/>
                        <a:lstStyle/>
                        <a:p>
                          <a:endParaRPr lang="en-US"/>
                        </a:p>
                      </a:txBody>
                      <a:tcPr anchor="ctr">
                        <a:blipFill>
                          <a:blip r:embed="rId2"/>
                          <a:stretch>
                            <a:fillRect l="-212868" t="-2041" r="-201103" b="-237755"/>
                          </a:stretch>
                        </a:blipFill>
                      </a:tcPr>
                    </a:tc>
                    <a:tc>
                      <a:txBody>
                        <a:bodyPr/>
                        <a:lstStyle/>
                        <a:p>
                          <a:endParaRPr lang="en-US"/>
                        </a:p>
                      </a:txBody>
                      <a:tcPr anchor="ctr">
                        <a:blipFill>
                          <a:blip r:embed="rId2"/>
                          <a:stretch>
                            <a:fillRect l="-311722" t="-2041" r="-100366" b="-237755"/>
                          </a:stretch>
                        </a:blipFill>
                      </a:tcPr>
                    </a:tc>
                    <a:tc>
                      <a:txBody>
                        <a:bodyPr/>
                        <a:lstStyle/>
                        <a:p>
                          <a:endParaRPr lang="en-US"/>
                        </a:p>
                      </a:txBody>
                      <a:tcPr anchor="ctr">
                        <a:blipFill>
                          <a:blip r:embed="rId2"/>
                          <a:stretch>
                            <a:fillRect l="-413235" t="-2041" r="-735" b="-237755"/>
                          </a:stretch>
                        </a:blipFill>
                      </a:tcPr>
                    </a:tc>
                    <a:extLst>
                      <a:ext uri="{0D108BD9-81ED-4DB2-BD59-A6C34878D82A}">
                        <a16:rowId xmlns:a16="http://schemas.microsoft.com/office/drawing/2014/main" val="3231203694"/>
                      </a:ext>
                    </a:extLst>
                  </a:tr>
                  <a:tr h="350599">
                    <a:tc>
                      <a:txBody>
                        <a:bodyPr/>
                        <a:lstStyle/>
                        <a:p>
                          <a:pPr algn="ctr"/>
                          <a:r>
                            <a:rPr lang="en-US" sz="1400" dirty="0"/>
                            <a:t>HO-SM-p</a:t>
                          </a:r>
                        </a:p>
                      </a:txBody>
                      <a:tcPr/>
                    </a:tc>
                    <a:tc>
                      <a:txBody>
                        <a:bodyPr/>
                        <a:lstStyle/>
                        <a:p>
                          <a:pPr algn="ctr"/>
                          <a:r>
                            <a:rPr lang="en-US" sz="1400" dirty="0"/>
                            <a:t>0</a:t>
                          </a:r>
                        </a:p>
                      </a:txBody>
                      <a:tcPr/>
                    </a:tc>
                    <a:tc>
                      <a:txBody>
                        <a:bodyPr/>
                        <a:lstStyle/>
                        <a:p>
                          <a:pPr algn="ctr"/>
                          <a:r>
                            <a:rPr lang="en-US" sz="1400" dirty="0"/>
                            <a:t>0.86</a:t>
                          </a:r>
                        </a:p>
                      </a:txBody>
                      <a:tcPr/>
                    </a:tc>
                    <a:tc>
                      <a:txBody>
                        <a:bodyPr/>
                        <a:lstStyle/>
                        <a:p>
                          <a:pPr algn="ctr"/>
                          <a:r>
                            <a:rPr lang="en-US" sz="1400" dirty="0"/>
                            <a:t>0.85</a:t>
                          </a:r>
                        </a:p>
                      </a:txBody>
                      <a:tcPr/>
                    </a:tc>
                    <a:tc>
                      <a:txBody>
                        <a:bodyPr/>
                        <a:lstStyle/>
                        <a:p>
                          <a:pPr algn="ctr"/>
                          <a:r>
                            <a:rPr lang="en-US" sz="1400" dirty="0"/>
                            <a:t>0.95</a:t>
                          </a:r>
                        </a:p>
                      </a:txBody>
                      <a:tcPr/>
                    </a:tc>
                    <a:tc>
                      <a:txBody>
                        <a:bodyPr/>
                        <a:lstStyle/>
                        <a:p>
                          <a:pPr algn="ctr"/>
                          <a:r>
                            <a:rPr lang="en-US" sz="1400" dirty="0"/>
                            <a:t>0.96</a:t>
                          </a:r>
                        </a:p>
                      </a:txBody>
                      <a:tcPr/>
                    </a:tc>
                    <a:extLst>
                      <a:ext uri="{0D108BD9-81ED-4DB2-BD59-A6C34878D82A}">
                        <a16:rowId xmlns:a16="http://schemas.microsoft.com/office/drawing/2014/main" val="2782333458"/>
                      </a:ext>
                    </a:extLst>
                  </a:tr>
                  <a:tr h="350599">
                    <a:tc>
                      <a:txBody>
                        <a:bodyPr/>
                        <a:lstStyle/>
                        <a:p>
                          <a:pPr algn="ctr"/>
                          <a:r>
                            <a:rPr lang="en-US" sz="1400" dirty="0"/>
                            <a:t>GSM-p</a:t>
                          </a:r>
                        </a:p>
                      </a:txBody>
                      <a:tcPr/>
                    </a:tc>
                    <a:tc>
                      <a:txBody>
                        <a:bodyPr/>
                        <a:lstStyle/>
                        <a:p>
                          <a:pPr algn="ctr"/>
                          <a:r>
                            <a:rPr lang="en-US" sz="1400" dirty="0"/>
                            <a:t>3</a:t>
                          </a:r>
                        </a:p>
                      </a:txBody>
                      <a:tcPr/>
                    </a:tc>
                    <a:tc>
                      <a:txBody>
                        <a:bodyPr/>
                        <a:lstStyle/>
                        <a:p>
                          <a:pPr algn="ctr"/>
                          <a:r>
                            <a:rPr lang="en-US" sz="1400" dirty="0"/>
                            <a:t>0.67</a:t>
                          </a:r>
                        </a:p>
                      </a:txBody>
                      <a:tcPr/>
                    </a:tc>
                    <a:tc>
                      <a:txBody>
                        <a:bodyPr/>
                        <a:lstStyle/>
                        <a:p>
                          <a:pPr algn="ctr"/>
                          <a:r>
                            <a:rPr lang="en-US" sz="1400" dirty="0"/>
                            <a:t>0.67</a:t>
                          </a:r>
                        </a:p>
                      </a:txBody>
                      <a:tcPr/>
                    </a:tc>
                    <a:tc>
                      <a:txBody>
                        <a:bodyPr/>
                        <a:lstStyle/>
                        <a:p>
                          <a:pPr algn="ctr"/>
                          <a:r>
                            <a:rPr lang="en-US" sz="1400" dirty="0"/>
                            <a:t>0.98</a:t>
                          </a:r>
                        </a:p>
                      </a:txBody>
                      <a:tcPr/>
                    </a:tc>
                    <a:tc>
                      <a:txBody>
                        <a:bodyPr/>
                        <a:lstStyle/>
                        <a:p>
                          <a:pPr algn="ctr"/>
                          <a:r>
                            <a:rPr lang="en-US" sz="1400" dirty="0"/>
                            <a:t>0.98</a:t>
                          </a:r>
                        </a:p>
                      </a:txBody>
                      <a:tcPr/>
                    </a:tc>
                    <a:extLst>
                      <a:ext uri="{0D108BD9-81ED-4DB2-BD59-A6C34878D82A}">
                        <a16:rowId xmlns:a16="http://schemas.microsoft.com/office/drawing/2014/main" val="1054798319"/>
                      </a:ext>
                    </a:extLst>
                  </a:tr>
                  <a:tr h="350599">
                    <a:tc>
                      <a:txBody>
                        <a:bodyPr/>
                        <a:lstStyle/>
                        <a:p>
                          <a:pPr algn="ctr"/>
                          <a:r>
                            <a:rPr lang="en-US" sz="1400" dirty="0"/>
                            <a:t>GSM-</a:t>
                          </a:r>
                          <a:r>
                            <a:rPr lang="en-US" sz="1400" dirty="0" err="1"/>
                            <a:t>psd</a:t>
                          </a:r>
                          <a:endParaRPr lang="en-US" sz="1400" dirty="0"/>
                        </a:p>
                      </a:txBody>
                      <a:tcPr/>
                    </a:tc>
                    <a:tc>
                      <a:txBody>
                        <a:bodyPr/>
                        <a:lstStyle/>
                        <a:p>
                          <a:pPr algn="ctr"/>
                          <a:r>
                            <a:rPr lang="en-US" sz="1400" dirty="0"/>
                            <a:t>3</a:t>
                          </a:r>
                        </a:p>
                      </a:txBody>
                      <a:tcPr/>
                    </a:tc>
                    <a:tc>
                      <a:txBody>
                        <a:bodyPr/>
                        <a:lstStyle/>
                        <a:p>
                          <a:pPr algn="ctr"/>
                          <a:r>
                            <a:rPr lang="en-US" sz="1400" dirty="0"/>
                            <a:t>0.60</a:t>
                          </a:r>
                        </a:p>
                      </a:txBody>
                      <a:tcPr/>
                    </a:tc>
                    <a:tc>
                      <a:txBody>
                        <a:bodyPr/>
                        <a:lstStyle/>
                        <a:p>
                          <a:pPr algn="ctr"/>
                          <a:r>
                            <a:rPr lang="en-US" sz="1400" dirty="0"/>
                            <a:t>0.67</a:t>
                          </a:r>
                        </a:p>
                      </a:txBody>
                      <a:tcPr/>
                    </a:tc>
                    <a:tc>
                      <a:txBody>
                        <a:bodyPr/>
                        <a:lstStyle/>
                        <a:p>
                          <a:pPr algn="ctr"/>
                          <a:r>
                            <a:rPr lang="en-US" sz="1400" dirty="0"/>
                            <a:t>0.89</a:t>
                          </a:r>
                        </a:p>
                      </a:txBody>
                      <a:tcPr/>
                    </a:tc>
                    <a:tc>
                      <a:txBody>
                        <a:bodyPr/>
                        <a:lstStyle/>
                        <a:p>
                          <a:pPr algn="ctr"/>
                          <a:r>
                            <a:rPr lang="en-US" sz="1400" dirty="0"/>
                            <a:t>0.88</a:t>
                          </a:r>
                        </a:p>
                      </a:txBody>
                      <a:tcPr/>
                    </a:tc>
                    <a:extLst>
                      <a:ext uri="{0D108BD9-81ED-4DB2-BD59-A6C34878D82A}">
                        <a16:rowId xmlns:a16="http://schemas.microsoft.com/office/drawing/2014/main" val="2405878962"/>
                      </a:ext>
                    </a:extLst>
                  </a:tr>
                  <a:tr h="350599">
                    <a:tc>
                      <a:txBody>
                        <a:bodyPr/>
                        <a:lstStyle/>
                        <a:p>
                          <a:pPr algn="ctr"/>
                          <a:r>
                            <a:rPr lang="en-US" sz="1400" dirty="0"/>
                            <a:t>GSM-</a:t>
                          </a:r>
                          <a:r>
                            <a:rPr lang="en-US" sz="1400" dirty="0" err="1"/>
                            <a:t>psd</a:t>
                          </a:r>
                          <a:endParaRPr lang="en-US" sz="1400" i="1" dirty="0"/>
                        </a:p>
                      </a:txBody>
                      <a:tcPr/>
                    </a:tc>
                    <a:tc>
                      <a:txBody>
                        <a:bodyPr/>
                        <a:lstStyle/>
                        <a:p>
                          <a:pPr algn="ctr"/>
                          <a:r>
                            <a:rPr lang="en-US" sz="1400" dirty="0"/>
                            <a:t>4</a:t>
                          </a:r>
                        </a:p>
                      </a:txBody>
                      <a:tcPr/>
                    </a:tc>
                    <a:tc>
                      <a:txBody>
                        <a:bodyPr/>
                        <a:lstStyle/>
                        <a:p>
                          <a:pPr algn="ctr"/>
                          <a:r>
                            <a:rPr lang="en-US" sz="1400" dirty="0"/>
                            <a:t>0.48</a:t>
                          </a:r>
                        </a:p>
                      </a:txBody>
                      <a:tcPr/>
                    </a:tc>
                    <a:tc>
                      <a:txBody>
                        <a:bodyPr/>
                        <a:lstStyle/>
                        <a:p>
                          <a:pPr algn="ctr"/>
                          <a:r>
                            <a:rPr lang="en-US" sz="1400" dirty="0"/>
                            <a:t>0.65</a:t>
                          </a:r>
                        </a:p>
                      </a:txBody>
                      <a:tcPr/>
                    </a:tc>
                    <a:tc>
                      <a:txBody>
                        <a:bodyPr/>
                        <a:lstStyle/>
                        <a:p>
                          <a:pPr algn="ctr"/>
                          <a:r>
                            <a:rPr lang="en-US" sz="1400" dirty="0"/>
                            <a:t>0.89</a:t>
                          </a:r>
                        </a:p>
                      </a:txBody>
                      <a:tcPr/>
                    </a:tc>
                    <a:tc>
                      <a:txBody>
                        <a:bodyPr/>
                        <a:lstStyle/>
                        <a:p>
                          <a:pPr algn="ctr"/>
                          <a:r>
                            <a:rPr lang="en-US" sz="1400" dirty="0"/>
                            <a:t>0.88</a:t>
                          </a:r>
                        </a:p>
                      </a:txBody>
                      <a:tcPr/>
                    </a:tc>
                    <a:extLst>
                      <a:ext uri="{0D108BD9-81ED-4DB2-BD59-A6C34878D82A}">
                        <a16:rowId xmlns:a16="http://schemas.microsoft.com/office/drawing/2014/main" val="1409894681"/>
                      </a:ext>
                    </a:extLst>
                  </a:tr>
                </a:tbl>
              </a:graphicData>
            </a:graphic>
          </p:graphicFrame>
        </mc:Fallback>
      </mc:AlternateContent>
      <p:sp>
        <p:nvSpPr>
          <p:cNvPr id="8" name="Left Brace 7">
            <a:extLst>
              <a:ext uri="{FF2B5EF4-FFF2-40B4-BE49-F238E27FC236}">
                <a16:creationId xmlns:a16="http://schemas.microsoft.com/office/drawing/2014/main" id="{B563991A-6299-A30C-B435-F467212EB797}"/>
              </a:ext>
            </a:extLst>
          </p:cNvPr>
          <p:cNvSpPr/>
          <p:nvPr/>
        </p:nvSpPr>
        <p:spPr>
          <a:xfrm rot="16200000">
            <a:off x="3808475" y="2648565"/>
            <a:ext cx="155449" cy="2286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CA150CED-7F90-56F0-CDFE-1C6CFFCD7B67}"/>
              </a:ext>
            </a:extLst>
          </p:cNvPr>
          <p:cNvSpPr/>
          <p:nvPr/>
        </p:nvSpPr>
        <p:spPr>
          <a:xfrm rot="16200000">
            <a:off x="7085076" y="2645516"/>
            <a:ext cx="155449" cy="228600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1C969A3-612A-8F02-BE83-F55A0BAA07FE}"/>
              </a:ext>
            </a:extLst>
          </p:cNvPr>
          <p:cNvCxnSpPr>
            <a:cxnSpLocks/>
          </p:cNvCxnSpPr>
          <p:nvPr/>
        </p:nvCxnSpPr>
        <p:spPr>
          <a:xfrm flipV="1">
            <a:off x="3276600" y="3962400"/>
            <a:ext cx="533400" cy="381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595A2C0-723A-0955-F6E8-B76E9F6C369A}"/>
              </a:ext>
            </a:extLst>
          </p:cNvPr>
          <p:cNvCxnSpPr>
            <a:cxnSpLocks/>
          </p:cNvCxnSpPr>
          <p:nvPr/>
        </p:nvCxnSpPr>
        <p:spPr>
          <a:xfrm flipV="1">
            <a:off x="5029200" y="4096100"/>
            <a:ext cx="1981200" cy="6953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Footer Placeholder 2">
            <a:extLst>
              <a:ext uri="{FF2B5EF4-FFF2-40B4-BE49-F238E27FC236}">
                <a16:creationId xmlns:a16="http://schemas.microsoft.com/office/drawing/2014/main" id="{FB6404AD-9D54-7C7B-6B53-228125DDA4A0}"/>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
        <p:nvSpPr>
          <p:cNvPr id="15" name="Content Placeholder 1">
            <a:extLst>
              <a:ext uri="{FF2B5EF4-FFF2-40B4-BE49-F238E27FC236}">
                <a16:creationId xmlns:a16="http://schemas.microsoft.com/office/drawing/2014/main" id="{6C7CB04C-69E0-84E3-1168-361D50CD6B0A}"/>
              </a:ext>
            </a:extLst>
          </p:cNvPr>
          <p:cNvSpPr txBox="1">
            <a:spLocks/>
          </p:cNvSpPr>
          <p:nvPr/>
        </p:nvSpPr>
        <p:spPr>
          <a:xfrm>
            <a:off x="4790972" y="1161926"/>
            <a:ext cx="4191000" cy="522319"/>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sz="900" kern="0" dirty="0"/>
              <a:t>[4] J. Wylie, J. </a:t>
            </a:r>
            <a:r>
              <a:rPr lang="en-US" sz="900" kern="0" dirty="0" err="1"/>
              <a:t>Okołowicz</a:t>
            </a:r>
            <a:r>
              <a:rPr lang="en-US" sz="900" kern="0" dirty="0"/>
              <a:t>, W. Nazarewicz, M. </a:t>
            </a:r>
            <a:r>
              <a:rPr lang="en-US" sz="900" kern="0" dirty="0" err="1"/>
              <a:t>Płoszajczak</a:t>
            </a:r>
            <a:r>
              <a:rPr lang="en-US" sz="900" kern="0" dirty="0"/>
              <a:t>, S. M. Wang (</a:t>
            </a:r>
            <a:r>
              <a:rPr lang="ja-JP" altLang="en-US" sz="900" kern="0" dirty="0"/>
              <a:t>王思敏</a:t>
            </a:r>
            <a:r>
              <a:rPr lang="en-US" altLang="ja-JP" sz="900" kern="0" dirty="0"/>
              <a:t>), </a:t>
            </a:r>
            <a:r>
              <a:rPr lang="en-US" sz="900" kern="0" dirty="0"/>
              <a:t>X. Mao (</a:t>
            </a:r>
            <a:r>
              <a:rPr lang="ja-JP" altLang="en-US" sz="900" kern="0" dirty="0"/>
              <a:t>毛兴泽</a:t>
            </a:r>
            <a:r>
              <a:rPr lang="en-US" altLang="ja-JP" sz="900" kern="0" dirty="0"/>
              <a:t>), </a:t>
            </a:r>
            <a:r>
              <a:rPr lang="en-US" sz="900" kern="0" dirty="0"/>
              <a:t>and N. Michel, Phys. Rev. C 104, L061301 (2021)</a:t>
            </a:r>
          </a:p>
        </p:txBody>
      </p:sp>
    </p:spTree>
    <p:extLst>
      <p:ext uri="{BB962C8B-B14F-4D97-AF65-F5344CB8AC3E}">
        <p14:creationId xmlns:p14="http://schemas.microsoft.com/office/powerpoint/2010/main" val="2291256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32E29-9848-869F-8738-77D6336B09F8}"/>
              </a:ext>
            </a:extLst>
          </p:cNvPr>
          <p:cNvSpPr>
            <a:spLocks noGrp="1"/>
          </p:cNvSpPr>
          <p:nvPr>
            <p:ph idx="1"/>
          </p:nvPr>
        </p:nvSpPr>
        <p:spPr>
          <a:xfrm>
            <a:off x="76200" y="1067100"/>
            <a:ext cx="2819400" cy="5027414"/>
          </a:xfrm>
        </p:spPr>
        <p:txBody>
          <a:bodyPr/>
          <a:lstStyle/>
          <a:p>
            <a:r>
              <a:rPr lang="en-US" dirty="0"/>
              <a:t>For resonant </a:t>
            </a:r>
            <a:r>
              <a:rPr lang="en-US" baseline="30000" dirty="0"/>
              <a:t>8</a:t>
            </a:r>
            <a:r>
              <a:rPr lang="en-US" dirty="0"/>
              <a:t>C, we are dominated by the continuum (HO basis a poor representation)</a:t>
            </a:r>
          </a:p>
          <a:p>
            <a:endParaRPr lang="en-US" dirty="0"/>
          </a:p>
          <a:p>
            <a:r>
              <a:rPr lang="en-US" dirty="0"/>
              <a:t>For </a:t>
            </a:r>
            <a:r>
              <a:rPr lang="en-US" baseline="30000" dirty="0"/>
              <a:t>8</a:t>
            </a:r>
            <a:r>
              <a:rPr lang="en-US" dirty="0"/>
              <a:t>B we are largely dominated by bound poles (HO basis OK representation)</a:t>
            </a:r>
          </a:p>
          <a:p>
            <a:endParaRPr lang="en-US" dirty="0"/>
          </a:p>
          <a:p>
            <a:r>
              <a:rPr lang="en-US" dirty="0"/>
              <a:t>In summary…</a:t>
            </a:r>
          </a:p>
        </p:txBody>
      </p:sp>
      <p:sp>
        <p:nvSpPr>
          <p:cNvPr id="3" name="Title 2">
            <a:extLst>
              <a:ext uri="{FF2B5EF4-FFF2-40B4-BE49-F238E27FC236}">
                <a16:creationId xmlns:a16="http://schemas.microsoft.com/office/drawing/2014/main" id="{49328BDB-B267-716A-E055-A8DD99185223}"/>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CE14FA4-3CC6-BC09-A56A-CE849B5979A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18</a:t>
            </a:fld>
            <a:endParaRPr lang="en-US"/>
          </a:p>
        </p:txBody>
      </p:sp>
      <p:pic>
        <p:nvPicPr>
          <p:cNvPr id="26" name="Picture 25" descr="A screenshot of a video game&#10;&#10;Description automatically generated">
            <a:extLst>
              <a:ext uri="{FF2B5EF4-FFF2-40B4-BE49-F238E27FC236}">
                <a16:creationId xmlns:a16="http://schemas.microsoft.com/office/drawing/2014/main" id="{26616DD1-D558-BA05-4ED6-F39E7869C477}"/>
              </a:ext>
            </a:extLst>
          </p:cNvPr>
          <p:cNvPicPr>
            <a:picLocks noChangeAspect="1"/>
          </p:cNvPicPr>
          <p:nvPr/>
        </p:nvPicPr>
        <p:blipFill>
          <a:blip r:embed="rId2"/>
          <a:stretch>
            <a:fillRect/>
          </a:stretch>
        </p:blipFill>
        <p:spPr>
          <a:xfrm>
            <a:off x="2895600" y="1017423"/>
            <a:ext cx="6210274" cy="5126768"/>
          </a:xfrm>
          <a:prstGeom prst="rect">
            <a:avLst/>
          </a:prstGeom>
        </p:spPr>
      </p:pic>
      <p:sp>
        <p:nvSpPr>
          <p:cNvPr id="7" name="Footer Placeholder 2">
            <a:extLst>
              <a:ext uri="{FF2B5EF4-FFF2-40B4-BE49-F238E27FC236}">
                <a16:creationId xmlns:a16="http://schemas.microsoft.com/office/drawing/2014/main" id="{3EBD4DFC-46E8-C632-52CB-21B62CFF9304}"/>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505306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7382CCE1-820B-BFB7-6C60-35960E0C3A71}"/>
              </a:ext>
            </a:extLst>
          </p:cNvPr>
          <p:cNvGrpSpPr/>
          <p:nvPr/>
        </p:nvGrpSpPr>
        <p:grpSpPr>
          <a:xfrm>
            <a:off x="3949835" y="2878131"/>
            <a:ext cx="2229126" cy="1418120"/>
            <a:chOff x="9249445" y="4001116"/>
            <a:chExt cx="3353910" cy="2179339"/>
          </a:xfrm>
        </p:grpSpPr>
        <p:pic>
          <p:nvPicPr>
            <p:cNvPr id="28" name="Picture 27">
              <a:extLst>
                <a:ext uri="{FF2B5EF4-FFF2-40B4-BE49-F238E27FC236}">
                  <a16:creationId xmlns:a16="http://schemas.microsoft.com/office/drawing/2014/main" id="{3899BA8F-988B-6932-0876-830A8C5A3868}"/>
                </a:ext>
              </a:extLst>
            </p:cNvPr>
            <p:cNvPicPr>
              <a:picLocks noChangeAspect="1"/>
            </p:cNvPicPr>
            <p:nvPr/>
          </p:nvPicPr>
          <p:blipFill rotWithShape="1">
            <a:blip r:embed="rId3"/>
            <a:srcRect l="6246" b="15755"/>
            <a:stretch/>
          </p:blipFill>
          <p:spPr>
            <a:xfrm>
              <a:off x="9249445" y="4001116"/>
              <a:ext cx="3353910" cy="2179339"/>
            </a:xfrm>
            <a:prstGeom prst="rect">
              <a:avLst/>
            </a:prstGeom>
          </p:spPr>
        </p:pic>
        <p:sp>
          <p:nvSpPr>
            <p:cNvPr id="29" name="Arrow: Down 28">
              <a:extLst>
                <a:ext uri="{FF2B5EF4-FFF2-40B4-BE49-F238E27FC236}">
                  <a16:creationId xmlns:a16="http://schemas.microsoft.com/office/drawing/2014/main" id="{9422A8E3-BEC8-D20E-55FF-FC8B3E73F680}"/>
                </a:ext>
              </a:extLst>
            </p:cNvPr>
            <p:cNvSpPr/>
            <p:nvPr/>
          </p:nvSpPr>
          <p:spPr>
            <a:xfrm rot="3405327">
              <a:off x="10397572" y="4933621"/>
              <a:ext cx="142675" cy="530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19</a:t>
            </a:fld>
            <a:endParaRPr lang="en-US"/>
          </a:p>
        </p:txBody>
      </p:sp>
      <p:sp>
        <p:nvSpPr>
          <p:cNvPr id="12" name="Content Placeholder 1">
            <a:extLst>
              <a:ext uri="{FF2B5EF4-FFF2-40B4-BE49-F238E27FC236}">
                <a16:creationId xmlns:a16="http://schemas.microsoft.com/office/drawing/2014/main" id="{948FB8BA-7E54-48F3-AFAC-F0D5631C5BA4}"/>
              </a:ext>
            </a:extLst>
          </p:cNvPr>
          <p:cNvSpPr>
            <a:spLocks noGrp="1"/>
          </p:cNvSpPr>
          <p:nvPr>
            <p:ph idx="1"/>
          </p:nvPr>
        </p:nvSpPr>
        <p:spPr>
          <a:xfrm>
            <a:off x="3609081" y="4464691"/>
            <a:ext cx="5534789" cy="1298083"/>
          </a:xfrm>
        </p:spPr>
        <p:txBody>
          <a:bodyPr/>
          <a:lstStyle/>
          <a:p>
            <a:pPr>
              <a:spcAft>
                <a:spcPts val="600"/>
              </a:spcAft>
            </a:pPr>
            <a:r>
              <a:rPr lang="en-US" dirty="0"/>
              <a:t>No strong changes to core when removing weakly-bound nucleon (Parent/daughter are similar)</a:t>
            </a:r>
          </a:p>
        </p:txBody>
      </p:sp>
      <p:sp>
        <p:nvSpPr>
          <p:cNvPr id="66" name="Content Placeholder 1">
            <a:extLst>
              <a:ext uri="{FF2B5EF4-FFF2-40B4-BE49-F238E27FC236}">
                <a16:creationId xmlns:a16="http://schemas.microsoft.com/office/drawing/2014/main" id="{BF9B3384-AFBA-4112-99AB-976B87655A81}"/>
              </a:ext>
            </a:extLst>
          </p:cNvPr>
          <p:cNvSpPr txBox="1">
            <a:spLocks/>
          </p:cNvSpPr>
          <p:nvPr/>
        </p:nvSpPr>
        <p:spPr bwMode="auto">
          <a:xfrm>
            <a:off x="76200" y="1128533"/>
            <a:ext cx="6071300" cy="988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600"/>
              </a:spcAft>
            </a:pPr>
            <a:r>
              <a:rPr lang="en-US" dirty="0"/>
              <a:t>When we remove a majority species nucleon, we move away from the drip line (</a:t>
            </a:r>
            <a:r>
              <a:rPr lang="en-US" i="1" dirty="0"/>
              <a:t>towards</a:t>
            </a:r>
            <a:r>
              <a:rPr lang="en-US" dirty="0"/>
              <a:t> stability)</a:t>
            </a:r>
          </a:p>
        </p:txBody>
      </p:sp>
      <p:pic>
        <p:nvPicPr>
          <p:cNvPr id="87" name="Picture 86">
            <a:extLst>
              <a:ext uri="{FF2B5EF4-FFF2-40B4-BE49-F238E27FC236}">
                <a16:creationId xmlns:a16="http://schemas.microsoft.com/office/drawing/2014/main" id="{B3099EC8-1F1E-42C4-A586-7BE98EF5FC99}"/>
              </a:ext>
            </a:extLst>
          </p:cNvPr>
          <p:cNvPicPr>
            <a:picLocks noChangeAspect="1"/>
          </p:cNvPicPr>
          <p:nvPr/>
        </p:nvPicPr>
        <p:blipFill>
          <a:blip r:embed="rId4"/>
          <a:stretch>
            <a:fillRect/>
          </a:stretch>
        </p:blipFill>
        <p:spPr>
          <a:xfrm>
            <a:off x="170332" y="2990450"/>
            <a:ext cx="3294082" cy="2963192"/>
          </a:xfrm>
          <a:prstGeom prst="rect">
            <a:avLst/>
          </a:prstGeom>
        </p:spPr>
      </p:pic>
      <p:sp>
        <p:nvSpPr>
          <p:cNvPr id="61" name="Oval 60">
            <a:extLst>
              <a:ext uri="{FF2B5EF4-FFF2-40B4-BE49-F238E27FC236}">
                <a16:creationId xmlns:a16="http://schemas.microsoft.com/office/drawing/2014/main" id="{4223BA05-2A05-43AB-B002-4D2B55AC1335}"/>
              </a:ext>
            </a:extLst>
          </p:cNvPr>
          <p:cNvSpPr/>
          <p:nvPr/>
        </p:nvSpPr>
        <p:spPr>
          <a:xfrm rot="5400000">
            <a:off x="1138699" y="3442743"/>
            <a:ext cx="326910" cy="1306467"/>
          </a:xfrm>
          <a:prstGeom prst="ellipse">
            <a:avLst/>
          </a:prstGeom>
          <a:noFill/>
          <a:ln w="19050">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EAE6F87-6509-42D5-8925-8CD76360C048}"/>
              </a:ext>
            </a:extLst>
          </p:cNvPr>
          <p:cNvSpPr/>
          <p:nvPr/>
        </p:nvSpPr>
        <p:spPr>
          <a:xfrm>
            <a:off x="663994" y="5258803"/>
            <a:ext cx="653988" cy="366242"/>
          </a:xfrm>
          <a:prstGeom prst="ellipse">
            <a:avLst/>
          </a:prstGeom>
          <a:noFill/>
          <a:ln w="19050">
            <a:solidFill>
              <a:srgbClr val="1515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D2D199B-E997-4E07-9888-25FA97A4CA9C}"/>
              </a:ext>
            </a:extLst>
          </p:cNvPr>
          <p:cNvSpPr/>
          <p:nvPr/>
        </p:nvSpPr>
        <p:spPr>
          <a:xfrm>
            <a:off x="2095702" y="5247556"/>
            <a:ext cx="762000" cy="426479"/>
          </a:xfrm>
          <a:prstGeom prst="ellipse">
            <a:avLst/>
          </a:prstGeom>
          <a:noFill/>
          <a:ln w="19050">
            <a:solidFill>
              <a:srgbClr val="1515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3402537-836E-F148-7865-00B710B7FE43}"/>
              </a:ext>
            </a:extLst>
          </p:cNvPr>
          <p:cNvGrpSpPr>
            <a:grpSpLocks noChangeAspect="1"/>
          </p:cNvGrpSpPr>
          <p:nvPr/>
        </p:nvGrpSpPr>
        <p:grpSpPr>
          <a:xfrm>
            <a:off x="6250814" y="1032081"/>
            <a:ext cx="2760076" cy="2743199"/>
            <a:chOff x="4639350" y="1616370"/>
            <a:chExt cx="4260899" cy="4234846"/>
          </a:xfrm>
        </p:grpSpPr>
        <p:sp>
          <p:nvSpPr>
            <p:cNvPr id="6" name="Rectangle 5">
              <a:extLst>
                <a:ext uri="{FF2B5EF4-FFF2-40B4-BE49-F238E27FC236}">
                  <a16:creationId xmlns:a16="http://schemas.microsoft.com/office/drawing/2014/main" id="{2AB50D88-F6CC-E52E-E3EA-EE3B19A7A1B5}"/>
                </a:ext>
              </a:extLst>
            </p:cNvPr>
            <p:cNvSpPr/>
            <p:nvPr/>
          </p:nvSpPr>
          <p:spPr>
            <a:xfrm>
              <a:off x="5244498" y="1618754"/>
              <a:ext cx="609599" cy="60959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rgbClr val="000099"/>
                  </a:solidFill>
                </a:rPr>
                <a:t>10</a:t>
              </a:r>
              <a:r>
                <a:rPr lang="en-US" sz="1000" dirty="0">
                  <a:solidFill>
                    <a:srgbClr val="000099"/>
                  </a:solidFill>
                </a:rPr>
                <a:t>N</a:t>
              </a:r>
              <a:endParaRPr lang="en-US" sz="1000" baseline="30000" dirty="0">
                <a:solidFill>
                  <a:srgbClr val="000099"/>
                </a:solidFill>
              </a:endParaRPr>
            </a:p>
          </p:txBody>
        </p:sp>
        <p:sp>
          <p:nvSpPr>
            <p:cNvPr id="7" name="Rectangle 6">
              <a:extLst>
                <a:ext uri="{FF2B5EF4-FFF2-40B4-BE49-F238E27FC236}">
                  <a16:creationId xmlns:a16="http://schemas.microsoft.com/office/drawing/2014/main" id="{9CE0EB5B-7DFD-1BEA-9C60-8246F949E620}"/>
                </a:ext>
              </a:extLst>
            </p:cNvPr>
            <p:cNvSpPr/>
            <p:nvPr/>
          </p:nvSpPr>
          <p:spPr>
            <a:xfrm>
              <a:off x="6454039" y="1616370"/>
              <a:ext cx="609599" cy="609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12</a:t>
              </a:r>
              <a:r>
                <a:rPr lang="en-US" sz="1000" dirty="0"/>
                <a:t>N</a:t>
              </a:r>
              <a:endParaRPr lang="en-US" sz="1000" baseline="30000" dirty="0"/>
            </a:p>
          </p:txBody>
        </p:sp>
        <p:sp>
          <p:nvSpPr>
            <p:cNvPr id="8" name="Rectangle 7">
              <a:extLst>
                <a:ext uri="{FF2B5EF4-FFF2-40B4-BE49-F238E27FC236}">
                  <a16:creationId xmlns:a16="http://schemas.microsoft.com/office/drawing/2014/main" id="{AC66609E-FF0C-A35B-D135-BB76EDA9C6EF}"/>
                </a:ext>
              </a:extLst>
            </p:cNvPr>
            <p:cNvSpPr/>
            <p:nvPr/>
          </p:nvSpPr>
          <p:spPr>
            <a:xfrm>
              <a:off x="5844438" y="1618754"/>
              <a:ext cx="609599" cy="60959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rgbClr val="000099"/>
                  </a:solidFill>
                </a:rPr>
                <a:t>11</a:t>
              </a:r>
              <a:r>
                <a:rPr lang="en-US" sz="1000" dirty="0">
                  <a:solidFill>
                    <a:srgbClr val="000099"/>
                  </a:solidFill>
                </a:rPr>
                <a:t>N</a:t>
              </a:r>
              <a:endParaRPr lang="en-US" sz="1000" baseline="30000" dirty="0">
                <a:solidFill>
                  <a:srgbClr val="000099"/>
                </a:solidFill>
              </a:endParaRPr>
            </a:p>
          </p:txBody>
        </p:sp>
        <p:sp>
          <p:nvSpPr>
            <p:cNvPr id="9" name="Rectangle 8">
              <a:extLst>
                <a:ext uri="{FF2B5EF4-FFF2-40B4-BE49-F238E27FC236}">
                  <a16:creationId xmlns:a16="http://schemas.microsoft.com/office/drawing/2014/main" id="{C29C6A11-ED68-5CDA-FCF8-C5323F82CC7F}"/>
                </a:ext>
              </a:extLst>
            </p:cNvPr>
            <p:cNvSpPr/>
            <p:nvPr/>
          </p:nvSpPr>
          <p:spPr>
            <a:xfrm>
              <a:off x="7677442" y="4022420"/>
              <a:ext cx="609599" cy="60959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chemeClr val="tx1"/>
                  </a:solidFill>
                </a:rPr>
                <a:t>10</a:t>
              </a:r>
              <a:r>
                <a:rPr lang="en-US" sz="1000" dirty="0">
                  <a:solidFill>
                    <a:schemeClr val="tx1"/>
                  </a:solidFill>
                </a:rPr>
                <a:t>Li</a:t>
              </a:r>
              <a:endParaRPr lang="en-US" sz="1000" baseline="30000" dirty="0">
                <a:solidFill>
                  <a:schemeClr val="tx1"/>
                </a:solidFill>
              </a:endParaRPr>
            </a:p>
          </p:txBody>
        </p:sp>
        <p:sp>
          <p:nvSpPr>
            <p:cNvPr id="10" name="Rectangle 9">
              <a:extLst>
                <a:ext uri="{FF2B5EF4-FFF2-40B4-BE49-F238E27FC236}">
                  <a16:creationId xmlns:a16="http://schemas.microsoft.com/office/drawing/2014/main" id="{3619827F-3A87-52F2-FC6C-0FABA31EE265}"/>
                </a:ext>
              </a:extLst>
            </p:cNvPr>
            <p:cNvSpPr/>
            <p:nvPr/>
          </p:nvSpPr>
          <p:spPr>
            <a:xfrm>
              <a:off x="7067843" y="4022420"/>
              <a:ext cx="609599" cy="609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9</a:t>
              </a:r>
              <a:r>
                <a:rPr lang="en-US" sz="1000" dirty="0"/>
                <a:t>Li</a:t>
              </a:r>
              <a:endParaRPr lang="en-US" sz="1000" baseline="30000" dirty="0"/>
            </a:p>
          </p:txBody>
        </p:sp>
        <p:sp>
          <p:nvSpPr>
            <p:cNvPr id="11" name="Rectangle 10">
              <a:extLst>
                <a:ext uri="{FF2B5EF4-FFF2-40B4-BE49-F238E27FC236}">
                  <a16:creationId xmlns:a16="http://schemas.microsoft.com/office/drawing/2014/main" id="{1E21E8DE-13FA-D9F8-CDC1-2907F2869FB6}"/>
                </a:ext>
              </a:extLst>
            </p:cNvPr>
            <p:cNvSpPr/>
            <p:nvPr/>
          </p:nvSpPr>
          <p:spPr>
            <a:xfrm>
              <a:off x="8290650" y="4022420"/>
              <a:ext cx="609599" cy="609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11</a:t>
              </a:r>
              <a:r>
                <a:rPr lang="en-US" sz="1000" dirty="0"/>
                <a:t>Li</a:t>
              </a:r>
              <a:endParaRPr lang="en-US" sz="1000" baseline="30000" dirty="0"/>
            </a:p>
          </p:txBody>
        </p:sp>
        <p:sp>
          <p:nvSpPr>
            <p:cNvPr id="13" name="Rectangle 12">
              <a:extLst>
                <a:ext uri="{FF2B5EF4-FFF2-40B4-BE49-F238E27FC236}">
                  <a16:creationId xmlns:a16="http://schemas.microsoft.com/office/drawing/2014/main" id="{CC5FDB6E-C7F8-851A-3770-FA5C385F7156}"/>
                </a:ext>
              </a:extLst>
            </p:cNvPr>
            <p:cNvSpPr/>
            <p:nvPr/>
          </p:nvSpPr>
          <p:spPr>
            <a:xfrm>
              <a:off x="6454038" y="4022420"/>
              <a:ext cx="609599" cy="609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8</a:t>
              </a:r>
              <a:r>
                <a:rPr lang="en-US" sz="1000" dirty="0"/>
                <a:t>Li</a:t>
              </a:r>
              <a:endParaRPr lang="en-US" sz="1000" baseline="30000" dirty="0"/>
            </a:p>
          </p:txBody>
        </p:sp>
        <p:cxnSp>
          <p:nvCxnSpPr>
            <p:cNvPr id="14" name="Straight Connector 13">
              <a:extLst>
                <a:ext uri="{FF2B5EF4-FFF2-40B4-BE49-F238E27FC236}">
                  <a16:creationId xmlns:a16="http://schemas.microsoft.com/office/drawing/2014/main" id="{386DF614-B8AE-BD5B-6A48-E0E6DBC62DE7}"/>
                </a:ext>
              </a:extLst>
            </p:cNvPr>
            <p:cNvCxnSpPr>
              <a:cxnSpLocks/>
            </p:cNvCxnSpPr>
            <p:nvPr/>
          </p:nvCxnSpPr>
          <p:spPr>
            <a:xfrm flipV="1">
              <a:off x="4839229" y="1956169"/>
              <a:ext cx="3664969" cy="293877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3EB33CDA-B238-0FCC-FBCB-37A599FF0F0F}"/>
                </a:ext>
              </a:extLst>
            </p:cNvPr>
            <p:cNvSpPr/>
            <p:nvPr/>
          </p:nvSpPr>
          <p:spPr>
            <a:xfrm>
              <a:off x="4639350" y="2228353"/>
              <a:ext cx="609599" cy="60959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rgbClr val="000099"/>
                  </a:solidFill>
                </a:rPr>
                <a:t>8</a:t>
              </a:r>
              <a:r>
                <a:rPr lang="en-US" sz="1000" dirty="0">
                  <a:solidFill>
                    <a:srgbClr val="000099"/>
                  </a:solidFill>
                </a:rPr>
                <a:t>C</a:t>
              </a:r>
              <a:endParaRPr lang="en-US" sz="1000" baseline="30000" dirty="0">
                <a:solidFill>
                  <a:srgbClr val="000099"/>
                </a:solidFill>
              </a:endParaRPr>
            </a:p>
          </p:txBody>
        </p:sp>
        <p:sp>
          <p:nvSpPr>
            <p:cNvPr id="16" name="Rectangle 15">
              <a:extLst>
                <a:ext uri="{FF2B5EF4-FFF2-40B4-BE49-F238E27FC236}">
                  <a16:creationId xmlns:a16="http://schemas.microsoft.com/office/drawing/2014/main" id="{FBB42395-D9EB-B9C9-76FC-CA616A535358}"/>
                </a:ext>
              </a:extLst>
            </p:cNvPr>
            <p:cNvSpPr/>
            <p:nvPr/>
          </p:nvSpPr>
          <p:spPr>
            <a:xfrm>
              <a:off x="5244498" y="2228353"/>
              <a:ext cx="609599" cy="609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9</a:t>
              </a:r>
              <a:r>
                <a:rPr lang="en-US" sz="1000" dirty="0"/>
                <a:t>C</a:t>
              </a:r>
              <a:endParaRPr lang="en-US" sz="1000" baseline="30000" dirty="0"/>
            </a:p>
          </p:txBody>
        </p:sp>
        <p:sp>
          <p:nvSpPr>
            <p:cNvPr id="17" name="Rectangle 16">
              <a:extLst>
                <a:ext uri="{FF2B5EF4-FFF2-40B4-BE49-F238E27FC236}">
                  <a16:creationId xmlns:a16="http://schemas.microsoft.com/office/drawing/2014/main" id="{130772B4-AC31-2126-7371-8B88768FE9FB}"/>
                </a:ext>
              </a:extLst>
            </p:cNvPr>
            <p:cNvSpPr/>
            <p:nvPr/>
          </p:nvSpPr>
          <p:spPr>
            <a:xfrm>
              <a:off x="5844438" y="2225968"/>
              <a:ext cx="609599" cy="609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10</a:t>
              </a:r>
              <a:r>
                <a:rPr lang="en-US" sz="1000" dirty="0"/>
                <a:t>C</a:t>
              </a:r>
              <a:endParaRPr lang="en-US" sz="1000" baseline="30000" dirty="0"/>
            </a:p>
          </p:txBody>
        </p:sp>
        <p:sp>
          <p:nvSpPr>
            <p:cNvPr id="18" name="Rectangle 17">
              <a:extLst>
                <a:ext uri="{FF2B5EF4-FFF2-40B4-BE49-F238E27FC236}">
                  <a16:creationId xmlns:a16="http://schemas.microsoft.com/office/drawing/2014/main" id="{C3DDFD8B-D4EF-50B4-A201-CE643E2E9729}"/>
                </a:ext>
              </a:extLst>
            </p:cNvPr>
            <p:cNvSpPr/>
            <p:nvPr/>
          </p:nvSpPr>
          <p:spPr>
            <a:xfrm>
              <a:off x="6463696" y="2225970"/>
              <a:ext cx="609599" cy="609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11</a:t>
              </a:r>
              <a:r>
                <a:rPr lang="en-US" sz="1000" dirty="0"/>
                <a:t>C</a:t>
              </a:r>
              <a:endParaRPr lang="en-US" sz="1000" baseline="30000" dirty="0"/>
            </a:p>
          </p:txBody>
        </p:sp>
        <p:sp>
          <p:nvSpPr>
            <p:cNvPr id="19" name="Rectangle 18">
              <a:extLst>
                <a:ext uri="{FF2B5EF4-FFF2-40B4-BE49-F238E27FC236}">
                  <a16:creationId xmlns:a16="http://schemas.microsoft.com/office/drawing/2014/main" id="{57895728-6388-0B5D-9968-3410F0A077B2}"/>
                </a:ext>
              </a:extLst>
            </p:cNvPr>
            <p:cNvSpPr/>
            <p:nvPr/>
          </p:nvSpPr>
          <p:spPr>
            <a:xfrm>
              <a:off x="5234839" y="2832779"/>
              <a:ext cx="609599" cy="609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8</a:t>
              </a:r>
              <a:r>
                <a:rPr lang="en-US" sz="1000" dirty="0"/>
                <a:t>B</a:t>
              </a:r>
              <a:endParaRPr lang="en-US" sz="1000" baseline="30000" dirty="0"/>
            </a:p>
          </p:txBody>
        </p:sp>
        <p:sp>
          <p:nvSpPr>
            <p:cNvPr id="20" name="Rectangle 19">
              <a:extLst>
                <a:ext uri="{FF2B5EF4-FFF2-40B4-BE49-F238E27FC236}">
                  <a16:creationId xmlns:a16="http://schemas.microsoft.com/office/drawing/2014/main" id="{FE642819-8934-EC90-E4A6-1C737B618B63}"/>
                </a:ext>
              </a:extLst>
            </p:cNvPr>
            <p:cNvSpPr/>
            <p:nvPr/>
          </p:nvSpPr>
          <p:spPr>
            <a:xfrm>
              <a:off x="4639350" y="2837952"/>
              <a:ext cx="609599" cy="60959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rgbClr val="000099"/>
                  </a:solidFill>
                </a:rPr>
                <a:t>7</a:t>
              </a:r>
              <a:r>
                <a:rPr lang="en-US" sz="1000" dirty="0">
                  <a:solidFill>
                    <a:srgbClr val="000099"/>
                  </a:solidFill>
                </a:rPr>
                <a:t>B</a:t>
              </a:r>
              <a:endParaRPr lang="en-US" sz="1000" baseline="30000" dirty="0">
                <a:solidFill>
                  <a:srgbClr val="000099"/>
                </a:solidFill>
              </a:endParaRPr>
            </a:p>
          </p:txBody>
        </p:sp>
        <p:sp>
          <p:nvSpPr>
            <p:cNvPr id="21" name="Arrow: Down 20">
              <a:extLst>
                <a:ext uri="{FF2B5EF4-FFF2-40B4-BE49-F238E27FC236}">
                  <a16:creationId xmlns:a16="http://schemas.microsoft.com/office/drawing/2014/main" id="{B0A71340-90CE-7813-E1B7-A545B91C00E6}"/>
                </a:ext>
              </a:extLst>
            </p:cNvPr>
            <p:cNvSpPr/>
            <p:nvPr/>
          </p:nvSpPr>
          <p:spPr>
            <a:xfrm>
              <a:off x="5652556" y="2640740"/>
              <a:ext cx="220253" cy="3944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sp>
          <p:nvSpPr>
            <p:cNvPr id="22" name="Rectangle 21">
              <a:extLst>
                <a:ext uri="{FF2B5EF4-FFF2-40B4-BE49-F238E27FC236}">
                  <a16:creationId xmlns:a16="http://schemas.microsoft.com/office/drawing/2014/main" id="{EF0C17AF-AFD5-CE74-952C-71AFF1888979}"/>
                </a:ext>
              </a:extLst>
            </p:cNvPr>
            <p:cNvSpPr/>
            <p:nvPr/>
          </p:nvSpPr>
          <p:spPr>
            <a:xfrm>
              <a:off x="7063636" y="4632020"/>
              <a:ext cx="609599" cy="609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8</a:t>
              </a:r>
              <a:r>
                <a:rPr lang="en-US" sz="1000" dirty="0"/>
                <a:t>He</a:t>
              </a:r>
            </a:p>
          </p:txBody>
        </p:sp>
        <p:sp>
          <p:nvSpPr>
            <p:cNvPr id="23" name="Rectangle 22">
              <a:extLst>
                <a:ext uri="{FF2B5EF4-FFF2-40B4-BE49-F238E27FC236}">
                  <a16:creationId xmlns:a16="http://schemas.microsoft.com/office/drawing/2014/main" id="{4729E287-F1AA-6B53-8BC6-58DA1B76F606}"/>
                </a:ext>
              </a:extLst>
            </p:cNvPr>
            <p:cNvSpPr/>
            <p:nvPr/>
          </p:nvSpPr>
          <p:spPr>
            <a:xfrm>
              <a:off x="6457983" y="4632020"/>
              <a:ext cx="609599" cy="60959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chemeClr val="tx1"/>
                  </a:solidFill>
                </a:rPr>
                <a:t>7</a:t>
              </a:r>
              <a:r>
                <a:rPr lang="en-US" sz="1000" dirty="0">
                  <a:solidFill>
                    <a:schemeClr val="tx1"/>
                  </a:solidFill>
                </a:rPr>
                <a:t>He</a:t>
              </a:r>
            </a:p>
          </p:txBody>
        </p:sp>
        <p:sp>
          <p:nvSpPr>
            <p:cNvPr id="24" name="Rectangle 23">
              <a:extLst>
                <a:ext uri="{FF2B5EF4-FFF2-40B4-BE49-F238E27FC236}">
                  <a16:creationId xmlns:a16="http://schemas.microsoft.com/office/drawing/2014/main" id="{CF027AC5-9245-90C3-8EAD-8486D2A72DF7}"/>
                </a:ext>
              </a:extLst>
            </p:cNvPr>
            <p:cNvSpPr/>
            <p:nvPr/>
          </p:nvSpPr>
          <p:spPr>
            <a:xfrm>
              <a:off x="7673235" y="4632020"/>
              <a:ext cx="609599" cy="60959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chemeClr val="tx1"/>
                  </a:solidFill>
                </a:rPr>
                <a:t>9</a:t>
              </a:r>
              <a:r>
                <a:rPr lang="en-US" sz="1000" dirty="0">
                  <a:solidFill>
                    <a:schemeClr val="tx1"/>
                  </a:solidFill>
                </a:rPr>
                <a:t>He</a:t>
              </a:r>
              <a:endParaRPr lang="en-US" sz="1000" baseline="30000" dirty="0">
                <a:solidFill>
                  <a:schemeClr val="tx1"/>
                </a:solidFill>
              </a:endParaRPr>
            </a:p>
          </p:txBody>
        </p:sp>
        <p:sp>
          <p:nvSpPr>
            <p:cNvPr id="25" name="Rectangle 24">
              <a:extLst>
                <a:ext uri="{FF2B5EF4-FFF2-40B4-BE49-F238E27FC236}">
                  <a16:creationId xmlns:a16="http://schemas.microsoft.com/office/drawing/2014/main" id="{6889A21E-E9BF-8D2C-2A59-985954678399}"/>
                </a:ext>
              </a:extLst>
            </p:cNvPr>
            <p:cNvSpPr/>
            <p:nvPr/>
          </p:nvSpPr>
          <p:spPr>
            <a:xfrm>
              <a:off x="7066770" y="5236445"/>
              <a:ext cx="609599" cy="6095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t>7</a:t>
              </a:r>
              <a:r>
                <a:rPr lang="en-US" sz="1000" dirty="0"/>
                <a:t>H</a:t>
              </a:r>
              <a:endParaRPr lang="en-US" sz="1000" baseline="30000" dirty="0"/>
            </a:p>
          </p:txBody>
        </p:sp>
        <p:sp>
          <p:nvSpPr>
            <p:cNvPr id="26" name="Rectangle 25">
              <a:extLst>
                <a:ext uri="{FF2B5EF4-FFF2-40B4-BE49-F238E27FC236}">
                  <a16:creationId xmlns:a16="http://schemas.microsoft.com/office/drawing/2014/main" id="{BA6F8450-0E5B-9ECE-BC40-5FE7E479A841}"/>
                </a:ext>
              </a:extLst>
            </p:cNvPr>
            <p:cNvSpPr/>
            <p:nvPr/>
          </p:nvSpPr>
          <p:spPr>
            <a:xfrm>
              <a:off x="6463698" y="5241617"/>
              <a:ext cx="609599" cy="60959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chemeClr val="tx1"/>
                  </a:solidFill>
                </a:rPr>
                <a:t>6</a:t>
              </a:r>
              <a:r>
                <a:rPr lang="en-US" sz="1000" dirty="0">
                  <a:solidFill>
                    <a:schemeClr val="tx1"/>
                  </a:solidFill>
                </a:rPr>
                <a:t>H</a:t>
              </a:r>
              <a:endParaRPr lang="en-US" sz="1000" baseline="30000" dirty="0">
                <a:solidFill>
                  <a:schemeClr val="tx1"/>
                </a:solidFill>
              </a:endParaRPr>
            </a:p>
          </p:txBody>
        </p:sp>
        <p:sp>
          <p:nvSpPr>
            <p:cNvPr id="27" name="Arrow: Down 26">
              <a:extLst>
                <a:ext uri="{FF2B5EF4-FFF2-40B4-BE49-F238E27FC236}">
                  <a16:creationId xmlns:a16="http://schemas.microsoft.com/office/drawing/2014/main" id="{662022E8-7817-21DB-B722-F3C50F2910DF}"/>
                </a:ext>
              </a:extLst>
            </p:cNvPr>
            <p:cNvSpPr/>
            <p:nvPr/>
          </p:nvSpPr>
          <p:spPr>
            <a:xfrm rot="5400000">
              <a:off x="6961369" y="4332285"/>
              <a:ext cx="220253" cy="39442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sp>
        <p:nvSpPr>
          <p:cNvPr id="53" name="Content Placeholder 1">
            <a:extLst>
              <a:ext uri="{FF2B5EF4-FFF2-40B4-BE49-F238E27FC236}">
                <a16:creationId xmlns:a16="http://schemas.microsoft.com/office/drawing/2014/main" id="{0B0095E3-2F54-D2EB-E4F7-A5AE352A118E}"/>
              </a:ext>
            </a:extLst>
          </p:cNvPr>
          <p:cNvSpPr txBox="1">
            <a:spLocks/>
          </p:cNvSpPr>
          <p:nvPr/>
        </p:nvSpPr>
        <p:spPr bwMode="auto">
          <a:xfrm>
            <a:off x="5251882" y="5717844"/>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t>9</a:t>
            </a:r>
            <a:r>
              <a:rPr lang="en-US" kern="0" dirty="0"/>
              <a:t>C</a:t>
            </a:r>
          </a:p>
        </p:txBody>
      </p:sp>
      <p:sp>
        <p:nvSpPr>
          <p:cNvPr id="54" name="Content Placeholder 1">
            <a:extLst>
              <a:ext uri="{FF2B5EF4-FFF2-40B4-BE49-F238E27FC236}">
                <a16:creationId xmlns:a16="http://schemas.microsoft.com/office/drawing/2014/main" id="{F0F0C32F-B371-38F5-3CAA-800FD24CC1AC}"/>
              </a:ext>
            </a:extLst>
          </p:cNvPr>
          <p:cNvSpPr txBox="1">
            <a:spLocks/>
          </p:cNvSpPr>
          <p:nvPr/>
        </p:nvSpPr>
        <p:spPr bwMode="auto">
          <a:xfrm>
            <a:off x="7031432" y="5738745"/>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t>8</a:t>
            </a:r>
            <a:r>
              <a:rPr lang="en-US" kern="0" dirty="0"/>
              <a:t>B</a:t>
            </a:r>
          </a:p>
        </p:txBody>
      </p:sp>
      <p:grpSp>
        <p:nvGrpSpPr>
          <p:cNvPr id="83" name="Group 82">
            <a:extLst>
              <a:ext uri="{FF2B5EF4-FFF2-40B4-BE49-F238E27FC236}">
                <a16:creationId xmlns:a16="http://schemas.microsoft.com/office/drawing/2014/main" id="{CA31764D-8E33-97EC-A09F-698DAA2CDF97}"/>
              </a:ext>
            </a:extLst>
          </p:cNvPr>
          <p:cNvGrpSpPr/>
          <p:nvPr/>
        </p:nvGrpSpPr>
        <p:grpSpPr>
          <a:xfrm>
            <a:off x="5602547" y="5114853"/>
            <a:ext cx="2998137" cy="914400"/>
            <a:chOff x="9324279" y="3764690"/>
            <a:chExt cx="2998137" cy="914400"/>
          </a:xfrm>
        </p:grpSpPr>
        <p:sp>
          <p:nvSpPr>
            <p:cNvPr id="31" name="Oval 30">
              <a:extLst>
                <a:ext uri="{FF2B5EF4-FFF2-40B4-BE49-F238E27FC236}">
                  <a16:creationId xmlns:a16="http://schemas.microsoft.com/office/drawing/2014/main" id="{F84B697A-1AAE-2687-D7EE-0FCAEC013236}"/>
                </a:ext>
              </a:extLst>
            </p:cNvPr>
            <p:cNvSpPr/>
            <p:nvPr/>
          </p:nvSpPr>
          <p:spPr>
            <a:xfrm>
              <a:off x="10968365" y="3895934"/>
              <a:ext cx="694835" cy="669068"/>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00DDB70-1C36-0601-C5E9-E7470CDBBF9D}"/>
                </a:ext>
              </a:extLst>
            </p:cNvPr>
            <p:cNvSpPr/>
            <p:nvPr/>
          </p:nvSpPr>
          <p:spPr>
            <a:xfrm>
              <a:off x="9324279" y="3764690"/>
              <a:ext cx="914400" cy="914400"/>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C48BBAC-CC58-3323-774D-98C3D7FF2CE0}"/>
                </a:ext>
              </a:extLst>
            </p:cNvPr>
            <p:cNvSpPr/>
            <p:nvPr/>
          </p:nvSpPr>
          <p:spPr>
            <a:xfrm>
              <a:off x="9548993" y="433801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79EAE58F-9289-A4FF-3BCB-E18269920BFE}"/>
                </a:ext>
              </a:extLst>
            </p:cNvPr>
            <p:cNvSpPr/>
            <p:nvPr/>
          </p:nvSpPr>
          <p:spPr>
            <a:xfrm>
              <a:off x="9710177" y="408077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CF5C7F0-AC36-A717-9E39-2F8E6BCC39FB}"/>
                </a:ext>
              </a:extLst>
            </p:cNvPr>
            <p:cNvSpPr/>
            <p:nvPr/>
          </p:nvSpPr>
          <p:spPr>
            <a:xfrm>
              <a:off x="9716832" y="4278355"/>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4C2EFCD-85DE-AFB7-3954-612E1E233C96}"/>
                </a:ext>
              </a:extLst>
            </p:cNvPr>
            <p:cNvSpPr/>
            <p:nvPr/>
          </p:nvSpPr>
          <p:spPr>
            <a:xfrm>
              <a:off x="9583596" y="406974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B7057D9-DC28-4553-8770-77AAD388DE2E}"/>
                </a:ext>
              </a:extLst>
            </p:cNvPr>
            <p:cNvSpPr/>
            <p:nvPr/>
          </p:nvSpPr>
          <p:spPr>
            <a:xfrm>
              <a:off x="9533554" y="4174051"/>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B9BB78A-6A24-24E2-709D-A178FC446132}"/>
                </a:ext>
              </a:extLst>
            </p:cNvPr>
            <p:cNvSpPr/>
            <p:nvPr/>
          </p:nvSpPr>
          <p:spPr>
            <a:xfrm>
              <a:off x="9696529" y="416235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6316FD0-FD8C-388B-4114-8C188438700C}"/>
                </a:ext>
              </a:extLst>
            </p:cNvPr>
            <p:cNvSpPr/>
            <p:nvPr/>
          </p:nvSpPr>
          <p:spPr>
            <a:xfrm>
              <a:off x="9587008" y="4267457"/>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DA80CAED-E3D8-65FD-5F7D-E1BB36A1A900}"/>
                </a:ext>
              </a:extLst>
            </p:cNvPr>
            <p:cNvSpPr/>
            <p:nvPr/>
          </p:nvSpPr>
          <p:spPr>
            <a:xfrm>
              <a:off x="10048807" y="4162353"/>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6FD6838-4485-F6D4-2464-5ACF38ED553B}"/>
                </a:ext>
              </a:extLst>
            </p:cNvPr>
            <p:cNvSpPr/>
            <p:nvPr/>
          </p:nvSpPr>
          <p:spPr>
            <a:xfrm>
              <a:off x="9565985" y="3987427"/>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97588CF-E28D-614E-E463-FAFBF9676005}"/>
                </a:ext>
              </a:extLst>
            </p:cNvPr>
            <p:cNvSpPr/>
            <p:nvPr/>
          </p:nvSpPr>
          <p:spPr>
            <a:xfrm>
              <a:off x="11154599" y="4335572"/>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6EE2F7C-6B5D-0DED-FCCF-354F4A2EFFAB}"/>
                </a:ext>
              </a:extLst>
            </p:cNvPr>
            <p:cNvSpPr/>
            <p:nvPr/>
          </p:nvSpPr>
          <p:spPr>
            <a:xfrm>
              <a:off x="11315783" y="4078325"/>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225AD4F-357A-2378-90D1-A1C63F573FA6}"/>
                </a:ext>
              </a:extLst>
            </p:cNvPr>
            <p:cNvSpPr/>
            <p:nvPr/>
          </p:nvSpPr>
          <p:spPr>
            <a:xfrm>
              <a:off x="11322438" y="427591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EA1C857-0C9A-95A8-00B4-6AA7F857B896}"/>
                </a:ext>
              </a:extLst>
            </p:cNvPr>
            <p:cNvSpPr/>
            <p:nvPr/>
          </p:nvSpPr>
          <p:spPr>
            <a:xfrm>
              <a:off x="11189202" y="406730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1869B84-60B2-2423-96C3-2F7C3AC5A11C}"/>
                </a:ext>
              </a:extLst>
            </p:cNvPr>
            <p:cNvSpPr/>
            <p:nvPr/>
          </p:nvSpPr>
          <p:spPr>
            <a:xfrm>
              <a:off x="11139160" y="4171606"/>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992899A5-3E5F-6CFF-2099-2861550D68A7}"/>
                </a:ext>
              </a:extLst>
            </p:cNvPr>
            <p:cNvSpPr/>
            <p:nvPr/>
          </p:nvSpPr>
          <p:spPr>
            <a:xfrm>
              <a:off x="11302135" y="4159908"/>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0E54BA0-C668-B127-8A21-BFF3E10F5D0D}"/>
                </a:ext>
              </a:extLst>
            </p:cNvPr>
            <p:cNvSpPr/>
            <p:nvPr/>
          </p:nvSpPr>
          <p:spPr>
            <a:xfrm>
              <a:off x="11192614" y="42650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ECA5960-CBE1-0B29-693E-4F587A791081}"/>
                </a:ext>
              </a:extLst>
            </p:cNvPr>
            <p:cNvSpPr/>
            <p:nvPr/>
          </p:nvSpPr>
          <p:spPr>
            <a:xfrm>
              <a:off x="12170016" y="4160372"/>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135ADDDB-1CCA-CDEB-C48C-F462407A9FF2}"/>
                </a:ext>
              </a:extLst>
            </p:cNvPr>
            <p:cNvSpPr/>
            <p:nvPr/>
          </p:nvSpPr>
          <p:spPr>
            <a:xfrm>
              <a:off x="11171591" y="3984982"/>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C08AE34E-8234-666F-9D9F-13E15BE4AEE4}"/>
                </a:ext>
              </a:extLst>
            </p:cNvPr>
            <p:cNvSpPr/>
            <p:nvPr/>
          </p:nvSpPr>
          <p:spPr>
            <a:xfrm>
              <a:off x="10371515" y="4110426"/>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 name="Plus Sign 51">
              <a:extLst>
                <a:ext uri="{FF2B5EF4-FFF2-40B4-BE49-F238E27FC236}">
                  <a16:creationId xmlns:a16="http://schemas.microsoft.com/office/drawing/2014/main" id="{BEADFFA2-807E-827D-CB9B-DB1F268D38E8}"/>
                </a:ext>
              </a:extLst>
            </p:cNvPr>
            <p:cNvSpPr/>
            <p:nvPr/>
          </p:nvSpPr>
          <p:spPr>
            <a:xfrm>
              <a:off x="11797058" y="4129950"/>
              <a:ext cx="189858" cy="201036"/>
            </a:xfrm>
            <a:prstGeom prst="mathPlus">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5" name="Content Placeholder 1">
              <a:extLst>
                <a:ext uri="{FF2B5EF4-FFF2-40B4-BE49-F238E27FC236}">
                  <a16:creationId xmlns:a16="http://schemas.microsoft.com/office/drawing/2014/main" id="{8E73FA2B-591C-8424-82A5-FE1245F8F1C2}"/>
                </a:ext>
              </a:extLst>
            </p:cNvPr>
            <p:cNvSpPr txBox="1">
              <a:spLocks/>
            </p:cNvSpPr>
            <p:nvPr/>
          </p:nvSpPr>
          <p:spPr bwMode="auto">
            <a:xfrm>
              <a:off x="12170015" y="3764690"/>
              <a:ext cx="152401"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dirty="0"/>
                <a:t>p</a:t>
              </a:r>
            </a:p>
          </p:txBody>
        </p:sp>
      </p:grpSp>
      <p:sp>
        <p:nvSpPr>
          <p:cNvPr id="64" name="Arc 63">
            <a:extLst>
              <a:ext uri="{FF2B5EF4-FFF2-40B4-BE49-F238E27FC236}">
                <a16:creationId xmlns:a16="http://schemas.microsoft.com/office/drawing/2014/main" id="{495BE118-7EDA-B98D-61F5-7C63358D7345}"/>
              </a:ext>
            </a:extLst>
          </p:cNvPr>
          <p:cNvSpPr/>
          <p:nvPr/>
        </p:nvSpPr>
        <p:spPr>
          <a:xfrm>
            <a:off x="790918" y="2620065"/>
            <a:ext cx="810902" cy="1366756"/>
          </a:xfrm>
          <a:prstGeom prst="arc">
            <a:avLst>
              <a:gd name="adj1" fmla="val 6921004"/>
              <a:gd name="adj2" fmla="val 13485062"/>
            </a:avLst>
          </a:prstGeom>
          <a:ln>
            <a:solidFill>
              <a:schemeClr val="accent4">
                <a:lumMod val="50000"/>
              </a:schemeClr>
            </a:solidFill>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81" name="Arc 80">
            <a:extLst>
              <a:ext uri="{FF2B5EF4-FFF2-40B4-BE49-F238E27FC236}">
                <a16:creationId xmlns:a16="http://schemas.microsoft.com/office/drawing/2014/main" id="{E47CC6A7-8547-EC1C-30FB-68A8240EBC4F}"/>
              </a:ext>
            </a:extLst>
          </p:cNvPr>
          <p:cNvSpPr/>
          <p:nvPr/>
        </p:nvSpPr>
        <p:spPr>
          <a:xfrm>
            <a:off x="1045922" y="4911223"/>
            <a:ext cx="2816754" cy="626961"/>
          </a:xfrm>
          <a:prstGeom prst="arc">
            <a:avLst>
              <a:gd name="adj1" fmla="val 10777345"/>
              <a:gd name="adj2" fmla="val 21100987"/>
            </a:avLst>
          </a:prstGeom>
          <a:ln>
            <a:solidFill>
              <a:srgbClr val="1515FF"/>
            </a:solidFill>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82" name="Arc 81">
            <a:extLst>
              <a:ext uri="{FF2B5EF4-FFF2-40B4-BE49-F238E27FC236}">
                <a16:creationId xmlns:a16="http://schemas.microsoft.com/office/drawing/2014/main" id="{C969736E-7AE2-8307-8A81-128B0ABE3C56}"/>
              </a:ext>
            </a:extLst>
          </p:cNvPr>
          <p:cNvSpPr/>
          <p:nvPr/>
        </p:nvSpPr>
        <p:spPr>
          <a:xfrm flipV="1">
            <a:off x="2724549" y="5163570"/>
            <a:ext cx="1246680" cy="326900"/>
          </a:xfrm>
          <a:prstGeom prst="arc">
            <a:avLst>
              <a:gd name="adj1" fmla="val 11725461"/>
              <a:gd name="adj2" fmla="val 21308499"/>
            </a:avLst>
          </a:prstGeom>
          <a:ln>
            <a:solidFill>
              <a:srgbClr val="1515FF"/>
            </a:solidFill>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85" name="TextBox 84">
            <a:extLst>
              <a:ext uri="{FF2B5EF4-FFF2-40B4-BE49-F238E27FC236}">
                <a16:creationId xmlns:a16="http://schemas.microsoft.com/office/drawing/2014/main" id="{4B807EBE-ED05-FF04-4E12-748F20F86E93}"/>
              </a:ext>
            </a:extLst>
          </p:cNvPr>
          <p:cNvSpPr txBox="1"/>
          <p:nvPr/>
        </p:nvSpPr>
        <p:spPr>
          <a:xfrm>
            <a:off x="72363" y="1968646"/>
            <a:ext cx="6175727" cy="1015663"/>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dirty="0"/>
              <a:t>Stable nuclei should be less continuum dependent thus we see little configuration change due to the continuum</a:t>
            </a:r>
          </a:p>
        </p:txBody>
      </p:sp>
      <p:sp>
        <p:nvSpPr>
          <p:cNvPr id="30" name="Footer Placeholder 2">
            <a:extLst>
              <a:ext uri="{FF2B5EF4-FFF2-40B4-BE49-F238E27FC236}">
                <a16:creationId xmlns:a16="http://schemas.microsoft.com/office/drawing/2014/main" id="{CBAC5431-3B8D-02EA-3799-E0761F5C64BF}"/>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174001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61" grpId="0" animBg="1"/>
      <p:bldP spid="68" grpId="0" animBg="1"/>
      <p:bldP spid="71" grpId="0" animBg="1"/>
      <p:bldP spid="53" grpId="0"/>
      <p:bldP spid="54" grpId="0"/>
      <p:bldP spid="64" grpId="0" animBg="1"/>
      <p:bldP spid="81" grpId="0" animBg="1"/>
      <p:bldP spid="82"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9A1A2E-4113-1079-E743-795CF77C510D}"/>
              </a:ext>
            </a:extLst>
          </p:cNvPr>
          <p:cNvSpPr>
            <a:spLocks noGrp="1"/>
          </p:cNvSpPr>
          <p:nvPr>
            <p:ph idx="1"/>
          </p:nvPr>
        </p:nvSpPr>
        <p:spPr/>
        <p:txBody>
          <a:bodyPr/>
          <a:lstStyle/>
          <a:p>
            <a:r>
              <a:rPr lang="en-US" dirty="0"/>
              <a:t>Introduction to the continuum and Open Quantum Systems</a:t>
            </a:r>
          </a:p>
          <a:p>
            <a:r>
              <a:rPr lang="en-US" dirty="0"/>
              <a:t>Introduction to the Gamow Shell Model</a:t>
            </a:r>
          </a:p>
          <a:p>
            <a:r>
              <a:rPr lang="en-US" dirty="0"/>
              <a:t>Case studies on the impact of the continuum in nuclei</a:t>
            </a:r>
          </a:p>
          <a:p>
            <a:pPr marL="668909" lvl="1" indent="-457200">
              <a:buFont typeface="+mj-lt"/>
              <a:buAutoNum type="arabicPeriod"/>
            </a:pPr>
            <a:endParaRPr lang="en-US" dirty="0"/>
          </a:p>
          <a:p>
            <a:pPr marL="668909" lvl="1" indent="-457200">
              <a:buFont typeface="+mj-lt"/>
              <a:buAutoNum type="arabicPeriod"/>
            </a:pPr>
            <a:r>
              <a:rPr lang="en-US" dirty="0"/>
              <a:t>Continuum impact on Spectroscopic Factors</a:t>
            </a:r>
          </a:p>
          <a:p>
            <a:pPr marL="668909" lvl="1" indent="-457200">
              <a:buFont typeface="+mj-lt"/>
              <a:buAutoNum type="arabicPeriod"/>
            </a:pPr>
            <a:endParaRPr lang="en-US" dirty="0"/>
          </a:p>
          <a:p>
            <a:pPr marL="668909" lvl="1" indent="-457200">
              <a:buFont typeface="+mj-lt"/>
              <a:buAutoNum type="arabicPeriod"/>
            </a:pPr>
            <a:r>
              <a:rPr lang="en-US" dirty="0"/>
              <a:t>Exotic “states” above particle-emission threshold</a:t>
            </a:r>
          </a:p>
          <a:p>
            <a:endParaRPr lang="en-US" dirty="0"/>
          </a:p>
          <a:p>
            <a:r>
              <a:rPr lang="en-US" dirty="0"/>
              <a:t>Conclusions and future work</a:t>
            </a:r>
          </a:p>
        </p:txBody>
      </p:sp>
      <p:sp>
        <p:nvSpPr>
          <p:cNvPr id="3" name="Title 2">
            <a:extLst>
              <a:ext uri="{FF2B5EF4-FFF2-40B4-BE49-F238E27FC236}">
                <a16:creationId xmlns:a16="http://schemas.microsoft.com/office/drawing/2014/main" id="{CECC26F9-105E-5789-59B4-29E6B0D133D0}"/>
              </a:ext>
            </a:extLst>
          </p:cNvPr>
          <p:cNvSpPr>
            <a:spLocks noGrp="1"/>
          </p:cNvSpPr>
          <p:nvPr>
            <p:ph type="title"/>
          </p:nvPr>
        </p:nvSpPr>
        <p:spPr/>
        <p:txBody>
          <a:bodyPr/>
          <a:lstStyle/>
          <a:p>
            <a:r>
              <a:rPr lang="en-US" dirty="0"/>
              <a:t>Outline</a:t>
            </a:r>
          </a:p>
        </p:txBody>
      </p:sp>
      <p:sp>
        <p:nvSpPr>
          <p:cNvPr id="4" name="Footer Placeholder 3">
            <a:extLst>
              <a:ext uri="{FF2B5EF4-FFF2-40B4-BE49-F238E27FC236}">
                <a16:creationId xmlns:a16="http://schemas.microsoft.com/office/drawing/2014/main" id="{EA20D6F5-93D7-BEA5-28FF-F64583995605}"/>
              </a:ext>
            </a:extLst>
          </p:cNvPr>
          <p:cNvSpPr>
            <a:spLocks noGrp="1"/>
          </p:cNvSpPr>
          <p:nvPr>
            <p:ph type="ftr" sz="quarter" idx="10"/>
          </p:nvPr>
        </p:nvSpPr>
        <p:spPr/>
        <p:txBody>
          <a:bodyPr/>
          <a:lstStyle/>
          <a:p>
            <a:pPr>
              <a:defRPr/>
            </a:pPr>
            <a:r>
              <a:rPr lang="en-US" dirty="0"/>
              <a:t>J. Wylie, </a:t>
            </a:r>
            <a:r>
              <a:rPr lang="en-US" dirty="0" err="1"/>
              <a:t>Erice</a:t>
            </a:r>
            <a:r>
              <a:rPr lang="en-US" dirty="0"/>
              <a:t> Meeting 2024</a:t>
            </a:r>
          </a:p>
        </p:txBody>
      </p:sp>
      <p:sp>
        <p:nvSpPr>
          <p:cNvPr id="5" name="Slide Number Placeholder 4">
            <a:extLst>
              <a:ext uri="{FF2B5EF4-FFF2-40B4-BE49-F238E27FC236}">
                <a16:creationId xmlns:a16="http://schemas.microsoft.com/office/drawing/2014/main" id="{A7D27D6D-398F-FF88-9475-2336D2AE606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a:t>
            </a:fld>
            <a:endParaRPr lang="en-US"/>
          </a:p>
        </p:txBody>
      </p:sp>
    </p:spTree>
    <p:extLst>
      <p:ext uri="{BB962C8B-B14F-4D97-AF65-F5344CB8AC3E}">
        <p14:creationId xmlns:p14="http://schemas.microsoft.com/office/powerpoint/2010/main" val="204612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a:extLst>
              <a:ext uri="{FF2B5EF4-FFF2-40B4-BE49-F238E27FC236}">
                <a16:creationId xmlns:a16="http://schemas.microsoft.com/office/drawing/2014/main" id="{F5E7FC71-4AE8-3292-D87C-36D4ABFF4658}"/>
              </a:ext>
            </a:extLst>
          </p:cNvPr>
          <p:cNvGrpSpPr>
            <a:grpSpLocks noChangeAspect="1"/>
          </p:cNvGrpSpPr>
          <p:nvPr/>
        </p:nvGrpSpPr>
        <p:grpSpPr>
          <a:xfrm>
            <a:off x="6247502" y="1036016"/>
            <a:ext cx="2760075" cy="2743200"/>
            <a:chOff x="4639355" y="1616374"/>
            <a:chExt cx="4260904" cy="4234853"/>
          </a:xfrm>
        </p:grpSpPr>
        <p:sp>
          <p:nvSpPr>
            <p:cNvPr id="93" name="Rectangle 92">
              <a:extLst>
                <a:ext uri="{FF2B5EF4-FFF2-40B4-BE49-F238E27FC236}">
                  <a16:creationId xmlns:a16="http://schemas.microsoft.com/office/drawing/2014/main" id="{4D3A73DF-3757-5D97-CC31-443CD91AED1E}"/>
                </a:ext>
              </a:extLst>
            </p:cNvPr>
            <p:cNvSpPr/>
            <p:nvPr/>
          </p:nvSpPr>
          <p:spPr>
            <a:xfrm>
              <a:off x="5244504" y="1618758"/>
              <a:ext cx="6096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rgbClr val="000099"/>
                  </a:solidFill>
                </a:rPr>
                <a:t>10</a:t>
              </a:r>
              <a:r>
                <a:rPr lang="en-US" sz="1000" dirty="0">
                  <a:solidFill>
                    <a:srgbClr val="000099"/>
                  </a:solidFill>
                </a:rPr>
                <a:t>N</a:t>
              </a:r>
              <a:endParaRPr lang="en-US" sz="1000" baseline="30000" dirty="0">
                <a:solidFill>
                  <a:srgbClr val="000099"/>
                </a:solidFill>
              </a:endParaRPr>
            </a:p>
          </p:txBody>
        </p:sp>
        <p:sp>
          <p:nvSpPr>
            <p:cNvPr id="94" name="Rectangle 93">
              <a:extLst>
                <a:ext uri="{FF2B5EF4-FFF2-40B4-BE49-F238E27FC236}">
                  <a16:creationId xmlns:a16="http://schemas.microsoft.com/office/drawing/2014/main" id="{0A403E30-3FE4-E5DE-DD38-55389DDCCFD7}"/>
                </a:ext>
              </a:extLst>
            </p:cNvPr>
            <p:cNvSpPr/>
            <p:nvPr/>
          </p:nvSpPr>
          <p:spPr>
            <a:xfrm>
              <a:off x="6454045" y="1616374"/>
              <a:ext cx="609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12</a:t>
              </a:r>
              <a:r>
                <a:rPr lang="en-US" sz="1000" dirty="0"/>
                <a:t>N</a:t>
              </a:r>
              <a:endParaRPr lang="en-US" sz="1000" baseline="30000" dirty="0"/>
            </a:p>
          </p:txBody>
        </p:sp>
        <p:sp>
          <p:nvSpPr>
            <p:cNvPr id="95" name="Rectangle 94">
              <a:extLst>
                <a:ext uri="{FF2B5EF4-FFF2-40B4-BE49-F238E27FC236}">
                  <a16:creationId xmlns:a16="http://schemas.microsoft.com/office/drawing/2014/main" id="{810BB1EF-D4C0-F424-0037-351CB6DA9598}"/>
                </a:ext>
              </a:extLst>
            </p:cNvPr>
            <p:cNvSpPr/>
            <p:nvPr/>
          </p:nvSpPr>
          <p:spPr>
            <a:xfrm>
              <a:off x="5844445" y="1618758"/>
              <a:ext cx="6096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rgbClr val="000099"/>
                  </a:solidFill>
                </a:rPr>
                <a:t>11</a:t>
              </a:r>
              <a:r>
                <a:rPr lang="en-US" sz="1000" dirty="0">
                  <a:solidFill>
                    <a:srgbClr val="000099"/>
                  </a:solidFill>
                </a:rPr>
                <a:t>N</a:t>
              </a:r>
              <a:endParaRPr lang="en-US" sz="1000" baseline="30000" dirty="0">
                <a:solidFill>
                  <a:srgbClr val="000099"/>
                </a:solidFill>
              </a:endParaRPr>
            </a:p>
          </p:txBody>
        </p:sp>
        <p:sp>
          <p:nvSpPr>
            <p:cNvPr id="96" name="Rectangle 95">
              <a:extLst>
                <a:ext uri="{FF2B5EF4-FFF2-40B4-BE49-F238E27FC236}">
                  <a16:creationId xmlns:a16="http://schemas.microsoft.com/office/drawing/2014/main" id="{4E5F90FF-4C72-FA64-E911-57A3D07F85F4}"/>
                </a:ext>
              </a:extLst>
            </p:cNvPr>
            <p:cNvSpPr/>
            <p:nvPr/>
          </p:nvSpPr>
          <p:spPr>
            <a:xfrm>
              <a:off x="7677451" y="4022427"/>
              <a:ext cx="6096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chemeClr val="tx1"/>
                  </a:solidFill>
                </a:rPr>
                <a:t>10</a:t>
              </a:r>
              <a:r>
                <a:rPr lang="en-US" sz="1000" dirty="0">
                  <a:solidFill>
                    <a:schemeClr val="tx1"/>
                  </a:solidFill>
                </a:rPr>
                <a:t>Li</a:t>
              </a:r>
              <a:endParaRPr lang="en-US" sz="1000" baseline="30000" dirty="0">
                <a:solidFill>
                  <a:schemeClr val="tx1"/>
                </a:solidFill>
              </a:endParaRPr>
            </a:p>
          </p:txBody>
        </p:sp>
        <p:sp>
          <p:nvSpPr>
            <p:cNvPr id="97" name="Rectangle 96">
              <a:extLst>
                <a:ext uri="{FF2B5EF4-FFF2-40B4-BE49-F238E27FC236}">
                  <a16:creationId xmlns:a16="http://schemas.microsoft.com/office/drawing/2014/main" id="{F9629B9E-F060-E4A1-A283-6EB8B978421B}"/>
                </a:ext>
              </a:extLst>
            </p:cNvPr>
            <p:cNvSpPr/>
            <p:nvPr/>
          </p:nvSpPr>
          <p:spPr>
            <a:xfrm>
              <a:off x="7067851" y="4022427"/>
              <a:ext cx="609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9</a:t>
              </a:r>
              <a:r>
                <a:rPr lang="en-US" sz="1000" dirty="0"/>
                <a:t>Li</a:t>
              </a:r>
              <a:endParaRPr lang="en-US" sz="1000" baseline="30000" dirty="0"/>
            </a:p>
          </p:txBody>
        </p:sp>
        <p:sp>
          <p:nvSpPr>
            <p:cNvPr id="98" name="Rectangle 97">
              <a:extLst>
                <a:ext uri="{FF2B5EF4-FFF2-40B4-BE49-F238E27FC236}">
                  <a16:creationId xmlns:a16="http://schemas.microsoft.com/office/drawing/2014/main" id="{164E92D4-689F-5076-8B3B-3353F16A1D8A}"/>
                </a:ext>
              </a:extLst>
            </p:cNvPr>
            <p:cNvSpPr/>
            <p:nvPr/>
          </p:nvSpPr>
          <p:spPr>
            <a:xfrm>
              <a:off x="8290659" y="4022427"/>
              <a:ext cx="609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11</a:t>
              </a:r>
              <a:r>
                <a:rPr lang="en-US" sz="1000" dirty="0"/>
                <a:t>Li</a:t>
              </a:r>
              <a:endParaRPr lang="en-US" sz="1000" baseline="30000" dirty="0"/>
            </a:p>
          </p:txBody>
        </p:sp>
        <p:sp>
          <p:nvSpPr>
            <p:cNvPr id="99" name="Rectangle 98">
              <a:extLst>
                <a:ext uri="{FF2B5EF4-FFF2-40B4-BE49-F238E27FC236}">
                  <a16:creationId xmlns:a16="http://schemas.microsoft.com/office/drawing/2014/main" id="{735961BC-C919-F4DE-FE72-3E850B00E774}"/>
                </a:ext>
              </a:extLst>
            </p:cNvPr>
            <p:cNvSpPr/>
            <p:nvPr/>
          </p:nvSpPr>
          <p:spPr>
            <a:xfrm>
              <a:off x="6454045" y="4022427"/>
              <a:ext cx="609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8</a:t>
              </a:r>
              <a:r>
                <a:rPr lang="en-US" sz="1000" dirty="0"/>
                <a:t>Li</a:t>
              </a:r>
              <a:endParaRPr lang="en-US" sz="1000" baseline="30000" dirty="0"/>
            </a:p>
          </p:txBody>
        </p:sp>
        <p:cxnSp>
          <p:nvCxnSpPr>
            <p:cNvPr id="100" name="Straight Connector 99">
              <a:extLst>
                <a:ext uri="{FF2B5EF4-FFF2-40B4-BE49-F238E27FC236}">
                  <a16:creationId xmlns:a16="http://schemas.microsoft.com/office/drawing/2014/main" id="{1BC75274-F16E-E865-1105-3BB57033283A}"/>
                </a:ext>
              </a:extLst>
            </p:cNvPr>
            <p:cNvCxnSpPr>
              <a:cxnSpLocks/>
            </p:cNvCxnSpPr>
            <p:nvPr/>
          </p:nvCxnSpPr>
          <p:spPr>
            <a:xfrm flipV="1">
              <a:off x="4839233" y="1956174"/>
              <a:ext cx="3664973" cy="293877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1" name="Rectangle 100">
              <a:extLst>
                <a:ext uri="{FF2B5EF4-FFF2-40B4-BE49-F238E27FC236}">
                  <a16:creationId xmlns:a16="http://schemas.microsoft.com/office/drawing/2014/main" id="{B17E3362-AF2A-13E7-600D-BCA210681B88}"/>
                </a:ext>
              </a:extLst>
            </p:cNvPr>
            <p:cNvSpPr/>
            <p:nvPr/>
          </p:nvSpPr>
          <p:spPr>
            <a:xfrm>
              <a:off x="4639355" y="2228358"/>
              <a:ext cx="6096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rgbClr val="000099"/>
                  </a:solidFill>
                </a:rPr>
                <a:t>8</a:t>
              </a:r>
              <a:r>
                <a:rPr lang="en-US" sz="1000" dirty="0">
                  <a:solidFill>
                    <a:srgbClr val="000099"/>
                  </a:solidFill>
                </a:rPr>
                <a:t>C</a:t>
              </a:r>
              <a:endParaRPr lang="en-US" sz="1000" baseline="30000" dirty="0">
                <a:solidFill>
                  <a:srgbClr val="000099"/>
                </a:solidFill>
              </a:endParaRPr>
            </a:p>
          </p:txBody>
        </p:sp>
        <p:sp>
          <p:nvSpPr>
            <p:cNvPr id="102" name="Rectangle 101">
              <a:extLst>
                <a:ext uri="{FF2B5EF4-FFF2-40B4-BE49-F238E27FC236}">
                  <a16:creationId xmlns:a16="http://schemas.microsoft.com/office/drawing/2014/main" id="{DF6F637F-2F28-9937-9BB5-B124A2E38574}"/>
                </a:ext>
              </a:extLst>
            </p:cNvPr>
            <p:cNvSpPr/>
            <p:nvPr/>
          </p:nvSpPr>
          <p:spPr>
            <a:xfrm>
              <a:off x="5244504" y="2228358"/>
              <a:ext cx="609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9</a:t>
              </a:r>
              <a:r>
                <a:rPr lang="en-US" sz="1000" dirty="0"/>
                <a:t>C</a:t>
              </a:r>
              <a:endParaRPr lang="en-US" sz="1000" baseline="30000" dirty="0"/>
            </a:p>
          </p:txBody>
        </p:sp>
        <p:sp>
          <p:nvSpPr>
            <p:cNvPr id="103" name="Rectangle 102">
              <a:extLst>
                <a:ext uri="{FF2B5EF4-FFF2-40B4-BE49-F238E27FC236}">
                  <a16:creationId xmlns:a16="http://schemas.microsoft.com/office/drawing/2014/main" id="{60602F07-A27A-5094-BD2B-5C09AEC8C69D}"/>
                </a:ext>
              </a:extLst>
            </p:cNvPr>
            <p:cNvSpPr/>
            <p:nvPr/>
          </p:nvSpPr>
          <p:spPr>
            <a:xfrm>
              <a:off x="5844445" y="2225973"/>
              <a:ext cx="609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10</a:t>
              </a:r>
              <a:r>
                <a:rPr lang="en-US" sz="1000" dirty="0"/>
                <a:t>C</a:t>
              </a:r>
              <a:endParaRPr lang="en-US" sz="1000" baseline="30000" dirty="0"/>
            </a:p>
          </p:txBody>
        </p:sp>
        <p:sp>
          <p:nvSpPr>
            <p:cNvPr id="104" name="Rectangle 103">
              <a:extLst>
                <a:ext uri="{FF2B5EF4-FFF2-40B4-BE49-F238E27FC236}">
                  <a16:creationId xmlns:a16="http://schemas.microsoft.com/office/drawing/2014/main" id="{B91C9D71-38BF-D8EA-7A34-E30CFCBF2508}"/>
                </a:ext>
              </a:extLst>
            </p:cNvPr>
            <p:cNvSpPr/>
            <p:nvPr/>
          </p:nvSpPr>
          <p:spPr>
            <a:xfrm>
              <a:off x="6463704" y="2225974"/>
              <a:ext cx="609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11</a:t>
              </a:r>
              <a:r>
                <a:rPr lang="en-US" sz="1000" dirty="0"/>
                <a:t>C</a:t>
              </a:r>
              <a:endParaRPr lang="en-US" sz="1000" baseline="30000" dirty="0"/>
            </a:p>
          </p:txBody>
        </p:sp>
        <p:sp>
          <p:nvSpPr>
            <p:cNvPr id="105" name="Rectangle 104">
              <a:extLst>
                <a:ext uri="{FF2B5EF4-FFF2-40B4-BE49-F238E27FC236}">
                  <a16:creationId xmlns:a16="http://schemas.microsoft.com/office/drawing/2014/main" id="{ABFA6C6D-484C-6B0A-C377-465C43320539}"/>
                </a:ext>
              </a:extLst>
            </p:cNvPr>
            <p:cNvSpPr/>
            <p:nvPr/>
          </p:nvSpPr>
          <p:spPr>
            <a:xfrm>
              <a:off x="5234845" y="2832785"/>
              <a:ext cx="609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8</a:t>
              </a:r>
              <a:r>
                <a:rPr lang="en-US" sz="1000" dirty="0"/>
                <a:t>B</a:t>
              </a:r>
              <a:endParaRPr lang="en-US" sz="1000" baseline="30000" dirty="0"/>
            </a:p>
          </p:txBody>
        </p:sp>
        <p:sp>
          <p:nvSpPr>
            <p:cNvPr id="106" name="Rectangle 105">
              <a:extLst>
                <a:ext uri="{FF2B5EF4-FFF2-40B4-BE49-F238E27FC236}">
                  <a16:creationId xmlns:a16="http://schemas.microsoft.com/office/drawing/2014/main" id="{256DD461-2428-D669-B04D-D5AE461B9609}"/>
                </a:ext>
              </a:extLst>
            </p:cNvPr>
            <p:cNvSpPr/>
            <p:nvPr/>
          </p:nvSpPr>
          <p:spPr>
            <a:xfrm>
              <a:off x="4639355" y="2837958"/>
              <a:ext cx="6096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rgbClr val="000099"/>
                  </a:solidFill>
                </a:rPr>
                <a:t>7</a:t>
              </a:r>
              <a:r>
                <a:rPr lang="en-US" sz="1000" dirty="0">
                  <a:solidFill>
                    <a:srgbClr val="000099"/>
                  </a:solidFill>
                </a:rPr>
                <a:t>B</a:t>
              </a:r>
              <a:endParaRPr lang="en-US" sz="1000" baseline="30000" dirty="0">
                <a:solidFill>
                  <a:srgbClr val="000099"/>
                </a:solidFill>
              </a:endParaRPr>
            </a:p>
          </p:txBody>
        </p:sp>
        <p:sp>
          <p:nvSpPr>
            <p:cNvPr id="107" name="Arrow: Down 106">
              <a:extLst>
                <a:ext uri="{FF2B5EF4-FFF2-40B4-BE49-F238E27FC236}">
                  <a16:creationId xmlns:a16="http://schemas.microsoft.com/office/drawing/2014/main" id="{DDFE6002-EE5D-A33C-0E26-57914AFCB66D}"/>
                </a:ext>
              </a:extLst>
            </p:cNvPr>
            <p:cNvSpPr/>
            <p:nvPr/>
          </p:nvSpPr>
          <p:spPr>
            <a:xfrm rot="5400000">
              <a:off x="5119888" y="2492049"/>
              <a:ext cx="220253" cy="3944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108" name="Rectangle 107">
              <a:extLst>
                <a:ext uri="{FF2B5EF4-FFF2-40B4-BE49-F238E27FC236}">
                  <a16:creationId xmlns:a16="http://schemas.microsoft.com/office/drawing/2014/main" id="{C6B76D70-1FC4-7E20-1F5F-03E8480A0D09}"/>
                </a:ext>
              </a:extLst>
            </p:cNvPr>
            <p:cNvSpPr/>
            <p:nvPr/>
          </p:nvSpPr>
          <p:spPr>
            <a:xfrm>
              <a:off x="7063645" y="4632027"/>
              <a:ext cx="6096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aseline="30000" dirty="0"/>
                <a:t>8</a:t>
              </a:r>
              <a:r>
                <a:rPr lang="en-US" sz="1000" dirty="0"/>
                <a:t>He</a:t>
              </a:r>
            </a:p>
          </p:txBody>
        </p:sp>
        <p:sp>
          <p:nvSpPr>
            <p:cNvPr id="109" name="Rectangle 108">
              <a:extLst>
                <a:ext uri="{FF2B5EF4-FFF2-40B4-BE49-F238E27FC236}">
                  <a16:creationId xmlns:a16="http://schemas.microsoft.com/office/drawing/2014/main" id="{93AC46E8-DC9E-4718-DD9C-4349DC5CDB82}"/>
                </a:ext>
              </a:extLst>
            </p:cNvPr>
            <p:cNvSpPr/>
            <p:nvPr/>
          </p:nvSpPr>
          <p:spPr>
            <a:xfrm>
              <a:off x="6457991" y="4632027"/>
              <a:ext cx="6096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chemeClr val="tx1"/>
                  </a:solidFill>
                </a:rPr>
                <a:t>7</a:t>
              </a:r>
              <a:r>
                <a:rPr lang="en-US" sz="1000" dirty="0">
                  <a:solidFill>
                    <a:schemeClr val="tx1"/>
                  </a:solidFill>
                </a:rPr>
                <a:t>He</a:t>
              </a:r>
            </a:p>
          </p:txBody>
        </p:sp>
        <p:sp>
          <p:nvSpPr>
            <p:cNvPr id="110" name="Rectangle 109">
              <a:extLst>
                <a:ext uri="{FF2B5EF4-FFF2-40B4-BE49-F238E27FC236}">
                  <a16:creationId xmlns:a16="http://schemas.microsoft.com/office/drawing/2014/main" id="{F6D7E423-AF75-6737-8891-3E21ADEA2E41}"/>
                </a:ext>
              </a:extLst>
            </p:cNvPr>
            <p:cNvSpPr/>
            <p:nvPr/>
          </p:nvSpPr>
          <p:spPr>
            <a:xfrm>
              <a:off x="7673245" y="4632027"/>
              <a:ext cx="6096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chemeClr val="tx1"/>
                  </a:solidFill>
                </a:rPr>
                <a:t>9</a:t>
              </a:r>
              <a:r>
                <a:rPr lang="en-US" sz="1000" dirty="0">
                  <a:solidFill>
                    <a:schemeClr val="tx1"/>
                  </a:solidFill>
                </a:rPr>
                <a:t>He</a:t>
              </a:r>
              <a:endParaRPr lang="en-US" sz="1000" baseline="30000" dirty="0">
                <a:solidFill>
                  <a:schemeClr val="tx1"/>
                </a:solidFill>
              </a:endParaRPr>
            </a:p>
          </p:txBody>
        </p:sp>
        <p:sp>
          <p:nvSpPr>
            <p:cNvPr id="111" name="Rectangle 110">
              <a:extLst>
                <a:ext uri="{FF2B5EF4-FFF2-40B4-BE49-F238E27FC236}">
                  <a16:creationId xmlns:a16="http://schemas.microsoft.com/office/drawing/2014/main" id="{05F90939-BDBB-3A90-A4C7-D0BB7E344B9B}"/>
                </a:ext>
              </a:extLst>
            </p:cNvPr>
            <p:cNvSpPr/>
            <p:nvPr/>
          </p:nvSpPr>
          <p:spPr>
            <a:xfrm>
              <a:off x="7066777" y="5236454"/>
              <a:ext cx="609600" cy="609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t>7</a:t>
              </a:r>
              <a:r>
                <a:rPr lang="en-US" sz="1000" dirty="0"/>
                <a:t>H</a:t>
              </a:r>
              <a:endParaRPr lang="en-US" sz="1000" baseline="30000" dirty="0"/>
            </a:p>
          </p:txBody>
        </p:sp>
        <p:sp>
          <p:nvSpPr>
            <p:cNvPr id="112" name="Rectangle 111">
              <a:extLst>
                <a:ext uri="{FF2B5EF4-FFF2-40B4-BE49-F238E27FC236}">
                  <a16:creationId xmlns:a16="http://schemas.microsoft.com/office/drawing/2014/main" id="{D12C69B5-9978-3F76-B619-6439D3270175}"/>
                </a:ext>
              </a:extLst>
            </p:cNvPr>
            <p:cNvSpPr/>
            <p:nvPr/>
          </p:nvSpPr>
          <p:spPr>
            <a:xfrm>
              <a:off x="6463704" y="5241627"/>
              <a:ext cx="6096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baseline="30000" dirty="0">
                  <a:solidFill>
                    <a:schemeClr val="tx1"/>
                  </a:solidFill>
                </a:rPr>
                <a:t>6</a:t>
              </a:r>
              <a:r>
                <a:rPr lang="en-US" sz="1000" dirty="0">
                  <a:solidFill>
                    <a:schemeClr val="tx1"/>
                  </a:solidFill>
                </a:rPr>
                <a:t>H</a:t>
              </a:r>
              <a:endParaRPr lang="en-US" sz="1000" baseline="30000" dirty="0">
                <a:solidFill>
                  <a:schemeClr val="tx1"/>
                </a:solidFill>
              </a:endParaRPr>
            </a:p>
          </p:txBody>
        </p:sp>
        <p:sp>
          <p:nvSpPr>
            <p:cNvPr id="113" name="Arrow: Down 112">
              <a:extLst>
                <a:ext uri="{FF2B5EF4-FFF2-40B4-BE49-F238E27FC236}">
                  <a16:creationId xmlns:a16="http://schemas.microsoft.com/office/drawing/2014/main" id="{AE62D44E-EE31-A63E-214F-1651528E0E56}"/>
                </a:ext>
              </a:extLst>
            </p:cNvPr>
            <p:cNvSpPr/>
            <p:nvPr/>
          </p:nvSpPr>
          <p:spPr>
            <a:xfrm>
              <a:off x="7460806" y="4467270"/>
              <a:ext cx="220253" cy="3944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grpSp>
        <p:nvGrpSpPr>
          <p:cNvPr id="117" name="Group 116">
            <a:extLst>
              <a:ext uri="{FF2B5EF4-FFF2-40B4-BE49-F238E27FC236}">
                <a16:creationId xmlns:a16="http://schemas.microsoft.com/office/drawing/2014/main" id="{CCE2CA74-938D-93FE-C93E-F1AC0034303A}"/>
              </a:ext>
            </a:extLst>
          </p:cNvPr>
          <p:cNvGrpSpPr/>
          <p:nvPr/>
        </p:nvGrpSpPr>
        <p:grpSpPr>
          <a:xfrm>
            <a:off x="3971229" y="2870845"/>
            <a:ext cx="2206344" cy="1403858"/>
            <a:chOff x="9526865" y="2376525"/>
            <a:chExt cx="3353910" cy="2179339"/>
          </a:xfrm>
        </p:grpSpPr>
        <p:pic>
          <p:nvPicPr>
            <p:cNvPr id="114" name="Picture 113">
              <a:extLst>
                <a:ext uri="{FF2B5EF4-FFF2-40B4-BE49-F238E27FC236}">
                  <a16:creationId xmlns:a16="http://schemas.microsoft.com/office/drawing/2014/main" id="{37E2EAE6-26D6-32C8-1E53-007B9A30BEEA}"/>
                </a:ext>
              </a:extLst>
            </p:cNvPr>
            <p:cNvPicPr>
              <a:picLocks noChangeAspect="1"/>
            </p:cNvPicPr>
            <p:nvPr/>
          </p:nvPicPr>
          <p:blipFill rotWithShape="1">
            <a:blip r:embed="rId3"/>
            <a:srcRect l="6246" b="15755"/>
            <a:stretch/>
          </p:blipFill>
          <p:spPr>
            <a:xfrm>
              <a:off x="9526865" y="2376525"/>
              <a:ext cx="3353910" cy="2179339"/>
            </a:xfrm>
            <a:prstGeom prst="rect">
              <a:avLst/>
            </a:prstGeom>
          </p:spPr>
        </p:pic>
        <p:sp>
          <p:nvSpPr>
            <p:cNvPr id="116" name="Arrow: Down 115">
              <a:extLst>
                <a:ext uri="{FF2B5EF4-FFF2-40B4-BE49-F238E27FC236}">
                  <a16:creationId xmlns:a16="http://schemas.microsoft.com/office/drawing/2014/main" id="{CCBFE3C5-9516-7512-43AB-296BA98E6626}"/>
                </a:ext>
              </a:extLst>
            </p:cNvPr>
            <p:cNvSpPr/>
            <p:nvPr/>
          </p:nvSpPr>
          <p:spPr>
            <a:xfrm rot="14479376">
              <a:off x="10727960" y="3362224"/>
              <a:ext cx="142675" cy="5309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grpSp>
      <p:grpSp>
        <p:nvGrpSpPr>
          <p:cNvPr id="115" name="Group 114">
            <a:extLst>
              <a:ext uri="{FF2B5EF4-FFF2-40B4-BE49-F238E27FC236}">
                <a16:creationId xmlns:a16="http://schemas.microsoft.com/office/drawing/2014/main" id="{2025CD3C-2D88-827C-8960-2745290FC6A4}"/>
              </a:ext>
            </a:extLst>
          </p:cNvPr>
          <p:cNvGrpSpPr/>
          <p:nvPr/>
        </p:nvGrpSpPr>
        <p:grpSpPr>
          <a:xfrm>
            <a:off x="5557455" y="5106936"/>
            <a:ext cx="3037029" cy="914400"/>
            <a:chOff x="9479433" y="5414923"/>
            <a:chExt cx="3037029" cy="914400"/>
          </a:xfrm>
        </p:grpSpPr>
        <p:sp>
          <p:nvSpPr>
            <p:cNvPr id="58" name="Oval 57">
              <a:extLst>
                <a:ext uri="{FF2B5EF4-FFF2-40B4-BE49-F238E27FC236}">
                  <a16:creationId xmlns:a16="http://schemas.microsoft.com/office/drawing/2014/main" id="{35E5FD68-9E39-3BC1-A1FD-6F3916304A95}"/>
                </a:ext>
              </a:extLst>
            </p:cNvPr>
            <p:cNvSpPr/>
            <p:nvPr/>
          </p:nvSpPr>
          <p:spPr>
            <a:xfrm>
              <a:off x="11032962" y="5414923"/>
              <a:ext cx="914400" cy="914400"/>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03210691-9AA1-D2E5-8DBC-36198C33B86A}"/>
                </a:ext>
              </a:extLst>
            </p:cNvPr>
            <p:cNvSpPr/>
            <p:nvPr/>
          </p:nvSpPr>
          <p:spPr>
            <a:xfrm>
              <a:off x="9479433" y="5414923"/>
              <a:ext cx="914400" cy="914400"/>
            </a:xfrm>
            <a:prstGeom prst="ellipse">
              <a:avLst/>
            </a:prstGeom>
            <a:gradFill flip="none" rotWithShape="1">
              <a:gsLst>
                <a:gs pos="0">
                  <a:srgbClr val="00CCFF">
                    <a:shade val="30000"/>
                    <a:satMod val="115000"/>
                  </a:srgbClr>
                </a:gs>
                <a:gs pos="100000">
                  <a:srgbClr val="00CCFF">
                    <a:shade val="100000"/>
                    <a:satMod val="115000"/>
                    <a:alpha val="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AA3DF7A-B359-6DF8-BB15-B7D8B9EE83B5}"/>
                </a:ext>
              </a:extLst>
            </p:cNvPr>
            <p:cNvSpPr/>
            <p:nvPr/>
          </p:nvSpPr>
          <p:spPr>
            <a:xfrm>
              <a:off x="9743039" y="598825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51C417A4-A62D-0ABF-D1C6-3628F3242C6F}"/>
                </a:ext>
              </a:extLst>
            </p:cNvPr>
            <p:cNvSpPr/>
            <p:nvPr/>
          </p:nvSpPr>
          <p:spPr>
            <a:xfrm>
              <a:off x="9904223" y="5731003"/>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78AD0DD-F733-3CD9-0BC2-13EF17DB0816}"/>
                </a:ext>
              </a:extLst>
            </p:cNvPr>
            <p:cNvSpPr/>
            <p:nvPr/>
          </p:nvSpPr>
          <p:spPr>
            <a:xfrm>
              <a:off x="9910878" y="5928588"/>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2AC1CE0-5A3C-A710-87F2-BEBB835033F2}"/>
                </a:ext>
              </a:extLst>
            </p:cNvPr>
            <p:cNvSpPr/>
            <p:nvPr/>
          </p:nvSpPr>
          <p:spPr>
            <a:xfrm>
              <a:off x="9777642" y="571998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DFFAEE7-A496-BB76-29D1-13F8D6919139}"/>
                </a:ext>
              </a:extLst>
            </p:cNvPr>
            <p:cNvSpPr/>
            <p:nvPr/>
          </p:nvSpPr>
          <p:spPr>
            <a:xfrm>
              <a:off x="9727600" y="5824284"/>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7B0488DA-0C37-7D8A-BF10-F5AC361C1DF4}"/>
                </a:ext>
              </a:extLst>
            </p:cNvPr>
            <p:cNvSpPr/>
            <p:nvPr/>
          </p:nvSpPr>
          <p:spPr>
            <a:xfrm>
              <a:off x="9890575" y="5812586"/>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3FC7538-B397-39D1-B748-35E0415539BC}"/>
                </a:ext>
              </a:extLst>
            </p:cNvPr>
            <p:cNvSpPr/>
            <p:nvPr/>
          </p:nvSpPr>
          <p:spPr>
            <a:xfrm>
              <a:off x="9781054" y="5917690"/>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D36665E9-1EBA-4A87-6D9D-7AB9D3FA2D28}"/>
                </a:ext>
              </a:extLst>
            </p:cNvPr>
            <p:cNvSpPr/>
            <p:nvPr/>
          </p:nvSpPr>
          <p:spPr>
            <a:xfrm>
              <a:off x="10054037" y="5812586"/>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0464069-BDA3-057E-2FBB-D47751609902}"/>
                </a:ext>
              </a:extLst>
            </p:cNvPr>
            <p:cNvSpPr/>
            <p:nvPr/>
          </p:nvSpPr>
          <p:spPr>
            <a:xfrm>
              <a:off x="9760031" y="5637660"/>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BA8A100D-AF09-7183-07DC-3937B456EC5A}"/>
                </a:ext>
              </a:extLst>
            </p:cNvPr>
            <p:cNvSpPr/>
            <p:nvPr/>
          </p:nvSpPr>
          <p:spPr>
            <a:xfrm>
              <a:off x="10528220" y="5760659"/>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5" name="Plus Sign 74">
              <a:extLst>
                <a:ext uri="{FF2B5EF4-FFF2-40B4-BE49-F238E27FC236}">
                  <a16:creationId xmlns:a16="http://schemas.microsoft.com/office/drawing/2014/main" id="{1837464F-FA77-838E-3976-CAD73E4D7B09}"/>
                </a:ext>
              </a:extLst>
            </p:cNvPr>
            <p:cNvSpPr/>
            <p:nvPr/>
          </p:nvSpPr>
          <p:spPr>
            <a:xfrm>
              <a:off x="12049035" y="5780183"/>
              <a:ext cx="189858" cy="201036"/>
            </a:xfrm>
            <a:prstGeom prst="mathPlus">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8" name="Content Placeholder 1">
              <a:extLst>
                <a:ext uri="{FF2B5EF4-FFF2-40B4-BE49-F238E27FC236}">
                  <a16:creationId xmlns:a16="http://schemas.microsoft.com/office/drawing/2014/main" id="{63C59696-74D1-0FC9-DE38-5FA4F3DE8EE9}"/>
                </a:ext>
              </a:extLst>
            </p:cNvPr>
            <p:cNvSpPr txBox="1">
              <a:spLocks/>
            </p:cNvSpPr>
            <p:nvPr/>
          </p:nvSpPr>
          <p:spPr bwMode="auto">
            <a:xfrm>
              <a:off x="12364061" y="5414923"/>
              <a:ext cx="152401"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dirty="0"/>
                <a:t>n</a:t>
              </a:r>
            </a:p>
          </p:txBody>
        </p:sp>
        <p:sp>
          <p:nvSpPr>
            <p:cNvPr id="79" name="Oval 78">
              <a:extLst>
                <a:ext uri="{FF2B5EF4-FFF2-40B4-BE49-F238E27FC236}">
                  <a16:creationId xmlns:a16="http://schemas.microsoft.com/office/drawing/2014/main" id="{8E1AC9BD-2DDE-EF57-F242-45B52DA1C28F}"/>
                </a:ext>
              </a:extLst>
            </p:cNvPr>
            <p:cNvSpPr/>
            <p:nvPr/>
          </p:nvSpPr>
          <p:spPr>
            <a:xfrm>
              <a:off x="12364061" y="5824284"/>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5BDC418-2724-D691-0691-F4598750C513}"/>
                </a:ext>
              </a:extLst>
            </p:cNvPr>
            <p:cNvSpPr/>
            <p:nvPr/>
          </p:nvSpPr>
          <p:spPr>
            <a:xfrm>
              <a:off x="11489660" y="5758516"/>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BDA33C5-1DA9-1CCA-A66A-D4F6CB5E1677}"/>
                </a:ext>
              </a:extLst>
            </p:cNvPr>
            <p:cNvSpPr/>
            <p:nvPr/>
          </p:nvSpPr>
          <p:spPr>
            <a:xfrm>
              <a:off x="11363079" y="5747493"/>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BB6777-9652-01EB-81A5-39EBD5B59AA8}"/>
                </a:ext>
              </a:extLst>
            </p:cNvPr>
            <p:cNvSpPr/>
            <p:nvPr/>
          </p:nvSpPr>
          <p:spPr>
            <a:xfrm>
              <a:off x="11363079" y="5859034"/>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E6E85650-ED32-DAFD-8EF0-668D41DD555F}"/>
                </a:ext>
              </a:extLst>
            </p:cNvPr>
            <p:cNvSpPr/>
            <p:nvPr/>
          </p:nvSpPr>
          <p:spPr>
            <a:xfrm>
              <a:off x="11476012" y="5840099"/>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A99AB682-3C7D-B1B1-A1E0-3BB2D8C46E13}"/>
                </a:ext>
              </a:extLst>
            </p:cNvPr>
            <p:cNvSpPr/>
            <p:nvPr/>
          </p:nvSpPr>
          <p:spPr>
            <a:xfrm>
              <a:off x="11399812" y="6034394"/>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25DE94-D634-B87C-5F4D-C2A7EB39ABDB}"/>
                </a:ext>
              </a:extLst>
            </p:cNvPr>
            <p:cNvSpPr/>
            <p:nvPr/>
          </p:nvSpPr>
          <p:spPr>
            <a:xfrm>
              <a:off x="11161711" y="5798114"/>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90B87F3-6E80-E19A-12F3-DD21D3B77F4C}"/>
                </a:ext>
              </a:extLst>
            </p:cNvPr>
            <p:cNvSpPr/>
            <p:nvPr/>
          </p:nvSpPr>
          <p:spPr>
            <a:xfrm>
              <a:off x="11428883" y="5544289"/>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4BB960BD-4065-C954-B89E-C4DC16EFB877}"/>
                </a:ext>
              </a:extLst>
            </p:cNvPr>
            <p:cNvSpPr/>
            <p:nvPr/>
          </p:nvSpPr>
          <p:spPr>
            <a:xfrm>
              <a:off x="11715171" y="5780183"/>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 name="Picture 29">
            <a:extLst>
              <a:ext uri="{FF2B5EF4-FFF2-40B4-BE49-F238E27FC236}">
                <a16:creationId xmlns:a16="http://schemas.microsoft.com/office/drawing/2014/main" id="{F2A75D5C-3AB7-D6E1-EF4B-0D33A0E2F31B}"/>
              </a:ext>
            </a:extLst>
          </p:cNvPr>
          <p:cNvPicPr>
            <a:picLocks noChangeAspect="1"/>
          </p:cNvPicPr>
          <p:nvPr/>
        </p:nvPicPr>
        <p:blipFill>
          <a:blip r:embed="rId4"/>
          <a:stretch>
            <a:fillRect/>
          </a:stretch>
        </p:blipFill>
        <p:spPr>
          <a:xfrm>
            <a:off x="150029" y="3005401"/>
            <a:ext cx="3294082" cy="2942192"/>
          </a:xfrm>
          <a:prstGeom prst="rect">
            <a:avLst/>
          </a:prstGeom>
        </p:spPr>
      </p:pic>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20</a:t>
            </a:fld>
            <a:endParaRPr lang="en-US"/>
          </a:p>
        </p:txBody>
      </p:sp>
      <p:sp>
        <p:nvSpPr>
          <p:cNvPr id="12" name="Content Placeholder 1">
            <a:extLst>
              <a:ext uri="{FF2B5EF4-FFF2-40B4-BE49-F238E27FC236}">
                <a16:creationId xmlns:a16="http://schemas.microsoft.com/office/drawing/2014/main" id="{948FB8BA-7E54-48F3-AFAC-F0D5631C5BA4}"/>
              </a:ext>
            </a:extLst>
          </p:cNvPr>
          <p:cNvSpPr>
            <a:spLocks noGrp="1"/>
          </p:cNvSpPr>
          <p:nvPr>
            <p:ph idx="1"/>
          </p:nvPr>
        </p:nvSpPr>
        <p:spPr>
          <a:xfrm>
            <a:off x="3609081" y="4464691"/>
            <a:ext cx="5534789" cy="1298083"/>
          </a:xfrm>
        </p:spPr>
        <p:txBody>
          <a:bodyPr/>
          <a:lstStyle/>
          <a:p>
            <a:pPr>
              <a:spcAft>
                <a:spcPts val="600"/>
              </a:spcAft>
            </a:pPr>
            <a:r>
              <a:rPr lang="en-US" dirty="0"/>
              <a:t>Significant configuration changes (Parent/daughter are different)</a:t>
            </a:r>
          </a:p>
        </p:txBody>
      </p:sp>
      <p:sp>
        <p:nvSpPr>
          <p:cNvPr id="66" name="Content Placeholder 1">
            <a:extLst>
              <a:ext uri="{FF2B5EF4-FFF2-40B4-BE49-F238E27FC236}">
                <a16:creationId xmlns:a16="http://schemas.microsoft.com/office/drawing/2014/main" id="{BF9B3384-AFBA-4112-99AB-976B87655A81}"/>
              </a:ext>
            </a:extLst>
          </p:cNvPr>
          <p:cNvSpPr txBox="1">
            <a:spLocks/>
          </p:cNvSpPr>
          <p:nvPr/>
        </p:nvSpPr>
        <p:spPr bwMode="auto">
          <a:xfrm>
            <a:off x="76200" y="1386916"/>
            <a:ext cx="5697703" cy="6455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600"/>
              </a:spcAft>
            </a:pPr>
            <a:r>
              <a:rPr lang="en-US" dirty="0"/>
              <a:t>When we remove a minority species nucleon, we move towards the drip line</a:t>
            </a:r>
          </a:p>
        </p:txBody>
      </p:sp>
      <p:sp>
        <p:nvSpPr>
          <p:cNvPr id="61" name="Oval 60">
            <a:extLst>
              <a:ext uri="{FF2B5EF4-FFF2-40B4-BE49-F238E27FC236}">
                <a16:creationId xmlns:a16="http://schemas.microsoft.com/office/drawing/2014/main" id="{4223BA05-2A05-43AB-B002-4D2B55AC1335}"/>
              </a:ext>
            </a:extLst>
          </p:cNvPr>
          <p:cNvSpPr/>
          <p:nvPr/>
        </p:nvSpPr>
        <p:spPr>
          <a:xfrm rot="5400000">
            <a:off x="1138699" y="3442743"/>
            <a:ext cx="326910" cy="1306467"/>
          </a:xfrm>
          <a:prstGeom prst="ellipse">
            <a:avLst/>
          </a:prstGeom>
          <a:noFill/>
          <a:ln w="19050">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EEAE6F87-6509-42D5-8925-8CD76360C048}"/>
              </a:ext>
            </a:extLst>
          </p:cNvPr>
          <p:cNvSpPr/>
          <p:nvPr/>
        </p:nvSpPr>
        <p:spPr>
          <a:xfrm>
            <a:off x="663994" y="5258803"/>
            <a:ext cx="653988" cy="366242"/>
          </a:xfrm>
          <a:prstGeom prst="ellipse">
            <a:avLst/>
          </a:prstGeom>
          <a:noFill/>
          <a:ln w="19050">
            <a:solidFill>
              <a:srgbClr val="1515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D2D199B-E997-4E07-9888-25FA97A4CA9C}"/>
              </a:ext>
            </a:extLst>
          </p:cNvPr>
          <p:cNvSpPr/>
          <p:nvPr/>
        </p:nvSpPr>
        <p:spPr>
          <a:xfrm>
            <a:off x="2095702" y="5247556"/>
            <a:ext cx="762000" cy="426479"/>
          </a:xfrm>
          <a:prstGeom prst="ellipse">
            <a:avLst/>
          </a:prstGeom>
          <a:noFill/>
          <a:ln w="19050">
            <a:solidFill>
              <a:srgbClr val="1515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Arc 63">
            <a:extLst>
              <a:ext uri="{FF2B5EF4-FFF2-40B4-BE49-F238E27FC236}">
                <a16:creationId xmlns:a16="http://schemas.microsoft.com/office/drawing/2014/main" id="{495BE118-7EDA-B98D-61F5-7C63358D7345}"/>
              </a:ext>
            </a:extLst>
          </p:cNvPr>
          <p:cNvSpPr/>
          <p:nvPr/>
        </p:nvSpPr>
        <p:spPr>
          <a:xfrm>
            <a:off x="961964" y="2620065"/>
            <a:ext cx="810902" cy="1366756"/>
          </a:xfrm>
          <a:prstGeom prst="arc">
            <a:avLst>
              <a:gd name="adj1" fmla="val 6921004"/>
              <a:gd name="adj2" fmla="val 15071491"/>
            </a:avLst>
          </a:prstGeom>
          <a:ln>
            <a:solidFill>
              <a:schemeClr val="accent4">
                <a:lumMod val="50000"/>
              </a:schemeClr>
            </a:solidFill>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81" name="Arc 80">
            <a:extLst>
              <a:ext uri="{FF2B5EF4-FFF2-40B4-BE49-F238E27FC236}">
                <a16:creationId xmlns:a16="http://schemas.microsoft.com/office/drawing/2014/main" id="{E47CC6A7-8547-EC1C-30FB-68A8240EBC4F}"/>
              </a:ext>
            </a:extLst>
          </p:cNvPr>
          <p:cNvSpPr/>
          <p:nvPr/>
        </p:nvSpPr>
        <p:spPr>
          <a:xfrm>
            <a:off x="1142847" y="4830022"/>
            <a:ext cx="4653969" cy="757435"/>
          </a:xfrm>
          <a:prstGeom prst="arc">
            <a:avLst>
              <a:gd name="adj1" fmla="val 10896535"/>
              <a:gd name="adj2" fmla="val 17261158"/>
            </a:avLst>
          </a:prstGeom>
          <a:ln>
            <a:solidFill>
              <a:srgbClr val="1515FF"/>
            </a:solidFill>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82" name="Arc 81">
            <a:extLst>
              <a:ext uri="{FF2B5EF4-FFF2-40B4-BE49-F238E27FC236}">
                <a16:creationId xmlns:a16="http://schemas.microsoft.com/office/drawing/2014/main" id="{C969736E-7AE2-8307-8A81-128B0ABE3C56}"/>
              </a:ext>
            </a:extLst>
          </p:cNvPr>
          <p:cNvSpPr/>
          <p:nvPr/>
        </p:nvSpPr>
        <p:spPr>
          <a:xfrm flipV="1">
            <a:off x="1772866" y="4569822"/>
            <a:ext cx="2116950" cy="880707"/>
          </a:xfrm>
          <a:prstGeom prst="arc">
            <a:avLst>
              <a:gd name="adj1" fmla="val 16934492"/>
              <a:gd name="adj2" fmla="val 21308499"/>
            </a:avLst>
          </a:prstGeom>
          <a:ln>
            <a:solidFill>
              <a:srgbClr val="1515FF"/>
            </a:solidFill>
            <a:headEnd type="triangle" w="med" len="med"/>
            <a:tailEnd type="none" w="med" len="med"/>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76" name="Content Placeholder 1">
            <a:extLst>
              <a:ext uri="{FF2B5EF4-FFF2-40B4-BE49-F238E27FC236}">
                <a16:creationId xmlns:a16="http://schemas.microsoft.com/office/drawing/2014/main" id="{C5135868-A3A4-A731-4664-4D2AA07FB7FF}"/>
              </a:ext>
            </a:extLst>
          </p:cNvPr>
          <p:cNvSpPr txBox="1">
            <a:spLocks/>
          </p:cNvSpPr>
          <p:nvPr/>
        </p:nvSpPr>
        <p:spPr bwMode="auto">
          <a:xfrm>
            <a:off x="5232765" y="5766653"/>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t>9</a:t>
            </a:r>
            <a:r>
              <a:rPr lang="en-US" kern="0" dirty="0"/>
              <a:t>C</a:t>
            </a:r>
          </a:p>
        </p:txBody>
      </p:sp>
      <p:sp>
        <p:nvSpPr>
          <p:cNvPr id="77" name="Content Placeholder 1">
            <a:extLst>
              <a:ext uri="{FF2B5EF4-FFF2-40B4-BE49-F238E27FC236}">
                <a16:creationId xmlns:a16="http://schemas.microsoft.com/office/drawing/2014/main" id="{90AD707A-6EDF-B559-5C56-84F5E7AC66F5}"/>
              </a:ext>
            </a:extLst>
          </p:cNvPr>
          <p:cNvSpPr txBox="1">
            <a:spLocks/>
          </p:cNvSpPr>
          <p:nvPr/>
        </p:nvSpPr>
        <p:spPr bwMode="auto">
          <a:xfrm>
            <a:off x="6853872" y="5770060"/>
            <a:ext cx="360985" cy="3223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kern="0" baseline="30000" dirty="0"/>
              <a:t>8</a:t>
            </a:r>
            <a:r>
              <a:rPr lang="en-US" kern="0" dirty="0"/>
              <a:t>C</a:t>
            </a:r>
          </a:p>
        </p:txBody>
      </p:sp>
      <p:sp>
        <p:nvSpPr>
          <p:cNvPr id="119" name="TextBox 118">
            <a:extLst>
              <a:ext uri="{FF2B5EF4-FFF2-40B4-BE49-F238E27FC236}">
                <a16:creationId xmlns:a16="http://schemas.microsoft.com/office/drawing/2014/main" id="{A0C309F9-1203-338F-E836-29CD7D61A0FE}"/>
              </a:ext>
            </a:extLst>
          </p:cNvPr>
          <p:cNvSpPr txBox="1"/>
          <p:nvPr/>
        </p:nvSpPr>
        <p:spPr>
          <a:xfrm>
            <a:off x="76039" y="2004448"/>
            <a:ext cx="5697703" cy="707886"/>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000" kern="0" dirty="0"/>
              <a:t>Weakly-bound nucleons experience </a:t>
            </a:r>
            <a:r>
              <a:rPr lang="en-US" sz="2000" i="1" kern="0" dirty="0"/>
              <a:t>even more </a:t>
            </a:r>
            <a:r>
              <a:rPr lang="en-US" sz="2000" kern="0" dirty="0"/>
              <a:t>continuum effects after reaction</a:t>
            </a:r>
          </a:p>
        </p:txBody>
      </p:sp>
      <p:sp>
        <p:nvSpPr>
          <p:cNvPr id="2" name="Footer Placeholder 2">
            <a:extLst>
              <a:ext uri="{FF2B5EF4-FFF2-40B4-BE49-F238E27FC236}">
                <a16:creationId xmlns:a16="http://schemas.microsoft.com/office/drawing/2014/main" id="{FB479713-5687-47E6-3CD3-E38769F1B4D9}"/>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250447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61" grpId="0" animBg="1"/>
      <p:bldP spid="68" grpId="0" animBg="1"/>
      <p:bldP spid="71" grpId="0" animBg="1"/>
      <p:bldP spid="64" grpId="0" animBg="1"/>
      <p:bldP spid="81" grpId="0" animBg="1"/>
      <p:bldP spid="82" grpId="0" animBg="1"/>
      <p:bldP spid="76" grpId="0"/>
      <p:bldP spid="77" grpId="0"/>
      <p:bldP spid="1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D57F-08B7-5F9A-C481-DA999C18665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C5369BB-3D21-E481-11B1-7D19BF25BC0D}"/>
              </a:ext>
            </a:extLst>
          </p:cNvPr>
          <p:cNvSpPr>
            <a:spLocks noGrp="1"/>
          </p:cNvSpPr>
          <p:nvPr>
            <p:ph type="sldNum" sz="quarter" idx="11"/>
          </p:nvPr>
        </p:nvSpPr>
        <p:spPr/>
        <p:txBody>
          <a:bodyPr/>
          <a:lstStyle/>
          <a:p>
            <a:pPr>
              <a:defRPr/>
            </a:pPr>
            <a:r>
              <a:rPr lang="en-US"/>
              <a:t>, Slide </a:t>
            </a:r>
            <a:fld id="{888FC917-2F4D-45AC-AA7A-EF80FFB23A84}" type="slidenum">
              <a:rPr lang="en-US" smtClean="0"/>
              <a:pPr>
                <a:defRPr/>
              </a:pPr>
              <a:t>21</a:t>
            </a:fld>
            <a:endParaRPr lang="en-US"/>
          </a:p>
        </p:txBody>
      </p:sp>
      <p:sp>
        <p:nvSpPr>
          <p:cNvPr id="5" name="TextBox 4">
            <a:extLst>
              <a:ext uri="{FF2B5EF4-FFF2-40B4-BE49-F238E27FC236}">
                <a16:creationId xmlns:a16="http://schemas.microsoft.com/office/drawing/2014/main" id="{F31D9771-7991-A0E3-CD81-10838CE2B3C0}"/>
              </a:ext>
            </a:extLst>
          </p:cNvPr>
          <p:cNvSpPr txBox="1"/>
          <p:nvPr/>
        </p:nvSpPr>
        <p:spPr>
          <a:xfrm>
            <a:off x="535862" y="2399262"/>
            <a:ext cx="8072274" cy="2308324"/>
          </a:xfrm>
          <a:prstGeom prst="rect">
            <a:avLst/>
          </a:prstGeom>
          <a:noFill/>
        </p:spPr>
        <p:txBody>
          <a:bodyPr wrap="none" rtlCol="0">
            <a:spAutoFit/>
          </a:bodyPr>
          <a:lstStyle/>
          <a:p>
            <a:pPr algn="ctr"/>
            <a:r>
              <a:rPr lang="en-US" sz="2400" dirty="0"/>
              <a:t>You can read the paper here </a:t>
            </a:r>
            <a:r>
              <a:rPr lang="en-US" sz="2400" dirty="0">
                <a:sym typeface="Wingdings" panose="05000000000000000000" pitchFamily="2" charset="2"/>
              </a:rPr>
              <a:t></a:t>
            </a:r>
            <a:endParaRPr lang="en-US" sz="2400" dirty="0"/>
          </a:p>
          <a:p>
            <a:pPr algn="ctr"/>
            <a:endParaRPr lang="en-US" sz="2400" dirty="0"/>
          </a:p>
          <a:p>
            <a:pPr algn="ctr"/>
            <a:endParaRPr lang="en-US" sz="2400" dirty="0"/>
          </a:p>
          <a:p>
            <a:pPr algn="ctr"/>
            <a:endParaRPr lang="en-US" sz="2400" dirty="0"/>
          </a:p>
          <a:p>
            <a:pPr algn="ctr"/>
            <a:r>
              <a:rPr lang="en-US" sz="2400" dirty="0"/>
              <a:t>Let’s now consider cases where the continuum dominates</a:t>
            </a:r>
          </a:p>
          <a:p>
            <a:pPr algn="ctr"/>
            <a:r>
              <a:rPr lang="en-US" sz="2400" dirty="0"/>
              <a:t>structure features!</a:t>
            </a:r>
          </a:p>
        </p:txBody>
      </p:sp>
      <p:sp>
        <p:nvSpPr>
          <p:cNvPr id="6" name="Footer Placeholder 2">
            <a:extLst>
              <a:ext uri="{FF2B5EF4-FFF2-40B4-BE49-F238E27FC236}">
                <a16:creationId xmlns:a16="http://schemas.microsoft.com/office/drawing/2014/main" id="{AD27BC07-99FA-8F10-B3BC-579463712163}"/>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pic>
        <p:nvPicPr>
          <p:cNvPr id="7" name="Picture 6" descr="Qr code&#10;&#10;Description automatically generated">
            <a:extLst>
              <a:ext uri="{FF2B5EF4-FFF2-40B4-BE49-F238E27FC236}">
                <a16:creationId xmlns:a16="http://schemas.microsoft.com/office/drawing/2014/main" id="{03C848B4-9ACA-1D8F-68E4-49B7D31B2AF1}"/>
              </a:ext>
            </a:extLst>
          </p:cNvPr>
          <p:cNvPicPr>
            <a:picLocks noChangeAspect="1"/>
          </p:cNvPicPr>
          <p:nvPr/>
        </p:nvPicPr>
        <p:blipFill>
          <a:blip r:embed="rId2"/>
          <a:stretch>
            <a:fillRect/>
          </a:stretch>
        </p:blipFill>
        <p:spPr>
          <a:xfrm>
            <a:off x="6858000" y="2133600"/>
            <a:ext cx="1066800" cy="1066800"/>
          </a:xfrm>
          <a:prstGeom prst="rect">
            <a:avLst/>
          </a:prstGeom>
        </p:spPr>
      </p:pic>
    </p:spTree>
    <p:extLst>
      <p:ext uri="{BB962C8B-B14F-4D97-AF65-F5344CB8AC3E}">
        <p14:creationId xmlns:p14="http://schemas.microsoft.com/office/powerpoint/2010/main" val="3940356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849FDA-E682-528C-EBA0-8E3D984FEA21}"/>
              </a:ext>
            </a:extLst>
          </p:cNvPr>
          <p:cNvSpPr>
            <a:spLocks noGrp="1"/>
          </p:cNvSpPr>
          <p:nvPr>
            <p:ph idx="1"/>
          </p:nvPr>
        </p:nvSpPr>
        <p:spPr>
          <a:xfrm>
            <a:off x="76199" y="1222295"/>
            <a:ext cx="4953001" cy="4150595"/>
          </a:xfrm>
        </p:spPr>
        <p:txBody>
          <a:bodyPr/>
          <a:lstStyle/>
          <a:p>
            <a:r>
              <a:rPr lang="en-US" dirty="0"/>
              <a:t>Recent experimental results in very proton rich systems indicated strong evidence of </a:t>
            </a:r>
            <a:r>
              <a:rPr lang="en-US" baseline="30000" dirty="0"/>
              <a:t>9</a:t>
            </a:r>
            <a:r>
              <a:rPr lang="en-US" dirty="0"/>
              <a:t>N (7 protons and 2 neutrons!)</a:t>
            </a:r>
          </a:p>
          <a:p>
            <a:endParaRPr lang="en-US" dirty="0"/>
          </a:p>
          <a:p>
            <a:endParaRPr lang="en-US" dirty="0"/>
          </a:p>
          <a:p>
            <a:endParaRPr lang="en-US" dirty="0"/>
          </a:p>
          <a:p>
            <a:endParaRPr lang="en-US" dirty="0"/>
          </a:p>
          <a:p>
            <a:endParaRPr lang="en-US" dirty="0"/>
          </a:p>
          <a:p>
            <a:pPr lvl="1"/>
            <a:endParaRPr lang="en-US" dirty="0"/>
          </a:p>
          <a:p>
            <a:r>
              <a:rPr lang="en-US" dirty="0"/>
              <a:t>Initial predictions from GSM only show one low-lying state</a:t>
            </a:r>
          </a:p>
        </p:txBody>
      </p:sp>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dirty="0"/>
              <a:t>Motivation – Nitrogen-9</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22</a:t>
            </a:fld>
            <a:endParaRPr lang="en-US"/>
          </a:p>
        </p:txBody>
      </p:sp>
      <p:pic>
        <p:nvPicPr>
          <p:cNvPr id="52" name="Picture 51" descr="A diagram of a molecule&#10;&#10;Description automatically generated">
            <a:extLst>
              <a:ext uri="{FF2B5EF4-FFF2-40B4-BE49-F238E27FC236}">
                <a16:creationId xmlns:a16="http://schemas.microsoft.com/office/drawing/2014/main" id="{C281048A-1482-914C-7DC5-95A12088087E}"/>
              </a:ext>
            </a:extLst>
          </p:cNvPr>
          <p:cNvPicPr>
            <a:picLocks noChangeAspect="1"/>
          </p:cNvPicPr>
          <p:nvPr/>
        </p:nvPicPr>
        <p:blipFill>
          <a:blip r:embed="rId3"/>
          <a:stretch>
            <a:fillRect/>
          </a:stretch>
        </p:blipFill>
        <p:spPr>
          <a:xfrm>
            <a:off x="1289755" y="2514600"/>
            <a:ext cx="2240672" cy="2240672"/>
          </a:xfrm>
          <a:prstGeom prst="rect">
            <a:avLst/>
          </a:prstGeom>
        </p:spPr>
      </p:pic>
      <p:sp>
        <p:nvSpPr>
          <p:cNvPr id="25" name="Arc 24">
            <a:extLst>
              <a:ext uri="{FF2B5EF4-FFF2-40B4-BE49-F238E27FC236}">
                <a16:creationId xmlns:a16="http://schemas.microsoft.com/office/drawing/2014/main" id="{E7C089DC-B97C-8E42-F319-3D3A8BBB6FDD}"/>
              </a:ext>
            </a:extLst>
          </p:cNvPr>
          <p:cNvSpPr/>
          <p:nvPr/>
        </p:nvSpPr>
        <p:spPr>
          <a:xfrm>
            <a:off x="2923615" y="2209800"/>
            <a:ext cx="1060480" cy="1213069"/>
          </a:xfrm>
          <a:prstGeom prst="arc">
            <a:avLst>
              <a:gd name="adj1" fmla="val 17809868"/>
              <a:gd name="adj2" fmla="val 4145432"/>
            </a:avLst>
          </a:prstGeom>
          <a:ln>
            <a:solidFill>
              <a:srgbClr val="064308"/>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pic>
        <p:nvPicPr>
          <p:cNvPr id="54" name="Picture 53" descr="A black screen with colorful text&#10;&#10;Description automatically generated">
            <a:extLst>
              <a:ext uri="{FF2B5EF4-FFF2-40B4-BE49-F238E27FC236}">
                <a16:creationId xmlns:a16="http://schemas.microsoft.com/office/drawing/2014/main" id="{550498C6-FA93-0B84-68B0-5E6DD0E76D85}"/>
              </a:ext>
            </a:extLst>
          </p:cNvPr>
          <p:cNvPicPr>
            <a:picLocks noChangeAspect="1"/>
          </p:cNvPicPr>
          <p:nvPr/>
        </p:nvPicPr>
        <p:blipFill rotWithShape="1">
          <a:blip r:embed="rId4"/>
          <a:srcRect l="18569" t="11251" r="20142" b="37777"/>
          <a:stretch/>
        </p:blipFill>
        <p:spPr>
          <a:xfrm>
            <a:off x="4812349" y="1066800"/>
            <a:ext cx="4211154" cy="4953498"/>
          </a:xfrm>
          <a:prstGeom prst="rect">
            <a:avLst/>
          </a:prstGeom>
        </p:spPr>
      </p:pic>
      <p:sp>
        <p:nvSpPr>
          <p:cNvPr id="57" name="Rectangle 56">
            <a:extLst>
              <a:ext uri="{FF2B5EF4-FFF2-40B4-BE49-F238E27FC236}">
                <a16:creationId xmlns:a16="http://schemas.microsoft.com/office/drawing/2014/main" id="{D913B267-A5D6-2524-5A75-97C451141038}"/>
              </a:ext>
            </a:extLst>
          </p:cNvPr>
          <p:cNvSpPr/>
          <p:nvPr/>
        </p:nvSpPr>
        <p:spPr>
          <a:xfrm>
            <a:off x="6917926" y="4098047"/>
            <a:ext cx="914400" cy="91440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8" name="Footer Placeholder 2">
            <a:extLst>
              <a:ext uri="{FF2B5EF4-FFF2-40B4-BE49-F238E27FC236}">
                <a16:creationId xmlns:a16="http://schemas.microsoft.com/office/drawing/2014/main" id="{46F239A2-F2B5-FC07-BFD7-AA870C8D19A7}"/>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
        <p:nvSpPr>
          <p:cNvPr id="53" name="Content Placeholder 1">
            <a:extLst>
              <a:ext uri="{FF2B5EF4-FFF2-40B4-BE49-F238E27FC236}">
                <a16:creationId xmlns:a16="http://schemas.microsoft.com/office/drawing/2014/main" id="{1F3AEE8E-A77F-BA0F-F926-1B388B6D58F1}"/>
              </a:ext>
            </a:extLst>
          </p:cNvPr>
          <p:cNvSpPr txBox="1">
            <a:spLocks/>
          </p:cNvSpPr>
          <p:nvPr/>
        </p:nvSpPr>
        <p:spPr>
          <a:xfrm>
            <a:off x="65191" y="4724400"/>
            <a:ext cx="5345009" cy="489030"/>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buNone/>
            </a:pPr>
            <a:r>
              <a:rPr lang="en-US" sz="900" dirty="0">
                <a:effectLst/>
              </a:rPr>
              <a:t>Image taken from: [5] </a:t>
            </a:r>
            <a:r>
              <a:rPr lang="en-US" sz="900" dirty="0" err="1">
                <a:effectLst/>
              </a:rPr>
              <a:t>Schirber</a:t>
            </a:r>
            <a:r>
              <a:rPr lang="en-US" sz="900" dirty="0">
                <a:effectLst/>
              </a:rPr>
              <a:t>, M. (2023, October 27). Five Protons Spew Out of Extreme Nucleus. </a:t>
            </a:r>
            <a:r>
              <a:rPr lang="en-US" sz="900" i="1" dirty="0">
                <a:effectLst/>
              </a:rPr>
              <a:t>Physics</a:t>
            </a:r>
            <a:r>
              <a:rPr lang="en-US" sz="900" dirty="0">
                <a:effectLst/>
              </a:rPr>
              <a:t>, </a:t>
            </a:r>
            <a:r>
              <a:rPr lang="en-US" sz="900" i="1" dirty="0">
                <a:effectLst/>
              </a:rPr>
              <a:t>16</a:t>
            </a:r>
            <a:r>
              <a:rPr lang="en-US" sz="900" dirty="0">
                <a:effectLst/>
              </a:rPr>
              <a:t>. https://physics.aps.org/articles/v16/186</a:t>
            </a:r>
          </a:p>
        </p:txBody>
      </p:sp>
      <p:cxnSp>
        <p:nvCxnSpPr>
          <p:cNvPr id="56" name="Straight Arrow Connector 55">
            <a:extLst>
              <a:ext uri="{FF2B5EF4-FFF2-40B4-BE49-F238E27FC236}">
                <a16:creationId xmlns:a16="http://schemas.microsoft.com/office/drawing/2014/main" id="{E7C7C349-D8FE-A562-C887-1A29D274EBD9}"/>
              </a:ext>
            </a:extLst>
          </p:cNvPr>
          <p:cNvCxnSpPr>
            <a:cxnSpLocks/>
          </p:cNvCxnSpPr>
          <p:nvPr/>
        </p:nvCxnSpPr>
        <p:spPr>
          <a:xfrm flipV="1">
            <a:off x="5168490" y="4500565"/>
            <a:ext cx="2375310" cy="807152"/>
          </a:xfrm>
          <a:prstGeom prst="straightConnector1">
            <a:avLst/>
          </a:prstGeom>
          <a:ln>
            <a:solidFill>
              <a:srgbClr val="064308"/>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61672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849FDA-E682-528C-EBA0-8E3D984FEA21}"/>
              </a:ext>
            </a:extLst>
          </p:cNvPr>
          <p:cNvSpPr>
            <a:spLocks noGrp="1"/>
          </p:cNvSpPr>
          <p:nvPr>
            <p:ph idx="1"/>
          </p:nvPr>
        </p:nvSpPr>
        <p:spPr>
          <a:xfrm>
            <a:off x="76199" y="1222295"/>
            <a:ext cx="8932481" cy="4416505"/>
          </a:xfrm>
        </p:spPr>
        <p:txBody>
          <a:bodyPr/>
          <a:lstStyle/>
          <a:p>
            <a:r>
              <a:rPr lang="en-US" dirty="0"/>
              <a:t>Looking at the experimental results</a:t>
            </a:r>
            <a:r>
              <a:rPr lang="en-US" baseline="30000" dirty="0"/>
              <a:t>[6]</a:t>
            </a:r>
            <a:r>
              <a:rPr lang="en-US" dirty="0"/>
              <a:t> which:</a:t>
            </a:r>
          </a:p>
          <a:p>
            <a:pPr lvl="1"/>
            <a:r>
              <a:rPr lang="en-US" dirty="0"/>
              <a:t>Indicated possible doublet structure</a:t>
            </a:r>
          </a:p>
          <a:p>
            <a:pPr lvl="1"/>
            <a:r>
              <a:rPr lang="en-US" dirty="0"/>
              <a:t>Are strongly anti-correlated (couldn’t be individually constrained)</a:t>
            </a:r>
          </a:p>
          <a:p>
            <a:pPr lvl="1"/>
            <a:r>
              <a:rPr lang="en-US" dirty="0"/>
              <a:t>Unknown if there was one or two peaks (can GSM help?)</a:t>
            </a:r>
          </a:p>
          <a:p>
            <a:r>
              <a:rPr lang="en-US" dirty="0"/>
              <a:t>Looked at mirror nucleus </a:t>
            </a:r>
            <a:r>
              <a:rPr lang="en-US" baseline="30000" dirty="0"/>
              <a:t>9</a:t>
            </a:r>
            <a:r>
              <a:rPr lang="en-US" dirty="0"/>
              <a:t>He to</a:t>
            </a:r>
            <a:br>
              <a:rPr lang="en-US" dirty="0"/>
            </a:br>
            <a:r>
              <a:rPr lang="en-US" dirty="0"/>
              <a:t>try to understand behavior</a:t>
            </a:r>
            <a:br>
              <a:rPr lang="en-US" dirty="0"/>
            </a:br>
            <a:r>
              <a:rPr lang="en-US" dirty="0"/>
              <a:t>(shows similar doublet)</a:t>
            </a:r>
          </a:p>
        </p:txBody>
      </p:sp>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dirty="0"/>
              <a:t>Nitrogen-9</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23</a:t>
            </a:fld>
            <a:endParaRPr lang="en-US"/>
          </a:p>
        </p:txBody>
      </p:sp>
      <p:grpSp>
        <p:nvGrpSpPr>
          <p:cNvPr id="21" name="Group 20">
            <a:extLst>
              <a:ext uri="{FF2B5EF4-FFF2-40B4-BE49-F238E27FC236}">
                <a16:creationId xmlns:a16="http://schemas.microsoft.com/office/drawing/2014/main" id="{5494FA92-6E10-DCE9-E550-7AAA16939773}"/>
              </a:ext>
            </a:extLst>
          </p:cNvPr>
          <p:cNvGrpSpPr/>
          <p:nvPr/>
        </p:nvGrpSpPr>
        <p:grpSpPr>
          <a:xfrm>
            <a:off x="4301922" y="2449375"/>
            <a:ext cx="4842078" cy="3663227"/>
            <a:chOff x="4073322" y="2343150"/>
            <a:chExt cx="4842078" cy="3663227"/>
          </a:xfrm>
        </p:grpSpPr>
        <p:pic>
          <p:nvPicPr>
            <p:cNvPr id="9" name="Picture 8">
              <a:extLst>
                <a:ext uri="{FF2B5EF4-FFF2-40B4-BE49-F238E27FC236}">
                  <a16:creationId xmlns:a16="http://schemas.microsoft.com/office/drawing/2014/main" id="{F5767A73-2BFC-1911-0145-8A8C7D77586D}"/>
                </a:ext>
              </a:extLst>
            </p:cNvPr>
            <p:cNvPicPr>
              <a:picLocks noChangeAspect="1"/>
            </p:cNvPicPr>
            <p:nvPr/>
          </p:nvPicPr>
          <p:blipFill rotWithShape="1">
            <a:blip r:embed="rId3"/>
            <a:srcRect t="46252"/>
            <a:stretch/>
          </p:blipFill>
          <p:spPr>
            <a:xfrm>
              <a:off x="4073322" y="2627525"/>
              <a:ext cx="4842078" cy="3378852"/>
            </a:xfrm>
            <a:prstGeom prst="rect">
              <a:avLst/>
            </a:prstGeom>
          </p:spPr>
        </p:pic>
        <p:sp>
          <p:nvSpPr>
            <p:cNvPr id="8" name="TextBox 7">
              <a:extLst>
                <a:ext uri="{FF2B5EF4-FFF2-40B4-BE49-F238E27FC236}">
                  <a16:creationId xmlns:a16="http://schemas.microsoft.com/office/drawing/2014/main" id="{8B23DFBA-DE30-76CF-ED1C-6E091A61F1AE}"/>
                </a:ext>
              </a:extLst>
            </p:cNvPr>
            <p:cNvSpPr txBox="1"/>
            <p:nvPr/>
          </p:nvSpPr>
          <p:spPr>
            <a:xfrm>
              <a:off x="5295353" y="2375416"/>
              <a:ext cx="774101" cy="369332"/>
            </a:xfrm>
            <a:prstGeom prst="rect">
              <a:avLst/>
            </a:prstGeom>
            <a:noFill/>
          </p:spPr>
          <p:txBody>
            <a:bodyPr wrap="square">
              <a:spAutoFit/>
            </a:bodyPr>
            <a:lstStyle/>
            <a:p>
              <a:pPr algn="ctr"/>
              <a:r>
                <a:rPr lang="en-US" dirty="0"/>
                <a:t>(1/2</a:t>
              </a:r>
              <a:r>
                <a:rPr lang="en-US" baseline="30000" dirty="0"/>
                <a:t>+</a:t>
              </a:r>
              <a:r>
                <a:rPr lang="en-US" dirty="0"/>
                <a:t>)</a:t>
              </a:r>
            </a:p>
          </p:txBody>
        </p:sp>
        <p:sp>
          <p:nvSpPr>
            <p:cNvPr id="10" name="TextBox 9">
              <a:extLst>
                <a:ext uri="{FF2B5EF4-FFF2-40B4-BE49-F238E27FC236}">
                  <a16:creationId xmlns:a16="http://schemas.microsoft.com/office/drawing/2014/main" id="{DA26634A-478E-2565-E3C0-67DA5C33BB7D}"/>
                </a:ext>
              </a:extLst>
            </p:cNvPr>
            <p:cNvSpPr txBox="1"/>
            <p:nvPr/>
          </p:nvSpPr>
          <p:spPr>
            <a:xfrm>
              <a:off x="5937246" y="2375416"/>
              <a:ext cx="725246" cy="369332"/>
            </a:xfrm>
            <a:prstGeom prst="rect">
              <a:avLst/>
            </a:prstGeom>
            <a:noFill/>
          </p:spPr>
          <p:txBody>
            <a:bodyPr wrap="square">
              <a:spAutoFit/>
            </a:bodyPr>
            <a:lstStyle/>
            <a:p>
              <a:pPr algn="ctr"/>
              <a:r>
                <a:rPr lang="en-US" dirty="0"/>
                <a:t>(1/2</a:t>
              </a:r>
              <a:r>
                <a:rPr lang="en-US" baseline="30000" dirty="0"/>
                <a:t>-</a:t>
              </a:r>
              <a:r>
                <a:rPr lang="en-US" dirty="0"/>
                <a:t>)</a:t>
              </a:r>
            </a:p>
          </p:txBody>
        </p:sp>
        <p:sp>
          <p:nvSpPr>
            <p:cNvPr id="11" name="TextBox 10">
              <a:extLst>
                <a:ext uri="{FF2B5EF4-FFF2-40B4-BE49-F238E27FC236}">
                  <a16:creationId xmlns:a16="http://schemas.microsoft.com/office/drawing/2014/main" id="{C853B965-1BD1-2CB3-EA7B-EBDC87F8CB77}"/>
                </a:ext>
              </a:extLst>
            </p:cNvPr>
            <p:cNvSpPr txBox="1"/>
            <p:nvPr/>
          </p:nvSpPr>
          <p:spPr>
            <a:xfrm>
              <a:off x="7421944" y="2343150"/>
              <a:ext cx="848953" cy="369332"/>
            </a:xfrm>
            <a:prstGeom prst="rect">
              <a:avLst/>
            </a:prstGeom>
            <a:noFill/>
          </p:spPr>
          <p:txBody>
            <a:bodyPr wrap="square">
              <a:spAutoFit/>
            </a:bodyPr>
            <a:lstStyle/>
            <a:p>
              <a:pPr algn="ctr"/>
              <a:r>
                <a:rPr lang="en-US" dirty="0"/>
                <a:t>(3/2</a:t>
              </a:r>
              <a:r>
                <a:rPr lang="en-US" baseline="30000" dirty="0"/>
                <a:t>-</a:t>
              </a:r>
              <a:r>
                <a:rPr lang="en-US" dirty="0"/>
                <a:t>)?</a:t>
              </a:r>
            </a:p>
          </p:txBody>
        </p:sp>
        <p:cxnSp>
          <p:nvCxnSpPr>
            <p:cNvPr id="13" name="Straight Arrow Connector 12">
              <a:extLst>
                <a:ext uri="{FF2B5EF4-FFF2-40B4-BE49-F238E27FC236}">
                  <a16:creationId xmlns:a16="http://schemas.microsoft.com/office/drawing/2014/main" id="{6D66C851-8CBC-0517-06D6-B13C0E05AF70}"/>
                </a:ext>
              </a:extLst>
            </p:cNvPr>
            <p:cNvCxnSpPr>
              <a:cxnSpLocks/>
            </p:cNvCxnSpPr>
            <p:nvPr/>
          </p:nvCxnSpPr>
          <p:spPr>
            <a:xfrm>
              <a:off x="5732361" y="2744748"/>
              <a:ext cx="0" cy="77366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4" name="Straight Arrow Connector 13">
              <a:extLst>
                <a:ext uri="{FF2B5EF4-FFF2-40B4-BE49-F238E27FC236}">
                  <a16:creationId xmlns:a16="http://schemas.microsoft.com/office/drawing/2014/main" id="{55BCBED4-AEFE-0D78-AE4A-993104A3F9FA}"/>
                </a:ext>
              </a:extLst>
            </p:cNvPr>
            <p:cNvCxnSpPr>
              <a:cxnSpLocks/>
            </p:cNvCxnSpPr>
            <p:nvPr/>
          </p:nvCxnSpPr>
          <p:spPr>
            <a:xfrm>
              <a:off x="6242046" y="2744748"/>
              <a:ext cx="0" cy="45076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6" name="Straight Arrow Connector 15">
              <a:extLst>
                <a:ext uri="{FF2B5EF4-FFF2-40B4-BE49-F238E27FC236}">
                  <a16:creationId xmlns:a16="http://schemas.microsoft.com/office/drawing/2014/main" id="{E4F6D40C-464D-1D0C-0192-7000C9694D94}"/>
                </a:ext>
              </a:extLst>
            </p:cNvPr>
            <p:cNvCxnSpPr>
              <a:cxnSpLocks/>
            </p:cNvCxnSpPr>
            <p:nvPr/>
          </p:nvCxnSpPr>
          <p:spPr>
            <a:xfrm flipH="1">
              <a:off x="7807123" y="2744748"/>
              <a:ext cx="2430" cy="2069068"/>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grpSp>
      <p:grpSp>
        <p:nvGrpSpPr>
          <p:cNvPr id="108" name="Group 107">
            <a:extLst>
              <a:ext uri="{FF2B5EF4-FFF2-40B4-BE49-F238E27FC236}">
                <a16:creationId xmlns:a16="http://schemas.microsoft.com/office/drawing/2014/main" id="{F369D0CF-2D2E-D7F0-9352-7DAADA24ABD1}"/>
              </a:ext>
            </a:extLst>
          </p:cNvPr>
          <p:cNvGrpSpPr>
            <a:grpSpLocks noChangeAspect="1"/>
          </p:cNvGrpSpPr>
          <p:nvPr/>
        </p:nvGrpSpPr>
        <p:grpSpPr>
          <a:xfrm>
            <a:off x="816843" y="3558226"/>
            <a:ext cx="2840757" cy="2434935"/>
            <a:chOff x="1317235" y="3522236"/>
            <a:chExt cx="2441113" cy="2092383"/>
          </a:xfrm>
        </p:grpSpPr>
        <p:sp>
          <p:nvSpPr>
            <p:cNvPr id="41" name="Freeform: Shape 40">
              <a:extLst>
                <a:ext uri="{FF2B5EF4-FFF2-40B4-BE49-F238E27FC236}">
                  <a16:creationId xmlns:a16="http://schemas.microsoft.com/office/drawing/2014/main" id="{6386154F-961E-4DA9-BBAE-850EB4FAF2AA}"/>
                </a:ext>
              </a:extLst>
            </p:cNvPr>
            <p:cNvSpPr/>
            <p:nvPr/>
          </p:nvSpPr>
          <p:spPr>
            <a:xfrm>
              <a:off x="1317235" y="5265889"/>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42" name="Freeform: Shape 41">
              <a:extLst>
                <a:ext uri="{FF2B5EF4-FFF2-40B4-BE49-F238E27FC236}">
                  <a16:creationId xmlns:a16="http://schemas.microsoft.com/office/drawing/2014/main" id="{6B07082E-944E-F98F-860F-40738B7B135D}"/>
                </a:ext>
              </a:extLst>
            </p:cNvPr>
            <p:cNvSpPr/>
            <p:nvPr/>
          </p:nvSpPr>
          <p:spPr>
            <a:xfrm>
              <a:off x="1317235" y="5265889"/>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700" dirty="0">
                  <a:solidFill>
                    <a:schemeClr val="bg1"/>
                  </a:solidFill>
                </a:rPr>
                <a:t>4He</a:t>
              </a:r>
            </a:p>
          </p:txBody>
        </p:sp>
        <p:sp>
          <p:nvSpPr>
            <p:cNvPr id="43" name="Freeform: Shape 42">
              <a:extLst>
                <a:ext uri="{FF2B5EF4-FFF2-40B4-BE49-F238E27FC236}">
                  <a16:creationId xmlns:a16="http://schemas.microsoft.com/office/drawing/2014/main" id="{F9514BAF-BF52-7E47-EC07-E729662BED69}"/>
                </a:ext>
              </a:extLst>
            </p:cNvPr>
            <p:cNvSpPr/>
            <p:nvPr/>
          </p:nvSpPr>
          <p:spPr>
            <a:xfrm>
              <a:off x="1665965" y="5265889"/>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44" name="Freeform: Shape 43">
              <a:extLst>
                <a:ext uri="{FF2B5EF4-FFF2-40B4-BE49-F238E27FC236}">
                  <a16:creationId xmlns:a16="http://schemas.microsoft.com/office/drawing/2014/main" id="{19A4E231-D55F-DE62-D457-83CD77214F1E}"/>
                </a:ext>
              </a:extLst>
            </p:cNvPr>
            <p:cNvSpPr/>
            <p:nvPr/>
          </p:nvSpPr>
          <p:spPr>
            <a:xfrm>
              <a:off x="1665965" y="5265889"/>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700" dirty="0"/>
                <a:t>5He</a:t>
              </a:r>
            </a:p>
          </p:txBody>
        </p:sp>
        <p:sp>
          <p:nvSpPr>
            <p:cNvPr id="45" name="Freeform: Shape 44">
              <a:extLst>
                <a:ext uri="{FF2B5EF4-FFF2-40B4-BE49-F238E27FC236}">
                  <a16:creationId xmlns:a16="http://schemas.microsoft.com/office/drawing/2014/main" id="{7F79C7DB-A2F3-CF9D-5447-9DEBCA8911E9}"/>
                </a:ext>
              </a:extLst>
            </p:cNvPr>
            <p:cNvSpPr/>
            <p:nvPr/>
          </p:nvSpPr>
          <p:spPr>
            <a:xfrm>
              <a:off x="2014695" y="5265889"/>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46" name="Freeform: Shape 45">
              <a:extLst>
                <a:ext uri="{FF2B5EF4-FFF2-40B4-BE49-F238E27FC236}">
                  <a16:creationId xmlns:a16="http://schemas.microsoft.com/office/drawing/2014/main" id="{1F273071-4699-8AAB-8494-8771D341E3E3}"/>
                </a:ext>
              </a:extLst>
            </p:cNvPr>
            <p:cNvSpPr/>
            <p:nvPr/>
          </p:nvSpPr>
          <p:spPr>
            <a:xfrm>
              <a:off x="2014695" y="5265889"/>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700" dirty="0"/>
                <a:t>6He</a:t>
              </a:r>
            </a:p>
          </p:txBody>
        </p:sp>
        <p:sp>
          <p:nvSpPr>
            <p:cNvPr id="47" name="Freeform: Shape 46">
              <a:extLst>
                <a:ext uri="{FF2B5EF4-FFF2-40B4-BE49-F238E27FC236}">
                  <a16:creationId xmlns:a16="http://schemas.microsoft.com/office/drawing/2014/main" id="{BC58C8AD-60FB-98CA-2588-F82F1723C6C9}"/>
                </a:ext>
              </a:extLst>
            </p:cNvPr>
            <p:cNvSpPr/>
            <p:nvPr/>
          </p:nvSpPr>
          <p:spPr>
            <a:xfrm>
              <a:off x="2363426" y="5265889"/>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48" name="Freeform: Shape 47">
              <a:extLst>
                <a:ext uri="{FF2B5EF4-FFF2-40B4-BE49-F238E27FC236}">
                  <a16:creationId xmlns:a16="http://schemas.microsoft.com/office/drawing/2014/main" id="{3768EE4A-6E9A-9414-3513-8263134A7584}"/>
                </a:ext>
              </a:extLst>
            </p:cNvPr>
            <p:cNvSpPr/>
            <p:nvPr/>
          </p:nvSpPr>
          <p:spPr>
            <a:xfrm>
              <a:off x="2363426" y="5265889"/>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700" dirty="0"/>
                <a:t>7He</a:t>
              </a:r>
            </a:p>
          </p:txBody>
        </p:sp>
        <p:sp>
          <p:nvSpPr>
            <p:cNvPr id="49" name="Freeform: Shape 48">
              <a:extLst>
                <a:ext uri="{FF2B5EF4-FFF2-40B4-BE49-F238E27FC236}">
                  <a16:creationId xmlns:a16="http://schemas.microsoft.com/office/drawing/2014/main" id="{3ADDA9DE-A6B7-4A38-04DF-0BEDFC93CAFF}"/>
                </a:ext>
              </a:extLst>
            </p:cNvPr>
            <p:cNvSpPr/>
            <p:nvPr/>
          </p:nvSpPr>
          <p:spPr>
            <a:xfrm>
              <a:off x="2712157" y="5265889"/>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50" name="Freeform: Shape 49">
              <a:extLst>
                <a:ext uri="{FF2B5EF4-FFF2-40B4-BE49-F238E27FC236}">
                  <a16:creationId xmlns:a16="http://schemas.microsoft.com/office/drawing/2014/main" id="{6C1A9111-3AEC-85D2-E8FA-711898958DFC}"/>
                </a:ext>
              </a:extLst>
            </p:cNvPr>
            <p:cNvSpPr/>
            <p:nvPr/>
          </p:nvSpPr>
          <p:spPr>
            <a:xfrm>
              <a:off x="2712157" y="5265889"/>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700" dirty="0"/>
                <a:t>8He</a:t>
              </a:r>
            </a:p>
          </p:txBody>
        </p:sp>
        <p:sp>
          <p:nvSpPr>
            <p:cNvPr id="51" name="Freeform: Shape 50">
              <a:extLst>
                <a:ext uri="{FF2B5EF4-FFF2-40B4-BE49-F238E27FC236}">
                  <a16:creationId xmlns:a16="http://schemas.microsoft.com/office/drawing/2014/main" id="{2EA97701-F1CD-7F28-6F93-D249F92073F8}"/>
                </a:ext>
              </a:extLst>
            </p:cNvPr>
            <p:cNvSpPr/>
            <p:nvPr/>
          </p:nvSpPr>
          <p:spPr>
            <a:xfrm>
              <a:off x="3060888" y="5265889"/>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52" name="Freeform: Shape 51">
              <a:extLst>
                <a:ext uri="{FF2B5EF4-FFF2-40B4-BE49-F238E27FC236}">
                  <a16:creationId xmlns:a16="http://schemas.microsoft.com/office/drawing/2014/main" id="{5F542EE5-F877-E307-F7C0-EFEEF875BB0E}"/>
                </a:ext>
              </a:extLst>
            </p:cNvPr>
            <p:cNvSpPr/>
            <p:nvPr/>
          </p:nvSpPr>
          <p:spPr>
            <a:xfrm>
              <a:off x="3060888" y="5265889"/>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700" dirty="0"/>
                <a:t>9He</a:t>
              </a:r>
            </a:p>
          </p:txBody>
        </p:sp>
        <p:sp>
          <p:nvSpPr>
            <p:cNvPr id="53" name="Freeform: Shape 52">
              <a:extLst>
                <a:ext uri="{FF2B5EF4-FFF2-40B4-BE49-F238E27FC236}">
                  <a16:creationId xmlns:a16="http://schemas.microsoft.com/office/drawing/2014/main" id="{120D8242-D898-AC1C-57A8-FE026DB65EBC}"/>
                </a:ext>
              </a:extLst>
            </p:cNvPr>
            <p:cNvSpPr/>
            <p:nvPr/>
          </p:nvSpPr>
          <p:spPr>
            <a:xfrm>
              <a:off x="3409618" y="5265889"/>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54" name="Freeform: Shape 53">
              <a:extLst>
                <a:ext uri="{FF2B5EF4-FFF2-40B4-BE49-F238E27FC236}">
                  <a16:creationId xmlns:a16="http://schemas.microsoft.com/office/drawing/2014/main" id="{547FA823-C5D3-D852-ECA4-0C8B0B72B84F}"/>
                </a:ext>
              </a:extLst>
            </p:cNvPr>
            <p:cNvSpPr/>
            <p:nvPr/>
          </p:nvSpPr>
          <p:spPr>
            <a:xfrm>
              <a:off x="3409618" y="5265889"/>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700" dirty="0"/>
                <a:t>10He</a:t>
              </a:r>
            </a:p>
          </p:txBody>
        </p:sp>
        <p:sp>
          <p:nvSpPr>
            <p:cNvPr id="61" name="Freeform: Shape 60">
              <a:extLst>
                <a:ext uri="{FF2B5EF4-FFF2-40B4-BE49-F238E27FC236}">
                  <a16:creationId xmlns:a16="http://schemas.microsoft.com/office/drawing/2014/main" id="{36C62087-3CDE-3528-61F7-BAD8A0AE4645}"/>
                </a:ext>
              </a:extLst>
            </p:cNvPr>
            <p:cNvSpPr/>
            <p:nvPr/>
          </p:nvSpPr>
          <p:spPr>
            <a:xfrm>
              <a:off x="1317235" y="491715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62" name="Freeform: Shape 61">
              <a:extLst>
                <a:ext uri="{FF2B5EF4-FFF2-40B4-BE49-F238E27FC236}">
                  <a16:creationId xmlns:a16="http://schemas.microsoft.com/office/drawing/2014/main" id="{BEA7D20A-35A5-A610-9503-E20EFB9530FD}"/>
                </a:ext>
              </a:extLst>
            </p:cNvPr>
            <p:cNvSpPr/>
            <p:nvPr/>
          </p:nvSpPr>
          <p:spPr>
            <a:xfrm>
              <a:off x="1317235" y="491715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700" dirty="0"/>
                <a:t>5Li</a:t>
              </a:r>
            </a:p>
          </p:txBody>
        </p:sp>
        <p:sp>
          <p:nvSpPr>
            <p:cNvPr id="63" name="Freeform: Shape 62">
              <a:extLst>
                <a:ext uri="{FF2B5EF4-FFF2-40B4-BE49-F238E27FC236}">
                  <a16:creationId xmlns:a16="http://schemas.microsoft.com/office/drawing/2014/main" id="{12DB04A5-D140-D2F0-F91B-7668E917B9CA}"/>
                </a:ext>
              </a:extLst>
            </p:cNvPr>
            <p:cNvSpPr/>
            <p:nvPr/>
          </p:nvSpPr>
          <p:spPr>
            <a:xfrm>
              <a:off x="1665965" y="491715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64" name="Freeform: Shape 63">
              <a:extLst>
                <a:ext uri="{FF2B5EF4-FFF2-40B4-BE49-F238E27FC236}">
                  <a16:creationId xmlns:a16="http://schemas.microsoft.com/office/drawing/2014/main" id="{B52CCD34-F39D-612F-3F7E-D3D2E4F6CF84}"/>
                </a:ext>
              </a:extLst>
            </p:cNvPr>
            <p:cNvSpPr/>
            <p:nvPr/>
          </p:nvSpPr>
          <p:spPr>
            <a:xfrm>
              <a:off x="1665965" y="491715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700" dirty="0">
                  <a:solidFill>
                    <a:schemeClr val="bg1"/>
                  </a:solidFill>
                </a:rPr>
                <a:t>6Li</a:t>
              </a:r>
            </a:p>
          </p:txBody>
        </p:sp>
        <p:sp>
          <p:nvSpPr>
            <p:cNvPr id="65" name="Freeform: Shape 64">
              <a:extLst>
                <a:ext uri="{FF2B5EF4-FFF2-40B4-BE49-F238E27FC236}">
                  <a16:creationId xmlns:a16="http://schemas.microsoft.com/office/drawing/2014/main" id="{042D3305-99E0-F2E6-8DE3-D1C67086FB47}"/>
                </a:ext>
              </a:extLst>
            </p:cNvPr>
            <p:cNvSpPr/>
            <p:nvPr/>
          </p:nvSpPr>
          <p:spPr>
            <a:xfrm>
              <a:off x="2014695" y="491715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66" name="Freeform: Shape 65">
              <a:extLst>
                <a:ext uri="{FF2B5EF4-FFF2-40B4-BE49-F238E27FC236}">
                  <a16:creationId xmlns:a16="http://schemas.microsoft.com/office/drawing/2014/main" id="{1E99B88E-EA7D-F971-F0B4-7E9D2D23AFE8}"/>
                </a:ext>
              </a:extLst>
            </p:cNvPr>
            <p:cNvSpPr/>
            <p:nvPr/>
          </p:nvSpPr>
          <p:spPr>
            <a:xfrm>
              <a:off x="2014695" y="491715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700" dirty="0">
                  <a:solidFill>
                    <a:schemeClr val="bg1"/>
                  </a:solidFill>
                </a:rPr>
                <a:t>7Li</a:t>
              </a:r>
            </a:p>
          </p:txBody>
        </p:sp>
        <p:sp>
          <p:nvSpPr>
            <p:cNvPr id="67" name="Freeform: Shape 66">
              <a:extLst>
                <a:ext uri="{FF2B5EF4-FFF2-40B4-BE49-F238E27FC236}">
                  <a16:creationId xmlns:a16="http://schemas.microsoft.com/office/drawing/2014/main" id="{3EF65007-365A-D68A-6879-72B064930409}"/>
                </a:ext>
              </a:extLst>
            </p:cNvPr>
            <p:cNvSpPr/>
            <p:nvPr/>
          </p:nvSpPr>
          <p:spPr>
            <a:xfrm>
              <a:off x="2363426" y="491715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68" name="Freeform: Shape 67">
              <a:extLst>
                <a:ext uri="{FF2B5EF4-FFF2-40B4-BE49-F238E27FC236}">
                  <a16:creationId xmlns:a16="http://schemas.microsoft.com/office/drawing/2014/main" id="{53FE5BFD-E96B-BB1F-AD64-C05A46EC5177}"/>
                </a:ext>
              </a:extLst>
            </p:cNvPr>
            <p:cNvSpPr/>
            <p:nvPr/>
          </p:nvSpPr>
          <p:spPr>
            <a:xfrm>
              <a:off x="2363426" y="491715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700" dirty="0"/>
                <a:t>8Li</a:t>
              </a:r>
            </a:p>
          </p:txBody>
        </p:sp>
        <p:sp>
          <p:nvSpPr>
            <p:cNvPr id="69" name="Freeform: Shape 68">
              <a:extLst>
                <a:ext uri="{FF2B5EF4-FFF2-40B4-BE49-F238E27FC236}">
                  <a16:creationId xmlns:a16="http://schemas.microsoft.com/office/drawing/2014/main" id="{9FDD3D75-2DD4-E876-287A-CFC01685B99A}"/>
                </a:ext>
              </a:extLst>
            </p:cNvPr>
            <p:cNvSpPr/>
            <p:nvPr/>
          </p:nvSpPr>
          <p:spPr>
            <a:xfrm>
              <a:off x="2712157" y="491715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70" name="Freeform: Shape 69">
              <a:extLst>
                <a:ext uri="{FF2B5EF4-FFF2-40B4-BE49-F238E27FC236}">
                  <a16:creationId xmlns:a16="http://schemas.microsoft.com/office/drawing/2014/main" id="{D26E6505-4DB2-6EB8-E6E0-C3CE40C184D9}"/>
                </a:ext>
              </a:extLst>
            </p:cNvPr>
            <p:cNvSpPr/>
            <p:nvPr/>
          </p:nvSpPr>
          <p:spPr>
            <a:xfrm>
              <a:off x="2712157" y="491715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700" dirty="0"/>
                <a:t>9Li</a:t>
              </a:r>
            </a:p>
          </p:txBody>
        </p:sp>
        <p:sp>
          <p:nvSpPr>
            <p:cNvPr id="71" name="Freeform: Shape 70">
              <a:extLst>
                <a:ext uri="{FF2B5EF4-FFF2-40B4-BE49-F238E27FC236}">
                  <a16:creationId xmlns:a16="http://schemas.microsoft.com/office/drawing/2014/main" id="{08F31A7C-00DE-6CEF-C5B6-16682BD830AA}"/>
                </a:ext>
              </a:extLst>
            </p:cNvPr>
            <p:cNvSpPr/>
            <p:nvPr/>
          </p:nvSpPr>
          <p:spPr>
            <a:xfrm>
              <a:off x="3060888" y="491715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72" name="Freeform: Shape 71">
              <a:extLst>
                <a:ext uri="{FF2B5EF4-FFF2-40B4-BE49-F238E27FC236}">
                  <a16:creationId xmlns:a16="http://schemas.microsoft.com/office/drawing/2014/main" id="{4D213E5E-12F8-C154-BD31-1A9D318E4510}"/>
                </a:ext>
              </a:extLst>
            </p:cNvPr>
            <p:cNvSpPr/>
            <p:nvPr/>
          </p:nvSpPr>
          <p:spPr>
            <a:xfrm>
              <a:off x="3060888" y="491715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700" dirty="0"/>
                <a:t>10Li</a:t>
              </a:r>
            </a:p>
          </p:txBody>
        </p:sp>
        <p:sp>
          <p:nvSpPr>
            <p:cNvPr id="75" name="Freeform: Shape 74">
              <a:extLst>
                <a:ext uri="{FF2B5EF4-FFF2-40B4-BE49-F238E27FC236}">
                  <a16:creationId xmlns:a16="http://schemas.microsoft.com/office/drawing/2014/main" id="{C3E0CA8E-3E6B-1312-28EC-D02CEA825A8E}"/>
                </a:ext>
              </a:extLst>
            </p:cNvPr>
            <p:cNvSpPr/>
            <p:nvPr/>
          </p:nvSpPr>
          <p:spPr>
            <a:xfrm>
              <a:off x="1317235" y="456842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76" name="Freeform: Shape 75">
              <a:extLst>
                <a:ext uri="{FF2B5EF4-FFF2-40B4-BE49-F238E27FC236}">
                  <a16:creationId xmlns:a16="http://schemas.microsoft.com/office/drawing/2014/main" id="{263479D6-1345-A877-C3EC-2B21A69ED938}"/>
                </a:ext>
              </a:extLst>
            </p:cNvPr>
            <p:cNvSpPr/>
            <p:nvPr/>
          </p:nvSpPr>
          <p:spPr>
            <a:xfrm>
              <a:off x="1317235" y="456842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700" dirty="0"/>
                <a:t>6Be</a:t>
              </a:r>
            </a:p>
          </p:txBody>
        </p:sp>
        <p:sp>
          <p:nvSpPr>
            <p:cNvPr id="77" name="Freeform: Shape 76">
              <a:extLst>
                <a:ext uri="{FF2B5EF4-FFF2-40B4-BE49-F238E27FC236}">
                  <a16:creationId xmlns:a16="http://schemas.microsoft.com/office/drawing/2014/main" id="{2899CB20-80F6-0355-0E30-525581D4B319}"/>
                </a:ext>
              </a:extLst>
            </p:cNvPr>
            <p:cNvSpPr/>
            <p:nvPr/>
          </p:nvSpPr>
          <p:spPr>
            <a:xfrm>
              <a:off x="1665965" y="456842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78" name="Freeform: Shape 77">
              <a:extLst>
                <a:ext uri="{FF2B5EF4-FFF2-40B4-BE49-F238E27FC236}">
                  <a16:creationId xmlns:a16="http://schemas.microsoft.com/office/drawing/2014/main" id="{7D18B5EA-5915-0D2C-3407-7115153CCBC3}"/>
                </a:ext>
              </a:extLst>
            </p:cNvPr>
            <p:cNvSpPr/>
            <p:nvPr/>
          </p:nvSpPr>
          <p:spPr>
            <a:xfrm>
              <a:off x="1665965" y="456842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84A5"/>
            </a:solidFill>
            <a:ln w="18332" cap="flat">
              <a:noFill/>
              <a:prstDash val="solid"/>
              <a:miter/>
            </a:ln>
          </p:spPr>
          <p:txBody>
            <a:bodyPr rtlCol="0" anchor="ctr"/>
            <a:lstStyle/>
            <a:p>
              <a:pPr algn="ctr"/>
              <a:r>
                <a:rPr lang="en-US" sz="700" dirty="0"/>
                <a:t>7Be</a:t>
              </a:r>
            </a:p>
          </p:txBody>
        </p:sp>
        <p:sp>
          <p:nvSpPr>
            <p:cNvPr id="79" name="Freeform: Shape 78">
              <a:extLst>
                <a:ext uri="{FF2B5EF4-FFF2-40B4-BE49-F238E27FC236}">
                  <a16:creationId xmlns:a16="http://schemas.microsoft.com/office/drawing/2014/main" id="{6C229442-1F05-2923-F1E9-BE145018D6CB}"/>
                </a:ext>
              </a:extLst>
            </p:cNvPr>
            <p:cNvSpPr/>
            <p:nvPr/>
          </p:nvSpPr>
          <p:spPr>
            <a:xfrm>
              <a:off x="2014695" y="456842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80" name="Freeform: Shape 79">
              <a:extLst>
                <a:ext uri="{FF2B5EF4-FFF2-40B4-BE49-F238E27FC236}">
                  <a16:creationId xmlns:a16="http://schemas.microsoft.com/office/drawing/2014/main" id="{5A50D30C-38E2-A842-8146-C2A3A044BE1B}"/>
                </a:ext>
              </a:extLst>
            </p:cNvPr>
            <p:cNvSpPr/>
            <p:nvPr/>
          </p:nvSpPr>
          <p:spPr>
            <a:xfrm>
              <a:off x="2014695" y="456842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FF42"/>
            </a:solidFill>
            <a:ln w="18332" cap="flat">
              <a:noFill/>
              <a:prstDash val="solid"/>
              <a:miter/>
            </a:ln>
          </p:spPr>
          <p:txBody>
            <a:bodyPr rtlCol="0" anchor="ctr"/>
            <a:lstStyle/>
            <a:p>
              <a:pPr algn="ctr"/>
              <a:r>
                <a:rPr lang="en-US" sz="700" dirty="0"/>
                <a:t>8Be</a:t>
              </a:r>
            </a:p>
          </p:txBody>
        </p:sp>
        <p:sp>
          <p:nvSpPr>
            <p:cNvPr id="81" name="Freeform: Shape 80">
              <a:extLst>
                <a:ext uri="{FF2B5EF4-FFF2-40B4-BE49-F238E27FC236}">
                  <a16:creationId xmlns:a16="http://schemas.microsoft.com/office/drawing/2014/main" id="{9BDB2823-8AB2-D993-7B36-01295B7EB891}"/>
                </a:ext>
              </a:extLst>
            </p:cNvPr>
            <p:cNvSpPr/>
            <p:nvPr/>
          </p:nvSpPr>
          <p:spPr>
            <a:xfrm>
              <a:off x="2363426" y="456842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82" name="Freeform: Shape 81">
              <a:extLst>
                <a:ext uri="{FF2B5EF4-FFF2-40B4-BE49-F238E27FC236}">
                  <a16:creationId xmlns:a16="http://schemas.microsoft.com/office/drawing/2014/main" id="{AE39CBFD-DE8F-FD10-A2D0-B1B0CA257F65}"/>
                </a:ext>
              </a:extLst>
            </p:cNvPr>
            <p:cNvSpPr/>
            <p:nvPr/>
          </p:nvSpPr>
          <p:spPr>
            <a:xfrm>
              <a:off x="2363426" y="456842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700" dirty="0">
                  <a:solidFill>
                    <a:schemeClr val="bg1"/>
                  </a:solidFill>
                </a:rPr>
                <a:t>9Be</a:t>
              </a:r>
            </a:p>
          </p:txBody>
        </p:sp>
        <p:sp>
          <p:nvSpPr>
            <p:cNvPr id="83" name="Freeform: Shape 82">
              <a:extLst>
                <a:ext uri="{FF2B5EF4-FFF2-40B4-BE49-F238E27FC236}">
                  <a16:creationId xmlns:a16="http://schemas.microsoft.com/office/drawing/2014/main" id="{34C406F8-89A0-C158-D40B-0B225BCB1DF2}"/>
                </a:ext>
              </a:extLst>
            </p:cNvPr>
            <p:cNvSpPr/>
            <p:nvPr/>
          </p:nvSpPr>
          <p:spPr>
            <a:xfrm>
              <a:off x="2712157" y="4568428"/>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84" name="Freeform: Shape 83">
              <a:extLst>
                <a:ext uri="{FF2B5EF4-FFF2-40B4-BE49-F238E27FC236}">
                  <a16:creationId xmlns:a16="http://schemas.microsoft.com/office/drawing/2014/main" id="{976C0F7B-9993-FCC3-EDB3-712C5F2B8711}"/>
                </a:ext>
              </a:extLst>
            </p:cNvPr>
            <p:cNvSpPr/>
            <p:nvPr/>
          </p:nvSpPr>
          <p:spPr>
            <a:xfrm>
              <a:off x="2712157" y="4568428"/>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700" dirty="0"/>
                <a:t>10Be</a:t>
              </a:r>
            </a:p>
          </p:txBody>
        </p:sp>
        <p:sp>
          <p:nvSpPr>
            <p:cNvPr id="87" name="Freeform: Shape 86">
              <a:extLst>
                <a:ext uri="{FF2B5EF4-FFF2-40B4-BE49-F238E27FC236}">
                  <a16:creationId xmlns:a16="http://schemas.microsoft.com/office/drawing/2014/main" id="{756ABD1E-B33E-862B-5216-2B9A0D1DA6ED}"/>
                </a:ext>
              </a:extLst>
            </p:cNvPr>
            <p:cNvSpPr/>
            <p:nvPr/>
          </p:nvSpPr>
          <p:spPr>
            <a:xfrm>
              <a:off x="1317235" y="4219697"/>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88" name="Freeform: Shape 87">
              <a:extLst>
                <a:ext uri="{FF2B5EF4-FFF2-40B4-BE49-F238E27FC236}">
                  <a16:creationId xmlns:a16="http://schemas.microsoft.com/office/drawing/2014/main" id="{70124CC6-966F-0DA1-FA3E-32DB4C65A0EE}"/>
                </a:ext>
              </a:extLst>
            </p:cNvPr>
            <p:cNvSpPr/>
            <p:nvPr/>
          </p:nvSpPr>
          <p:spPr>
            <a:xfrm>
              <a:off x="1317235" y="4219697"/>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700" dirty="0"/>
                <a:t>7B</a:t>
              </a:r>
            </a:p>
          </p:txBody>
        </p:sp>
        <p:sp>
          <p:nvSpPr>
            <p:cNvPr id="89" name="Freeform: Shape 88">
              <a:extLst>
                <a:ext uri="{FF2B5EF4-FFF2-40B4-BE49-F238E27FC236}">
                  <a16:creationId xmlns:a16="http://schemas.microsoft.com/office/drawing/2014/main" id="{3E2A64BC-1BDA-1EE9-AA01-2FB2FB9B3B73}"/>
                </a:ext>
              </a:extLst>
            </p:cNvPr>
            <p:cNvSpPr/>
            <p:nvPr/>
          </p:nvSpPr>
          <p:spPr>
            <a:xfrm>
              <a:off x="1665965" y="4219697"/>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90" name="Freeform: Shape 89">
              <a:extLst>
                <a:ext uri="{FF2B5EF4-FFF2-40B4-BE49-F238E27FC236}">
                  <a16:creationId xmlns:a16="http://schemas.microsoft.com/office/drawing/2014/main" id="{45C15046-C632-3BCB-7085-0D7902722D1C}"/>
                </a:ext>
              </a:extLst>
            </p:cNvPr>
            <p:cNvSpPr/>
            <p:nvPr/>
          </p:nvSpPr>
          <p:spPr>
            <a:xfrm>
              <a:off x="1665965" y="4219697"/>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63C6DE"/>
            </a:solidFill>
            <a:ln w="18332" cap="flat">
              <a:noFill/>
              <a:prstDash val="solid"/>
              <a:miter/>
            </a:ln>
          </p:spPr>
          <p:txBody>
            <a:bodyPr rtlCol="0" anchor="ctr"/>
            <a:lstStyle/>
            <a:p>
              <a:pPr algn="ctr"/>
              <a:r>
                <a:rPr lang="en-US" sz="700" dirty="0"/>
                <a:t>8B</a:t>
              </a:r>
            </a:p>
          </p:txBody>
        </p:sp>
        <p:sp>
          <p:nvSpPr>
            <p:cNvPr id="91" name="Freeform: Shape 90">
              <a:extLst>
                <a:ext uri="{FF2B5EF4-FFF2-40B4-BE49-F238E27FC236}">
                  <a16:creationId xmlns:a16="http://schemas.microsoft.com/office/drawing/2014/main" id="{23F4C335-8015-3434-CF96-7A38D8546814}"/>
                </a:ext>
              </a:extLst>
            </p:cNvPr>
            <p:cNvSpPr/>
            <p:nvPr/>
          </p:nvSpPr>
          <p:spPr>
            <a:xfrm>
              <a:off x="2014695" y="4219697"/>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92" name="Freeform: Shape 91">
              <a:extLst>
                <a:ext uri="{FF2B5EF4-FFF2-40B4-BE49-F238E27FC236}">
                  <a16:creationId xmlns:a16="http://schemas.microsoft.com/office/drawing/2014/main" id="{D047AD5C-B070-71CE-FE7C-114CFF3BCA5A}"/>
                </a:ext>
              </a:extLst>
            </p:cNvPr>
            <p:cNvSpPr/>
            <p:nvPr/>
          </p:nvSpPr>
          <p:spPr>
            <a:xfrm>
              <a:off x="2014695" y="4219697"/>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700" dirty="0"/>
                <a:t>9B</a:t>
              </a:r>
            </a:p>
          </p:txBody>
        </p:sp>
        <p:sp>
          <p:nvSpPr>
            <p:cNvPr id="93" name="Freeform: Shape 92">
              <a:extLst>
                <a:ext uri="{FF2B5EF4-FFF2-40B4-BE49-F238E27FC236}">
                  <a16:creationId xmlns:a16="http://schemas.microsoft.com/office/drawing/2014/main" id="{BF5CF928-413F-A3A1-434A-D9CD82597124}"/>
                </a:ext>
              </a:extLst>
            </p:cNvPr>
            <p:cNvSpPr/>
            <p:nvPr/>
          </p:nvSpPr>
          <p:spPr>
            <a:xfrm>
              <a:off x="2363426" y="4219697"/>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94" name="Freeform: Shape 93">
              <a:extLst>
                <a:ext uri="{FF2B5EF4-FFF2-40B4-BE49-F238E27FC236}">
                  <a16:creationId xmlns:a16="http://schemas.microsoft.com/office/drawing/2014/main" id="{62545FCC-AD62-1189-BC7F-D8DC64E06AF7}"/>
                </a:ext>
              </a:extLst>
            </p:cNvPr>
            <p:cNvSpPr/>
            <p:nvPr/>
          </p:nvSpPr>
          <p:spPr>
            <a:xfrm>
              <a:off x="2363426" y="4219697"/>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700" dirty="0">
                  <a:solidFill>
                    <a:schemeClr val="bg1"/>
                  </a:solidFill>
                </a:rPr>
                <a:t>10B</a:t>
              </a:r>
            </a:p>
          </p:txBody>
        </p:sp>
        <p:sp>
          <p:nvSpPr>
            <p:cNvPr id="95" name="Freeform: Shape 94">
              <a:extLst>
                <a:ext uri="{FF2B5EF4-FFF2-40B4-BE49-F238E27FC236}">
                  <a16:creationId xmlns:a16="http://schemas.microsoft.com/office/drawing/2014/main" id="{E386377A-856D-B0A9-3866-B442B06C0C7C}"/>
                </a:ext>
              </a:extLst>
            </p:cNvPr>
            <p:cNvSpPr/>
            <p:nvPr/>
          </p:nvSpPr>
          <p:spPr>
            <a:xfrm>
              <a:off x="1317235" y="3870967"/>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96" name="Freeform: Shape 95">
              <a:extLst>
                <a:ext uri="{FF2B5EF4-FFF2-40B4-BE49-F238E27FC236}">
                  <a16:creationId xmlns:a16="http://schemas.microsoft.com/office/drawing/2014/main" id="{74873076-B278-C520-DED4-962918ED22A4}"/>
                </a:ext>
              </a:extLst>
            </p:cNvPr>
            <p:cNvSpPr/>
            <p:nvPr/>
          </p:nvSpPr>
          <p:spPr>
            <a:xfrm>
              <a:off x="1317235" y="3870967"/>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700" dirty="0"/>
                <a:t>8C</a:t>
              </a:r>
            </a:p>
          </p:txBody>
        </p:sp>
        <p:sp>
          <p:nvSpPr>
            <p:cNvPr id="97" name="Freeform: Shape 96">
              <a:extLst>
                <a:ext uri="{FF2B5EF4-FFF2-40B4-BE49-F238E27FC236}">
                  <a16:creationId xmlns:a16="http://schemas.microsoft.com/office/drawing/2014/main" id="{1EBBDB50-B42A-C740-B840-04E75EE49F89}"/>
                </a:ext>
              </a:extLst>
            </p:cNvPr>
            <p:cNvSpPr/>
            <p:nvPr/>
          </p:nvSpPr>
          <p:spPr>
            <a:xfrm>
              <a:off x="1665965" y="3870967"/>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98" name="Freeform: Shape 97">
              <a:extLst>
                <a:ext uri="{FF2B5EF4-FFF2-40B4-BE49-F238E27FC236}">
                  <a16:creationId xmlns:a16="http://schemas.microsoft.com/office/drawing/2014/main" id="{C67552D1-539B-808B-771D-3D3C218BF1EC}"/>
                </a:ext>
              </a:extLst>
            </p:cNvPr>
            <p:cNvSpPr/>
            <p:nvPr/>
          </p:nvSpPr>
          <p:spPr>
            <a:xfrm>
              <a:off x="1665965" y="3870967"/>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63C6DE"/>
            </a:solidFill>
            <a:ln w="18332" cap="flat">
              <a:noFill/>
              <a:prstDash val="solid"/>
              <a:miter/>
            </a:ln>
          </p:spPr>
          <p:txBody>
            <a:bodyPr rtlCol="0" anchor="ctr"/>
            <a:lstStyle/>
            <a:p>
              <a:pPr algn="ctr"/>
              <a:r>
                <a:rPr lang="en-US" sz="700" dirty="0"/>
                <a:t>9C</a:t>
              </a:r>
            </a:p>
          </p:txBody>
        </p:sp>
        <p:sp>
          <p:nvSpPr>
            <p:cNvPr id="99" name="Freeform: Shape 98">
              <a:extLst>
                <a:ext uri="{FF2B5EF4-FFF2-40B4-BE49-F238E27FC236}">
                  <a16:creationId xmlns:a16="http://schemas.microsoft.com/office/drawing/2014/main" id="{91245116-9068-55A8-B814-1B26E018C92A}"/>
                </a:ext>
              </a:extLst>
            </p:cNvPr>
            <p:cNvSpPr/>
            <p:nvPr/>
          </p:nvSpPr>
          <p:spPr>
            <a:xfrm>
              <a:off x="2014695" y="3870967"/>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700"/>
            </a:p>
          </p:txBody>
        </p:sp>
        <p:sp>
          <p:nvSpPr>
            <p:cNvPr id="100" name="Freeform: Shape 99">
              <a:extLst>
                <a:ext uri="{FF2B5EF4-FFF2-40B4-BE49-F238E27FC236}">
                  <a16:creationId xmlns:a16="http://schemas.microsoft.com/office/drawing/2014/main" id="{9EEB79B4-37B6-32B0-AF04-EE37E24B742D}"/>
                </a:ext>
              </a:extLst>
            </p:cNvPr>
            <p:cNvSpPr/>
            <p:nvPr/>
          </p:nvSpPr>
          <p:spPr>
            <a:xfrm>
              <a:off x="2014695" y="3870967"/>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63C6DE"/>
            </a:solidFill>
            <a:ln w="18332" cap="flat">
              <a:noFill/>
              <a:prstDash val="solid"/>
              <a:miter/>
            </a:ln>
          </p:spPr>
          <p:txBody>
            <a:bodyPr rtlCol="0" anchor="ctr"/>
            <a:lstStyle/>
            <a:p>
              <a:pPr algn="ctr"/>
              <a:r>
                <a:rPr lang="en-US" sz="700" dirty="0"/>
                <a:t>10C</a:t>
              </a:r>
            </a:p>
          </p:txBody>
        </p:sp>
        <p:sp>
          <p:nvSpPr>
            <p:cNvPr id="101" name="Freeform: Shape 100">
              <a:extLst>
                <a:ext uri="{FF2B5EF4-FFF2-40B4-BE49-F238E27FC236}">
                  <a16:creationId xmlns:a16="http://schemas.microsoft.com/office/drawing/2014/main" id="{305F84B8-AE44-7F16-9183-4451208753B9}"/>
                </a:ext>
              </a:extLst>
            </p:cNvPr>
            <p:cNvSpPr/>
            <p:nvPr/>
          </p:nvSpPr>
          <p:spPr>
            <a:xfrm>
              <a:off x="1665965" y="3522236"/>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000"/>
            </a:p>
          </p:txBody>
        </p:sp>
        <p:sp>
          <p:nvSpPr>
            <p:cNvPr id="102" name="Freeform: Shape 101">
              <a:extLst>
                <a:ext uri="{FF2B5EF4-FFF2-40B4-BE49-F238E27FC236}">
                  <a16:creationId xmlns:a16="http://schemas.microsoft.com/office/drawing/2014/main" id="{C31DFFB8-C831-4ED9-7019-EACD7BEABCB2}"/>
                </a:ext>
              </a:extLst>
            </p:cNvPr>
            <p:cNvSpPr/>
            <p:nvPr/>
          </p:nvSpPr>
          <p:spPr>
            <a:xfrm>
              <a:off x="1665965" y="3522236"/>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700" dirty="0"/>
                <a:t>10N</a:t>
              </a:r>
            </a:p>
          </p:txBody>
        </p:sp>
        <p:sp>
          <p:nvSpPr>
            <p:cNvPr id="103" name="Freeform: Shape 102">
              <a:extLst>
                <a:ext uri="{FF2B5EF4-FFF2-40B4-BE49-F238E27FC236}">
                  <a16:creationId xmlns:a16="http://schemas.microsoft.com/office/drawing/2014/main" id="{3ECEA0DC-8DF8-F962-BAD8-F175C6C270DB}"/>
                </a:ext>
              </a:extLst>
            </p:cNvPr>
            <p:cNvSpPr/>
            <p:nvPr/>
          </p:nvSpPr>
          <p:spPr>
            <a:xfrm>
              <a:off x="1317235" y="3522236"/>
              <a:ext cx="348730" cy="348730"/>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000"/>
            </a:p>
          </p:txBody>
        </p:sp>
        <p:sp>
          <p:nvSpPr>
            <p:cNvPr id="104" name="Freeform: Shape 103">
              <a:extLst>
                <a:ext uri="{FF2B5EF4-FFF2-40B4-BE49-F238E27FC236}">
                  <a16:creationId xmlns:a16="http://schemas.microsoft.com/office/drawing/2014/main" id="{D066B4F5-8A13-ADF2-6EA5-F8B688A45A2E}"/>
                </a:ext>
              </a:extLst>
            </p:cNvPr>
            <p:cNvSpPr/>
            <p:nvPr/>
          </p:nvSpPr>
          <p:spPr>
            <a:xfrm>
              <a:off x="1317235" y="3522236"/>
              <a:ext cx="342918" cy="342918"/>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700" dirty="0"/>
                <a:t>9N</a:t>
              </a:r>
            </a:p>
          </p:txBody>
        </p:sp>
      </p:grpSp>
      <p:sp>
        <p:nvSpPr>
          <p:cNvPr id="109" name="Oval 108">
            <a:extLst>
              <a:ext uri="{FF2B5EF4-FFF2-40B4-BE49-F238E27FC236}">
                <a16:creationId xmlns:a16="http://schemas.microsoft.com/office/drawing/2014/main" id="{1F4BD0E7-680F-EDFF-7AB8-9914534F10B1}"/>
              </a:ext>
            </a:extLst>
          </p:cNvPr>
          <p:cNvSpPr>
            <a:spLocks noChangeAspect="1"/>
          </p:cNvSpPr>
          <p:nvPr/>
        </p:nvSpPr>
        <p:spPr>
          <a:xfrm>
            <a:off x="753976" y="3497483"/>
            <a:ext cx="524791" cy="524791"/>
          </a:xfrm>
          <a:prstGeom prst="ellipse">
            <a:avLst/>
          </a:prstGeom>
          <a:noFill/>
          <a:ln w="2857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110" name="Oval 109">
            <a:extLst>
              <a:ext uri="{FF2B5EF4-FFF2-40B4-BE49-F238E27FC236}">
                <a16:creationId xmlns:a16="http://schemas.microsoft.com/office/drawing/2014/main" id="{AC47EFDE-2F8B-0A56-EC20-4EFD299F3003}"/>
              </a:ext>
            </a:extLst>
          </p:cNvPr>
          <p:cNvSpPr>
            <a:spLocks noChangeAspect="1"/>
          </p:cNvSpPr>
          <p:nvPr/>
        </p:nvSpPr>
        <p:spPr>
          <a:xfrm>
            <a:off x="2779988" y="5524472"/>
            <a:ext cx="524791" cy="524791"/>
          </a:xfrm>
          <a:prstGeom prst="ellipse">
            <a:avLst/>
          </a:prstGeom>
          <a:noFill/>
          <a:ln w="28575"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6" name="Footer Placeholder 2">
            <a:extLst>
              <a:ext uri="{FF2B5EF4-FFF2-40B4-BE49-F238E27FC236}">
                <a16:creationId xmlns:a16="http://schemas.microsoft.com/office/drawing/2014/main" id="{DD65535B-68F2-1073-CA0C-CD7004ECBBB5}"/>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cxnSp>
        <p:nvCxnSpPr>
          <p:cNvPr id="12" name="Straight Arrow Connector 11">
            <a:extLst>
              <a:ext uri="{FF2B5EF4-FFF2-40B4-BE49-F238E27FC236}">
                <a16:creationId xmlns:a16="http://schemas.microsoft.com/office/drawing/2014/main" id="{BF40864D-024A-E9A3-A05F-8E79DB970E76}"/>
              </a:ext>
            </a:extLst>
          </p:cNvPr>
          <p:cNvCxnSpPr>
            <a:cxnSpLocks/>
            <a:stCxn id="109" idx="5"/>
            <a:endCxn id="110" idx="1"/>
          </p:cNvCxnSpPr>
          <p:nvPr/>
        </p:nvCxnSpPr>
        <p:spPr>
          <a:xfrm>
            <a:off x="1201913" y="3945420"/>
            <a:ext cx="1654929" cy="1655906"/>
          </a:xfrm>
          <a:prstGeom prst="straightConnector1">
            <a:avLst/>
          </a:prstGeom>
          <a:ln w="57150">
            <a:solidFill>
              <a:srgbClr val="FFFF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 name="Content Placeholder 1">
            <a:extLst>
              <a:ext uri="{FF2B5EF4-FFF2-40B4-BE49-F238E27FC236}">
                <a16:creationId xmlns:a16="http://schemas.microsoft.com/office/drawing/2014/main" id="{357B4F01-E77A-8E16-F3DD-68CD398D6B18}"/>
              </a:ext>
            </a:extLst>
          </p:cNvPr>
          <p:cNvSpPr txBox="1">
            <a:spLocks/>
          </p:cNvSpPr>
          <p:nvPr/>
        </p:nvSpPr>
        <p:spPr>
          <a:xfrm>
            <a:off x="7162800" y="5755781"/>
            <a:ext cx="2057400" cy="333784"/>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sz="900" kern="0" dirty="0"/>
              <a:t>[6] R. J. Charity, </a:t>
            </a:r>
            <a:r>
              <a:rPr lang="en-US" sz="900" b="1" kern="0" dirty="0"/>
              <a:t>J. W.</a:t>
            </a:r>
            <a:r>
              <a:rPr lang="en-US" sz="900" kern="0" dirty="0"/>
              <a:t>, et al. Phys. Rev. Lett. 131, 172501 (2023)</a:t>
            </a:r>
          </a:p>
        </p:txBody>
      </p:sp>
    </p:spTree>
    <p:extLst>
      <p:ext uri="{BB962C8B-B14F-4D97-AF65-F5344CB8AC3E}">
        <p14:creationId xmlns:p14="http://schemas.microsoft.com/office/powerpoint/2010/main" val="225381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3335420-C277-9901-531B-E9B49A5DC9DB}"/>
              </a:ext>
            </a:extLst>
          </p:cNvPr>
          <p:cNvGrpSpPr/>
          <p:nvPr/>
        </p:nvGrpSpPr>
        <p:grpSpPr>
          <a:xfrm>
            <a:off x="5512066" y="1060944"/>
            <a:ext cx="3390417" cy="2490348"/>
            <a:chOff x="5512066" y="3600614"/>
            <a:chExt cx="3390417" cy="2490348"/>
          </a:xfrm>
        </p:grpSpPr>
        <p:pic>
          <p:nvPicPr>
            <p:cNvPr id="6" name="Picture 5" descr="Shape&#10;&#10;Description automatically generated">
              <a:extLst>
                <a:ext uri="{FF2B5EF4-FFF2-40B4-BE49-F238E27FC236}">
                  <a16:creationId xmlns:a16="http://schemas.microsoft.com/office/drawing/2014/main" id="{5EE034B0-BA91-FC65-41AC-4074A0AE0650}"/>
                </a:ext>
              </a:extLst>
            </p:cNvPr>
            <p:cNvPicPr>
              <a:picLocks noChangeAspect="1"/>
            </p:cNvPicPr>
            <p:nvPr/>
          </p:nvPicPr>
          <p:blipFill>
            <a:blip r:embed="rId3"/>
            <a:stretch>
              <a:fillRect/>
            </a:stretch>
          </p:blipFill>
          <p:spPr>
            <a:xfrm>
              <a:off x="5512066" y="3600614"/>
              <a:ext cx="3390417" cy="2490348"/>
            </a:xfrm>
            <a:prstGeom prst="rect">
              <a:avLst/>
            </a:prstGeom>
          </p:spPr>
        </p:pic>
        <p:sp>
          <p:nvSpPr>
            <p:cNvPr id="9" name="TextBox 8">
              <a:extLst>
                <a:ext uri="{FF2B5EF4-FFF2-40B4-BE49-F238E27FC236}">
                  <a16:creationId xmlns:a16="http://schemas.microsoft.com/office/drawing/2014/main" id="{9928CC9D-A887-FEF0-A204-E271D633EF35}"/>
                </a:ext>
              </a:extLst>
            </p:cNvPr>
            <p:cNvSpPr txBox="1"/>
            <p:nvPr/>
          </p:nvSpPr>
          <p:spPr>
            <a:xfrm>
              <a:off x="7168467" y="4114800"/>
              <a:ext cx="1608133" cy="369332"/>
            </a:xfrm>
            <a:prstGeom prst="rect">
              <a:avLst/>
            </a:prstGeom>
            <a:noFill/>
          </p:spPr>
          <p:txBody>
            <a:bodyPr wrap="none" rtlCol="0">
              <a:spAutoFit/>
            </a:bodyPr>
            <a:lstStyle/>
            <a:p>
              <a:r>
                <a:rPr lang="en-US" dirty="0"/>
                <a:t>Neutron basis</a:t>
              </a:r>
            </a:p>
          </p:txBody>
        </p:sp>
      </p:gr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E849FDA-E682-528C-EBA0-8E3D984FEA21}"/>
                  </a:ext>
                </a:extLst>
              </p:cNvPr>
              <p:cNvSpPr>
                <a:spLocks noGrp="1"/>
              </p:cNvSpPr>
              <p:nvPr>
                <p:ph idx="1"/>
              </p:nvPr>
            </p:nvSpPr>
            <p:spPr>
              <a:xfrm>
                <a:off x="190499" y="1143000"/>
                <a:ext cx="4444783" cy="4854685"/>
              </a:xfrm>
            </p:spPr>
            <p:txBody>
              <a:bodyPr/>
              <a:lstStyle/>
              <a:p>
                <a:r>
                  <a:rPr lang="en-US" dirty="0"/>
                  <a:t>Using GSM we calculated the spectrum of </a:t>
                </a:r>
                <a:r>
                  <a:rPr lang="en-US" baseline="30000" dirty="0"/>
                  <a:t>9</a:t>
                </a:r>
                <a:r>
                  <a:rPr lang="en-US" dirty="0"/>
                  <a:t>He while including a </a:t>
                </a:r>
                <a14:m>
                  <m:oMath xmlns:m="http://schemas.openxmlformats.org/officeDocument/2006/math">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oMath>
                </a14:m>
                <a:r>
                  <a:rPr lang="en-US" dirty="0"/>
                  <a:t> basis pole</a:t>
                </a:r>
              </a:p>
              <a:p>
                <a:r>
                  <a:rPr lang="en-US" dirty="0"/>
                  <a:t>While varying the basis depth, we tracked the </a:t>
                </a:r>
                <a14:m>
                  <m:oMath xmlns:m="http://schemas.openxmlformats.org/officeDocument/2006/math">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oMath>
                </a14:m>
                <a:r>
                  <a:rPr lang="en-US" dirty="0"/>
                  <a:t> pole trajectory to see which basis best reproduced the experimental value for 1/2</a:t>
                </a:r>
                <a:r>
                  <a:rPr lang="en-US" baseline="30000" dirty="0"/>
                  <a:t>+</a:t>
                </a:r>
                <a:r>
                  <a:rPr lang="en-US" dirty="0"/>
                  <a:t> in </a:t>
                </a:r>
                <a:r>
                  <a:rPr lang="en-US" baseline="30000" dirty="0"/>
                  <a:t>9</a:t>
                </a:r>
                <a:r>
                  <a:rPr lang="en-US" dirty="0"/>
                  <a:t>He</a:t>
                </a:r>
              </a:p>
              <a:p>
                <a:r>
                  <a:rPr lang="en-US" dirty="0"/>
                  <a:t>We got the best reproduction of the experimental energy with an antibound </a:t>
                </a:r>
                <a14:m>
                  <m:oMath xmlns:m="http://schemas.openxmlformats.org/officeDocument/2006/math">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oMath>
                </a14:m>
                <a:r>
                  <a:rPr lang="en-US" dirty="0"/>
                  <a:t> pole just below threshold</a:t>
                </a:r>
              </a:p>
              <a:p>
                <a:r>
                  <a:rPr lang="en-US" dirty="0"/>
                  <a:t>Same process for proton basis</a:t>
                </a:r>
              </a:p>
              <a:p>
                <a:pPr marL="0" indent="0">
                  <a:buNone/>
                </a:pPr>
                <a:endParaRPr lang="en-US" dirty="0"/>
              </a:p>
            </p:txBody>
          </p:sp>
        </mc:Choice>
        <mc:Fallback>
          <p:sp>
            <p:nvSpPr>
              <p:cNvPr id="2" name="Content Placeholder 1">
                <a:extLst>
                  <a:ext uri="{FF2B5EF4-FFF2-40B4-BE49-F238E27FC236}">
                    <a16:creationId xmlns:a16="http://schemas.microsoft.com/office/drawing/2014/main" id="{BE849FDA-E682-528C-EBA0-8E3D984FEA21}"/>
                  </a:ext>
                </a:extLst>
              </p:cNvPr>
              <p:cNvSpPr>
                <a:spLocks noGrp="1" noRot="1" noChangeAspect="1" noMove="1" noResize="1" noEditPoints="1" noAdjustHandles="1" noChangeArrowheads="1" noChangeShapeType="1" noTextEdit="1"/>
              </p:cNvSpPr>
              <p:nvPr>
                <p:ph idx="1"/>
              </p:nvPr>
            </p:nvSpPr>
            <p:spPr>
              <a:xfrm>
                <a:off x="190499" y="1143000"/>
                <a:ext cx="4444783" cy="4854685"/>
              </a:xfrm>
              <a:blipFill>
                <a:blip r:embed="rId4"/>
                <a:stretch>
                  <a:fillRect l="-3567" t="-2513" r="-480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dirty="0"/>
              <a:t>Nitrogen-9</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24</a:t>
            </a:fld>
            <a:endParaRPr lang="en-US"/>
          </a:p>
        </p:txBody>
      </p:sp>
      <p:grpSp>
        <p:nvGrpSpPr>
          <p:cNvPr id="4" name="Group 3">
            <a:extLst>
              <a:ext uri="{FF2B5EF4-FFF2-40B4-BE49-F238E27FC236}">
                <a16:creationId xmlns:a16="http://schemas.microsoft.com/office/drawing/2014/main" id="{815D0B73-BEFC-6D76-D1C0-64AF49860344}"/>
              </a:ext>
            </a:extLst>
          </p:cNvPr>
          <p:cNvGrpSpPr/>
          <p:nvPr/>
        </p:nvGrpSpPr>
        <p:grpSpPr>
          <a:xfrm>
            <a:off x="5509515" y="3609682"/>
            <a:ext cx="3392968" cy="2492221"/>
            <a:chOff x="5509515" y="1087646"/>
            <a:chExt cx="3392968" cy="2492221"/>
          </a:xfrm>
        </p:grpSpPr>
        <p:pic>
          <p:nvPicPr>
            <p:cNvPr id="11" name="Picture 10" descr="Shape&#10;&#10;Description automatically generated with medium confidence">
              <a:extLst>
                <a:ext uri="{FF2B5EF4-FFF2-40B4-BE49-F238E27FC236}">
                  <a16:creationId xmlns:a16="http://schemas.microsoft.com/office/drawing/2014/main" id="{7539CFC2-B503-F46C-7A7B-7025C4BD96E4}"/>
                </a:ext>
              </a:extLst>
            </p:cNvPr>
            <p:cNvPicPr>
              <a:picLocks noChangeAspect="1"/>
            </p:cNvPicPr>
            <p:nvPr/>
          </p:nvPicPr>
          <p:blipFill>
            <a:blip r:embed="rId5"/>
            <a:stretch>
              <a:fillRect/>
            </a:stretch>
          </p:blipFill>
          <p:spPr>
            <a:xfrm>
              <a:off x="5509515" y="1087646"/>
              <a:ext cx="3392968" cy="2492221"/>
            </a:xfrm>
            <a:prstGeom prst="rect">
              <a:avLst/>
            </a:prstGeom>
          </p:spPr>
        </p:pic>
        <p:sp>
          <p:nvSpPr>
            <p:cNvPr id="7" name="TextBox 6">
              <a:extLst>
                <a:ext uri="{FF2B5EF4-FFF2-40B4-BE49-F238E27FC236}">
                  <a16:creationId xmlns:a16="http://schemas.microsoft.com/office/drawing/2014/main" id="{5E986F5A-2C69-E165-5022-EDE8DAFCFF13}"/>
                </a:ext>
              </a:extLst>
            </p:cNvPr>
            <p:cNvSpPr txBox="1"/>
            <p:nvPr/>
          </p:nvSpPr>
          <p:spPr>
            <a:xfrm>
              <a:off x="7239000" y="2333756"/>
              <a:ext cx="1467068" cy="369332"/>
            </a:xfrm>
            <a:prstGeom prst="rect">
              <a:avLst/>
            </a:prstGeom>
            <a:noFill/>
          </p:spPr>
          <p:txBody>
            <a:bodyPr wrap="none" rtlCol="0">
              <a:spAutoFit/>
            </a:bodyPr>
            <a:lstStyle/>
            <a:p>
              <a:r>
                <a:rPr lang="en-US" dirty="0"/>
                <a:t>Proton basis</a:t>
              </a:r>
            </a:p>
          </p:txBody>
        </p:sp>
      </p:grpSp>
      <p:cxnSp>
        <p:nvCxnSpPr>
          <p:cNvPr id="14" name="Straight Arrow Connector 13">
            <a:extLst>
              <a:ext uri="{FF2B5EF4-FFF2-40B4-BE49-F238E27FC236}">
                <a16:creationId xmlns:a16="http://schemas.microsoft.com/office/drawing/2014/main" id="{377CF85E-6767-A2CC-7386-0D22347448E2}"/>
              </a:ext>
            </a:extLst>
          </p:cNvPr>
          <p:cNvCxnSpPr>
            <a:cxnSpLocks/>
          </p:cNvCxnSpPr>
          <p:nvPr/>
        </p:nvCxnSpPr>
        <p:spPr>
          <a:xfrm flipV="1">
            <a:off x="4953000" y="2514600"/>
            <a:ext cx="1066800" cy="2286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7" name="Footer Placeholder 2">
            <a:extLst>
              <a:ext uri="{FF2B5EF4-FFF2-40B4-BE49-F238E27FC236}">
                <a16:creationId xmlns:a16="http://schemas.microsoft.com/office/drawing/2014/main" id="{24DC8514-2601-5EF4-4C79-98124EF5F428}"/>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cxnSp>
        <p:nvCxnSpPr>
          <p:cNvPr id="10" name="Straight Arrow Connector 9">
            <a:extLst>
              <a:ext uri="{FF2B5EF4-FFF2-40B4-BE49-F238E27FC236}">
                <a16:creationId xmlns:a16="http://schemas.microsoft.com/office/drawing/2014/main" id="{48BDD6C6-E47B-85F8-617D-C0FEFD7082B0}"/>
              </a:ext>
            </a:extLst>
          </p:cNvPr>
          <p:cNvCxnSpPr>
            <a:cxnSpLocks/>
          </p:cNvCxnSpPr>
          <p:nvPr/>
        </p:nvCxnSpPr>
        <p:spPr>
          <a:xfrm flipV="1">
            <a:off x="4278809" y="4572000"/>
            <a:ext cx="2579191" cy="88172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774410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 name="Picture 416">
            <a:extLst>
              <a:ext uri="{FF2B5EF4-FFF2-40B4-BE49-F238E27FC236}">
                <a16:creationId xmlns:a16="http://schemas.microsoft.com/office/drawing/2014/main" id="{6DDEEFF7-198F-E104-1035-6800384F8CF3}"/>
              </a:ext>
            </a:extLst>
          </p:cNvPr>
          <p:cNvPicPr>
            <a:picLocks noChangeAspect="1"/>
          </p:cNvPicPr>
          <p:nvPr/>
        </p:nvPicPr>
        <p:blipFill>
          <a:blip r:embed="rId3"/>
          <a:stretch>
            <a:fillRect/>
          </a:stretch>
        </p:blipFill>
        <p:spPr>
          <a:xfrm>
            <a:off x="747311" y="-43006"/>
            <a:ext cx="7649378" cy="5910406"/>
          </a:xfrm>
          <a:prstGeom prst="rect">
            <a:avLst/>
          </a:prstGeom>
        </p:spPr>
      </p:pic>
      <p:sp>
        <p:nvSpPr>
          <p:cNvPr id="2" name="Content Placeholder 1">
            <a:extLst>
              <a:ext uri="{FF2B5EF4-FFF2-40B4-BE49-F238E27FC236}">
                <a16:creationId xmlns:a16="http://schemas.microsoft.com/office/drawing/2014/main" id="{BE849FDA-E682-528C-EBA0-8E3D984FEA21}"/>
              </a:ext>
            </a:extLst>
          </p:cNvPr>
          <p:cNvSpPr>
            <a:spLocks noGrp="1"/>
          </p:cNvSpPr>
          <p:nvPr>
            <p:ph idx="1"/>
          </p:nvPr>
        </p:nvSpPr>
        <p:spPr>
          <a:xfrm>
            <a:off x="190499" y="5029200"/>
            <a:ext cx="8818181" cy="968485"/>
          </a:xfrm>
        </p:spPr>
        <p:txBody>
          <a:bodyPr/>
          <a:lstStyle/>
          <a:p>
            <a:r>
              <a:rPr lang="en-US" dirty="0"/>
              <a:t>Resulting </a:t>
            </a:r>
            <a:r>
              <a:rPr lang="en-US" baseline="30000" dirty="0"/>
              <a:t>9</a:t>
            </a:r>
            <a:r>
              <a:rPr lang="en-US" dirty="0"/>
              <a:t>He(1/2</a:t>
            </a:r>
            <a:r>
              <a:rPr lang="en-US" baseline="30000" dirty="0"/>
              <a:t>+</a:t>
            </a:r>
            <a:r>
              <a:rPr lang="en-US" dirty="0"/>
              <a:t>) was found to be very continuum dependent</a:t>
            </a:r>
          </a:p>
          <a:p>
            <a:r>
              <a:rPr lang="en-US" dirty="0"/>
              <a:t>We found a value for the 1/2</a:t>
            </a:r>
            <a:r>
              <a:rPr lang="en-US" baseline="30000" dirty="0"/>
              <a:t>+ </a:t>
            </a:r>
            <a:r>
              <a:rPr lang="en-US" dirty="0"/>
              <a:t>state in </a:t>
            </a:r>
            <a:r>
              <a:rPr lang="en-US" baseline="30000" dirty="0"/>
              <a:t>9</a:t>
            </a:r>
            <a:r>
              <a:rPr lang="en-US" dirty="0"/>
              <a:t>N by following the same procedure</a:t>
            </a:r>
          </a:p>
        </p:txBody>
      </p:sp>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dirty="0"/>
              <a:t>Nitrogen-9</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25</a:t>
            </a:fld>
            <a:endParaRPr lang="en-US"/>
          </a:p>
        </p:txBody>
      </p:sp>
      <p:sp>
        <p:nvSpPr>
          <p:cNvPr id="418" name="Footer Placeholder 2">
            <a:extLst>
              <a:ext uri="{FF2B5EF4-FFF2-40B4-BE49-F238E27FC236}">
                <a16:creationId xmlns:a16="http://schemas.microsoft.com/office/drawing/2014/main" id="{E0D272AD-EB37-4884-CD79-82CA8133BA47}"/>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3330934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E849FDA-E682-528C-EBA0-8E3D984FEA21}"/>
                  </a:ext>
                </a:extLst>
              </p:cNvPr>
              <p:cNvSpPr>
                <a:spLocks noGrp="1"/>
              </p:cNvSpPr>
              <p:nvPr>
                <p:ph idx="1"/>
              </p:nvPr>
            </p:nvSpPr>
            <p:spPr>
              <a:xfrm>
                <a:off x="190499" y="1143000"/>
                <a:ext cx="8818182" cy="4854685"/>
              </a:xfrm>
            </p:spPr>
            <p:txBody>
              <a:bodyPr/>
              <a:lstStyle/>
              <a:p>
                <a:r>
                  <a:rPr lang="en-US" dirty="0"/>
                  <a:t>Following the same procedure and varying the </a:t>
                </a:r>
                <a14:m>
                  <m:oMath xmlns:m="http://schemas.openxmlformats.org/officeDocument/2006/math">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oMath>
                </a14:m>
                <a:r>
                  <a:rPr lang="en-US" dirty="0"/>
                  <a:t> basis pole for </a:t>
                </a:r>
                <a:r>
                  <a:rPr lang="en-US" baseline="30000" dirty="0"/>
                  <a:t>9</a:t>
                </a:r>
                <a:r>
                  <a:rPr lang="en-US" dirty="0"/>
                  <a:t>N</a:t>
                </a:r>
              </a:p>
              <a:p>
                <a:r>
                  <a:rPr lang="en-US" dirty="0"/>
                  <a:t>We find that the many-body state</a:t>
                </a:r>
                <a:br>
                  <a:rPr lang="en-US" dirty="0"/>
                </a:br>
                <a:r>
                  <a:rPr lang="en-US" dirty="0"/>
                  <a:t>trajectory goes from a broad</a:t>
                </a:r>
                <a:br>
                  <a:rPr lang="en-US" dirty="0"/>
                </a:br>
                <a:r>
                  <a:rPr lang="en-US" dirty="0"/>
                  <a:t>to narrow resonant state</a:t>
                </a:r>
              </a:p>
              <a:p>
                <a:r>
                  <a:rPr lang="en-US" dirty="0"/>
                  <a:t>When using narrow resonant</a:t>
                </a:r>
                <a:br>
                  <a:rPr lang="en-US" dirty="0"/>
                </a:br>
                <a14:m>
                  <m:oMath xmlns:m="http://schemas.openxmlformats.org/officeDocument/2006/math">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oMath>
                </a14:m>
                <a:r>
                  <a:rPr lang="en-US" dirty="0"/>
                  <a:t> basis poles, we are</a:t>
                </a:r>
                <a:br>
                  <a:rPr lang="en-US" dirty="0"/>
                </a:br>
                <a:r>
                  <a:rPr lang="en-US" dirty="0"/>
                  <a:t>around V</a:t>
                </a:r>
                <a:r>
                  <a:rPr lang="en-US" baseline="-25000" dirty="0"/>
                  <a:t>0</a:t>
                </a:r>
                <a:r>
                  <a:rPr lang="en-US" dirty="0"/>
                  <a:t>=100.4 MeV</a:t>
                </a:r>
              </a:p>
              <a:p>
                <a:r>
                  <a:rPr lang="en-US" dirty="0"/>
                  <a:t>1/2</a:t>
                </a:r>
                <a:r>
                  <a:rPr lang="en-US" baseline="30000" dirty="0"/>
                  <a:t>-</a:t>
                </a:r>
                <a:r>
                  <a:rPr lang="en-US" dirty="0"/>
                  <a:t> state is basis</a:t>
                </a:r>
                <a:br>
                  <a:rPr lang="en-US" dirty="0"/>
                </a:br>
                <a:r>
                  <a:rPr lang="en-US" dirty="0"/>
                  <a:t>independent</a:t>
                </a:r>
              </a:p>
              <a:p>
                <a:r>
                  <a:rPr lang="en-US" dirty="0"/>
                  <a:t>Experimentalists constrain</a:t>
                </a:r>
                <a:br>
                  <a:rPr lang="en-US" dirty="0"/>
                </a:br>
                <a:r>
                  <a:rPr lang="en-US" dirty="0"/>
                  <a:t>their two peak picture using</a:t>
                </a:r>
                <a:br>
                  <a:rPr lang="en-US" dirty="0"/>
                </a:br>
                <a:r>
                  <a:rPr lang="en-US" dirty="0"/>
                  <a:t>GSM 1/2</a:t>
                </a:r>
                <a:r>
                  <a:rPr lang="en-US" baseline="30000" dirty="0"/>
                  <a:t>- </a:t>
                </a:r>
                <a:r>
                  <a:rPr lang="en-US" dirty="0"/>
                  <a:t>energy and decay width…</a:t>
                </a:r>
              </a:p>
              <a:p>
                <a:pPr marL="0" indent="0">
                  <a:buNone/>
                </a:pPr>
                <a:endParaRPr lang="en-US" dirty="0"/>
              </a:p>
            </p:txBody>
          </p:sp>
        </mc:Choice>
        <mc:Fallback>
          <p:sp>
            <p:nvSpPr>
              <p:cNvPr id="2" name="Content Placeholder 1">
                <a:extLst>
                  <a:ext uri="{FF2B5EF4-FFF2-40B4-BE49-F238E27FC236}">
                    <a16:creationId xmlns:a16="http://schemas.microsoft.com/office/drawing/2014/main" id="{BE849FDA-E682-528C-EBA0-8E3D984FEA21}"/>
                  </a:ext>
                </a:extLst>
              </p:cNvPr>
              <p:cNvSpPr>
                <a:spLocks noGrp="1" noRot="1" noChangeAspect="1" noMove="1" noResize="1" noEditPoints="1" noAdjustHandles="1" noChangeArrowheads="1" noChangeShapeType="1" noTextEdit="1"/>
              </p:cNvSpPr>
              <p:nvPr>
                <p:ph idx="1"/>
              </p:nvPr>
            </p:nvSpPr>
            <p:spPr>
              <a:xfrm>
                <a:off x="190499" y="1143000"/>
                <a:ext cx="8818182" cy="4854685"/>
              </a:xfrm>
              <a:blipFill>
                <a:blip r:embed="rId3"/>
                <a:stretch>
                  <a:fillRect l="-1797" t="-2513" r="-103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dirty="0"/>
              <a:t>Nitrogen-9</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26</a:t>
            </a:fld>
            <a:endParaRPr lang="en-US"/>
          </a:p>
        </p:txBody>
      </p:sp>
      <p:pic>
        <p:nvPicPr>
          <p:cNvPr id="13" name="Picture 12" descr="A screen shot of a computer&#10;&#10;Description automatically generated">
            <a:extLst>
              <a:ext uri="{FF2B5EF4-FFF2-40B4-BE49-F238E27FC236}">
                <a16:creationId xmlns:a16="http://schemas.microsoft.com/office/drawing/2014/main" id="{DB4481C7-E53E-4274-3CA9-66EFC5B00A5F}"/>
              </a:ext>
            </a:extLst>
          </p:cNvPr>
          <p:cNvPicPr>
            <a:picLocks noChangeAspect="1"/>
          </p:cNvPicPr>
          <p:nvPr/>
        </p:nvPicPr>
        <p:blipFill>
          <a:blip r:embed="rId4"/>
          <a:stretch>
            <a:fillRect/>
          </a:stretch>
        </p:blipFill>
        <p:spPr>
          <a:xfrm>
            <a:off x="4005360" y="1800044"/>
            <a:ext cx="5107936" cy="3533956"/>
          </a:xfrm>
          <a:prstGeom prst="rect">
            <a:avLst/>
          </a:prstGeom>
        </p:spPr>
      </p:pic>
      <p:sp>
        <p:nvSpPr>
          <p:cNvPr id="14" name="Footer Placeholder 2">
            <a:extLst>
              <a:ext uri="{FF2B5EF4-FFF2-40B4-BE49-F238E27FC236}">
                <a16:creationId xmlns:a16="http://schemas.microsoft.com/office/drawing/2014/main" id="{65B1E617-8996-95EE-95C1-BE280F3293DE}"/>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2279201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BE849FDA-E682-528C-EBA0-8E3D984FEA21}"/>
                  </a:ext>
                </a:extLst>
              </p:cNvPr>
              <p:cNvSpPr>
                <a:spLocks noGrp="1"/>
              </p:cNvSpPr>
              <p:nvPr>
                <p:ph idx="1"/>
              </p:nvPr>
            </p:nvSpPr>
            <p:spPr>
              <a:xfrm>
                <a:off x="76200" y="1096358"/>
                <a:ext cx="4267200" cy="4416505"/>
              </a:xfrm>
            </p:spPr>
            <p:txBody>
              <a:bodyPr/>
              <a:lstStyle/>
              <a:p>
                <a:r>
                  <a:rPr lang="en-US" dirty="0"/>
                  <a:t>Two-peak character within 5</a:t>
                </a:r>
                <a14:m>
                  <m:oMath xmlns:m="http://schemas.openxmlformats.org/officeDocument/2006/math">
                    <m:r>
                      <a:rPr lang="en-US" b="0" i="1" smtClean="0">
                        <a:latin typeface="Cambria Math" panose="02040503050406030204" pitchFamily="18" charset="0"/>
                      </a:rPr>
                      <m:t>𝜎</m:t>
                    </m:r>
                  </m:oMath>
                </a14:m>
                <a:r>
                  <a:rPr lang="en-US" dirty="0"/>
                  <a:t>!</a:t>
                </a:r>
              </a:p>
              <a:p>
                <a:r>
                  <a:rPr lang="en-US" dirty="0"/>
                  <a:t>Used GSM 1/2</a:t>
                </a:r>
                <a:r>
                  <a:rPr lang="en-US" baseline="30000" dirty="0"/>
                  <a:t>-</a:t>
                </a:r>
                <a:r>
                  <a:rPr lang="en-US" dirty="0"/>
                  <a:t> state to constrain for </a:t>
                </a:r>
                <a14:m>
                  <m:oMath xmlns:m="http://schemas.openxmlformats.org/officeDocument/2006/math">
                    <m:r>
                      <a:rPr lang="en-US" b="0" i="1" smtClean="0">
                        <a:latin typeface="Cambria Math" panose="02040503050406030204" pitchFamily="18" charset="0"/>
                      </a:rPr>
                      <m:t>𝑅</m:t>
                    </m:r>
                  </m:oMath>
                </a14:m>
                <a:r>
                  <a:rPr lang="en-US" dirty="0"/>
                  <a:t>-matrix 1/2</a:t>
                </a:r>
                <a:r>
                  <a:rPr lang="en-US" baseline="30000" dirty="0"/>
                  <a:t>+</a:t>
                </a:r>
                <a:endParaRPr lang="en-US" dirty="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r>
                          <a:rPr lang="en-US" b="0" i="1" smtClean="0">
                            <a:latin typeface="Cambria Math" panose="02040503050406030204" pitchFamily="18" charset="0"/>
                          </a:rPr>
                          <m:t>𝑝</m:t>
                        </m:r>
                      </m:sub>
                    </m:sSub>
                    <m:r>
                      <a:rPr lang="en-US" b="0" i="1" smtClean="0">
                        <a:latin typeface="Cambria Math" panose="02040503050406030204" pitchFamily="18" charset="0"/>
                      </a:rPr>
                      <m:t>=2.50(21)</m:t>
                    </m:r>
                  </m:oMath>
                </a14:m>
                <a:r>
                  <a:rPr lang="en-US" dirty="0"/>
                  <a:t>MeV</a:t>
                </a:r>
              </a:p>
              <a:p>
                <a:pPr lvl="1"/>
                <a:r>
                  <a:rPr lang="en-US" dirty="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5</m:t>
                        </m:r>
                        <m:r>
                          <a:rPr lang="en-US" b="0" i="1" smtClean="0">
                            <a:latin typeface="Cambria Math" panose="02040503050406030204" pitchFamily="18" charset="0"/>
                          </a:rPr>
                          <m:t>𝑝</m:t>
                        </m:r>
                      </m:sub>
                    </m:sSub>
                    <m:r>
                      <a:rPr lang="en-US" b="0" i="1" smtClean="0">
                        <a:latin typeface="Cambria Math" panose="02040503050406030204" pitchFamily="18" charset="0"/>
                      </a:rPr>
                      <m:t>=5.98(21)</m:t>
                    </m:r>
                  </m:oMath>
                </a14:m>
                <a:r>
                  <a:rPr lang="en-US" dirty="0"/>
                  <a:t>MeV]</a:t>
                </a:r>
              </a:p>
              <a:p>
                <a:pPr lvl="1"/>
                <a14:m>
                  <m:oMath xmlns:m="http://schemas.openxmlformats.org/officeDocument/2006/math">
                    <m:r>
                      <m:rPr>
                        <m:sty m:val="p"/>
                      </m:rPr>
                      <a:rPr lang="en-US" b="0" i="0" smtClean="0">
                        <a:latin typeface="Cambria Math" panose="02040503050406030204" pitchFamily="18" charset="0"/>
                      </a:rPr>
                      <m:t>Γ</m:t>
                    </m:r>
                    <m:r>
                      <a:rPr lang="en-US" b="0" i="1" smtClean="0">
                        <a:latin typeface="Cambria Math" panose="02040503050406030204" pitchFamily="18" charset="0"/>
                      </a:rPr>
                      <m:t>=1.81(53)</m:t>
                    </m:r>
                  </m:oMath>
                </a14:m>
                <a:r>
                  <a:rPr lang="en-US" dirty="0"/>
                  <a:t>MeV</a:t>
                </a:r>
              </a:p>
            </p:txBody>
          </p:sp>
        </mc:Choice>
        <mc:Fallback>
          <p:sp>
            <p:nvSpPr>
              <p:cNvPr id="2" name="Content Placeholder 1">
                <a:extLst>
                  <a:ext uri="{FF2B5EF4-FFF2-40B4-BE49-F238E27FC236}">
                    <a16:creationId xmlns:a16="http://schemas.microsoft.com/office/drawing/2014/main" id="{BE849FDA-E682-528C-EBA0-8E3D984FEA21}"/>
                  </a:ext>
                </a:extLst>
              </p:cNvPr>
              <p:cNvSpPr>
                <a:spLocks noGrp="1" noRot="1" noChangeAspect="1" noMove="1" noResize="1" noEditPoints="1" noAdjustHandles="1" noChangeArrowheads="1" noChangeShapeType="1" noTextEdit="1"/>
              </p:cNvSpPr>
              <p:nvPr>
                <p:ph idx="1"/>
              </p:nvPr>
            </p:nvSpPr>
            <p:spPr>
              <a:xfrm>
                <a:off x="76200" y="1096358"/>
                <a:ext cx="4267200" cy="4416505"/>
              </a:xfrm>
              <a:blipFill>
                <a:blip r:embed="rId3"/>
                <a:stretch>
                  <a:fillRect l="-3714" t="-26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dirty="0"/>
              <a:t>Nitrogen-9</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27</a:t>
            </a:fld>
            <a:endParaRPr lang="en-US"/>
          </a:p>
        </p:txBody>
      </p:sp>
      <p:pic>
        <p:nvPicPr>
          <p:cNvPr id="9" name="Picture 8">
            <a:extLst>
              <a:ext uri="{FF2B5EF4-FFF2-40B4-BE49-F238E27FC236}">
                <a16:creationId xmlns:a16="http://schemas.microsoft.com/office/drawing/2014/main" id="{F5767A73-2BFC-1911-0145-8A8C7D77586D}"/>
              </a:ext>
            </a:extLst>
          </p:cNvPr>
          <p:cNvPicPr>
            <a:picLocks noChangeAspect="1"/>
          </p:cNvPicPr>
          <p:nvPr/>
        </p:nvPicPr>
        <p:blipFill rotWithShape="1">
          <a:blip r:embed="rId4"/>
          <a:srcRect t="46252"/>
          <a:stretch/>
        </p:blipFill>
        <p:spPr>
          <a:xfrm>
            <a:off x="76200" y="3428999"/>
            <a:ext cx="3789075" cy="2644055"/>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228E552B-1EF9-FCAC-F490-3170E8E44651}"/>
              </a:ext>
            </a:extLst>
          </p:cNvPr>
          <p:cNvPicPr>
            <a:picLocks noChangeAspect="1"/>
          </p:cNvPicPr>
          <p:nvPr/>
        </p:nvPicPr>
        <p:blipFill>
          <a:blip r:embed="rId5"/>
          <a:stretch>
            <a:fillRect/>
          </a:stretch>
        </p:blipFill>
        <p:spPr>
          <a:xfrm>
            <a:off x="3988254" y="1043153"/>
            <a:ext cx="5048955" cy="5029902"/>
          </a:xfrm>
          <a:prstGeom prst="rect">
            <a:avLst/>
          </a:prstGeom>
        </p:spPr>
      </p:pic>
      <p:cxnSp>
        <p:nvCxnSpPr>
          <p:cNvPr id="7" name="Straight Arrow Connector 6">
            <a:extLst>
              <a:ext uri="{FF2B5EF4-FFF2-40B4-BE49-F238E27FC236}">
                <a16:creationId xmlns:a16="http://schemas.microsoft.com/office/drawing/2014/main" id="{8140FB4C-58DC-2DC9-E350-4EAB46B3123C}"/>
              </a:ext>
            </a:extLst>
          </p:cNvPr>
          <p:cNvCxnSpPr>
            <a:cxnSpLocks/>
          </p:cNvCxnSpPr>
          <p:nvPr/>
        </p:nvCxnSpPr>
        <p:spPr>
          <a:xfrm>
            <a:off x="2819400" y="2362200"/>
            <a:ext cx="4648200" cy="12954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3" name="Footer Placeholder 2">
            <a:extLst>
              <a:ext uri="{FF2B5EF4-FFF2-40B4-BE49-F238E27FC236}">
                <a16:creationId xmlns:a16="http://schemas.microsoft.com/office/drawing/2014/main" id="{66E829CD-16D8-334E-0467-051999600466}"/>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1102753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D57F-08B7-5F9A-C481-DA999C186650}"/>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C5369BB-3D21-E481-11B1-7D19BF25BC0D}"/>
              </a:ext>
            </a:extLst>
          </p:cNvPr>
          <p:cNvSpPr>
            <a:spLocks noGrp="1"/>
          </p:cNvSpPr>
          <p:nvPr>
            <p:ph type="sldNum" sz="quarter" idx="11"/>
          </p:nvPr>
        </p:nvSpPr>
        <p:spPr/>
        <p:txBody>
          <a:bodyPr/>
          <a:lstStyle/>
          <a:p>
            <a:pPr>
              <a:defRPr/>
            </a:pPr>
            <a:r>
              <a:rPr lang="en-US"/>
              <a:t>, Slide </a:t>
            </a:r>
            <a:fld id="{888FC917-2F4D-45AC-AA7A-EF80FFB23A84}" type="slidenum">
              <a:rPr lang="en-US" smtClean="0"/>
              <a:pPr>
                <a:defRPr/>
              </a:pPr>
              <a:t>28</a:t>
            </a:fld>
            <a:endParaRPr lang="en-US"/>
          </a:p>
        </p:txBody>
      </p:sp>
      <p:sp>
        <p:nvSpPr>
          <p:cNvPr id="5" name="TextBox 4">
            <a:extLst>
              <a:ext uri="{FF2B5EF4-FFF2-40B4-BE49-F238E27FC236}">
                <a16:creationId xmlns:a16="http://schemas.microsoft.com/office/drawing/2014/main" id="{F31D9771-7991-A0E3-CD81-10838CE2B3C0}"/>
              </a:ext>
            </a:extLst>
          </p:cNvPr>
          <p:cNvSpPr txBox="1"/>
          <p:nvPr/>
        </p:nvSpPr>
        <p:spPr>
          <a:xfrm>
            <a:off x="406443" y="2399262"/>
            <a:ext cx="8331127" cy="3416320"/>
          </a:xfrm>
          <a:prstGeom prst="rect">
            <a:avLst/>
          </a:prstGeom>
          <a:noFill/>
        </p:spPr>
        <p:txBody>
          <a:bodyPr wrap="none" rtlCol="0">
            <a:spAutoFit/>
          </a:bodyPr>
          <a:lstStyle/>
          <a:p>
            <a:pPr algn="ctr"/>
            <a:r>
              <a:rPr lang="en-US" sz="2400" dirty="0"/>
              <a:t>You can read the paper here </a:t>
            </a:r>
            <a:r>
              <a:rPr lang="en-US" sz="2400" dirty="0">
                <a:sym typeface="Wingdings" panose="05000000000000000000" pitchFamily="2" charset="2"/>
              </a:rPr>
              <a:t></a:t>
            </a:r>
            <a:endParaRPr lang="en-US" sz="2400" dirty="0"/>
          </a:p>
          <a:p>
            <a:pPr algn="ctr"/>
            <a:endParaRPr lang="en-US" sz="2400" dirty="0"/>
          </a:p>
          <a:p>
            <a:pPr algn="ctr"/>
            <a:endParaRPr lang="en-US" sz="2400" dirty="0"/>
          </a:p>
          <a:p>
            <a:pPr algn="ctr"/>
            <a:endParaRPr lang="en-US" sz="2400" dirty="0"/>
          </a:p>
          <a:p>
            <a:pPr algn="ctr"/>
            <a:r>
              <a:rPr lang="en-US" sz="2400" dirty="0"/>
              <a:t>Investigations into states in extremely proton or neutron rich</a:t>
            </a:r>
            <a:br>
              <a:rPr lang="en-US" sz="2400" dirty="0"/>
            </a:br>
            <a:r>
              <a:rPr lang="en-US" sz="2400" dirty="0"/>
              <a:t>nuclei demand reasonable treatment of the continuum!</a:t>
            </a:r>
          </a:p>
          <a:p>
            <a:pPr algn="ctr"/>
            <a:endParaRPr lang="en-US" sz="2400" dirty="0"/>
          </a:p>
          <a:p>
            <a:pPr algn="ctr"/>
            <a:r>
              <a:rPr lang="en-US" sz="2400" dirty="0"/>
              <a:t>We can also try to explore and quantify the continuum</a:t>
            </a:r>
          </a:p>
          <a:p>
            <a:pPr algn="ctr"/>
            <a:r>
              <a:rPr lang="en-US" sz="2400" dirty="0"/>
              <a:t>coupling strength in GSM.</a:t>
            </a:r>
          </a:p>
        </p:txBody>
      </p:sp>
      <p:sp>
        <p:nvSpPr>
          <p:cNvPr id="6" name="Footer Placeholder 2">
            <a:extLst>
              <a:ext uri="{FF2B5EF4-FFF2-40B4-BE49-F238E27FC236}">
                <a16:creationId xmlns:a16="http://schemas.microsoft.com/office/drawing/2014/main" id="{AD27BC07-99FA-8F10-B3BC-579463712163}"/>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pic>
        <p:nvPicPr>
          <p:cNvPr id="3" name="Picture 2" descr="A qr code with a white background&#10;&#10;Description automatically generated">
            <a:extLst>
              <a:ext uri="{FF2B5EF4-FFF2-40B4-BE49-F238E27FC236}">
                <a16:creationId xmlns:a16="http://schemas.microsoft.com/office/drawing/2014/main" id="{95569F7E-F36C-2DAC-1F3F-6C8F33D34482}"/>
              </a:ext>
            </a:extLst>
          </p:cNvPr>
          <p:cNvPicPr>
            <a:picLocks noChangeAspect="1"/>
          </p:cNvPicPr>
          <p:nvPr/>
        </p:nvPicPr>
        <p:blipFill>
          <a:blip r:embed="rId2"/>
          <a:stretch>
            <a:fillRect/>
          </a:stretch>
        </p:blipFill>
        <p:spPr>
          <a:xfrm>
            <a:off x="7010400" y="2133600"/>
            <a:ext cx="1066800" cy="1066800"/>
          </a:xfrm>
          <a:prstGeom prst="rect">
            <a:avLst/>
          </a:prstGeom>
        </p:spPr>
      </p:pic>
    </p:spTree>
    <p:extLst>
      <p:ext uri="{BB962C8B-B14F-4D97-AF65-F5344CB8AC3E}">
        <p14:creationId xmlns:p14="http://schemas.microsoft.com/office/powerpoint/2010/main" val="751194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16AE08-B93E-C912-6ABB-A5A6C1A934CF}"/>
              </a:ext>
            </a:extLst>
          </p:cNvPr>
          <p:cNvSpPr/>
          <p:nvPr/>
        </p:nvSpPr>
        <p:spPr>
          <a:xfrm>
            <a:off x="6167394" y="1087954"/>
            <a:ext cx="2900406" cy="4931845"/>
          </a:xfrm>
          <a:prstGeom prst="rect">
            <a:avLst/>
          </a:prstGeom>
          <a:solidFill>
            <a:srgbClr val="C6E6A2"/>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A9BD678-DCB7-72B7-8D11-91F2AB2424CD}"/>
              </a:ext>
            </a:extLst>
          </p:cNvPr>
          <p:cNvPicPr>
            <a:picLocks noChangeAspect="1"/>
          </p:cNvPicPr>
          <p:nvPr/>
        </p:nvPicPr>
        <p:blipFill>
          <a:blip r:embed="rId3"/>
          <a:stretch>
            <a:fillRect/>
          </a:stretch>
        </p:blipFill>
        <p:spPr>
          <a:xfrm>
            <a:off x="6271793" y="1241079"/>
            <a:ext cx="409575" cy="323850"/>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C9C4990-09AD-C5E8-F1A0-9D2644992483}"/>
                  </a:ext>
                </a:extLst>
              </p:cNvPr>
              <p:cNvSpPr>
                <a:spLocks noGrp="1"/>
              </p:cNvSpPr>
              <p:nvPr>
                <p:ph idx="1"/>
              </p:nvPr>
            </p:nvSpPr>
            <p:spPr>
              <a:xfrm>
                <a:off x="76200" y="1067100"/>
                <a:ext cx="5943600" cy="2057100"/>
              </a:xfrm>
            </p:spPr>
            <p:txBody>
              <a:bodyPr/>
              <a:lstStyle/>
              <a:p>
                <a:r>
                  <a:rPr lang="en-US" dirty="0"/>
                  <a:t>GSM is in a rigged-Hilbert space </a:t>
                </a:r>
                <a14:m>
                  <m:oMath xmlns:m="http://schemas.openxmlformats.org/officeDocument/2006/math">
                    <m:r>
                      <a:rPr lang="en-US" b="0" i="1" smtClean="0">
                        <a:latin typeface="Cambria Math" panose="02040503050406030204" pitchFamily="18" charset="0"/>
                      </a:rPr>
                      <m:t>𝐻</m:t>
                    </m:r>
                  </m:oMath>
                </a14:m>
                <a:r>
                  <a:rPr lang="en-US" dirty="0"/>
                  <a:t>, which contains all our OQS states</a:t>
                </a:r>
              </a:p>
              <a:p>
                <a:pPr lvl="1"/>
                <a:r>
                  <a:rPr lang="en-US" dirty="0"/>
                  <a:t>Some of our states (weakly-bound / resonant states) must be classified as OQS – when the environment plays a large role</a:t>
                </a:r>
              </a:p>
              <a:p>
                <a:pPr lvl="1"/>
                <a:r>
                  <a:rPr lang="en-US" dirty="0"/>
                  <a:t>Others (deeply-bound states) can be simplified as CQS – in a trench safe from environment</a:t>
                </a:r>
              </a:p>
            </p:txBody>
          </p:sp>
        </mc:Choice>
        <mc:Fallback xmlns="">
          <p:sp>
            <p:nvSpPr>
              <p:cNvPr id="2" name="Content Placeholder 1">
                <a:extLst>
                  <a:ext uri="{FF2B5EF4-FFF2-40B4-BE49-F238E27FC236}">
                    <a16:creationId xmlns:a16="http://schemas.microsoft.com/office/drawing/2014/main" id="{8C9C4990-09AD-C5E8-F1A0-9D2644992483}"/>
                  </a:ext>
                </a:extLst>
              </p:cNvPr>
              <p:cNvSpPr>
                <a:spLocks noGrp="1" noRot="1" noChangeAspect="1" noMove="1" noResize="1" noEditPoints="1" noAdjustHandles="1" noChangeArrowheads="1" noChangeShapeType="1" noTextEdit="1"/>
              </p:cNvSpPr>
              <p:nvPr>
                <p:ph idx="1"/>
              </p:nvPr>
            </p:nvSpPr>
            <p:spPr>
              <a:xfrm>
                <a:off x="76200" y="1067100"/>
                <a:ext cx="5943600" cy="2057100"/>
              </a:xfrm>
              <a:blipFill>
                <a:blip r:embed="rId4"/>
                <a:stretch>
                  <a:fillRect l="-2667" t="-5621" b="-621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37067B0-B24E-E263-88AC-E2FD06D68858}"/>
              </a:ext>
            </a:extLst>
          </p:cNvPr>
          <p:cNvSpPr>
            <a:spLocks noGrp="1"/>
          </p:cNvSpPr>
          <p:nvPr>
            <p:ph type="title"/>
          </p:nvPr>
        </p:nvSpPr>
        <p:spPr/>
        <p:txBody>
          <a:bodyPr/>
          <a:lstStyle/>
          <a:p>
            <a:r>
              <a:rPr lang="en-US" dirty="0"/>
              <a:t>Quantifying the continuum</a:t>
            </a:r>
          </a:p>
        </p:txBody>
      </p:sp>
      <p:sp>
        <p:nvSpPr>
          <p:cNvPr id="4" name="Footer Placeholder 3">
            <a:extLst>
              <a:ext uri="{FF2B5EF4-FFF2-40B4-BE49-F238E27FC236}">
                <a16:creationId xmlns:a16="http://schemas.microsoft.com/office/drawing/2014/main" id="{F144878E-834D-F04C-DD7B-6F5415836949}"/>
              </a:ext>
            </a:extLst>
          </p:cNvPr>
          <p:cNvSpPr>
            <a:spLocks noGrp="1"/>
          </p:cNvSpPr>
          <p:nvPr>
            <p:ph type="ftr" sz="quarter" idx="10"/>
          </p:nvPr>
        </p:nvSpPr>
        <p:spPr/>
        <p:txBody>
          <a:bodyPr/>
          <a:lstStyle/>
          <a:p>
            <a:pPr>
              <a:defRPr/>
            </a:pPr>
            <a:r>
              <a:rPr lang="en-US" dirty="0"/>
              <a:t>J. Wylie, Third Committee Meeting 2023</a:t>
            </a:r>
          </a:p>
        </p:txBody>
      </p:sp>
      <p:sp>
        <p:nvSpPr>
          <p:cNvPr id="5" name="Slide Number Placeholder 4">
            <a:extLst>
              <a:ext uri="{FF2B5EF4-FFF2-40B4-BE49-F238E27FC236}">
                <a16:creationId xmlns:a16="http://schemas.microsoft.com/office/drawing/2014/main" id="{EB393848-C275-C472-C655-32853715086F}"/>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29</a:t>
            </a:fld>
            <a:endParaRPr lang="en-US"/>
          </a:p>
        </p:txBody>
      </p:sp>
      <p:pic>
        <p:nvPicPr>
          <p:cNvPr id="9" name="Picture 8">
            <a:extLst>
              <a:ext uri="{FF2B5EF4-FFF2-40B4-BE49-F238E27FC236}">
                <a16:creationId xmlns:a16="http://schemas.microsoft.com/office/drawing/2014/main" id="{404AAC74-8A91-8BB3-981A-CA6B7584CC00}"/>
              </a:ext>
            </a:extLst>
          </p:cNvPr>
          <p:cNvPicPr>
            <a:picLocks noChangeAspect="1"/>
          </p:cNvPicPr>
          <p:nvPr/>
        </p:nvPicPr>
        <p:blipFill>
          <a:blip r:embed="rId5"/>
          <a:stretch>
            <a:fillRect/>
          </a:stretch>
        </p:blipFill>
        <p:spPr>
          <a:xfrm>
            <a:off x="6474665" y="4334154"/>
            <a:ext cx="251348" cy="330343"/>
          </a:xfrm>
          <a:prstGeom prst="rect">
            <a:avLst/>
          </a:prstGeom>
        </p:spPr>
      </p:pic>
      <p:pic>
        <p:nvPicPr>
          <p:cNvPr id="15" name="Picture 14">
            <a:extLst>
              <a:ext uri="{FF2B5EF4-FFF2-40B4-BE49-F238E27FC236}">
                <a16:creationId xmlns:a16="http://schemas.microsoft.com/office/drawing/2014/main" id="{67551B8A-36E2-AF18-E702-E146378C35C4}"/>
              </a:ext>
            </a:extLst>
          </p:cNvPr>
          <p:cNvPicPr>
            <a:picLocks noChangeAspect="1"/>
          </p:cNvPicPr>
          <p:nvPr/>
        </p:nvPicPr>
        <p:blipFill>
          <a:blip r:embed="rId6">
            <a:lum bright="70000" contrast="-70000"/>
          </a:blip>
          <a:stretch>
            <a:fillRect/>
          </a:stretch>
        </p:blipFill>
        <p:spPr>
          <a:xfrm>
            <a:off x="6512953" y="5202123"/>
            <a:ext cx="2209288" cy="516144"/>
          </a:xfrm>
          <a:prstGeom prst="rect">
            <a:avLst/>
          </a:prstGeom>
        </p:spPr>
      </p:pic>
    </p:spTree>
    <p:extLst>
      <p:ext uri="{BB962C8B-B14F-4D97-AF65-F5344CB8AC3E}">
        <p14:creationId xmlns:p14="http://schemas.microsoft.com/office/powerpoint/2010/main" val="30900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9A1A2E-4113-1079-E743-795CF77C510D}"/>
              </a:ext>
            </a:extLst>
          </p:cNvPr>
          <p:cNvSpPr>
            <a:spLocks noGrp="1"/>
          </p:cNvSpPr>
          <p:nvPr>
            <p:ph idx="1"/>
          </p:nvPr>
        </p:nvSpPr>
        <p:spPr/>
        <p:txBody>
          <a:bodyPr/>
          <a:lstStyle/>
          <a:p>
            <a:r>
              <a:rPr lang="en-US" dirty="0"/>
              <a:t>Introduction to the continuum and Open Quantum Systems</a:t>
            </a:r>
          </a:p>
          <a:p>
            <a:r>
              <a:rPr lang="en-US" dirty="0"/>
              <a:t>Introduction to the Gamow Shell Model</a:t>
            </a:r>
          </a:p>
          <a:p>
            <a:r>
              <a:rPr lang="en-US" dirty="0"/>
              <a:t>Schematic overview of continuum and model</a:t>
            </a:r>
          </a:p>
          <a:p>
            <a:r>
              <a:rPr lang="en-US" dirty="0"/>
              <a:t>Case studies on the impact of the continuum in nuclei</a:t>
            </a:r>
          </a:p>
          <a:p>
            <a:pPr marL="668909" lvl="1" indent="-457200">
              <a:buFont typeface="+mj-lt"/>
              <a:buAutoNum type="arabicPeriod"/>
            </a:pPr>
            <a:endParaRPr lang="en-US" dirty="0"/>
          </a:p>
          <a:p>
            <a:pPr marL="668909" lvl="1" indent="-457200">
              <a:buFont typeface="+mj-lt"/>
              <a:buAutoNum type="arabicPeriod"/>
            </a:pPr>
            <a:r>
              <a:rPr lang="en-US" dirty="0"/>
              <a:t>Continuum impact on Spectroscopic Factors (SFs): Continuum suppresses SF for removing well-bound nucleons!</a:t>
            </a:r>
          </a:p>
          <a:p>
            <a:pPr marL="668909" lvl="1" indent="-457200">
              <a:buFont typeface="+mj-lt"/>
              <a:buAutoNum type="arabicPeriod"/>
            </a:pPr>
            <a:endParaRPr lang="en-US" dirty="0"/>
          </a:p>
          <a:p>
            <a:pPr marL="668909" lvl="1" indent="-457200">
              <a:buFont typeface="+mj-lt"/>
              <a:buAutoNum type="arabicPeriod"/>
            </a:pPr>
            <a:r>
              <a:rPr lang="en-US" dirty="0"/>
              <a:t>Exotic “states” above particle-emission threshold: We see that some of the states become continuum features</a:t>
            </a:r>
          </a:p>
          <a:p>
            <a:endParaRPr lang="en-US" dirty="0"/>
          </a:p>
          <a:p>
            <a:r>
              <a:rPr lang="en-US" dirty="0"/>
              <a:t>Conclusions and future work</a:t>
            </a:r>
          </a:p>
        </p:txBody>
      </p:sp>
      <p:sp>
        <p:nvSpPr>
          <p:cNvPr id="3" name="Title 2">
            <a:extLst>
              <a:ext uri="{FF2B5EF4-FFF2-40B4-BE49-F238E27FC236}">
                <a16:creationId xmlns:a16="http://schemas.microsoft.com/office/drawing/2014/main" id="{CECC26F9-105E-5789-59B4-29E6B0D133D0}"/>
              </a:ext>
            </a:extLst>
          </p:cNvPr>
          <p:cNvSpPr>
            <a:spLocks noGrp="1"/>
          </p:cNvSpPr>
          <p:nvPr>
            <p:ph type="title"/>
          </p:nvPr>
        </p:nvSpPr>
        <p:spPr/>
        <p:txBody>
          <a:bodyPr/>
          <a:lstStyle/>
          <a:p>
            <a:r>
              <a:rPr lang="en-US" dirty="0"/>
              <a:t>Outline</a:t>
            </a:r>
          </a:p>
        </p:txBody>
      </p:sp>
      <p:sp>
        <p:nvSpPr>
          <p:cNvPr id="4" name="Footer Placeholder 3">
            <a:extLst>
              <a:ext uri="{FF2B5EF4-FFF2-40B4-BE49-F238E27FC236}">
                <a16:creationId xmlns:a16="http://schemas.microsoft.com/office/drawing/2014/main" id="{EA20D6F5-93D7-BEA5-28FF-F64583995605}"/>
              </a:ext>
            </a:extLst>
          </p:cNvPr>
          <p:cNvSpPr>
            <a:spLocks noGrp="1"/>
          </p:cNvSpPr>
          <p:nvPr>
            <p:ph type="ftr" sz="quarter" idx="10"/>
          </p:nvPr>
        </p:nvSpPr>
        <p:spPr/>
        <p:txBody>
          <a:bodyPr/>
          <a:lstStyle/>
          <a:p>
            <a:pPr>
              <a:defRPr/>
            </a:pPr>
            <a:r>
              <a:rPr lang="en-US" dirty="0"/>
              <a:t>J. Wylie, </a:t>
            </a:r>
            <a:r>
              <a:rPr lang="en-US" dirty="0" err="1"/>
              <a:t>Erice</a:t>
            </a:r>
            <a:r>
              <a:rPr lang="en-US" dirty="0"/>
              <a:t> Meeting 2024</a:t>
            </a:r>
          </a:p>
        </p:txBody>
      </p:sp>
      <p:sp>
        <p:nvSpPr>
          <p:cNvPr id="5" name="Slide Number Placeholder 4">
            <a:extLst>
              <a:ext uri="{FF2B5EF4-FFF2-40B4-BE49-F238E27FC236}">
                <a16:creationId xmlns:a16="http://schemas.microsoft.com/office/drawing/2014/main" id="{A7D27D6D-398F-FF88-9475-2336D2AE606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3</a:t>
            </a:fld>
            <a:endParaRPr lang="en-US"/>
          </a:p>
        </p:txBody>
      </p:sp>
      <p:sp>
        <p:nvSpPr>
          <p:cNvPr id="8" name="Multiplication Sign 7">
            <a:extLst>
              <a:ext uri="{FF2B5EF4-FFF2-40B4-BE49-F238E27FC236}">
                <a16:creationId xmlns:a16="http://schemas.microsoft.com/office/drawing/2014/main" id="{FF3C6413-C228-A2F3-2FE1-F79D3F641D1A}"/>
              </a:ext>
            </a:extLst>
          </p:cNvPr>
          <p:cNvSpPr/>
          <p:nvPr/>
        </p:nvSpPr>
        <p:spPr>
          <a:xfrm>
            <a:off x="-2057400" y="914400"/>
            <a:ext cx="11811000" cy="1066800"/>
          </a:xfrm>
          <a:prstGeom prst="mathMultiply">
            <a:avLst>
              <a:gd name="adj1" fmla="val 5847"/>
            </a:avLst>
          </a:prstGeom>
          <a:solidFill>
            <a:srgbClr val="FF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FAE106-B58D-A140-3EA3-5EC051B01A04}"/>
              </a:ext>
            </a:extLst>
          </p:cNvPr>
          <p:cNvSpPr txBox="1"/>
          <p:nvPr/>
        </p:nvSpPr>
        <p:spPr>
          <a:xfrm>
            <a:off x="7162800" y="1447800"/>
            <a:ext cx="1710725" cy="369332"/>
          </a:xfrm>
          <a:prstGeom prst="rect">
            <a:avLst/>
          </a:prstGeom>
          <a:noFill/>
        </p:spPr>
        <p:txBody>
          <a:bodyPr wrap="none" rtlCol="0">
            <a:spAutoFit/>
          </a:bodyPr>
          <a:lstStyle/>
          <a:p>
            <a:r>
              <a:rPr lang="en-US" dirty="0"/>
              <a:t>Thanks Marek!</a:t>
            </a:r>
          </a:p>
        </p:txBody>
      </p:sp>
    </p:spTree>
    <p:extLst>
      <p:ext uri="{BB962C8B-B14F-4D97-AF65-F5344CB8AC3E}">
        <p14:creationId xmlns:p14="http://schemas.microsoft.com/office/powerpoint/2010/main" val="3242982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16AE08-B93E-C912-6ABB-A5A6C1A934CF}"/>
              </a:ext>
            </a:extLst>
          </p:cNvPr>
          <p:cNvSpPr/>
          <p:nvPr/>
        </p:nvSpPr>
        <p:spPr>
          <a:xfrm>
            <a:off x="6167394" y="1087954"/>
            <a:ext cx="2900406" cy="4931845"/>
          </a:xfrm>
          <a:prstGeom prst="rect">
            <a:avLst/>
          </a:prstGeom>
          <a:solidFill>
            <a:srgbClr val="C6E6A2"/>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A9BD678-DCB7-72B7-8D11-91F2AB2424CD}"/>
              </a:ext>
            </a:extLst>
          </p:cNvPr>
          <p:cNvPicPr>
            <a:picLocks noChangeAspect="1"/>
          </p:cNvPicPr>
          <p:nvPr/>
        </p:nvPicPr>
        <p:blipFill>
          <a:blip r:embed="rId3"/>
          <a:stretch>
            <a:fillRect/>
          </a:stretch>
        </p:blipFill>
        <p:spPr>
          <a:xfrm>
            <a:off x="6271793" y="1241079"/>
            <a:ext cx="409575" cy="323850"/>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C9C4990-09AD-C5E8-F1A0-9D2644992483}"/>
                  </a:ext>
                </a:extLst>
              </p:cNvPr>
              <p:cNvSpPr>
                <a:spLocks noGrp="1"/>
              </p:cNvSpPr>
              <p:nvPr>
                <p:ph idx="1"/>
              </p:nvPr>
            </p:nvSpPr>
            <p:spPr>
              <a:xfrm>
                <a:off x="76200" y="1067100"/>
                <a:ext cx="5943600" cy="2057100"/>
              </a:xfrm>
            </p:spPr>
            <p:txBody>
              <a:bodyPr/>
              <a:lstStyle/>
              <a:p>
                <a:r>
                  <a:rPr lang="en-US" dirty="0"/>
                  <a:t>GSM is in a rigged-Hilbert space </a:t>
                </a:r>
                <a14:m>
                  <m:oMath xmlns:m="http://schemas.openxmlformats.org/officeDocument/2006/math">
                    <m:r>
                      <a:rPr lang="en-US" b="0" i="1" smtClean="0">
                        <a:latin typeface="Cambria Math" panose="02040503050406030204" pitchFamily="18" charset="0"/>
                      </a:rPr>
                      <m:t>𝐻</m:t>
                    </m:r>
                  </m:oMath>
                </a14:m>
                <a:r>
                  <a:rPr lang="en-US" dirty="0"/>
                  <a:t>, which contains all our OQS states</a:t>
                </a:r>
              </a:p>
              <a:p>
                <a:pPr lvl="1"/>
                <a:r>
                  <a:rPr lang="en-US" dirty="0"/>
                  <a:t>Some of our states (weakly-bound / resonant states) must be classified as OQS – when the environment plays a large role</a:t>
                </a:r>
              </a:p>
              <a:p>
                <a:pPr lvl="1"/>
                <a:r>
                  <a:rPr lang="en-US" dirty="0"/>
                  <a:t>Others (deeply-bound states) can be simplified as CQS – in a trench safe from environment</a:t>
                </a:r>
              </a:p>
            </p:txBody>
          </p:sp>
        </mc:Choice>
        <mc:Fallback xmlns="">
          <p:sp>
            <p:nvSpPr>
              <p:cNvPr id="2" name="Content Placeholder 1">
                <a:extLst>
                  <a:ext uri="{FF2B5EF4-FFF2-40B4-BE49-F238E27FC236}">
                    <a16:creationId xmlns:a16="http://schemas.microsoft.com/office/drawing/2014/main" id="{8C9C4990-09AD-C5E8-F1A0-9D2644992483}"/>
                  </a:ext>
                </a:extLst>
              </p:cNvPr>
              <p:cNvSpPr>
                <a:spLocks noGrp="1" noRot="1" noChangeAspect="1" noMove="1" noResize="1" noEditPoints="1" noAdjustHandles="1" noChangeArrowheads="1" noChangeShapeType="1" noTextEdit="1"/>
              </p:cNvSpPr>
              <p:nvPr>
                <p:ph idx="1"/>
              </p:nvPr>
            </p:nvSpPr>
            <p:spPr>
              <a:xfrm>
                <a:off x="76200" y="1067100"/>
                <a:ext cx="5943600" cy="2057100"/>
              </a:xfrm>
              <a:blipFill>
                <a:blip r:embed="rId4"/>
                <a:stretch>
                  <a:fillRect l="-2667" t="-5621" b="-621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37067B0-B24E-E263-88AC-E2FD06D68858}"/>
              </a:ext>
            </a:extLst>
          </p:cNvPr>
          <p:cNvSpPr>
            <a:spLocks noGrp="1"/>
          </p:cNvSpPr>
          <p:nvPr>
            <p:ph type="title"/>
          </p:nvPr>
        </p:nvSpPr>
        <p:spPr/>
        <p:txBody>
          <a:bodyPr/>
          <a:lstStyle/>
          <a:p>
            <a:r>
              <a:rPr lang="en-US" dirty="0"/>
              <a:t>Quantifying the continuum</a:t>
            </a:r>
          </a:p>
        </p:txBody>
      </p:sp>
      <p:sp>
        <p:nvSpPr>
          <p:cNvPr id="4" name="Footer Placeholder 3">
            <a:extLst>
              <a:ext uri="{FF2B5EF4-FFF2-40B4-BE49-F238E27FC236}">
                <a16:creationId xmlns:a16="http://schemas.microsoft.com/office/drawing/2014/main" id="{F144878E-834D-F04C-DD7B-6F5415836949}"/>
              </a:ext>
            </a:extLst>
          </p:cNvPr>
          <p:cNvSpPr>
            <a:spLocks noGrp="1"/>
          </p:cNvSpPr>
          <p:nvPr>
            <p:ph type="ftr" sz="quarter" idx="10"/>
          </p:nvPr>
        </p:nvSpPr>
        <p:spPr/>
        <p:txBody>
          <a:bodyPr/>
          <a:lstStyle/>
          <a:p>
            <a:pPr>
              <a:defRPr/>
            </a:pPr>
            <a:r>
              <a:rPr lang="en-US" dirty="0"/>
              <a:t>J. Wylie, Third Committee Meeting 2023</a:t>
            </a:r>
          </a:p>
        </p:txBody>
      </p:sp>
      <p:sp>
        <p:nvSpPr>
          <p:cNvPr id="5" name="Slide Number Placeholder 4">
            <a:extLst>
              <a:ext uri="{FF2B5EF4-FFF2-40B4-BE49-F238E27FC236}">
                <a16:creationId xmlns:a16="http://schemas.microsoft.com/office/drawing/2014/main" id="{EB393848-C275-C472-C655-32853715086F}"/>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30</a:t>
            </a:fld>
            <a:endParaRPr lang="en-US"/>
          </a:p>
        </p:txBody>
      </p:sp>
      <p:sp>
        <p:nvSpPr>
          <p:cNvPr id="8" name="Rectangle 7">
            <a:extLst>
              <a:ext uri="{FF2B5EF4-FFF2-40B4-BE49-F238E27FC236}">
                <a16:creationId xmlns:a16="http://schemas.microsoft.com/office/drawing/2014/main" id="{2605AC0E-A914-638B-9AE2-DBA6350114E3}"/>
              </a:ext>
            </a:extLst>
          </p:cNvPr>
          <p:cNvSpPr>
            <a:spLocks noChangeAspect="1"/>
          </p:cNvSpPr>
          <p:nvPr/>
        </p:nvSpPr>
        <p:spPr>
          <a:xfrm>
            <a:off x="6226513" y="4191000"/>
            <a:ext cx="2782168" cy="1696923"/>
          </a:xfrm>
          <a:prstGeom prst="rect">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04AAC74-8A91-8BB3-981A-CA6B7584CC00}"/>
              </a:ext>
            </a:extLst>
          </p:cNvPr>
          <p:cNvPicPr>
            <a:picLocks noChangeAspect="1"/>
          </p:cNvPicPr>
          <p:nvPr/>
        </p:nvPicPr>
        <p:blipFill>
          <a:blip r:embed="rId5"/>
          <a:stretch>
            <a:fillRect/>
          </a:stretch>
        </p:blipFill>
        <p:spPr>
          <a:xfrm>
            <a:off x="6474665" y="4334154"/>
            <a:ext cx="251348" cy="330343"/>
          </a:xfrm>
          <a:prstGeom prst="rect">
            <a:avLst/>
          </a:prstGeom>
        </p:spPr>
      </p:pic>
      <p:pic>
        <p:nvPicPr>
          <p:cNvPr id="15" name="Picture 14">
            <a:extLst>
              <a:ext uri="{FF2B5EF4-FFF2-40B4-BE49-F238E27FC236}">
                <a16:creationId xmlns:a16="http://schemas.microsoft.com/office/drawing/2014/main" id="{67551B8A-36E2-AF18-E702-E146378C35C4}"/>
              </a:ext>
            </a:extLst>
          </p:cNvPr>
          <p:cNvPicPr>
            <a:picLocks noChangeAspect="1"/>
          </p:cNvPicPr>
          <p:nvPr/>
        </p:nvPicPr>
        <p:blipFill>
          <a:blip r:embed="rId6">
            <a:lum bright="70000" contrast="-70000"/>
          </a:blip>
          <a:stretch>
            <a:fillRect/>
          </a:stretch>
        </p:blipFill>
        <p:spPr>
          <a:xfrm>
            <a:off x="6512953" y="5202123"/>
            <a:ext cx="2209288" cy="516144"/>
          </a:xfrm>
          <a:prstGeom prst="rect">
            <a:avLst/>
          </a:prstGeom>
        </p:spPr>
      </p:pic>
      <p:sp>
        <p:nvSpPr>
          <p:cNvPr id="19" name="Content Placeholder 1">
            <a:extLst>
              <a:ext uri="{FF2B5EF4-FFF2-40B4-BE49-F238E27FC236}">
                <a16:creationId xmlns:a16="http://schemas.microsoft.com/office/drawing/2014/main" id="{9ABE8DCE-3021-9466-26B2-4ABD282E18FD}"/>
              </a:ext>
            </a:extLst>
          </p:cNvPr>
          <p:cNvSpPr txBox="1">
            <a:spLocks/>
          </p:cNvSpPr>
          <p:nvPr/>
        </p:nvSpPr>
        <p:spPr bwMode="auto">
          <a:xfrm>
            <a:off x="76200" y="3124200"/>
            <a:ext cx="5943600" cy="15402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kern="0" dirty="0"/>
              <a:t>If we consider that there must be some CQS description in GSM</a:t>
            </a:r>
          </a:p>
          <a:p>
            <a:pPr lvl="1">
              <a:spcAft>
                <a:spcPts val="1200"/>
              </a:spcAft>
            </a:pPr>
            <a:r>
              <a:rPr lang="en-US" kern="0" dirty="0"/>
              <a:t>We create a CQS operator through CQS eigenstates (like HO-SM)</a:t>
            </a:r>
          </a:p>
          <a:p>
            <a:pPr lvl="1">
              <a:spcAft>
                <a:spcPts val="1200"/>
              </a:spcAft>
            </a:pPr>
            <a:endParaRPr lang="en-US" kern="0" dirty="0"/>
          </a:p>
        </p:txBody>
      </p:sp>
      <p:pic>
        <p:nvPicPr>
          <p:cNvPr id="21" name="Picture 20">
            <a:extLst>
              <a:ext uri="{FF2B5EF4-FFF2-40B4-BE49-F238E27FC236}">
                <a16:creationId xmlns:a16="http://schemas.microsoft.com/office/drawing/2014/main" id="{69903375-8931-3A73-C286-F1E230A08551}"/>
              </a:ext>
            </a:extLst>
          </p:cNvPr>
          <p:cNvPicPr>
            <a:picLocks noChangeAspect="1"/>
          </p:cNvPicPr>
          <p:nvPr/>
        </p:nvPicPr>
        <p:blipFill>
          <a:blip r:embed="rId6"/>
          <a:stretch>
            <a:fillRect/>
          </a:stretch>
        </p:blipFill>
        <p:spPr>
          <a:xfrm>
            <a:off x="3467356" y="4102539"/>
            <a:ext cx="2209288" cy="516144"/>
          </a:xfrm>
          <a:prstGeom prst="rect">
            <a:avLst/>
          </a:prstGeom>
        </p:spPr>
      </p:pic>
      <p:sp>
        <p:nvSpPr>
          <p:cNvPr id="24" name="Rectangle 23">
            <a:extLst>
              <a:ext uri="{FF2B5EF4-FFF2-40B4-BE49-F238E27FC236}">
                <a16:creationId xmlns:a16="http://schemas.microsoft.com/office/drawing/2014/main" id="{FD30890C-480E-A913-017B-C9F35A38876B}"/>
              </a:ext>
            </a:extLst>
          </p:cNvPr>
          <p:cNvSpPr/>
          <p:nvPr/>
        </p:nvSpPr>
        <p:spPr>
          <a:xfrm>
            <a:off x="43118" y="1067100"/>
            <a:ext cx="5976682" cy="2057100"/>
          </a:xfrm>
          <a:prstGeom prst="rect">
            <a:avLst/>
          </a:prstGeom>
          <a:solidFill>
            <a:srgbClr val="D9D9D9">
              <a:alpha val="41176"/>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5610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16AE08-B93E-C912-6ABB-A5A6C1A934CF}"/>
              </a:ext>
            </a:extLst>
          </p:cNvPr>
          <p:cNvSpPr/>
          <p:nvPr/>
        </p:nvSpPr>
        <p:spPr>
          <a:xfrm>
            <a:off x="6167394" y="1087954"/>
            <a:ext cx="2900406" cy="4931845"/>
          </a:xfrm>
          <a:prstGeom prst="rect">
            <a:avLst/>
          </a:prstGeom>
          <a:solidFill>
            <a:srgbClr val="C6E6A2"/>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A9BD678-DCB7-72B7-8D11-91F2AB2424CD}"/>
              </a:ext>
            </a:extLst>
          </p:cNvPr>
          <p:cNvPicPr>
            <a:picLocks noChangeAspect="1"/>
          </p:cNvPicPr>
          <p:nvPr/>
        </p:nvPicPr>
        <p:blipFill>
          <a:blip r:embed="rId3"/>
          <a:stretch>
            <a:fillRect/>
          </a:stretch>
        </p:blipFill>
        <p:spPr>
          <a:xfrm>
            <a:off x="6271793" y="1241079"/>
            <a:ext cx="409575" cy="323850"/>
          </a:xfrm>
          <a:prstGeom prst="rect">
            <a:avLst/>
          </a:prstGeom>
        </p:spPr>
      </p:pic>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C9C4990-09AD-C5E8-F1A0-9D2644992483}"/>
                  </a:ext>
                </a:extLst>
              </p:cNvPr>
              <p:cNvSpPr>
                <a:spLocks noGrp="1"/>
              </p:cNvSpPr>
              <p:nvPr>
                <p:ph idx="1"/>
              </p:nvPr>
            </p:nvSpPr>
            <p:spPr>
              <a:xfrm>
                <a:off x="76200" y="1067100"/>
                <a:ext cx="5943600" cy="2057100"/>
              </a:xfrm>
            </p:spPr>
            <p:txBody>
              <a:bodyPr/>
              <a:lstStyle/>
              <a:p>
                <a:r>
                  <a:rPr lang="en-US" dirty="0"/>
                  <a:t>GSM is in a rigged-Hilbert space </a:t>
                </a:r>
                <a14:m>
                  <m:oMath xmlns:m="http://schemas.openxmlformats.org/officeDocument/2006/math">
                    <m:r>
                      <a:rPr lang="en-US" b="0" i="1" smtClean="0">
                        <a:latin typeface="Cambria Math" panose="02040503050406030204" pitchFamily="18" charset="0"/>
                      </a:rPr>
                      <m:t>𝐻</m:t>
                    </m:r>
                  </m:oMath>
                </a14:m>
                <a:r>
                  <a:rPr lang="en-US" dirty="0"/>
                  <a:t>, which contains all our OQS states</a:t>
                </a:r>
              </a:p>
              <a:p>
                <a:pPr lvl="1"/>
                <a:r>
                  <a:rPr lang="en-US" dirty="0"/>
                  <a:t>Some of our states (weakly-bound / resonant states) must be classified as OQS – when the environment plays a large role</a:t>
                </a:r>
              </a:p>
              <a:p>
                <a:pPr lvl="1"/>
                <a:r>
                  <a:rPr lang="en-US" dirty="0"/>
                  <a:t>Others (deeply-bound states) can be simplified as CQS – in a trench safe from environment</a:t>
                </a:r>
              </a:p>
            </p:txBody>
          </p:sp>
        </mc:Choice>
        <mc:Fallback xmlns="">
          <p:sp>
            <p:nvSpPr>
              <p:cNvPr id="2" name="Content Placeholder 1">
                <a:extLst>
                  <a:ext uri="{FF2B5EF4-FFF2-40B4-BE49-F238E27FC236}">
                    <a16:creationId xmlns:a16="http://schemas.microsoft.com/office/drawing/2014/main" id="{8C9C4990-09AD-C5E8-F1A0-9D2644992483}"/>
                  </a:ext>
                </a:extLst>
              </p:cNvPr>
              <p:cNvSpPr>
                <a:spLocks noGrp="1" noRot="1" noChangeAspect="1" noMove="1" noResize="1" noEditPoints="1" noAdjustHandles="1" noChangeArrowheads="1" noChangeShapeType="1" noTextEdit="1"/>
              </p:cNvSpPr>
              <p:nvPr>
                <p:ph idx="1"/>
              </p:nvPr>
            </p:nvSpPr>
            <p:spPr>
              <a:xfrm>
                <a:off x="76200" y="1067100"/>
                <a:ext cx="5943600" cy="2057100"/>
              </a:xfrm>
              <a:blipFill>
                <a:blip r:embed="rId4"/>
                <a:stretch>
                  <a:fillRect l="-2667" t="-5621" b="-621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37067B0-B24E-E263-88AC-E2FD06D68858}"/>
              </a:ext>
            </a:extLst>
          </p:cNvPr>
          <p:cNvSpPr>
            <a:spLocks noGrp="1"/>
          </p:cNvSpPr>
          <p:nvPr>
            <p:ph type="title"/>
          </p:nvPr>
        </p:nvSpPr>
        <p:spPr/>
        <p:txBody>
          <a:bodyPr/>
          <a:lstStyle/>
          <a:p>
            <a:r>
              <a:rPr lang="en-US" dirty="0"/>
              <a:t>Quantifying the continuum</a:t>
            </a:r>
          </a:p>
        </p:txBody>
      </p:sp>
      <p:sp>
        <p:nvSpPr>
          <p:cNvPr id="4" name="Footer Placeholder 3">
            <a:extLst>
              <a:ext uri="{FF2B5EF4-FFF2-40B4-BE49-F238E27FC236}">
                <a16:creationId xmlns:a16="http://schemas.microsoft.com/office/drawing/2014/main" id="{F144878E-834D-F04C-DD7B-6F5415836949}"/>
              </a:ext>
            </a:extLst>
          </p:cNvPr>
          <p:cNvSpPr>
            <a:spLocks noGrp="1"/>
          </p:cNvSpPr>
          <p:nvPr>
            <p:ph type="ftr" sz="quarter" idx="10"/>
          </p:nvPr>
        </p:nvSpPr>
        <p:spPr/>
        <p:txBody>
          <a:bodyPr/>
          <a:lstStyle/>
          <a:p>
            <a:pPr>
              <a:defRPr/>
            </a:pPr>
            <a:r>
              <a:rPr lang="en-US" dirty="0"/>
              <a:t>J. Wylie, Third Committee Meeting 2023</a:t>
            </a:r>
          </a:p>
        </p:txBody>
      </p:sp>
      <p:sp>
        <p:nvSpPr>
          <p:cNvPr id="5" name="Slide Number Placeholder 4">
            <a:extLst>
              <a:ext uri="{FF2B5EF4-FFF2-40B4-BE49-F238E27FC236}">
                <a16:creationId xmlns:a16="http://schemas.microsoft.com/office/drawing/2014/main" id="{EB393848-C275-C472-C655-32853715086F}"/>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31</a:t>
            </a:fld>
            <a:endParaRPr lang="en-US"/>
          </a:p>
        </p:txBody>
      </p:sp>
      <p:sp>
        <p:nvSpPr>
          <p:cNvPr id="8" name="Rectangle 7">
            <a:extLst>
              <a:ext uri="{FF2B5EF4-FFF2-40B4-BE49-F238E27FC236}">
                <a16:creationId xmlns:a16="http://schemas.microsoft.com/office/drawing/2014/main" id="{2605AC0E-A914-638B-9AE2-DBA6350114E3}"/>
              </a:ext>
            </a:extLst>
          </p:cNvPr>
          <p:cNvSpPr>
            <a:spLocks noChangeAspect="1"/>
          </p:cNvSpPr>
          <p:nvPr/>
        </p:nvSpPr>
        <p:spPr>
          <a:xfrm>
            <a:off x="6226513" y="4191000"/>
            <a:ext cx="2782168" cy="1696923"/>
          </a:xfrm>
          <a:prstGeom prst="rect">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04AAC74-8A91-8BB3-981A-CA6B7584CC00}"/>
              </a:ext>
            </a:extLst>
          </p:cNvPr>
          <p:cNvPicPr>
            <a:picLocks noChangeAspect="1"/>
          </p:cNvPicPr>
          <p:nvPr/>
        </p:nvPicPr>
        <p:blipFill>
          <a:blip r:embed="rId5"/>
          <a:stretch>
            <a:fillRect/>
          </a:stretch>
        </p:blipFill>
        <p:spPr>
          <a:xfrm>
            <a:off x="6474665" y="4334154"/>
            <a:ext cx="251348" cy="330343"/>
          </a:xfrm>
          <a:prstGeom prst="rect">
            <a:avLst/>
          </a:prstGeom>
        </p:spPr>
      </p:pic>
      <p:sp>
        <p:nvSpPr>
          <p:cNvPr id="17" name="Rectangle 16">
            <a:extLst>
              <a:ext uri="{FF2B5EF4-FFF2-40B4-BE49-F238E27FC236}">
                <a16:creationId xmlns:a16="http://schemas.microsoft.com/office/drawing/2014/main" id="{13273FC2-9668-D7D3-CF4A-A3DE0F5BF312}"/>
              </a:ext>
            </a:extLst>
          </p:cNvPr>
          <p:cNvSpPr>
            <a:spLocks noChangeAspect="1"/>
          </p:cNvSpPr>
          <p:nvPr/>
        </p:nvSpPr>
        <p:spPr>
          <a:xfrm>
            <a:off x="6226804" y="1675904"/>
            <a:ext cx="2782168" cy="2488593"/>
          </a:xfrm>
          <a:prstGeom prst="rect">
            <a:avLst/>
          </a:prstGeom>
          <a:solidFill>
            <a:srgbClr val="AFF0FF"/>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F4B493A-0B61-9F44-20F8-8EDF3DE9FEBE}"/>
              </a:ext>
            </a:extLst>
          </p:cNvPr>
          <p:cNvPicPr>
            <a:picLocks noChangeAspect="1"/>
          </p:cNvPicPr>
          <p:nvPr/>
        </p:nvPicPr>
        <p:blipFill>
          <a:blip r:embed="rId6"/>
          <a:stretch>
            <a:fillRect/>
          </a:stretch>
        </p:blipFill>
        <p:spPr>
          <a:xfrm>
            <a:off x="8627681" y="1782653"/>
            <a:ext cx="248116" cy="227998"/>
          </a:xfrm>
          <a:prstGeom prst="rect">
            <a:avLst/>
          </a:prstGeom>
        </p:spPr>
      </p:pic>
      <p:pic>
        <p:nvPicPr>
          <p:cNvPr id="15" name="Picture 14">
            <a:extLst>
              <a:ext uri="{FF2B5EF4-FFF2-40B4-BE49-F238E27FC236}">
                <a16:creationId xmlns:a16="http://schemas.microsoft.com/office/drawing/2014/main" id="{67551B8A-36E2-AF18-E702-E146378C35C4}"/>
              </a:ext>
            </a:extLst>
          </p:cNvPr>
          <p:cNvPicPr>
            <a:picLocks noChangeAspect="1"/>
          </p:cNvPicPr>
          <p:nvPr/>
        </p:nvPicPr>
        <p:blipFill>
          <a:blip r:embed="rId7">
            <a:lum bright="70000" contrast="-70000"/>
          </a:blip>
          <a:stretch>
            <a:fillRect/>
          </a:stretch>
        </p:blipFill>
        <p:spPr>
          <a:xfrm>
            <a:off x="6512953" y="5202123"/>
            <a:ext cx="2209288" cy="516144"/>
          </a:xfrm>
          <a:prstGeom prst="rect">
            <a:avLst/>
          </a:prstGeom>
        </p:spPr>
      </p:pic>
      <p:pic>
        <p:nvPicPr>
          <p:cNvPr id="18" name="Picture 17">
            <a:extLst>
              <a:ext uri="{FF2B5EF4-FFF2-40B4-BE49-F238E27FC236}">
                <a16:creationId xmlns:a16="http://schemas.microsoft.com/office/drawing/2014/main" id="{A41F2B82-2806-C216-F725-ABC9A01FA386}"/>
              </a:ext>
            </a:extLst>
          </p:cNvPr>
          <p:cNvPicPr>
            <a:picLocks noChangeAspect="1"/>
          </p:cNvPicPr>
          <p:nvPr/>
        </p:nvPicPr>
        <p:blipFill rotWithShape="1">
          <a:blip r:embed="rId8"/>
          <a:srcRect l="54604" t="-15970" b="-1"/>
          <a:stretch/>
        </p:blipFill>
        <p:spPr>
          <a:xfrm>
            <a:off x="7010400" y="2983655"/>
            <a:ext cx="1371600" cy="302970"/>
          </a:xfrm>
          <a:prstGeom prst="rect">
            <a:avLst/>
          </a:prstGeom>
        </p:spPr>
      </p:pic>
      <p:sp>
        <p:nvSpPr>
          <p:cNvPr id="19" name="Content Placeholder 1">
            <a:extLst>
              <a:ext uri="{FF2B5EF4-FFF2-40B4-BE49-F238E27FC236}">
                <a16:creationId xmlns:a16="http://schemas.microsoft.com/office/drawing/2014/main" id="{9ABE8DCE-3021-9466-26B2-4ABD282E18FD}"/>
              </a:ext>
            </a:extLst>
          </p:cNvPr>
          <p:cNvSpPr txBox="1">
            <a:spLocks/>
          </p:cNvSpPr>
          <p:nvPr/>
        </p:nvSpPr>
        <p:spPr bwMode="auto">
          <a:xfrm>
            <a:off x="76200" y="3124200"/>
            <a:ext cx="5943600" cy="154029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kern="0" dirty="0"/>
              <a:t>If we consider that there must be some CQS description in GSM</a:t>
            </a:r>
          </a:p>
          <a:p>
            <a:pPr lvl="1">
              <a:spcAft>
                <a:spcPts val="1200"/>
              </a:spcAft>
            </a:pPr>
            <a:r>
              <a:rPr lang="en-US" kern="0" dirty="0"/>
              <a:t>We create a CQS operator through CQS eigenstates (like HO-SM)</a:t>
            </a:r>
          </a:p>
          <a:p>
            <a:pPr lvl="1">
              <a:spcAft>
                <a:spcPts val="1200"/>
              </a:spcAft>
            </a:pPr>
            <a:endParaRPr lang="en-US" kern="0" dirty="0"/>
          </a:p>
        </p:txBody>
      </p:sp>
      <p:sp>
        <p:nvSpPr>
          <p:cNvPr id="20" name="Content Placeholder 1">
            <a:extLst>
              <a:ext uri="{FF2B5EF4-FFF2-40B4-BE49-F238E27FC236}">
                <a16:creationId xmlns:a16="http://schemas.microsoft.com/office/drawing/2014/main" id="{B8C5BE38-3491-30BB-C9DC-7C2995CB163A}"/>
              </a:ext>
            </a:extLst>
          </p:cNvPr>
          <p:cNvSpPr txBox="1">
            <a:spLocks/>
          </p:cNvSpPr>
          <p:nvPr/>
        </p:nvSpPr>
        <p:spPr bwMode="auto">
          <a:xfrm>
            <a:off x="76200" y="4664496"/>
            <a:ext cx="5943600" cy="14300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lvl="1">
              <a:spcAft>
                <a:spcPts val="1200"/>
              </a:spcAft>
            </a:pPr>
            <a:r>
              <a:rPr lang="en-US" kern="0" dirty="0"/>
              <a:t>Assuming a large enough basis to fully encompass long range effects, the scattering space operator would then be the complement</a:t>
            </a:r>
          </a:p>
        </p:txBody>
      </p:sp>
      <p:pic>
        <p:nvPicPr>
          <p:cNvPr id="21" name="Picture 20">
            <a:extLst>
              <a:ext uri="{FF2B5EF4-FFF2-40B4-BE49-F238E27FC236}">
                <a16:creationId xmlns:a16="http://schemas.microsoft.com/office/drawing/2014/main" id="{69903375-8931-3A73-C286-F1E230A08551}"/>
              </a:ext>
            </a:extLst>
          </p:cNvPr>
          <p:cNvPicPr>
            <a:picLocks noChangeAspect="1"/>
          </p:cNvPicPr>
          <p:nvPr/>
        </p:nvPicPr>
        <p:blipFill>
          <a:blip r:embed="rId7"/>
          <a:stretch>
            <a:fillRect/>
          </a:stretch>
        </p:blipFill>
        <p:spPr>
          <a:xfrm>
            <a:off x="3467356" y="4102539"/>
            <a:ext cx="2209288" cy="516144"/>
          </a:xfrm>
          <a:prstGeom prst="rect">
            <a:avLst/>
          </a:prstGeom>
        </p:spPr>
      </p:pic>
      <p:pic>
        <p:nvPicPr>
          <p:cNvPr id="22" name="Picture 21">
            <a:extLst>
              <a:ext uri="{FF2B5EF4-FFF2-40B4-BE49-F238E27FC236}">
                <a16:creationId xmlns:a16="http://schemas.microsoft.com/office/drawing/2014/main" id="{A4E75FB0-D228-326E-D1CE-80FE5F714BED}"/>
              </a:ext>
            </a:extLst>
          </p:cNvPr>
          <p:cNvPicPr>
            <a:picLocks noChangeAspect="1"/>
          </p:cNvPicPr>
          <p:nvPr/>
        </p:nvPicPr>
        <p:blipFill>
          <a:blip r:embed="rId8"/>
          <a:stretch>
            <a:fillRect/>
          </a:stretch>
        </p:blipFill>
        <p:spPr>
          <a:xfrm>
            <a:off x="1550618" y="5718267"/>
            <a:ext cx="3021382" cy="261247"/>
          </a:xfrm>
          <a:prstGeom prst="rect">
            <a:avLst/>
          </a:prstGeom>
        </p:spPr>
      </p:pic>
      <p:sp>
        <p:nvSpPr>
          <p:cNvPr id="24" name="Rectangle 23">
            <a:extLst>
              <a:ext uri="{FF2B5EF4-FFF2-40B4-BE49-F238E27FC236}">
                <a16:creationId xmlns:a16="http://schemas.microsoft.com/office/drawing/2014/main" id="{FD30890C-480E-A913-017B-C9F35A38876B}"/>
              </a:ext>
            </a:extLst>
          </p:cNvPr>
          <p:cNvSpPr/>
          <p:nvPr/>
        </p:nvSpPr>
        <p:spPr>
          <a:xfrm>
            <a:off x="43118" y="1067100"/>
            <a:ext cx="5976682" cy="2057100"/>
          </a:xfrm>
          <a:prstGeom prst="rect">
            <a:avLst/>
          </a:prstGeom>
          <a:solidFill>
            <a:srgbClr val="D9D9D9">
              <a:alpha val="41176"/>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11B0A151-EE66-2190-FE28-265AFD72BE30}"/>
              </a:ext>
            </a:extLst>
          </p:cNvPr>
          <p:cNvSpPr/>
          <p:nvPr/>
        </p:nvSpPr>
        <p:spPr>
          <a:xfrm>
            <a:off x="43118" y="3124200"/>
            <a:ext cx="5976682" cy="1537452"/>
          </a:xfrm>
          <a:prstGeom prst="rect">
            <a:avLst/>
          </a:prstGeom>
          <a:solidFill>
            <a:srgbClr val="D9D9D9">
              <a:alpha val="41176"/>
            </a:srgbClr>
          </a:solid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4852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1">
            <a:extLst>
              <a:ext uri="{FF2B5EF4-FFF2-40B4-BE49-F238E27FC236}">
                <a16:creationId xmlns:a16="http://schemas.microsoft.com/office/drawing/2014/main" id="{5FFCB58A-5319-C6C0-D1A6-B43AB90231FA}"/>
              </a:ext>
            </a:extLst>
          </p:cNvPr>
          <p:cNvSpPr txBox="1">
            <a:spLocks/>
          </p:cNvSpPr>
          <p:nvPr/>
        </p:nvSpPr>
        <p:spPr bwMode="auto">
          <a:xfrm>
            <a:off x="81007" y="2222364"/>
            <a:ext cx="5791200" cy="6473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1200"/>
              </a:spcAft>
            </a:pPr>
            <a:r>
              <a:rPr lang="en-US" kern="0" dirty="0"/>
              <a:t>We can then say that our Hamiltonian (or any other operator) can be projected as</a:t>
            </a:r>
          </a:p>
        </p:txBody>
      </p:sp>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Quantifying the continuum</a:t>
            </a:r>
          </a:p>
        </p:txBody>
      </p:sp>
      <p:sp>
        <p:nvSpPr>
          <p:cNvPr id="4" name="Footer Placeholder 3">
            <a:extLst>
              <a:ext uri="{FF2B5EF4-FFF2-40B4-BE49-F238E27FC236}">
                <a16:creationId xmlns:a16="http://schemas.microsoft.com/office/drawing/2014/main" id="{AABC7B3E-4A33-49CB-908F-0BEE15D980AE}"/>
              </a:ext>
            </a:extLst>
          </p:cNvPr>
          <p:cNvSpPr>
            <a:spLocks noGrp="1"/>
          </p:cNvSpPr>
          <p:nvPr>
            <p:ph type="ftr" sz="quarter" idx="10"/>
          </p:nvPr>
        </p:nvSpPr>
        <p:spPr/>
        <p:txBody>
          <a:bodyPr/>
          <a:lstStyle/>
          <a:p>
            <a:pPr>
              <a:defRPr/>
            </a:pPr>
            <a:r>
              <a:rPr lang="en-US" dirty="0"/>
              <a:t>J. Wylie, Third Committee Meeting 2023</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32</a:t>
            </a:fld>
            <a:endParaRPr lang="en-US"/>
          </a:p>
        </p:txBody>
      </p:sp>
      <p:pic>
        <p:nvPicPr>
          <p:cNvPr id="8" name="Picture 7">
            <a:extLst>
              <a:ext uri="{FF2B5EF4-FFF2-40B4-BE49-F238E27FC236}">
                <a16:creationId xmlns:a16="http://schemas.microsoft.com/office/drawing/2014/main" id="{AC035480-71FF-67F3-B3DE-56140E2503D7}"/>
              </a:ext>
            </a:extLst>
          </p:cNvPr>
          <p:cNvPicPr>
            <a:picLocks noChangeAspect="1"/>
          </p:cNvPicPr>
          <p:nvPr/>
        </p:nvPicPr>
        <p:blipFill>
          <a:blip r:embed="rId3"/>
          <a:stretch>
            <a:fillRect/>
          </a:stretch>
        </p:blipFill>
        <p:spPr>
          <a:xfrm>
            <a:off x="858535" y="3045049"/>
            <a:ext cx="4236143" cy="304803"/>
          </a:xfrm>
          <a:prstGeom prst="rect">
            <a:avLst/>
          </a:prstGeom>
        </p:spPr>
      </p:pic>
      <p:grpSp>
        <p:nvGrpSpPr>
          <p:cNvPr id="11" name="Group 10">
            <a:extLst>
              <a:ext uri="{FF2B5EF4-FFF2-40B4-BE49-F238E27FC236}">
                <a16:creationId xmlns:a16="http://schemas.microsoft.com/office/drawing/2014/main" id="{53F3FDFF-9E1E-A320-FBD2-68259F42AAC5}"/>
              </a:ext>
            </a:extLst>
          </p:cNvPr>
          <p:cNvGrpSpPr/>
          <p:nvPr/>
        </p:nvGrpSpPr>
        <p:grpSpPr>
          <a:xfrm>
            <a:off x="458900" y="4419600"/>
            <a:ext cx="8269949" cy="961225"/>
            <a:chOff x="578620" y="4429129"/>
            <a:chExt cx="8269949" cy="961225"/>
          </a:xfrm>
        </p:grpSpPr>
        <p:pic>
          <p:nvPicPr>
            <p:cNvPr id="13" name="Picture 12">
              <a:extLst>
                <a:ext uri="{FF2B5EF4-FFF2-40B4-BE49-F238E27FC236}">
                  <a16:creationId xmlns:a16="http://schemas.microsoft.com/office/drawing/2014/main" id="{968BF516-5B45-34EB-E3F7-8773EFB09C37}"/>
                </a:ext>
              </a:extLst>
            </p:cNvPr>
            <p:cNvPicPr>
              <a:picLocks noChangeAspect="1"/>
            </p:cNvPicPr>
            <p:nvPr/>
          </p:nvPicPr>
          <p:blipFill>
            <a:blip r:embed="rId4"/>
            <a:stretch>
              <a:fillRect/>
            </a:stretch>
          </p:blipFill>
          <p:spPr>
            <a:xfrm>
              <a:off x="578620" y="4429129"/>
              <a:ext cx="7986757" cy="300401"/>
            </a:xfrm>
            <a:prstGeom prst="rect">
              <a:avLst/>
            </a:prstGeom>
          </p:spPr>
        </p:pic>
        <p:sp>
          <p:nvSpPr>
            <p:cNvPr id="14" name="Left Brace 13">
              <a:extLst>
                <a:ext uri="{FF2B5EF4-FFF2-40B4-BE49-F238E27FC236}">
                  <a16:creationId xmlns:a16="http://schemas.microsoft.com/office/drawing/2014/main" id="{6F94EA6F-2517-D94D-C378-820E424A9162}"/>
                </a:ext>
              </a:extLst>
            </p:cNvPr>
            <p:cNvSpPr/>
            <p:nvPr/>
          </p:nvSpPr>
          <p:spPr>
            <a:xfrm rot="16200000">
              <a:off x="2513076" y="4189476"/>
              <a:ext cx="155448" cy="1371600"/>
            </a:xfrm>
            <a:prstGeom prst="leftBrace">
              <a:avLst/>
            </a:prstGeom>
            <a:ln>
              <a:solidFill>
                <a:srgbClr val="0643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0AA3CF81-374C-2752-6C70-B7C55F7B74CB}"/>
                </a:ext>
              </a:extLst>
            </p:cNvPr>
            <p:cNvSpPr/>
            <p:nvPr/>
          </p:nvSpPr>
          <p:spPr>
            <a:xfrm rot="16200000">
              <a:off x="5130091" y="3301291"/>
              <a:ext cx="155448" cy="3147969"/>
            </a:xfrm>
            <a:prstGeom prst="leftBrace">
              <a:avLst/>
            </a:prstGeom>
            <a:ln>
              <a:solidFill>
                <a:srgbClr val="0643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272D099-606C-B982-66C1-741AE327C50B}"/>
                </a:ext>
              </a:extLst>
            </p:cNvPr>
            <p:cNvSpPr/>
            <p:nvPr/>
          </p:nvSpPr>
          <p:spPr>
            <a:xfrm rot="16200000">
              <a:off x="7819302" y="4189475"/>
              <a:ext cx="155448" cy="1371600"/>
            </a:xfrm>
            <a:prstGeom prst="leftBrace">
              <a:avLst/>
            </a:prstGeom>
            <a:ln>
              <a:solidFill>
                <a:srgbClr val="0643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54845482-EFBE-4312-3EFE-F0F5F687CCBB}"/>
                </a:ext>
              </a:extLst>
            </p:cNvPr>
            <p:cNvSpPr txBox="1"/>
            <p:nvPr/>
          </p:nvSpPr>
          <p:spPr>
            <a:xfrm>
              <a:off x="2248398" y="5021022"/>
              <a:ext cx="684803" cy="369332"/>
            </a:xfrm>
            <a:prstGeom prst="rect">
              <a:avLst/>
            </a:prstGeom>
            <a:noFill/>
          </p:spPr>
          <p:txBody>
            <a:bodyPr wrap="none" rtlCol="0">
              <a:spAutoFit/>
            </a:bodyPr>
            <a:lstStyle/>
            <a:p>
              <a:pPr algn="ctr"/>
              <a:r>
                <a:rPr lang="en-US" dirty="0"/>
                <a:t>CQS</a:t>
              </a:r>
            </a:p>
          </p:txBody>
        </p:sp>
        <p:sp>
          <p:nvSpPr>
            <p:cNvPr id="22" name="TextBox 21">
              <a:extLst>
                <a:ext uri="{FF2B5EF4-FFF2-40B4-BE49-F238E27FC236}">
                  <a16:creationId xmlns:a16="http://schemas.microsoft.com/office/drawing/2014/main" id="{942DB2D8-2825-A533-AB61-A1028C4A2C9E}"/>
                </a:ext>
              </a:extLst>
            </p:cNvPr>
            <p:cNvSpPr txBox="1"/>
            <p:nvPr/>
          </p:nvSpPr>
          <p:spPr>
            <a:xfrm>
              <a:off x="4339631" y="5021021"/>
              <a:ext cx="1736374" cy="369332"/>
            </a:xfrm>
            <a:prstGeom prst="rect">
              <a:avLst/>
            </a:prstGeom>
            <a:noFill/>
          </p:spPr>
          <p:txBody>
            <a:bodyPr wrap="none" rtlCol="0">
              <a:spAutoFit/>
            </a:bodyPr>
            <a:lstStyle/>
            <a:p>
              <a:pPr algn="ctr"/>
              <a:r>
                <a:rPr lang="en-US" dirty="0"/>
                <a:t>Coupling terms</a:t>
              </a:r>
            </a:p>
          </p:txBody>
        </p:sp>
        <p:sp>
          <p:nvSpPr>
            <p:cNvPr id="23" name="TextBox 22">
              <a:extLst>
                <a:ext uri="{FF2B5EF4-FFF2-40B4-BE49-F238E27FC236}">
                  <a16:creationId xmlns:a16="http://schemas.microsoft.com/office/drawing/2014/main" id="{FB8FEF61-7DF6-3D97-4D91-5B9045CB4A88}"/>
                </a:ext>
              </a:extLst>
            </p:cNvPr>
            <p:cNvSpPr txBox="1"/>
            <p:nvPr/>
          </p:nvSpPr>
          <p:spPr>
            <a:xfrm>
              <a:off x="6945483" y="5019855"/>
              <a:ext cx="1903086" cy="369332"/>
            </a:xfrm>
            <a:prstGeom prst="rect">
              <a:avLst/>
            </a:prstGeom>
            <a:noFill/>
          </p:spPr>
          <p:txBody>
            <a:bodyPr wrap="none" rtlCol="0">
              <a:spAutoFit/>
            </a:bodyPr>
            <a:lstStyle/>
            <a:p>
              <a:pPr algn="ctr"/>
              <a:r>
                <a:rPr lang="en-US" dirty="0"/>
                <a:t>Scattering space</a:t>
              </a:r>
            </a:p>
          </p:txBody>
        </p:sp>
      </p:grpSp>
      <p:sp>
        <p:nvSpPr>
          <p:cNvPr id="17" name="Rectangle 16">
            <a:extLst>
              <a:ext uri="{FF2B5EF4-FFF2-40B4-BE49-F238E27FC236}">
                <a16:creationId xmlns:a16="http://schemas.microsoft.com/office/drawing/2014/main" id="{544737F6-4C84-B565-A127-09A6778CE708}"/>
              </a:ext>
            </a:extLst>
          </p:cNvPr>
          <p:cNvSpPr/>
          <p:nvPr/>
        </p:nvSpPr>
        <p:spPr>
          <a:xfrm>
            <a:off x="6167394" y="1087955"/>
            <a:ext cx="2900406" cy="2950645"/>
          </a:xfrm>
          <a:prstGeom prst="rect">
            <a:avLst/>
          </a:prstGeom>
          <a:solidFill>
            <a:srgbClr val="C6E6A2"/>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0A799C1-907B-A65A-4DB4-6B24EF664D1B}"/>
              </a:ext>
            </a:extLst>
          </p:cNvPr>
          <p:cNvPicPr>
            <a:picLocks noChangeAspect="1"/>
          </p:cNvPicPr>
          <p:nvPr/>
        </p:nvPicPr>
        <p:blipFill>
          <a:blip r:embed="rId5"/>
          <a:stretch>
            <a:fillRect/>
          </a:stretch>
        </p:blipFill>
        <p:spPr>
          <a:xfrm>
            <a:off x="6271793" y="1241079"/>
            <a:ext cx="409575" cy="323850"/>
          </a:xfrm>
          <a:prstGeom prst="rect">
            <a:avLst/>
          </a:prstGeom>
        </p:spPr>
      </p:pic>
      <p:sp>
        <p:nvSpPr>
          <p:cNvPr id="29" name="Rectangle 28">
            <a:extLst>
              <a:ext uri="{FF2B5EF4-FFF2-40B4-BE49-F238E27FC236}">
                <a16:creationId xmlns:a16="http://schemas.microsoft.com/office/drawing/2014/main" id="{FECD952A-E322-7FE2-7DE7-6D646764BB44}"/>
              </a:ext>
            </a:extLst>
          </p:cNvPr>
          <p:cNvSpPr>
            <a:spLocks noChangeAspect="1"/>
          </p:cNvSpPr>
          <p:nvPr/>
        </p:nvSpPr>
        <p:spPr>
          <a:xfrm>
            <a:off x="6226804" y="1675905"/>
            <a:ext cx="2782168" cy="900148"/>
          </a:xfrm>
          <a:prstGeom prst="rect">
            <a:avLst/>
          </a:prstGeom>
          <a:solidFill>
            <a:srgbClr val="AFF0FF"/>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3F8B0FFC-CE38-7875-23A9-735AEA61A65D}"/>
              </a:ext>
            </a:extLst>
          </p:cNvPr>
          <p:cNvPicPr>
            <a:picLocks noChangeAspect="1"/>
          </p:cNvPicPr>
          <p:nvPr/>
        </p:nvPicPr>
        <p:blipFill>
          <a:blip r:embed="rId6"/>
          <a:stretch>
            <a:fillRect/>
          </a:stretch>
        </p:blipFill>
        <p:spPr>
          <a:xfrm>
            <a:off x="8627681" y="1782653"/>
            <a:ext cx="248116" cy="227998"/>
          </a:xfrm>
          <a:prstGeom prst="rect">
            <a:avLst/>
          </a:prstGeom>
        </p:spPr>
      </p:pic>
      <p:grpSp>
        <p:nvGrpSpPr>
          <p:cNvPr id="37" name="Group 36">
            <a:extLst>
              <a:ext uri="{FF2B5EF4-FFF2-40B4-BE49-F238E27FC236}">
                <a16:creationId xmlns:a16="http://schemas.microsoft.com/office/drawing/2014/main" id="{00CA5F08-9FE9-4F40-C82D-B7A9F74440AA}"/>
              </a:ext>
            </a:extLst>
          </p:cNvPr>
          <p:cNvGrpSpPr/>
          <p:nvPr/>
        </p:nvGrpSpPr>
        <p:grpSpPr>
          <a:xfrm>
            <a:off x="6226064" y="2661875"/>
            <a:ext cx="2782168" cy="1335891"/>
            <a:chOff x="6226513" y="3352800"/>
            <a:chExt cx="2782168" cy="1335891"/>
          </a:xfrm>
        </p:grpSpPr>
        <p:sp>
          <p:nvSpPr>
            <p:cNvPr id="20" name="Rectangle 19">
              <a:extLst>
                <a:ext uri="{FF2B5EF4-FFF2-40B4-BE49-F238E27FC236}">
                  <a16:creationId xmlns:a16="http://schemas.microsoft.com/office/drawing/2014/main" id="{5F9053ED-260B-3887-21C6-0244E98FE785}"/>
                </a:ext>
              </a:extLst>
            </p:cNvPr>
            <p:cNvSpPr>
              <a:spLocks noChangeAspect="1"/>
            </p:cNvSpPr>
            <p:nvPr/>
          </p:nvSpPr>
          <p:spPr>
            <a:xfrm>
              <a:off x="6226513" y="3352800"/>
              <a:ext cx="2782168" cy="1335891"/>
            </a:xfrm>
            <a:prstGeom prst="rect">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C25BFFFA-D705-A1F3-7B5B-000B29A21254}"/>
                </a:ext>
              </a:extLst>
            </p:cNvPr>
            <p:cNvPicPr>
              <a:picLocks noChangeAspect="1"/>
            </p:cNvPicPr>
            <p:nvPr/>
          </p:nvPicPr>
          <p:blipFill>
            <a:blip r:embed="rId7"/>
            <a:stretch>
              <a:fillRect/>
            </a:stretch>
          </p:blipFill>
          <p:spPr>
            <a:xfrm>
              <a:off x="6476580" y="3546203"/>
              <a:ext cx="251348" cy="330343"/>
            </a:xfrm>
            <a:prstGeom prst="rect">
              <a:avLst/>
            </a:prstGeom>
          </p:spPr>
        </p:pic>
        <p:pic>
          <p:nvPicPr>
            <p:cNvPr id="32" name="Picture 31">
              <a:extLst>
                <a:ext uri="{FF2B5EF4-FFF2-40B4-BE49-F238E27FC236}">
                  <a16:creationId xmlns:a16="http://schemas.microsoft.com/office/drawing/2014/main" id="{8DD1DCBE-6974-368D-D226-FB00016C5A68}"/>
                </a:ext>
              </a:extLst>
            </p:cNvPr>
            <p:cNvPicPr>
              <a:picLocks noChangeAspect="1"/>
            </p:cNvPicPr>
            <p:nvPr/>
          </p:nvPicPr>
          <p:blipFill>
            <a:blip r:embed="rId8">
              <a:lum bright="70000" contrast="-70000"/>
            </a:blip>
            <a:stretch>
              <a:fillRect/>
            </a:stretch>
          </p:blipFill>
          <p:spPr>
            <a:xfrm>
              <a:off x="6512953" y="4002891"/>
              <a:ext cx="2209288" cy="516144"/>
            </a:xfrm>
            <a:prstGeom prst="rect">
              <a:avLst/>
            </a:prstGeom>
          </p:spPr>
        </p:pic>
      </p:grpSp>
      <p:pic>
        <p:nvPicPr>
          <p:cNvPr id="35" name="Picture 34">
            <a:extLst>
              <a:ext uri="{FF2B5EF4-FFF2-40B4-BE49-F238E27FC236}">
                <a16:creationId xmlns:a16="http://schemas.microsoft.com/office/drawing/2014/main" id="{A6C5FAE7-8A37-6E48-3E7A-122F2AEC883B}"/>
              </a:ext>
            </a:extLst>
          </p:cNvPr>
          <p:cNvPicPr>
            <a:picLocks noChangeAspect="1"/>
          </p:cNvPicPr>
          <p:nvPr/>
        </p:nvPicPr>
        <p:blipFill rotWithShape="1">
          <a:blip r:embed="rId9"/>
          <a:srcRect l="54604" t="-15970" b="-1"/>
          <a:stretch/>
        </p:blipFill>
        <p:spPr>
          <a:xfrm>
            <a:off x="6931797" y="2020867"/>
            <a:ext cx="1371600" cy="302970"/>
          </a:xfrm>
          <a:prstGeom prst="rect">
            <a:avLst/>
          </a:prstGeom>
        </p:spPr>
      </p:pic>
      <mc:AlternateContent xmlns:mc="http://schemas.openxmlformats.org/markup-compatibility/2006" xmlns:a14="http://schemas.microsoft.com/office/drawing/2010/main">
        <mc:Choice Requires="a14">
          <p:sp>
            <p:nvSpPr>
              <p:cNvPr id="38" name="Content Placeholder 1">
                <a:extLst>
                  <a:ext uri="{FF2B5EF4-FFF2-40B4-BE49-F238E27FC236}">
                    <a16:creationId xmlns:a16="http://schemas.microsoft.com/office/drawing/2014/main" id="{679CAECB-FD44-42D5-78E2-40B5254043D9}"/>
                  </a:ext>
                </a:extLst>
              </p:cNvPr>
              <p:cNvSpPr txBox="1">
                <a:spLocks/>
              </p:cNvSpPr>
              <p:nvPr/>
            </p:nvSpPr>
            <p:spPr bwMode="auto">
              <a:xfrm>
                <a:off x="81006" y="5754718"/>
                <a:ext cx="8986794" cy="3693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1200"/>
                  </a:spcAft>
                </a:pPr>
                <a:r>
                  <a:rPr lang="en-US" kern="0" dirty="0"/>
                  <a:t>Biggest choice to make: what states should define </a:t>
                </a:r>
                <a14:m>
                  <m:oMath xmlns:m="http://schemas.openxmlformats.org/officeDocument/2006/math">
                    <m:r>
                      <a:rPr lang="en-US" b="0" i="1" kern="0" smtClean="0">
                        <a:latin typeface="Cambria Math" panose="02040503050406030204" pitchFamily="18" charset="0"/>
                      </a:rPr>
                      <m:t>𝑄</m:t>
                    </m:r>
                  </m:oMath>
                </a14:m>
                <a:r>
                  <a:rPr lang="en-US" kern="0" dirty="0"/>
                  <a:t>?</a:t>
                </a:r>
              </a:p>
            </p:txBody>
          </p:sp>
        </mc:Choice>
        <mc:Fallback xmlns="">
          <p:sp>
            <p:nvSpPr>
              <p:cNvPr id="38" name="Content Placeholder 1">
                <a:extLst>
                  <a:ext uri="{FF2B5EF4-FFF2-40B4-BE49-F238E27FC236}">
                    <a16:creationId xmlns:a16="http://schemas.microsoft.com/office/drawing/2014/main" id="{679CAECB-FD44-42D5-78E2-40B5254043D9}"/>
                  </a:ext>
                </a:extLst>
              </p:cNvPr>
              <p:cNvSpPr txBox="1">
                <a:spLocks noRot="1" noChangeAspect="1" noMove="1" noResize="1" noEditPoints="1" noAdjustHandles="1" noChangeArrowheads="1" noChangeShapeType="1" noTextEdit="1"/>
              </p:cNvSpPr>
              <p:nvPr/>
            </p:nvSpPr>
            <p:spPr bwMode="auto">
              <a:xfrm>
                <a:off x="81006" y="5754718"/>
                <a:ext cx="8986794" cy="369333"/>
              </a:xfrm>
              <a:prstGeom prst="rect">
                <a:avLst/>
              </a:prstGeom>
              <a:blipFill>
                <a:blip r:embed="rId10"/>
                <a:stretch>
                  <a:fillRect l="-1763" t="-31148" b="-27869"/>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552301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1">
            <a:extLst>
              <a:ext uri="{FF2B5EF4-FFF2-40B4-BE49-F238E27FC236}">
                <a16:creationId xmlns:a16="http://schemas.microsoft.com/office/drawing/2014/main" id="{5FFCB58A-5319-C6C0-D1A6-B43AB90231FA}"/>
              </a:ext>
            </a:extLst>
          </p:cNvPr>
          <p:cNvSpPr txBox="1">
            <a:spLocks/>
          </p:cNvSpPr>
          <p:nvPr/>
        </p:nvSpPr>
        <p:spPr bwMode="auto">
          <a:xfrm>
            <a:off x="81007" y="2222364"/>
            <a:ext cx="5791200" cy="6473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1200"/>
              </a:spcAft>
            </a:pPr>
            <a:r>
              <a:rPr lang="en-US" kern="0" dirty="0"/>
              <a:t>We can then say that our Hamiltonian (or any other operator) can be projected as</a:t>
            </a:r>
          </a:p>
        </p:txBody>
      </p:sp>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Quantifying the continuum</a:t>
            </a:r>
          </a:p>
        </p:txBody>
      </p:sp>
      <p:sp>
        <p:nvSpPr>
          <p:cNvPr id="4" name="Footer Placeholder 3">
            <a:extLst>
              <a:ext uri="{FF2B5EF4-FFF2-40B4-BE49-F238E27FC236}">
                <a16:creationId xmlns:a16="http://schemas.microsoft.com/office/drawing/2014/main" id="{AABC7B3E-4A33-49CB-908F-0BEE15D980AE}"/>
              </a:ext>
            </a:extLst>
          </p:cNvPr>
          <p:cNvSpPr>
            <a:spLocks noGrp="1"/>
          </p:cNvSpPr>
          <p:nvPr>
            <p:ph type="ftr" sz="quarter" idx="10"/>
          </p:nvPr>
        </p:nvSpPr>
        <p:spPr/>
        <p:txBody>
          <a:bodyPr/>
          <a:lstStyle/>
          <a:p>
            <a:pPr>
              <a:defRPr/>
            </a:pPr>
            <a:r>
              <a:rPr lang="en-US" dirty="0"/>
              <a:t>J. Wylie, Third Committee Meeting 2023</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33</a:t>
            </a:fld>
            <a:endParaRPr lang="en-US"/>
          </a:p>
        </p:txBody>
      </p:sp>
      <p:pic>
        <p:nvPicPr>
          <p:cNvPr id="8" name="Picture 7">
            <a:extLst>
              <a:ext uri="{FF2B5EF4-FFF2-40B4-BE49-F238E27FC236}">
                <a16:creationId xmlns:a16="http://schemas.microsoft.com/office/drawing/2014/main" id="{AC035480-71FF-67F3-B3DE-56140E2503D7}"/>
              </a:ext>
            </a:extLst>
          </p:cNvPr>
          <p:cNvPicPr>
            <a:picLocks noChangeAspect="1"/>
          </p:cNvPicPr>
          <p:nvPr/>
        </p:nvPicPr>
        <p:blipFill>
          <a:blip r:embed="rId3"/>
          <a:stretch>
            <a:fillRect/>
          </a:stretch>
        </p:blipFill>
        <p:spPr>
          <a:xfrm>
            <a:off x="858535" y="3045049"/>
            <a:ext cx="4236143" cy="304803"/>
          </a:xfrm>
          <a:prstGeom prst="rect">
            <a:avLst/>
          </a:prstGeom>
        </p:spPr>
      </p:pic>
      <p:grpSp>
        <p:nvGrpSpPr>
          <p:cNvPr id="11" name="Group 10">
            <a:extLst>
              <a:ext uri="{FF2B5EF4-FFF2-40B4-BE49-F238E27FC236}">
                <a16:creationId xmlns:a16="http://schemas.microsoft.com/office/drawing/2014/main" id="{53F3FDFF-9E1E-A320-FBD2-68259F42AAC5}"/>
              </a:ext>
            </a:extLst>
          </p:cNvPr>
          <p:cNvGrpSpPr/>
          <p:nvPr/>
        </p:nvGrpSpPr>
        <p:grpSpPr>
          <a:xfrm>
            <a:off x="458900" y="4419600"/>
            <a:ext cx="8269949" cy="961225"/>
            <a:chOff x="578620" y="4429129"/>
            <a:chExt cx="8269949" cy="961225"/>
          </a:xfrm>
        </p:grpSpPr>
        <p:pic>
          <p:nvPicPr>
            <p:cNvPr id="13" name="Picture 12">
              <a:extLst>
                <a:ext uri="{FF2B5EF4-FFF2-40B4-BE49-F238E27FC236}">
                  <a16:creationId xmlns:a16="http://schemas.microsoft.com/office/drawing/2014/main" id="{968BF516-5B45-34EB-E3F7-8773EFB09C37}"/>
                </a:ext>
              </a:extLst>
            </p:cNvPr>
            <p:cNvPicPr>
              <a:picLocks noChangeAspect="1"/>
            </p:cNvPicPr>
            <p:nvPr/>
          </p:nvPicPr>
          <p:blipFill>
            <a:blip r:embed="rId4"/>
            <a:stretch>
              <a:fillRect/>
            </a:stretch>
          </p:blipFill>
          <p:spPr>
            <a:xfrm>
              <a:off x="578620" y="4429129"/>
              <a:ext cx="7986757" cy="300401"/>
            </a:xfrm>
            <a:prstGeom prst="rect">
              <a:avLst/>
            </a:prstGeom>
          </p:spPr>
        </p:pic>
        <p:sp>
          <p:nvSpPr>
            <p:cNvPr id="14" name="Left Brace 13">
              <a:extLst>
                <a:ext uri="{FF2B5EF4-FFF2-40B4-BE49-F238E27FC236}">
                  <a16:creationId xmlns:a16="http://schemas.microsoft.com/office/drawing/2014/main" id="{6F94EA6F-2517-D94D-C378-820E424A9162}"/>
                </a:ext>
              </a:extLst>
            </p:cNvPr>
            <p:cNvSpPr/>
            <p:nvPr/>
          </p:nvSpPr>
          <p:spPr>
            <a:xfrm rot="16200000">
              <a:off x="2513076" y="4189476"/>
              <a:ext cx="155448" cy="1371600"/>
            </a:xfrm>
            <a:prstGeom prst="leftBrace">
              <a:avLst/>
            </a:prstGeom>
            <a:ln>
              <a:solidFill>
                <a:srgbClr val="0643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0AA3CF81-374C-2752-6C70-B7C55F7B74CB}"/>
                </a:ext>
              </a:extLst>
            </p:cNvPr>
            <p:cNvSpPr/>
            <p:nvPr/>
          </p:nvSpPr>
          <p:spPr>
            <a:xfrm rot="16200000">
              <a:off x="5130091" y="3301291"/>
              <a:ext cx="155448" cy="3147969"/>
            </a:xfrm>
            <a:prstGeom prst="leftBrace">
              <a:avLst/>
            </a:prstGeom>
            <a:ln>
              <a:solidFill>
                <a:srgbClr val="0643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a:extLst>
                <a:ext uri="{FF2B5EF4-FFF2-40B4-BE49-F238E27FC236}">
                  <a16:creationId xmlns:a16="http://schemas.microsoft.com/office/drawing/2014/main" id="{9272D099-606C-B982-66C1-741AE327C50B}"/>
                </a:ext>
              </a:extLst>
            </p:cNvPr>
            <p:cNvSpPr/>
            <p:nvPr/>
          </p:nvSpPr>
          <p:spPr>
            <a:xfrm rot="16200000">
              <a:off x="7819302" y="4189475"/>
              <a:ext cx="155448" cy="1371600"/>
            </a:xfrm>
            <a:prstGeom prst="leftBrace">
              <a:avLst/>
            </a:prstGeom>
            <a:ln>
              <a:solidFill>
                <a:srgbClr val="06430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54845482-EFBE-4312-3EFE-F0F5F687CCBB}"/>
                </a:ext>
              </a:extLst>
            </p:cNvPr>
            <p:cNvSpPr txBox="1"/>
            <p:nvPr/>
          </p:nvSpPr>
          <p:spPr>
            <a:xfrm>
              <a:off x="2248398" y="5021022"/>
              <a:ext cx="684803" cy="369332"/>
            </a:xfrm>
            <a:prstGeom prst="rect">
              <a:avLst/>
            </a:prstGeom>
            <a:noFill/>
          </p:spPr>
          <p:txBody>
            <a:bodyPr wrap="none" rtlCol="0">
              <a:spAutoFit/>
            </a:bodyPr>
            <a:lstStyle/>
            <a:p>
              <a:pPr algn="ctr"/>
              <a:r>
                <a:rPr lang="en-US" dirty="0"/>
                <a:t>CQS</a:t>
              </a:r>
            </a:p>
          </p:txBody>
        </p:sp>
        <p:sp>
          <p:nvSpPr>
            <p:cNvPr id="22" name="TextBox 21">
              <a:extLst>
                <a:ext uri="{FF2B5EF4-FFF2-40B4-BE49-F238E27FC236}">
                  <a16:creationId xmlns:a16="http://schemas.microsoft.com/office/drawing/2014/main" id="{942DB2D8-2825-A533-AB61-A1028C4A2C9E}"/>
                </a:ext>
              </a:extLst>
            </p:cNvPr>
            <p:cNvSpPr txBox="1"/>
            <p:nvPr/>
          </p:nvSpPr>
          <p:spPr>
            <a:xfrm>
              <a:off x="4339631" y="5021021"/>
              <a:ext cx="1736374" cy="369332"/>
            </a:xfrm>
            <a:prstGeom prst="rect">
              <a:avLst/>
            </a:prstGeom>
            <a:noFill/>
          </p:spPr>
          <p:txBody>
            <a:bodyPr wrap="none" rtlCol="0">
              <a:spAutoFit/>
            </a:bodyPr>
            <a:lstStyle/>
            <a:p>
              <a:pPr algn="ctr"/>
              <a:r>
                <a:rPr lang="en-US" dirty="0"/>
                <a:t>Coupling terms</a:t>
              </a:r>
            </a:p>
          </p:txBody>
        </p:sp>
        <p:sp>
          <p:nvSpPr>
            <p:cNvPr id="23" name="TextBox 22">
              <a:extLst>
                <a:ext uri="{FF2B5EF4-FFF2-40B4-BE49-F238E27FC236}">
                  <a16:creationId xmlns:a16="http://schemas.microsoft.com/office/drawing/2014/main" id="{FB8FEF61-7DF6-3D97-4D91-5B9045CB4A88}"/>
                </a:ext>
              </a:extLst>
            </p:cNvPr>
            <p:cNvSpPr txBox="1"/>
            <p:nvPr/>
          </p:nvSpPr>
          <p:spPr>
            <a:xfrm>
              <a:off x="6945483" y="5019855"/>
              <a:ext cx="1903086" cy="369332"/>
            </a:xfrm>
            <a:prstGeom prst="rect">
              <a:avLst/>
            </a:prstGeom>
            <a:noFill/>
          </p:spPr>
          <p:txBody>
            <a:bodyPr wrap="none" rtlCol="0">
              <a:spAutoFit/>
            </a:bodyPr>
            <a:lstStyle/>
            <a:p>
              <a:pPr algn="ctr"/>
              <a:r>
                <a:rPr lang="en-US" dirty="0"/>
                <a:t>Scattering space</a:t>
              </a:r>
            </a:p>
          </p:txBody>
        </p:sp>
      </p:grpSp>
      <p:sp>
        <p:nvSpPr>
          <p:cNvPr id="17" name="Rectangle 16">
            <a:extLst>
              <a:ext uri="{FF2B5EF4-FFF2-40B4-BE49-F238E27FC236}">
                <a16:creationId xmlns:a16="http://schemas.microsoft.com/office/drawing/2014/main" id="{544737F6-4C84-B565-A127-09A6778CE708}"/>
              </a:ext>
            </a:extLst>
          </p:cNvPr>
          <p:cNvSpPr/>
          <p:nvPr/>
        </p:nvSpPr>
        <p:spPr>
          <a:xfrm>
            <a:off x="6167394" y="1087955"/>
            <a:ext cx="2900406" cy="2950645"/>
          </a:xfrm>
          <a:prstGeom prst="rect">
            <a:avLst/>
          </a:prstGeom>
          <a:solidFill>
            <a:srgbClr val="C6E6A2"/>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0A799C1-907B-A65A-4DB4-6B24EF664D1B}"/>
              </a:ext>
            </a:extLst>
          </p:cNvPr>
          <p:cNvPicPr>
            <a:picLocks noChangeAspect="1"/>
          </p:cNvPicPr>
          <p:nvPr/>
        </p:nvPicPr>
        <p:blipFill>
          <a:blip r:embed="rId5"/>
          <a:stretch>
            <a:fillRect/>
          </a:stretch>
        </p:blipFill>
        <p:spPr>
          <a:xfrm>
            <a:off x="6271793" y="1241079"/>
            <a:ext cx="409575" cy="323850"/>
          </a:xfrm>
          <a:prstGeom prst="rect">
            <a:avLst/>
          </a:prstGeom>
        </p:spPr>
      </p:pic>
      <p:sp>
        <p:nvSpPr>
          <p:cNvPr id="29" name="Rectangle 28">
            <a:extLst>
              <a:ext uri="{FF2B5EF4-FFF2-40B4-BE49-F238E27FC236}">
                <a16:creationId xmlns:a16="http://schemas.microsoft.com/office/drawing/2014/main" id="{FECD952A-E322-7FE2-7DE7-6D646764BB44}"/>
              </a:ext>
            </a:extLst>
          </p:cNvPr>
          <p:cNvSpPr>
            <a:spLocks noChangeAspect="1"/>
          </p:cNvSpPr>
          <p:nvPr/>
        </p:nvSpPr>
        <p:spPr>
          <a:xfrm>
            <a:off x="6226804" y="1675905"/>
            <a:ext cx="2782168" cy="900148"/>
          </a:xfrm>
          <a:prstGeom prst="rect">
            <a:avLst/>
          </a:prstGeom>
          <a:solidFill>
            <a:srgbClr val="AFF0FF"/>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3F8B0FFC-CE38-7875-23A9-735AEA61A65D}"/>
              </a:ext>
            </a:extLst>
          </p:cNvPr>
          <p:cNvPicPr>
            <a:picLocks noChangeAspect="1"/>
          </p:cNvPicPr>
          <p:nvPr/>
        </p:nvPicPr>
        <p:blipFill>
          <a:blip r:embed="rId6"/>
          <a:stretch>
            <a:fillRect/>
          </a:stretch>
        </p:blipFill>
        <p:spPr>
          <a:xfrm>
            <a:off x="8627681" y="1782653"/>
            <a:ext cx="248116" cy="227998"/>
          </a:xfrm>
          <a:prstGeom prst="rect">
            <a:avLst/>
          </a:prstGeom>
        </p:spPr>
      </p:pic>
      <p:grpSp>
        <p:nvGrpSpPr>
          <p:cNvPr id="37" name="Group 36">
            <a:extLst>
              <a:ext uri="{FF2B5EF4-FFF2-40B4-BE49-F238E27FC236}">
                <a16:creationId xmlns:a16="http://schemas.microsoft.com/office/drawing/2014/main" id="{00CA5F08-9FE9-4F40-C82D-B7A9F74440AA}"/>
              </a:ext>
            </a:extLst>
          </p:cNvPr>
          <p:cNvGrpSpPr/>
          <p:nvPr/>
        </p:nvGrpSpPr>
        <p:grpSpPr>
          <a:xfrm>
            <a:off x="6226064" y="2661875"/>
            <a:ext cx="2782168" cy="1335891"/>
            <a:chOff x="6226513" y="3352800"/>
            <a:chExt cx="2782168" cy="1335891"/>
          </a:xfrm>
        </p:grpSpPr>
        <p:sp>
          <p:nvSpPr>
            <p:cNvPr id="20" name="Rectangle 19">
              <a:extLst>
                <a:ext uri="{FF2B5EF4-FFF2-40B4-BE49-F238E27FC236}">
                  <a16:creationId xmlns:a16="http://schemas.microsoft.com/office/drawing/2014/main" id="{5F9053ED-260B-3887-21C6-0244E98FE785}"/>
                </a:ext>
              </a:extLst>
            </p:cNvPr>
            <p:cNvSpPr>
              <a:spLocks noChangeAspect="1"/>
            </p:cNvSpPr>
            <p:nvPr/>
          </p:nvSpPr>
          <p:spPr>
            <a:xfrm>
              <a:off x="6226513" y="3352800"/>
              <a:ext cx="2782168" cy="1335891"/>
            </a:xfrm>
            <a:prstGeom prst="rect">
              <a:avLst/>
            </a:prstGeom>
            <a:solidFill>
              <a:srgbClr val="064308"/>
            </a:solidFill>
            <a:ln>
              <a:solidFill>
                <a:srgbClr val="06430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C25BFFFA-D705-A1F3-7B5B-000B29A21254}"/>
                </a:ext>
              </a:extLst>
            </p:cNvPr>
            <p:cNvPicPr>
              <a:picLocks noChangeAspect="1"/>
            </p:cNvPicPr>
            <p:nvPr/>
          </p:nvPicPr>
          <p:blipFill>
            <a:blip r:embed="rId7"/>
            <a:stretch>
              <a:fillRect/>
            </a:stretch>
          </p:blipFill>
          <p:spPr>
            <a:xfrm>
              <a:off x="6476580" y="3546203"/>
              <a:ext cx="251348" cy="330343"/>
            </a:xfrm>
            <a:prstGeom prst="rect">
              <a:avLst/>
            </a:prstGeom>
          </p:spPr>
        </p:pic>
        <p:pic>
          <p:nvPicPr>
            <p:cNvPr id="32" name="Picture 31">
              <a:extLst>
                <a:ext uri="{FF2B5EF4-FFF2-40B4-BE49-F238E27FC236}">
                  <a16:creationId xmlns:a16="http://schemas.microsoft.com/office/drawing/2014/main" id="{8DD1DCBE-6974-368D-D226-FB00016C5A68}"/>
                </a:ext>
              </a:extLst>
            </p:cNvPr>
            <p:cNvPicPr>
              <a:picLocks noChangeAspect="1"/>
            </p:cNvPicPr>
            <p:nvPr/>
          </p:nvPicPr>
          <p:blipFill>
            <a:blip r:embed="rId8">
              <a:lum bright="70000" contrast="-70000"/>
            </a:blip>
            <a:stretch>
              <a:fillRect/>
            </a:stretch>
          </p:blipFill>
          <p:spPr>
            <a:xfrm>
              <a:off x="6512953" y="4002891"/>
              <a:ext cx="2209288" cy="516144"/>
            </a:xfrm>
            <a:prstGeom prst="rect">
              <a:avLst/>
            </a:prstGeom>
          </p:spPr>
        </p:pic>
      </p:grpSp>
      <p:pic>
        <p:nvPicPr>
          <p:cNvPr id="35" name="Picture 34">
            <a:extLst>
              <a:ext uri="{FF2B5EF4-FFF2-40B4-BE49-F238E27FC236}">
                <a16:creationId xmlns:a16="http://schemas.microsoft.com/office/drawing/2014/main" id="{A6C5FAE7-8A37-6E48-3E7A-122F2AEC883B}"/>
              </a:ext>
            </a:extLst>
          </p:cNvPr>
          <p:cNvPicPr>
            <a:picLocks noChangeAspect="1"/>
          </p:cNvPicPr>
          <p:nvPr/>
        </p:nvPicPr>
        <p:blipFill rotWithShape="1">
          <a:blip r:embed="rId9"/>
          <a:srcRect l="54604" t="-15970" b="-1"/>
          <a:stretch/>
        </p:blipFill>
        <p:spPr>
          <a:xfrm>
            <a:off x="6931797" y="2020867"/>
            <a:ext cx="1371600" cy="302970"/>
          </a:xfrm>
          <a:prstGeom prst="rect">
            <a:avLst/>
          </a:prstGeom>
        </p:spPr>
      </p:pic>
      <mc:AlternateContent xmlns:mc="http://schemas.openxmlformats.org/markup-compatibility/2006" xmlns:a14="http://schemas.microsoft.com/office/drawing/2010/main">
        <mc:Choice Requires="a14">
          <p:sp>
            <p:nvSpPr>
              <p:cNvPr id="38" name="Content Placeholder 1">
                <a:extLst>
                  <a:ext uri="{FF2B5EF4-FFF2-40B4-BE49-F238E27FC236}">
                    <a16:creationId xmlns:a16="http://schemas.microsoft.com/office/drawing/2014/main" id="{679CAECB-FD44-42D5-78E2-40B5254043D9}"/>
                  </a:ext>
                </a:extLst>
              </p:cNvPr>
              <p:cNvSpPr txBox="1">
                <a:spLocks/>
              </p:cNvSpPr>
              <p:nvPr/>
            </p:nvSpPr>
            <p:spPr bwMode="auto">
              <a:xfrm>
                <a:off x="81006" y="5754718"/>
                <a:ext cx="8986794" cy="3693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1200"/>
                  </a:spcAft>
                </a:pPr>
                <a:r>
                  <a:rPr lang="en-US" kern="0" dirty="0"/>
                  <a:t>Biggest choice to make: what states should define </a:t>
                </a:r>
                <a14:m>
                  <m:oMath xmlns:m="http://schemas.openxmlformats.org/officeDocument/2006/math">
                    <m:r>
                      <a:rPr lang="en-US" b="0" i="1" kern="0" smtClean="0">
                        <a:latin typeface="Cambria Math" panose="02040503050406030204" pitchFamily="18" charset="0"/>
                      </a:rPr>
                      <m:t>𝑄</m:t>
                    </m:r>
                  </m:oMath>
                </a14:m>
                <a:r>
                  <a:rPr lang="en-US" kern="0" dirty="0"/>
                  <a:t>?</a:t>
                </a:r>
              </a:p>
            </p:txBody>
          </p:sp>
        </mc:Choice>
        <mc:Fallback xmlns="">
          <p:sp>
            <p:nvSpPr>
              <p:cNvPr id="38" name="Content Placeholder 1">
                <a:extLst>
                  <a:ext uri="{FF2B5EF4-FFF2-40B4-BE49-F238E27FC236}">
                    <a16:creationId xmlns:a16="http://schemas.microsoft.com/office/drawing/2014/main" id="{679CAECB-FD44-42D5-78E2-40B5254043D9}"/>
                  </a:ext>
                </a:extLst>
              </p:cNvPr>
              <p:cNvSpPr txBox="1">
                <a:spLocks noRot="1" noChangeAspect="1" noMove="1" noResize="1" noEditPoints="1" noAdjustHandles="1" noChangeArrowheads="1" noChangeShapeType="1" noTextEdit="1"/>
              </p:cNvSpPr>
              <p:nvPr/>
            </p:nvSpPr>
            <p:spPr bwMode="auto">
              <a:xfrm>
                <a:off x="81006" y="5754718"/>
                <a:ext cx="8986794" cy="369333"/>
              </a:xfrm>
              <a:prstGeom prst="rect">
                <a:avLst/>
              </a:prstGeom>
              <a:blipFill>
                <a:blip r:embed="rId10"/>
                <a:stretch>
                  <a:fillRect l="-1763" t="-31148" b="-27869"/>
                </a:stretch>
              </a:blipFill>
              <a:ln w="9525">
                <a:noFill/>
                <a:miter lim="800000"/>
                <a:headEnd/>
                <a:tailEnd/>
              </a:ln>
            </p:spPr>
            <p:txBody>
              <a:bodyPr/>
              <a:lstStyle/>
              <a:p>
                <a:r>
                  <a:rPr lang="en-US">
                    <a:noFill/>
                  </a:rPr>
                  <a:t> </a:t>
                </a:r>
              </a:p>
            </p:txBody>
          </p:sp>
        </mc:Fallback>
      </mc:AlternateContent>
      <p:sp>
        <p:nvSpPr>
          <p:cNvPr id="2" name="Rectangle 1">
            <a:extLst>
              <a:ext uri="{FF2B5EF4-FFF2-40B4-BE49-F238E27FC236}">
                <a16:creationId xmlns:a16="http://schemas.microsoft.com/office/drawing/2014/main" id="{292E8D2A-F36F-F303-5FE5-23C76FA9B877}"/>
              </a:ext>
            </a:extLst>
          </p:cNvPr>
          <p:cNvSpPr/>
          <p:nvPr/>
        </p:nvSpPr>
        <p:spPr>
          <a:xfrm>
            <a:off x="1700" y="995001"/>
            <a:ext cx="9142300" cy="5129049"/>
          </a:xfrm>
          <a:prstGeom prst="rect">
            <a:avLst/>
          </a:prstGeom>
          <a:solidFill>
            <a:schemeClr val="bg1">
              <a:lumMod val="50000"/>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7EAF16-1648-3C6B-0C08-04A61B25447F}"/>
              </a:ext>
            </a:extLst>
          </p:cNvPr>
          <p:cNvSpPr txBox="1"/>
          <p:nvPr/>
        </p:nvSpPr>
        <p:spPr>
          <a:xfrm>
            <a:off x="2272332" y="2792292"/>
            <a:ext cx="4599336" cy="1815882"/>
          </a:xfrm>
          <a:prstGeom prst="rect">
            <a:avLst/>
          </a:prstGeom>
          <a:solidFill>
            <a:schemeClr val="bg1"/>
          </a:solidFill>
        </p:spPr>
        <p:txBody>
          <a:bodyPr wrap="none" rtlCol="0">
            <a:spAutoFit/>
          </a:bodyPr>
          <a:lstStyle/>
          <a:p>
            <a:pPr algn="ctr"/>
            <a:r>
              <a:rPr lang="en-US" sz="2800" dirty="0"/>
              <a:t>Similar to the idea of SMEC</a:t>
            </a:r>
          </a:p>
          <a:p>
            <a:pPr algn="ctr"/>
            <a:r>
              <a:rPr lang="en-US" sz="2800" dirty="0"/>
              <a:t>(discussed by Marek!)</a:t>
            </a:r>
          </a:p>
          <a:p>
            <a:pPr algn="ctr"/>
            <a:r>
              <a:rPr lang="en-US" sz="2800" dirty="0"/>
              <a:t>but projects from a whole</a:t>
            </a:r>
          </a:p>
          <a:p>
            <a:pPr algn="ctr"/>
            <a:r>
              <a:rPr lang="en-US" sz="2800" dirty="0"/>
              <a:t>space onto subspace</a:t>
            </a:r>
          </a:p>
        </p:txBody>
      </p:sp>
    </p:spTree>
    <p:extLst>
      <p:ext uri="{BB962C8B-B14F-4D97-AF65-F5344CB8AC3E}">
        <p14:creationId xmlns:p14="http://schemas.microsoft.com/office/powerpoint/2010/main" val="42217275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49A1C6-8246-4A05-AB52-8D1C339F993A}"/>
              </a:ext>
            </a:extLst>
          </p:cNvPr>
          <p:cNvSpPr>
            <a:spLocks noGrp="1"/>
          </p:cNvSpPr>
          <p:nvPr>
            <p:ph idx="1"/>
          </p:nvPr>
        </p:nvSpPr>
        <p:spPr>
          <a:xfrm>
            <a:off x="647700" y="1092306"/>
            <a:ext cx="7848600" cy="4876800"/>
          </a:xfrm>
        </p:spPr>
        <p:txBody>
          <a:bodyPr/>
          <a:lstStyle/>
          <a:p>
            <a:pPr>
              <a:spcAft>
                <a:spcPts val="1200"/>
              </a:spcAft>
            </a:pPr>
            <a:r>
              <a:rPr lang="en-US" dirty="0"/>
              <a:t>Continuum coupling impacts nuclei in many ways:</a:t>
            </a:r>
          </a:p>
          <a:p>
            <a:pPr lvl="1">
              <a:spcAft>
                <a:spcPts val="1200"/>
              </a:spcAft>
            </a:pPr>
            <a:r>
              <a:rPr lang="en-US" dirty="0"/>
              <a:t>Spectroscopic factors (single-particle strength) can be easily suppressed compared to other models</a:t>
            </a:r>
          </a:p>
          <a:p>
            <a:pPr lvl="1">
              <a:spcAft>
                <a:spcPts val="1200"/>
              </a:spcAft>
            </a:pPr>
            <a:r>
              <a:rPr lang="en-US" dirty="0"/>
              <a:t>Structure can begin to dissolve and notion of nuclear “states” begins to disappear</a:t>
            </a:r>
          </a:p>
          <a:p>
            <a:pPr lvl="1">
              <a:spcAft>
                <a:spcPts val="1200"/>
              </a:spcAft>
            </a:pPr>
            <a:r>
              <a:rPr lang="en-US" dirty="0"/>
              <a:t>GSM can still predict many genuine resonant states quite well, but there is some room for improvement</a:t>
            </a:r>
          </a:p>
          <a:p>
            <a:pPr>
              <a:spcAft>
                <a:spcPts val="1200"/>
              </a:spcAft>
            </a:pPr>
            <a:r>
              <a:rPr lang="en-US" dirty="0"/>
              <a:t>Ongoing work: Quantification of continuum coupling strength can give insight into these exotic systems compared to closed system</a:t>
            </a:r>
          </a:p>
        </p:txBody>
      </p:sp>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Conclusions</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34</a:t>
            </a:fld>
            <a:endParaRPr lang="en-US"/>
          </a:p>
        </p:txBody>
      </p:sp>
      <p:sp>
        <p:nvSpPr>
          <p:cNvPr id="6" name="Footer Placeholder 2">
            <a:extLst>
              <a:ext uri="{FF2B5EF4-FFF2-40B4-BE49-F238E27FC236}">
                <a16:creationId xmlns:a16="http://schemas.microsoft.com/office/drawing/2014/main" id="{7B72D14D-854C-4F4A-BBE0-1BB3202C9E4C}"/>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2121746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49A1C6-8246-4A05-AB52-8D1C339F993A}"/>
              </a:ext>
            </a:extLst>
          </p:cNvPr>
          <p:cNvSpPr>
            <a:spLocks noGrp="1"/>
          </p:cNvSpPr>
          <p:nvPr>
            <p:ph idx="1"/>
          </p:nvPr>
        </p:nvSpPr>
        <p:spPr>
          <a:xfrm>
            <a:off x="76878" y="1219200"/>
            <a:ext cx="8990922" cy="4495500"/>
          </a:xfrm>
        </p:spPr>
        <p:txBody>
          <a:bodyPr/>
          <a:lstStyle/>
          <a:p>
            <a:pPr>
              <a:spcAft>
                <a:spcPts val="1200"/>
              </a:spcAft>
            </a:pPr>
            <a:r>
              <a:rPr lang="en-US" dirty="0">
                <a:effectLst/>
                <a:latin typeface="Arial" panose="020B0604020202020204" pitchFamily="34" charset="0"/>
              </a:rPr>
              <a:t>Collaborators: W. Nazarewicz</a:t>
            </a:r>
            <a:r>
              <a:rPr lang="en-US" baseline="30000" dirty="0">
                <a:latin typeface="Arial" panose="020B0604020202020204" pitchFamily="34" charset="0"/>
              </a:rPr>
              <a:t>1,2</a:t>
            </a:r>
            <a:r>
              <a:rPr lang="en-US" dirty="0">
                <a:latin typeface="Arial" panose="020B0604020202020204" pitchFamily="34" charset="0"/>
              </a:rPr>
              <a:t> and </a:t>
            </a:r>
            <a:r>
              <a:rPr lang="en-US" dirty="0">
                <a:effectLst/>
                <a:latin typeface="Arial" panose="020B0604020202020204" pitchFamily="34" charset="0"/>
              </a:rPr>
              <a:t>S. M. Wang</a:t>
            </a:r>
            <a:r>
              <a:rPr lang="en-US" altLang="ja-JP" baseline="30000" dirty="0">
                <a:latin typeface="Arial" panose="020B0604020202020204" pitchFamily="34" charset="0"/>
              </a:rPr>
              <a:t>3,4</a:t>
            </a:r>
            <a:endParaRPr lang="en-US" dirty="0">
              <a:effectLst/>
              <a:latin typeface="Arial" panose="020B0604020202020204" pitchFamily="34" charset="0"/>
            </a:endParaRPr>
          </a:p>
          <a:p>
            <a:pPr marL="668909" lvl="1" indent="-457200">
              <a:buFont typeface="+mj-lt"/>
              <a:buAutoNum type="arabicPeriod"/>
            </a:pPr>
            <a:r>
              <a:rPr lang="en-US" sz="1200" dirty="0">
                <a:effectLst/>
                <a:latin typeface="Arial" panose="020B0604020202020204" pitchFamily="34" charset="0"/>
              </a:rPr>
              <a:t>Facility for Rare Isotope Beams, Michigan State University</a:t>
            </a:r>
          </a:p>
          <a:p>
            <a:pPr marL="668909" lvl="1" indent="-457200">
              <a:buFont typeface="+mj-lt"/>
              <a:buAutoNum type="arabicPeriod"/>
            </a:pPr>
            <a:r>
              <a:rPr lang="en-US" sz="1200" dirty="0">
                <a:effectLst/>
                <a:latin typeface="Arial" panose="020B0604020202020204" pitchFamily="34" charset="0"/>
              </a:rPr>
              <a:t>Department of Physics and Astronomy, Michigan State University</a:t>
            </a:r>
          </a:p>
          <a:p>
            <a:pPr marL="668909" lvl="1" indent="-457200">
              <a:buFont typeface="+mj-lt"/>
              <a:buAutoNum type="arabicPeriod"/>
            </a:pPr>
            <a:r>
              <a:rPr lang="en-US" sz="1200" dirty="0">
                <a:effectLst/>
                <a:latin typeface="Arial" panose="020B0604020202020204" pitchFamily="34" charset="0"/>
              </a:rPr>
              <a:t>Key Laboratory of Nuclear Physics and Ion-beam Application (MOE), Institute of Modern Physics, Fudan University, Shanghai 200433, China</a:t>
            </a:r>
          </a:p>
          <a:p>
            <a:pPr marL="668909" lvl="1" indent="-457200">
              <a:buFont typeface="+mj-lt"/>
              <a:buAutoNum type="arabicPeriod"/>
            </a:pPr>
            <a:r>
              <a:rPr lang="en-US" sz="1200" dirty="0">
                <a:effectLst/>
                <a:latin typeface="Arial" panose="020B0604020202020204" pitchFamily="34" charset="0"/>
              </a:rPr>
              <a:t>Shanghai Research Center for Theoretical Nuclear Physics, NSFC and Fudan University, Shanghai 200438, China</a:t>
            </a:r>
          </a:p>
          <a:p>
            <a:pPr>
              <a:spcAft>
                <a:spcPts val="1200"/>
              </a:spcAft>
            </a:pPr>
            <a:r>
              <a:rPr lang="en-US" dirty="0">
                <a:effectLst/>
                <a:latin typeface="Arial" panose="020B0604020202020204" pitchFamily="34" charset="0"/>
              </a:rPr>
              <a:t>This material is based upon work supported by </a:t>
            </a:r>
            <a:r>
              <a:rPr lang="en-US" dirty="0">
                <a:latin typeface="Arial" panose="020B0604020202020204" pitchFamily="34" charset="0"/>
              </a:rPr>
              <a:t>grant number DOE-DE-SC0013365</a:t>
            </a:r>
            <a:endParaRPr lang="en-US" dirty="0">
              <a:effectLst/>
              <a:latin typeface="Arial" panose="020B0604020202020204" pitchFamily="34" charset="0"/>
            </a:endParaRPr>
          </a:p>
          <a:p>
            <a:pPr>
              <a:spcAft>
                <a:spcPts val="1200"/>
              </a:spcAft>
            </a:pPr>
            <a:r>
              <a:rPr lang="en-US" dirty="0">
                <a:latin typeface="Arial" panose="020B0604020202020204" pitchFamily="34" charset="0"/>
              </a:rPr>
              <a:t>Thank you for your attention!</a:t>
            </a:r>
            <a:endParaRPr lang="en-US" dirty="0"/>
          </a:p>
        </p:txBody>
      </p:sp>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Acknowledgements</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35</a:t>
            </a:fld>
            <a:endParaRPr lang="en-US"/>
          </a:p>
        </p:txBody>
      </p:sp>
      <p:sp>
        <p:nvSpPr>
          <p:cNvPr id="6" name="Footer Placeholder 2">
            <a:extLst>
              <a:ext uri="{FF2B5EF4-FFF2-40B4-BE49-F238E27FC236}">
                <a16:creationId xmlns:a16="http://schemas.microsoft.com/office/drawing/2014/main" id="{7C22E0ED-9078-7C71-929B-B36095050985}"/>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75992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FD79-E889-506E-BDBD-63AC12FEE5C2}"/>
              </a:ext>
            </a:extLst>
          </p:cNvPr>
          <p:cNvSpPr>
            <a:spLocks noGrp="1"/>
          </p:cNvSpPr>
          <p:nvPr>
            <p:ph type="title"/>
          </p:nvPr>
        </p:nvSpPr>
        <p:spPr/>
        <p:txBody>
          <a:bodyPr/>
          <a:lstStyle/>
          <a:p>
            <a:r>
              <a:rPr lang="en-US" dirty="0"/>
              <a:t>Backup Slides</a:t>
            </a:r>
          </a:p>
        </p:txBody>
      </p:sp>
      <p:sp>
        <p:nvSpPr>
          <p:cNvPr id="4" name="Slide Number Placeholder 3">
            <a:extLst>
              <a:ext uri="{FF2B5EF4-FFF2-40B4-BE49-F238E27FC236}">
                <a16:creationId xmlns:a16="http://schemas.microsoft.com/office/drawing/2014/main" id="{4BD7DD9A-C9E5-A189-39C2-F4E9A2112E69}"/>
              </a:ext>
            </a:extLst>
          </p:cNvPr>
          <p:cNvSpPr>
            <a:spLocks noGrp="1"/>
          </p:cNvSpPr>
          <p:nvPr>
            <p:ph type="sldNum" sz="quarter" idx="11"/>
          </p:nvPr>
        </p:nvSpPr>
        <p:spPr/>
        <p:txBody>
          <a:bodyPr/>
          <a:lstStyle/>
          <a:p>
            <a:pPr>
              <a:defRPr/>
            </a:pPr>
            <a:r>
              <a:rPr lang="en-US"/>
              <a:t>, Slide </a:t>
            </a:r>
            <a:fld id="{888FC917-2F4D-45AC-AA7A-EF80FFB23A84}" type="slidenum">
              <a:rPr lang="en-US" smtClean="0"/>
              <a:pPr>
                <a:defRPr/>
              </a:pPr>
              <a:t>36</a:t>
            </a:fld>
            <a:endParaRPr lang="en-US"/>
          </a:p>
        </p:txBody>
      </p:sp>
      <p:sp>
        <p:nvSpPr>
          <p:cNvPr id="5" name="Footer Placeholder 2">
            <a:extLst>
              <a:ext uri="{FF2B5EF4-FFF2-40B4-BE49-F238E27FC236}">
                <a16:creationId xmlns:a16="http://schemas.microsoft.com/office/drawing/2014/main" id="{49660141-FE9D-8742-489D-6422A466E199}"/>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1593033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891B-3CD3-06A8-3665-41626706DE50}"/>
              </a:ext>
            </a:extLst>
          </p:cNvPr>
          <p:cNvSpPr>
            <a:spLocks noGrp="1"/>
          </p:cNvSpPr>
          <p:nvPr>
            <p:ph type="title"/>
          </p:nvPr>
        </p:nvSpPr>
        <p:spPr/>
        <p:txBody>
          <a:bodyPr/>
          <a:lstStyle/>
          <a:p>
            <a:r>
              <a:rPr lang="en-US" dirty="0"/>
              <a:t>Introduction – Harmonic Oscillator solutions</a:t>
            </a:r>
          </a:p>
        </p:txBody>
      </p:sp>
      <p:sp>
        <p:nvSpPr>
          <p:cNvPr id="3" name="Footer Placeholder 2">
            <a:extLst>
              <a:ext uri="{FF2B5EF4-FFF2-40B4-BE49-F238E27FC236}">
                <a16:creationId xmlns:a16="http://schemas.microsoft.com/office/drawing/2014/main" id="{264A0BDE-C51D-3BF1-93C5-532BCF1ECB45}"/>
              </a:ext>
            </a:extLst>
          </p:cNvPr>
          <p:cNvSpPr>
            <a:spLocks noGrp="1"/>
          </p:cNvSpPr>
          <p:nvPr>
            <p:ph type="ftr" sz="quarter" idx="10"/>
          </p:nvPr>
        </p:nvSpPr>
        <p:spPr/>
        <p:txBody>
          <a:bodyPr/>
          <a:lstStyle/>
          <a:p>
            <a:pPr>
              <a:defRPr/>
            </a:pPr>
            <a:r>
              <a:rPr lang="en-US" dirty="0"/>
              <a:t>J. Wylie, </a:t>
            </a:r>
            <a:r>
              <a:rPr lang="en-US" dirty="0" err="1"/>
              <a:t>Erice</a:t>
            </a:r>
            <a:r>
              <a:rPr lang="en-US" dirty="0"/>
              <a:t> Meeting 2024</a:t>
            </a:r>
          </a:p>
        </p:txBody>
      </p:sp>
      <p:sp>
        <p:nvSpPr>
          <p:cNvPr id="4" name="Slide Number Placeholder 3">
            <a:extLst>
              <a:ext uri="{FF2B5EF4-FFF2-40B4-BE49-F238E27FC236}">
                <a16:creationId xmlns:a16="http://schemas.microsoft.com/office/drawing/2014/main" id="{56B0A2F6-9746-1F26-17A6-16248D4A36A1}"/>
              </a:ext>
            </a:extLst>
          </p:cNvPr>
          <p:cNvSpPr>
            <a:spLocks noGrp="1"/>
          </p:cNvSpPr>
          <p:nvPr>
            <p:ph type="sldNum" sz="quarter" idx="11"/>
          </p:nvPr>
        </p:nvSpPr>
        <p:spPr/>
        <p:txBody>
          <a:bodyPr/>
          <a:lstStyle/>
          <a:p>
            <a:pPr>
              <a:defRPr/>
            </a:pPr>
            <a:r>
              <a:rPr lang="en-US"/>
              <a:t>, Slide </a:t>
            </a:r>
            <a:fld id="{CF988859-7953-4624-98C4-717249B46A15}" type="slidenum">
              <a:rPr lang="en-US" smtClean="0"/>
              <a:pPr>
                <a:defRPr/>
              </a:pPr>
              <a:t>37</a:t>
            </a:fld>
            <a:endParaRPr lang="en-US"/>
          </a:p>
        </p:txBody>
      </p:sp>
      <p:sp>
        <p:nvSpPr>
          <p:cNvPr id="57" name="Content Placeholder 1">
            <a:extLst>
              <a:ext uri="{FF2B5EF4-FFF2-40B4-BE49-F238E27FC236}">
                <a16:creationId xmlns:a16="http://schemas.microsoft.com/office/drawing/2014/main" id="{444D962F-D6BD-34EF-ADC8-50D11F9DDB9A}"/>
              </a:ext>
            </a:extLst>
          </p:cNvPr>
          <p:cNvSpPr txBox="1">
            <a:spLocks/>
          </p:cNvSpPr>
          <p:nvPr/>
        </p:nvSpPr>
        <p:spPr>
          <a:xfrm>
            <a:off x="76200" y="1080389"/>
            <a:ext cx="7924800" cy="479698"/>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600"/>
              </a:spcAft>
            </a:pPr>
            <a:r>
              <a:rPr lang="en-US" kern="0" dirty="0"/>
              <a:t>Closed quantum system, we have only bound states</a:t>
            </a:r>
          </a:p>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r>
              <a:rPr lang="en-US" kern="0" dirty="0"/>
              <a:t>If we consider a finite potential, what do we see?</a:t>
            </a:r>
          </a:p>
        </p:txBody>
      </p:sp>
      <p:grpSp>
        <p:nvGrpSpPr>
          <p:cNvPr id="40" name="Group 39">
            <a:extLst>
              <a:ext uri="{FF2B5EF4-FFF2-40B4-BE49-F238E27FC236}">
                <a16:creationId xmlns:a16="http://schemas.microsoft.com/office/drawing/2014/main" id="{963AB649-227B-9210-DE29-1DB84E1AA4B5}"/>
              </a:ext>
            </a:extLst>
          </p:cNvPr>
          <p:cNvGrpSpPr/>
          <p:nvPr/>
        </p:nvGrpSpPr>
        <p:grpSpPr>
          <a:xfrm>
            <a:off x="4953000" y="2379589"/>
            <a:ext cx="2982708" cy="1623537"/>
            <a:chOff x="2708572" y="3355499"/>
            <a:chExt cx="2982708" cy="1623537"/>
          </a:xfrm>
        </p:grpSpPr>
        <p:sp>
          <p:nvSpPr>
            <p:cNvPr id="7" name="Rectangle 6">
              <a:extLst>
                <a:ext uri="{FF2B5EF4-FFF2-40B4-BE49-F238E27FC236}">
                  <a16:creationId xmlns:a16="http://schemas.microsoft.com/office/drawing/2014/main" id="{2FD1650D-D839-565B-0D31-60F76B20EC8A}"/>
                </a:ext>
              </a:extLst>
            </p:cNvPr>
            <p:cNvSpPr/>
            <p:nvPr/>
          </p:nvSpPr>
          <p:spPr>
            <a:xfrm>
              <a:off x="2708572" y="3355499"/>
              <a:ext cx="2982708" cy="1623537"/>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BF2BF19-5096-1021-FDF1-1A21719D0205}"/>
                </a:ext>
              </a:extLst>
            </p:cNvPr>
            <p:cNvCxnSpPr>
              <a:cxnSpLocks/>
            </p:cNvCxnSpPr>
            <p:nvPr/>
          </p:nvCxnSpPr>
          <p:spPr>
            <a:xfrm flipV="1">
              <a:off x="3449034" y="3364552"/>
              <a:ext cx="0" cy="161448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FDA1B19E-C4AE-7B97-96C0-501E892FC6AF}"/>
                </a:ext>
              </a:extLst>
            </p:cNvPr>
            <p:cNvCxnSpPr>
              <a:cxnSpLocks/>
            </p:cNvCxnSpPr>
            <p:nvPr/>
          </p:nvCxnSpPr>
          <p:spPr>
            <a:xfrm>
              <a:off x="2708572" y="4306985"/>
              <a:ext cx="298270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E91341B7-0E30-24DE-7C1C-4EF7179C6013}"/>
                </a:ext>
              </a:extLst>
            </p:cNvPr>
            <p:cNvSpPr>
              <a:spLocks noChangeAspect="1"/>
            </p:cNvSpPr>
            <p:nvPr/>
          </p:nvSpPr>
          <p:spPr>
            <a:xfrm>
              <a:off x="3412071" y="3715727"/>
              <a:ext cx="78834" cy="78834"/>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64B51A2-0B23-AFF0-41A3-03E8843CC396}"/>
                </a:ext>
              </a:extLst>
            </p:cNvPr>
            <p:cNvSpPr>
              <a:spLocks noChangeAspect="1"/>
            </p:cNvSpPr>
            <p:nvPr/>
          </p:nvSpPr>
          <p:spPr>
            <a:xfrm>
              <a:off x="3412071" y="4055299"/>
              <a:ext cx="78834" cy="78834"/>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4E72772-7320-6813-1394-5314383ABBE3}"/>
                    </a:ext>
                  </a:extLst>
                </p:cNvPr>
                <p:cNvSpPr txBox="1"/>
                <p:nvPr/>
              </p:nvSpPr>
              <p:spPr>
                <a:xfrm>
                  <a:off x="5067709" y="3960114"/>
                  <a:ext cx="619913" cy="276999"/>
                </a:xfrm>
                <a:prstGeom prst="rect">
                  <a:avLst/>
                </a:prstGeom>
                <a:noFill/>
              </p:spPr>
              <p:txBody>
                <a:bodyPr wrap="none" lIns="0" tIns="0" rIns="0" bIns="0" rtlCol="0">
                  <a:spAutoFit/>
                </a:bodyPr>
                <a:lstStyle/>
                <a:p>
                  <a:r>
                    <a:rPr lang="en-US" b="0" dirty="0"/>
                    <a:t>Re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38" name="TextBox 37">
                  <a:extLst>
                    <a:ext uri="{FF2B5EF4-FFF2-40B4-BE49-F238E27FC236}">
                      <a16:creationId xmlns:a16="http://schemas.microsoft.com/office/drawing/2014/main" id="{C4E72772-7320-6813-1394-5314383ABBE3}"/>
                    </a:ext>
                  </a:extLst>
                </p:cNvPr>
                <p:cNvSpPr txBox="1">
                  <a:spLocks noRot="1" noChangeAspect="1" noMove="1" noResize="1" noEditPoints="1" noAdjustHandles="1" noChangeArrowheads="1" noChangeShapeType="1" noTextEdit="1"/>
                </p:cNvSpPr>
                <p:nvPr/>
              </p:nvSpPr>
              <p:spPr>
                <a:xfrm>
                  <a:off x="5067709" y="3960114"/>
                  <a:ext cx="619913" cy="276999"/>
                </a:xfrm>
                <a:prstGeom prst="rect">
                  <a:avLst/>
                </a:prstGeom>
                <a:blipFill>
                  <a:blip r:embed="rId3"/>
                  <a:stretch>
                    <a:fillRect l="-23762"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61C4B29-0C59-B514-63F5-D09DECEEF419}"/>
                    </a:ext>
                  </a:extLst>
                </p:cNvPr>
                <p:cNvSpPr txBox="1"/>
                <p:nvPr/>
              </p:nvSpPr>
              <p:spPr>
                <a:xfrm>
                  <a:off x="3543862" y="3363733"/>
                  <a:ext cx="581441" cy="276999"/>
                </a:xfrm>
                <a:prstGeom prst="rect">
                  <a:avLst/>
                </a:prstGeom>
                <a:noFill/>
              </p:spPr>
              <p:txBody>
                <a:bodyPr wrap="none" lIns="0" tIns="0" rIns="0" bIns="0" rtlCol="0">
                  <a:spAutoFit/>
                </a:bodyPr>
                <a:lstStyle/>
                <a:p>
                  <a:r>
                    <a:rPr lang="en-US" b="0" dirty="0"/>
                    <a:t>Im</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39" name="TextBox 38">
                  <a:extLst>
                    <a:ext uri="{FF2B5EF4-FFF2-40B4-BE49-F238E27FC236}">
                      <a16:creationId xmlns:a16="http://schemas.microsoft.com/office/drawing/2014/main" id="{361C4B29-0C59-B514-63F5-D09DECEEF419}"/>
                    </a:ext>
                  </a:extLst>
                </p:cNvPr>
                <p:cNvSpPr txBox="1">
                  <a:spLocks noRot="1" noChangeAspect="1" noMove="1" noResize="1" noEditPoints="1" noAdjustHandles="1" noChangeArrowheads="1" noChangeShapeType="1" noTextEdit="1"/>
                </p:cNvSpPr>
                <p:nvPr/>
              </p:nvSpPr>
              <p:spPr>
                <a:xfrm>
                  <a:off x="3543862" y="3363733"/>
                  <a:ext cx="581441" cy="276999"/>
                </a:xfrm>
                <a:prstGeom prst="rect">
                  <a:avLst/>
                </a:prstGeom>
                <a:blipFill>
                  <a:blip r:embed="rId4"/>
                  <a:stretch>
                    <a:fillRect l="-25263" t="-28261" b="-50000"/>
                  </a:stretch>
                </a:blipFill>
              </p:spPr>
              <p:txBody>
                <a:bodyPr/>
                <a:lstStyle/>
                <a:p>
                  <a:r>
                    <a:rPr lang="en-US">
                      <a:noFill/>
                    </a:rPr>
                    <a:t> </a:t>
                  </a:r>
                </a:p>
              </p:txBody>
            </p:sp>
          </mc:Fallback>
        </mc:AlternateContent>
      </p:grpSp>
      <p:grpSp>
        <p:nvGrpSpPr>
          <p:cNvPr id="49" name="Group 48">
            <a:extLst>
              <a:ext uri="{FF2B5EF4-FFF2-40B4-BE49-F238E27FC236}">
                <a16:creationId xmlns:a16="http://schemas.microsoft.com/office/drawing/2014/main" id="{DC90D63B-92FE-451D-D802-E74451B983CF}"/>
              </a:ext>
            </a:extLst>
          </p:cNvPr>
          <p:cNvGrpSpPr/>
          <p:nvPr/>
        </p:nvGrpSpPr>
        <p:grpSpPr>
          <a:xfrm>
            <a:off x="906013" y="2057400"/>
            <a:ext cx="2937894" cy="2345026"/>
            <a:chOff x="531668" y="1411473"/>
            <a:chExt cx="2503433" cy="2017527"/>
          </a:xfrm>
        </p:grpSpPr>
        <p:grpSp>
          <p:nvGrpSpPr>
            <p:cNvPr id="45" name="Group 44">
              <a:extLst>
                <a:ext uri="{FF2B5EF4-FFF2-40B4-BE49-F238E27FC236}">
                  <a16:creationId xmlns:a16="http://schemas.microsoft.com/office/drawing/2014/main" id="{F4042608-DC1C-22AD-76EB-1E687DF57259}"/>
                </a:ext>
              </a:extLst>
            </p:cNvPr>
            <p:cNvGrpSpPr/>
            <p:nvPr/>
          </p:nvGrpSpPr>
          <p:grpSpPr>
            <a:xfrm>
              <a:off x="749101" y="1554170"/>
              <a:ext cx="2286000" cy="1874830"/>
              <a:chOff x="1219200" y="1709303"/>
              <a:chExt cx="2286000" cy="1874830"/>
            </a:xfrm>
          </p:grpSpPr>
          <p:cxnSp>
            <p:nvCxnSpPr>
              <p:cNvPr id="41" name="Straight Arrow Connector 40">
                <a:extLst>
                  <a:ext uri="{FF2B5EF4-FFF2-40B4-BE49-F238E27FC236}">
                    <a16:creationId xmlns:a16="http://schemas.microsoft.com/office/drawing/2014/main" id="{0A5758DA-5A14-C0DC-4626-519918615CC9}"/>
                  </a:ext>
                </a:extLst>
              </p:cNvPr>
              <p:cNvCxnSpPr>
                <a:cxnSpLocks/>
              </p:cNvCxnSpPr>
              <p:nvPr/>
            </p:nvCxnSpPr>
            <p:spPr>
              <a:xfrm>
                <a:off x="1219200" y="1709303"/>
                <a:ext cx="0" cy="18748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756A7CD1-CB66-66D6-12CF-FF6FEFB5270F}"/>
                  </a:ext>
                </a:extLst>
              </p:cNvPr>
              <p:cNvCxnSpPr/>
              <p:nvPr/>
            </p:nvCxnSpPr>
            <p:spPr>
              <a:xfrm>
                <a:off x="1219200" y="3399198"/>
                <a:ext cx="22860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cxnSp>
          <p:nvCxnSpPr>
            <p:cNvPr id="50" name="Straight Connector 49">
              <a:extLst>
                <a:ext uri="{FF2B5EF4-FFF2-40B4-BE49-F238E27FC236}">
                  <a16:creationId xmlns:a16="http://schemas.microsoft.com/office/drawing/2014/main" id="{9587A6E3-9E40-2F86-CBE7-5D44F418B948}"/>
                </a:ext>
              </a:extLst>
            </p:cNvPr>
            <p:cNvCxnSpPr>
              <a:cxnSpLocks/>
            </p:cNvCxnSpPr>
            <p:nvPr/>
          </p:nvCxnSpPr>
          <p:spPr>
            <a:xfrm>
              <a:off x="749101" y="3001970"/>
              <a:ext cx="84067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52" name="Straight Connector 51">
              <a:extLst>
                <a:ext uri="{FF2B5EF4-FFF2-40B4-BE49-F238E27FC236}">
                  <a16:creationId xmlns:a16="http://schemas.microsoft.com/office/drawing/2014/main" id="{D6CD985E-38C9-2D1E-E0B2-120866C1F80D}"/>
                </a:ext>
              </a:extLst>
            </p:cNvPr>
            <p:cNvCxnSpPr>
              <a:cxnSpLocks/>
            </p:cNvCxnSpPr>
            <p:nvPr/>
          </p:nvCxnSpPr>
          <p:spPr>
            <a:xfrm>
              <a:off x="749100" y="2773370"/>
              <a:ext cx="1079700" cy="3818"/>
            </a:xfrm>
            <a:prstGeom prst="line">
              <a:avLst/>
            </a:prstGeom>
          </p:spPr>
          <p:style>
            <a:lnRef idx="2">
              <a:schemeClr val="accent4"/>
            </a:lnRef>
            <a:fillRef idx="0">
              <a:schemeClr val="accent4"/>
            </a:fillRef>
            <a:effectRef idx="1">
              <a:schemeClr val="accent4"/>
            </a:effectRef>
            <a:fontRef idx="minor">
              <a:schemeClr val="tx1"/>
            </a:fontRef>
          </p:style>
        </p:cxnSp>
        <p:sp>
          <p:nvSpPr>
            <p:cNvPr id="58" name="Oval 57">
              <a:extLst>
                <a:ext uri="{FF2B5EF4-FFF2-40B4-BE49-F238E27FC236}">
                  <a16:creationId xmlns:a16="http://schemas.microsoft.com/office/drawing/2014/main" id="{5CC3BE93-1A6D-D183-984F-8D6085953BC1}"/>
                </a:ext>
              </a:extLst>
            </p:cNvPr>
            <p:cNvSpPr>
              <a:spLocks noChangeAspect="1"/>
            </p:cNvSpPr>
            <p:nvPr/>
          </p:nvSpPr>
          <p:spPr>
            <a:xfrm>
              <a:off x="1065397" y="2924830"/>
              <a:ext cx="167146" cy="167146"/>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434468C-CF16-9827-91D5-FC7B705BBACF}"/>
                </a:ext>
              </a:extLst>
            </p:cNvPr>
            <p:cNvSpPr>
              <a:spLocks noChangeAspect="1"/>
            </p:cNvSpPr>
            <p:nvPr/>
          </p:nvSpPr>
          <p:spPr>
            <a:xfrm>
              <a:off x="1282497" y="2706718"/>
              <a:ext cx="167146" cy="167146"/>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0879EC6A-A944-5B30-03AC-4C80FDE23CFC}"/>
                    </a:ext>
                  </a:extLst>
                </p:cNvPr>
                <p:cNvSpPr txBox="1"/>
                <p:nvPr/>
              </p:nvSpPr>
              <p:spPr>
                <a:xfrm>
                  <a:off x="531668" y="1411473"/>
                  <a:ext cx="2174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42" name="TextBox 41">
                  <a:extLst>
                    <a:ext uri="{FF2B5EF4-FFF2-40B4-BE49-F238E27FC236}">
                      <a16:creationId xmlns:a16="http://schemas.microsoft.com/office/drawing/2014/main" id="{0879EC6A-A944-5B30-03AC-4C80FDE23CFC}"/>
                    </a:ext>
                  </a:extLst>
                </p:cNvPr>
                <p:cNvSpPr txBox="1">
                  <a:spLocks noRot="1" noChangeAspect="1" noMove="1" noResize="1" noEditPoints="1" noAdjustHandles="1" noChangeArrowheads="1" noChangeShapeType="1" noTextEdit="1"/>
                </p:cNvSpPr>
                <p:nvPr/>
              </p:nvSpPr>
              <p:spPr>
                <a:xfrm>
                  <a:off x="531668" y="1411473"/>
                  <a:ext cx="217432" cy="276999"/>
                </a:xfrm>
                <a:prstGeom prst="rect">
                  <a:avLst/>
                </a:prstGeom>
                <a:blipFill>
                  <a:blip r:embed="rId14"/>
                  <a:stretch>
                    <a:fillRect l="-22222" r="-19444" b="-8696"/>
                  </a:stretch>
                </a:blipFill>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5460537C-E70A-10E9-6CB7-D0345CB86D39}"/>
                </a:ext>
              </a:extLst>
            </p:cNvPr>
            <p:cNvSpPr/>
            <p:nvPr/>
          </p:nvSpPr>
          <p:spPr>
            <a:xfrm>
              <a:off x="746449" y="1614196"/>
              <a:ext cx="1607263" cy="1614242"/>
            </a:xfrm>
            <a:custGeom>
              <a:avLst/>
              <a:gdLst>
                <a:gd name="connsiteX0" fmla="*/ 0 w 1607263"/>
                <a:gd name="connsiteY0" fmla="*/ 1614196 h 1614362"/>
                <a:gd name="connsiteX1" fmla="*/ 494522 w 1607263"/>
                <a:gd name="connsiteY1" fmla="*/ 1548882 h 1614362"/>
                <a:gd name="connsiteX2" fmla="*/ 989045 w 1607263"/>
                <a:gd name="connsiteY2" fmla="*/ 1212980 h 1614362"/>
                <a:gd name="connsiteX3" fmla="*/ 1334278 w 1607263"/>
                <a:gd name="connsiteY3" fmla="*/ 709126 h 1614362"/>
                <a:gd name="connsiteX4" fmla="*/ 1576873 w 1607263"/>
                <a:gd name="connsiteY4" fmla="*/ 130628 h 1614362"/>
                <a:gd name="connsiteX5" fmla="*/ 1595535 w 1607263"/>
                <a:gd name="connsiteY5" fmla="*/ 0 h 1614362"/>
                <a:gd name="connsiteX0" fmla="*/ 0 w 1607263"/>
                <a:gd name="connsiteY0" fmla="*/ 1614196 h 1614242"/>
                <a:gd name="connsiteX1" fmla="*/ 494522 w 1607263"/>
                <a:gd name="connsiteY1" fmla="*/ 1548882 h 1614242"/>
                <a:gd name="connsiteX2" fmla="*/ 1005714 w 1607263"/>
                <a:gd name="connsiteY2" fmla="*/ 1267748 h 1614242"/>
                <a:gd name="connsiteX3" fmla="*/ 1334278 w 1607263"/>
                <a:gd name="connsiteY3" fmla="*/ 709126 h 1614242"/>
                <a:gd name="connsiteX4" fmla="*/ 1576873 w 1607263"/>
                <a:gd name="connsiteY4" fmla="*/ 130628 h 1614242"/>
                <a:gd name="connsiteX5" fmla="*/ 1595535 w 1607263"/>
                <a:gd name="connsiteY5" fmla="*/ 0 h 161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7263" h="1614242">
                  <a:moveTo>
                    <a:pt x="0" y="1614196"/>
                  </a:moveTo>
                  <a:cubicBezTo>
                    <a:pt x="164840" y="1614973"/>
                    <a:pt x="326903" y="1606623"/>
                    <a:pt x="494522" y="1548882"/>
                  </a:cubicBezTo>
                  <a:cubicBezTo>
                    <a:pt x="662141" y="1491141"/>
                    <a:pt x="865755" y="1407707"/>
                    <a:pt x="1005714" y="1267748"/>
                  </a:cubicBezTo>
                  <a:cubicBezTo>
                    <a:pt x="1145673" y="1127789"/>
                    <a:pt x="1239085" y="898646"/>
                    <a:pt x="1334278" y="709126"/>
                  </a:cubicBezTo>
                  <a:cubicBezTo>
                    <a:pt x="1429471" y="519606"/>
                    <a:pt x="1533330" y="248816"/>
                    <a:pt x="1576873" y="130628"/>
                  </a:cubicBezTo>
                  <a:cubicBezTo>
                    <a:pt x="1620416" y="12440"/>
                    <a:pt x="1607975" y="6220"/>
                    <a:pt x="1595535"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CE4ABC42-051D-4793-98E5-AA2FB6EC0F04}"/>
                </a:ext>
              </a:extLst>
            </p:cNvPr>
            <p:cNvCxnSpPr>
              <a:cxnSpLocks/>
            </p:cNvCxnSpPr>
            <p:nvPr/>
          </p:nvCxnSpPr>
          <p:spPr>
            <a:xfrm>
              <a:off x="742647" y="2121447"/>
              <a:ext cx="1418473" cy="7624"/>
            </a:xfrm>
            <a:prstGeom prst="line">
              <a:avLst/>
            </a:prstGeom>
          </p:spPr>
          <p:style>
            <a:lnRef idx="2">
              <a:schemeClr val="accent4"/>
            </a:lnRef>
            <a:fillRef idx="0">
              <a:schemeClr val="accent4"/>
            </a:fillRef>
            <a:effectRef idx="1">
              <a:schemeClr val="accent4"/>
            </a:effectRef>
            <a:fontRef idx="minor">
              <a:schemeClr val="tx1"/>
            </a:fontRef>
          </p:style>
        </p:cxnSp>
        <p:sp>
          <p:nvSpPr>
            <p:cNvPr id="29" name="Oval 28">
              <a:extLst>
                <a:ext uri="{FF2B5EF4-FFF2-40B4-BE49-F238E27FC236}">
                  <a16:creationId xmlns:a16="http://schemas.microsoft.com/office/drawing/2014/main" id="{4FD738B4-B98D-6F06-8E68-D1D2A6D7C3BD}"/>
                </a:ext>
              </a:extLst>
            </p:cNvPr>
            <p:cNvSpPr>
              <a:spLocks noChangeAspect="1"/>
            </p:cNvSpPr>
            <p:nvPr/>
          </p:nvSpPr>
          <p:spPr>
            <a:xfrm>
              <a:off x="1276044" y="2054795"/>
              <a:ext cx="167146" cy="167146"/>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BBD1DF11-71A6-EDAF-476E-CDB72576A84D}"/>
                </a:ext>
              </a:extLst>
            </p:cNvPr>
            <p:cNvCxnSpPr>
              <a:cxnSpLocks/>
              <a:endCxn id="15" idx="4"/>
            </p:cNvCxnSpPr>
            <p:nvPr/>
          </p:nvCxnSpPr>
          <p:spPr>
            <a:xfrm>
              <a:off x="752824" y="1730764"/>
              <a:ext cx="1570498" cy="14060"/>
            </a:xfrm>
            <a:prstGeom prst="line">
              <a:avLst/>
            </a:prstGeom>
          </p:spPr>
          <p:style>
            <a:lnRef idx="2">
              <a:schemeClr val="accent4"/>
            </a:lnRef>
            <a:fillRef idx="0">
              <a:schemeClr val="accent4"/>
            </a:fillRef>
            <a:effectRef idx="1">
              <a:schemeClr val="accent4"/>
            </a:effectRef>
            <a:fontRef idx="minor">
              <a:schemeClr val="tx1"/>
            </a:fontRef>
          </p:style>
        </p:cxnSp>
        <p:sp>
          <p:nvSpPr>
            <p:cNvPr id="34" name="Oval 33">
              <a:extLst>
                <a:ext uri="{FF2B5EF4-FFF2-40B4-BE49-F238E27FC236}">
                  <a16:creationId xmlns:a16="http://schemas.microsoft.com/office/drawing/2014/main" id="{16E5FE50-B766-CE6B-6DE5-ACAADC97C8CD}"/>
                </a:ext>
              </a:extLst>
            </p:cNvPr>
            <p:cNvSpPr>
              <a:spLocks noChangeAspect="1"/>
            </p:cNvSpPr>
            <p:nvPr/>
          </p:nvSpPr>
          <p:spPr>
            <a:xfrm>
              <a:off x="1608432" y="1673760"/>
              <a:ext cx="167146" cy="167146"/>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Arc 46">
            <a:extLst>
              <a:ext uri="{FF2B5EF4-FFF2-40B4-BE49-F238E27FC236}">
                <a16:creationId xmlns:a16="http://schemas.microsoft.com/office/drawing/2014/main" id="{EAC63305-DFAA-87DB-9CA3-1AC6C42D40AF}"/>
              </a:ext>
            </a:extLst>
          </p:cNvPr>
          <p:cNvSpPr/>
          <p:nvPr/>
        </p:nvSpPr>
        <p:spPr>
          <a:xfrm flipH="1">
            <a:off x="5173417" y="1274471"/>
            <a:ext cx="1134920" cy="1506148"/>
          </a:xfrm>
          <a:prstGeom prst="arc">
            <a:avLst>
              <a:gd name="adj1" fmla="val 18732396"/>
              <a:gd name="adj2" fmla="val 4103679"/>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8476313-6D8F-A3C9-E703-36B7851631EB}"/>
                  </a:ext>
                </a:extLst>
              </p:cNvPr>
              <p:cNvSpPr txBox="1"/>
              <p:nvPr/>
            </p:nvSpPr>
            <p:spPr>
              <a:xfrm>
                <a:off x="5384288" y="4182660"/>
                <a:ext cx="2120132" cy="303096"/>
              </a:xfrm>
              <a:prstGeom prst="rect">
                <a:avLst/>
              </a:prstGeom>
              <a:noFill/>
            </p:spPr>
            <p:txBody>
              <a:bodyPr wrap="none" lIns="0" tIns="0" rIns="0" bIns="0" rtlCol="0">
                <a:spAutoFit/>
              </a:bodyPr>
              <a:lstStyle/>
              <a:p>
                <a:pPr algn="ct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𝑖</m:t>
                    </m:r>
                    <m:rad>
                      <m:radPr>
                        <m:degHide m:val="on"/>
                        <m:ctrlPr>
                          <a:rPr lang="en-US" i="1">
                            <a:latin typeface="Cambria Math" panose="02040503050406030204" pitchFamily="18" charset="0"/>
                          </a:rPr>
                        </m:ctrlPr>
                      </m:radPr>
                      <m:deg/>
                      <m:e>
                        <m:r>
                          <a:rPr lang="en-US" i="1">
                            <a:latin typeface="Cambria Math" panose="02040503050406030204" pitchFamily="18" charset="0"/>
                          </a:rPr>
                          <m:t>−</m:t>
                        </m:r>
                        <m:r>
                          <a:rPr lang="en-US" i="1">
                            <a:latin typeface="Cambria Math" panose="02040503050406030204" pitchFamily="18" charset="0"/>
                          </a:rPr>
                          <m:t>𝐸</m:t>
                        </m:r>
                      </m:e>
                    </m:rad>
                    <m:r>
                      <a:rPr lang="en-US" i="1">
                        <a:latin typeface="Cambria Math" panose="02040503050406030204" pitchFamily="18" charset="0"/>
                      </a:rPr>
                      <m:t>, </m:t>
                    </m:r>
                    <m:r>
                      <a:rPr lang="en-US">
                        <a:latin typeface="Cambria Math" panose="02040503050406030204" pitchFamily="18" charset="0"/>
                      </a:rPr>
                      <m:t> </m:t>
                    </m:r>
                    <m:r>
                      <m:rPr>
                        <m:sty m:val="p"/>
                      </m:rPr>
                      <a:rPr lang="en-US">
                        <a:latin typeface="Cambria Math" panose="02040503050406030204" pitchFamily="18" charset="0"/>
                      </a:rPr>
                      <m:t>for</m:t>
                    </m:r>
                    <m:r>
                      <a:rPr lang="en-US" i="1">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&lt;0</m:t>
                    </m:r>
                  </m:oMath>
                </a14:m>
                <a:endParaRPr lang="en-US" b="0" i="1" dirty="0">
                  <a:latin typeface="Cambria Math" panose="02040503050406030204" pitchFamily="18" charset="0"/>
                </a:endParaRPr>
              </a:p>
            </p:txBody>
          </p:sp>
        </mc:Choice>
        <mc:Fallback xmlns="">
          <p:sp>
            <p:nvSpPr>
              <p:cNvPr id="64" name="TextBox 63">
                <a:extLst>
                  <a:ext uri="{FF2B5EF4-FFF2-40B4-BE49-F238E27FC236}">
                    <a16:creationId xmlns:a16="http://schemas.microsoft.com/office/drawing/2014/main" id="{B8476313-6D8F-A3C9-E703-36B7851631EB}"/>
                  </a:ext>
                </a:extLst>
              </p:cNvPr>
              <p:cNvSpPr txBox="1">
                <a:spLocks noRot="1" noChangeAspect="1" noMove="1" noResize="1" noEditPoints="1" noAdjustHandles="1" noChangeArrowheads="1" noChangeShapeType="1" noTextEdit="1"/>
              </p:cNvSpPr>
              <p:nvPr/>
            </p:nvSpPr>
            <p:spPr>
              <a:xfrm>
                <a:off x="5384288" y="4182660"/>
                <a:ext cx="2120132" cy="303096"/>
              </a:xfrm>
              <a:prstGeom prst="rect">
                <a:avLst/>
              </a:prstGeom>
              <a:blipFill>
                <a:blip r:embed="rId15"/>
                <a:stretch>
                  <a:fillRect l="-3448" r="-3448" b="-10000"/>
                </a:stretch>
              </a:blipFill>
            </p:spPr>
            <p:txBody>
              <a:bodyPr/>
              <a:lstStyle/>
              <a:p>
                <a:r>
                  <a:rPr lang="en-US">
                    <a:noFill/>
                  </a:rPr>
                  <a:t> </a:t>
                </a:r>
              </a:p>
            </p:txBody>
          </p:sp>
        </mc:Fallback>
      </mc:AlternateContent>
    </p:spTree>
    <p:extLst>
      <p:ext uri="{BB962C8B-B14F-4D97-AF65-F5344CB8AC3E}">
        <p14:creationId xmlns:p14="http://schemas.microsoft.com/office/powerpoint/2010/main" val="2418266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891B-3CD3-06A8-3665-41626706DE50}"/>
              </a:ext>
            </a:extLst>
          </p:cNvPr>
          <p:cNvSpPr>
            <a:spLocks noGrp="1"/>
          </p:cNvSpPr>
          <p:nvPr>
            <p:ph type="title"/>
          </p:nvPr>
        </p:nvSpPr>
        <p:spPr/>
        <p:txBody>
          <a:bodyPr/>
          <a:lstStyle/>
          <a:p>
            <a:r>
              <a:rPr lang="en-US" dirty="0"/>
              <a:t>Introduction – Finite Well solutions</a:t>
            </a:r>
          </a:p>
        </p:txBody>
      </p:sp>
      <p:sp>
        <p:nvSpPr>
          <p:cNvPr id="4" name="Slide Number Placeholder 3">
            <a:extLst>
              <a:ext uri="{FF2B5EF4-FFF2-40B4-BE49-F238E27FC236}">
                <a16:creationId xmlns:a16="http://schemas.microsoft.com/office/drawing/2014/main" id="{56B0A2F6-9746-1F26-17A6-16248D4A36A1}"/>
              </a:ext>
            </a:extLst>
          </p:cNvPr>
          <p:cNvSpPr>
            <a:spLocks noGrp="1"/>
          </p:cNvSpPr>
          <p:nvPr>
            <p:ph type="sldNum" sz="quarter" idx="11"/>
          </p:nvPr>
        </p:nvSpPr>
        <p:spPr/>
        <p:txBody>
          <a:bodyPr/>
          <a:lstStyle/>
          <a:p>
            <a:pPr>
              <a:defRPr/>
            </a:pPr>
            <a:r>
              <a:rPr lang="en-US"/>
              <a:t>, Slide </a:t>
            </a:r>
            <a:fld id="{CF988859-7953-4624-98C4-717249B46A15}" type="slidenum">
              <a:rPr lang="en-US" smtClean="0"/>
              <a:pPr>
                <a:defRPr/>
              </a:pPr>
              <a:t>38</a:t>
            </a:fld>
            <a:endParaRPr lang="en-US"/>
          </a:p>
        </p:txBody>
      </p:sp>
      <p:sp>
        <p:nvSpPr>
          <p:cNvPr id="57" name="Content Placeholder 1">
            <a:extLst>
              <a:ext uri="{FF2B5EF4-FFF2-40B4-BE49-F238E27FC236}">
                <a16:creationId xmlns:a16="http://schemas.microsoft.com/office/drawing/2014/main" id="{444D962F-D6BD-34EF-ADC8-50D11F9DDB9A}"/>
              </a:ext>
            </a:extLst>
          </p:cNvPr>
          <p:cNvSpPr txBox="1">
            <a:spLocks/>
          </p:cNvSpPr>
          <p:nvPr/>
        </p:nvSpPr>
        <p:spPr>
          <a:xfrm>
            <a:off x="76200" y="1080389"/>
            <a:ext cx="8990922" cy="479698"/>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600"/>
              </a:spcAft>
            </a:pPr>
            <a:r>
              <a:rPr lang="en-US" kern="0" dirty="0"/>
              <a:t>Finite potentials have two classifications of solutions:</a:t>
            </a:r>
          </a:p>
          <a:p>
            <a:pPr lvl="1">
              <a:spcAft>
                <a:spcPts val="600"/>
              </a:spcAft>
            </a:pPr>
            <a:r>
              <a:rPr lang="en-US" kern="0" dirty="0"/>
              <a:t>Bound states</a:t>
            </a:r>
          </a:p>
          <a:p>
            <a:pPr lvl="1">
              <a:spcAft>
                <a:spcPts val="600"/>
              </a:spcAft>
            </a:pPr>
            <a:r>
              <a:rPr lang="en-US" kern="0" dirty="0"/>
              <a:t>Scattering states</a:t>
            </a:r>
          </a:p>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endParaRPr lang="en-US" kern="0" dirty="0"/>
          </a:p>
          <a:p>
            <a:pPr>
              <a:spcAft>
                <a:spcPts val="600"/>
              </a:spcAft>
            </a:pPr>
            <a:endParaRPr lang="en-US" kern="0" dirty="0"/>
          </a:p>
          <a:p>
            <a:pPr lvl="1">
              <a:spcAft>
                <a:spcPts val="600"/>
              </a:spcAft>
            </a:pPr>
            <a:endParaRPr lang="en-US" kern="0" dirty="0"/>
          </a:p>
          <a:p>
            <a:pPr>
              <a:spcAft>
                <a:spcPts val="600"/>
              </a:spcAft>
            </a:pPr>
            <a:r>
              <a:rPr lang="en-US" kern="0" dirty="0"/>
              <a:t>This is nice for bound and unbound systems, but is there something else we should consider?</a:t>
            </a:r>
          </a:p>
        </p:txBody>
      </p:sp>
      <p:grpSp>
        <p:nvGrpSpPr>
          <p:cNvPr id="152" name="Group 151">
            <a:extLst>
              <a:ext uri="{FF2B5EF4-FFF2-40B4-BE49-F238E27FC236}">
                <a16:creationId xmlns:a16="http://schemas.microsoft.com/office/drawing/2014/main" id="{40056BFF-A93A-D19B-8FE3-2E76DE5920DF}"/>
              </a:ext>
            </a:extLst>
          </p:cNvPr>
          <p:cNvGrpSpPr/>
          <p:nvPr/>
        </p:nvGrpSpPr>
        <p:grpSpPr>
          <a:xfrm>
            <a:off x="3144921" y="1647024"/>
            <a:ext cx="5609761" cy="3468458"/>
            <a:chOff x="3144921" y="1647024"/>
            <a:chExt cx="5609761" cy="346845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93C427C-2A48-77C8-17D5-3DF4C55F5275}"/>
                    </a:ext>
                  </a:extLst>
                </p:cNvPr>
                <p:cNvSpPr txBox="1"/>
                <p:nvPr/>
              </p:nvSpPr>
              <p:spPr>
                <a:xfrm>
                  <a:off x="5919859" y="4224625"/>
                  <a:ext cx="2609176" cy="719428"/>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i="1">
                                    <a:latin typeface="Cambria Math" panose="02040503050406030204" pitchFamily="18" charset="0"/>
                                  </a:rPr>
                                  <m:t>𝑖</m:t>
                                </m:r>
                                <m:rad>
                                  <m:radPr>
                                    <m:degHide m:val="on"/>
                                    <m:ctrlPr>
                                      <a:rPr lang="en-US" i="1">
                                        <a:latin typeface="Cambria Math" panose="02040503050406030204" pitchFamily="18" charset="0"/>
                                      </a:rPr>
                                    </m:ctrlPr>
                                  </m:radPr>
                                  <m:deg/>
                                  <m:e>
                                    <m:r>
                                      <a:rPr lang="en-US" i="1">
                                        <a:latin typeface="Cambria Math" panose="02040503050406030204" pitchFamily="18" charset="0"/>
                                      </a:rPr>
                                      <m:t>−</m:t>
                                    </m:r>
                                    <m:r>
                                      <a:rPr lang="en-US" i="1">
                                        <a:latin typeface="Cambria Math" panose="02040503050406030204" pitchFamily="18" charset="0"/>
                                      </a:rPr>
                                      <m:t>𝐸</m:t>
                                    </m:r>
                                  </m:e>
                                </m:rad>
                                <m:r>
                                  <a:rPr lang="en-US" i="1">
                                    <a:latin typeface="Cambria Math" panose="02040503050406030204" pitchFamily="18" charset="0"/>
                                  </a:rPr>
                                  <m:t>,</m:t>
                                </m:r>
                                <m:r>
                                  <a:rPr lang="en-US" i="1" smtClean="0">
                                    <a:latin typeface="Cambria Math" panose="02040503050406030204" pitchFamily="18" charset="0"/>
                                  </a:rPr>
                                  <m:t> </m:t>
                                </m:r>
                                <m:r>
                                  <a:rPr lang="en-US" b="0" i="0" smtClean="0">
                                    <a:latin typeface="Cambria Math" panose="02040503050406030204" pitchFamily="18" charset="0"/>
                                  </a:rPr>
                                  <m:t> </m:t>
                                </m:r>
                                <m:r>
                                  <m:rPr>
                                    <m:sty m:val="p"/>
                                  </m:rPr>
                                  <a:rPr lang="en-US">
                                    <a:latin typeface="Cambria Math" panose="02040503050406030204" pitchFamily="18" charset="0"/>
                                  </a:rPr>
                                  <m:t>for</m:t>
                                </m:r>
                                <m:r>
                                  <a:rPr lang="en-US" i="1">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&lt;0</m:t>
                                </m:r>
                              </m:e>
                              <m:e>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𝐸</m:t>
                                    </m:r>
                                  </m:e>
                                </m:rad>
                                <m:r>
                                  <a:rPr lang="en-US" b="0" i="1" smtClean="0">
                                    <a:latin typeface="Cambria Math" panose="02040503050406030204" pitchFamily="18" charset="0"/>
                                  </a:rPr>
                                  <m:t>, </m:t>
                                </m:r>
                                <m:r>
                                  <a:rPr lang="en-US" b="0" i="0" smtClean="0">
                                    <a:latin typeface="Cambria Math" panose="02040503050406030204" pitchFamily="18" charset="0"/>
                                  </a:rPr>
                                  <m:t> </m:t>
                                </m:r>
                                <m:r>
                                  <m:rPr>
                                    <m:sty m:val="p"/>
                                  </m:rPr>
                                  <a:rPr lang="en-US" b="0" i="0" smtClean="0">
                                    <a:latin typeface="Cambria Math" panose="02040503050406030204" pitchFamily="18" charset="0"/>
                                  </a:rPr>
                                  <m:t>for</m:t>
                                </m:r>
                                <m:r>
                                  <a:rPr lang="en-US" b="0" i="1" smtClean="0">
                                    <a:latin typeface="Cambria Math" panose="02040503050406030204" pitchFamily="18" charset="0"/>
                                  </a:rPr>
                                  <m:t> </m:t>
                                </m:r>
                                <m:r>
                                  <a:rPr lang="en-US" b="0" i="1" smtClean="0">
                                    <a:latin typeface="Cambria Math" panose="02040503050406030204" pitchFamily="18" charset="0"/>
                                  </a:rPr>
                                  <m:t>𝐸</m:t>
                                </m:r>
                                <m:r>
                                  <a:rPr lang="en-US" b="0" i="1" smtClean="0">
                                    <a:latin typeface="Cambria Math" panose="02040503050406030204" pitchFamily="18" charset="0"/>
                                  </a:rPr>
                                  <m:t>&gt;0</m:t>
                                </m:r>
                              </m:e>
                            </m:eqArr>
                          </m:e>
                        </m:d>
                      </m:oMath>
                    </m:oMathPara>
                  </a14:m>
                  <a:endParaRPr lang="en-US" b="0" i="1" dirty="0">
                    <a:latin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593C427C-2A48-77C8-17D5-3DF4C55F5275}"/>
                    </a:ext>
                  </a:extLst>
                </p:cNvPr>
                <p:cNvSpPr txBox="1">
                  <a:spLocks noRot="1" noChangeAspect="1" noMove="1" noResize="1" noEditPoints="1" noAdjustHandles="1" noChangeArrowheads="1" noChangeShapeType="1" noTextEdit="1"/>
                </p:cNvSpPr>
                <p:nvPr/>
              </p:nvSpPr>
              <p:spPr>
                <a:xfrm>
                  <a:off x="5919859" y="4224625"/>
                  <a:ext cx="2609176" cy="719428"/>
                </a:xfrm>
                <a:prstGeom prst="rect">
                  <a:avLst/>
                </a:prstGeom>
                <a:blipFill>
                  <a:blip r:embed="rId3"/>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304B4D59-5283-0B0E-056A-A36EAB7C8906}"/>
                </a:ext>
              </a:extLst>
            </p:cNvPr>
            <p:cNvCxnSpPr>
              <a:cxnSpLocks/>
            </p:cNvCxnSpPr>
            <p:nvPr/>
          </p:nvCxnSpPr>
          <p:spPr>
            <a:xfrm>
              <a:off x="3894809" y="4684441"/>
              <a:ext cx="1686248" cy="0"/>
            </a:xfrm>
            <a:prstGeom prst="line">
              <a:avLst/>
            </a:prstGeom>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0916522-14CF-8E0B-8E03-9974C6C96B41}"/>
                    </a:ext>
                  </a:extLst>
                </p:cNvPr>
                <p:cNvSpPr txBox="1"/>
                <p:nvPr/>
              </p:nvSpPr>
              <p:spPr>
                <a:xfrm>
                  <a:off x="3450021" y="1647024"/>
                  <a:ext cx="436719" cy="476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18" name="TextBox 17">
                  <a:extLst>
                    <a:ext uri="{FF2B5EF4-FFF2-40B4-BE49-F238E27FC236}">
                      <a16:creationId xmlns:a16="http://schemas.microsoft.com/office/drawing/2014/main" id="{80916522-14CF-8E0B-8E03-9974C6C96B41}"/>
                    </a:ext>
                  </a:extLst>
                </p:cNvPr>
                <p:cNvSpPr txBox="1">
                  <a:spLocks noRot="1" noChangeAspect="1" noMove="1" noResize="1" noEditPoints="1" noAdjustHandles="1" noChangeArrowheads="1" noChangeShapeType="1" noTextEdit="1"/>
                </p:cNvSpPr>
                <p:nvPr/>
              </p:nvSpPr>
              <p:spPr>
                <a:xfrm>
                  <a:off x="3450021" y="1647024"/>
                  <a:ext cx="436719" cy="476206"/>
                </a:xfrm>
                <a:prstGeom prst="rect">
                  <a:avLst/>
                </a:prstGeom>
                <a:blipFill>
                  <a:blip r:embed="rId4"/>
                  <a:stretch>
                    <a:fillRect/>
                  </a:stretch>
                </a:blipFill>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F86B917D-7A0A-36D0-14D6-F8D1E30754D0}"/>
                </a:ext>
              </a:extLst>
            </p:cNvPr>
            <p:cNvCxnSpPr>
              <a:cxnSpLocks/>
            </p:cNvCxnSpPr>
            <p:nvPr/>
          </p:nvCxnSpPr>
          <p:spPr>
            <a:xfrm>
              <a:off x="3886740" y="4015938"/>
              <a:ext cx="1686248" cy="0"/>
            </a:xfrm>
            <a:prstGeom prst="line">
              <a:avLst/>
            </a:prstGeom>
          </p:spPr>
          <p:style>
            <a:lnRef idx="2">
              <a:schemeClr val="accent4"/>
            </a:lnRef>
            <a:fillRef idx="0">
              <a:schemeClr val="accent4"/>
            </a:fillRef>
            <a:effectRef idx="1">
              <a:schemeClr val="accent4"/>
            </a:effectRef>
            <a:fontRef idx="minor">
              <a:schemeClr val="tx1"/>
            </a:fontRef>
          </p:style>
        </p:cxnSp>
        <p:grpSp>
          <p:nvGrpSpPr>
            <p:cNvPr id="26" name="Group 25">
              <a:extLst>
                <a:ext uri="{FF2B5EF4-FFF2-40B4-BE49-F238E27FC236}">
                  <a16:creationId xmlns:a16="http://schemas.microsoft.com/office/drawing/2014/main" id="{8E2660E3-0E2F-4F76-FB31-EC3B146B5DBC}"/>
                </a:ext>
              </a:extLst>
            </p:cNvPr>
            <p:cNvGrpSpPr/>
            <p:nvPr/>
          </p:nvGrpSpPr>
          <p:grpSpPr>
            <a:xfrm>
              <a:off x="3886742" y="1892343"/>
              <a:ext cx="4591507" cy="3223139"/>
              <a:chOff x="5013866" y="2765734"/>
              <a:chExt cx="4591507" cy="3223139"/>
            </a:xfrm>
          </p:grpSpPr>
          <p:cxnSp>
            <p:nvCxnSpPr>
              <p:cNvPr id="27" name="Straight Arrow Connector 26">
                <a:extLst>
                  <a:ext uri="{FF2B5EF4-FFF2-40B4-BE49-F238E27FC236}">
                    <a16:creationId xmlns:a16="http://schemas.microsoft.com/office/drawing/2014/main" id="{FB07F86D-D635-4B0E-0F15-C7FAC49AF9E1}"/>
                  </a:ext>
                </a:extLst>
              </p:cNvPr>
              <p:cNvCxnSpPr>
                <a:cxnSpLocks/>
              </p:cNvCxnSpPr>
              <p:nvPr/>
            </p:nvCxnSpPr>
            <p:spPr>
              <a:xfrm>
                <a:off x="5013866" y="2765734"/>
                <a:ext cx="0" cy="3223139"/>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FD8FBB4C-9676-2447-B452-7AC3F02183DE}"/>
                  </a:ext>
                </a:extLst>
              </p:cNvPr>
              <p:cNvCxnSpPr/>
              <p:nvPr/>
            </p:nvCxnSpPr>
            <p:spPr>
              <a:xfrm>
                <a:off x="5013866" y="4514491"/>
                <a:ext cx="459150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5" name="Left Brace 34">
              <a:extLst>
                <a:ext uri="{FF2B5EF4-FFF2-40B4-BE49-F238E27FC236}">
                  <a16:creationId xmlns:a16="http://schemas.microsoft.com/office/drawing/2014/main" id="{71DDD46B-0FF2-C7C3-967F-5CFAE68DD0CB}"/>
                </a:ext>
              </a:extLst>
            </p:cNvPr>
            <p:cNvSpPr/>
            <p:nvPr/>
          </p:nvSpPr>
          <p:spPr>
            <a:xfrm>
              <a:off x="3613068" y="3675174"/>
              <a:ext cx="122185" cy="1185065"/>
            </a:xfrm>
            <a:prstGeom prst="leftBrace">
              <a:avLst/>
            </a:prstGeom>
            <a:ln>
              <a:solidFill>
                <a:schemeClr val="accent4"/>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702D2964-AD76-AF2D-6AB7-3B8B9C74EE76}"/>
                </a:ext>
              </a:extLst>
            </p:cNvPr>
            <p:cNvSpPr txBox="1"/>
            <p:nvPr/>
          </p:nvSpPr>
          <p:spPr>
            <a:xfrm rot="16200000">
              <a:off x="2903829" y="4083039"/>
              <a:ext cx="851515" cy="369332"/>
            </a:xfrm>
            <a:prstGeom prst="rect">
              <a:avLst/>
            </a:prstGeom>
            <a:noFill/>
          </p:spPr>
          <p:txBody>
            <a:bodyPr wrap="none" rtlCol="0">
              <a:spAutoFit/>
            </a:bodyPr>
            <a:lstStyle/>
            <a:p>
              <a:r>
                <a:rPr lang="en-US" dirty="0"/>
                <a:t>Bound</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DD27840-5FDB-5505-CB99-40687410F0B6}"/>
                    </a:ext>
                  </a:extLst>
                </p:cNvPr>
                <p:cNvSpPr txBox="1"/>
                <p:nvPr/>
              </p:nvSpPr>
              <p:spPr>
                <a:xfrm>
                  <a:off x="6371184" y="3702771"/>
                  <a:ext cx="1857624" cy="369332"/>
                </a:xfrm>
                <a:prstGeom prst="rect">
                  <a:avLst/>
                </a:prstGeom>
                <a:noFill/>
              </p:spPr>
              <p:txBody>
                <a:bodyPr wrap="none" rtlCol="0">
                  <a:spAutoFit/>
                </a:bodyPr>
                <a:lstStyle/>
                <a:p>
                  <a:r>
                    <a:rPr lang="en-US" dirty="0"/>
                    <a:t>Threshold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=0</m:t>
                      </m:r>
                    </m:oMath>
                  </a14:m>
                  <a:endParaRPr lang="en-US" dirty="0"/>
                </a:p>
              </p:txBody>
            </p:sp>
          </mc:Choice>
          <mc:Fallback xmlns="">
            <p:sp>
              <p:nvSpPr>
                <p:cNvPr id="37" name="TextBox 36">
                  <a:extLst>
                    <a:ext uri="{FF2B5EF4-FFF2-40B4-BE49-F238E27FC236}">
                      <a16:creationId xmlns:a16="http://schemas.microsoft.com/office/drawing/2014/main" id="{5DD27840-5FDB-5505-CB99-40687410F0B6}"/>
                    </a:ext>
                  </a:extLst>
                </p:cNvPr>
                <p:cNvSpPr txBox="1">
                  <a:spLocks noRot="1" noChangeAspect="1" noMove="1" noResize="1" noEditPoints="1" noAdjustHandles="1" noChangeArrowheads="1" noChangeShapeType="1" noTextEdit="1"/>
                </p:cNvSpPr>
                <p:nvPr/>
              </p:nvSpPr>
              <p:spPr>
                <a:xfrm>
                  <a:off x="6371184" y="3702771"/>
                  <a:ext cx="1857624" cy="369332"/>
                </a:xfrm>
                <a:prstGeom prst="rect">
                  <a:avLst/>
                </a:prstGeom>
                <a:blipFill>
                  <a:blip r:embed="rId5"/>
                  <a:stretch>
                    <a:fillRect l="-2623" t="-8197" b="-24590"/>
                  </a:stretch>
                </a:blipFill>
              </p:spPr>
              <p:txBody>
                <a:bodyPr/>
                <a:lstStyle/>
                <a:p>
                  <a:r>
                    <a:rPr lang="en-US">
                      <a:noFill/>
                    </a:rPr>
                    <a:t> </a:t>
                  </a:r>
                </a:p>
              </p:txBody>
            </p:sp>
          </mc:Fallback>
        </mc:AlternateContent>
        <p:sp>
          <p:nvSpPr>
            <p:cNvPr id="43" name="Freeform: Shape 42">
              <a:extLst>
                <a:ext uri="{FF2B5EF4-FFF2-40B4-BE49-F238E27FC236}">
                  <a16:creationId xmlns:a16="http://schemas.microsoft.com/office/drawing/2014/main" id="{7325DFF1-CD91-7128-B5C3-CE747DEEB415}"/>
                </a:ext>
              </a:extLst>
            </p:cNvPr>
            <p:cNvSpPr/>
            <p:nvPr/>
          </p:nvSpPr>
          <p:spPr>
            <a:xfrm>
              <a:off x="3903527" y="4278500"/>
              <a:ext cx="1663643" cy="417849"/>
            </a:xfrm>
            <a:custGeom>
              <a:avLst/>
              <a:gdLst>
                <a:gd name="connsiteX0" fmla="*/ 0 w 1486403"/>
                <a:gd name="connsiteY0" fmla="*/ 813978 h 813978"/>
                <a:gd name="connsiteX1" fmla="*/ 773413 w 1486403"/>
                <a:gd name="connsiteY1" fmla="*/ 283 h 813978"/>
                <a:gd name="connsiteX2" fmla="*/ 1486403 w 1486403"/>
                <a:gd name="connsiteY2" fmla="*/ 741470 h 813978"/>
                <a:gd name="connsiteX0" fmla="*/ 0 w 1498487"/>
                <a:gd name="connsiteY0" fmla="*/ 813978 h 813978"/>
                <a:gd name="connsiteX1" fmla="*/ 773413 w 1498487"/>
                <a:gd name="connsiteY1" fmla="*/ 283 h 813978"/>
                <a:gd name="connsiteX2" fmla="*/ 1498487 w 1498487"/>
                <a:gd name="connsiteY2" fmla="*/ 741470 h 813978"/>
                <a:gd name="connsiteX0" fmla="*/ 0 w 1663643"/>
                <a:gd name="connsiteY0" fmla="*/ 813950 h 813950"/>
                <a:gd name="connsiteX1" fmla="*/ 773413 w 1663643"/>
                <a:gd name="connsiteY1" fmla="*/ 255 h 813950"/>
                <a:gd name="connsiteX2" fmla="*/ 1663643 w 1663643"/>
                <a:gd name="connsiteY2" fmla="*/ 785752 h 813950"/>
                <a:gd name="connsiteX0" fmla="*/ 0 w 1663643"/>
                <a:gd name="connsiteY0" fmla="*/ 813934 h 813934"/>
                <a:gd name="connsiteX1" fmla="*/ 773413 w 1663643"/>
                <a:gd name="connsiteY1" fmla="*/ 239 h 813934"/>
                <a:gd name="connsiteX2" fmla="*/ 1663643 w 1663643"/>
                <a:gd name="connsiteY2" fmla="*/ 785736 h 813934"/>
                <a:gd name="connsiteX0" fmla="*/ 0 w 1663643"/>
                <a:gd name="connsiteY0" fmla="*/ 813835 h 813835"/>
                <a:gd name="connsiteX1" fmla="*/ 773413 w 1663643"/>
                <a:gd name="connsiteY1" fmla="*/ 140 h 813835"/>
                <a:gd name="connsiteX2" fmla="*/ 1663643 w 1663643"/>
                <a:gd name="connsiteY2" fmla="*/ 785637 h 813835"/>
                <a:gd name="connsiteX0" fmla="*/ 0 w 1663643"/>
                <a:gd name="connsiteY0" fmla="*/ 813835 h 813835"/>
                <a:gd name="connsiteX1" fmla="*/ 773413 w 1663643"/>
                <a:gd name="connsiteY1" fmla="*/ 140 h 813835"/>
                <a:gd name="connsiteX2" fmla="*/ 1663643 w 1663643"/>
                <a:gd name="connsiteY2" fmla="*/ 785637 h 813835"/>
                <a:gd name="connsiteX0" fmla="*/ 0 w 1663643"/>
                <a:gd name="connsiteY0" fmla="*/ 809808 h 809808"/>
                <a:gd name="connsiteX1" fmla="*/ 837864 w 1663643"/>
                <a:gd name="connsiteY1" fmla="*/ 141 h 809808"/>
                <a:gd name="connsiteX2" fmla="*/ 1663643 w 1663643"/>
                <a:gd name="connsiteY2" fmla="*/ 781610 h 809808"/>
                <a:gd name="connsiteX0" fmla="*/ 0 w 1663643"/>
                <a:gd name="connsiteY0" fmla="*/ 564153 h 564153"/>
                <a:gd name="connsiteX1" fmla="*/ 809667 w 1663643"/>
                <a:gd name="connsiteY1" fmla="*/ 206 h 564153"/>
                <a:gd name="connsiteX2" fmla="*/ 1663643 w 1663643"/>
                <a:gd name="connsiteY2" fmla="*/ 535955 h 564153"/>
              </a:gdLst>
              <a:ahLst/>
              <a:cxnLst>
                <a:cxn ang="0">
                  <a:pos x="connsiteX0" y="connsiteY0"/>
                </a:cxn>
                <a:cxn ang="0">
                  <a:pos x="connsiteX1" y="connsiteY1"/>
                </a:cxn>
                <a:cxn ang="0">
                  <a:pos x="connsiteX2" y="connsiteY2"/>
                </a:cxn>
              </a:cxnLst>
              <a:rect l="l" t="t" r="r" b="b"/>
              <a:pathLst>
                <a:path w="1663643" h="564153">
                  <a:moveTo>
                    <a:pt x="0" y="564153"/>
                  </a:moveTo>
                  <a:cubicBezTo>
                    <a:pt x="581066" y="550055"/>
                    <a:pt x="561933" y="12291"/>
                    <a:pt x="809667" y="206"/>
                  </a:cubicBezTo>
                  <a:cubicBezTo>
                    <a:pt x="1057401" y="-11879"/>
                    <a:pt x="1108759" y="513800"/>
                    <a:pt x="1663643" y="535955"/>
                  </a:cubicBezTo>
                </a:path>
              </a:pathLst>
            </a:custGeom>
            <a:noFill/>
            <a:ln>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E2DC1195-E713-11F9-1889-D87D7A29EEDA}"/>
                </a:ext>
              </a:extLst>
            </p:cNvPr>
            <p:cNvSpPr/>
            <p:nvPr/>
          </p:nvSpPr>
          <p:spPr>
            <a:xfrm>
              <a:off x="3902597" y="3659544"/>
              <a:ext cx="1651560" cy="667706"/>
            </a:xfrm>
            <a:custGeom>
              <a:avLst/>
              <a:gdLst>
                <a:gd name="connsiteX0" fmla="*/ 0 w 1558911"/>
                <a:gd name="connsiteY0" fmla="*/ 652935 h 955109"/>
                <a:gd name="connsiteX1" fmla="*/ 447130 w 1558911"/>
                <a:gd name="connsiteY1" fmla="*/ 4396 h 955109"/>
                <a:gd name="connsiteX2" fmla="*/ 1063443 w 1558911"/>
                <a:gd name="connsiteY2" fmla="*/ 938937 h 955109"/>
                <a:gd name="connsiteX3" fmla="*/ 1558911 w 1558911"/>
                <a:gd name="connsiteY3" fmla="*/ 507920 h 955109"/>
                <a:gd name="connsiteX0" fmla="*/ 0 w 1651560"/>
                <a:gd name="connsiteY0" fmla="*/ 652935 h 967388"/>
                <a:gd name="connsiteX1" fmla="*/ 447130 w 1651560"/>
                <a:gd name="connsiteY1" fmla="*/ 4396 h 967388"/>
                <a:gd name="connsiteX2" fmla="*/ 1063443 w 1651560"/>
                <a:gd name="connsiteY2" fmla="*/ 938937 h 967388"/>
                <a:gd name="connsiteX3" fmla="*/ 1651560 w 1651560"/>
                <a:gd name="connsiteY3" fmla="*/ 660992 h 967388"/>
                <a:gd name="connsiteX0" fmla="*/ 0 w 1651560"/>
                <a:gd name="connsiteY0" fmla="*/ 653968 h 1000499"/>
                <a:gd name="connsiteX1" fmla="*/ 447130 w 1651560"/>
                <a:gd name="connsiteY1" fmla="*/ 5429 h 1000499"/>
                <a:gd name="connsiteX2" fmla="*/ 1248740 w 1651560"/>
                <a:gd name="connsiteY2" fmla="*/ 976224 h 1000499"/>
                <a:gd name="connsiteX3" fmla="*/ 1651560 w 1651560"/>
                <a:gd name="connsiteY3" fmla="*/ 662025 h 1000499"/>
                <a:gd name="connsiteX0" fmla="*/ 0 w 1651560"/>
                <a:gd name="connsiteY0" fmla="*/ 408344 h 754875"/>
                <a:gd name="connsiteX1" fmla="*/ 455186 w 1651560"/>
                <a:gd name="connsiteY1" fmla="*/ 13582 h 754875"/>
                <a:gd name="connsiteX2" fmla="*/ 1248740 w 1651560"/>
                <a:gd name="connsiteY2" fmla="*/ 730600 h 754875"/>
                <a:gd name="connsiteX3" fmla="*/ 1651560 w 1651560"/>
                <a:gd name="connsiteY3" fmla="*/ 416401 h 754875"/>
                <a:gd name="connsiteX0" fmla="*/ 0 w 1651560"/>
                <a:gd name="connsiteY0" fmla="*/ 405767 h 752298"/>
                <a:gd name="connsiteX1" fmla="*/ 455186 w 1651560"/>
                <a:gd name="connsiteY1" fmla="*/ 11005 h 752298"/>
                <a:gd name="connsiteX2" fmla="*/ 1248740 w 1651560"/>
                <a:gd name="connsiteY2" fmla="*/ 728023 h 752298"/>
                <a:gd name="connsiteX3" fmla="*/ 1651560 w 1651560"/>
                <a:gd name="connsiteY3" fmla="*/ 413824 h 752298"/>
                <a:gd name="connsiteX0" fmla="*/ 0 w 1651560"/>
                <a:gd name="connsiteY0" fmla="*/ 405767 h 751218"/>
                <a:gd name="connsiteX1" fmla="*/ 455186 w 1651560"/>
                <a:gd name="connsiteY1" fmla="*/ 11005 h 751218"/>
                <a:gd name="connsiteX2" fmla="*/ 1248740 w 1651560"/>
                <a:gd name="connsiteY2" fmla="*/ 728023 h 751218"/>
                <a:gd name="connsiteX3" fmla="*/ 1651560 w 1651560"/>
                <a:gd name="connsiteY3" fmla="*/ 413824 h 751218"/>
                <a:gd name="connsiteX0" fmla="*/ 0 w 1651560"/>
                <a:gd name="connsiteY0" fmla="*/ 403758 h 713283"/>
                <a:gd name="connsiteX1" fmla="*/ 455186 w 1651560"/>
                <a:gd name="connsiteY1" fmla="*/ 8996 h 713283"/>
                <a:gd name="connsiteX2" fmla="*/ 1127894 w 1651560"/>
                <a:gd name="connsiteY2" fmla="*/ 685732 h 713283"/>
                <a:gd name="connsiteX3" fmla="*/ 1651560 w 1651560"/>
                <a:gd name="connsiteY3" fmla="*/ 411815 h 713283"/>
                <a:gd name="connsiteX0" fmla="*/ 0 w 1651560"/>
                <a:gd name="connsiteY0" fmla="*/ 396077 h 705602"/>
                <a:gd name="connsiteX1" fmla="*/ 507553 w 1651560"/>
                <a:gd name="connsiteY1" fmla="*/ 9371 h 705602"/>
                <a:gd name="connsiteX2" fmla="*/ 1127894 w 1651560"/>
                <a:gd name="connsiteY2" fmla="*/ 678051 h 705602"/>
                <a:gd name="connsiteX3" fmla="*/ 1651560 w 1651560"/>
                <a:gd name="connsiteY3" fmla="*/ 404134 h 705602"/>
                <a:gd name="connsiteX0" fmla="*/ 0 w 1651560"/>
                <a:gd name="connsiteY0" fmla="*/ 361924 h 671449"/>
                <a:gd name="connsiteX1" fmla="*/ 551863 w 1651560"/>
                <a:gd name="connsiteY1" fmla="*/ 11472 h 671449"/>
                <a:gd name="connsiteX2" fmla="*/ 1127894 w 1651560"/>
                <a:gd name="connsiteY2" fmla="*/ 643898 h 671449"/>
                <a:gd name="connsiteX3" fmla="*/ 1651560 w 1651560"/>
                <a:gd name="connsiteY3" fmla="*/ 369981 h 671449"/>
                <a:gd name="connsiteX0" fmla="*/ 0 w 1651560"/>
                <a:gd name="connsiteY0" fmla="*/ 361924 h 671449"/>
                <a:gd name="connsiteX1" fmla="*/ 551863 w 1651560"/>
                <a:gd name="connsiteY1" fmla="*/ 11472 h 671449"/>
                <a:gd name="connsiteX2" fmla="*/ 1083584 w 1651560"/>
                <a:gd name="connsiteY2" fmla="*/ 643898 h 671449"/>
                <a:gd name="connsiteX3" fmla="*/ 1651560 w 1651560"/>
                <a:gd name="connsiteY3" fmla="*/ 369981 h 671449"/>
                <a:gd name="connsiteX0" fmla="*/ 0 w 1651560"/>
                <a:gd name="connsiteY0" fmla="*/ 358181 h 667706"/>
                <a:gd name="connsiteX1" fmla="*/ 499496 w 1651560"/>
                <a:gd name="connsiteY1" fmla="*/ 11757 h 667706"/>
                <a:gd name="connsiteX2" fmla="*/ 1083584 w 1651560"/>
                <a:gd name="connsiteY2" fmla="*/ 640155 h 667706"/>
                <a:gd name="connsiteX3" fmla="*/ 1651560 w 1651560"/>
                <a:gd name="connsiteY3" fmla="*/ 366238 h 667706"/>
              </a:gdLst>
              <a:ahLst/>
              <a:cxnLst>
                <a:cxn ang="0">
                  <a:pos x="connsiteX0" y="connsiteY0"/>
                </a:cxn>
                <a:cxn ang="0">
                  <a:pos x="connsiteX1" y="connsiteY1"/>
                </a:cxn>
                <a:cxn ang="0">
                  <a:pos x="connsiteX2" y="connsiteY2"/>
                </a:cxn>
                <a:cxn ang="0">
                  <a:pos x="connsiteX3" y="connsiteY3"/>
                </a:cxn>
              </a:cxnLst>
              <a:rect l="l" t="t" r="r" b="b"/>
              <a:pathLst>
                <a:path w="1651560" h="667706">
                  <a:moveTo>
                    <a:pt x="0" y="358181"/>
                  </a:moveTo>
                  <a:cubicBezTo>
                    <a:pt x="219537" y="54388"/>
                    <a:pt x="318899" y="-35239"/>
                    <a:pt x="499496" y="11757"/>
                  </a:cubicBezTo>
                  <a:cubicBezTo>
                    <a:pt x="680093" y="58753"/>
                    <a:pt x="898287" y="556234"/>
                    <a:pt x="1083584" y="640155"/>
                  </a:cubicBezTo>
                  <a:cubicBezTo>
                    <a:pt x="1268881" y="724076"/>
                    <a:pt x="1432023" y="611622"/>
                    <a:pt x="1651560" y="366238"/>
                  </a:cubicBezTo>
                </a:path>
              </a:pathLst>
            </a:custGeom>
            <a:noFill/>
            <a:ln>
              <a:solidFill>
                <a:schemeClr val="accent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eft Brace 47">
              <a:extLst>
                <a:ext uri="{FF2B5EF4-FFF2-40B4-BE49-F238E27FC236}">
                  <a16:creationId xmlns:a16="http://schemas.microsoft.com/office/drawing/2014/main" id="{32B2CE32-E5BA-7057-71E3-41586C14F06F}"/>
                </a:ext>
              </a:extLst>
            </p:cNvPr>
            <p:cNvSpPr/>
            <p:nvPr/>
          </p:nvSpPr>
          <p:spPr>
            <a:xfrm>
              <a:off x="3613069" y="1892344"/>
              <a:ext cx="105490" cy="1761100"/>
            </a:xfrm>
            <a:prstGeom prst="leftBrace">
              <a:avLst/>
            </a:prstGeom>
            <a:ln>
              <a:solidFill>
                <a:schemeClr val="accent5"/>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D0432933-6D21-A938-AFA8-CF1271B4D0C2}"/>
                </a:ext>
              </a:extLst>
            </p:cNvPr>
            <p:cNvSpPr txBox="1"/>
            <p:nvPr/>
          </p:nvSpPr>
          <p:spPr>
            <a:xfrm rot="16200000">
              <a:off x="2812593" y="2527563"/>
              <a:ext cx="1120820" cy="369332"/>
            </a:xfrm>
            <a:prstGeom prst="rect">
              <a:avLst/>
            </a:prstGeom>
            <a:noFill/>
          </p:spPr>
          <p:txBody>
            <a:bodyPr wrap="none" rtlCol="0">
              <a:spAutoFit/>
            </a:bodyPr>
            <a:lstStyle/>
            <a:p>
              <a:r>
                <a:rPr lang="en-US" dirty="0"/>
                <a:t>Unbound</a:t>
              </a:r>
            </a:p>
          </p:txBody>
        </p:sp>
        <p:cxnSp>
          <p:nvCxnSpPr>
            <p:cNvPr id="54" name="Straight Connector 53">
              <a:extLst>
                <a:ext uri="{FF2B5EF4-FFF2-40B4-BE49-F238E27FC236}">
                  <a16:creationId xmlns:a16="http://schemas.microsoft.com/office/drawing/2014/main" id="{2F8CCBCF-62C0-F6E7-F977-194410ED6ED5}"/>
                </a:ext>
              </a:extLst>
            </p:cNvPr>
            <p:cNvCxnSpPr>
              <a:cxnSpLocks/>
            </p:cNvCxnSpPr>
            <p:nvPr/>
          </p:nvCxnSpPr>
          <p:spPr>
            <a:xfrm>
              <a:off x="3880922" y="3043335"/>
              <a:ext cx="4527336" cy="0"/>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sp>
          <p:nvSpPr>
            <p:cNvPr id="55" name="Freeform: Shape 54">
              <a:extLst>
                <a:ext uri="{FF2B5EF4-FFF2-40B4-BE49-F238E27FC236}">
                  <a16:creationId xmlns:a16="http://schemas.microsoft.com/office/drawing/2014/main" id="{9177A4DD-7203-47B4-9A26-B82015A08025}"/>
                </a:ext>
              </a:extLst>
            </p:cNvPr>
            <p:cNvSpPr/>
            <p:nvPr/>
          </p:nvSpPr>
          <p:spPr>
            <a:xfrm>
              <a:off x="3904737" y="2563664"/>
              <a:ext cx="4849945" cy="732604"/>
            </a:xfrm>
            <a:custGeom>
              <a:avLst/>
              <a:gdLst>
                <a:gd name="connsiteX0" fmla="*/ 0 w 4849945"/>
                <a:gd name="connsiteY0" fmla="*/ 595515 h 732604"/>
                <a:gd name="connsiteX1" fmla="*/ 225579 w 4849945"/>
                <a:gd name="connsiteY1" fmla="*/ 377993 h 732604"/>
                <a:gd name="connsiteX2" fmla="*/ 608257 w 4849945"/>
                <a:gd name="connsiteY2" fmla="*/ 663994 h 732604"/>
                <a:gd name="connsiteX3" fmla="*/ 1023161 w 4849945"/>
                <a:gd name="connsiteY3" fmla="*/ 373964 h 732604"/>
                <a:gd name="connsiteX4" fmla="*/ 1393755 w 4849945"/>
                <a:gd name="connsiteY4" fmla="*/ 627741 h 732604"/>
                <a:gd name="connsiteX5" fmla="*/ 2175224 w 4849945"/>
                <a:gd name="connsiteY5" fmla="*/ 67822 h 732604"/>
                <a:gd name="connsiteX6" fmla="*/ 3266865 w 4849945"/>
                <a:gd name="connsiteY6" fmla="*/ 732474 h 732604"/>
                <a:gd name="connsiteX7" fmla="*/ 4241688 w 4849945"/>
                <a:gd name="connsiteY7" fmla="*/ 3371 h 732604"/>
                <a:gd name="connsiteX8" fmla="*/ 4849945 w 4849945"/>
                <a:gd name="connsiteY8" fmla="*/ 442444 h 732604"/>
                <a:gd name="connsiteX9" fmla="*/ 4849945 w 4849945"/>
                <a:gd name="connsiteY9" fmla="*/ 442444 h 73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9945" h="732604">
                  <a:moveTo>
                    <a:pt x="0" y="595515"/>
                  </a:moveTo>
                  <a:cubicBezTo>
                    <a:pt x="62101" y="481047"/>
                    <a:pt x="124203" y="366580"/>
                    <a:pt x="225579" y="377993"/>
                  </a:cubicBezTo>
                  <a:cubicBezTo>
                    <a:pt x="326955" y="389406"/>
                    <a:pt x="475327" y="664666"/>
                    <a:pt x="608257" y="663994"/>
                  </a:cubicBezTo>
                  <a:cubicBezTo>
                    <a:pt x="741187" y="663323"/>
                    <a:pt x="892245" y="380006"/>
                    <a:pt x="1023161" y="373964"/>
                  </a:cubicBezTo>
                  <a:cubicBezTo>
                    <a:pt x="1154077" y="367922"/>
                    <a:pt x="1201745" y="678765"/>
                    <a:pt x="1393755" y="627741"/>
                  </a:cubicBezTo>
                  <a:cubicBezTo>
                    <a:pt x="1585765" y="576717"/>
                    <a:pt x="1863039" y="50367"/>
                    <a:pt x="2175224" y="67822"/>
                  </a:cubicBezTo>
                  <a:cubicBezTo>
                    <a:pt x="2487409" y="85277"/>
                    <a:pt x="2922455" y="743216"/>
                    <a:pt x="3266865" y="732474"/>
                  </a:cubicBezTo>
                  <a:cubicBezTo>
                    <a:pt x="3611275" y="721732"/>
                    <a:pt x="3977841" y="51709"/>
                    <a:pt x="4241688" y="3371"/>
                  </a:cubicBezTo>
                  <a:cubicBezTo>
                    <a:pt x="4505535" y="-44967"/>
                    <a:pt x="4849945" y="442444"/>
                    <a:pt x="4849945" y="442444"/>
                  </a:cubicBezTo>
                  <a:lnTo>
                    <a:pt x="4849945" y="442444"/>
                  </a:lnTo>
                </a:path>
              </a:pathLst>
            </a:custGeom>
            <a:noFill/>
            <a:ln>
              <a:solidFill>
                <a:srgbClr val="7030A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1909C9E-3BDC-68F9-A34A-0DD613F0EFC1}"/>
                </a:ext>
              </a:extLst>
            </p:cNvPr>
            <p:cNvSpPr>
              <a:spLocks noChangeAspect="1"/>
            </p:cNvSpPr>
            <p:nvPr/>
          </p:nvSpPr>
          <p:spPr>
            <a:xfrm>
              <a:off x="4657259" y="2959762"/>
              <a:ext cx="167146" cy="167146"/>
            </a:xfrm>
            <a:prstGeom prst="ellipse">
              <a:avLst/>
            </a:prstGeom>
            <a:gradFill>
              <a:gsLst>
                <a:gs pos="0">
                  <a:schemeClr val="accent5"/>
                </a:gs>
                <a:gs pos="100000">
                  <a:schemeClr val="accent5">
                    <a:lumMod val="60000"/>
                    <a:lumOff val="40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D425B95B-266A-B3FA-9BA2-EA79B4F72C7E}"/>
                </a:ext>
              </a:extLst>
            </p:cNvPr>
            <p:cNvSpPr>
              <a:spLocks noChangeAspect="1"/>
            </p:cNvSpPr>
            <p:nvPr/>
          </p:nvSpPr>
          <p:spPr>
            <a:xfrm>
              <a:off x="4646292" y="3932893"/>
              <a:ext cx="167146" cy="167146"/>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EAB23FB1-F17C-469A-78CC-F0B42236C864}"/>
                </a:ext>
              </a:extLst>
            </p:cNvPr>
            <p:cNvSpPr>
              <a:spLocks noChangeAspect="1"/>
            </p:cNvSpPr>
            <p:nvPr/>
          </p:nvSpPr>
          <p:spPr>
            <a:xfrm>
              <a:off x="4654361" y="4601396"/>
              <a:ext cx="167146" cy="167146"/>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Connector: Elbow 18">
              <a:extLst>
                <a:ext uri="{FF2B5EF4-FFF2-40B4-BE49-F238E27FC236}">
                  <a16:creationId xmlns:a16="http://schemas.microsoft.com/office/drawing/2014/main" id="{01218E5F-22BB-64A7-77EC-E0DACDD2DBBA}"/>
                </a:ext>
              </a:extLst>
            </p:cNvPr>
            <p:cNvCxnSpPr>
              <a:cxnSpLocks/>
            </p:cNvCxnSpPr>
            <p:nvPr/>
          </p:nvCxnSpPr>
          <p:spPr>
            <a:xfrm flipV="1">
              <a:off x="3886740" y="3653443"/>
              <a:ext cx="4483236" cy="1201651"/>
            </a:xfrm>
            <a:prstGeom prst="bentConnector3">
              <a:avLst>
                <a:gd name="adj1" fmla="val 37402"/>
              </a:avLst>
            </a:prstGeom>
          </p:spPr>
          <p:style>
            <a:lnRef idx="2">
              <a:schemeClr val="accent1"/>
            </a:lnRef>
            <a:fillRef idx="0">
              <a:schemeClr val="accent1"/>
            </a:fillRef>
            <a:effectRef idx="1">
              <a:schemeClr val="accent1"/>
            </a:effectRef>
            <a:fontRef idx="minor">
              <a:schemeClr val="tx1"/>
            </a:fontRef>
          </p:style>
        </p:cxnSp>
      </p:grpSp>
      <p:sp>
        <p:nvSpPr>
          <p:cNvPr id="5" name="Footer Placeholder 2">
            <a:extLst>
              <a:ext uri="{FF2B5EF4-FFF2-40B4-BE49-F238E27FC236}">
                <a16:creationId xmlns:a16="http://schemas.microsoft.com/office/drawing/2014/main" id="{0B2CE546-3C9C-7FEA-855E-DAC4F8F5F159}"/>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grpSp>
        <p:nvGrpSpPr>
          <p:cNvPr id="42" name="Group 41">
            <a:extLst>
              <a:ext uri="{FF2B5EF4-FFF2-40B4-BE49-F238E27FC236}">
                <a16:creationId xmlns:a16="http://schemas.microsoft.com/office/drawing/2014/main" id="{176C0917-AC65-BE00-97BB-367C678768C3}"/>
              </a:ext>
            </a:extLst>
          </p:cNvPr>
          <p:cNvGrpSpPr/>
          <p:nvPr/>
        </p:nvGrpSpPr>
        <p:grpSpPr>
          <a:xfrm>
            <a:off x="294165" y="2620353"/>
            <a:ext cx="2691696" cy="2109642"/>
            <a:chOff x="294165" y="2620353"/>
            <a:chExt cx="2691696" cy="2109642"/>
          </a:xfrm>
        </p:grpSpPr>
        <p:sp>
          <p:nvSpPr>
            <p:cNvPr id="23" name="Rectangle 22">
              <a:extLst>
                <a:ext uri="{FF2B5EF4-FFF2-40B4-BE49-F238E27FC236}">
                  <a16:creationId xmlns:a16="http://schemas.microsoft.com/office/drawing/2014/main" id="{594DF8BA-CE4C-A33D-927D-7DCC5DA166D5}"/>
                </a:ext>
              </a:extLst>
            </p:cNvPr>
            <p:cNvSpPr/>
            <p:nvPr/>
          </p:nvSpPr>
          <p:spPr>
            <a:xfrm>
              <a:off x="294165" y="2620353"/>
              <a:ext cx="2691696" cy="21096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 name="Straight Arrow Connector 23">
              <a:extLst>
                <a:ext uri="{FF2B5EF4-FFF2-40B4-BE49-F238E27FC236}">
                  <a16:creationId xmlns:a16="http://schemas.microsoft.com/office/drawing/2014/main" id="{23AD50E2-3896-136B-9FCA-B22A117A4B27}"/>
                </a:ext>
              </a:extLst>
            </p:cNvPr>
            <p:cNvCxnSpPr>
              <a:cxnSpLocks/>
            </p:cNvCxnSpPr>
            <p:nvPr/>
          </p:nvCxnSpPr>
          <p:spPr>
            <a:xfrm flipV="1">
              <a:off x="1034627" y="2629405"/>
              <a:ext cx="0" cy="21005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2BEE0E86-F7DF-1243-6F10-BA3C9A24CDD4}"/>
                </a:ext>
              </a:extLst>
            </p:cNvPr>
            <p:cNvCxnSpPr>
              <a:cxnSpLocks/>
            </p:cNvCxnSpPr>
            <p:nvPr/>
          </p:nvCxnSpPr>
          <p:spPr>
            <a:xfrm>
              <a:off x="294165" y="3571838"/>
              <a:ext cx="2672751" cy="83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2" name="Oval 31">
              <a:extLst>
                <a:ext uri="{FF2B5EF4-FFF2-40B4-BE49-F238E27FC236}">
                  <a16:creationId xmlns:a16="http://schemas.microsoft.com/office/drawing/2014/main" id="{974E1832-F514-E320-F14F-9350B0C863B6}"/>
                </a:ext>
              </a:extLst>
            </p:cNvPr>
            <p:cNvSpPr>
              <a:spLocks noChangeAspect="1"/>
            </p:cNvSpPr>
            <p:nvPr/>
          </p:nvSpPr>
          <p:spPr>
            <a:xfrm>
              <a:off x="997664" y="2980580"/>
              <a:ext cx="78834" cy="78834"/>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4566921-6CE7-7236-4D76-56C593AEC050}"/>
                </a:ext>
              </a:extLst>
            </p:cNvPr>
            <p:cNvSpPr>
              <a:spLocks noChangeAspect="1"/>
            </p:cNvSpPr>
            <p:nvPr/>
          </p:nvSpPr>
          <p:spPr>
            <a:xfrm>
              <a:off x="997664" y="3320152"/>
              <a:ext cx="78834" cy="78834"/>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70F24E4-64AB-9522-2629-2AA09893F81C}"/>
                </a:ext>
              </a:extLst>
            </p:cNvPr>
            <p:cNvSpPr/>
            <p:nvPr/>
          </p:nvSpPr>
          <p:spPr>
            <a:xfrm>
              <a:off x="1090028" y="3532180"/>
              <a:ext cx="1723003" cy="108919"/>
            </a:xfrm>
            <a:prstGeom prst="rect">
              <a:avLst/>
            </a:prstGeom>
            <a:solidFill>
              <a:schemeClr val="accent5">
                <a:alpha val="54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F90983D-B155-7B04-E791-7F8C21714034}"/>
                    </a:ext>
                  </a:extLst>
                </p:cNvPr>
                <p:cNvSpPr txBox="1"/>
                <p:nvPr/>
              </p:nvSpPr>
              <p:spPr>
                <a:xfrm>
                  <a:off x="1155220" y="2682763"/>
                  <a:ext cx="581441" cy="276999"/>
                </a:xfrm>
                <a:prstGeom prst="rect">
                  <a:avLst/>
                </a:prstGeom>
                <a:noFill/>
              </p:spPr>
              <p:txBody>
                <a:bodyPr wrap="none" lIns="0" tIns="0" rIns="0" bIns="0" rtlCol="0">
                  <a:spAutoFit/>
                </a:bodyPr>
                <a:lstStyle/>
                <a:p>
                  <a:r>
                    <a:rPr lang="en-US" b="0" dirty="0"/>
                    <a:t>Im</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40" name="TextBox 39">
                  <a:extLst>
                    <a:ext uri="{FF2B5EF4-FFF2-40B4-BE49-F238E27FC236}">
                      <a16:creationId xmlns:a16="http://schemas.microsoft.com/office/drawing/2014/main" id="{AF90983D-B155-7B04-E791-7F8C21714034}"/>
                    </a:ext>
                  </a:extLst>
                </p:cNvPr>
                <p:cNvSpPr txBox="1">
                  <a:spLocks noRot="1" noChangeAspect="1" noMove="1" noResize="1" noEditPoints="1" noAdjustHandles="1" noChangeArrowheads="1" noChangeShapeType="1" noTextEdit="1"/>
                </p:cNvSpPr>
                <p:nvPr/>
              </p:nvSpPr>
              <p:spPr>
                <a:xfrm>
                  <a:off x="1155220" y="2682763"/>
                  <a:ext cx="581441" cy="276999"/>
                </a:xfrm>
                <a:prstGeom prst="rect">
                  <a:avLst/>
                </a:prstGeom>
                <a:blipFill>
                  <a:blip r:embed="rId6"/>
                  <a:stretch>
                    <a:fillRect l="-25263"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EBAFC32-F459-3BA6-AA58-D191ECC049A5}"/>
                    </a:ext>
                  </a:extLst>
                </p:cNvPr>
                <p:cNvSpPr txBox="1"/>
                <p:nvPr/>
              </p:nvSpPr>
              <p:spPr>
                <a:xfrm>
                  <a:off x="2252713" y="3183915"/>
                  <a:ext cx="619913" cy="276999"/>
                </a:xfrm>
                <a:prstGeom prst="rect">
                  <a:avLst/>
                </a:prstGeom>
                <a:noFill/>
              </p:spPr>
              <p:txBody>
                <a:bodyPr wrap="none" lIns="0" tIns="0" rIns="0" bIns="0" rtlCol="0">
                  <a:spAutoFit/>
                </a:bodyPr>
                <a:lstStyle/>
                <a:p>
                  <a:r>
                    <a:rPr lang="en-US" b="0" dirty="0"/>
                    <a:t>Re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41" name="TextBox 40">
                  <a:extLst>
                    <a:ext uri="{FF2B5EF4-FFF2-40B4-BE49-F238E27FC236}">
                      <a16:creationId xmlns:a16="http://schemas.microsoft.com/office/drawing/2014/main" id="{DEBAFC32-F459-3BA6-AA58-D191ECC049A5}"/>
                    </a:ext>
                  </a:extLst>
                </p:cNvPr>
                <p:cNvSpPr txBox="1">
                  <a:spLocks noRot="1" noChangeAspect="1" noMove="1" noResize="1" noEditPoints="1" noAdjustHandles="1" noChangeArrowheads="1" noChangeShapeType="1" noTextEdit="1"/>
                </p:cNvSpPr>
                <p:nvPr/>
              </p:nvSpPr>
              <p:spPr>
                <a:xfrm>
                  <a:off x="2252713" y="3183915"/>
                  <a:ext cx="619913" cy="276999"/>
                </a:xfrm>
                <a:prstGeom prst="rect">
                  <a:avLst/>
                </a:prstGeom>
                <a:blipFill>
                  <a:blip r:embed="rId7"/>
                  <a:stretch>
                    <a:fillRect l="-23762" t="-28261" b="-50000"/>
                  </a:stretch>
                </a:blipFill>
              </p:spPr>
              <p:txBody>
                <a:bodyPr/>
                <a:lstStyle/>
                <a:p>
                  <a:r>
                    <a:rPr lang="en-US">
                      <a:noFill/>
                    </a:rPr>
                    <a:t> </a:t>
                  </a:r>
                </a:p>
              </p:txBody>
            </p:sp>
          </mc:Fallback>
        </mc:AlternateContent>
      </p:grpSp>
      <p:sp>
        <p:nvSpPr>
          <p:cNvPr id="44" name="Arc 43">
            <a:extLst>
              <a:ext uri="{FF2B5EF4-FFF2-40B4-BE49-F238E27FC236}">
                <a16:creationId xmlns:a16="http://schemas.microsoft.com/office/drawing/2014/main" id="{9C211179-83D6-D55D-D6A3-2189221D86D9}"/>
              </a:ext>
            </a:extLst>
          </p:cNvPr>
          <p:cNvSpPr/>
          <p:nvPr/>
        </p:nvSpPr>
        <p:spPr>
          <a:xfrm flipH="1">
            <a:off x="194172" y="1453340"/>
            <a:ext cx="1290923" cy="1736443"/>
          </a:xfrm>
          <a:prstGeom prst="arc">
            <a:avLst>
              <a:gd name="adj1" fmla="val 19155428"/>
              <a:gd name="adj2" fmla="val 5546395"/>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3E95E6E8-D8F8-5462-9942-F82E8393157C}"/>
              </a:ext>
            </a:extLst>
          </p:cNvPr>
          <p:cNvCxnSpPr>
            <a:cxnSpLocks/>
          </p:cNvCxnSpPr>
          <p:nvPr/>
        </p:nvCxnSpPr>
        <p:spPr>
          <a:xfrm flipH="1">
            <a:off x="1888150" y="2278165"/>
            <a:ext cx="18139" cy="112082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157267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Introduction – Gamow Shell Model</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39</a:t>
            </a:fld>
            <a:endParaRPr lang="en-US"/>
          </a:p>
        </p:txBody>
      </p:sp>
      <p:sp>
        <p:nvSpPr>
          <p:cNvPr id="23" name="Rectangle 22">
            <a:extLst>
              <a:ext uri="{FF2B5EF4-FFF2-40B4-BE49-F238E27FC236}">
                <a16:creationId xmlns:a16="http://schemas.microsoft.com/office/drawing/2014/main" id="{BDC5AD2D-47D7-AA41-1AF9-2909CAA47375}"/>
              </a:ext>
            </a:extLst>
          </p:cNvPr>
          <p:cNvSpPr/>
          <p:nvPr/>
        </p:nvSpPr>
        <p:spPr>
          <a:xfrm>
            <a:off x="3318055" y="1208102"/>
            <a:ext cx="5562600" cy="472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60F18E1B-0D5C-0E06-595E-E014C2839C7E}"/>
              </a:ext>
            </a:extLst>
          </p:cNvPr>
          <p:cNvCxnSpPr>
            <a:cxnSpLocks/>
          </p:cNvCxnSpPr>
          <p:nvPr/>
        </p:nvCxnSpPr>
        <p:spPr>
          <a:xfrm rot="18900000">
            <a:off x="6099355" y="690301"/>
            <a:ext cx="0" cy="5760000"/>
          </a:xfrm>
          <a:prstGeom prst="line">
            <a:avLst/>
          </a:prstGeom>
          <a:ln w="12700">
            <a:prstDash val="dash"/>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BFDA6FF5-9E22-8A9D-602C-9BC9D314F2BC}"/>
              </a:ext>
            </a:extLst>
          </p:cNvPr>
          <p:cNvCxnSpPr>
            <a:stCxn id="23" idx="2"/>
            <a:endCxn id="23" idx="0"/>
          </p:cNvCxnSpPr>
          <p:nvPr/>
        </p:nvCxnSpPr>
        <p:spPr>
          <a:xfrm flipV="1">
            <a:off x="6099355" y="1208102"/>
            <a:ext cx="0" cy="4724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9EC1A4EB-89D8-AD1C-0E09-76F972C61ADA}"/>
              </a:ext>
            </a:extLst>
          </p:cNvPr>
          <p:cNvCxnSpPr>
            <a:cxnSpLocks/>
            <a:stCxn id="23" idx="1"/>
            <a:endCxn id="23" idx="3"/>
          </p:cNvCxnSpPr>
          <p:nvPr/>
        </p:nvCxnSpPr>
        <p:spPr>
          <a:xfrm>
            <a:off x="3318055" y="3570302"/>
            <a:ext cx="55626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Oval 33">
            <a:extLst>
              <a:ext uri="{FF2B5EF4-FFF2-40B4-BE49-F238E27FC236}">
                <a16:creationId xmlns:a16="http://schemas.microsoft.com/office/drawing/2014/main" id="{632CA3B6-D197-00B0-EE84-6B89F8DFAD2F}"/>
              </a:ext>
            </a:extLst>
          </p:cNvPr>
          <p:cNvSpPr>
            <a:spLocks noChangeAspect="1"/>
          </p:cNvSpPr>
          <p:nvPr/>
        </p:nvSpPr>
        <p:spPr>
          <a:xfrm>
            <a:off x="6012418" y="3046027"/>
            <a:ext cx="173873" cy="173873"/>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AA30A13-F7F3-0F60-DEB1-4638C275E974}"/>
              </a:ext>
            </a:extLst>
          </p:cNvPr>
          <p:cNvSpPr>
            <a:spLocks noChangeAspect="1"/>
          </p:cNvSpPr>
          <p:nvPr/>
        </p:nvSpPr>
        <p:spPr>
          <a:xfrm>
            <a:off x="6012418" y="4648200"/>
            <a:ext cx="173873" cy="173873"/>
          </a:xfrm>
          <a:prstGeom prst="ellipse">
            <a:avLst/>
          </a:prstGeom>
          <a:gradFill>
            <a:gsLst>
              <a:gs pos="0">
                <a:srgbClr val="A50021"/>
              </a:gs>
              <a:gs pos="100000">
                <a:srgbClr val="FF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FADE959-1021-71D8-DBBE-51C0194BB7DE}"/>
              </a:ext>
            </a:extLst>
          </p:cNvPr>
          <p:cNvSpPr>
            <a:spLocks noChangeAspect="1"/>
          </p:cNvSpPr>
          <p:nvPr/>
        </p:nvSpPr>
        <p:spPr>
          <a:xfrm>
            <a:off x="6018463" y="1752600"/>
            <a:ext cx="173873" cy="173873"/>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624132B-8592-74CB-F217-80E05947E12E}"/>
                  </a:ext>
                </a:extLst>
              </p:cNvPr>
              <p:cNvSpPr txBox="1"/>
              <p:nvPr/>
            </p:nvSpPr>
            <p:spPr>
              <a:xfrm>
                <a:off x="6192336" y="1280202"/>
                <a:ext cx="581441" cy="276999"/>
              </a:xfrm>
              <a:prstGeom prst="rect">
                <a:avLst/>
              </a:prstGeom>
              <a:noFill/>
            </p:spPr>
            <p:txBody>
              <a:bodyPr wrap="none" lIns="0" tIns="0" rIns="0" bIns="0" rtlCol="0">
                <a:spAutoFit/>
              </a:bodyPr>
              <a:lstStyle/>
              <a:p>
                <a:r>
                  <a:rPr lang="en-US" b="0" dirty="0"/>
                  <a:t>Im</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56" name="TextBox 55">
                <a:extLst>
                  <a:ext uri="{FF2B5EF4-FFF2-40B4-BE49-F238E27FC236}">
                    <a16:creationId xmlns:a16="http://schemas.microsoft.com/office/drawing/2014/main" id="{D624132B-8592-74CB-F217-80E05947E12E}"/>
                  </a:ext>
                </a:extLst>
              </p:cNvPr>
              <p:cNvSpPr txBox="1">
                <a:spLocks noRot="1" noChangeAspect="1" noMove="1" noResize="1" noEditPoints="1" noAdjustHandles="1" noChangeArrowheads="1" noChangeShapeType="1" noTextEdit="1"/>
              </p:cNvSpPr>
              <p:nvPr/>
            </p:nvSpPr>
            <p:spPr>
              <a:xfrm>
                <a:off x="6192336" y="1280202"/>
                <a:ext cx="581441" cy="276999"/>
              </a:xfrm>
              <a:prstGeom prst="rect">
                <a:avLst/>
              </a:prstGeom>
              <a:blipFill>
                <a:blip r:embed="rId3"/>
                <a:stretch>
                  <a:fillRect l="-25263" t="-28889" b="-5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AC25D952-E68C-FEB8-6ED1-9BAAFAF5B6FE}"/>
                  </a:ext>
                </a:extLst>
              </p:cNvPr>
              <p:cNvSpPr txBox="1"/>
              <p:nvPr/>
            </p:nvSpPr>
            <p:spPr>
              <a:xfrm>
                <a:off x="8210725" y="3241780"/>
                <a:ext cx="619913" cy="276999"/>
              </a:xfrm>
              <a:prstGeom prst="rect">
                <a:avLst/>
              </a:prstGeom>
              <a:noFill/>
            </p:spPr>
            <p:txBody>
              <a:bodyPr wrap="none" lIns="0" tIns="0" rIns="0" bIns="0" rtlCol="0">
                <a:spAutoFit/>
              </a:bodyPr>
              <a:lstStyle/>
              <a:p>
                <a:r>
                  <a:rPr lang="en-US" b="0" dirty="0"/>
                  <a:t>Re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57" name="TextBox 56">
                <a:extLst>
                  <a:ext uri="{FF2B5EF4-FFF2-40B4-BE49-F238E27FC236}">
                    <a16:creationId xmlns:a16="http://schemas.microsoft.com/office/drawing/2014/main" id="{AC25D952-E68C-FEB8-6ED1-9BAAFAF5B6FE}"/>
                  </a:ext>
                </a:extLst>
              </p:cNvPr>
              <p:cNvSpPr txBox="1">
                <a:spLocks noRot="1" noChangeAspect="1" noMove="1" noResize="1" noEditPoints="1" noAdjustHandles="1" noChangeArrowheads="1" noChangeShapeType="1" noTextEdit="1"/>
              </p:cNvSpPr>
              <p:nvPr/>
            </p:nvSpPr>
            <p:spPr>
              <a:xfrm>
                <a:off x="8210725" y="3241780"/>
                <a:ext cx="619913" cy="276999"/>
              </a:xfrm>
              <a:prstGeom prst="rect">
                <a:avLst/>
              </a:prstGeom>
              <a:blipFill>
                <a:blip r:embed="rId4"/>
                <a:stretch>
                  <a:fillRect l="-23529" t="-28889"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Content Placeholder 1">
                <a:extLst>
                  <a:ext uri="{FF2B5EF4-FFF2-40B4-BE49-F238E27FC236}">
                    <a16:creationId xmlns:a16="http://schemas.microsoft.com/office/drawing/2014/main" id="{D4A2E8EF-2EB6-E9C1-99B7-9804534ADCAC}"/>
                  </a:ext>
                </a:extLst>
              </p:cNvPr>
              <p:cNvSpPr txBox="1">
                <a:spLocks/>
              </p:cNvSpPr>
              <p:nvPr/>
            </p:nvSpPr>
            <p:spPr>
              <a:xfrm>
                <a:off x="76199" y="1010973"/>
                <a:ext cx="3308355" cy="5015612"/>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600"/>
                  </a:spcAft>
                </a:pPr>
                <a:r>
                  <a:rPr lang="en-US" kern="0" dirty="0"/>
                  <a:t>Nicely implemented with the Berggren Basis to get </a:t>
                </a:r>
                <a14:m>
                  <m:oMath xmlns:m="http://schemas.openxmlformats.org/officeDocument/2006/math">
                    <m:r>
                      <a:rPr lang="en-US" b="0" i="1" kern="0" smtClean="0">
                        <a:latin typeface="Cambria Math" panose="02040503050406030204" pitchFamily="18" charset="0"/>
                      </a:rPr>
                      <m:t>𝑆</m:t>
                    </m:r>
                  </m:oMath>
                </a14:m>
                <a:r>
                  <a:rPr lang="en-US" kern="0" dirty="0"/>
                  <a:t>-matrix</a:t>
                </a:r>
              </a:p>
              <a:p>
                <a:pPr>
                  <a:spcAft>
                    <a:spcPts val="600"/>
                  </a:spcAft>
                </a:pPr>
                <a:r>
                  <a:rPr lang="en-US" kern="0" dirty="0"/>
                  <a:t>Gamow States</a:t>
                </a:r>
              </a:p>
              <a:p>
                <a:pPr marL="594587" lvl="3" indent="0">
                  <a:spcAft>
                    <a:spcPts val="600"/>
                  </a:spcAft>
                  <a:buNone/>
                </a:pPr>
                <a:endParaRPr lang="en-US" kern="0" dirty="0"/>
              </a:p>
              <a:p>
                <a:pPr marL="594587" lvl="3" indent="0">
                  <a:spcAft>
                    <a:spcPts val="600"/>
                  </a:spcAft>
                  <a:buNone/>
                </a:pPr>
                <a:endParaRPr lang="en-US" kern="0" dirty="0"/>
              </a:p>
              <a:p>
                <a:pPr>
                  <a:spcAft>
                    <a:spcPts val="600"/>
                  </a:spcAft>
                </a:pPr>
                <a:r>
                  <a:rPr lang="en-US" kern="0" dirty="0"/>
                  <a:t>Completeness Relation (uses contour)</a:t>
                </a:r>
              </a:p>
              <a:p>
                <a:pPr>
                  <a:spcAft>
                    <a:spcPts val="600"/>
                  </a:spcAft>
                </a:pPr>
                <a:endParaRPr lang="en-US" kern="0" dirty="0"/>
              </a:p>
              <a:p>
                <a:pPr lvl="1">
                  <a:spcAft>
                    <a:spcPts val="600"/>
                  </a:spcAft>
                </a:pPr>
                <a:endParaRPr lang="en-US" kern="0" dirty="0"/>
              </a:p>
              <a:p>
                <a:pPr lvl="1">
                  <a:spcAft>
                    <a:spcPts val="600"/>
                  </a:spcAft>
                </a:pPr>
                <a:endParaRPr lang="en-US" kern="0" dirty="0"/>
              </a:p>
              <a:p>
                <a:pPr>
                  <a:spcAft>
                    <a:spcPts val="600"/>
                  </a:spcAft>
                </a:pPr>
                <a:r>
                  <a:rPr lang="en-US" kern="0" dirty="0"/>
                  <a:t>Features can easily be missed!</a:t>
                </a:r>
              </a:p>
            </p:txBody>
          </p:sp>
        </mc:Choice>
        <mc:Fallback xmlns="">
          <p:sp>
            <p:nvSpPr>
              <p:cNvPr id="60" name="Content Placeholder 1">
                <a:extLst>
                  <a:ext uri="{FF2B5EF4-FFF2-40B4-BE49-F238E27FC236}">
                    <a16:creationId xmlns:a16="http://schemas.microsoft.com/office/drawing/2014/main" id="{D4A2E8EF-2EB6-E9C1-99B7-9804534ADCAC}"/>
                  </a:ext>
                </a:extLst>
              </p:cNvPr>
              <p:cNvSpPr txBox="1">
                <a:spLocks noRot="1" noChangeAspect="1" noMove="1" noResize="1" noEditPoints="1" noAdjustHandles="1" noChangeArrowheads="1" noChangeShapeType="1" noTextEdit="1"/>
              </p:cNvSpPr>
              <p:nvPr/>
            </p:nvSpPr>
            <p:spPr>
              <a:xfrm>
                <a:off x="76199" y="1010973"/>
                <a:ext cx="3308355" cy="5015612"/>
              </a:xfrm>
              <a:prstGeom prst="rect">
                <a:avLst/>
              </a:prstGeom>
              <a:blipFill>
                <a:blip r:embed="rId5"/>
                <a:stretch>
                  <a:fillRect l="-1842" t="-1458" r="-3131" b="-4496"/>
                </a:stretch>
              </a:blipFill>
            </p:spPr>
            <p:txBody>
              <a:bodyPr/>
              <a:lstStyle/>
              <a:p>
                <a:r>
                  <a:rPr lang="en-US">
                    <a:noFill/>
                  </a:rPr>
                  <a:t> </a:t>
                </a:r>
              </a:p>
            </p:txBody>
          </p:sp>
        </mc:Fallback>
      </mc:AlternateContent>
      <p:grpSp>
        <p:nvGrpSpPr>
          <p:cNvPr id="63" name="Group 62">
            <a:extLst>
              <a:ext uri="{FF2B5EF4-FFF2-40B4-BE49-F238E27FC236}">
                <a16:creationId xmlns:a16="http://schemas.microsoft.com/office/drawing/2014/main" id="{246EA597-E0C9-B067-3E7D-218DFBDD78C1}"/>
              </a:ext>
            </a:extLst>
          </p:cNvPr>
          <p:cNvGrpSpPr/>
          <p:nvPr/>
        </p:nvGrpSpPr>
        <p:grpSpPr>
          <a:xfrm>
            <a:off x="117458" y="3935098"/>
            <a:ext cx="3066358" cy="1510752"/>
            <a:chOff x="184523" y="2153230"/>
            <a:chExt cx="3066358" cy="1510752"/>
          </a:xfrm>
        </p:grpSpPr>
        <p:pic>
          <p:nvPicPr>
            <p:cNvPr id="61" name="Picture 60">
              <a:extLst>
                <a:ext uri="{FF2B5EF4-FFF2-40B4-BE49-F238E27FC236}">
                  <a16:creationId xmlns:a16="http://schemas.microsoft.com/office/drawing/2014/main" id="{A65A1486-D089-03AD-7B96-D1A7CA958E8C}"/>
                </a:ext>
              </a:extLst>
            </p:cNvPr>
            <p:cNvPicPr>
              <a:picLocks noChangeAspect="1"/>
            </p:cNvPicPr>
            <p:nvPr/>
          </p:nvPicPr>
          <p:blipFill rotWithShape="1">
            <a:blip r:embed="rId6"/>
            <a:srcRect r="59713"/>
            <a:stretch/>
          </p:blipFill>
          <p:spPr>
            <a:xfrm>
              <a:off x="184523" y="2153230"/>
              <a:ext cx="1841897" cy="708739"/>
            </a:xfrm>
            <a:prstGeom prst="rect">
              <a:avLst/>
            </a:prstGeom>
          </p:spPr>
        </p:pic>
        <p:pic>
          <p:nvPicPr>
            <p:cNvPr id="62" name="Picture 61">
              <a:extLst>
                <a:ext uri="{FF2B5EF4-FFF2-40B4-BE49-F238E27FC236}">
                  <a16:creationId xmlns:a16="http://schemas.microsoft.com/office/drawing/2014/main" id="{5D7B577D-D171-1D88-D54E-F17722CEDF1C}"/>
                </a:ext>
              </a:extLst>
            </p:cNvPr>
            <p:cNvPicPr>
              <a:picLocks noChangeAspect="1"/>
            </p:cNvPicPr>
            <p:nvPr/>
          </p:nvPicPr>
          <p:blipFill rotWithShape="1">
            <a:blip r:embed="rId6"/>
            <a:srcRect l="39510"/>
            <a:stretch/>
          </p:blipFill>
          <p:spPr>
            <a:xfrm>
              <a:off x="485277" y="2955243"/>
              <a:ext cx="2765604" cy="708739"/>
            </a:xfrm>
            <a:prstGeom prst="rect">
              <a:avLst/>
            </a:prstGeom>
          </p:spPr>
        </p:pic>
      </p:grpSp>
      <p:pic>
        <p:nvPicPr>
          <p:cNvPr id="64" name="Picture 63">
            <a:extLst>
              <a:ext uri="{FF2B5EF4-FFF2-40B4-BE49-F238E27FC236}">
                <a16:creationId xmlns:a16="http://schemas.microsoft.com/office/drawing/2014/main" id="{615653D5-61C2-CE28-62D3-BFDEC0B28725}"/>
              </a:ext>
            </a:extLst>
          </p:cNvPr>
          <p:cNvPicPr>
            <a:picLocks noChangeAspect="1"/>
          </p:cNvPicPr>
          <p:nvPr/>
        </p:nvPicPr>
        <p:blipFill>
          <a:blip r:embed="rId7"/>
          <a:stretch>
            <a:fillRect/>
          </a:stretch>
        </p:blipFill>
        <p:spPr>
          <a:xfrm>
            <a:off x="663444" y="2590800"/>
            <a:ext cx="1980454" cy="598742"/>
          </a:xfrm>
          <a:prstGeom prst="rect">
            <a:avLst/>
          </a:prstGeom>
        </p:spPr>
      </p:pic>
      <p:sp>
        <p:nvSpPr>
          <p:cNvPr id="66" name="TextBox 65">
            <a:extLst>
              <a:ext uri="{FF2B5EF4-FFF2-40B4-BE49-F238E27FC236}">
                <a16:creationId xmlns:a16="http://schemas.microsoft.com/office/drawing/2014/main" id="{91F44943-3D92-2891-DE33-5E5346189E1B}"/>
              </a:ext>
            </a:extLst>
          </p:cNvPr>
          <p:cNvSpPr txBox="1"/>
          <p:nvPr/>
        </p:nvSpPr>
        <p:spPr>
          <a:xfrm>
            <a:off x="7315345" y="3877989"/>
            <a:ext cx="1513235" cy="553998"/>
          </a:xfrm>
          <a:prstGeom prst="rect">
            <a:avLst/>
          </a:prstGeom>
          <a:noFill/>
        </p:spPr>
        <p:txBody>
          <a:bodyPr wrap="none" lIns="0" tIns="0" rIns="0" bIns="0" rtlCol="0">
            <a:spAutoFit/>
          </a:bodyPr>
          <a:lstStyle/>
          <a:p>
            <a:r>
              <a:rPr lang="en-US" dirty="0">
                <a:solidFill>
                  <a:srgbClr val="002060"/>
                </a:solidFill>
              </a:rPr>
              <a:t>Gamow States</a:t>
            </a:r>
          </a:p>
          <a:p>
            <a:r>
              <a:rPr lang="en-US" dirty="0">
                <a:solidFill>
                  <a:srgbClr val="002060"/>
                </a:solidFill>
              </a:rPr>
              <a:t>(Resonances)</a:t>
            </a:r>
          </a:p>
        </p:txBody>
      </p:sp>
      <p:sp>
        <p:nvSpPr>
          <p:cNvPr id="68" name="TextBox 67">
            <a:extLst>
              <a:ext uri="{FF2B5EF4-FFF2-40B4-BE49-F238E27FC236}">
                <a16:creationId xmlns:a16="http://schemas.microsoft.com/office/drawing/2014/main" id="{ED12F017-790B-84E0-526B-391025336843}"/>
              </a:ext>
            </a:extLst>
          </p:cNvPr>
          <p:cNvSpPr txBox="1"/>
          <p:nvPr/>
        </p:nvSpPr>
        <p:spPr>
          <a:xfrm>
            <a:off x="6236463" y="2362200"/>
            <a:ext cx="1346522" cy="276999"/>
          </a:xfrm>
          <a:prstGeom prst="rect">
            <a:avLst/>
          </a:prstGeom>
          <a:noFill/>
        </p:spPr>
        <p:txBody>
          <a:bodyPr wrap="none" lIns="0" tIns="0" rIns="0" bIns="0" rtlCol="0">
            <a:spAutoFit/>
          </a:bodyPr>
          <a:lstStyle/>
          <a:p>
            <a:r>
              <a:rPr lang="en-US" dirty="0">
                <a:solidFill>
                  <a:schemeClr val="accent4">
                    <a:lumMod val="50000"/>
                  </a:schemeClr>
                </a:solidFill>
              </a:rPr>
              <a:t>Bound states</a:t>
            </a:r>
          </a:p>
        </p:txBody>
      </p:sp>
      <p:sp>
        <p:nvSpPr>
          <p:cNvPr id="69" name="TextBox 68">
            <a:extLst>
              <a:ext uri="{FF2B5EF4-FFF2-40B4-BE49-F238E27FC236}">
                <a16:creationId xmlns:a16="http://schemas.microsoft.com/office/drawing/2014/main" id="{C3B23F08-5CED-C4F9-BDB8-9A120F8CA46F}"/>
              </a:ext>
            </a:extLst>
          </p:cNvPr>
          <p:cNvSpPr txBox="1"/>
          <p:nvPr/>
        </p:nvSpPr>
        <p:spPr>
          <a:xfrm>
            <a:off x="6290232" y="5053216"/>
            <a:ext cx="1292753" cy="830997"/>
          </a:xfrm>
          <a:prstGeom prst="rect">
            <a:avLst/>
          </a:prstGeom>
          <a:noFill/>
        </p:spPr>
        <p:txBody>
          <a:bodyPr wrap="square" lIns="0" tIns="0" rIns="0" bIns="0" rtlCol="0">
            <a:spAutoFit/>
          </a:bodyPr>
          <a:lstStyle/>
          <a:p>
            <a:pPr algn="ctr"/>
            <a:r>
              <a:rPr lang="en-US" dirty="0">
                <a:solidFill>
                  <a:srgbClr val="A50021"/>
                </a:solidFill>
              </a:rPr>
              <a:t>Antibound (virtual) states</a:t>
            </a:r>
          </a:p>
        </p:txBody>
      </p:sp>
      <p:sp>
        <p:nvSpPr>
          <p:cNvPr id="72" name="Oval 71">
            <a:extLst>
              <a:ext uri="{FF2B5EF4-FFF2-40B4-BE49-F238E27FC236}">
                <a16:creationId xmlns:a16="http://schemas.microsoft.com/office/drawing/2014/main" id="{F56FA18C-2D76-0E20-2DAA-1E9509617CB8}"/>
              </a:ext>
            </a:extLst>
          </p:cNvPr>
          <p:cNvSpPr/>
          <p:nvPr/>
        </p:nvSpPr>
        <p:spPr>
          <a:xfrm>
            <a:off x="5833832" y="3663193"/>
            <a:ext cx="544976" cy="2162341"/>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a:p>
        </p:txBody>
      </p:sp>
      <p:sp>
        <p:nvSpPr>
          <p:cNvPr id="75" name="TextBox 74">
            <a:extLst>
              <a:ext uri="{FF2B5EF4-FFF2-40B4-BE49-F238E27FC236}">
                <a16:creationId xmlns:a16="http://schemas.microsoft.com/office/drawing/2014/main" id="{A6DC9276-2942-E034-62CB-C67A38949FC8}"/>
              </a:ext>
            </a:extLst>
          </p:cNvPr>
          <p:cNvSpPr txBox="1"/>
          <p:nvPr/>
        </p:nvSpPr>
        <p:spPr>
          <a:xfrm>
            <a:off x="3427744" y="2283689"/>
            <a:ext cx="1883467" cy="646331"/>
          </a:xfrm>
          <a:prstGeom prst="rect">
            <a:avLst/>
          </a:prstGeom>
          <a:noFill/>
        </p:spPr>
        <p:txBody>
          <a:bodyPr wrap="square" rtlCol="0">
            <a:spAutoFit/>
          </a:bodyPr>
          <a:lstStyle/>
          <a:p>
            <a:r>
              <a:rPr lang="en-US" dirty="0"/>
              <a:t>Scattering features</a:t>
            </a:r>
          </a:p>
        </p:txBody>
      </p:sp>
      <p:cxnSp>
        <p:nvCxnSpPr>
          <p:cNvPr id="77" name="Straight Arrow Connector 76">
            <a:extLst>
              <a:ext uri="{FF2B5EF4-FFF2-40B4-BE49-F238E27FC236}">
                <a16:creationId xmlns:a16="http://schemas.microsoft.com/office/drawing/2014/main" id="{18A27A1E-E1E9-D940-1047-47DD681F34C3}"/>
              </a:ext>
            </a:extLst>
          </p:cNvPr>
          <p:cNvCxnSpPr>
            <a:cxnSpLocks/>
          </p:cNvCxnSpPr>
          <p:nvPr/>
        </p:nvCxnSpPr>
        <p:spPr>
          <a:xfrm>
            <a:off x="4547940" y="2702083"/>
            <a:ext cx="1285892" cy="120838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9C8ADC66-3AE7-540F-681C-6C23102408A4}"/>
                  </a:ext>
                </a:extLst>
              </p:cNvPr>
              <p:cNvSpPr txBox="1"/>
              <p:nvPr/>
            </p:nvSpPr>
            <p:spPr>
              <a:xfrm>
                <a:off x="8010548" y="5090465"/>
                <a:ext cx="659219" cy="367408"/>
              </a:xfrm>
              <a:prstGeom prst="rect">
                <a:avLst/>
              </a:prstGeom>
              <a:noFill/>
            </p:spPr>
            <p:txBody>
              <a:bodyPr wrap="none" lIns="0" tIns="0" rIns="0" bIns="0"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𝜋</m:t>
                        </m:r>
                      </m:num>
                      <m:den>
                        <m:r>
                          <a:rPr lang="en-US" b="0" i="1" smtClean="0">
                            <a:latin typeface="Cambria Math" panose="02040503050406030204" pitchFamily="18" charset="0"/>
                          </a:rPr>
                          <m:t>4</m:t>
                        </m:r>
                      </m:den>
                    </m:f>
                  </m:oMath>
                </a14:m>
                <a:r>
                  <a:rPr lang="en-US" dirty="0"/>
                  <a:t> line</a:t>
                </a:r>
              </a:p>
            </p:txBody>
          </p:sp>
        </mc:Choice>
        <mc:Fallback xmlns="">
          <p:sp>
            <p:nvSpPr>
              <p:cNvPr id="79" name="TextBox 78">
                <a:extLst>
                  <a:ext uri="{FF2B5EF4-FFF2-40B4-BE49-F238E27FC236}">
                    <a16:creationId xmlns:a16="http://schemas.microsoft.com/office/drawing/2014/main" id="{9C8ADC66-3AE7-540F-681C-6C23102408A4}"/>
                  </a:ext>
                </a:extLst>
              </p:cNvPr>
              <p:cNvSpPr txBox="1">
                <a:spLocks noRot="1" noChangeAspect="1" noMove="1" noResize="1" noEditPoints="1" noAdjustHandles="1" noChangeArrowheads="1" noChangeShapeType="1" noTextEdit="1"/>
              </p:cNvSpPr>
              <p:nvPr/>
            </p:nvSpPr>
            <p:spPr>
              <a:xfrm>
                <a:off x="8010548" y="5090465"/>
                <a:ext cx="659219" cy="367408"/>
              </a:xfrm>
              <a:prstGeom prst="rect">
                <a:avLst/>
              </a:prstGeom>
              <a:blipFill>
                <a:blip r:embed="rId8"/>
                <a:stretch>
                  <a:fillRect l="-4630" t="-13333" r="-21296" b="-23333"/>
                </a:stretch>
              </a:blipFill>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2F37F8B9-35EE-013B-B263-47C855280010}"/>
              </a:ext>
            </a:extLst>
          </p:cNvPr>
          <p:cNvGrpSpPr/>
          <p:nvPr/>
        </p:nvGrpSpPr>
        <p:grpSpPr>
          <a:xfrm>
            <a:off x="6458576" y="3633807"/>
            <a:ext cx="1158969" cy="999994"/>
            <a:chOff x="6458576" y="3633807"/>
            <a:chExt cx="1158969" cy="999994"/>
          </a:xfrm>
        </p:grpSpPr>
        <p:sp>
          <p:nvSpPr>
            <p:cNvPr id="33" name="Oval 32">
              <a:extLst>
                <a:ext uri="{FF2B5EF4-FFF2-40B4-BE49-F238E27FC236}">
                  <a16:creationId xmlns:a16="http://schemas.microsoft.com/office/drawing/2014/main" id="{B091DDFC-826E-8E67-D532-9DD62BCF37A8}"/>
                </a:ext>
              </a:extLst>
            </p:cNvPr>
            <p:cNvSpPr>
              <a:spLocks noChangeAspect="1"/>
            </p:cNvSpPr>
            <p:nvPr/>
          </p:nvSpPr>
          <p:spPr>
            <a:xfrm>
              <a:off x="6658087" y="3633807"/>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F35BE34-7BFF-4B2A-CF03-8160AC008B5B}"/>
                </a:ext>
              </a:extLst>
            </p:cNvPr>
            <p:cNvSpPr>
              <a:spLocks noChangeAspect="1"/>
            </p:cNvSpPr>
            <p:nvPr/>
          </p:nvSpPr>
          <p:spPr>
            <a:xfrm>
              <a:off x="6831959" y="3905999"/>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1215DAE-20A8-AE6B-B6B9-DE577352C947}"/>
                </a:ext>
              </a:extLst>
            </p:cNvPr>
            <p:cNvSpPr>
              <a:spLocks noChangeAspect="1"/>
            </p:cNvSpPr>
            <p:nvPr/>
          </p:nvSpPr>
          <p:spPr>
            <a:xfrm>
              <a:off x="7123639" y="3699271"/>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F5E9418-E9E3-25B2-BB36-FB9ADB380F1C}"/>
                </a:ext>
              </a:extLst>
            </p:cNvPr>
            <p:cNvSpPr>
              <a:spLocks noChangeAspect="1"/>
            </p:cNvSpPr>
            <p:nvPr/>
          </p:nvSpPr>
          <p:spPr>
            <a:xfrm>
              <a:off x="7443673" y="4459929"/>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DE3E67E-F45A-9CFF-1C75-95CDCCBE223E}"/>
                </a:ext>
              </a:extLst>
            </p:cNvPr>
            <p:cNvSpPr>
              <a:spLocks noChangeAspect="1"/>
            </p:cNvSpPr>
            <p:nvPr/>
          </p:nvSpPr>
          <p:spPr>
            <a:xfrm>
              <a:off x="6888391" y="4368252"/>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8B61176-2289-3C2A-C5AA-C5C736D4120F}"/>
                </a:ext>
              </a:extLst>
            </p:cNvPr>
            <p:cNvSpPr>
              <a:spLocks noChangeAspect="1"/>
            </p:cNvSpPr>
            <p:nvPr/>
          </p:nvSpPr>
          <p:spPr>
            <a:xfrm>
              <a:off x="6458576" y="4458149"/>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965DB2C8-2CE3-8349-1735-D84C6F91B27B}"/>
              </a:ext>
            </a:extLst>
          </p:cNvPr>
          <p:cNvGrpSpPr/>
          <p:nvPr/>
        </p:nvGrpSpPr>
        <p:grpSpPr>
          <a:xfrm>
            <a:off x="3366302" y="3638276"/>
            <a:ext cx="2325174" cy="999994"/>
            <a:chOff x="3366302" y="3638276"/>
            <a:chExt cx="2325174" cy="999994"/>
          </a:xfrm>
        </p:grpSpPr>
        <p:sp>
          <p:nvSpPr>
            <p:cNvPr id="67" name="TextBox 66">
              <a:extLst>
                <a:ext uri="{FF2B5EF4-FFF2-40B4-BE49-F238E27FC236}">
                  <a16:creationId xmlns:a16="http://schemas.microsoft.com/office/drawing/2014/main" id="{35CF7669-EF67-8BB0-0D41-1A03C7F4A41E}"/>
                </a:ext>
              </a:extLst>
            </p:cNvPr>
            <p:cNvSpPr txBox="1"/>
            <p:nvPr/>
          </p:nvSpPr>
          <p:spPr>
            <a:xfrm>
              <a:off x="3366302" y="4070163"/>
              <a:ext cx="1718419" cy="276999"/>
            </a:xfrm>
            <a:prstGeom prst="rect">
              <a:avLst/>
            </a:prstGeom>
            <a:noFill/>
          </p:spPr>
          <p:txBody>
            <a:bodyPr wrap="none" lIns="0" tIns="0" rIns="0" bIns="0" rtlCol="0">
              <a:spAutoFit/>
            </a:bodyPr>
            <a:lstStyle/>
            <a:p>
              <a:r>
                <a:rPr lang="en-US" dirty="0">
                  <a:solidFill>
                    <a:schemeClr val="accent1">
                      <a:lumMod val="75000"/>
                    </a:schemeClr>
                  </a:solidFill>
                </a:rPr>
                <a:t>Capturing States</a:t>
              </a:r>
            </a:p>
          </p:txBody>
        </p:sp>
        <p:sp>
          <p:nvSpPr>
            <p:cNvPr id="41" name="Oval 40">
              <a:extLst>
                <a:ext uri="{FF2B5EF4-FFF2-40B4-BE49-F238E27FC236}">
                  <a16:creationId xmlns:a16="http://schemas.microsoft.com/office/drawing/2014/main" id="{8F766532-F60F-B621-C4B4-FE8CD8D46EF5}"/>
                </a:ext>
              </a:extLst>
            </p:cNvPr>
            <p:cNvSpPr>
              <a:spLocks noChangeAspect="1"/>
            </p:cNvSpPr>
            <p:nvPr/>
          </p:nvSpPr>
          <p:spPr>
            <a:xfrm flipH="1">
              <a:off x="5313359" y="3638276"/>
              <a:ext cx="176076" cy="173872"/>
            </a:xfrm>
            <a:prstGeom prst="ellipse">
              <a:avLst/>
            </a:prstGeom>
            <a:gradFill>
              <a:gsLst>
                <a:gs pos="0">
                  <a:schemeClr val="accent1">
                    <a:lumMod val="75000"/>
                  </a:schemeClr>
                </a:gs>
                <a:gs pos="100000">
                  <a:schemeClr val="accent1">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6E61D668-E144-D497-6C5A-8E9FB4062C37}"/>
                </a:ext>
              </a:extLst>
            </p:cNvPr>
            <p:cNvSpPr>
              <a:spLocks noChangeAspect="1"/>
            </p:cNvSpPr>
            <p:nvPr/>
          </p:nvSpPr>
          <p:spPr>
            <a:xfrm flipH="1">
              <a:off x="5137283" y="3910468"/>
              <a:ext cx="176076" cy="173872"/>
            </a:xfrm>
            <a:prstGeom prst="ellipse">
              <a:avLst/>
            </a:prstGeom>
            <a:gradFill>
              <a:gsLst>
                <a:gs pos="0">
                  <a:schemeClr val="accent1">
                    <a:lumMod val="75000"/>
                  </a:schemeClr>
                </a:gs>
                <a:gs pos="100000">
                  <a:schemeClr val="accent1">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CFBEDB-7265-BA95-7D17-4974F36DB274}"/>
                </a:ext>
              </a:extLst>
            </p:cNvPr>
            <p:cNvSpPr>
              <a:spLocks noChangeAspect="1"/>
            </p:cNvSpPr>
            <p:nvPr/>
          </p:nvSpPr>
          <p:spPr>
            <a:xfrm flipH="1">
              <a:off x="4841905" y="3703740"/>
              <a:ext cx="176076" cy="173872"/>
            </a:xfrm>
            <a:prstGeom prst="ellipse">
              <a:avLst/>
            </a:prstGeom>
            <a:gradFill>
              <a:gsLst>
                <a:gs pos="0">
                  <a:schemeClr val="accent1">
                    <a:lumMod val="75000"/>
                  </a:schemeClr>
                </a:gs>
                <a:gs pos="100000">
                  <a:schemeClr val="accent1">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FBD73511-31E4-C017-4E3F-ABB35217D8DE}"/>
                </a:ext>
              </a:extLst>
            </p:cNvPr>
            <p:cNvSpPr>
              <a:spLocks noChangeAspect="1"/>
            </p:cNvSpPr>
            <p:nvPr/>
          </p:nvSpPr>
          <p:spPr>
            <a:xfrm flipH="1">
              <a:off x="4517814" y="4464398"/>
              <a:ext cx="176076" cy="173872"/>
            </a:xfrm>
            <a:prstGeom prst="ellipse">
              <a:avLst/>
            </a:prstGeom>
            <a:gradFill>
              <a:gsLst>
                <a:gs pos="0">
                  <a:schemeClr val="accent1">
                    <a:lumMod val="75000"/>
                  </a:schemeClr>
                </a:gs>
                <a:gs pos="100000">
                  <a:schemeClr val="accent1">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5533E53-158B-8DBD-D26F-BDB65E6FECF9}"/>
                </a:ext>
              </a:extLst>
            </p:cNvPr>
            <p:cNvSpPr>
              <a:spLocks noChangeAspect="1"/>
            </p:cNvSpPr>
            <p:nvPr/>
          </p:nvSpPr>
          <p:spPr>
            <a:xfrm flipH="1">
              <a:off x="5080136" y="4372721"/>
              <a:ext cx="176076" cy="173872"/>
            </a:xfrm>
            <a:prstGeom prst="ellipse">
              <a:avLst/>
            </a:prstGeom>
            <a:gradFill>
              <a:gsLst>
                <a:gs pos="0">
                  <a:schemeClr val="accent1">
                    <a:lumMod val="75000"/>
                  </a:schemeClr>
                </a:gs>
                <a:gs pos="100000">
                  <a:schemeClr val="accent1">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3D4AB78A-33BE-F9F9-EA15-0EEA45F4DAB3}"/>
                </a:ext>
              </a:extLst>
            </p:cNvPr>
            <p:cNvSpPr>
              <a:spLocks noChangeAspect="1"/>
            </p:cNvSpPr>
            <p:nvPr/>
          </p:nvSpPr>
          <p:spPr>
            <a:xfrm flipH="1">
              <a:off x="5515400" y="4462618"/>
              <a:ext cx="176076" cy="173872"/>
            </a:xfrm>
            <a:prstGeom prst="ellipse">
              <a:avLst/>
            </a:prstGeom>
            <a:gradFill>
              <a:gsLst>
                <a:gs pos="0">
                  <a:schemeClr val="accent1">
                    <a:lumMod val="75000"/>
                  </a:schemeClr>
                </a:gs>
                <a:gs pos="100000">
                  <a:schemeClr val="accent1">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8156C37-7375-8392-A60D-FBF70E656DAF}"/>
              </a:ext>
            </a:extLst>
          </p:cNvPr>
          <p:cNvGrpSpPr/>
          <p:nvPr/>
        </p:nvGrpSpPr>
        <p:grpSpPr>
          <a:xfrm>
            <a:off x="6099356" y="3565836"/>
            <a:ext cx="2576467" cy="631394"/>
            <a:chOff x="6099356" y="3565836"/>
            <a:chExt cx="2576467" cy="631394"/>
          </a:xfrm>
        </p:grpSpPr>
        <p:cxnSp>
          <p:nvCxnSpPr>
            <p:cNvPr id="12" name="Straight Connector 11">
              <a:extLst>
                <a:ext uri="{FF2B5EF4-FFF2-40B4-BE49-F238E27FC236}">
                  <a16:creationId xmlns:a16="http://schemas.microsoft.com/office/drawing/2014/main" id="{D636B645-425C-A311-8D6E-ADC779B1ED39}"/>
                </a:ext>
              </a:extLst>
            </p:cNvPr>
            <p:cNvCxnSpPr>
              <a:cxnSpLocks/>
            </p:cNvCxnSpPr>
            <p:nvPr/>
          </p:nvCxnSpPr>
          <p:spPr>
            <a:xfrm>
              <a:off x="6099356" y="3570303"/>
              <a:ext cx="866627" cy="626927"/>
            </a:xfrm>
            <a:prstGeom prst="line">
              <a:avLst/>
            </a:prstGeom>
          </p:spPr>
          <p:style>
            <a:lnRef idx="2">
              <a:schemeClr val="accent3"/>
            </a:lnRef>
            <a:fillRef idx="0">
              <a:schemeClr val="accent3"/>
            </a:fillRef>
            <a:effectRef idx="1">
              <a:schemeClr val="accent3"/>
            </a:effectRef>
            <a:fontRef idx="minor">
              <a:schemeClr val="tx1"/>
            </a:fontRef>
          </p:style>
        </p:cxnSp>
        <p:cxnSp>
          <p:nvCxnSpPr>
            <p:cNvPr id="13" name="Straight Connector 12">
              <a:extLst>
                <a:ext uri="{FF2B5EF4-FFF2-40B4-BE49-F238E27FC236}">
                  <a16:creationId xmlns:a16="http://schemas.microsoft.com/office/drawing/2014/main" id="{6ACD109E-A8DF-4043-6248-A0B5D8D45BEA}"/>
                </a:ext>
              </a:extLst>
            </p:cNvPr>
            <p:cNvCxnSpPr>
              <a:cxnSpLocks/>
            </p:cNvCxnSpPr>
            <p:nvPr/>
          </p:nvCxnSpPr>
          <p:spPr>
            <a:xfrm flipV="1">
              <a:off x="6950539" y="3565836"/>
              <a:ext cx="667006" cy="631394"/>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CC394678-E50B-23DE-E08A-6591A45584A1}"/>
                </a:ext>
              </a:extLst>
            </p:cNvPr>
            <p:cNvCxnSpPr>
              <a:cxnSpLocks/>
            </p:cNvCxnSpPr>
            <p:nvPr/>
          </p:nvCxnSpPr>
          <p:spPr>
            <a:xfrm rot="5400000">
              <a:off x="8135822" y="3034772"/>
              <a:ext cx="1" cy="1080000"/>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15" name="Group 14">
            <a:extLst>
              <a:ext uri="{FF2B5EF4-FFF2-40B4-BE49-F238E27FC236}">
                <a16:creationId xmlns:a16="http://schemas.microsoft.com/office/drawing/2014/main" id="{29C54FA3-FD9B-085B-E0BD-A8F7651E3C2C}"/>
              </a:ext>
            </a:extLst>
          </p:cNvPr>
          <p:cNvGrpSpPr/>
          <p:nvPr/>
        </p:nvGrpSpPr>
        <p:grpSpPr>
          <a:xfrm rot="10800000">
            <a:off x="3521664" y="2946385"/>
            <a:ext cx="2576467" cy="631394"/>
            <a:chOff x="6099356" y="3565836"/>
            <a:chExt cx="2576467" cy="631394"/>
          </a:xfrm>
        </p:grpSpPr>
        <p:cxnSp>
          <p:nvCxnSpPr>
            <p:cNvPr id="26" name="Straight Connector 25">
              <a:extLst>
                <a:ext uri="{FF2B5EF4-FFF2-40B4-BE49-F238E27FC236}">
                  <a16:creationId xmlns:a16="http://schemas.microsoft.com/office/drawing/2014/main" id="{D041FA52-D8F7-065F-EB90-55EBB3B62911}"/>
                </a:ext>
              </a:extLst>
            </p:cNvPr>
            <p:cNvCxnSpPr>
              <a:cxnSpLocks/>
            </p:cNvCxnSpPr>
            <p:nvPr/>
          </p:nvCxnSpPr>
          <p:spPr>
            <a:xfrm>
              <a:off x="6099356" y="3570303"/>
              <a:ext cx="866627" cy="626927"/>
            </a:xfrm>
            <a:prstGeom prst="line">
              <a:avLst/>
            </a:prstGeom>
          </p:spPr>
          <p:style>
            <a:lnRef idx="2">
              <a:schemeClr val="accent3"/>
            </a:lnRef>
            <a:fillRef idx="0">
              <a:schemeClr val="accent3"/>
            </a:fillRef>
            <a:effectRef idx="1">
              <a:schemeClr val="accent3"/>
            </a:effectRef>
            <a:fontRef idx="minor">
              <a:schemeClr val="tx1"/>
            </a:fontRef>
          </p:style>
        </p:cxnSp>
        <p:cxnSp>
          <p:nvCxnSpPr>
            <p:cNvPr id="29" name="Straight Connector 28">
              <a:extLst>
                <a:ext uri="{FF2B5EF4-FFF2-40B4-BE49-F238E27FC236}">
                  <a16:creationId xmlns:a16="http://schemas.microsoft.com/office/drawing/2014/main" id="{FA002A2E-45D3-1E85-98CE-129F70D0AA08}"/>
                </a:ext>
              </a:extLst>
            </p:cNvPr>
            <p:cNvCxnSpPr>
              <a:cxnSpLocks/>
            </p:cNvCxnSpPr>
            <p:nvPr/>
          </p:nvCxnSpPr>
          <p:spPr>
            <a:xfrm flipV="1">
              <a:off x="6950539" y="3565836"/>
              <a:ext cx="667006" cy="631394"/>
            </a:xfrm>
            <a:prstGeom prst="line">
              <a:avLst/>
            </a:prstGeom>
          </p:spPr>
          <p:style>
            <a:lnRef idx="2">
              <a:schemeClr val="accent3"/>
            </a:lnRef>
            <a:fillRef idx="0">
              <a:schemeClr val="accent3"/>
            </a:fillRef>
            <a:effectRef idx="1">
              <a:schemeClr val="accent3"/>
            </a:effectRef>
            <a:fontRef idx="minor">
              <a:schemeClr val="tx1"/>
            </a:fontRef>
          </p:style>
        </p:cxnSp>
        <p:cxnSp>
          <p:nvCxnSpPr>
            <p:cNvPr id="36" name="Straight Connector 35">
              <a:extLst>
                <a:ext uri="{FF2B5EF4-FFF2-40B4-BE49-F238E27FC236}">
                  <a16:creationId xmlns:a16="http://schemas.microsoft.com/office/drawing/2014/main" id="{953CD3B9-BB2F-B253-2FB3-4955CBDDE540}"/>
                </a:ext>
              </a:extLst>
            </p:cNvPr>
            <p:cNvCxnSpPr>
              <a:cxnSpLocks/>
            </p:cNvCxnSpPr>
            <p:nvPr/>
          </p:nvCxnSpPr>
          <p:spPr>
            <a:xfrm rot="5400000">
              <a:off x="8135822" y="3034772"/>
              <a:ext cx="1" cy="1080000"/>
            </a:xfrm>
            <a:prstGeom prst="line">
              <a:avLst/>
            </a:prstGeom>
          </p:spPr>
          <p:style>
            <a:lnRef idx="2">
              <a:schemeClr val="accent3"/>
            </a:lnRef>
            <a:fillRef idx="0">
              <a:schemeClr val="accent3"/>
            </a:fillRef>
            <a:effectRef idx="1">
              <a:schemeClr val="accent3"/>
            </a:effectRef>
            <a:fontRef idx="minor">
              <a:schemeClr val="tx1"/>
            </a:fontRef>
          </p:style>
        </p:cxnSp>
      </p:grpSp>
      <p:sp>
        <p:nvSpPr>
          <p:cNvPr id="2" name="Footer Placeholder 2">
            <a:extLst>
              <a:ext uri="{FF2B5EF4-FFF2-40B4-BE49-F238E27FC236}">
                <a16:creationId xmlns:a16="http://schemas.microsoft.com/office/drawing/2014/main" id="{FDB8B577-677C-2ABF-C264-6EFC78C3E17B}"/>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246313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891B-3CD3-06A8-3665-41626706DE50}"/>
              </a:ext>
            </a:extLst>
          </p:cNvPr>
          <p:cNvSpPr>
            <a:spLocks noGrp="1"/>
          </p:cNvSpPr>
          <p:nvPr>
            <p:ph type="title"/>
          </p:nvPr>
        </p:nvSpPr>
        <p:spPr/>
        <p:txBody>
          <a:bodyPr/>
          <a:lstStyle/>
          <a:p>
            <a:r>
              <a:rPr lang="en-US" dirty="0"/>
              <a:t>Reminder – Gamow States</a:t>
            </a:r>
          </a:p>
        </p:txBody>
      </p:sp>
      <p:sp>
        <p:nvSpPr>
          <p:cNvPr id="4" name="Slide Number Placeholder 3">
            <a:extLst>
              <a:ext uri="{FF2B5EF4-FFF2-40B4-BE49-F238E27FC236}">
                <a16:creationId xmlns:a16="http://schemas.microsoft.com/office/drawing/2014/main" id="{56B0A2F6-9746-1F26-17A6-16248D4A36A1}"/>
              </a:ext>
            </a:extLst>
          </p:cNvPr>
          <p:cNvSpPr>
            <a:spLocks noGrp="1"/>
          </p:cNvSpPr>
          <p:nvPr>
            <p:ph type="sldNum" sz="quarter" idx="11"/>
          </p:nvPr>
        </p:nvSpPr>
        <p:spPr/>
        <p:txBody>
          <a:bodyPr/>
          <a:lstStyle/>
          <a:p>
            <a:pPr>
              <a:defRPr/>
            </a:pPr>
            <a:r>
              <a:rPr lang="en-US"/>
              <a:t>, Slide </a:t>
            </a:r>
            <a:fld id="{CF988859-7953-4624-98C4-717249B46A15}" type="slidenum">
              <a:rPr lang="en-US" smtClean="0"/>
              <a:pPr>
                <a:defRPr/>
              </a:pPr>
              <a:t>4</a:t>
            </a:fld>
            <a:endParaRPr lang="en-US"/>
          </a:p>
        </p:txBody>
      </p:sp>
      <mc:AlternateContent xmlns:mc="http://schemas.openxmlformats.org/markup-compatibility/2006" xmlns:a14="http://schemas.microsoft.com/office/drawing/2010/main">
        <mc:Choice Requires="a14">
          <p:sp>
            <p:nvSpPr>
              <p:cNvPr id="57" name="Content Placeholder 1">
                <a:extLst>
                  <a:ext uri="{FF2B5EF4-FFF2-40B4-BE49-F238E27FC236}">
                    <a16:creationId xmlns:a16="http://schemas.microsoft.com/office/drawing/2014/main" id="{444D962F-D6BD-34EF-ADC8-50D11F9DDB9A}"/>
                  </a:ext>
                </a:extLst>
              </p:cNvPr>
              <p:cNvSpPr txBox="1">
                <a:spLocks/>
              </p:cNvSpPr>
              <p:nvPr/>
            </p:nvSpPr>
            <p:spPr>
              <a:xfrm>
                <a:off x="76200" y="1080389"/>
                <a:ext cx="8990922" cy="479698"/>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600"/>
                  </a:spcAft>
                </a:pPr>
                <a:r>
                  <a:rPr lang="en-US" kern="0" dirty="0"/>
                  <a:t>We can include metastable states via Gamow states: </a:t>
                </a:r>
                <a14:m>
                  <m:oMath xmlns:m="http://schemas.openxmlformats.org/officeDocument/2006/math">
                    <m:sSub>
                      <m:sSubPr>
                        <m:ctrlPr>
                          <a:rPr lang="en-US" b="0" i="1" kern="0" smtClean="0">
                            <a:latin typeface="Cambria Math" panose="02040503050406030204" pitchFamily="18" charset="0"/>
                          </a:rPr>
                        </m:ctrlPr>
                      </m:sSubPr>
                      <m:e>
                        <m:acc>
                          <m:accPr>
                            <m:chr m:val="̃"/>
                            <m:ctrlPr>
                              <a:rPr lang="en-US" i="1" kern="0" smtClean="0">
                                <a:latin typeface="Cambria Math" panose="02040503050406030204" pitchFamily="18" charset="0"/>
                              </a:rPr>
                            </m:ctrlPr>
                          </m:accPr>
                          <m:e>
                            <m:r>
                              <a:rPr lang="en-US" b="0" i="1" kern="0" smtClean="0">
                                <a:latin typeface="Cambria Math" panose="02040503050406030204" pitchFamily="18" charset="0"/>
                              </a:rPr>
                              <m:t>𝐸</m:t>
                            </m:r>
                          </m:e>
                        </m:acc>
                      </m:e>
                      <m:sub>
                        <m:r>
                          <a:rPr lang="en-US" b="0" i="1" kern="0" smtClean="0">
                            <a:latin typeface="Cambria Math" panose="02040503050406030204" pitchFamily="18" charset="0"/>
                          </a:rPr>
                          <m:t>𝑛</m:t>
                        </m:r>
                      </m:sub>
                    </m:sSub>
                    <m:r>
                      <a:rPr lang="en-US" b="0" i="1" kern="0" smtClean="0">
                        <a:latin typeface="Cambria Math" panose="02040503050406030204" pitchFamily="18" charset="0"/>
                      </a:rPr>
                      <m:t>=</m:t>
                    </m:r>
                    <m:sSub>
                      <m:sSubPr>
                        <m:ctrlPr>
                          <a:rPr lang="en-US" b="0" i="1" kern="0" smtClean="0">
                            <a:latin typeface="Cambria Math" panose="02040503050406030204" pitchFamily="18" charset="0"/>
                          </a:rPr>
                        </m:ctrlPr>
                      </m:sSubPr>
                      <m:e>
                        <m:r>
                          <a:rPr lang="en-US" b="0" i="1" kern="0" smtClean="0">
                            <a:latin typeface="Cambria Math" panose="02040503050406030204" pitchFamily="18" charset="0"/>
                          </a:rPr>
                          <m:t>𝐸</m:t>
                        </m:r>
                      </m:e>
                      <m:sub>
                        <m:r>
                          <a:rPr lang="en-US" b="0" i="1" kern="0" smtClean="0">
                            <a:latin typeface="Cambria Math" panose="02040503050406030204" pitchFamily="18" charset="0"/>
                          </a:rPr>
                          <m:t>𝑛</m:t>
                        </m:r>
                      </m:sub>
                    </m:sSub>
                    <m:r>
                      <a:rPr lang="en-US" b="0" i="1" kern="0" smtClean="0">
                        <a:latin typeface="Cambria Math" panose="02040503050406030204" pitchFamily="18" charset="0"/>
                      </a:rPr>
                      <m:t>−</m:t>
                    </m:r>
                    <m:r>
                      <a:rPr lang="en-US" b="0" i="1" kern="0" smtClean="0">
                        <a:latin typeface="Cambria Math" panose="02040503050406030204" pitchFamily="18" charset="0"/>
                      </a:rPr>
                      <m:t>𝑖</m:t>
                    </m:r>
                    <m:f>
                      <m:fPr>
                        <m:ctrlPr>
                          <a:rPr lang="en-US" b="0" i="1" kern="0" smtClean="0">
                            <a:latin typeface="Cambria Math" panose="02040503050406030204" pitchFamily="18" charset="0"/>
                          </a:rPr>
                        </m:ctrlPr>
                      </m:fPr>
                      <m:num>
                        <m:sSub>
                          <m:sSubPr>
                            <m:ctrlPr>
                              <a:rPr lang="en-US" b="0" i="1" kern="0" smtClean="0">
                                <a:latin typeface="Cambria Math" panose="02040503050406030204" pitchFamily="18" charset="0"/>
                              </a:rPr>
                            </m:ctrlPr>
                          </m:sSubPr>
                          <m:e>
                            <m:r>
                              <m:rPr>
                                <m:sty m:val="p"/>
                              </m:rPr>
                              <a:rPr lang="en-US" b="0" i="0" kern="0" smtClean="0">
                                <a:latin typeface="Cambria Math" panose="02040503050406030204" pitchFamily="18" charset="0"/>
                              </a:rPr>
                              <m:t>Γ</m:t>
                            </m:r>
                          </m:e>
                          <m:sub>
                            <m:r>
                              <a:rPr lang="en-US" b="0" i="1" kern="0" smtClean="0">
                                <a:latin typeface="Cambria Math" panose="02040503050406030204" pitchFamily="18" charset="0"/>
                              </a:rPr>
                              <m:t>𝑛</m:t>
                            </m:r>
                          </m:sub>
                        </m:sSub>
                      </m:num>
                      <m:den>
                        <m:r>
                          <a:rPr lang="en-US" b="0" i="1" kern="0" smtClean="0">
                            <a:latin typeface="Cambria Math" panose="02040503050406030204" pitchFamily="18" charset="0"/>
                          </a:rPr>
                          <m:t>2</m:t>
                        </m:r>
                      </m:den>
                    </m:f>
                  </m:oMath>
                </a14:m>
                <a:endParaRPr lang="en-US" kern="0" dirty="0"/>
              </a:p>
              <a:p>
                <a:pPr>
                  <a:spcAft>
                    <a:spcPts val="600"/>
                  </a:spcAft>
                </a:pPr>
                <a14:m>
                  <m:oMath xmlns:m="http://schemas.openxmlformats.org/officeDocument/2006/math">
                    <m:r>
                      <m:rPr>
                        <m:sty m:val="p"/>
                      </m:rPr>
                      <a:rPr lang="en-US" b="0" i="0" kern="0" smtClean="0">
                        <a:latin typeface="Cambria Math" panose="02040503050406030204" pitchFamily="18" charset="0"/>
                      </a:rPr>
                      <m:t>Γ</m:t>
                    </m:r>
                  </m:oMath>
                </a14:m>
                <a:r>
                  <a:rPr lang="en-US" kern="0" dirty="0"/>
                  <a:t> becomes a decay rate term related to presence of a barrier</a:t>
                </a:r>
              </a:p>
              <a:p>
                <a:pPr>
                  <a:spcAft>
                    <a:spcPts val="600"/>
                  </a:spcAft>
                </a:pPr>
                <a:endParaRPr lang="en-US" kern="0" dirty="0"/>
              </a:p>
              <a:p>
                <a:pPr lvl="1">
                  <a:spcAft>
                    <a:spcPts val="600"/>
                  </a:spcAft>
                </a:pPr>
                <a:endParaRPr lang="en-US" kern="0" dirty="0"/>
              </a:p>
              <a:p>
                <a:pPr lvl="1">
                  <a:spcAft>
                    <a:spcPts val="600"/>
                  </a:spcAft>
                </a:pPr>
                <a:endParaRPr lang="en-US" kern="0" dirty="0"/>
              </a:p>
              <a:p>
                <a:pPr lvl="1">
                  <a:spcAft>
                    <a:spcPts val="600"/>
                  </a:spcAft>
                </a:pPr>
                <a:endParaRPr lang="en-US" kern="0" dirty="0"/>
              </a:p>
              <a:p>
                <a:pPr lvl="1">
                  <a:spcAft>
                    <a:spcPts val="600"/>
                  </a:spcAft>
                </a:pPr>
                <a:endParaRPr lang="en-US" kern="0" dirty="0"/>
              </a:p>
              <a:p>
                <a:pPr lvl="1">
                  <a:spcAft>
                    <a:spcPts val="600"/>
                  </a:spcAft>
                </a:pPr>
                <a:endParaRPr lang="en-US" kern="0" dirty="0"/>
              </a:p>
              <a:p>
                <a:pPr lvl="1">
                  <a:spcAft>
                    <a:spcPts val="600"/>
                  </a:spcAft>
                </a:pPr>
                <a:endParaRPr lang="en-US" kern="0" dirty="0"/>
              </a:p>
              <a:p>
                <a:pPr>
                  <a:spcAft>
                    <a:spcPts val="600"/>
                  </a:spcAft>
                </a:pPr>
                <a:r>
                  <a:rPr lang="en-US" kern="0" dirty="0"/>
                  <a:t>Poles in our complex plane correspond to resonant states!</a:t>
                </a:r>
              </a:p>
              <a:p>
                <a:pPr>
                  <a:spcAft>
                    <a:spcPts val="600"/>
                  </a:spcAft>
                </a:pPr>
                <a:r>
                  <a:rPr lang="en-US" kern="0" dirty="0"/>
                  <a:t>But first, let’s demystify things a bit by translating some jargon</a:t>
                </a:r>
              </a:p>
            </p:txBody>
          </p:sp>
        </mc:Choice>
        <mc:Fallback xmlns="">
          <p:sp>
            <p:nvSpPr>
              <p:cNvPr id="57" name="Content Placeholder 1">
                <a:extLst>
                  <a:ext uri="{FF2B5EF4-FFF2-40B4-BE49-F238E27FC236}">
                    <a16:creationId xmlns:a16="http://schemas.microsoft.com/office/drawing/2014/main" id="{444D962F-D6BD-34EF-ADC8-50D11F9DDB9A}"/>
                  </a:ext>
                </a:extLst>
              </p:cNvPr>
              <p:cNvSpPr txBox="1">
                <a:spLocks noRot="1" noChangeAspect="1" noMove="1" noResize="1" noEditPoints="1" noAdjustHandles="1" noChangeArrowheads="1" noChangeShapeType="1" noTextEdit="1"/>
              </p:cNvSpPr>
              <p:nvPr/>
            </p:nvSpPr>
            <p:spPr>
              <a:xfrm>
                <a:off x="76200" y="1080389"/>
                <a:ext cx="8990922" cy="479698"/>
              </a:xfrm>
              <a:prstGeom prst="rect">
                <a:avLst/>
              </a:prstGeom>
              <a:blipFill>
                <a:blip r:embed="rId3"/>
                <a:stretch>
                  <a:fillRect l="-746" t="-1266" b="-945570"/>
                </a:stretch>
              </a:blipFill>
            </p:spPr>
            <p:txBody>
              <a:bodyPr/>
              <a:lstStyle/>
              <a:p>
                <a:r>
                  <a:rPr lang="en-US">
                    <a:noFill/>
                  </a:rPr>
                  <a:t> </a:t>
                </a:r>
              </a:p>
            </p:txBody>
          </p:sp>
        </mc:Fallback>
      </mc:AlternateContent>
      <p:grpSp>
        <p:nvGrpSpPr>
          <p:cNvPr id="139" name="Group 138">
            <a:extLst>
              <a:ext uri="{FF2B5EF4-FFF2-40B4-BE49-F238E27FC236}">
                <a16:creationId xmlns:a16="http://schemas.microsoft.com/office/drawing/2014/main" id="{21E107A5-C0F8-AB32-F551-2B75093F1AC5}"/>
              </a:ext>
            </a:extLst>
          </p:cNvPr>
          <p:cNvGrpSpPr/>
          <p:nvPr/>
        </p:nvGrpSpPr>
        <p:grpSpPr>
          <a:xfrm>
            <a:off x="6368777" y="2656533"/>
            <a:ext cx="2691696" cy="2109642"/>
            <a:chOff x="6186923" y="3950016"/>
            <a:chExt cx="2691696" cy="2109642"/>
          </a:xfrm>
        </p:grpSpPr>
        <p:sp>
          <p:nvSpPr>
            <p:cNvPr id="14" name="Rectangle 13">
              <a:extLst>
                <a:ext uri="{FF2B5EF4-FFF2-40B4-BE49-F238E27FC236}">
                  <a16:creationId xmlns:a16="http://schemas.microsoft.com/office/drawing/2014/main" id="{E778CBAA-E3CF-AA59-108C-D60490B25938}"/>
                </a:ext>
              </a:extLst>
            </p:cNvPr>
            <p:cNvSpPr/>
            <p:nvPr/>
          </p:nvSpPr>
          <p:spPr>
            <a:xfrm>
              <a:off x="6186923" y="3950016"/>
              <a:ext cx="2691696" cy="210964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5658C534-A64D-32FA-DBF1-2EEBBC758518}"/>
                </a:ext>
              </a:extLst>
            </p:cNvPr>
            <p:cNvCxnSpPr>
              <a:cxnSpLocks/>
            </p:cNvCxnSpPr>
            <p:nvPr/>
          </p:nvCxnSpPr>
          <p:spPr>
            <a:xfrm flipV="1">
              <a:off x="6927385" y="3959068"/>
              <a:ext cx="0" cy="210059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ADDCCA0B-CCB7-FE68-D1A0-6743E736C69B}"/>
                </a:ext>
              </a:extLst>
            </p:cNvPr>
            <p:cNvCxnSpPr>
              <a:cxnSpLocks/>
            </p:cNvCxnSpPr>
            <p:nvPr/>
          </p:nvCxnSpPr>
          <p:spPr>
            <a:xfrm>
              <a:off x="6186923" y="4901501"/>
              <a:ext cx="2672751" cy="839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4339D86F-D808-61A2-AAEE-33684401C133}"/>
                </a:ext>
              </a:extLst>
            </p:cNvPr>
            <p:cNvSpPr>
              <a:spLocks noChangeAspect="1"/>
            </p:cNvSpPr>
            <p:nvPr/>
          </p:nvSpPr>
          <p:spPr>
            <a:xfrm>
              <a:off x="7163163" y="4987769"/>
              <a:ext cx="78834" cy="78834"/>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032E989-B76A-7FB6-AF8C-CFB925598364}"/>
                </a:ext>
              </a:extLst>
            </p:cNvPr>
            <p:cNvSpPr>
              <a:spLocks noChangeAspect="1"/>
            </p:cNvSpPr>
            <p:nvPr/>
          </p:nvSpPr>
          <p:spPr>
            <a:xfrm>
              <a:off x="7290113" y="4945948"/>
              <a:ext cx="78834" cy="78834"/>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6E10922-E260-1C02-0566-1205A86D7AA3}"/>
                </a:ext>
              </a:extLst>
            </p:cNvPr>
            <p:cNvSpPr>
              <a:spLocks noChangeAspect="1"/>
            </p:cNvSpPr>
            <p:nvPr/>
          </p:nvSpPr>
          <p:spPr>
            <a:xfrm>
              <a:off x="7398302" y="5112214"/>
              <a:ext cx="78834" cy="78834"/>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B711580D-5BD9-A058-6AAD-8D4B26AF3ADD}"/>
                </a:ext>
              </a:extLst>
            </p:cNvPr>
            <p:cNvSpPr>
              <a:spLocks noChangeAspect="1"/>
            </p:cNvSpPr>
            <p:nvPr/>
          </p:nvSpPr>
          <p:spPr>
            <a:xfrm>
              <a:off x="6890422" y="4310243"/>
              <a:ext cx="78834" cy="78834"/>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44736AC-884D-5243-2B74-BC909E9D01DC}"/>
                </a:ext>
              </a:extLst>
            </p:cNvPr>
            <p:cNvSpPr>
              <a:spLocks noChangeAspect="1"/>
            </p:cNvSpPr>
            <p:nvPr/>
          </p:nvSpPr>
          <p:spPr>
            <a:xfrm>
              <a:off x="6890422" y="4649815"/>
              <a:ext cx="78834" cy="78834"/>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E685FA4-E31D-6671-A6AA-F46659285250}"/>
                </a:ext>
              </a:extLst>
            </p:cNvPr>
            <p:cNvSpPr>
              <a:spLocks noChangeAspect="1"/>
            </p:cNvSpPr>
            <p:nvPr/>
          </p:nvSpPr>
          <p:spPr>
            <a:xfrm>
              <a:off x="7578795" y="5411083"/>
              <a:ext cx="78834" cy="78834"/>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DA59192-45F3-977E-83BD-F0381D3DDC12}"/>
                </a:ext>
              </a:extLst>
            </p:cNvPr>
            <p:cNvSpPr/>
            <p:nvPr/>
          </p:nvSpPr>
          <p:spPr>
            <a:xfrm>
              <a:off x="7060676" y="4861844"/>
              <a:ext cx="1645113" cy="76200"/>
            </a:xfrm>
            <a:prstGeom prst="rect">
              <a:avLst/>
            </a:prstGeom>
            <a:solidFill>
              <a:srgbClr val="00B050">
                <a:alpha val="30000"/>
              </a:srgb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cxnSp>
        <p:nvCxnSpPr>
          <p:cNvPr id="145" name="Straight Arrow Connector 144">
            <a:extLst>
              <a:ext uri="{FF2B5EF4-FFF2-40B4-BE49-F238E27FC236}">
                <a16:creationId xmlns:a16="http://schemas.microsoft.com/office/drawing/2014/main" id="{82C05174-A801-8008-2F2D-0F0C7F0AE892}"/>
              </a:ext>
            </a:extLst>
          </p:cNvPr>
          <p:cNvCxnSpPr>
            <a:cxnSpLocks/>
            <a:stCxn id="6" idx="3"/>
          </p:cNvCxnSpPr>
          <p:nvPr/>
        </p:nvCxnSpPr>
        <p:spPr>
          <a:xfrm>
            <a:off x="6318764" y="3707513"/>
            <a:ext cx="1080125" cy="20010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a14="http://schemas.microsoft.com/office/drawing/2010/main">
        <mc:Choice Requires="a14">
          <p:sp>
            <p:nvSpPr>
              <p:cNvPr id="152" name="TextBox 151">
                <a:extLst>
                  <a:ext uri="{FF2B5EF4-FFF2-40B4-BE49-F238E27FC236}">
                    <a16:creationId xmlns:a16="http://schemas.microsoft.com/office/drawing/2014/main" id="{136B67F8-E896-F3B7-E192-6AFE3BEC3100}"/>
                  </a:ext>
                </a:extLst>
              </p:cNvPr>
              <p:cNvSpPr txBox="1"/>
              <p:nvPr/>
            </p:nvSpPr>
            <p:spPr>
              <a:xfrm>
                <a:off x="7190959" y="2711475"/>
                <a:ext cx="581441" cy="276999"/>
              </a:xfrm>
              <a:prstGeom prst="rect">
                <a:avLst/>
              </a:prstGeom>
              <a:noFill/>
            </p:spPr>
            <p:txBody>
              <a:bodyPr wrap="none" lIns="0" tIns="0" rIns="0" bIns="0" rtlCol="0">
                <a:spAutoFit/>
              </a:bodyPr>
              <a:lstStyle/>
              <a:p>
                <a:r>
                  <a:rPr lang="en-US" b="0" dirty="0"/>
                  <a:t>Im</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152" name="TextBox 151">
                <a:extLst>
                  <a:ext uri="{FF2B5EF4-FFF2-40B4-BE49-F238E27FC236}">
                    <a16:creationId xmlns:a16="http://schemas.microsoft.com/office/drawing/2014/main" id="{136B67F8-E896-F3B7-E192-6AFE3BEC3100}"/>
                  </a:ext>
                </a:extLst>
              </p:cNvPr>
              <p:cNvSpPr txBox="1">
                <a:spLocks noRot="1" noChangeAspect="1" noMove="1" noResize="1" noEditPoints="1" noAdjustHandles="1" noChangeArrowheads="1" noChangeShapeType="1" noTextEdit="1"/>
              </p:cNvSpPr>
              <p:nvPr/>
            </p:nvSpPr>
            <p:spPr>
              <a:xfrm>
                <a:off x="7190959" y="2711475"/>
                <a:ext cx="581441" cy="276999"/>
              </a:xfrm>
              <a:prstGeom prst="rect">
                <a:avLst/>
              </a:prstGeom>
              <a:blipFill>
                <a:blip r:embed="rId4"/>
                <a:stretch>
                  <a:fillRect l="-25263" t="-28889"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 name="TextBox 152">
                <a:extLst>
                  <a:ext uri="{FF2B5EF4-FFF2-40B4-BE49-F238E27FC236}">
                    <a16:creationId xmlns:a16="http://schemas.microsoft.com/office/drawing/2014/main" id="{7011D014-F059-B17F-BDE5-38DB3555D74D}"/>
                  </a:ext>
                </a:extLst>
              </p:cNvPr>
              <p:cNvSpPr txBox="1"/>
              <p:nvPr/>
            </p:nvSpPr>
            <p:spPr>
              <a:xfrm>
                <a:off x="8327325" y="3220095"/>
                <a:ext cx="619913" cy="276999"/>
              </a:xfrm>
              <a:prstGeom prst="rect">
                <a:avLst/>
              </a:prstGeom>
              <a:noFill/>
            </p:spPr>
            <p:txBody>
              <a:bodyPr wrap="none" lIns="0" tIns="0" rIns="0" bIns="0" rtlCol="0">
                <a:spAutoFit/>
              </a:bodyPr>
              <a:lstStyle/>
              <a:p>
                <a:r>
                  <a:rPr lang="en-US" b="0" dirty="0"/>
                  <a:t>Re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153" name="TextBox 152">
                <a:extLst>
                  <a:ext uri="{FF2B5EF4-FFF2-40B4-BE49-F238E27FC236}">
                    <a16:creationId xmlns:a16="http://schemas.microsoft.com/office/drawing/2014/main" id="{7011D014-F059-B17F-BDE5-38DB3555D74D}"/>
                  </a:ext>
                </a:extLst>
              </p:cNvPr>
              <p:cNvSpPr txBox="1">
                <a:spLocks noRot="1" noChangeAspect="1" noMove="1" noResize="1" noEditPoints="1" noAdjustHandles="1" noChangeArrowheads="1" noChangeShapeType="1" noTextEdit="1"/>
              </p:cNvSpPr>
              <p:nvPr/>
            </p:nvSpPr>
            <p:spPr>
              <a:xfrm>
                <a:off x="8327325" y="3220095"/>
                <a:ext cx="619913" cy="276999"/>
              </a:xfrm>
              <a:prstGeom prst="rect">
                <a:avLst/>
              </a:prstGeom>
              <a:blipFill>
                <a:blip r:embed="rId5"/>
                <a:stretch>
                  <a:fillRect l="-22549" t="-28261" b="-5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82977EA-0FBD-F176-26E7-A4D416A4C167}"/>
                  </a:ext>
                </a:extLst>
              </p:cNvPr>
              <p:cNvSpPr txBox="1"/>
              <p:nvPr/>
            </p:nvSpPr>
            <p:spPr>
              <a:xfrm>
                <a:off x="3386615" y="2935058"/>
                <a:ext cx="2932149" cy="1544910"/>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r>
                                <a:rPr lang="en-US" i="1">
                                  <a:latin typeface="Cambria Math" panose="02040503050406030204" pitchFamily="18" charset="0"/>
                                </a:rPr>
                                <m:t>𝑖</m:t>
                              </m:r>
                              <m:rad>
                                <m:radPr>
                                  <m:degHide m:val="on"/>
                                  <m:ctrlPr>
                                    <a:rPr lang="en-US" i="1">
                                      <a:latin typeface="Cambria Math" panose="02040503050406030204" pitchFamily="18" charset="0"/>
                                    </a:rPr>
                                  </m:ctrlPr>
                                </m:radPr>
                                <m:deg/>
                                <m:e>
                                  <m:r>
                                    <a:rPr lang="en-US" b="0" i="1" smtClean="0">
                                      <a:latin typeface="Cambria Math" panose="02040503050406030204" pitchFamily="18" charset="0"/>
                                    </a:rPr>
                                    <m:t>−</m:t>
                                  </m:r>
                                  <m:r>
                                    <a:rPr lang="en-US" i="1">
                                      <a:latin typeface="Cambria Math" panose="02040503050406030204" pitchFamily="18" charset="0"/>
                                    </a:rPr>
                                    <m:t>𝐸</m:t>
                                  </m:r>
                                </m:e>
                              </m:rad>
                              <m:r>
                                <a:rPr lang="en-US" i="1">
                                  <a:latin typeface="Cambria Math" panose="02040503050406030204" pitchFamily="18" charset="0"/>
                                </a:rPr>
                                <m:t>,</m:t>
                              </m:r>
                              <m:r>
                                <a:rPr lang="en-US">
                                  <a:latin typeface="Cambria Math" panose="02040503050406030204" pitchFamily="18" charset="0"/>
                                </a:rPr>
                                <m:t>  </m:t>
                              </m:r>
                              <m:r>
                                <a:rPr lang="en-US" b="0" i="0" smtClean="0">
                                  <a:latin typeface="Cambria Math" panose="02040503050406030204" pitchFamily="18" charset="0"/>
                                </a:rPr>
                                <m:t>      </m:t>
                              </m:r>
                              <m:r>
                                <m:rPr>
                                  <m:sty m:val="p"/>
                                </m:rPr>
                                <a:rPr lang="en-US">
                                  <a:latin typeface="Cambria Math" panose="02040503050406030204" pitchFamily="18" charset="0"/>
                                </a:rPr>
                                <m:t>for</m:t>
                              </m:r>
                              <m:r>
                                <a:rPr lang="en-US" i="1">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&lt;0</m:t>
                              </m:r>
                            </m:e>
                            <m:e>
                              <m:rad>
                                <m:radPr>
                                  <m:degHide m:val="on"/>
                                  <m:ctrlPr>
                                    <a:rPr lang="en-US" i="1">
                                      <a:latin typeface="Cambria Math" panose="02040503050406030204" pitchFamily="18" charset="0"/>
                                    </a:rPr>
                                  </m:ctrlPr>
                                </m:radPr>
                                <m:deg/>
                                <m:e>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𝑖</m:t>
                                          </m:r>
                                          <m:r>
                                            <m:rPr>
                                              <m:sty m:val="p"/>
                                            </m:rPr>
                                            <a:rPr lang="en-US">
                                              <a:latin typeface="Cambria Math" panose="02040503050406030204" pitchFamily="18" charset="0"/>
                                            </a:rPr>
                                            <m:t>Γ</m:t>
                                          </m:r>
                                        </m:num>
                                        <m:den>
                                          <m:r>
                                            <a:rPr lang="en-US" i="1">
                                              <a:latin typeface="Cambria Math" panose="02040503050406030204" pitchFamily="18" charset="0"/>
                                            </a:rPr>
                                            <m:t>2</m:t>
                                          </m:r>
                                        </m:den>
                                      </m:f>
                                    </m:e>
                                  </m:d>
                                </m:e>
                              </m:rad>
                              <m:r>
                                <a:rPr lang="en-US" i="1">
                                  <a:latin typeface="Cambria Math" panose="02040503050406030204" pitchFamily="18" charset="0"/>
                                </a:rPr>
                                <m:t>,</m:t>
                              </m:r>
                              <m:r>
                                <a:rPr lang="en-US">
                                  <a:latin typeface="Cambria Math" panose="02040503050406030204" pitchFamily="18" charset="0"/>
                                </a:rPr>
                                <m:t> </m:t>
                              </m:r>
                              <m:r>
                                <m:rPr>
                                  <m:sty m:val="p"/>
                                </m:rPr>
                                <a:rPr lang="en-US">
                                  <a:latin typeface="Cambria Math" panose="02040503050406030204" pitchFamily="18" charset="0"/>
                                </a:rPr>
                                <m:t>for</m:t>
                              </m:r>
                              <m:r>
                                <a:rPr lang="en-US" b="0" i="1" smtClean="0">
                                  <a:latin typeface="Cambria Math" panose="02040503050406030204" pitchFamily="18" charset="0"/>
                                </a:rPr>
                                <m:t> </m:t>
                              </m:r>
                              <m:r>
                                <m:rPr>
                                  <m:sty m:val="p"/>
                                </m:rPr>
                                <a:rPr lang="en-US" b="0" i="0" smtClean="0">
                                  <a:latin typeface="Cambria Math" panose="02040503050406030204" pitchFamily="18" charset="0"/>
                                </a:rPr>
                                <m:t>Γ</m:t>
                              </m:r>
                              <m:r>
                                <a:rPr lang="en-US" b="0" i="1" smtClean="0">
                                  <a:latin typeface="Cambria Math" panose="02040503050406030204" pitchFamily="18" charset="0"/>
                                </a:rPr>
                                <m:t>&gt;0</m:t>
                              </m:r>
                            </m:e>
                            <m:e>
                              <m:rad>
                                <m:radPr>
                                  <m:degHide m:val="on"/>
                                  <m:ctrlPr>
                                    <a:rPr lang="en-US" i="1">
                                      <a:latin typeface="Cambria Math" panose="02040503050406030204" pitchFamily="18" charset="0"/>
                                    </a:rPr>
                                  </m:ctrlPr>
                                </m:radPr>
                                <m:deg/>
                                <m:e>
                                  <m:r>
                                    <a:rPr lang="en-US" i="1">
                                      <a:latin typeface="Cambria Math" panose="02040503050406030204" pitchFamily="18" charset="0"/>
                                    </a:rPr>
                                    <m:t>𝐸</m:t>
                                  </m:r>
                                </m:e>
                              </m:rad>
                              <m:r>
                                <a:rPr lang="en-US" i="1">
                                  <a:latin typeface="Cambria Math" panose="02040503050406030204" pitchFamily="18" charset="0"/>
                                </a:rPr>
                                <m:t>,  </m:t>
                              </m:r>
                              <m:r>
                                <a:rPr lang="en-US">
                                  <a:latin typeface="Cambria Math" panose="02040503050406030204" pitchFamily="18" charset="0"/>
                                </a:rPr>
                                <m:t> </m:t>
                              </m:r>
                              <m:r>
                                <a:rPr lang="en-US" b="0" i="0" smtClean="0">
                                  <a:latin typeface="Cambria Math" panose="02040503050406030204" pitchFamily="18" charset="0"/>
                                </a:rPr>
                                <m:t>      </m:t>
                              </m:r>
                              <m:r>
                                <m:rPr>
                                  <m:sty m:val="p"/>
                                </m:rPr>
                                <a:rPr lang="en-US">
                                  <a:latin typeface="Cambria Math" panose="02040503050406030204" pitchFamily="18" charset="0"/>
                                </a:rPr>
                                <m:t>for</m:t>
                              </m:r>
                              <m:r>
                                <a:rPr lang="en-US" i="1">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&gt;0</m:t>
                              </m:r>
                            </m:e>
                          </m:eqArr>
                        </m:e>
                      </m:d>
                    </m:oMath>
                  </m:oMathPara>
                </a14:m>
                <a:endParaRPr lang="en-US" b="0" i="1" dirty="0">
                  <a:latin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882977EA-0FBD-F176-26E7-A4D416A4C167}"/>
                  </a:ext>
                </a:extLst>
              </p:cNvPr>
              <p:cNvSpPr txBox="1">
                <a:spLocks noRot="1" noChangeAspect="1" noMove="1" noResize="1" noEditPoints="1" noAdjustHandles="1" noChangeArrowheads="1" noChangeShapeType="1" noTextEdit="1"/>
              </p:cNvSpPr>
              <p:nvPr/>
            </p:nvSpPr>
            <p:spPr>
              <a:xfrm>
                <a:off x="3386615" y="2935058"/>
                <a:ext cx="2932149" cy="1544910"/>
              </a:xfrm>
              <a:prstGeom prst="rect">
                <a:avLst/>
              </a:prstGeom>
              <a:blipFill>
                <a:blip r:embed="rId6"/>
                <a:stretch>
                  <a:fillRect/>
                </a:stretch>
              </a:blipFill>
            </p:spPr>
            <p:txBody>
              <a:bodyPr/>
              <a:lstStyle/>
              <a:p>
                <a:r>
                  <a:rPr lang="en-US">
                    <a:noFill/>
                  </a:rPr>
                  <a:t> </a:t>
                </a:r>
              </a:p>
            </p:txBody>
          </p:sp>
        </mc:Fallback>
      </mc:AlternateContent>
      <p:sp>
        <p:nvSpPr>
          <p:cNvPr id="61" name="Arc 60">
            <a:extLst>
              <a:ext uri="{FF2B5EF4-FFF2-40B4-BE49-F238E27FC236}">
                <a16:creationId xmlns:a16="http://schemas.microsoft.com/office/drawing/2014/main" id="{1D41709F-3FD2-89E5-F879-832D4A6E1417}"/>
              </a:ext>
            </a:extLst>
          </p:cNvPr>
          <p:cNvSpPr/>
          <p:nvPr/>
        </p:nvSpPr>
        <p:spPr>
          <a:xfrm flipH="1">
            <a:off x="5149576" y="2856392"/>
            <a:ext cx="3426033" cy="1848995"/>
          </a:xfrm>
          <a:prstGeom prst="arc">
            <a:avLst>
              <a:gd name="adj1" fmla="val 1979710"/>
              <a:gd name="adj2" fmla="val 10814488"/>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64C61334-4A56-BEDC-9C8A-765CFA147139}"/>
              </a:ext>
            </a:extLst>
          </p:cNvPr>
          <p:cNvSpPr/>
          <p:nvPr/>
        </p:nvSpPr>
        <p:spPr>
          <a:xfrm>
            <a:off x="5284836" y="2793737"/>
            <a:ext cx="1743332" cy="914400"/>
          </a:xfrm>
          <a:prstGeom prst="arc">
            <a:avLst>
              <a:gd name="adj1" fmla="val 12075130"/>
              <a:gd name="adj2" fmla="val 20632496"/>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grpSp>
        <p:nvGrpSpPr>
          <p:cNvPr id="5" name="Group 4">
            <a:extLst>
              <a:ext uri="{FF2B5EF4-FFF2-40B4-BE49-F238E27FC236}">
                <a16:creationId xmlns:a16="http://schemas.microsoft.com/office/drawing/2014/main" id="{EE46BCA2-D6FB-EBBF-E3CB-A8AECBCB3CBC}"/>
              </a:ext>
            </a:extLst>
          </p:cNvPr>
          <p:cNvGrpSpPr/>
          <p:nvPr/>
        </p:nvGrpSpPr>
        <p:grpSpPr>
          <a:xfrm>
            <a:off x="54609" y="2313427"/>
            <a:ext cx="3963143" cy="2219312"/>
            <a:chOff x="54609" y="2313427"/>
            <a:chExt cx="3963143" cy="2219312"/>
          </a:xfrm>
        </p:grpSpPr>
        <p:sp>
          <p:nvSpPr>
            <p:cNvPr id="67" name="Rectangle 66">
              <a:extLst>
                <a:ext uri="{FF2B5EF4-FFF2-40B4-BE49-F238E27FC236}">
                  <a16:creationId xmlns:a16="http://schemas.microsoft.com/office/drawing/2014/main" id="{3BD3A22F-E861-6611-F88C-1A91AEEDD14A}"/>
                </a:ext>
              </a:extLst>
            </p:cNvPr>
            <p:cNvSpPr/>
            <p:nvPr/>
          </p:nvSpPr>
          <p:spPr>
            <a:xfrm>
              <a:off x="725618" y="2524264"/>
              <a:ext cx="2494898" cy="1076993"/>
            </a:xfrm>
            <a:prstGeom prst="rect">
              <a:avLst/>
            </a:prstGeom>
            <a:solidFill>
              <a:schemeClr val="accent5">
                <a:lumMod val="40000"/>
                <a:lumOff val="60000"/>
                <a:alpha val="1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1ED96577-5043-009E-C149-CB9D9BF20415}"/>
                </a:ext>
              </a:extLst>
            </p:cNvPr>
            <p:cNvCxnSpPr>
              <a:cxnSpLocks/>
            </p:cNvCxnSpPr>
            <p:nvPr/>
          </p:nvCxnSpPr>
          <p:spPr>
            <a:xfrm>
              <a:off x="701647" y="4105709"/>
              <a:ext cx="88631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0" name="Straight Connector 69">
              <a:extLst>
                <a:ext uri="{FF2B5EF4-FFF2-40B4-BE49-F238E27FC236}">
                  <a16:creationId xmlns:a16="http://schemas.microsoft.com/office/drawing/2014/main" id="{19449ACC-14D2-7BF1-866C-058315E90A41}"/>
                </a:ext>
              </a:extLst>
            </p:cNvPr>
            <p:cNvCxnSpPr>
              <a:cxnSpLocks/>
            </p:cNvCxnSpPr>
            <p:nvPr/>
          </p:nvCxnSpPr>
          <p:spPr>
            <a:xfrm>
              <a:off x="701646" y="3877109"/>
              <a:ext cx="1066794" cy="13447"/>
            </a:xfrm>
            <a:prstGeom prst="line">
              <a:avLst/>
            </a:prstGeom>
          </p:spPr>
          <p:style>
            <a:lnRef idx="2">
              <a:schemeClr val="accent4"/>
            </a:lnRef>
            <a:fillRef idx="0">
              <a:schemeClr val="accent4"/>
            </a:fillRef>
            <a:effectRef idx="1">
              <a:schemeClr val="accent4"/>
            </a:effectRef>
            <a:fontRef idx="minor">
              <a:schemeClr val="tx1"/>
            </a:fontRef>
          </p:style>
        </p:cxnSp>
        <p:sp>
          <p:nvSpPr>
            <p:cNvPr id="71" name="Oval 70">
              <a:extLst>
                <a:ext uri="{FF2B5EF4-FFF2-40B4-BE49-F238E27FC236}">
                  <a16:creationId xmlns:a16="http://schemas.microsoft.com/office/drawing/2014/main" id="{D7783DE9-88F5-FCE1-1AC9-2103E5D924D7}"/>
                </a:ext>
              </a:extLst>
            </p:cNvPr>
            <p:cNvSpPr>
              <a:spLocks noChangeAspect="1"/>
            </p:cNvSpPr>
            <p:nvPr/>
          </p:nvSpPr>
          <p:spPr>
            <a:xfrm>
              <a:off x="1017943" y="4028569"/>
              <a:ext cx="167146" cy="167146"/>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AFF821D-C792-205F-E1D5-BD5766D2264F}"/>
                </a:ext>
              </a:extLst>
            </p:cNvPr>
            <p:cNvSpPr>
              <a:spLocks noChangeAspect="1"/>
            </p:cNvSpPr>
            <p:nvPr/>
          </p:nvSpPr>
          <p:spPr>
            <a:xfrm>
              <a:off x="1235043" y="3810457"/>
              <a:ext cx="167146" cy="167146"/>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A02F7CA-85F9-7933-5A69-02CC0695578D}"/>
                    </a:ext>
                  </a:extLst>
                </p:cNvPr>
                <p:cNvSpPr txBox="1"/>
                <p:nvPr/>
              </p:nvSpPr>
              <p:spPr>
                <a:xfrm>
                  <a:off x="484214" y="2515212"/>
                  <a:ext cx="2174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73" name="TextBox 72">
                  <a:extLst>
                    <a:ext uri="{FF2B5EF4-FFF2-40B4-BE49-F238E27FC236}">
                      <a16:creationId xmlns:a16="http://schemas.microsoft.com/office/drawing/2014/main" id="{5A02F7CA-85F9-7933-5A69-02CC0695578D}"/>
                    </a:ext>
                  </a:extLst>
                </p:cNvPr>
                <p:cNvSpPr txBox="1">
                  <a:spLocks noRot="1" noChangeAspect="1" noMove="1" noResize="1" noEditPoints="1" noAdjustHandles="1" noChangeArrowheads="1" noChangeShapeType="1" noTextEdit="1"/>
                </p:cNvSpPr>
                <p:nvPr/>
              </p:nvSpPr>
              <p:spPr>
                <a:xfrm>
                  <a:off x="484214" y="2515212"/>
                  <a:ext cx="217432" cy="276999"/>
                </a:xfrm>
                <a:prstGeom prst="rect">
                  <a:avLst/>
                </a:prstGeom>
                <a:blipFill>
                  <a:blip r:embed="rId7"/>
                  <a:stretch>
                    <a:fillRect l="-22222" r="-19444"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183164D1-2F75-417A-1D3C-E517900D13D3}"/>
                    </a:ext>
                  </a:extLst>
                </p:cNvPr>
                <p:cNvSpPr txBox="1"/>
                <p:nvPr/>
              </p:nvSpPr>
              <p:spPr>
                <a:xfrm>
                  <a:off x="54609" y="3483294"/>
                  <a:ext cx="6470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=0</m:t>
                        </m:r>
                      </m:oMath>
                    </m:oMathPara>
                  </a14:m>
                  <a:endParaRPr lang="en-US" dirty="0"/>
                </a:p>
              </p:txBody>
            </p:sp>
          </mc:Choice>
          <mc:Fallback xmlns="">
            <p:sp>
              <p:nvSpPr>
                <p:cNvPr id="74" name="TextBox 73">
                  <a:extLst>
                    <a:ext uri="{FF2B5EF4-FFF2-40B4-BE49-F238E27FC236}">
                      <a16:creationId xmlns:a16="http://schemas.microsoft.com/office/drawing/2014/main" id="{183164D1-2F75-417A-1D3C-E517900D13D3}"/>
                    </a:ext>
                  </a:extLst>
                </p:cNvPr>
                <p:cNvSpPr txBox="1">
                  <a:spLocks noRot="1" noChangeAspect="1" noMove="1" noResize="1" noEditPoints="1" noAdjustHandles="1" noChangeArrowheads="1" noChangeShapeType="1" noTextEdit="1"/>
                </p:cNvSpPr>
                <p:nvPr/>
              </p:nvSpPr>
              <p:spPr>
                <a:xfrm>
                  <a:off x="54609" y="3483294"/>
                  <a:ext cx="647037" cy="276999"/>
                </a:xfrm>
                <a:prstGeom prst="rect">
                  <a:avLst/>
                </a:prstGeom>
                <a:blipFill>
                  <a:blip r:embed="rId8"/>
                  <a:stretch>
                    <a:fillRect l="-7547" r="-7547" b="-8696"/>
                  </a:stretch>
                </a:blipFill>
              </p:spPr>
              <p:txBody>
                <a:bodyPr/>
                <a:lstStyle/>
                <a:p>
                  <a:r>
                    <a:rPr lang="en-US">
                      <a:noFill/>
                    </a:rPr>
                    <a:t> </a:t>
                  </a:r>
                </a:p>
              </p:txBody>
            </p:sp>
          </mc:Fallback>
        </mc:AlternateContent>
        <p:sp>
          <p:nvSpPr>
            <p:cNvPr id="103" name="Rectangle 102">
              <a:extLst>
                <a:ext uri="{FF2B5EF4-FFF2-40B4-BE49-F238E27FC236}">
                  <a16:creationId xmlns:a16="http://schemas.microsoft.com/office/drawing/2014/main" id="{5E16B8F7-A9D0-B989-0046-DF46DA725369}"/>
                </a:ext>
              </a:extLst>
            </p:cNvPr>
            <p:cNvSpPr/>
            <p:nvPr/>
          </p:nvSpPr>
          <p:spPr>
            <a:xfrm>
              <a:off x="720034" y="3026793"/>
              <a:ext cx="1505613" cy="5710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0E048CD4-49E4-A6D0-0B00-C6B34F53F603}"/>
                </a:ext>
              </a:extLst>
            </p:cNvPr>
            <p:cNvSpPr/>
            <p:nvPr/>
          </p:nvSpPr>
          <p:spPr>
            <a:xfrm>
              <a:off x="716327" y="3023370"/>
              <a:ext cx="1509323" cy="571041"/>
            </a:xfrm>
            <a:prstGeom prst="rect">
              <a:avLst/>
            </a:prstGeom>
            <a:solidFill>
              <a:srgbClr val="00D9F0">
                <a:alpha val="2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CBA1D133-FD98-220C-D4AC-6876CC71E4ED}"/>
                </a:ext>
              </a:extLst>
            </p:cNvPr>
            <p:cNvSpPr/>
            <p:nvPr/>
          </p:nvSpPr>
          <p:spPr>
            <a:xfrm>
              <a:off x="1877990" y="3029785"/>
              <a:ext cx="1343025" cy="576262"/>
            </a:xfrm>
            <a:custGeom>
              <a:avLst/>
              <a:gdLst>
                <a:gd name="connsiteX0" fmla="*/ 0 w 1343025"/>
                <a:gd name="connsiteY0" fmla="*/ 557212 h 576262"/>
                <a:gd name="connsiteX1" fmla="*/ 133350 w 1343025"/>
                <a:gd name="connsiteY1" fmla="*/ 176212 h 576262"/>
                <a:gd name="connsiteX2" fmla="*/ 219075 w 1343025"/>
                <a:gd name="connsiteY2" fmla="*/ 28575 h 576262"/>
                <a:gd name="connsiteX3" fmla="*/ 280987 w 1343025"/>
                <a:gd name="connsiteY3" fmla="*/ 4762 h 576262"/>
                <a:gd name="connsiteX4" fmla="*/ 352425 w 1343025"/>
                <a:gd name="connsiteY4" fmla="*/ 0 h 576262"/>
                <a:gd name="connsiteX5" fmla="*/ 457200 w 1343025"/>
                <a:gd name="connsiteY5" fmla="*/ 57150 h 576262"/>
                <a:gd name="connsiteX6" fmla="*/ 614362 w 1343025"/>
                <a:gd name="connsiteY6" fmla="*/ 276225 h 576262"/>
                <a:gd name="connsiteX7" fmla="*/ 752475 w 1343025"/>
                <a:gd name="connsiteY7" fmla="*/ 404812 h 576262"/>
                <a:gd name="connsiteX8" fmla="*/ 1000125 w 1343025"/>
                <a:gd name="connsiteY8" fmla="*/ 500062 h 576262"/>
                <a:gd name="connsiteX9" fmla="*/ 1200150 w 1343025"/>
                <a:gd name="connsiteY9" fmla="*/ 523875 h 576262"/>
                <a:gd name="connsiteX10" fmla="*/ 1343025 w 1343025"/>
                <a:gd name="connsiteY10" fmla="*/ 523875 h 576262"/>
                <a:gd name="connsiteX11" fmla="*/ 1343025 w 1343025"/>
                <a:gd name="connsiteY11" fmla="*/ 576262 h 576262"/>
                <a:gd name="connsiteX12" fmla="*/ 0 w 1343025"/>
                <a:gd name="connsiteY12" fmla="*/ 557212 h 57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3025" h="576262">
                  <a:moveTo>
                    <a:pt x="0" y="557212"/>
                  </a:moveTo>
                  <a:lnTo>
                    <a:pt x="133350" y="176212"/>
                  </a:lnTo>
                  <a:lnTo>
                    <a:pt x="219075" y="28575"/>
                  </a:lnTo>
                  <a:lnTo>
                    <a:pt x="280987" y="4762"/>
                  </a:lnTo>
                  <a:lnTo>
                    <a:pt x="352425" y="0"/>
                  </a:lnTo>
                  <a:lnTo>
                    <a:pt x="457200" y="57150"/>
                  </a:lnTo>
                  <a:lnTo>
                    <a:pt x="614362" y="276225"/>
                  </a:lnTo>
                  <a:lnTo>
                    <a:pt x="752475" y="404812"/>
                  </a:lnTo>
                  <a:lnTo>
                    <a:pt x="1000125" y="500062"/>
                  </a:lnTo>
                  <a:lnTo>
                    <a:pt x="1200150" y="523875"/>
                  </a:lnTo>
                  <a:lnTo>
                    <a:pt x="1343025" y="523875"/>
                  </a:lnTo>
                  <a:lnTo>
                    <a:pt x="1343025" y="576262"/>
                  </a:lnTo>
                  <a:lnTo>
                    <a:pt x="0" y="557212"/>
                  </a:lnTo>
                  <a:close/>
                </a:path>
              </a:pathLst>
            </a:cu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Arrow Connector 76">
              <a:extLst>
                <a:ext uri="{FF2B5EF4-FFF2-40B4-BE49-F238E27FC236}">
                  <a16:creationId xmlns:a16="http://schemas.microsoft.com/office/drawing/2014/main" id="{25E1E9E3-5206-4825-FB80-29C1395A4413}"/>
                </a:ext>
              </a:extLst>
            </p:cNvPr>
            <p:cNvCxnSpPr>
              <a:cxnSpLocks/>
            </p:cNvCxnSpPr>
            <p:nvPr/>
          </p:nvCxnSpPr>
          <p:spPr>
            <a:xfrm flipH="1">
              <a:off x="701647" y="2422529"/>
              <a:ext cx="14680" cy="211021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78" name="Straight Arrow Connector 77">
              <a:extLst>
                <a:ext uri="{FF2B5EF4-FFF2-40B4-BE49-F238E27FC236}">
                  <a16:creationId xmlns:a16="http://schemas.microsoft.com/office/drawing/2014/main" id="{2CDB95AD-F4EC-036C-2674-47CF584D8310}"/>
                </a:ext>
              </a:extLst>
            </p:cNvPr>
            <p:cNvCxnSpPr>
              <a:cxnSpLocks/>
            </p:cNvCxnSpPr>
            <p:nvPr/>
          </p:nvCxnSpPr>
          <p:spPr>
            <a:xfrm>
              <a:off x="701647" y="3615606"/>
              <a:ext cx="266700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7" name="Freeform: Shape 96">
              <a:extLst>
                <a:ext uri="{FF2B5EF4-FFF2-40B4-BE49-F238E27FC236}">
                  <a16:creationId xmlns:a16="http://schemas.microsoft.com/office/drawing/2014/main" id="{36F041AC-DA57-1B01-0E44-9FE30ED24E66}"/>
                </a:ext>
              </a:extLst>
            </p:cNvPr>
            <p:cNvSpPr/>
            <p:nvPr/>
          </p:nvSpPr>
          <p:spPr>
            <a:xfrm>
              <a:off x="725619" y="3019565"/>
              <a:ext cx="2503054" cy="1344625"/>
            </a:xfrm>
            <a:custGeom>
              <a:avLst/>
              <a:gdLst>
                <a:gd name="connsiteX0" fmla="*/ 0 w 2235200"/>
                <a:gd name="connsiteY0" fmla="*/ 1116906 h 1181244"/>
                <a:gd name="connsiteX1" fmla="*/ 600364 w 2235200"/>
                <a:gd name="connsiteY1" fmla="*/ 1135378 h 1181244"/>
                <a:gd name="connsiteX2" fmla="*/ 1089891 w 2235200"/>
                <a:gd name="connsiteY2" fmla="*/ 599669 h 1181244"/>
                <a:gd name="connsiteX3" fmla="*/ 1339273 w 2235200"/>
                <a:gd name="connsiteY3" fmla="*/ 8542 h 1181244"/>
                <a:gd name="connsiteX4" fmla="*/ 2235200 w 2235200"/>
                <a:gd name="connsiteY4" fmla="*/ 304106 h 1181244"/>
                <a:gd name="connsiteX0" fmla="*/ 0 w 2235200"/>
                <a:gd name="connsiteY0" fmla="*/ 1116906 h 1138396"/>
                <a:gd name="connsiteX1" fmla="*/ 637310 w 2235200"/>
                <a:gd name="connsiteY1" fmla="*/ 1033778 h 1138396"/>
                <a:gd name="connsiteX2" fmla="*/ 1089891 w 2235200"/>
                <a:gd name="connsiteY2" fmla="*/ 599669 h 1138396"/>
                <a:gd name="connsiteX3" fmla="*/ 1339273 w 2235200"/>
                <a:gd name="connsiteY3" fmla="*/ 8542 h 1138396"/>
                <a:gd name="connsiteX4" fmla="*/ 2235200 w 2235200"/>
                <a:gd name="connsiteY4" fmla="*/ 304106 h 1138396"/>
                <a:gd name="connsiteX0" fmla="*/ 0 w 2235200"/>
                <a:gd name="connsiteY0" fmla="*/ 1116906 h 1141282"/>
                <a:gd name="connsiteX1" fmla="*/ 637310 w 2235200"/>
                <a:gd name="connsiteY1" fmla="*/ 1033778 h 1141282"/>
                <a:gd name="connsiteX2" fmla="*/ 1163781 w 2235200"/>
                <a:gd name="connsiteY2" fmla="*/ 507305 h 1141282"/>
                <a:gd name="connsiteX3" fmla="*/ 1339273 w 2235200"/>
                <a:gd name="connsiteY3" fmla="*/ 8542 h 1141282"/>
                <a:gd name="connsiteX4" fmla="*/ 2235200 w 2235200"/>
                <a:gd name="connsiteY4" fmla="*/ 304106 h 1141282"/>
                <a:gd name="connsiteX0" fmla="*/ 0 w 2235200"/>
                <a:gd name="connsiteY0" fmla="*/ 1233949 h 1258325"/>
                <a:gd name="connsiteX1" fmla="*/ 637310 w 2235200"/>
                <a:gd name="connsiteY1" fmla="*/ 1150821 h 1258325"/>
                <a:gd name="connsiteX2" fmla="*/ 1163781 w 2235200"/>
                <a:gd name="connsiteY2" fmla="*/ 624348 h 1258325"/>
                <a:gd name="connsiteX3" fmla="*/ 1560946 w 2235200"/>
                <a:gd name="connsiteY3" fmla="*/ 5512 h 1258325"/>
                <a:gd name="connsiteX4" fmla="*/ 2235200 w 2235200"/>
                <a:gd name="connsiteY4" fmla="*/ 421149 h 1258325"/>
                <a:gd name="connsiteX0" fmla="*/ 0 w 2235200"/>
                <a:gd name="connsiteY0" fmla="*/ 1231825 h 1256201"/>
                <a:gd name="connsiteX1" fmla="*/ 637310 w 2235200"/>
                <a:gd name="connsiteY1" fmla="*/ 1148697 h 1256201"/>
                <a:gd name="connsiteX2" fmla="*/ 1163781 w 2235200"/>
                <a:gd name="connsiteY2" fmla="*/ 622224 h 1256201"/>
                <a:gd name="connsiteX3" fmla="*/ 1560946 w 2235200"/>
                <a:gd name="connsiteY3" fmla="*/ 3388 h 1256201"/>
                <a:gd name="connsiteX4" fmla="*/ 2235200 w 2235200"/>
                <a:gd name="connsiteY4" fmla="*/ 419025 h 1256201"/>
                <a:gd name="connsiteX0" fmla="*/ 0 w 2503054"/>
                <a:gd name="connsiteY0" fmla="*/ 1231825 h 1256201"/>
                <a:gd name="connsiteX1" fmla="*/ 637310 w 2503054"/>
                <a:gd name="connsiteY1" fmla="*/ 1148697 h 1256201"/>
                <a:gd name="connsiteX2" fmla="*/ 1163781 w 2503054"/>
                <a:gd name="connsiteY2" fmla="*/ 622224 h 1256201"/>
                <a:gd name="connsiteX3" fmla="*/ 1560946 w 2503054"/>
                <a:gd name="connsiteY3" fmla="*/ 3388 h 1256201"/>
                <a:gd name="connsiteX4" fmla="*/ 2503054 w 2503054"/>
                <a:gd name="connsiteY4" fmla="*/ 419025 h 1256201"/>
                <a:gd name="connsiteX0" fmla="*/ 0 w 2503054"/>
                <a:gd name="connsiteY0" fmla="*/ 1231943 h 1256319"/>
                <a:gd name="connsiteX1" fmla="*/ 637310 w 2503054"/>
                <a:gd name="connsiteY1" fmla="*/ 1148815 h 1256319"/>
                <a:gd name="connsiteX2" fmla="*/ 1163781 w 2503054"/>
                <a:gd name="connsiteY2" fmla="*/ 622342 h 1256319"/>
                <a:gd name="connsiteX3" fmla="*/ 1560946 w 2503054"/>
                <a:gd name="connsiteY3" fmla="*/ 3506 h 1256319"/>
                <a:gd name="connsiteX4" fmla="*/ 2503054 w 2503054"/>
                <a:gd name="connsiteY4" fmla="*/ 419143 h 1256319"/>
                <a:gd name="connsiteX0" fmla="*/ 0 w 2503054"/>
                <a:gd name="connsiteY0" fmla="*/ 1231943 h 1256319"/>
                <a:gd name="connsiteX1" fmla="*/ 637310 w 2503054"/>
                <a:gd name="connsiteY1" fmla="*/ 1148815 h 1256319"/>
                <a:gd name="connsiteX2" fmla="*/ 1163781 w 2503054"/>
                <a:gd name="connsiteY2" fmla="*/ 622342 h 1256319"/>
                <a:gd name="connsiteX3" fmla="*/ 1560946 w 2503054"/>
                <a:gd name="connsiteY3" fmla="*/ 3506 h 1256319"/>
                <a:gd name="connsiteX4" fmla="*/ 2503054 w 2503054"/>
                <a:gd name="connsiteY4" fmla="*/ 419143 h 1256319"/>
                <a:gd name="connsiteX0" fmla="*/ 0 w 2503054"/>
                <a:gd name="connsiteY0" fmla="*/ 1233238 h 1257614"/>
                <a:gd name="connsiteX1" fmla="*/ 637310 w 2503054"/>
                <a:gd name="connsiteY1" fmla="*/ 1150110 h 1257614"/>
                <a:gd name="connsiteX2" fmla="*/ 1163781 w 2503054"/>
                <a:gd name="connsiteY2" fmla="*/ 623637 h 1257614"/>
                <a:gd name="connsiteX3" fmla="*/ 1560946 w 2503054"/>
                <a:gd name="connsiteY3" fmla="*/ 4801 h 1257614"/>
                <a:gd name="connsiteX4" fmla="*/ 2503054 w 2503054"/>
                <a:gd name="connsiteY4" fmla="*/ 420438 h 1257614"/>
                <a:gd name="connsiteX0" fmla="*/ 0 w 2503054"/>
                <a:gd name="connsiteY0" fmla="*/ 1343249 h 1367625"/>
                <a:gd name="connsiteX1" fmla="*/ 637310 w 2503054"/>
                <a:gd name="connsiteY1" fmla="*/ 1260121 h 1367625"/>
                <a:gd name="connsiteX2" fmla="*/ 1163781 w 2503054"/>
                <a:gd name="connsiteY2" fmla="*/ 733648 h 1367625"/>
                <a:gd name="connsiteX3" fmla="*/ 1431637 w 2503054"/>
                <a:gd name="connsiteY3" fmla="*/ 3976 h 1367625"/>
                <a:gd name="connsiteX4" fmla="*/ 2503054 w 2503054"/>
                <a:gd name="connsiteY4" fmla="*/ 530449 h 1367625"/>
                <a:gd name="connsiteX0" fmla="*/ 0 w 2503054"/>
                <a:gd name="connsiteY0" fmla="*/ 1343249 h 1369249"/>
                <a:gd name="connsiteX1" fmla="*/ 637310 w 2503054"/>
                <a:gd name="connsiteY1" fmla="*/ 1260121 h 1369249"/>
                <a:gd name="connsiteX2" fmla="*/ 1108363 w 2503054"/>
                <a:gd name="connsiteY2" fmla="*/ 687466 h 1369249"/>
                <a:gd name="connsiteX3" fmla="*/ 1431637 w 2503054"/>
                <a:gd name="connsiteY3" fmla="*/ 3976 h 1369249"/>
                <a:gd name="connsiteX4" fmla="*/ 2503054 w 2503054"/>
                <a:gd name="connsiteY4" fmla="*/ 530449 h 1369249"/>
                <a:gd name="connsiteX0" fmla="*/ 0 w 2503054"/>
                <a:gd name="connsiteY0" fmla="*/ 1343249 h 1369249"/>
                <a:gd name="connsiteX1" fmla="*/ 637310 w 2503054"/>
                <a:gd name="connsiteY1" fmla="*/ 1260121 h 1369249"/>
                <a:gd name="connsiteX2" fmla="*/ 1108363 w 2503054"/>
                <a:gd name="connsiteY2" fmla="*/ 687466 h 1369249"/>
                <a:gd name="connsiteX3" fmla="*/ 1431637 w 2503054"/>
                <a:gd name="connsiteY3" fmla="*/ 3976 h 1369249"/>
                <a:gd name="connsiteX4" fmla="*/ 2503054 w 2503054"/>
                <a:gd name="connsiteY4" fmla="*/ 530449 h 1369249"/>
                <a:gd name="connsiteX0" fmla="*/ 0 w 2503054"/>
                <a:gd name="connsiteY0" fmla="*/ 1343249 h 1344625"/>
                <a:gd name="connsiteX1" fmla="*/ 637310 w 2503054"/>
                <a:gd name="connsiteY1" fmla="*/ 1260121 h 1344625"/>
                <a:gd name="connsiteX2" fmla="*/ 1108363 w 2503054"/>
                <a:gd name="connsiteY2" fmla="*/ 687466 h 1344625"/>
                <a:gd name="connsiteX3" fmla="*/ 1431637 w 2503054"/>
                <a:gd name="connsiteY3" fmla="*/ 3976 h 1344625"/>
                <a:gd name="connsiteX4" fmla="*/ 2503054 w 2503054"/>
                <a:gd name="connsiteY4" fmla="*/ 530449 h 134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054" h="1344625">
                  <a:moveTo>
                    <a:pt x="0" y="1343249"/>
                  </a:moveTo>
                  <a:cubicBezTo>
                    <a:pt x="227831" y="1340170"/>
                    <a:pt x="452583" y="1369418"/>
                    <a:pt x="637310" y="1260121"/>
                  </a:cubicBezTo>
                  <a:cubicBezTo>
                    <a:pt x="822037" y="1150824"/>
                    <a:pt x="1022157" y="989186"/>
                    <a:pt x="1108363" y="687466"/>
                  </a:cubicBezTo>
                  <a:cubicBezTo>
                    <a:pt x="1194569" y="385746"/>
                    <a:pt x="1277697" y="16291"/>
                    <a:pt x="1431637" y="3976"/>
                  </a:cubicBezTo>
                  <a:cubicBezTo>
                    <a:pt x="1733358" y="-54520"/>
                    <a:pt x="1596351" y="552001"/>
                    <a:pt x="2503054" y="53044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C83C936A-CFEF-864E-4F06-21FBD42C1CAB}"/>
                    </a:ext>
                  </a:extLst>
                </p:cNvPr>
                <p:cNvSpPr txBox="1"/>
                <p:nvPr/>
              </p:nvSpPr>
              <p:spPr>
                <a:xfrm>
                  <a:off x="2030330" y="3943814"/>
                  <a:ext cx="6470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&lt;0</m:t>
                        </m:r>
                      </m:oMath>
                    </m:oMathPara>
                  </a14:m>
                  <a:endParaRPr lang="en-US" dirty="0"/>
                </a:p>
              </p:txBody>
            </p:sp>
          </mc:Choice>
          <mc:Fallback xmlns="">
            <p:sp>
              <p:nvSpPr>
                <p:cNvPr id="130" name="TextBox 129">
                  <a:extLst>
                    <a:ext uri="{FF2B5EF4-FFF2-40B4-BE49-F238E27FC236}">
                      <a16:creationId xmlns:a16="http://schemas.microsoft.com/office/drawing/2014/main" id="{C83C936A-CFEF-864E-4F06-21FBD42C1CAB}"/>
                    </a:ext>
                  </a:extLst>
                </p:cNvPr>
                <p:cNvSpPr txBox="1">
                  <a:spLocks noRot="1" noChangeAspect="1" noMove="1" noResize="1" noEditPoints="1" noAdjustHandles="1" noChangeArrowheads="1" noChangeShapeType="1" noTextEdit="1"/>
                </p:cNvSpPr>
                <p:nvPr/>
              </p:nvSpPr>
              <p:spPr>
                <a:xfrm>
                  <a:off x="2030330" y="3943814"/>
                  <a:ext cx="647037" cy="276999"/>
                </a:xfrm>
                <a:prstGeom prst="rect">
                  <a:avLst/>
                </a:prstGeom>
                <a:blipFill>
                  <a:blip r:embed="rId9"/>
                  <a:stretch>
                    <a:fillRect l="-6604" r="-8491"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TextBox 133">
                  <a:extLst>
                    <a:ext uri="{FF2B5EF4-FFF2-40B4-BE49-F238E27FC236}">
                      <a16:creationId xmlns:a16="http://schemas.microsoft.com/office/drawing/2014/main" id="{539B6C41-50F8-C1A3-D8CF-F7FFFEC02E03}"/>
                    </a:ext>
                  </a:extLst>
                </p:cNvPr>
                <p:cNvSpPr txBox="1"/>
                <p:nvPr/>
              </p:nvSpPr>
              <p:spPr>
                <a:xfrm>
                  <a:off x="383972" y="2852107"/>
                  <a:ext cx="3055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m:t>
                            </m:r>
                          </m:sub>
                        </m:sSub>
                      </m:oMath>
                    </m:oMathPara>
                  </a14:m>
                  <a:endParaRPr lang="en-US" dirty="0"/>
                </a:p>
              </p:txBody>
            </p:sp>
          </mc:Choice>
          <mc:Fallback xmlns="">
            <p:sp>
              <p:nvSpPr>
                <p:cNvPr id="134" name="TextBox 133">
                  <a:extLst>
                    <a:ext uri="{FF2B5EF4-FFF2-40B4-BE49-F238E27FC236}">
                      <a16:creationId xmlns:a16="http://schemas.microsoft.com/office/drawing/2014/main" id="{539B6C41-50F8-C1A3-D8CF-F7FFFEC02E03}"/>
                    </a:ext>
                  </a:extLst>
                </p:cNvPr>
                <p:cNvSpPr txBox="1">
                  <a:spLocks noRot="1" noChangeAspect="1" noMove="1" noResize="1" noEditPoints="1" noAdjustHandles="1" noChangeArrowheads="1" noChangeShapeType="1" noTextEdit="1"/>
                </p:cNvSpPr>
                <p:nvPr/>
              </p:nvSpPr>
              <p:spPr>
                <a:xfrm>
                  <a:off x="383972" y="2852107"/>
                  <a:ext cx="305596" cy="276999"/>
                </a:xfrm>
                <a:prstGeom prst="rect">
                  <a:avLst/>
                </a:prstGeom>
                <a:blipFill>
                  <a:blip r:embed="rId10"/>
                  <a:stretch>
                    <a:fillRect l="-18000" r="-4000" b="-17778"/>
                  </a:stretch>
                </a:blipFill>
              </p:spPr>
              <p:txBody>
                <a:bodyPr/>
                <a:lstStyle/>
                <a:p>
                  <a:r>
                    <a:rPr lang="en-US">
                      <a:noFill/>
                    </a:rPr>
                    <a:t> </a:t>
                  </a:r>
                </a:p>
              </p:txBody>
            </p:sp>
          </mc:Fallback>
        </mc:AlternateContent>
        <p:cxnSp>
          <p:nvCxnSpPr>
            <p:cNvPr id="157" name="Straight Connector 156">
              <a:extLst>
                <a:ext uri="{FF2B5EF4-FFF2-40B4-BE49-F238E27FC236}">
                  <a16:creationId xmlns:a16="http://schemas.microsoft.com/office/drawing/2014/main" id="{D1C413CB-3A8A-1FAF-D443-840B482CF24A}"/>
                </a:ext>
              </a:extLst>
            </p:cNvPr>
            <p:cNvCxnSpPr>
              <a:cxnSpLocks/>
            </p:cNvCxnSpPr>
            <p:nvPr/>
          </p:nvCxnSpPr>
          <p:spPr>
            <a:xfrm flipV="1">
              <a:off x="725619" y="3348599"/>
              <a:ext cx="1202089" cy="4258"/>
            </a:xfrm>
            <a:prstGeom prst="line">
              <a:avLst/>
            </a:prstGeom>
          </p:spPr>
          <p:style>
            <a:lnRef idx="2">
              <a:schemeClr val="accent3"/>
            </a:lnRef>
            <a:fillRef idx="0">
              <a:schemeClr val="accent3"/>
            </a:fillRef>
            <a:effectRef idx="1">
              <a:schemeClr val="accent3"/>
            </a:effectRef>
            <a:fontRef idx="minor">
              <a:schemeClr val="tx1"/>
            </a:fontRef>
          </p:style>
        </p:cxnSp>
        <p:cxnSp>
          <p:nvCxnSpPr>
            <p:cNvPr id="66" name="Straight Connector 65">
              <a:extLst>
                <a:ext uri="{FF2B5EF4-FFF2-40B4-BE49-F238E27FC236}">
                  <a16:creationId xmlns:a16="http://schemas.microsoft.com/office/drawing/2014/main" id="{C449AEB1-B6EF-D97A-7C79-1FB6FFDA3BB4}"/>
                </a:ext>
              </a:extLst>
            </p:cNvPr>
            <p:cNvCxnSpPr>
              <a:cxnSpLocks/>
            </p:cNvCxnSpPr>
            <p:nvPr/>
          </p:nvCxnSpPr>
          <p:spPr>
            <a:xfrm>
              <a:off x="718262" y="2793098"/>
              <a:ext cx="2486069" cy="639"/>
            </a:xfrm>
            <a:prstGeom prst="line">
              <a:avLst/>
            </a:prstGeom>
            <a:ln>
              <a:solidFill>
                <a:srgbClr val="7030A0"/>
              </a:solidFill>
            </a:ln>
          </p:spPr>
          <p:style>
            <a:lnRef idx="2">
              <a:schemeClr val="accent4"/>
            </a:lnRef>
            <a:fillRef idx="0">
              <a:schemeClr val="accent4"/>
            </a:fillRef>
            <a:effectRef idx="1">
              <a:schemeClr val="accent4"/>
            </a:effectRef>
            <a:fontRef idx="minor">
              <a:schemeClr val="tx1"/>
            </a:fontRef>
          </p:style>
        </p:cxnSp>
        <p:sp>
          <p:nvSpPr>
            <p:cNvPr id="75" name="Freeform: Shape 74">
              <a:extLst>
                <a:ext uri="{FF2B5EF4-FFF2-40B4-BE49-F238E27FC236}">
                  <a16:creationId xmlns:a16="http://schemas.microsoft.com/office/drawing/2014/main" id="{9BE1DFDD-1211-E98A-06A3-D0F01406C4A8}"/>
                </a:ext>
              </a:extLst>
            </p:cNvPr>
            <p:cNvSpPr/>
            <p:nvPr/>
          </p:nvSpPr>
          <p:spPr>
            <a:xfrm>
              <a:off x="742077" y="2313427"/>
              <a:ext cx="2471291" cy="732604"/>
            </a:xfrm>
            <a:custGeom>
              <a:avLst/>
              <a:gdLst>
                <a:gd name="connsiteX0" fmla="*/ 0 w 4849945"/>
                <a:gd name="connsiteY0" fmla="*/ 595515 h 732604"/>
                <a:gd name="connsiteX1" fmla="*/ 225579 w 4849945"/>
                <a:gd name="connsiteY1" fmla="*/ 377993 h 732604"/>
                <a:gd name="connsiteX2" fmla="*/ 608257 w 4849945"/>
                <a:gd name="connsiteY2" fmla="*/ 663994 h 732604"/>
                <a:gd name="connsiteX3" fmla="*/ 1023161 w 4849945"/>
                <a:gd name="connsiteY3" fmla="*/ 373964 h 732604"/>
                <a:gd name="connsiteX4" fmla="*/ 1393755 w 4849945"/>
                <a:gd name="connsiteY4" fmla="*/ 627741 h 732604"/>
                <a:gd name="connsiteX5" fmla="*/ 2175224 w 4849945"/>
                <a:gd name="connsiteY5" fmla="*/ 67822 h 732604"/>
                <a:gd name="connsiteX6" fmla="*/ 3266865 w 4849945"/>
                <a:gd name="connsiteY6" fmla="*/ 732474 h 732604"/>
                <a:gd name="connsiteX7" fmla="*/ 4241688 w 4849945"/>
                <a:gd name="connsiteY7" fmla="*/ 3371 h 732604"/>
                <a:gd name="connsiteX8" fmla="*/ 4849945 w 4849945"/>
                <a:gd name="connsiteY8" fmla="*/ 442444 h 732604"/>
                <a:gd name="connsiteX9" fmla="*/ 4849945 w 4849945"/>
                <a:gd name="connsiteY9" fmla="*/ 442444 h 73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9945" h="732604">
                  <a:moveTo>
                    <a:pt x="0" y="595515"/>
                  </a:moveTo>
                  <a:cubicBezTo>
                    <a:pt x="62101" y="481047"/>
                    <a:pt x="124203" y="366580"/>
                    <a:pt x="225579" y="377993"/>
                  </a:cubicBezTo>
                  <a:cubicBezTo>
                    <a:pt x="326955" y="389406"/>
                    <a:pt x="475327" y="664666"/>
                    <a:pt x="608257" y="663994"/>
                  </a:cubicBezTo>
                  <a:cubicBezTo>
                    <a:pt x="741187" y="663323"/>
                    <a:pt x="892245" y="380006"/>
                    <a:pt x="1023161" y="373964"/>
                  </a:cubicBezTo>
                  <a:cubicBezTo>
                    <a:pt x="1154077" y="367922"/>
                    <a:pt x="1201745" y="678765"/>
                    <a:pt x="1393755" y="627741"/>
                  </a:cubicBezTo>
                  <a:cubicBezTo>
                    <a:pt x="1585765" y="576717"/>
                    <a:pt x="1863039" y="50367"/>
                    <a:pt x="2175224" y="67822"/>
                  </a:cubicBezTo>
                  <a:cubicBezTo>
                    <a:pt x="2487409" y="85277"/>
                    <a:pt x="2922455" y="743216"/>
                    <a:pt x="3266865" y="732474"/>
                  </a:cubicBezTo>
                  <a:cubicBezTo>
                    <a:pt x="3611275" y="721732"/>
                    <a:pt x="3977841" y="51709"/>
                    <a:pt x="4241688" y="3371"/>
                  </a:cubicBezTo>
                  <a:cubicBezTo>
                    <a:pt x="4505535" y="-44967"/>
                    <a:pt x="4849945" y="442444"/>
                    <a:pt x="4849945" y="442444"/>
                  </a:cubicBezTo>
                  <a:lnTo>
                    <a:pt x="4849945" y="442444"/>
                  </a:lnTo>
                </a:path>
              </a:pathLst>
            </a:custGeom>
            <a:noFill/>
            <a:ln>
              <a:solidFill>
                <a:srgbClr val="7030A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6F58C635-8F8B-F577-B261-245C4973383A}"/>
                </a:ext>
              </a:extLst>
            </p:cNvPr>
            <p:cNvSpPr>
              <a:spLocks noChangeAspect="1"/>
            </p:cNvSpPr>
            <p:nvPr/>
          </p:nvSpPr>
          <p:spPr>
            <a:xfrm>
              <a:off x="1089894" y="2713632"/>
              <a:ext cx="167146" cy="167146"/>
            </a:xfrm>
            <a:prstGeom prst="ellipse">
              <a:avLst/>
            </a:prstGeom>
            <a:gradFill>
              <a:gsLst>
                <a:gs pos="0">
                  <a:schemeClr val="accent5"/>
                </a:gs>
                <a:gs pos="100000">
                  <a:schemeClr val="accent5">
                    <a:lumMod val="60000"/>
                    <a:lumOff val="40000"/>
                  </a:schemeClr>
                </a:gs>
              </a:gsLst>
            </a:gra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7D9ACD8-ABA1-A458-9E37-0ACBA8BD8FC3}"/>
                </a:ext>
              </a:extLst>
            </p:cNvPr>
            <p:cNvSpPr>
              <a:spLocks noChangeAspect="1"/>
            </p:cNvSpPr>
            <p:nvPr/>
          </p:nvSpPr>
          <p:spPr>
            <a:xfrm>
              <a:off x="1257040" y="3265026"/>
              <a:ext cx="167146" cy="167146"/>
            </a:xfrm>
            <a:prstGeom prst="ellipse">
              <a:avLst/>
            </a:prstGeom>
            <a:gradFill>
              <a:gsLst>
                <a:gs pos="0">
                  <a:schemeClr val="accent3">
                    <a:lumMod val="50000"/>
                  </a:schemeClr>
                </a:gs>
                <a:gs pos="100000">
                  <a:schemeClr val="accent3">
                    <a:lumMod val="60000"/>
                    <a:lumOff val="4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02D0896F-B16D-462E-23FA-A384331E929E}"/>
                    </a:ext>
                  </a:extLst>
                </p:cNvPr>
                <p:cNvSpPr txBox="1"/>
                <p:nvPr/>
              </p:nvSpPr>
              <p:spPr>
                <a:xfrm>
                  <a:off x="3257479" y="2503566"/>
                  <a:ext cx="76027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5">
                                <a:lumMod val="50000"/>
                              </a:schemeClr>
                            </a:solidFill>
                            <a:latin typeface="Cambria Math" panose="02040503050406030204" pitchFamily="18" charset="0"/>
                          </a:rPr>
                          <m:t>𝐸</m:t>
                        </m:r>
                        <m:r>
                          <a:rPr lang="en-US" b="0" i="1" smtClean="0">
                            <a:solidFill>
                              <a:schemeClr val="accent5">
                                <a:lumMod val="50000"/>
                              </a:schemeClr>
                            </a:solidFill>
                            <a:latin typeface="Cambria Math" panose="02040503050406030204" pitchFamily="18" charset="0"/>
                          </a:rPr>
                          <m:t>&gt;</m:t>
                        </m:r>
                        <m:sSub>
                          <m:sSubPr>
                            <m:ctrlPr>
                              <a:rPr lang="en-US" b="0" i="1" smtClean="0">
                                <a:solidFill>
                                  <a:schemeClr val="accent5">
                                    <a:lumMod val="50000"/>
                                  </a:schemeClr>
                                </a:solidFill>
                                <a:latin typeface="Cambria Math" panose="02040503050406030204" pitchFamily="18" charset="0"/>
                              </a:rPr>
                            </m:ctrlPr>
                          </m:sSubPr>
                          <m:e>
                            <m:r>
                              <a:rPr lang="en-US" b="0" i="1" smtClean="0">
                                <a:solidFill>
                                  <a:schemeClr val="accent5">
                                    <a:lumMod val="50000"/>
                                  </a:schemeClr>
                                </a:solidFill>
                                <a:latin typeface="Cambria Math" panose="02040503050406030204" pitchFamily="18" charset="0"/>
                              </a:rPr>
                              <m:t>𝑉</m:t>
                            </m:r>
                          </m:e>
                          <m:sub>
                            <m:r>
                              <a:rPr lang="en-US" b="0" i="1" smtClean="0">
                                <a:solidFill>
                                  <a:schemeClr val="accent5">
                                    <a:lumMod val="50000"/>
                                  </a:schemeClr>
                                </a:solidFill>
                                <a:latin typeface="Cambria Math" panose="02040503050406030204" pitchFamily="18" charset="0"/>
                              </a:rPr>
                              <m:t>𝐵</m:t>
                            </m:r>
                          </m:sub>
                        </m:sSub>
                      </m:oMath>
                    </m:oMathPara>
                  </a14:m>
                  <a:endParaRPr lang="en-US" dirty="0">
                    <a:solidFill>
                      <a:schemeClr val="accent5">
                        <a:lumMod val="50000"/>
                      </a:schemeClr>
                    </a:solidFill>
                  </a:endParaRPr>
                </a:p>
              </p:txBody>
            </p:sp>
          </mc:Choice>
          <mc:Fallback xmlns="">
            <p:sp>
              <p:nvSpPr>
                <p:cNvPr id="131" name="TextBox 130">
                  <a:extLst>
                    <a:ext uri="{FF2B5EF4-FFF2-40B4-BE49-F238E27FC236}">
                      <a16:creationId xmlns:a16="http://schemas.microsoft.com/office/drawing/2014/main" id="{02D0896F-B16D-462E-23FA-A384331E929E}"/>
                    </a:ext>
                  </a:extLst>
                </p:cNvPr>
                <p:cNvSpPr txBox="1">
                  <a:spLocks noRot="1" noChangeAspect="1" noMove="1" noResize="1" noEditPoints="1" noAdjustHandles="1" noChangeArrowheads="1" noChangeShapeType="1" noTextEdit="1"/>
                </p:cNvSpPr>
                <p:nvPr/>
              </p:nvSpPr>
              <p:spPr>
                <a:xfrm>
                  <a:off x="3257479" y="2503566"/>
                  <a:ext cx="760273" cy="276999"/>
                </a:xfrm>
                <a:prstGeom prst="rect">
                  <a:avLst/>
                </a:prstGeom>
                <a:blipFill>
                  <a:blip r:embed="rId11"/>
                  <a:stretch>
                    <a:fillRect l="-5600" r="-2400" b="-17778"/>
                  </a:stretch>
                </a:blipFill>
              </p:spPr>
              <p:txBody>
                <a:bodyPr/>
                <a:lstStyle/>
                <a:p>
                  <a:r>
                    <a:rPr lang="en-US">
                      <a:noFill/>
                    </a:rPr>
                    <a:t> </a:t>
                  </a:r>
                </a:p>
              </p:txBody>
            </p:sp>
          </mc:Fallback>
        </mc:AlternateContent>
      </p:grpSp>
      <p:sp>
        <p:nvSpPr>
          <p:cNvPr id="7" name="Footer Placeholder 2">
            <a:extLst>
              <a:ext uri="{FF2B5EF4-FFF2-40B4-BE49-F238E27FC236}">
                <a16:creationId xmlns:a16="http://schemas.microsoft.com/office/drawing/2014/main" id="{3E6A4F38-86CA-B4CA-82E3-B0D5733CCF11}"/>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
        <p:nvSpPr>
          <p:cNvPr id="3" name="TextBox 2">
            <a:extLst>
              <a:ext uri="{FF2B5EF4-FFF2-40B4-BE49-F238E27FC236}">
                <a16:creationId xmlns:a16="http://schemas.microsoft.com/office/drawing/2014/main" id="{A48F464A-77A3-D051-D81A-FD7770C2036A}"/>
              </a:ext>
            </a:extLst>
          </p:cNvPr>
          <p:cNvSpPr txBox="1"/>
          <p:nvPr/>
        </p:nvSpPr>
        <p:spPr>
          <a:xfrm rot="20591444">
            <a:off x="-56807" y="255376"/>
            <a:ext cx="2403222" cy="369332"/>
          </a:xfrm>
          <a:prstGeom prst="rect">
            <a:avLst/>
          </a:prstGeom>
          <a:solidFill>
            <a:schemeClr val="bg1">
              <a:alpha val="66000"/>
            </a:schemeClr>
          </a:solidFill>
          <a:ln>
            <a:solidFill>
              <a:schemeClr val="tx1"/>
            </a:solidFill>
          </a:ln>
        </p:spPr>
        <p:txBody>
          <a:bodyPr wrap="none" rtlCol="0">
            <a:spAutoFit/>
          </a:bodyPr>
          <a:lstStyle/>
          <a:p>
            <a:r>
              <a:rPr lang="en-US" dirty="0"/>
              <a:t>Marek discussed this!</a:t>
            </a:r>
          </a:p>
        </p:txBody>
      </p:sp>
    </p:spTree>
    <p:extLst>
      <p:ext uri="{BB962C8B-B14F-4D97-AF65-F5344CB8AC3E}">
        <p14:creationId xmlns:p14="http://schemas.microsoft.com/office/powerpoint/2010/main" val="2861070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Introduction – Resonant State Classifications</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40</a:t>
            </a:fld>
            <a:endParaRPr lang="en-US"/>
          </a:p>
        </p:txBody>
      </p:sp>
      <mc:AlternateContent xmlns:mc="http://schemas.openxmlformats.org/markup-compatibility/2006" xmlns:a14="http://schemas.microsoft.com/office/drawing/2010/main">
        <mc:Choice Requires="a14">
          <p:sp>
            <p:nvSpPr>
              <p:cNvPr id="60" name="Content Placeholder 1">
                <a:extLst>
                  <a:ext uri="{FF2B5EF4-FFF2-40B4-BE49-F238E27FC236}">
                    <a16:creationId xmlns:a16="http://schemas.microsoft.com/office/drawing/2014/main" id="{D4A2E8EF-2EB6-E9C1-99B7-9804534ADCAC}"/>
                  </a:ext>
                </a:extLst>
              </p:cNvPr>
              <p:cNvSpPr txBox="1">
                <a:spLocks/>
              </p:cNvSpPr>
              <p:nvPr/>
            </p:nvSpPr>
            <p:spPr>
              <a:xfrm>
                <a:off x="76199" y="1498208"/>
                <a:ext cx="5353977" cy="4122636"/>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a:spcAft>
                    <a:spcPts val="600"/>
                  </a:spcAft>
                </a:pPr>
                <a:r>
                  <a:rPr lang="en-US" kern="0" dirty="0"/>
                  <a:t>Common resonance terminology:</a:t>
                </a:r>
              </a:p>
              <a:p>
                <a:pPr lvl="1">
                  <a:spcAft>
                    <a:spcPts val="600"/>
                  </a:spcAft>
                </a:pPr>
                <a:r>
                  <a:rPr lang="en-US" kern="0" dirty="0"/>
                  <a:t>(a) Narrow: </a:t>
                </a:r>
                <a14:m>
                  <m:oMath xmlns:m="http://schemas.openxmlformats.org/officeDocument/2006/math">
                    <m:r>
                      <a:rPr lang="en-US" b="0" i="1" kern="0" smtClean="0">
                        <a:latin typeface="Cambria Math" panose="02040503050406030204" pitchFamily="18" charset="0"/>
                      </a:rPr>
                      <m:t>𝐸</m:t>
                    </m:r>
                    <m:r>
                      <a:rPr lang="en-US" b="0" i="1" kern="0" smtClean="0">
                        <a:latin typeface="Cambria Math" panose="02040503050406030204" pitchFamily="18" charset="0"/>
                      </a:rPr>
                      <m:t>&gt;0, </m:t>
                    </m:r>
                    <m:r>
                      <m:rPr>
                        <m:sty m:val="p"/>
                      </m:rPr>
                      <a:rPr lang="en-US" b="0" i="0" kern="0" smtClean="0">
                        <a:latin typeface="Cambria Math" panose="02040503050406030204" pitchFamily="18" charset="0"/>
                      </a:rPr>
                      <m:t>Γ</m:t>
                    </m:r>
                  </m:oMath>
                </a14:m>
                <a:r>
                  <a:rPr lang="en-US" kern="0" dirty="0"/>
                  <a:t> is small</a:t>
                </a:r>
              </a:p>
              <a:p>
                <a:pPr lvl="1">
                  <a:spcAft>
                    <a:spcPts val="600"/>
                  </a:spcAft>
                </a:pPr>
                <a:r>
                  <a:rPr lang="en-US" kern="0" dirty="0"/>
                  <a:t>(b) Broad: </a:t>
                </a:r>
                <a14:m>
                  <m:oMath xmlns:m="http://schemas.openxmlformats.org/officeDocument/2006/math">
                    <m:r>
                      <a:rPr lang="en-US" b="0" i="1" kern="0" smtClean="0">
                        <a:latin typeface="Cambria Math" panose="02040503050406030204" pitchFamily="18" charset="0"/>
                      </a:rPr>
                      <m:t>𝐸</m:t>
                    </m:r>
                    <m:r>
                      <a:rPr lang="en-US" b="0" i="1" kern="0" smtClean="0">
                        <a:latin typeface="Cambria Math" panose="02040503050406030204" pitchFamily="18" charset="0"/>
                      </a:rPr>
                      <m:t>&gt;0, </m:t>
                    </m:r>
                    <m:r>
                      <m:rPr>
                        <m:sty m:val="p"/>
                      </m:rPr>
                      <a:rPr lang="en-US" b="0" i="0" kern="0" smtClean="0">
                        <a:latin typeface="Cambria Math" panose="02040503050406030204" pitchFamily="18" charset="0"/>
                      </a:rPr>
                      <m:t>Γ</m:t>
                    </m:r>
                  </m:oMath>
                </a14:m>
                <a:r>
                  <a:rPr lang="en-US" kern="0" dirty="0"/>
                  <a:t> is large</a:t>
                </a:r>
              </a:p>
              <a:p>
                <a:pPr lvl="1">
                  <a:spcAft>
                    <a:spcPts val="600"/>
                  </a:spcAft>
                </a:pPr>
                <a:r>
                  <a:rPr lang="en-US" kern="0" dirty="0"/>
                  <a:t>Can be somewhat subjective</a:t>
                </a:r>
              </a:p>
              <a:p>
                <a:pPr>
                  <a:spcAft>
                    <a:spcPts val="600"/>
                  </a:spcAft>
                </a:pPr>
                <a:r>
                  <a:rPr lang="en-US" kern="0" dirty="0"/>
                  <a:t>Other, less common, resonances:</a:t>
                </a:r>
              </a:p>
              <a:p>
                <a:pPr lvl="1">
                  <a:spcAft>
                    <a:spcPts val="600"/>
                  </a:spcAft>
                </a:pPr>
                <a:r>
                  <a:rPr lang="en-US" kern="0" dirty="0"/>
                  <a:t>(c) Threshold: </a:t>
                </a:r>
                <a14:m>
                  <m:oMath xmlns:m="http://schemas.openxmlformats.org/officeDocument/2006/math">
                    <m:r>
                      <a:rPr lang="en-US" b="0" i="1" kern="0" smtClean="0">
                        <a:latin typeface="Cambria Math" panose="02040503050406030204" pitchFamily="18" charset="0"/>
                      </a:rPr>
                      <m:t>𝐸</m:t>
                    </m:r>
                    <m:r>
                      <a:rPr lang="en-US" b="0" i="1" kern="0" smtClean="0">
                        <a:latin typeface="Cambria Math" panose="02040503050406030204" pitchFamily="18" charset="0"/>
                      </a:rPr>
                      <m:t>~0, </m:t>
                    </m:r>
                    <m:r>
                      <m:rPr>
                        <m:sty m:val="p"/>
                      </m:rPr>
                      <a:rPr lang="en-US" b="0" i="0" kern="0" smtClean="0">
                        <a:latin typeface="Cambria Math" panose="02040503050406030204" pitchFamily="18" charset="0"/>
                      </a:rPr>
                      <m:t>Γ</m:t>
                    </m:r>
                    <m:r>
                      <a:rPr lang="en-US" b="0" i="1" kern="0" smtClean="0">
                        <a:latin typeface="Cambria Math" panose="02040503050406030204" pitchFamily="18" charset="0"/>
                      </a:rPr>
                      <m:t>&gt;0</m:t>
                    </m:r>
                  </m:oMath>
                </a14:m>
                <a:endParaRPr lang="en-US" kern="0" dirty="0"/>
              </a:p>
              <a:p>
                <a:pPr lvl="1">
                  <a:spcAft>
                    <a:spcPts val="600"/>
                  </a:spcAft>
                </a:pPr>
                <a:r>
                  <a:rPr lang="en-US" kern="0" dirty="0"/>
                  <a:t>(d) Subthreshold: </a:t>
                </a:r>
                <a14:m>
                  <m:oMath xmlns:m="http://schemas.openxmlformats.org/officeDocument/2006/math">
                    <m:r>
                      <a:rPr lang="en-US" b="0" i="1" kern="0" smtClean="0">
                        <a:latin typeface="Cambria Math" panose="02040503050406030204" pitchFamily="18" charset="0"/>
                      </a:rPr>
                      <m:t>𝐸</m:t>
                    </m:r>
                    <m:r>
                      <a:rPr lang="en-US" b="0" i="1" kern="0" smtClean="0">
                        <a:latin typeface="Cambria Math" panose="02040503050406030204" pitchFamily="18" charset="0"/>
                      </a:rPr>
                      <m:t>&lt;0, </m:t>
                    </m:r>
                    <m:r>
                      <m:rPr>
                        <m:sty m:val="p"/>
                      </m:rPr>
                      <a:rPr lang="en-US" b="0" i="0" kern="0" smtClean="0">
                        <a:latin typeface="Cambria Math" panose="02040503050406030204" pitchFamily="18" charset="0"/>
                      </a:rPr>
                      <m:t>Γ</m:t>
                    </m:r>
                    <m:r>
                      <a:rPr lang="en-US" b="0" i="1" kern="0" smtClean="0">
                        <a:latin typeface="Cambria Math" panose="02040503050406030204" pitchFamily="18" charset="0"/>
                      </a:rPr>
                      <m:t>&gt;0</m:t>
                    </m:r>
                  </m:oMath>
                </a14:m>
                <a:endParaRPr lang="en-US" kern="0" dirty="0"/>
              </a:p>
              <a:p>
                <a:pPr>
                  <a:spcAft>
                    <a:spcPts val="600"/>
                  </a:spcAft>
                </a:pPr>
                <a:r>
                  <a:rPr lang="en-US" kern="0" dirty="0"/>
                  <a:t>Protons cannot be antibound</a:t>
                </a:r>
                <a:r>
                  <a:rPr lang="en-US" kern="0" baseline="30000" dirty="0"/>
                  <a:t>[2]</a:t>
                </a:r>
                <a:r>
                  <a:rPr lang="en-US" kern="0" dirty="0"/>
                  <a:t> and would instead be any of the resonances above</a:t>
                </a:r>
              </a:p>
            </p:txBody>
          </p:sp>
        </mc:Choice>
        <mc:Fallback xmlns="">
          <p:sp>
            <p:nvSpPr>
              <p:cNvPr id="60" name="Content Placeholder 1">
                <a:extLst>
                  <a:ext uri="{FF2B5EF4-FFF2-40B4-BE49-F238E27FC236}">
                    <a16:creationId xmlns:a16="http://schemas.microsoft.com/office/drawing/2014/main" id="{D4A2E8EF-2EB6-E9C1-99B7-9804534ADCAC}"/>
                  </a:ext>
                </a:extLst>
              </p:cNvPr>
              <p:cNvSpPr txBox="1">
                <a:spLocks noRot="1" noChangeAspect="1" noMove="1" noResize="1" noEditPoints="1" noAdjustHandles="1" noChangeArrowheads="1" noChangeShapeType="1" noTextEdit="1"/>
              </p:cNvSpPr>
              <p:nvPr/>
            </p:nvSpPr>
            <p:spPr>
              <a:xfrm>
                <a:off x="76199" y="1498208"/>
                <a:ext cx="5353977" cy="4122636"/>
              </a:xfrm>
              <a:prstGeom prst="rect">
                <a:avLst/>
              </a:prstGeom>
              <a:blipFill>
                <a:blip r:embed="rId3"/>
                <a:stretch>
                  <a:fillRect l="-1138" t="-1775" r="-1706"/>
                </a:stretch>
              </a:blipFill>
            </p:spPr>
            <p:txBody>
              <a:bodyPr/>
              <a:lstStyle/>
              <a:p>
                <a:r>
                  <a:rPr lang="en-US">
                    <a:noFill/>
                  </a:rPr>
                  <a:t> </a:t>
                </a:r>
              </a:p>
            </p:txBody>
          </p:sp>
        </mc:Fallback>
      </mc:AlternateContent>
      <p:sp>
        <p:nvSpPr>
          <p:cNvPr id="23" name="Rectangle 22">
            <a:extLst>
              <a:ext uri="{FF2B5EF4-FFF2-40B4-BE49-F238E27FC236}">
                <a16:creationId xmlns:a16="http://schemas.microsoft.com/office/drawing/2014/main" id="{BDC5AD2D-47D7-AA41-1AF9-2909CAA47375}"/>
              </a:ext>
            </a:extLst>
          </p:cNvPr>
          <p:cNvSpPr/>
          <p:nvPr/>
        </p:nvSpPr>
        <p:spPr>
          <a:xfrm>
            <a:off x="5425113" y="1071271"/>
            <a:ext cx="3544978" cy="47244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27" name="Straight Arrow Connector 26">
            <a:extLst>
              <a:ext uri="{FF2B5EF4-FFF2-40B4-BE49-F238E27FC236}">
                <a16:creationId xmlns:a16="http://schemas.microsoft.com/office/drawing/2014/main" id="{BFDA6FF5-9E22-8A9D-602C-9BC9D314F2BC}"/>
              </a:ext>
            </a:extLst>
          </p:cNvPr>
          <p:cNvCxnSpPr>
            <a:cxnSpLocks/>
          </p:cNvCxnSpPr>
          <p:nvPr/>
        </p:nvCxnSpPr>
        <p:spPr>
          <a:xfrm flipV="1">
            <a:off x="6182694" y="1071271"/>
            <a:ext cx="0" cy="47244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9EC1A4EB-89D8-AD1C-0E09-76F972C61ADA}"/>
              </a:ext>
            </a:extLst>
          </p:cNvPr>
          <p:cNvCxnSpPr>
            <a:cxnSpLocks/>
          </p:cNvCxnSpPr>
          <p:nvPr/>
        </p:nvCxnSpPr>
        <p:spPr>
          <a:xfrm>
            <a:off x="5425113" y="2510132"/>
            <a:ext cx="3544978" cy="44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Oval 36">
            <a:extLst>
              <a:ext uri="{FF2B5EF4-FFF2-40B4-BE49-F238E27FC236}">
                <a16:creationId xmlns:a16="http://schemas.microsoft.com/office/drawing/2014/main" id="{2FADE959-1021-71D8-DBBE-51C0194BB7DE}"/>
              </a:ext>
            </a:extLst>
          </p:cNvPr>
          <p:cNvSpPr>
            <a:spLocks noChangeAspect="1"/>
          </p:cNvSpPr>
          <p:nvPr/>
        </p:nvSpPr>
        <p:spPr>
          <a:xfrm>
            <a:off x="6090518" y="1457257"/>
            <a:ext cx="173873" cy="173873"/>
          </a:xfrm>
          <a:prstGeom prst="ellipse">
            <a:avLst/>
          </a:prstGeom>
          <a:gradFill>
            <a:gsLst>
              <a:gs pos="0">
                <a:schemeClr val="accent4">
                  <a:lumMod val="50000"/>
                </a:schemeClr>
              </a:gs>
              <a:gs pos="100000">
                <a:srgbClr val="00B05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091DDFC-826E-8E67-D532-9DD62BCF37A8}"/>
              </a:ext>
            </a:extLst>
          </p:cNvPr>
          <p:cNvSpPr>
            <a:spLocks noChangeAspect="1"/>
          </p:cNvSpPr>
          <p:nvPr/>
        </p:nvSpPr>
        <p:spPr>
          <a:xfrm>
            <a:off x="7479262" y="2423196"/>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1215DAE-20A8-AE6B-B6B9-DE577352C947}"/>
              </a:ext>
            </a:extLst>
          </p:cNvPr>
          <p:cNvSpPr>
            <a:spLocks noChangeAspect="1"/>
          </p:cNvSpPr>
          <p:nvPr/>
        </p:nvSpPr>
        <p:spPr>
          <a:xfrm>
            <a:off x="6964672" y="2594237"/>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F5E9418-E9E3-25B2-BB36-FB9ADB380F1C}"/>
              </a:ext>
            </a:extLst>
          </p:cNvPr>
          <p:cNvSpPr>
            <a:spLocks noChangeAspect="1"/>
          </p:cNvSpPr>
          <p:nvPr/>
        </p:nvSpPr>
        <p:spPr>
          <a:xfrm>
            <a:off x="6299698" y="3254240"/>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0F18E1B-0D5C-0E06-595E-E014C2839C7E}"/>
              </a:ext>
            </a:extLst>
          </p:cNvPr>
          <p:cNvCxnSpPr>
            <a:cxnSpLocks/>
          </p:cNvCxnSpPr>
          <p:nvPr/>
        </p:nvCxnSpPr>
        <p:spPr>
          <a:xfrm rot="18900000">
            <a:off x="6937551" y="1103249"/>
            <a:ext cx="0" cy="4320000"/>
          </a:xfrm>
          <a:prstGeom prst="line">
            <a:avLst/>
          </a:prstGeom>
          <a:ln w="12700">
            <a:prstDash val="dash"/>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D624132B-8592-74CB-F217-80E05947E12E}"/>
                  </a:ext>
                </a:extLst>
              </p:cNvPr>
              <p:cNvSpPr txBox="1"/>
              <p:nvPr/>
            </p:nvSpPr>
            <p:spPr>
              <a:xfrm>
                <a:off x="6281772" y="1138901"/>
                <a:ext cx="581441" cy="276999"/>
              </a:xfrm>
              <a:prstGeom prst="rect">
                <a:avLst/>
              </a:prstGeom>
              <a:noFill/>
            </p:spPr>
            <p:txBody>
              <a:bodyPr wrap="none" lIns="0" tIns="0" rIns="0" bIns="0" rtlCol="0">
                <a:spAutoFit/>
              </a:bodyPr>
              <a:lstStyle/>
              <a:p>
                <a:r>
                  <a:rPr lang="en-US" b="0" dirty="0"/>
                  <a:t>Im</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56" name="TextBox 55">
                <a:extLst>
                  <a:ext uri="{FF2B5EF4-FFF2-40B4-BE49-F238E27FC236}">
                    <a16:creationId xmlns:a16="http://schemas.microsoft.com/office/drawing/2014/main" id="{D624132B-8592-74CB-F217-80E05947E12E}"/>
                  </a:ext>
                </a:extLst>
              </p:cNvPr>
              <p:cNvSpPr txBox="1">
                <a:spLocks noRot="1" noChangeAspect="1" noMove="1" noResize="1" noEditPoints="1" noAdjustHandles="1" noChangeArrowheads="1" noChangeShapeType="1" noTextEdit="1"/>
              </p:cNvSpPr>
              <p:nvPr/>
            </p:nvSpPr>
            <p:spPr>
              <a:xfrm>
                <a:off x="6281772" y="1138901"/>
                <a:ext cx="581441" cy="276999"/>
              </a:xfrm>
              <a:prstGeom prst="rect">
                <a:avLst/>
              </a:prstGeom>
              <a:blipFill>
                <a:blip r:embed="rId4"/>
                <a:stretch>
                  <a:fillRect l="-23958" t="-28889"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AC25D952-E68C-FEB8-6ED1-9BAAFAF5B6FE}"/>
                  </a:ext>
                </a:extLst>
              </p:cNvPr>
              <p:cNvSpPr txBox="1"/>
              <p:nvPr/>
            </p:nvSpPr>
            <p:spPr>
              <a:xfrm>
                <a:off x="8300161" y="3100479"/>
                <a:ext cx="619913" cy="276999"/>
              </a:xfrm>
              <a:prstGeom prst="rect">
                <a:avLst/>
              </a:prstGeom>
              <a:noFill/>
            </p:spPr>
            <p:txBody>
              <a:bodyPr wrap="none" lIns="0" tIns="0" rIns="0" bIns="0" rtlCol="0">
                <a:spAutoFit/>
              </a:bodyPr>
              <a:lstStyle/>
              <a:p>
                <a:r>
                  <a:rPr lang="en-US" b="0" dirty="0"/>
                  <a:t>Re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oMath>
                </a14:m>
                <a:endParaRPr lang="en-US" dirty="0"/>
              </a:p>
            </p:txBody>
          </p:sp>
        </mc:Choice>
        <mc:Fallback xmlns="">
          <p:sp>
            <p:nvSpPr>
              <p:cNvPr id="57" name="TextBox 56">
                <a:extLst>
                  <a:ext uri="{FF2B5EF4-FFF2-40B4-BE49-F238E27FC236}">
                    <a16:creationId xmlns:a16="http://schemas.microsoft.com/office/drawing/2014/main" id="{AC25D952-E68C-FEB8-6ED1-9BAAFAF5B6FE}"/>
                  </a:ext>
                </a:extLst>
              </p:cNvPr>
              <p:cNvSpPr txBox="1">
                <a:spLocks noRot="1" noChangeAspect="1" noMove="1" noResize="1" noEditPoints="1" noAdjustHandles="1" noChangeArrowheads="1" noChangeShapeType="1" noTextEdit="1"/>
              </p:cNvSpPr>
              <p:nvPr/>
            </p:nvSpPr>
            <p:spPr>
              <a:xfrm>
                <a:off x="8300161" y="3100479"/>
                <a:ext cx="619913" cy="276999"/>
              </a:xfrm>
              <a:prstGeom prst="rect">
                <a:avLst/>
              </a:prstGeom>
              <a:blipFill>
                <a:blip r:embed="rId5"/>
                <a:stretch>
                  <a:fillRect l="-23762" t="-28889" b="-51111"/>
                </a:stretch>
              </a:blipFill>
            </p:spPr>
            <p:txBody>
              <a:bodyPr/>
              <a:lstStyle/>
              <a:p>
                <a:r>
                  <a:rPr lang="en-US">
                    <a:noFill/>
                  </a:rPr>
                  <a:t> </a:t>
                </a:r>
              </a:p>
            </p:txBody>
          </p:sp>
        </mc:Fallback>
      </mc:AlternateContent>
      <p:sp>
        <p:nvSpPr>
          <p:cNvPr id="6" name="Oval 5">
            <a:extLst>
              <a:ext uri="{FF2B5EF4-FFF2-40B4-BE49-F238E27FC236}">
                <a16:creationId xmlns:a16="http://schemas.microsoft.com/office/drawing/2014/main" id="{CF66B4A7-29C2-DB8B-647C-F313798E019B}"/>
              </a:ext>
            </a:extLst>
          </p:cNvPr>
          <p:cNvSpPr>
            <a:spLocks noChangeAspect="1"/>
          </p:cNvSpPr>
          <p:nvPr/>
        </p:nvSpPr>
        <p:spPr>
          <a:xfrm>
            <a:off x="6090519" y="3970223"/>
            <a:ext cx="173873" cy="173873"/>
          </a:xfrm>
          <a:prstGeom prst="ellipse">
            <a:avLst/>
          </a:prstGeom>
          <a:gradFill>
            <a:gsLst>
              <a:gs pos="0">
                <a:srgbClr val="A50021"/>
              </a:gs>
              <a:gs pos="100000">
                <a:srgbClr val="FF000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9B38082-E955-F6D6-13E7-C02F69A55BD5}"/>
              </a:ext>
            </a:extLst>
          </p:cNvPr>
          <p:cNvSpPr>
            <a:spLocks noChangeAspect="1"/>
          </p:cNvSpPr>
          <p:nvPr/>
        </p:nvSpPr>
        <p:spPr>
          <a:xfrm>
            <a:off x="7085712" y="3204093"/>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F35BE34-7BFF-4B2A-CF03-8160AC008B5B}"/>
              </a:ext>
            </a:extLst>
          </p:cNvPr>
          <p:cNvSpPr>
            <a:spLocks noChangeAspect="1"/>
          </p:cNvSpPr>
          <p:nvPr/>
        </p:nvSpPr>
        <p:spPr>
          <a:xfrm>
            <a:off x="6523163" y="2840809"/>
            <a:ext cx="173872" cy="173872"/>
          </a:xfrm>
          <a:prstGeom prst="ellipse">
            <a:avLst/>
          </a:prstGeom>
          <a:gradFill>
            <a:gsLst>
              <a:gs pos="0">
                <a:srgbClr val="002060"/>
              </a:gs>
              <a:gs pos="100000">
                <a:srgbClr val="0070C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F0AB9A-82BE-B809-1464-BC4EE31D14D5}"/>
              </a:ext>
            </a:extLst>
          </p:cNvPr>
          <p:cNvSpPr txBox="1"/>
          <p:nvPr/>
        </p:nvSpPr>
        <p:spPr>
          <a:xfrm>
            <a:off x="7066258" y="2572792"/>
            <a:ext cx="31290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5C0F3E26-3135-87D0-921A-67B6F5239C09}"/>
              </a:ext>
            </a:extLst>
          </p:cNvPr>
          <p:cNvSpPr txBox="1"/>
          <p:nvPr/>
        </p:nvSpPr>
        <p:spPr>
          <a:xfrm>
            <a:off x="7233884" y="3181070"/>
            <a:ext cx="312906"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4C9DE99C-6EC1-AD61-9599-775B2AAA8B1C}"/>
              </a:ext>
            </a:extLst>
          </p:cNvPr>
          <p:cNvSpPr txBox="1"/>
          <p:nvPr/>
        </p:nvSpPr>
        <p:spPr>
          <a:xfrm>
            <a:off x="6486144" y="2521702"/>
            <a:ext cx="300082" cy="369332"/>
          </a:xfrm>
          <a:prstGeom prst="rect">
            <a:avLst/>
          </a:prstGeom>
          <a:noFill/>
        </p:spPr>
        <p:txBody>
          <a:bodyPr wrap="none" rtlCol="0">
            <a:spAutoFit/>
          </a:bodyPr>
          <a:lstStyle/>
          <a:p>
            <a:r>
              <a:rPr lang="en-US" dirty="0"/>
              <a:t>c</a:t>
            </a:r>
          </a:p>
        </p:txBody>
      </p:sp>
      <p:sp>
        <p:nvSpPr>
          <p:cNvPr id="13" name="TextBox 12">
            <a:extLst>
              <a:ext uri="{FF2B5EF4-FFF2-40B4-BE49-F238E27FC236}">
                <a16:creationId xmlns:a16="http://schemas.microsoft.com/office/drawing/2014/main" id="{64679AC7-B1A3-05F6-AE40-4B52028EB4A9}"/>
              </a:ext>
            </a:extLst>
          </p:cNvPr>
          <p:cNvSpPr txBox="1"/>
          <p:nvPr/>
        </p:nvSpPr>
        <p:spPr>
          <a:xfrm>
            <a:off x="6366710" y="3295192"/>
            <a:ext cx="312906" cy="369332"/>
          </a:xfrm>
          <a:prstGeom prst="rect">
            <a:avLst/>
          </a:prstGeom>
          <a:noFill/>
        </p:spPr>
        <p:txBody>
          <a:bodyPr wrap="none" rtlCol="0">
            <a:spAutoFit/>
          </a:bodyPr>
          <a:lstStyle/>
          <a:p>
            <a:r>
              <a:rPr lang="en-US" dirty="0"/>
              <a:t>d</a:t>
            </a:r>
          </a:p>
        </p:txBody>
      </p:sp>
      <p:sp>
        <p:nvSpPr>
          <p:cNvPr id="14" name="TextBox 13">
            <a:extLst>
              <a:ext uri="{FF2B5EF4-FFF2-40B4-BE49-F238E27FC236}">
                <a16:creationId xmlns:a16="http://schemas.microsoft.com/office/drawing/2014/main" id="{DB659958-76C2-D0F5-45FC-4FBE39FD7E8E}"/>
              </a:ext>
            </a:extLst>
          </p:cNvPr>
          <p:cNvSpPr txBox="1"/>
          <p:nvPr/>
        </p:nvSpPr>
        <p:spPr>
          <a:xfrm>
            <a:off x="7494828" y="2120099"/>
            <a:ext cx="1223412" cy="369332"/>
          </a:xfrm>
          <a:prstGeom prst="rect">
            <a:avLst/>
          </a:prstGeom>
          <a:noFill/>
        </p:spPr>
        <p:txBody>
          <a:bodyPr wrap="none" rtlCol="0">
            <a:spAutoFit/>
          </a:bodyPr>
          <a:lstStyle/>
          <a:p>
            <a:r>
              <a:rPr lang="en-US" dirty="0"/>
              <a:t>Scattering</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BD37C9E-D938-8745-637E-3597C3489260}"/>
                  </a:ext>
                </a:extLst>
              </p:cNvPr>
              <p:cNvSpPr txBox="1"/>
              <p:nvPr/>
            </p:nvSpPr>
            <p:spPr>
              <a:xfrm>
                <a:off x="8199298" y="4877536"/>
                <a:ext cx="659219" cy="367408"/>
              </a:xfrm>
              <a:prstGeom prst="rect">
                <a:avLst/>
              </a:prstGeom>
              <a:noFill/>
            </p:spPr>
            <p:txBody>
              <a:bodyPr wrap="none" lIns="0" tIns="0" rIns="0" bIns="0"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𝜋</m:t>
                        </m:r>
                      </m:num>
                      <m:den>
                        <m:r>
                          <a:rPr lang="en-US" b="0" i="1" smtClean="0">
                            <a:latin typeface="Cambria Math" panose="02040503050406030204" pitchFamily="18" charset="0"/>
                          </a:rPr>
                          <m:t>4</m:t>
                        </m:r>
                      </m:den>
                    </m:f>
                  </m:oMath>
                </a14:m>
                <a:r>
                  <a:rPr lang="en-US" dirty="0"/>
                  <a:t> line</a:t>
                </a:r>
              </a:p>
            </p:txBody>
          </p:sp>
        </mc:Choice>
        <mc:Fallback xmlns="">
          <p:sp>
            <p:nvSpPr>
              <p:cNvPr id="16" name="TextBox 15">
                <a:extLst>
                  <a:ext uri="{FF2B5EF4-FFF2-40B4-BE49-F238E27FC236}">
                    <a16:creationId xmlns:a16="http://schemas.microsoft.com/office/drawing/2014/main" id="{4BD37C9E-D938-8745-637E-3597C3489260}"/>
                  </a:ext>
                </a:extLst>
              </p:cNvPr>
              <p:cNvSpPr txBox="1">
                <a:spLocks noRot="1" noChangeAspect="1" noMove="1" noResize="1" noEditPoints="1" noAdjustHandles="1" noChangeArrowheads="1" noChangeShapeType="1" noTextEdit="1"/>
              </p:cNvSpPr>
              <p:nvPr/>
            </p:nvSpPr>
            <p:spPr>
              <a:xfrm>
                <a:off x="8199298" y="4877536"/>
                <a:ext cx="659219" cy="367408"/>
              </a:xfrm>
              <a:prstGeom prst="rect">
                <a:avLst/>
              </a:prstGeom>
              <a:blipFill>
                <a:blip r:embed="rId6"/>
                <a:stretch>
                  <a:fillRect l="-4630" t="-13333" r="-21296" b="-23333"/>
                </a:stretch>
              </a:blipFill>
            </p:spPr>
            <p:txBody>
              <a:bodyPr/>
              <a:lstStyle/>
              <a:p>
                <a:r>
                  <a:rPr lang="en-US">
                    <a:noFill/>
                  </a:rPr>
                  <a:t> </a:t>
                </a:r>
              </a:p>
            </p:txBody>
          </p:sp>
        </mc:Fallback>
      </mc:AlternateContent>
      <p:sp>
        <p:nvSpPr>
          <p:cNvPr id="10" name="Content Placeholder 1">
            <a:extLst>
              <a:ext uri="{FF2B5EF4-FFF2-40B4-BE49-F238E27FC236}">
                <a16:creationId xmlns:a16="http://schemas.microsoft.com/office/drawing/2014/main" id="{5D861B8F-6EC6-2131-DFDC-5D836975EA3E}"/>
              </a:ext>
            </a:extLst>
          </p:cNvPr>
          <p:cNvSpPr txBox="1">
            <a:spLocks/>
          </p:cNvSpPr>
          <p:nvPr/>
        </p:nvSpPr>
        <p:spPr>
          <a:xfrm>
            <a:off x="254236" y="5519947"/>
            <a:ext cx="5155964" cy="522319"/>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sz="900" kern="0" dirty="0"/>
              <a:t>[2] S. M. Wang, W. Nazarewicz, R. J. Charity, and L. G. Sobotka. </a:t>
            </a:r>
            <a:r>
              <a:rPr lang="en-US" sz="900" i="1" kern="0" dirty="0"/>
              <a:t>Structure and decay of the extremely proton- rich nuclei </a:t>
            </a:r>
            <a:r>
              <a:rPr lang="en-US" sz="900" i="1" kern="0" baseline="30000" dirty="0"/>
              <a:t>11,12</a:t>
            </a:r>
            <a:r>
              <a:rPr lang="en-US" sz="900" i="1" kern="0" dirty="0"/>
              <a:t>O</a:t>
            </a:r>
            <a:r>
              <a:rPr lang="en-US" sz="900" kern="0" dirty="0"/>
              <a:t>. May 6, 2019. Phys. Rev. C 99, 054302 (2019)</a:t>
            </a:r>
          </a:p>
        </p:txBody>
      </p:sp>
      <p:sp>
        <p:nvSpPr>
          <p:cNvPr id="2" name="TextBox 1">
            <a:extLst>
              <a:ext uri="{FF2B5EF4-FFF2-40B4-BE49-F238E27FC236}">
                <a16:creationId xmlns:a16="http://schemas.microsoft.com/office/drawing/2014/main" id="{6BC06117-D732-D1B6-5C47-9AA51EF80544}"/>
              </a:ext>
            </a:extLst>
          </p:cNvPr>
          <p:cNvSpPr txBox="1"/>
          <p:nvPr/>
        </p:nvSpPr>
        <p:spPr>
          <a:xfrm>
            <a:off x="6167420" y="4086127"/>
            <a:ext cx="1223412" cy="369332"/>
          </a:xfrm>
          <a:prstGeom prst="rect">
            <a:avLst/>
          </a:prstGeom>
          <a:noFill/>
        </p:spPr>
        <p:txBody>
          <a:bodyPr wrap="none" rtlCol="0">
            <a:spAutoFit/>
          </a:bodyPr>
          <a:lstStyle/>
          <a:p>
            <a:r>
              <a:rPr lang="en-US" dirty="0"/>
              <a:t>Antibound</a:t>
            </a:r>
          </a:p>
        </p:txBody>
      </p:sp>
      <p:sp>
        <p:nvSpPr>
          <p:cNvPr id="8" name="Footer Placeholder 2">
            <a:extLst>
              <a:ext uri="{FF2B5EF4-FFF2-40B4-BE49-F238E27FC236}">
                <a16:creationId xmlns:a16="http://schemas.microsoft.com/office/drawing/2014/main" id="{2C2F7E75-165D-31BF-77B4-380A46E3B355}"/>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1988581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7A7DB-FDF8-9147-09C2-39C508DB8CD5}"/>
              </a:ext>
            </a:extLst>
          </p:cNvPr>
          <p:cNvSpPr>
            <a:spLocks noGrp="1"/>
          </p:cNvSpPr>
          <p:nvPr>
            <p:ph type="title"/>
          </p:nvPr>
        </p:nvSpPr>
        <p:spPr/>
        <p:txBody>
          <a:bodyPr/>
          <a:lstStyle/>
          <a:p>
            <a:r>
              <a:rPr lang="en-US" dirty="0"/>
              <a:t>Quick aside – antibound states</a:t>
            </a:r>
          </a:p>
        </p:txBody>
      </p:sp>
      <p:sp>
        <p:nvSpPr>
          <p:cNvPr id="4" name="Footer Placeholder 3">
            <a:extLst>
              <a:ext uri="{FF2B5EF4-FFF2-40B4-BE49-F238E27FC236}">
                <a16:creationId xmlns:a16="http://schemas.microsoft.com/office/drawing/2014/main" id="{54034595-2DC4-4C60-7EF3-0E6C9267C78D}"/>
              </a:ext>
            </a:extLst>
          </p:cNvPr>
          <p:cNvSpPr>
            <a:spLocks noGrp="1"/>
          </p:cNvSpPr>
          <p:nvPr>
            <p:ph type="ftr" sz="quarter" idx="10"/>
          </p:nvPr>
        </p:nvSpPr>
        <p:spPr/>
        <p:txBody>
          <a:bodyPr/>
          <a:lstStyle/>
          <a:p>
            <a:pPr>
              <a:defRPr/>
            </a:pPr>
            <a:r>
              <a:rPr lang="en-US" dirty="0"/>
              <a:t>J. Wylie, </a:t>
            </a:r>
            <a:r>
              <a:rPr lang="en-US" dirty="0" err="1"/>
              <a:t>Erice</a:t>
            </a:r>
            <a:r>
              <a:rPr lang="en-US" dirty="0"/>
              <a:t> Meeting 2024</a:t>
            </a:r>
          </a:p>
        </p:txBody>
      </p:sp>
      <p:sp>
        <p:nvSpPr>
          <p:cNvPr id="5" name="Slide Number Placeholder 4">
            <a:extLst>
              <a:ext uri="{FF2B5EF4-FFF2-40B4-BE49-F238E27FC236}">
                <a16:creationId xmlns:a16="http://schemas.microsoft.com/office/drawing/2014/main" id="{DCF94076-30AE-4C1F-79E2-88F87AB8846F}"/>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41</a:t>
            </a:fld>
            <a:endParaRPr lang="en-US"/>
          </a:p>
        </p:txBody>
      </p:sp>
      <p:grpSp>
        <p:nvGrpSpPr>
          <p:cNvPr id="16" name="Group 15">
            <a:extLst>
              <a:ext uri="{FF2B5EF4-FFF2-40B4-BE49-F238E27FC236}">
                <a16:creationId xmlns:a16="http://schemas.microsoft.com/office/drawing/2014/main" id="{4702F362-700B-1A91-9223-775C2AB7C76B}"/>
              </a:ext>
            </a:extLst>
          </p:cNvPr>
          <p:cNvGrpSpPr/>
          <p:nvPr/>
        </p:nvGrpSpPr>
        <p:grpSpPr>
          <a:xfrm>
            <a:off x="4462872" y="1067100"/>
            <a:ext cx="4876800" cy="2857124"/>
            <a:chOff x="4462872" y="1067100"/>
            <a:chExt cx="4876800" cy="2857124"/>
          </a:xfrm>
        </p:grpSpPr>
        <p:grpSp>
          <p:nvGrpSpPr>
            <p:cNvPr id="11" name="Group 10">
              <a:extLst>
                <a:ext uri="{FF2B5EF4-FFF2-40B4-BE49-F238E27FC236}">
                  <a16:creationId xmlns:a16="http://schemas.microsoft.com/office/drawing/2014/main" id="{D468AA23-007C-BBE4-E552-B4A397E7FD28}"/>
                </a:ext>
              </a:extLst>
            </p:cNvPr>
            <p:cNvGrpSpPr/>
            <p:nvPr/>
          </p:nvGrpSpPr>
          <p:grpSpPr>
            <a:xfrm>
              <a:off x="4462872" y="1067100"/>
              <a:ext cx="4876800" cy="2857124"/>
              <a:chOff x="3952949" y="1643381"/>
              <a:chExt cx="4876800" cy="2857124"/>
            </a:xfrm>
          </p:grpSpPr>
          <p:pic>
            <p:nvPicPr>
              <p:cNvPr id="6" name="Picture 5">
                <a:extLst>
                  <a:ext uri="{FF2B5EF4-FFF2-40B4-BE49-F238E27FC236}">
                    <a16:creationId xmlns:a16="http://schemas.microsoft.com/office/drawing/2014/main" id="{CB07FB50-358A-6214-F827-69C08D994021}"/>
                  </a:ext>
                </a:extLst>
              </p:cNvPr>
              <p:cNvPicPr>
                <a:picLocks noChangeAspect="1"/>
              </p:cNvPicPr>
              <p:nvPr/>
            </p:nvPicPr>
            <p:blipFill>
              <a:blip r:embed="rId2"/>
              <a:srcRect l="48686" b="12548"/>
              <a:stretch/>
            </p:blipFill>
            <p:spPr>
              <a:xfrm>
                <a:off x="4343400" y="1643381"/>
                <a:ext cx="4095898" cy="2643323"/>
              </a:xfrm>
              <a:prstGeom prst="rect">
                <a:avLst/>
              </a:prstGeom>
            </p:spPr>
          </p:pic>
          <p:sp>
            <p:nvSpPr>
              <p:cNvPr id="7" name="TextBox 6">
                <a:extLst>
                  <a:ext uri="{FF2B5EF4-FFF2-40B4-BE49-F238E27FC236}">
                    <a16:creationId xmlns:a16="http://schemas.microsoft.com/office/drawing/2014/main" id="{50932588-D938-BA72-AE0E-17DCA768D60F}"/>
                  </a:ext>
                </a:extLst>
              </p:cNvPr>
              <p:cNvSpPr txBox="1"/>
              <p:nvPr/>
            </p:nvSpPr>
            <p:spPr>
              <a:xfrm>
                <a:off x="3952949" y="4269673"/>
                <a:ext cx="4876800" cy="230832"/>
              </a:xfrm>
              <a:prstGeom prst="rect">
                <a:avLst/>
              </a:prstGeom>
              <a:noFill/>
            </p:spPr>
            <p:txBody>
              <a:bodyPr wrap="square">
                <a:spAutoFit/>
              </a:bodyPr>
              <a:lstStyle/>
              <a:p>
                <a:pPr algn="ctr"/>
                <a:r>
                  <a:rPr lang="en-US" sz="900" dirty="0"/>
                  <a:t>[1] M. </a:t>
                </a:r>
                <a:r>
                  <a:rPr lang="en-US" sz="900" dirty="0" err="1"/>
                  <a:t>Pfutzner</a:t>
                </a:r>
                <a:r>
                  <a:rPr lang="en-US" sz="900" dirty="0"/>
                  <a:t>, I. Mukha, S.M. Wang, Prog. Part. </a:t>
                </a:r>
                <a:r>
                  <a:rPr lang="en-US" sz="900" dirty="0" err="1"/>
                  <a:t>Nucl</a:t>
                </a:r>
                <a:r>
                  <a:rPr lang="en-US" sz="900" dirty="0"/>
                  <a:t>. Phys. 132 (2023) 104050.</a:t>
                </a:r>
              </a:p>
            </p:txBody>
          </p:sp>
        </p:grpSp>
        <p:sp>
          <p:nvSpPr>
            <p:cNvPr id="14" name="Rectangle 13">
              <a:extLst>
                <a:ext uri="{FF2B5EF4-FFF2-40B4-BE49-F238E27FC236}">
                  <a16:creationId xmlns:a16="http://schemas.microsoft.com/office/drawing/2014/main" id="{D5E65DE6-A087-9277-FE77-FFB396246A21}"/>
                </a:ext>
              </a:extLst>
            </p:cNvPr>
            <p:cNvSpPr/>
            <p:nvPr/>
          </p:nvSpPr>
          <p:spPr>
            <a:xfrm>
              <a:off x="4857595" y="1072859"/>
              <a:ext cx="362947" cy="3309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2C2C7D37-CF86-A60A-AB35-3F4D1DB4B6EF}"/>
              </a:ext>
            </a:extLst>
          </p:cNvPr>
          <p:cNvSpPr/>
          <p:nvPr/>
        </p:nvSpPr>
        <p:spPr>
          <a:xfrm>
            <a:off x="4818794" y="1376296"/>
            <a:ext cx="4058506" cy="2176530"/>
          </a:xfrm>
          <a:custGeom>
            <a:avLst/>
            <a:gdLst>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47134 w 2884602"/>
              <a:gd name="connsiteY4"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470805 w 2884602"/>
              <a:gd name="connsiteY4" fmla="*/ 2100312 h 2290714"/>
              <a:gd name="connsiteX5" fmla="*/ 47134 w 2884602"/>
              <a:gd name="connsiteY5"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47134 w 2884602"/>
              <a:gd name="connsiteY5" fmla="*/ 7729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47134 w 2884602"/>
              <a:gd name="connsiteY5" fmla="*/ 7729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780559 w 2884602"/>
              <a:gd name="connsiteY5" fmla="*/ 7348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0" fmla="*/ 0 w 2189277"/>
              <a:gd name="connsiteY0" fmla="*/ 620893 h 2290714"/>
              <a:gd name="connsiteX1" fmla="*/ 19050 w 2189277"/>
              <a:gd name="connsiteY1" fmla="*/ 0 h 2290714"/>
              <a:gd name="connsiteX2" fmla="*/ 2189277 w 2189277"/>
              <a:gd name="connsiteY2" fmla="*/ 18854 h 2290714"/>
              <a:gd name="connsiteX3" fmla="*/ 2170424 w 2189277"/>
              <a:gd name="connsiteY3" fmla="*/ 2290714 h 2290714"/>
              <a:gd name="connsiteX4" fmla="*/ 1832630 w 2189277"/>
              <a:gd name="connsiteY4" fmla="*/ 2262237 h 2290714"/>
              <a:gd name="connsiteX0" fmla="*/ 0 w 2189277"/>
              <a:gd name="connsiteY0" fmla="*/ 620893 h 2262237"/>
              <a:gd name="connsiteX1" fmla="*/ 19050 w 2189277"/>
              <a:gd name="connsiteY1" fmla="*/ 0 h 2262237"/>
              <a:gd name="connsiteX2" fmla="*/ 2189277 w 2189277"/>
              <a:gd name="connsiteY2" fmla="*/ 18854 h 2262237"/>
              <a:gd name="connsiteX3" fmla="*/ 2170424 w 2189277"/>
              <a:gd name="connsiteY3" fmla="*/ 1919239 h 2262237"/>
              <a:gd name="connsiteX4" fmla="*/ 1832630 w 2189277"/>
              <a:gd name="connsiteY4" fmla="*/ 2262237 h 2262237"/>
              <a:gd name="connsiteX0" fmla="*/ 0 w 2189277"/>
              <a:gd name="connsiteY0" fmla="*/ 620893 h 1928862"/>
              <a:gd name="connsiteX1" fmla="*/ 19050 w 2189277"/>
              <a:gd name="connsiteY1" fmla="*/ 0 h 1928862"/>
              <a:gd name="connsiteX2" fmla="*/ 2189277 w 2189277"/>
              <a:gd name="connsiteY2" fmla="*/ 18854 h 1928862"/>
              <a:gd name="connsiteX3" fmla="*/ 2170424 w 2189277"/>
              <a:gd name="connsiteY3" fmla="*/ 1919239 h 1928862"/>
              <a:gd name="connsiteX4" fmla="*/ 1870730 w 2189277"/>
              <a:gd name="connsiteY4" fmla="*/ 1928862 h 1928862"/>
              <a:gd name="connsiteX0" fmla="*/ 0 w 2189277"/>
              <a:gd name="connsiteY0" fmla="*/ 620893 h 1919239"/>
              <a:gd name="connsiteX1" fmla="*/ 19050 w 2189277"/>
              <a:gd name="connsiteY1" fmla="*/ 0 h 1919239"/>
              <a:gd name="connsiteX2" fmla="*/ 2189277 w 2189277"/>
              <a:gd name="connsiteY2" fmla="*/ 18854 h 1919239"/>
              <a:gd name="connsiteX3" fmla="*/ 2170424 w 2189277"/>
              <a:gd name="connsiteY3" fmla="*/ 1919239 h 1919239"/>
              <a:gd name="connsiteX4" fmla="*/ 1918355 w 2189277"/>
              <a:gd name="connsiteY4" fmla="*/ 1824087 h 1919239"/>
              <a:gd name="connsiteX0" fmla="*/ 0 w 2170424"/>
              <a:gd name="connsiteY0" fmla="*/ 621089 h 1919435"/>
              <a:gd name="connsiteX1" fmla="*/ 19050 w 2170424"/>
              <a:gd name="connsiteY1" fmla="*/ 196 h 1919435"/>
              <a:gd name="connsiteX2" fmla="*/ 627177 w 2170424"/>
              <a:gd name="connsiteY2" fmla="*/ 0 h 1919435"/>
              <a:gd name="connsiteX3" fmla="*/ 2170424 w 2170424"/>
              <a:gd name="connsiteY3" fmla="*/ 1919435 h 1919435"/>
              <a:gd name="connsiteX4" fmla="*/ 1918355 w 2170424"/>
              <a:gd name="connsiteY4" fmla="*/ 1824283 h 1919435"/>
              <a:gd name="connsiteX0" fmla="*/ 0 w 2151374"/>
              <a:gd name="connsiteY0" fmla="*/ 897314 h 1919435"/>
              <a:gd name="connsiteX1" fmla="*/ 0 w 2151374"/>
              <a:gd name="connsiteY1" fmla="*/ 196 h 1919435"/>
              <a:gd name="connsiteX2" fmla="*/ 608127 w 2151374"/>
              <a:gd name="connsiteY2" fmla="*/ 0 h 1919435"/>
              <a:gd name="connsiteX3" fmla="*/ 2151374 w 2151374"/>
              <a:gd name="connsiteY3" fmla="*/ 1919435 h 1919435"/>
              <a:gd name="connsiteX4" fmla="*/ 1899305 w 2151374"/>
              <a:gd name="connsiteY4" fmla="*/ 1824283 h 1919435"/>
              <a:gd name="connsiteX0" fmla="*/ 0 w 1899305"/>
              <a:gd name="connsiteY0" fmla="*/ 897314 h 1824283"/>
              <a:gd name="connsiteX1" fmla="*/ 0 w 1899305"/>
              <a:gd name="connsiteY1" fmla="*/ 196 h 1824283"/>
              <a:gd name="connsiteX2" fmla="*/ 608127 w 1899305"/>
              <a:gd name="connsiteY2" fmla="*/ 0 h 1824283"/>
              <a:gd name="connsiteX3" fmla="*/ 1055999 w 1899305"/>
              <a:gd name="connsiteY3" fmla="*/ 766910 h 1824283"/>
              <a:gd name="connsiteX4" fmla="*/ 1899305 w 1899305"/>
              <a:gd name="connsiteY4" fmla="*/ 1824283 h 1824283"/>
              <a:gd name="connsiteX0" fmla="*/ 0 w 3032780"/>
              <a:gd name="connsiteY0" fmla="*/ 897314 h 2167183"/>
              <a:gd name="connsiteX1" fmla="*/ 0 w 3032780"/>
              <a:gd name="connsiteY1" fmla="*/ 196 h 2167183"/>
              <a:gd name="connsiteX2" fmla="*/ 608127 w 3032780"/>
              <a:gd name="connsiteY2" fmla="*/ 0 h 2167183"/>
              <a:gd name="connsiteX3" fmla="*/ 1055999 w 3032780"/>
              <a:gd name="connsiteY3" fmla="*/ 766910 h 2167183"/>
              <a:gd name="connsiteX4" fmla="*/ 3032780 w 3032780"/>
              <a:gd name="connsiteY4" fmla="*/ 2167183 h 2167183"/>
              <a:gd name="connsiteX0" fmla="*/ 0 w 3032780"/>
              <a:gd name="connsiteY0" fmla="*/ 897314 h 2167183"/>
              <a:gd name="connsiteX1" fmla="*/ 0 w 3032780"/>
              <a:gd name="connsiteY1" fmla="*/ 196 h 2167183"/>
              <a:gd name="connsiteX2" fmla="*/ 608127 w 3032780"/>
              <a:gd name="connsiteY2" fmla="*/ 0 h 2167183"/>
              <a:gd name="connsiteX3" fmla="*/ 1055999 w 3032780"/>
              <a:gd name="connsiteY3" fmla="*/ 766910 h 2167183"/>
              <a:gd name="connsiteX4" fmla="*/ 2772631 w 3032780"/>
              <a:gd name="connsiteY4" fmla="*/ 1986226 h 2167183"/>
              <a:gd name="connsiteX5" fmla="*/ 3032780 w 3032780"/>
              <a:gd name="connsiteY5" fmla="*/ 2167183 h 2167183"/>
              <a:gd name="connsiteX0" fmla="*/ 0 w 2772631"/>
              <a:gd name="connsiteY0" fmla="*/ 897314 h 2148133"/>
              <a:gd name="connsiteX1" fmla="*/ 0 w 2772631"/>
              <a:gd name="connsiteY1" fmla="*/ 196 h 2148133"/>
              <a:gd name="connsiteX2" fmla="*/ 608127 w 2772631"/>
              <a:gd name="connsiteY2" fmla="*/ 0 h 2148133"/>
              <a:gd name="connsiteX3" fmla="*/ 1055999 w 2772631"/>
              <a:gd name="connsiteY3" fmla="*/ 766910 h 2148133"/>
              <a:gd name="connsiteX4" fmla="*/ 2772631 w 2772631"/>
              <a:gd name="connsiteY4" fmla="*/ 1986226 h 2148133"/>
              <a:gd name="connsiteX5" fmla="*/ 2461280 w 2772631"/>
              <a:gd name="connsiteY5" fmla="*/ 2148133 h 2148133"/>
              <a:gd name="connsiteX0" fmla="*/ 0 w 3096481"/>
              <a:gd name="connsiteY0" fmla="*/ 897314 h 2167201"/>
              <a:gd name="connsiteX1" fmla="*/ 0 w 3096481"/>
              <a:gd name="connsiteY1" fmla="*/ 196 h 2167201"/>
              <a:gd name="connsiteX2" fmla="*/ 608127 w 3096481"/>
              <a:gd name="connsiteY2" fmla="*/ 0 h 2167201"/>
              <a:gd name="connsiteX3" fmla="*/ 1055999 w 3096481"/>
              <a:gd name="connsiteY3" fmla="*/ 766910 h 2167201"/>
              <a:gd name="connsiteX4" fmla="*/ 3096481 w 3096481"/>
              <a:gd name="connsiteY4" fmla="*/ 2167201 h 2167201"/>
              <a:gd name="connsiteX5" fmla="*/ 2461280 w 3096481"/>
              <a:gd name="connsiteY5" fmla="*/ 2148133 h 2167201"/>
              <a:gd name="connsiteX0" fmla="*/ 0 w 3096481"/>
              <a:gd name="connsiteY0" fmla="*/ 897314 h 2167201"/>
              <a:gd name="connsiteX1" fmla="*/ 0 w 3096481"/>
              <a:gd name="connsiteY1" fmla="*/ 196 h 2167201"/>
              <a:gd name="connsiteX2" fmla="*/ 608127 w 3096481"/>
              <a:gd name="connsiteY2" fmla="*/ 0 h 2167201"/>
              <a:gd name="connsiteX3" fmla="*/ 1055999 w 3096481"/>
              <a:gd name="connsiteY3" fmla="*/ 766910 h 2167201"/>
              <a:gd name="connsiteX4" fmla="*/ 3096481 w 3096481"/>
              <a:gd name="connsiteY4" fmla="*/ 2167201 h 2167201"/>
              <a:gd name="connsiteX5" fmla="*/ 2461280 w 3096481"/>
              <a:gd name="connsiteY5" fmla="*/ 2167183 h 2167201"/>
              <a:gd name="connsiteX0" fmla="*/ 0 w 3096481"/>
              <a:gd name="connsiteY0" fmla="*/ 897118 h 2167005"/>
              <a:gd name="connsiteX1" fmla="*/ 0 w 3096481"/>
              <a:gd name="connsiteY1" fmla="*/ 0 h 2167005"/>
              <a:gd name="connsiteX2" fmla="*/ 1617777 w 3096481"/>
              <a:gd name="connsiteY2" fmla="*/ 37904 h 2167005"/>
              <a:gd name="connsiteX3" fmla="*/ 1055999 w 3096481"/>
              <a:gd name="connsiteY3" fmla="*/ 766714 h 2167005"/>
              <a:gd name="connsiteX4" fmla="*/ 3096481 w 3096481"/>
              <a:gd name="connsiteY4" fmla="*/ 2167005 h 2167005"/>
              <a:gd name="connsiteX5" fmla="*/ 2461280 w 3096481"/>
              <a:gd name="connsiteY5" fmla="*/ 2166987 h 2167005"/>
              <a:gd name="connsiteX0" fmla="*/ 0 w 3096481"/>
              <a:gd name="connsiteY0" fmla="*/ 897118 h 2167005"/>
              <a:gd name="connsiteX1" fmla="*/ 0 w 3096481"/>
              <a:gd name="connsiteY1" fmla="*/ 0 h 2167005"/>
              <a:gd name="connsiteX2" fmla="*/ 1617777 w 3096481"/>
              <a:gd name="connsiteY2" fmla="*/ 37904 h 2167005"/>
              <a:gd name="connsiteX3" fmla="*/ 1779899 w 3096481"/>
              <a:gd name="connsiteY3" fmla="*/ 719089 h 2167005"/>
              <a:gd name="connsiteX4" fmla="*/ 3096481 w 3096481"/>
              <a:gd name="connsiteY4" fmla="*/ 2167005 h 2167005"/>
              <a:gd name="connsiteX5" fmla="*/ 2461280 w 3096481"/>
              <a:gd name="connsiteY5" fmla="*/ 2166987 h 2167005"/>
              <a:gd name="connsiteX0" fmla="*/ 0 w 4058506"/>
              <a:gd name="connsiteY0" fmla="*/ 897118 h 2176530"/>
              <a:gd name="connsiteX1" fmla="*/ 0 w 4058506"/>
              <a:gd name="connsiteY1" fmla="*/ 0 h 2176530"/>
              <a:gd name="connsiteX2" fmla="*/ 1617777 w 4058506"/>
              <a:gd name="connsiteY2" fmla="*/ 37904 h 2176530"/>
              <a:gd name="connsiteX3" fmla="*/ 1779899 w 4058506"/>
              <a:gd name="connsiteY3" fmla="*/ 719089 h 2176530"/>
              <a:gd name="connsiteX4" fmla="*/ 4058506 w 4058506"/>
              <a:gd name="connsiteY4" fmla="*/ 2176530 h 2176530"/>
              <a:gd name="connsiteX5" fmla="*/ 2461280 w 4058506"/>
              <a:gd name="connsiteY5" fmla="*/ 2166987 h 2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506" h="2176530">
                <a:moveTo>
                  <a:pt x="0" y="897118"/>
                </a:moveTo>
                <a:lnTo>
                  <a:pt x="0" y="0"/>
                </a:lnTo>
                <a:lnTo>
                  <a:pt x="1617777" y="37904"/>
                </a:lnTo>
                <a:lnTo>
                  <a:pt x="1779899" y="719089"/>
                </a:lnTo>
                <a:lnTo>
                  <a:pt x="4058506" y="2176530"/>
                </a:lnTo>
                <a:lnTo>
                  <a:pt x="2461280" y="2166987"/>
                </a:lnTo>
              </a:path>
            </a:pathLst>
          </a:custGeom>
          <a:solidFill>
            <a:schemeClr val="bg1">
              <a:lumMod val="50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1">
            <a:extLst>
              <a:ext uri="{FF2B5EF4-FFF2-40B4-BE49-F238E27FC236}">
                <a16:creationId xmlns:a16="http://schemas.microsoft.com/office/drawing/2014/main" id="{7ABDE97A-9C4F-3412-F1B2-FD6EC2DFE6CC}"/>
              </a:ext>
            </a:extLst>
          </p:cNvPr>
          <p:cNvSpPr txBox="1">
            <a:spLocks/>
          </p:cNvSpPr>
          <p:nvPr/>
        </p:nvSpPr>
        <p:spPr bwMode="auto">
          <a:xfrm>
            <a:off x="76201" y="1067100"/>
            <a:ext cx="463070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kern="0" dirty="0"/>
              <a:t>A scattering feature!</a:t>
            </a:r>
          </a:p>
          <a:p>
            <a:pPr lvl="1"/>
            <a:r>
              <a:rPr lang="en-US" kern="0" dirty="0"/>
              <a:t>Not a genuine state</a:t>
            </a:r>
          </a:p>
          <a:p>
            <a:pPr lvl="1"/>
            <a:r>
              <a:rPr lang="en-US" kern="0" dirty="0"/>
              <a:t>Like when someone wants to be friends but doesn’t quite have the social energy to do so </a:t>
            </a:r>
            <a:r>
              <a:rPr lang="en-US" kern="0" dirty="0">
                <a:sym typeface="Wingdings" panose="05000000000000000000" pitchFamily="2" charset="2"/>
              </a:rPr>
              <a:t></a:t>
            </a:r>
          </a:p>
          <a:p>
            <a:pPr lvl="1"/>
            <a:r>
              <a:rPr lang="en-US" kern="0" dirty="0">
                <a:sym typeface="Wingdings" panose="05000000000000000000" pitchFamily="2" charset="2"/>
              </a:rPr>
              <a:t>Can seem to impact the group, but the structure doesn’t change</a:t>
            </a:r>
            <a:endParaRPr lang="en-US" kern="0" dirty="0"/>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1E8FD2B3-3321-9561-DC92-7696D06A9902}"/>
              </a:ext>
            </a:extLst>
          </p:cNvPr>
          <p:cNvPicPr>
            <a:picLocks noChangeAspect="1"/>
          </p:cNvPicPr>
          <p:nvPr/>
        </p:nvPicPr>
        <p:blipFill>
          <a:blip r:embed="rId3"/>
          <a:stretch>
            <a:fillRect/>
          </a:stretch>
        </p:blipFill>
        <p:spPr>
          <a:xfrm>
            <a:off x="1832264" y="4869779"/>
            <a:ext cx="303068" cy="646546"/>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299070DA-05A2-FCBF-0DC2-7543D0142F9A}"/>
              </a:ext>
            </a:extLst>
          </p:cNvPr>
          <p:cNvPicPr>
            <a:picLocks noChangeAspect="1"/>
          </p:cNvPicPr>
          <p:nvPr/>
        </p:nvPicPr>
        <p:blipFill>
          <a:blip r:embed="rId3"/>
          <a:stretch>
            <a:fillRect/>
          </a:stretch>
        </p:blipFill>
        <p:spPr>
          <a:xfrm>
            <a:off x="2135332" y="4673010"/>
            <a:ext cx="303068" cy="646546"/>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702BAA32-29AD-FE07-CB65-2717D302BA43}"/>
              </a:ext>
            </a:extLst>
          </p:cNvPr>
          <p:cNvPicPr>
            <a:picLocks noChangeAspect="1"/>
          </p:cNvPicPr>
          <p:nvPr/>
        </p:nvPicPr>
        <p:blipFill>
          <a:blip r:embed="rId3"/>
          <a:stretch>
            <a:fillRect/>
          </a:stretch>
        </p:blipFill>
        <p:spPr>
          <a:xfrm>
            <a:off x="2438400" y="4869779"/>
            <a:ext cx="303068" cy="646546"/>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D5D7B519-33C1-EABC-EFD1-C81496FFEB0B}"/>
              </a:ext>
            </a:extLst>
          </p:cNvPr>
          <p:cNvPicPr>
            <a:picLocks noChangeAspect="1"/>
          </p:cNvPicPr>
          <p:nvPr/>
        </p:nvPicPr>
        <p:blipFill>
          <a:blip r:embed="rId3"/>
          <a:stretch>
            <a:fillRect/>
          </a:stretch>
        </p:blipFill>
        <p:spPr>
          <a:xfrm>
            <a:off x="2135332" y="5305289"/>
            <a:ext cx="303068" cy="646546"/>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C2600D78-EEAB-6B6E-8ADE-DAA9C2E8E64F}"/>
              </a:ext>
            </a:extLst>
          </p:cNvPr>
          <p:cNvPicPr>
            <a:picLocks noChangeAspect="1"/>
          </p:cNvPicPr>
          <p:nvPr/>
        </p:nvPicPr>
        <p:blipFill>
          <a:blip r:embed="rId3"/>
          <a:stretch>
            <a:fillRect/>
          </a:stretch>
        </p:blipFill>
        <p:spPr>
          <a:xfrm>
            <a:off x="275450" y="4340378"/>
            <a:ext cx="303068" cy="646546"/>
          </a:xfrm>
          <a:prstGeom prst="rect">
            <a:avLst/>
          </a:prstGeom>
        </p:spPr>
      </p:pic>
      <p:cxnSp>
        <p:nvCxnSpPr>
          <p:cNvPr id="25" name="Straight Arrow Connector 24">
            <a:extLst>
              <a:ext uri="{FF2B5EF4-FFF2-40B4-BE49-F238E27FC236}">
                <a16:creationId xmlns:a16="http://schemas.microsoft.com/office/drawing/2014/main" id="{C14B84D8-05D8-02EA-79ED-A7BADDCFED6E}"/>
              </a:ext>
            </a:extLst>
          </p:cNvPr>
          <p:cNvCxnSpPr>
            <a:cxnSpLocks/>
          </p:cNvCxnSpPr>
          <p:nvPr/>
        </p:nvCxnSpPr>
        <p:spPr>
          <a:xfrm>
            <a:off x="730649" y="4697952"/>
            <a:ext cx="914400" cy="4324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7" name="Arrow: Right 26">
            <a:extLst>
              <a:ext uri="{FF2B5EF4-FFF2-40B4-BE49-F238E27FC236}">
                <a16:creationId xmlns:a16="http://schemas.microsoft.com/office/drawing/2014/main" id="{F385F19A-2758-5CE4-C46A-6A864E1B2882}"/>
              </a:ext>
            </a:extLst>
          </p:cNvPr>
          <p:cNvSpPr/>
          <p:nvPr/>
        </p:nvSpPr>
        <p:spPr>
          <a:xfrm>
            <a:off x="3343989" y="5041809"/>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E03A2802-26B2-7741-E946-82676FD883A2}"/>
              </a:ext>
            </a:extLst>
          </p:cNvPr>
          <p:cNvGrpSpPr/>
          <p:nvPr/>
        </p:nvGrpSpPr>
        <p:grpSpPr>
          <a:xfrm>
            <a:off x="4117398" y="4629667"/>
            <a:ext cx="909204" cy="1278825"/>
            <a:chOff x="4328613" y="4636801"/>
            <a:chExt cx="909204" cy="1278825"/>
          </a:xfrm>
        </p:grpSpPr>
        <p:pic>
          <p:nvPicPr>
            <p:cNvPr id="31" name="Picture 30" descr="A black background with a black square&#10;&#10;Description automatically generated with medium confidence">
              <a:extLst>
                <a:ext uri="{FF2B5EF4-FFF2-40B4-BE49-F238E27FC236}">
                  <a16:creationId xmlns:a16="http://schemas.microsoft.com/office/drawing/2014/main" id="{F231B1BF-983F-56F5-55CF-EDCFF5B75412}"/>
                </a:ext>
              </a:extLst>
            </p:cNvPr>
            <p:cNvPicPr>
              <a:picLocks noChangeAspect="1"/>
            </p:cNvPicPr>
            <p:nvPr/>
          </p:nvPicPr>
          <p:blipFill>
            <a:blip r:embed="rId3"/>
            <a:stretch>
              <a:fillRect/>
            </a:stretch>
          </p:blipFill>
          <p:spPr>
            <a:xfrm>
              <a:off x="4328613" y="4833570"/>
              <a:ext cx="303068" cy="646546"/>
            </a:xfrm>
            <a:prstGeom prst="rect">
              <a:avLst/>
            </a:prstGeom>
          </p:spPr>
        </p:pic>
        <p:pic>
          <p:nvPicPr>
            <p:cNvPr id="32" name="Picture 31" descr="A black background with a black square&#10;&#10;Description automatically generated with medium confidence">
              <a:extLst>
                <a:ext uri="{FF2B5EF4-FFF2-40B4-BE49-F238E27FC236}">
                  <a16:creationId xmlns:a16="http://schemas.microsoft.com/office/drawing/2014/main" id="{7A939BB7-1EAA-D2A5-FFEE-4A8AD4DBDA83}"/>
                </a:ext>
              </a:extLst>
            </p:cNvPr>
            <p:cNvPicPr>
              <a:picLocks noChangeAspect="1"/>
            </p:cNvPicPr>
            <p:nvPr/>
          </p:nvPicPr>
          <p:blipFill>
            <a:blip r:embed="rId3"/>
            <a:stretch>
              <a:fillRect/>
            </a:stretch>
          </p:blipFill>
          <p:spPr>
            <a:xfrm>
              <a:off x="4631681" y="4636801"/>
              <a:ext cx="303068" cy="646546"/>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3411912D-B57D-7593-B44E-B1EAD2A8559B}"/>
                </a:ext>
              </a:extLst>
            </p:cNvPr>
            <p:cNvPicPr>
              <a:picLocks noChangeAspect="1"/>
            </p:cNvPicPr>
            <p:nvPr/>
          </p:nvPicPr>
          <p:blipFill>
            <a:blip r:embed="rId3"/>
            <a:stretch>
              <a:fillRect/>
            </a:stretch>
          </p:blipFill>
          <p:spPr>
            <a:xfrm>
              <a:off x="4934749" y="4833570"/>
              <a:ext cx="303068" cy="646546"/>
            </a:xfrm>
            <a:prstGeom prst="rect">
              <a:avLst/>
            </a:prstGeom>
          </p:spPr>
        </p:pic>
        <p:pic>
          <p:nvPicPr>
            <p:cNvPr id="34" name="Picture 33" descr="A black background with a black square&#10;&#10;Description automatically generated with medium confidence">
              <a:extLst>
                <a:ext uri="{FF2B5EF4-FFF2-40B4-BE49-F238E27FC236}">
                  <a16:creationId xmlns:a16="http://schemas.microsoft.com/office/drawing/2014/main" id="{2618EC49-9237-A338-0305-2FAE84F3E3C7}"/>
                </a:ext>
              </a:extLst>
            </p:cNvPr>
            <p:cNvPicPr>
              <a:picLocks noChangeAspect="1"/>
            </p:cNvPicPr>
            <p:nvPr/>
          </p:nvPicPr>
          <p:blipFill>
            <a:blip r:embed="rId3"/>
            <a:stretch>
              <a:fillRect/>
            </a:stretch>
          </p:blipFill>
          <p:spPr>
            <a:xfrm>
              <a:off x="4631681" y="5269080"/>
              <a:ext cx="303068" cy="646546"/>
            </a:xfrm>
            <a:prstGeom prst="rect">
              <a:avLst/>
            </a:prstGeom>
          </p:spPr>
        </p:pic>
      </p:grpSp>
      <p:pic>
        <p:nvPicPr>
          <p:cNvPr id="35" name="Picture 34" descr="A black background with a black square&#10;&#10;Description automatically generated with medium confidence">
            <a:extLst>
              <a:ext uri="{FF2B5EF4-FFF2-40B4-BE49-F238E27FC236}">
                <a16:creationId xmlns:a16="http://schemas.microsoft.com/office/drawing/2014/main" id="{E4DCD684-10F2-39C8-0B0F-7CA84F16BFC6}"/>
              </a:ext>
            </a:extLst>
          </p:cNvPr>
          <p:cNvPicPr>
            <a:picLocks noChangeAspect="1"/>
          </p:cNvPicPr>
          <p:nvPr/>
        </p:nvPicPr>
        <p:blipFill>
          <a:blip r:embed="rId3"/>
          <a:stretch>
            <a:fillRect/>
          </a:stretch>
        </p:blipFill>
        <p:spPr>
          <a:xfrm>
            <a:off x="3862307" y="3980172"/>
            <a:ext cx="303068" cy="646546"/>
          </a:xfrm>
          <a:prstGeom prst="rect">
            <a:avLst/>
          </a:prstGeom>
        </p:spPr>
      </p:pic>
      <p:grpSp>
        <p:nvGrpSpPr>
          <p:cNvPr id="36" name="Group 35">
            <a:extLst>
              <a:ext uri="{FF2B5EF4-FFF2-40B4-BE49-F238E27FC236}">
                <a16:creationId xmlns:a16="http://schemas.microsoft.com/office/drawing/2014/main" id="{C30A5D47-F76B-9EBE-FC27-45B9472ACF7D}"/>
              </a:ext>
            </a:extLst>
          </p:cNvPr>
          <p:cNvGrpSpPr/>
          <p:nvPr/>
        </p:nvGrpSpPr>
        <p:grpSpPr>
          <a:xfrm>
            <a:off x="6402532" y="4673010"/>
            <a:ext cx="909204" cy="1278825"/>
            <a:chOff x="5940389" y="4663651"/>
            <a:chExt cx="909204" cy="1278825"/>
          </a:xfrm>
        </p:grpSpPr>
        <p:pic>
          <p:nvPicPr>
            <p:cNvPr id="37" name="Picture 36" descr="A black background with a black square&#10;&#10;Description automatically generated with medium confidence">
              <a:extLst>
                <a:ext uri="{FF2B5EF4-FFF2-40B4-BE49-F238E27FC236}">
                  <a16:creationId xmlns:a16="http://schemas.microsoft.com/office/drawing/2014/main" id="{107E534C-30E3-0B1B-3314-1DDF8E036D99}"/>
                </a:ext>
              </a:extLst>
            </p:cNvPr>
            <p:cNvPicPr>
              <a:picLocks noChangeAspect="1"/>
            </p:cNvPicPr>
            <p:nvPr/>
          </p:nvPicPr>
          <p:blipFill>
            <a:blip r:embed="rId3"/>
            <a:stretch>
              <a:fillRect/>
            </a:stretch>
          </p:blipFill>
          <p:spPr>
            <a:xfrm>
              <a:off x="5940389" y="4860420"/>
              <a:ext cx="303068" cy="646546"/>
            </a:xfrm>
            <a:prstGeom prst="rect">
              <a:avLst/>
            </a:prstGeom>
          </p:spPr>
        </p:pic>
        <p:pic>
          <p:nvPicPr>
            <p:cNvPr id="38" name="Picture 37" descr="A black background with a black square&#10;&#10;Description automatically generated with medium confidence">
              <a:extLst>
                <a:ext uri="{FF2B5EF4-FFF2-40B4-BE49-F238E27FC236}">
                  <a16:creationId xmlns:a16="http://schemas.microsoft.com/office/drawing/2014/main" id="{447C8A65-307C-4BD8-9DF2-4351761CF801}"/>
                </a:ext>
              </a:extLst>
            </p:cNvPr>
            <p:cNvPicPr>
              <a:picLocks noChangeAspect="1"/>
            </p:cNvPicPr>
            <p:nvPr/>
          </p:nvPicPr>
          <p:blipFill>
            <a:blip r:embed="rId3"/>
            <a:stretch>
              <a:fillRect/>
            </a:stretch>
          </p:blipFill>
          <p:spPr>
            <a:xfrm>
              <a:off x="6243457" y="4663651"/>
              <a:ext cx="303068" cy="646546"/>
            </a:xfrm>
            <a:prstGeom prst="rect">
              <a:avLst/>
            </a:prstGeom>
          </p:spPr>
        </p:pic>
        <p:pic>
          <p:nvPicPr>
            <p:cNvPr id="39" name="Picture 38" descr="A black background with a black square&#10;&#10;Description automatically generated with medium confidence">
              <a:extLst>
                <a:ext uri="{FF2B5EF4-FFF2-40B4-BE49-F238E27FC236}">
                  <a16:creationId xmlns:a16="http://schemas.microsoft.com/office/drawing/2014/main" id="{5883D9F1-D67F-CF21-847F-F017AA6D77B7}"/>
                </a:ext>
              </a:extLst>
            </p:cNvPr>
            <p:cNvPicPr>
              <a:picLocks noChangeAspect="1"/>
            </p:cNvPicPr>
            <p:nvPr/>
          </p:nvPicPr>
          <p:blipFill>
            <a:blip r:embed="rId3"/>
            <a:stretch>
              <a:fillRect/>
            </a:stretch>
          </p:blipFill>
          <p:spPr>
            <a:xfrm>
              <a:off x="6546525" y="4860420"/>
              <a:ext cx="303068" cy="646546"/>
            </a:xfrm>
            <a:prstGeom prst="rect">
              <a:avLst/>
            </a:prstGeom>
          </p:spPr>
        </p:pic>
        <p:pic>
          <p:nvPicPr>
            <p:cNvPr id="40" name="Picture 39" descr="A black background with a black square&#10;&#10;Description automatically generated with medium confidence">
              <a:extLst>
                <a:ext uri="{FF2B5EF4-FFF2-40B4-BE49-F238E27FC236}">
                  <a16:creationId xmlns:a16="http://schemas.microsoft.com/office/drawing/2014/main" id="{8D1E90DF-D06A-D5EE-EC31-FD3B4D64BBA3}"/>
                </a:ext>
              </a:extLst>
            </p:cNvPr>
            <p:cNvPicPr>
              <a:picLocks noChangeAspect="1"/>
            </p:cNvPicPr>
            <p:nvPr/>
          </p:nvPicPr>
          <p:blipFill>
            <a:blip r:embed="rId3"/>
            <a:stretch>
              <a:fillRect/>
            </a:stretch>
          </p:blipFill>
          <p:spPr>
            <a:xfrm>
              <a:off x="6243457" y="5295930"/>
              <a:ext cx="303068" cy="646546"/>
            </a:xfrm>
            <a:prstGeom prst="rect">
              <a:avLst/>
            </a:prstGeom>
          </p:spPr>
        </p:pic>
      </p:grpSp>
      <p:pic>
        <p:nvPicPr>
          <p:cNvPr id="41" name="Picture 40" descr="A black background with a black square&#10;&#10;Description automatically generated with medium confidence">
            <a:extLst>
              <a:ext uri="{FF2B5EF4-FFF2-40B4-BE49-F238E27FC236}">
                <a16:creationId xmlns:a16="http://schemas.microsoft.com/office/drawing/2014/main" id="{F77EF8B6-EEAE-2B98-CDEC-99272D85B70E}"/>
              </a:ext>
            </a:extLst>
          </p:cNvPr>
          <p:cNvPicPr>
            <a:picLocks noChangeAspect="1"/>
          </p:cNvPicPr>
          <p:nvPr/>
        </p:nvPicPr>
        <p:blipFill>
          <a:blip r:embed="rId3"/>
          <a:stretch>
            <a:fillRect/>
          </a:stretch>
        </p:blipFill>
        <p:spPr>
          <a:xfrm>
            <a:off x="8512915" y="4340378"/>
            <a:ext cx="303068" cy="646546"/>
          </a:xfrm>
          <a:prstGeom prst="rect">
            <a:avLst/>
          </a:prstGeom>
        </p:spPr>
      </p:pic>
      <p:cxnSp>
        <p:nvCxnSpPr>
          <p:cNvPr id="42" name="Straight Arrow Connector 41">
            <a:extLst>
              <a:ext uri="{FF2B5EF4-FFF2-40B4-BE49-F238E27FC236}">
                <a16:creationId xmlns:a16="http://schemas.microsoft.com/office/drawing/2014/main" id="{9FDF9EE0-3710-8C77-2798-5E32A21DA0A1}"/>
              </a:ext>
            </a:extLst>
          </p:cNvPr>
          <p:cNvCxnSpPr>
            <a:cxnSpLocks/>
          </p:cNvCxnSpPr>
          <p:nvPr/>
        </p:nvCxnSpPr>
        <p:spPr>
          <a:xfrm flipV="1">
            <a:off x="7467600" y="4663651"/>
            <a:ext cx="838200" cy="28853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43" name="Arrow: Right 42">
            <a:extLst>
              <a:ext uri="{FF2B5EF4-FFF2-40B4-BE49-F238E27FC236}">
                <a16:creationId xmlns:a16="http://schemas.microsoft.com/office/drawing/2014/main" id="{89E8328B-F52A-2F90-537E-E92982BB8480}"/>
              </a:ext>
            </a:extLst>
          </p:cNvPr>
          <p:cNvSpPr/>
          <p:nvPr/>
        </p:nvSpPr>
        <p:spPr>
          <a:xfrm>
            <a:off x="5578985" y="5056076"/>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4" name="Thought Bubble: Cloud 43">
            <a:extLst>
              <a:ext uri="{FF2B5EF4-FFF2-40B4-BE49-F238E27FC236}">
                <a16:creationId xmlns:a16="http://schemas.microsoft.com/office/drawing/2014/main" id="{098190C1-B4F2-6C3D-2C92-F329E5AB2438}"/>
              </a:ext>
            </a:extLst>
          </p:cNvPr>
          <p:cNvSpPr/>
          <p:nvPr/>
        </p:nvSpPr>
        <p:spPr>
          <a:xfrm>
            <a:off x="2479779" y="3430362"/>
            <a:ext cx="1219200" cy="927842"/>
          </a:xfrm>
          <a:prstGeom prst="cloudCallout">
            <a:avLst>
              <a:gd name="adj1" fmla="val 60417"/>
              <a:gd name="adj2" fmla="val 2143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50" dirty="0"/>
              <a:t>I don’t know if I can do this…</a:t>
            </a:r>
          </a:p>
        </p:txBody>
      </p:sp>
    </p:spTree>
    <p:extLst>
      <p:ext uri="{BB962C8B-B14F-4D97-AF65-F5344CB8AC3E}">
        <p14:creationId xmlns:p14="http://schemas.microsoft.com/office/powerpoint/2010/main" val="414366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732E29-9848-869F-8738-77D6336B09F8}"/>
              </a:ext>
            </a:extLst>
          </p:cNvPr>
          <p:cNvSpPr>
            <a:spLocks noGrp="1"/>
          </p:cNvSpPr>
          <p:nvPr>
            <p:ph idx="1"/>
          </p:nvPr>
        </p:nvSpPr>
        <p:spPr/>
        <p:txBody>
          <a:bodyPr/>
          <a:lstStyle/>
          <a:p>
            <a:r>
              <a:rPr lang="en-US" dirty="0"/>
              <a:t>Energy of maximum particles in the continuum and model space</a:t>
            </a:r>
          </a:p>
        </p:txBody>
      </p:sp>
      <p:sp>
        <p:nvSpPr>
          <p:cNvPr id="3" name="Title 2">
            <a:extLst>
              <a:ext uri="{FF2B5EF4-FFF2-40B4-BE49-F238E27FC236}">
                <a16:creationId xmlns:a16="http://schemas.microsoft.com/office/drawing/2014/main" id="{49328BDB-B267-716A-E055-A8DD99185223}"/>
              </a:ext>
            </a:extLst>
          </p:cNvPr>
          <p:cNvSpPr>
            <a:spLocks noGrp="1"/>
          </p:cNvSpPr>
          <p:nvPr>
            <p:ph type="title"/>
          </p:nvPr>
        </p:nvSpPr>
        <p:spPr/>
        <p:txBody>
          <a:bodyPr/>
          <a:lstStyle/>
          <a:p>
            <a:r>
              <a:rPr lang="en-US" dirty="0"/>
              <a:t>Spectroscopic Factors</a:t>
            </a:r>
          </a:p>
        </p:txBody>
      </p:sp>
      <p:sp>
        <p:nvSpPr>
          <p:cNvPr id="5" name="Slide Number Placeholder 4">
            <a:extLst>
              <a:ext uri="{FF2B5EF4-FFF2-40B4-BE49-F238E27FC236}">
                <a16:creationId xmlns:a16="http://schemas.microsoft.com/office/drawing/2014/main" id="{4CE14FA4-3CC6-BC09-A56A-CE849B5979A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42</a:t>
            </a:fld>
            <a:endParaRPr lang="en-US"/>
          </a:p>
        </p:txBody>
      </p:sp>
      <p:pic>
        <p:nvPicPr>
          <p:cNvPr id="27" name="Picture 26">
            <a:extLst>
              <a:ext uri="{FF2B5EF4-FFF2-40B4-BE49-F238E27FC236}">
                <a16:creationId xmlns:a16="http://schemas.microsoft.com/office/drawing/2014/main" id="{5642AADE-4DD2-A754-D61F-1CEC8F19279A}"/>
              </a:ext>
            </a:extLst>
          </p:cNvPr>
          <p:cNvPicPr>
            <a:picLocks noChangeAspect="1"/>
          </p:cNvPicPr>
          <p:nvPr/>
        </p:nvPicPr>
        <p:blipFill>
          <a:blip r:embed="rId2"/>
          <a:stretch>
            <a:fillRect/>
          </a:stretch>
        </p:blipFill>
        <p:spPr>
          <a:xfrm>
            <a:off x="304800" y="1881987"/>
            <a:ext cx="8534400" cy="4187718"/>
          </a:xfrm>
          <a:prstGeom prst="rect">
            <a:avLst/>
          </a:prstGeom>
        </p:spPr>
      </p:pic>
      <p:sp>
        <p:nvSpPr>
          <p:cNvPr id="6" name="Footer Placeholder 2">
            <a:extLst>
              <a:ext uri="{FF2B5EF4-FFF2-40B4-BE49-F238E27FC236}">
                <a16:creationId xmlns:a16="http://schemas.microsoft.com/office/drawing/2014/main" id="{A25F160A-C27B-C46F-B0D2-3040E71F6D0C}"/>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419063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Backup – Stable results of isobaric analogs</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dirty="0"/>
              <a:t>, Slide </a:t>
            </a:r>
            <a:fld id="{35AD4620-7552-4207-8973-898801ED212B}" type="slidenum">
              <a:rPr lang="en-US" smtClean="0"/>
              <a:pPr>
                <a:defRPr/>
              </a:pPr>
              <a:t>43</a:t>
            </a:fld>
            <a:endParaRPr lang="en-US" dirty="0"/>
          </a:p>
        </p:txBody>
      </p:sp>
      <p:pic>
        <p:nvPicPr>
          <p:cNvPr id="8" name="Picture 7">
            <a:extLst>
              <a:ext uri="{FF2B5EF4-FFF2-40B4-BE49-F238E27FC236}">
                <a16:creationId xmlns:a16="http://schemas.microsoft.com/office/drawing/2014/main" id="{D82BDFA2-3469-3463-DF3F-AC0E59A87E85}"/>
              </a:ext>
            </a:extLst>
          </p:cNvPr>
          <p:cNvPicPr>
            <a:picLocks noChangeAspect="1"/>
          </p:cNvPicPr>
          <p:nvPr/>
        </p:nvPicPr>
        <p:blipFill>
          <a:blip r:embed="rId3"/>
          <a:stretch>
            <a:fillRect/>
          </a:stretch>
        </p:blipFill>
        <p:spPr>
          <a:xfrm>
            <a:off x="990600" y="1362732"/>
            <a:ext cx="7162800" cy="3209268"/>
          </a:xfrm>
          <a:prstGeom prst="rect">
            <a:avLst/>
          </a:prstGeom>
        </p:spPr>
      </p:pic>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ED4A6A84-F47E-2D1B-E4B8-ED4282C3C740}"/>
                  </a:ext>
                </a:extLst>
              </p:cNvPr>
              <p:cNvSpPr>
                <a:spLocks noGrp="1"/>
              </p:cNvSpPr>
              <p:nvPr>
                <p:ph idx="1"/>
              </p:nvPr>
            </p:nvSpPr>
            <p:spPr>
              <a:xfrm>
                <a:off x="76200" y="4645118"/>
                <a:ext cx="8990922" cy="1449395"/>
              </a:xfrm>
            </p:spPr>
            <p:txBody>
              <a:bodyPr/>
              <a:lstStyle/>
              <a:p>
                <a:r>
                  <a:rPr lang="en-US" dirty="0"/>
                  <a:t>Numerically stable (GSM) calculated isobaric analogs for </a:t>
                </a:r>
                <a:r>
                  <a:rPr lang="en-US" baseline="30000" dirty="0"/>
                  <a:t>9</a:t>
                </a:r>
                <a:r>
                  <a:rPr lang="en-US" dirty="0"/>
                  <a:t>N at two different basis values</a:t>
                </a:r>
              </a:p>
              <a:p>
                <a:r>
                  <a:rPr lang="en-US" dirty="0"/>
                  <a:t>Those with resonant/antibound </a:t>
                </a:r>
                <a14:m>
                  <m:oMath xmlns:m="http://schemas.openxmlformats.org/officeDocument/2006/math">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1/2</m:t>
                        </m:r>
                      </m:sub>
                    </m:sSub>
                  </m:oMath>
                </a14:m>
                <a:r>
                  <a:rPr lang="en-US" dirty="0"/>
                  <a:t> basis poles better reproduce energy and decay width as they do not contain artificial binding</a:t>
                </a:r>
              </a:p>
            </p:txBody>
          </p:sp>
        </mc:Choice>
        <mc:Fallback xmlns="">
          <p:sp>
            <p:nvSpPr>
              <p:cNvPr id="10" name="Content Placeholder 9">
                <a:extLst>
                  <a:ext uri="{FF2B5EF4-FFF2-40B4-BE49-F238E27FC236}">
                    <a16:creationId xmlns:a16="http://schemas.microsoft.com/office/drawing/2014/main" id="{ED4A6A84-F47E-2D1B-E4B8-ED4282C3C740}"/>
                  </a:ext>
                </a:extLst>
              </p:cNvPr>
              <p:cNvSpPr>
                <a:spLocks noGrp="1" noRot="1" noChangeAspect="1" noMove="1" noResize="1" noEditPoints="1" noAdjustHandles="1" noChangeArrowheads="1" noChangeShapeType="1" noTextEdit="1"/>
              </p:cNvSpPr>
              <p:nvPr>
                <p:ph idx="1"/>
              </p:nvPr>
            </p:nvSpPr>
            <p:spPr>
              <a:xfrm>
                <a:off x="76200" y="4645118"/>
                <a:ext cx="8990922" cy="1449395"/>
              </a:xfrm>
              <a:blipFill>
                <a:blip r:embed="rId4"/>
                <a:stretch>
                  <a:fillRect l="-1764" t="-7983" b="-7563"/>
                </a:stretch>
              </a:blipFill>
            </p:spPr>
            <p:txBody>
              <a:bodyPr/>
              <a:lstStyle/>
              <a:p>
                <a:r>
                  <a:rPr lang="en-US">
                    <a:noFill/>
                  </a:rPr>
                  <a:t> </a:t>
                </a:r>
              </a:p>
            </p:txBody>
          </p:sp>
        </mc:Fallback>
      </mc:AlternateContent>
      <p:sp>
        <p:nvSpPr>
          <p:cNvPr id="12" name="Left Brace 11">
            <a:extLst>
              <a:ext uri="{FF2B5EF4-FFF2-40B4-BE49-F238E27FC236}">
                <a16:creationId xmlns:a16="http://schemas.microsoft.com/office/drawing/2014/main" id="{1FAB800D-97B0-FB3C-9538-4CC1209DC131}"/>
              </a:ext>
            </a:extLst>
          </p:cNvPr>
          <p:cNvSpPr/>
          <p:nvPr/>
        </p:nvSpPr>
        <p:spPr>
          <a:xfrm rot="5400000">
            <a:off x="3238500" y="-486929"/>
            <a:ext cx="152400" cy="3581400"/>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826FBCE-44C7-4B95-0582-216FA4222EF8}"/>
                  </a:ext>
                </a:extLst>
              </p:cNvPr>
              <p:cNvSpPr txBox="1"/>
              <p:nvPr/>
            </p:nvSpPr>
            <p:spPr>
              <a:xfrm>
                <a:off x="1715416" y="960365"/>
                <a:ext cx="3198568" cy="327077"/>
              </a:xfrm>
              <a:prstGeom prst="rect">
                <a:avLst/>
              </a:prstGeom>
              <a:noFill/>
            </p:spPr>
            <p:txBody>
              <a:bodyPr wrap="none" rtlCol="0">
                <a:spAutoFit/>
              </a:bodyPr>
              <a:lstStyle/>
              <a:p>
                <a:r>
                  <a:rPr lang="en-US" sz="1400" dirty="0"/>
                  <a:t>Resonant / Antibound </a:t>
                </a:r>
                <a14:m>
                  <m:oMath xmlns:m="http://schemas.openxmlformats.org/officeDocument/2006/math">
                    <m:r>
                      <a:rPr lang="en-US" sz="1400" b="0" i="1" smtClean="0">
                        <a:latin typeface="Cambria Math" panose="02040503050406030204" pitchFamily="18" charset="0"/>
                      </a:rPr>
                      <m:t>1</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1/2</m:t>
                        </m:r>
                      </m:sub>
                    </m:sSub>
                  </m:oMath>
                </a14:m>
                <a:r>
                  <a:rPr lang="en-US" sz="1400" dirty="0"/>
                  <a:t> basis pole</a:t>
                </a:r>
              </a:p>
            </p:txBody>
          </p:sp>
        </mc:Choice>
        <mc:Fallback xmlns="">
          <p:sp>
            <p:nvSpPr>
              <p:cNvPr id="13" name="TextBox 12">
                <a:extLst>
                  <a:ext uri="{FF2B5EF4-FFF2-40B4-BE49-F238E27FC236}">
                    <a16:creationId xmlns:a16="http://schemas.microsoft.com/office/drawing/2014/main" id="{F826FBCE-44C7-4B95-0582-216FA4222EF8}"/>
                  </a:ext>
                </a:extLst>
              </p:cNvPr>
              <p:cNvSpPr txBox="1">
                <a:spLocks noRot="1" noChangeAspect="1" noMove="1" noResize="1" noEditPoints="1" noAdjustHandles="1" noChangeArrowheads="1" noChangeShapeType="1" noTextEdit="1"/>
              </p:cNvSpPr>
              <p:nvPr/>
            </p:nvSpPr>
            <p:spPr>
              <a:xfrm>
                <a:off x="1715416" y="960365"/>
                <a:ext cx="3198568" cy="327077"/>
              </a:xfrm>
              <a:prstGeom prst="rect">
                <a:avLst/>
              </a:prstGeom>
              <a:blipFill>
                <a:blip r:embed="rId5"/>
                <a:stretch>
                  <a:fillRect l="-571" t="-3774" b="-13208"/>
                </a:stretch>
              </a:blipFill>
            </p:spPr>
            <p:txBody>
              <a:bodyPr/>
              <a:lstStyle/>
              <a:p>
                <a:r>
                  <a:rPr lang="en-US">
                    <a:noFill/>
                  </a:rPr>
                  <a:t> </a:t>
                </a:r>
              </a:p>
            </p:txBody>
          </p:sp>
        </mc:Fallback>
      </mc:AlternateContent>
      <p:sp>
        <p:nvSpPr>
          <p:cNvPr id="14" name="Left Brace 13">
            <a:extLst>
              <a:ext uri="{FF2B5EF4-FFF2-40B4-BE49-F238E27FC236}">
                <a16:creationId xmlns:a16="http://schemas.microsoft.com/office/drawing/2014/main" id="{337B6F71-B811-0453-D9E0-304BA17F60FD}"/>
              </a:ext>
            </a:extLst>
          </p:cNvPr>
          <p:cNvSpPr/>
          <p:nvPr/>
        </p:nvSpPr>
        <p:spPr>
          <a:xfrm rot="5400000">
            <a:off x="6591300" y="46471"/>
            <a:ext cx="152400" cy="2514600"/>
          </a:xfrm>
          <a:prstGeom prst="lef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9DD097F-EAD2-6208-457B-5C3A3B305859}"/>
                  </a:ext>
                </a:extLst>
              </p:cNvPr>
              <p:cNvSpPr txBox="1"/>
              <p:nvPr/>
            </p:nvSpPr>
            <p:spPr>
              <a:xfrm>
                <a:off x="5665206" y="948287"/>
                <a:ext cx="2004588" cy="327077"/>
              </a:xfrm>
              <a:prstGeom prst="rect">
                <a:avLst/>
              </a:prstGeom>
              <a:noFill/>
            </p:spPr>
            <p:txBody>
              <a:bodyPr wrap="none" rtlCol="0">
                <a:spAutoFit/>
              </a:bodyPr>
              <a:lstStyle/>
              <a:p>
                <a:r>
                  <a:rPr lang="en-US" sz="1400" dirty="0"/>
                  <a:t>Bound </a:t>
                </a:r>
                <a14:m>
                  <m:oMath xmlns:m="http://schemas.openxmlformats.org/officeDocument/2006/math">
                    <m:r>
                      <a:rPr lang="en-US" sz="1400" b="0" i="1" smtClean="0">
                        <a:latin typeface="Cambria Math" panose="02040503050406030204" pitchFamily="18" charset="0"/>
                      </a:rPr>
                      <m:t>1</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𝑠</m:t>
                        </m:r>
                      </m:e>
                      <m:sub>
                        <m:r>
                          <a:rPr lang="en-US" sz="1400" b="0" i="1" smtClean="0">
                            <a:latin typeface="Cambria Math" panose="02040503050406030204" pitchFamily="18" charset="0"/>
                          </a:rPr>
                          <m:t>1/2</m:t>
                        </m:r>
                      </m:sub>
                    </m:sSub>
                  </m:oMath>
                </a14:m>
                <a:r>
                  <a:rPr lang="en-US" sz="1400" dirty="0"/>
                  <a:t> basis pole</a:t>
                </a:r>
              </a:p>
            </p:txBody>
          </p:sp>
        </mc:Choice>
        <mc:Fallback xmlns="">
          <p:sp>
            <p:nvSpPr>
              <p:cNvPr id="18" name="TextBox 17">
                <a:extLst>
                  <a:ext uri="{FF2B5EF4-FFF2-40B4-BE49-F238E27FC236}">
                    <a16:creationId xmlns:a16="http://schemas.microsoft.com/office/drawing/2014/main" id="{F9DD097F-EAD2-6208-457B-5C3A3B305859}"/>
                  </a:ext>
                </a:extLst>
              </p:cNvPr>
              <p:cNvSpPr txBox="1">
                <a:spLocks noRot="1" noChangeAspect="1" noMove="1" noResize="1" noEditPoints="1" noAdjustHandles="1" noChangeArrowheads="1" noChangeShapeType="1" noTextEdit="1"/>
              </p:cNvSpPr>
              <p:nvPr/>
            </p:nvSpPr>
            <p:spPr>
              <a:xfrm>
                <a:off x="5665206" y="948287"/>
                <a:ext cx="2004588" cy="327077"/>
              </a:xfrm>
              <a:prstGeom prst="rect">
                <a:avLst/>
              </a:prstGeom>
              <a:blipFill>
                <a:blip r:embed="rId6"/>
                <a:stretch>
                  <a:fillRect l="-912" t="-3774" b="-13208"/>
                </a:stretch>
              </a:blipFill>
            </p:spPr>
            <p:txBody>
              <a:bodyPr/>
              <a:lstStyle/>
              <a:p>
                <a:r>
                  <a:rPr lang="en-US">
                    <a:noFill/>
                  </a:rPr>
                  <a:t> </a:t>
                </a:r>
              </a:p>
            </p:txBody>
          </p:sp>
        </mc:Fallback>
      </mc:AlternateContent>
      <p:sp>
        <p:nvSpPr>
          <p:cNvPr id="2" name="Footer Placeholder 2">
            <a:extLst>
              <a:ext uri="{FF2B5EF4-FFF2-40B4-BE49-F238E27FC236}">
                <a16:creationId xmlns:a16="http://schemas.microsoft.com/office/drawing/2014/main" id="{79D03171-BE04-5F72-24BD-715599D46F06}"/>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3715059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E849FDA-E682-528C-EBA0-8E3D984FEA21}"/>
                  </a:ext>
                </a:extLst>
              </p:cNvPr>
              <p:cNvSpPr>
                <a:spLocks noGrp="1"/>
              </p:cNvSpPr>
              <p:nvPr>
                <p:ph idx="1"/>
              </p:nvPr>
            </p:nvSpPr>
            <p:spPr>
              <a:xfrm>
                <a:off x="76200" y="1222296"/>
                <a:ext cx="8839200" cy="4340304"/>
              </a:xfrm>
            </p:spPr>
            <p:txBody>
              <a:bodyPr/>
              <a:lstStyle/>
              <a:p>
                <a:r>
                  <a:rPr lang="en-US" dirty="0"/>
                  <a:t>Moving out from stability leads to low lifetimes of states</a:t>
                </a:r>
              </a:p>
              <a:p>
                <a:r>
                  <a:rPr lang="en-US" dirty="0"/>
                  <a:t>State's lifetime must be significantly longer compared to the reaction timescale</a:t>
                </a:r>
              </a:p>
              <a:p>
                <a:r>
                  <a:rPr lang="en-US" dirty="0"/>
                  <a:t>Let’s pick a simple cutoff for nuclear states:</a:t>
                </a:r>
              </a:p>
              <a:p>
                <a:pPr lvl="1"/>
                <a:r>
                  <a:rPr lang="en-US" dirty="0"/>
                  <a:t>For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~10</m:t>
                    </m:r>
                  </m:oMath>
                </a14:m>
                <a:r>
                  <a:rPr lang="en-US" dirty="0"/>
                  <a:t> time to create nuclear mean field (i.e. for single nucleon motion across nucleus)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ub>
                    </m:sSub>
                    <m:r>
                      <a:rPr lang="en-US" b="0" i="1" smtClean="0">
                        <a:latin typeface="Cambria Math" panose="02040503050406030204" pitchFamily="18" charset="0"/>
                      </a:rPr>
                      <m:t>≈1.3×</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−22</m:t>
                        </m:r>
                      </m:sup>
                    </m:sSup>
                  </m:oMath>
                </a14:m>
                <a:r>
                  <a:rPr lang="en-US" dirty="0"/>
                  <a:t>s</a:t>
                </a:r>
              </a:p>
              <a:p>
                <a:pPr lvl="1"/>
                <a:r>
                  <a:rPr lang="en-US" dirty="0"/>
                  <a:t>Diffuse boundary for nuclear states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ℏ </m:t>
                        </m:r>
                        <m:r>
                          <m:rPr>
                            <m:sty m:val="p"/>
                          </m:rPr>
                          <a:rPr lang="en-US" b="0" i="1" smtClean="0">
                            <a:latin typeface="Cambria Math" panose="02040503050406030204" pitchFamily="18" charset="0"/>
                          </a:rPr>
                          <m:t>ln</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 </m:t>
                        </m:r>
                      </m:num>
                      <m:den>
                        <m:r>
                          <m:rPr>
                            <m:sty m:val="p"/>
                          </m:rPr>
                          <a:rPr lang="en-US" b="0" i="0" smtClean="0">
                            <a:latin typeface="Cambria Math" panose="02040503050406030204" pitchFamily="18" charset="0"/>
                          </a:rPr>
                          <m:t>Γ</m:t>
                        </m:r>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Γ</m:t>
                    </m:r>
                    <m:r>
                      <a:rPr lang="en-US" b="0" i="1" smtClean="0">
                        <a:latin typeface="Cambria Math" panose="02040503050406030204" pitchFamily="18" charset="0"/>
                      </a:rPr>
                      <m:t>~3.5</m:t>
                    </m:r>
                  </m:oMath>
                </a14:m>
                <a:r>
                  <a:rPr lang="en-US" dirty="0"/>
                  <a:t>MeV [Fossez Phys Rev C 93, 011305(R) 2016]</a:t>
                </a:r>
              </a:p>
              <a:p>
                <a:endParaRPr lang="en-US" dirty="0"/>
              </a:p>
            </p:txBody>
          </p:sp>
        </mc:Choice>
        <mc:Fallback xmlns="">
          <p:sp>
            <p:nvSpPr>
              <p:cNvPr id="2" name="Content Placeholder 1">
                <a:extLst>
                  <a:ext uri="{FF2B5EF4-FFF2-40B4-BE49-F238E27FC236}">
                    <a16:creationId xmlns:a16="http://schemas.microsoft.com/office/drawing/2014/main" id="{BE849FDA-E682-528C-EBA0-8E3D984FEA21}"/>
                  </a:ext>
                </a:extLst>
              </p:cNvPr>
              <p:cNvSpPr>
                <a:spLocks noGrp="1" noRot="1" noChangeAspect="1" noMove="1" noResize="1" noEditPoints="1" noAdjustHandles="1" noChangeArrowheads="1" noChangeShapeType="1" noTextEdit="1"/>
              </p:cNvSpPr>
              <p:nvPr>
                <p:ph idx="1"/>
              </p:nvPr>
            </p:nvSpPr>
            <p:spPr>
              <a:xfrm>
                <a:off x="76200" y="1222296"/>
                <a:ext cx="8839200" cy="4340304"/>
              </a:xfrm>
              <a:blipFill>
                <a:blip r:embed="rId2"/>
                <a:stretch>
                  <a:fillRect l="-1793" t="-2809" r="-20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dirty="0"/>
              <a:t>Backup – What can we call a state?</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44</a:t>
            </a:fld>
            <a:endParaRPr lang="en-US"/>
          </a:p>
        </p:txBody>
      </p:sp>
      <p:sp>
        <p:nvSpPr>
          <p:cNvPr id="6" name="Footer Placeholder 2">
            <a:extLst>
              <a:ext uri="{FF2B5EF4-FFF2-40B4-BE49-F238E27FC236}">
                <a16:creationId xmlns:a16="http://schemas.microsoft.com/office/drawing/2014/main" id="{9D85F89E-3DEB-1E2C-1CFA-40F969E9E028}"/>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23946947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16189D2-1D35-204F-DD53-75300F7B3020}"/>
              </a:ext>
            </a:extLst>
          </p:cNvPr>
          <p:cNvSpPr>
            <a:spLocks noChangeAspect="1"/>
          </p:cNvSpPr>
          <p:nvPr/>
        </p:nvSpPr>
        <p:spPr>
          <a:xfrm>
            <a:off x="1096878" y="2313112"/>
            <a:ext cx="1235634" cy="1188454"/>
          </a:xfrm>
          <a:prstGeom prst="ellipse">
            <a:avLst/>
          </a:prstGeom>
          <a:solidFill>
            <a:srgbClr val="00CCFF">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03FB02A-6084-BE4C-7E59-8FCA5F69E169}"/>
              </a:ext>
            </a:extLst>
          </p:cNvPr>
          <p:cNvSpPr>
            <a:spLocks noChangeAspect="1"/>
          </p:cNvSpPr>
          <p:nvPr/>
        </p:nvSpPr>
        <p:spPr>
          <a:xfrm>
            <a:off x="1464574" y="2674235"/>
            <a:ext cx="500242" cy="481142"/>
          </a:xfrm>
          <a:prstGeom prst="ellipse">
            <a:avLst/>
          </a:prstGeom>
          <a:solidFill>
            <a:srgbClr val="00CCFF">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baseline="30000" dirty="0"/>
              <a:t>8</a:t>
            </a:r>
            <a:r>
              <a:rPr lang="en-US" dirty="0"/>
              <a:t>C(2</a:t>
            </a:r>
            <a:r>
              <a:rPr lang="en-US" baseline="30000" dirty="0"/>
              <a:t>+</a:t>
            </a:r>
            <a:r>
              <a:rPr lang="en-US" dirty="0"/>
              <a:t>) results – What can we call a state?</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45</a:t>
            </a:fld>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B16A786-7B0C-7392-2CC3-7C304EF97A9C}"/>
                  </a:ext>
                </a:extLst>
              </p:cNvPr>
              <p:cNvSpPr txBox="1"/>
              <p:nvPr/>
            </p:nvSpPr>
            <p:spPr>
              <a:xfrm>
                <a:off x="0" y="954330"/>
                <a:ext cx="6963338" cy="503471"/>
              </a:xfrm>
              <a:prstGeom prst="rect">
                <a:avLst/>
              </a:prstGeom>
              <a:noFill/>
            </p:spPr>
            <p:txBody>
              <a:bodyPr wrap="square">
                <a:spAutoFit/>
              </a:bodyPr>
              <a:lstStyle/>
              <a:p>
                <a:r>
                  <a:rPr lang="en-US" b="0" dirty="0"/>
                  <a:t>Our estimate: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1/2</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ℏ </m:t>
                        </m:r>
                        <m:r>
                          <m:rPr>
                            <m:sty m:val="p"/>
                          </m:rPr>
                          <a:rPr lang="en-US" b="0" i="1" smtClean="0">
                            <a:latin typeface="Cambria Math" panose="02040503050406030204" pitchFamily="18" charset="0"/>
                          </a:rPr>
                          <m:t>ln</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 </m:t>
                        </m:r>
                      </m:num>
                      <m:den>
                        <m:r>
                          <m:rPr>
                            <m:sty m:val="p"/>
                          </m:rPr>
                          <a:rPr lang="en-US" b="0" i="0" smtClean="0">
                            <a:latin typeface="Cambria Math" panose="02040503050406030204" pitchFamily="18" charset="0"/>
                          </a:rPr>
                          <m:t>Γ</m:t>
                        </m:r>
                      </m:den>
                    </m:f>
                    <m:r>
                      <a:rPr lang="en-US" b="0" i="1" smtClean="0">
                        <a:latin typeface="Cambria Math" panose="02040503050406030204" pitchFamily="18" charset="0"/>
                      </a:rPr>
                      <m:t>&lt;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Γ</m:t>
                        </m:r>
                      </m:e>
                      <m:sub>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ub>
                    </m:sSub>
                    <m:r>
                      <a:rPr lang="en-US" b="0" i="1" smtClean="0">
                        <a:latin typeface="Cambria Math" panose="02040503050406030204" pitchFamily="18" charset="0"/>
                      </a:rPr>
                      <m:t>~3.5</m:t>
                    </m:r>
                  </m:oMath>
                </a14:m>
                <a:r>
                  <a:rPr lang="en-US" dirty="0"/>
                  <a:t> MeV</a:t>
                </a:r>
              </a:p>
            </p:txBody>
          </p:sp>
        </mc:Choice>
        <mc:Fallback xmlns="">
          <p:sp>
            <p:nvSpPr>
              <p:cNvPr id="97" name="TextBox 96">
                <a:extLst>
                  <a:ext uri="{FF2B5EF4-FFF2-40B4-BE49-F238E27FC236}">
                    <a16:creationId xmlns:a16="http://schemas.microsoft.com/office/drawing/2014/main" id="{FB16A786-7B0C-7392-2CC3-7C304EF97A9C}"/>
                  </a:ext>
                </a:extLst>
              </p:cNvPr>
              <p:cNvSpPr txBox="1">
                <a:spLocks noRot="1" noChangeAspect="1" noMove="1" noResize="1" noEditPoints="1" noAdjustHandles="1" noChangeArrowheads="1" noChangeShapeType="1" noTextEdit="1"/>
              </p:cNvSpPr>
              <p:nvPr/>
            </p:nvSpPr>
            <p:spPr>
              <a:xfrm>
                <a:off x="0" y="954330"/>
                <a:ext cx="6963338" cy="503471"/>
              </a:xfrm>
              <a:prstGeom prst="rect">
                <a:avLst/>
              </a:prstGeom>
              <a:blipFill>
                <a:blip r:embed="rId2"/>
                <a:stretch>
                  <a:fillRect l="-701" b="-73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8A991E98-08A2-A073-0BA1-74505EB24E2D}"/>
                  </a:ext>
                </a:extLst>
              </p:cNvPr>
              <p:cNvSpPr txBox="1"/>
              <p:nvPr/>
            </p:nvSpPr>
            <p:spPr>
              <a:xfrm>
                <a:off x="269712" y="3528756"/>
                <a:ext cx="3108755" cy="390748"/>
              </a:xfrm>
              <a:prstGeom prst="rect">
                <a:avLst/>
              </a:prstGeom>
              <a:noFill/>
            </p:spPr>
            <p:txBody>
              <a:bodyPr wrap="square">
                <a:spAutoFit/>
              </a:bodyPr>
              <a:lstStyle/>
              <a:p>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Γ</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sub>
                    </m:sSub>
                    <m:r>
                      <a:rPr lang="en-US" i="1">
                        <a:latin typeface="Cambria Math" panose="02040503050406030204" pitchFamily="18" charset="0"/>
                      </a:rPr>
                      <m:t>&gt;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Γ</m:t>
                        </m:r>
                      </m:e>
                      <m:sub>
                        <m:r>
                          <m:rPr>
                            <m:sty m:val="p"/>
                          </m:rPr>
                          <a:rPr lang="en-US" b="0" i="0" smtClean="0">
                            <a:latin typeface="Cambria Math" panose="02040503050406030204" pitchFamily="18" charset="0"/>
                          </a:rPr>
                          <m:t>GSM</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e>
                    </m:d>
                    <m:r>
                      <a:rPr lang="en-US" b="0" i="1" smtClean="0">
                        <a:latin typeface="Cambria Math" panose="02040503050406030204" pitchFamily="18" charset="0"/>
                      </a:rPr>
                      <m:t>=0.12</m:t>
                    </m:r>
                  </m:oMath>
                </a14:m>
                <a:r>
                  <a:rPr lang="en-US" dirty="0"/>
                  <a:t> MeV</a:t>
                </a:r>
              </a:p>
            </p:txBody>
          </p:sp>
        </mc:Choice>
        <mc:Fallback xmlns="">
          <p:sp>
            <p:nvSpPr>
              <p:cNvPr id="120" name="TextBox 119">
                <a:extLst>
                  <a:ext uri="{FF2B5EF4-FFF2-40B4-BE49-F238E27FC236}">
                    <a16:creationId xmlns:a16="http://schemas.microsoft.com/office/drawing/2014/main" id="{8A991E98-08A2-A073-0BA1-74505EB24E2D}"/>
                  </a:ext>
                </a:extLst>
              </p:cNvPr>
              <p:cNvSpPr txBox="1">
                <a:spLocks noRot="1" noChangeAspect="1" noMove="1" noResize="1" noEditPoints="1" noAdjustHandles="1" noChangeArrowheads="1" noChangeShapeType="1" noTextEdit="1"/>
              </p:cNvSpPr>
              <p:nvPr/>
            </p:nvSpPr>
            <p:spPr>
              <a:xfrm>
                <a:off x="269712" y="3528756"/>
                <a:ext cx="3108755" cy="390748"/>
              </a:xfrm>
              <a:prstGeom prst="rect">
                <a:avLst/>
              </a:prstGeom>
              <a:blipFill>
                <a:blip r:embed="rId3"/>
                <a:stretch>
                  <a:fillRect t="-9375" b="-18750"/>
                </a:stretch>
              </a:blipFill>
            </p:spPr>
            <p:txBody>
              <a:bodyPr/>
              <a:lstStyle/>
              <a:p>
                <a:r>
                  <a:rPr lang="en-US">
                    <a:noFill/>
                  </a:rPr>
                  <a:t> </a:t>
                </a:r>
              </a:p>
            </p:txBody>
          </p:sp>
        </mc:Fallback>
      </mc:AlternateContent>
      <p:sp>
        <p:nvSpPr>
          <p:cNvPr id="138" name="TextBox 137">
            <a:extLst>
              <a:ext uri="{FF2B5EF4-FFF2-40B4-BE49-F238E27FC236}">
                <a16:creationId xmlns:a16="http://schemas.microsoft.com/office/drawing/2014/main" id="{8BDA8073-8154-DD1F-6293-40AFACB473EF}"/>
              </a:ext>
            </a:extLst>
          </p:cNvPr>
          <p:cNvSpPr txBox="1"/>
          <p:nvPr/>
        </p:nvSpPr>
        <p:spPr>
          <a:xfrm>
            <a:off x="1341069" y="1532790"/>
            <a:ext cx="872355" cy="369332"/>
          </a:xfrm>
          <a:prstGeom prst="rect">
            <a:avLst/>
          </a:prstGeom>
          <a:noFill/>
        </p:spPr>
        <p:txBody>
          <a:bodyPr wrap="none" rtlCol="0">
            <a:spAutoFit/>
          </a:bodyPr>
          <a:lstStyle/>
          <a:p>
            <a:r>
              <a:rPr lang="en-US" baseline="30000" dirty="0"/>
              <a:t>8</a:t>
            </a:r>
            <a:r>
              <a:rPr lang="en-US" dirty="0"/>
              <a:t>C (0</a:t>
            </a:r>
            <a:r>
              <a:rPr lang="en-US" baseline="30000" dirty="0"/>
              <a:t>+</a:t>
            </a:r>
            <a:r>
              <a:rPr lang="en-US" dirty="0"/>
              <a:t>)</a:t>
            </a:r>
            <a:endParaRPr lang="en-US" baseline="30000" dirty="0"/>
          </a:p>
        </p:txBody>
      </p:sp>
      <p:grpSp>
        <p:nvGrpSpPr>
          <p:cNvPr id="16" name="Group 15">
            <a:extLst>
              <a:ext uri="{FF2B5EF4-FFF2-40B4-BE49-F238E27FC236}">
                <a16:creationId xmlns:a16="http://schemas.microsoft.com/office/drawing/2014/main" id="{07B4A49E-8CDC-99D9-AD6C-641FAAE28BE6}"/>
              </a:ext>
            </a:extLst>
          </p:cNvPr>
          <p:cNvGrpSpPr/>
          <p:nvPr/>
        </p:nvGrpSpPr>
        <p:grpSpPr>
          <a:xfrm>
            <a:off x="1588114" y="2799272"/>
            <a:ext cx="278981" cy="252661"/>
            <a:chOff x="1818926" y="3918112"/>
            <a:chExt cx="278981" cy="252661"/>
          </a:xfrm>
        </p:grpSpPr>
        <p:sp>
          <p:nvSpPr>
            <p:cNvPr id="160" name="Oval 159">
              <a:extLst>
                <a:ext uri="{FF2B5EF4-FFF2-40B4-BE49-F238E27FC236}">
                  <a16:creationId xmlns:a16="http://schemas.microsoft.com/office/drawing/2014/main" id="{A25DD1F9-9C68-161A-783B-5288E05E18A2}"/>
                </a:ext>
              </a:extLst>
            </p:cNvPr>
            <p:cNvSpPr/>
            <p:nvPr/>
          </p:nvSpPr>
          <p:spPr>
            <a:xfrm>
              <a:off x="1945507" y="3929135"/>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93DFB7F6-4CB3-FBD4-CCF7-D7040089CF75}"/>
                </a:ext>
              </a:extLst>
            </p:cNvPr>
            <p:cNvSpPr/>
            <p:nvPr/>
          </p:nvSpPr>
          <p:spPr>
            <a:xfrm>
              <a:off x="1818926" y="39181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F22BD390-908C-F6CC-37C3-EBD490E5A3EE}"/>
                </a:ext>
              </a:extLst>
            </p:cNvPr>
            <p:cNvSpPr/>
            <p:nvPr/>
          </p:nvSpPr>
          <p:spPr>
            <a:xfrm>
              <a:off x="1818926" y="4029653"/>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47DFC610-783E-0B42-E3A9-0FC0D2212CCA}"/>
                </a:ext>
              </a:extLst>
            </p:cNvPr>
            <p:cNvSpPr/>
            <p:nvPr/>
          </p:nvSpPr>
          <p:spPr>
            <a:xfrm>
              <a:off x="1931859" y="4010718"/>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62625CB-3353-312D-5718-81A51DB1DFA4}"/>
              </a:ext>
            </a:extLst>
          </p:cNvPr>
          <p:cNvGrpSpPr/>
          <p:nvPr/>
        </p:nvGrpSpPr>
        <p:grpSpPr>
          <a:xfrm>
            <a:off x="412120" y="1831562"/>
            <a:ext cx="674427" cy="609123"/>
            <a:chOff x="412120" y="1831562"/>
            <a:chExt cx="674427" cy="609123"/>
          </a:xfrm>
        </p:grpSpPr>
        <p:grpSp>
          <p:nvGrpSpPr>
            <p:cNvPr id="7" name="Group 6">
              <a:extLst>
                <a:ext uri="{FF2B5EF4-FFF2-40B4-BE49-F238E27FC236}">
                  <a16:creationId xmlns:a16="http://schemas.microsoft.com/office/drawing/2014/main" id="{A080A4E9-F00D-A17C-2200-A7CE726CB399}"/>
                </a:ext>
              </a:extLst>
            </p:cNvPr>
            <p:cNvGrpSpPr/>
            <p:nvPr/>
          </p:nvGrpSpPr>
          <p:grpSpPr>
            <a:xfrm>
              <a:off x="412120" y="1831562"/>
              <a:ext cx="425102" cy="374846"/>
              <a:chOff x="412120" y="1831562"/>
              <a:chExt cx="425102" cy="374846"/>
            </a:xfrm>
          </p:grpSpPr>
          <p:sp>
            <p:nvSpPr>
              <p:cNvPr id="164" name="Oval 163">
                <a:extLst>
                  <a:ext uri="{FF2B5EF4-FFF2-40B4-BE49-F238E27FC236}">
                    <a16:creationId xmlns:a16="http://schemas.microsoft.com/office/drawing/2014/main" id="{41801040-0B6D-3DFE-32E0-E18506591F40}"/>
                  </a:ext>
                </a:extLst>
              </p:cNvPr>
              <p:cNvSpPr/>
              <p:nvPr/>
            </p:nvSpPr>
            <p:spPr>
              <a:xfrm>
                <a:off x="412120" y="2065288"/>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DE951140-9612-A04B-77D3-F347EA0187DB}"/>
                  </a:ext>
                </a:extLst>
              </p:cNvPr>
              <p:cNvSpPr/>
              <p:nvPr/>
            </p:nvSpPr>
            <p:spPr>
              <a:xfrm>
                <a:off x="684822" y="1831562"/>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45DA9EE6-48E5-CB3F-54BF-409E9380AB68}"/>
                </a:ext>
              </a:extLst>
            </p:cNvPr>
            <p:cNvGrpSpPr/>
            <p:nvPr/>
          </p:nvGrpSpPr>
          <p:grpSpPr>
            <a:xfrm>
              <a:off x="690762" y="2065163"/>
              <a:ext cx="395785" cy="375522"/>
              <a:chOff x="690762" y="2065163"/>
              <a:chExt cx="395785" cy="375522"/>
            </a:xfrm>
          </p:grpSpPr>
          <p:sp>
            <p:nvSpPr>
              <p:cNvPr id="166" name="Oval 165">
                <a:extLst>
                  <a:ext uri="{FF2B5EF4-FFF2-40B4-BE49-F238E27FC236}">
                    <a16:creationId xmlns:a16="http://schemas.microsoft.com/office/drawing/2014/main" id="{EF082040-A269-A8FF-EEDE-F289601CAF32}"/>
                  </a:ext>
                </a:extLst>
              </p:cNvPr>
              <p:cNvSpPr/>
              <p:nvPr/>
            </p:nvSpPr>
            <p:spPr>
              <a:xfrm>
                <a:off x="934147" y="2065163"/>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id="{1B60987A-DD1A-D95F-E020-6C7FF91DF2E8}"/>
                  </a:ext>
                </a:extLst>
              </p:cNvPr>
              <p:cNvSpPr/>
              <p:nvPr/>
            </p:nvSpPr>
            <p:spPr>
              <a:xfrm>
                <a:off x="690762" y="2299565"/>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9BA808D-6CAC-A63E-130A-964654D13DD8}"/>
                  </a:ext>
                </a:extLst>
              </p:cNvPr>
              <p:cNvSpPr txBox="1"/>
              <p:nvPr/>
            </p:nvSpPr>
            <p:spPr>
              <a:xfrm>
                <a:off x="5787595" y="3531959"/>
                <a:ext cx="3108755" cy="390748"/>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Γ</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sub>
                    </m:sSub>
                    <m:r>
                      <a:rPr lang="en-US" i="1">
                        <a:latin typeface="Cambria Math" panose="02040503050406030204" pitchFamily="18" charset="0"/>
                      </a:rPr>
                      <m:t>&gt;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Γ</m:t>
                        </m:r>
                      </m:e>
                      <m:sub>
                        <m:r>
                          <m:rPr>
                            <m:sty m:val="p"/>
                          </m:rPr>
                          <a:rPr lang="en-US" b="0" i="0" smtClean="0">
                            <a:latin typeface="Cambria Math" panose="02040503050406030204" pitchFamily="18" charset="0"/>
                          </a:rPr>
                          <m:t>GSM</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sup>
                        </m:sSup>
                      </m:e>
                    </m:d>
                    <m:r>
                      <a:rPr lang="en-US" b="0" i="1" smtClean="0">
                        <a:latin typeface="Cambria Math" panose="02040503050406030204" pitchFamily="18" charset="0"/>
                      </a:rPr>
                      <m:t>=1.46</m:t>
                    </m:r>
                  </m:oMath>
                </a14:m>
                <a:r>
                  <a:rPr lang="en-US" dirty="0"/>
                  <a:t> MeV</a:t>
                </a:r>
              </a:p>
            </p:txBody>
          </p:sp>
        </mc:Choice>
        <mc:Fallback xmlns="">
          <p:sp>
            <p:nvSpPr>
              <p:cNvPr id="36" name="TextBox 35">
                <a:extLst>
                  <a:ext uri="{FF2B5EF4-FFF2-40B4-BE49-F238E27FC236}">
                    <a16:creationId xmlns:a16="http://schemas.microsoft.com/office/drawing/2014/main" id="{19BA808D-6CAC-A63E-130A-964654D13DD8}"/>
                  </a:ext>
                </a:extLst>
              </p:cNvPr>
              <p:cNvSpPr txBox="1">
                <a:spLocks noRot="1" noChangeAspect="1" noMove="1" noResize="1" noEditPoints="1" noAdjustHandles="1" noChangeArrowheads="1" noChangeShapeType="1" noTextEdit="1"/>
              </p:cNvSpPr>
              <p:nvPr/>
            </p:nvSpPr>
            <p:spPr>
              <a:xfrm>
                <a:off x="5787595" y="3531959"/>
                <a:ext cx="3108755" cy="390748"/>
              </a:xfrm>
              <a:prstGeom prst="rect">
                <a:avLst/>
              </a:prstGeom>
              <a:blipFill>
                <a:blip r:embed="rId4"/>
                <a:stretch>
                  <a:fillRect t="-7813" b="-18750"/>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4970D59C-C2B7-0B57-AD93-21DAEDED3E4E}"/>
              </a:ext>
            </a:extLst>
          </p:cNvPr>
          <p:cNvSpPr txBox="1"/>
          <p:nvPr/>
        </p:nvSpPr>
        <p:spPr>
          <a:xfrm>
            <a:off x="6858952" y="1535993"/>
            <a:ext cx="872355" cy="369332"/>
          </a:xfrm>
          <a:prstGeom prst="rect">
            <a:avLst/>
          </a:prstGeom>
          <a:noFill/>
        </p:spPr>
        <p:txBody>
          <a:bodyPr wrap="none" rtlCol="0">
            <a:spAutoFit/>
          </a:bodyPr>
          <a:lstStyle/>
          <a:p>
            <a:r>
              <a:rPr lang="en-US" baseline="30000" dirty="0"/>
              <a:t>8</a:t>
            </a:r>
            <a:r>
              <a:rPr lang="en-US" dirty="0"/>
              <a:t>C (2</a:t>
            </a:r>
            <a:r>
              <a:rPr lang="en-US" baseline="30000" dirty="0"/>
              <a:t>+</a:t>
            </a:r>
            <a:r>
              <a:rPr lang="en-US" dirty="0"/>
              <a:t>)</a:t>
            </a:r>
            <a:endParaRPr lang="en-US" baseline="30000"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BDEE8634-7288-D9C0-85EB-889C23F1EFB4}"/>
                  </a:ext>
                </a:extLst>
              </p:cNvPr>
              <p:cNvSpPr txBox="1"/>
              <p:nvPr/>
            </p:nvSpPr>
            <p:spPr>
              <a:xfrm>
                <a:off x="2709015" y="5726427"/>
                <a:ext cx="3979132" cy="394019"/>
              </a:xfrm>
              <a:prstGeom prst="rect">
                <a:avLst/>
              </a:prstGeom>
              <a:noFill/>
            </p:spPr>
            <p:txBody>
              <a:bodyPr wrap="square">
                <a:spAutoFit/>
              </a:bodyPr>
              <a:lstStyle/>
              <a:p>
                <a14:m>
                  <m:oMath xmlns:m="http://schemas.openxmlformats.org/officeDocument/2006/math">
                    <m:sSub>
                      <m:sSubPr>
                        <m:ctrlPr>
                          <a:rPr lang="en-US" i="1" smtClean="0">
                            <a:latin typeface="Cambria Math" panose="02040503050406030204" pitchFamily="18" charset="0"/>
                          </a:rPr>
                        </m:ctrlPr>
                      </m:sSubPr>
                      <m:e>
                        <m:r>
                          <m:rPr>
                            <m:sty m:val="p"/>
                          </m:rPr>
                          <a:rPr lang="en-US">
                            <a:latin typeface="Cambria Math" panose="02040503050406030204" pitchFamily="18" charset="0"/>
                          </a:rPr>
                          <m:t>Γ</m:t>
                        </m:r>
                      </m:e>
                      <m:sub>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sub>
                    </m:sSub>
                    <m:r>
                      <a:rPr lang="en-US" i="1">
                        <a:latin typeface="Cambria Math" panose="02040503050406030204" pitchFamily="18" charset="0"/>
                      </a:rPr>
                      <m:t>&gt;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Γ</m:t>
                        </m:r>
                      </m:e>
                      <m:sub>
                        <m:r>
                          <m:rPr>
                            <m:sty m:val="p"/>
                          </m:rPr>
                          <a:rPr lang="en-US" b="0" i="0" smtClean="0">
                            <a:latin typeface="Cambria Math" panose="02040503050406030204" pitchFamily="18" charset="0"/>
                          </a:rPr>
                          <m:t>Exp</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i="1">
                        <a:latin typeface="Cambria Math" panose="02040503050406030204" pitchFamily="18" charset="0"/>
                      </a:rPr>
                      <m:t>4.50(1.10)</m:t>
                    </m:r>
                  </m:oMath>
                </a14:m>
                <a:r>
                  <a:rPr lang="en-US" dirty="0"/>
                  <a:t>MeV</a:t>
                </a:r>
              </a:p>
            </p:txBody>
          </p:sp>
        </mc:Choice>
        <mc:Fallback xmlns="">
          <p:sp>
            <p:nvSpPr>
              <p:cNvPr id="51" name="TextBox 50">
                <a:extLst>
                  <a:ext uri="{FF2B5EF4-FFF2-40B4-BE49-F238E27FC236}">
                    <a16:creationId xmlns:a16="http://schemas.microsoft.com/office/drawing/2014/main" id="{BDEE8634-7288-D9C0-85EB-889C23F1EFB4}"/>
                  </a:ext>
                </a:extLst>
              </p:cNvPr>
              <p:cNvSpPr txBox="1">
                <a:spLocks noRot="1" noChangeAspect="1" noMove="1" noResize="1" noEditPoints="1" noAdjustHandles="1" noChangeArrowheads="1" noChangeShapeType="1" noTextEdit="1"/>
              </p:cNvSpPr>
              <p:nvPr/>
            </p:nvSpPr>
            <p:spPr>
              <a:xfrm>
                <a:off x="2709015" y="5726427"/>
                <a:ext cx="3979132" cy="394019"/>
              </a:xfrm>
              <a:prstGeom prst="rect">
                <a:avLst/>
              </a:prstGeom>
              <a:blipFill>
                <a:blip r:embed="rId5"/>
                <a:stretch>
                  <a:fillRect t="-7692" b="-16923"/>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6890573E-5B59-2CE8-2A5A-F52FC7188CDE}"/>
              </a:ext>
            </a:extLst>
          </p:cNvPr>
          <p:cNvSpPr txBox="1"/>
          <p:nvPr/>
        </p:nvSpPr>
        <p:spPr>
          <a:xfrm>
            <a:off x="3984937" y="4329354"/>
            <a:ext cx="1136850" cy="369332"/>
          </a:xfrm>
          <a:prstGeom prst="rect">
            <a:avLst/>
          </a:prstGeom>
          <a:noFill/>
        </p:spPr>
        <p:txBody>
          <a:bodyPr wrap="none" rtlCol="0">
            <a:spAutoFit/>
          </a:bodyPr>
          <a:lstStyle/>
          <a:p>
            <a:r>
              <a:rPr lang="en-US" baseline="30000" dirty="0"/>
              <a:t>8</a:t>
            </a:r>
            <a:r>
              <a:rPr lang="en-US" dirty="0"/>
              <a:t>C</a:t>
            </a:r>
            <a:r>
              <a:rPr lang="en-US" baseline="-25000" dirty="0"/>
              <a:t>Exp</a:t>
            </a:r>
            <a:r>
              <a:rPr lang="en-US" dirty="0"/>
              <a:t> (2</a:t>
            </a:r>
            <a:r>
              <a:rPr lang="en-US" baseline="30000" dirty="0"/>
              <a:t>+</a:t>
            </a:r>
            <a:r>
              <a:rPr lang="en-US" dirty="0"/>
              <a:t>)</a:t>
            </a:r>
            <a:endParaRPr lang="en-US" baseline="30000" dirty="0"/>
          </a:p>
        </p:txBody>
      </p:sp>
      <p:grpSp>
        <p:nvGrpSpPr>
          <p:cNvPr id="8" name="Group 7">
            <a:extLst>
              <a:ext uri="{FF2B5EF4-FFF2-40B4-BE49-F238E27FC236}">
                <a16:creationId xmlns:a16="http://schemas.microsoft.com/office/drawing/2014/main" id="{1BEB7872-3F88-A13F-DED1-20213FB24A36}"/>
              </a:ext>
            </a:extLst>
          </p:cNvPr>
          <p:cNvGrpSpPr/>
          <p:nvPr/>
        </p:nvGrpSpPr>
        <p:grpSpPr>
          <a:xfrm>
            <a:off x="1378178" y="2615577"/>
            <a:ext cx="425102" cy="374846"/>
            <a:chOff x="412120" y="1831562"/>
            <a:chExt cx="425102" cy="374846"/>
          </a:xfrm>
        </p:grpSpPr>
        <p:sp>
          <p:nvSpPr>
            <p:cNvPr id="9" name="Oval 8">
              <a:extLst>
                <a:ext uri="{FF2B5EF4-FFF2-40B4-BE49-F238E27FC236}">
                  <a16:creationId xmlns:a16="http://schemas.microsoft.com/office/drawing/2014/main" id="{A1DEDB19-7D76-B63D-59AF-87AC3C4550E3}"/>
                </a:ext>
              </a:extLst>
            </p:cNvPr>
            <p:cNvSpPr/>
            <p:nvPr/>
          </p:nvSpPr>
          <p:spPr>
            <a:xfrm>
              <a:off x="412120" y="2065288"/>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E4DC8EF-D8A9-E977-C2C0-E617D2FF63EB}"/>
                </a:ext>
              </a:extLst>
            </p:cNvPr>
            <p:cNvSpPr/>
            <p:nvPr/>
          </p:nvSpPr>
          <p:spPr>
            <a:xfrm>
              <a:off x="684822" y="1831562"/>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CC18262-AD10-7B28-92AC-47006A0F9D4A}"/>
              </a:ext>
            </a:extLst>
          </p:cNvPr>
          <p:cNvGrpSpPr/>
          <p:nvPr/>
        </p:nvGrpSpPr>
        <p:grpSpPr>
          <a:xfrm>
            <a:off x="1656820" y="2849178"/>
            <a:ext cx="395785" cy="375522"/>
            <a:chOff x="690762" y="2065163"/>
            <a:chExt cx="395785" cy="375522"/>
          </a:xfrm>
        </p:grpSpPr>
        <p:sp>
          <p:nvSpPr>
            <p:cNvPr id="13" name="Oval 12">
              <a:extLst>
                <a:ext uri="{FF2B5EF4-FFF2-40B4-BE49-F238E27FC236}">
                  <a16:creationId xmlns:a16="http://schemas.microsoft.com/office/drawing/2014/main" id="{CF923A26-DE04-99D5-D076-41719D4B609C}"/>
                </a:ext>
              </a:extLst>
            </p:cNvPr>
            <p:cNvSpPr/>
            <p:nvPr/>
          </p:nvSpPr>
          <p:spPr>
            <a:xfrm>
              <a:off x="934147" y="2065163"/>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93FA9D5-F805-5D0C-D106-9F7CFFFA66AE}"/>
                </a:ext>
              </a:extLst>
            </p:cNvPr>
            <p:cNvSpPr/>
            <p:nvPr/>
          </p:nvSpPr>
          <p:spPr>
            <a:xfrm>
              <a:off x="690762" y="2299565"/>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9AAABEA4-EFDB-DB3F-A111-53E84F15F2A8}"/>
              </a:ext>
            </a:extLst>
          </p:cNvPr>
          <p:cNvSpPr>
            <a:spLocks noChangeAspect="1"/>
          </p:cNvSpPr>
          <p:nvPr/>
        </p:nvSpPr>
        <p:spPr>
          <a:xfrm>
            <a:off x="6723699" y="2292745"/>
            <a:ext cx="1235634" cy="1188454"/>
          </a:xfrm>
          <a:prstGeom prst="ellipse">
            <a:avLst/>
          </a:prstGeom>
          <a:solidFill>
            <a:srgbClr val="00CCFF">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F6FB11-23C5-AC18-5109-DC29C4788CFC}"/>
              </a:ext>
            </a:extLst>
          </p:cNvPr>
          <p:cNvSpPr>
            <a:spLocks noChangeAspect="1"/>
          </p:cNvSpPr>
          <p:nvPr/>
        </p:nvSpPr>
        <p:spPr>
          <a:xfrm>
            <a:off x="7091395" y="2653868"/>
            <a:ext cx="500242" cy="481142"/>
          </a:xfrm>
          <a:prstGeom prst="ellipse">
            <a:avLst/>
          </a:prstGeom>
          <a:solidFill>
            <a:srgbClr val="00CCFF">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2FE89DB-40BF-27A8-6499-AAA3F90A871E}"/>
              </a:ext>
            </a:extLst>
          </p:cNvPr>
          <p:cNvGrpSpPr/>
          <p:nvPr/>
        </p:nvGrpSpPr>
        <p:grpSpPr>
          <a:xfrm>
            <a:off x="7214935" y="2778905"/>
            <a:ext cx="278981" cy="252661"/>
            <a:chOff x="1818926" y="3918112"/>
            <a:chExt cx="278981" cy="252661"/>
          </a:xfrm>
        </p:grpSpPr>
        <p:sp>
          <p:nvSpPr>
            <p:cNvPr id="21" name="Oval 20">
              <a:extLst>
                <a:ext uri="{FF2B5EF4-FFF2-40B4-BE49-F238E27FC236}">
                  <a16:creationId xmlns:a16="http://schemas.microsoft.com/office/drawing/2014/main" id="{06799273-1865-5EAE-60D4-BFF814E35717}"/>
                </a:ext>
              </a:extLst>
            </p:cNvPr>
            <p:cNvSpPr/>
            <p:nvPr/>
          </p:nvSpPr>
          <p:spPr>
            <a:xfrm>
              <a:off x="1945507" y="3929135"/>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6A12928-E29A-1CF2-2E26-302229A88D69}"/>
                </a:ext>
              </a:extLst>
            </p:cNvPr>
            <p:cNvSpPr/>
            <p:nvPr/>
          </p:nvSpPr>
          <p:spPr>
            <a:xfrm>
              <a:off x="1818926" y="39181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119F3BB-5DA1-B3E1-1507-6A87BB3D8C12}"/>
                </a:ext>
              </a:extLst>
            </p:cNvPr>
            <p:cNvSpPr/>
            <p:nvPr/>
          </p:nvSpPr>
          <p:spPr>
            <a:xfrm>
              <a:off x="1818926" y="4029653"/>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BABB8F7-691F-72BA-3FF4-077EA79A6620}"/>
                </a:ext>
              </a:extLst>
            </p:cNvPr>
            <p:cNvSpPr/>
            <p:nvPr/>
          </p:nvSpPr>
          <p:spPr>
            <a:xfrm>
              <a:off x="1931859" y="4010718"/>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7530DA1-69D4-7B9C-1F96-8C580608D815}"/>
              </a:ext>
            </a:extLst>
          </p:cNvPr>
          <p:cNvGrpSpPr/>
          <p:nvPr/>
        </p:nvGrpSpPr>
        <p:grpSpPr>
          <a:xfrm>
            <a:off x="6038941" y="1811195"/>
            <a:ext cx="674427" cy="609123"/>
            <a:chOff x="412120" y="1831562"/>
            <a:chExt cx="674427" cy="609123"/>
          </a:xfrm>
        </p:grpSpPr>
        <p:grpSp>
          <p:nvGrpSpPr>
            <p:cNvPr id="26" name="Group 25">
              <a:extLst>
                <a:ext uri="{FF2B5EF4-FFF2-40B4-BE49-F238E27FC236}">
                  <a16:creationId xmlns:a16="http://schemas.microsoft.com/office/drawing/2014/main" id="{F24978C6-3478-92EB-E205-DB8AB82D871D}"/>
                </a:ext>
              </a:extLst>
            </p:cNvPr>
            <p:cNvGrpSpPr/>
            <p:nvPr/>
          </p:nvGrpSpPr>
          <p:grpSpPr>
            <a:xfrm>
              <a:off x="412120" y="1831562"/>
              <a:ext cx="425102" cy="374846"/>
              <a:chOff x="412120" y="1831562"/>
              <a:chExt cx="425102" cy="374846"/>
            </a:xfrm>
          </p:grpSpPr>
          <p:sp>
            <p:nvSpPr>
              <p:cNvPr id="30" name="Oval 29">
                <a:extLst>
                  <a:ext uri="{FF2B5EF4-FFF2-40B4-BE49-F238E27FC236}">
                    <a16:creationId xmlns:a16="http://schemas.microsoft.com/office/drawing/2014/main" id="{06A7E9BB-0BF7-8690-60B5-892611CC1E39}"/>
                  </a:ext>
                </a:extLst>
              </p:cNvPr>
              <p:cNvSpPr/>
              <p:nvPr/>
            </p:nvSpPr>
            <p:spPr>
              <a:xfrm>
                <a:off x="412120" y="2065288"/>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A228981-69BC-58A2-71E2-B415C8CA47FD}"/>
                  </a:ext>
                </a:extLst>
              </p:cNvPr>
              <p:cNvSpPr/>
              <p:nvPr/>
            </p:nvSpPr>
            <p:spPr>
              <a:xfrm>
                <a:off x="684822" y="1831562"/>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A361F30-1EE5-51FD-4F26-B6E104293161}"/>
                </a:ext>
              </a:extLst>
            </p:cNvPr>
            <p:cNvGrpSpPr/>
            <p:nvPr/>
          </p:nvGrpSpPr>
          <p:grpSpPr>
            <a:xfrm>
              <a:off x="690762" y="2065163"/>
              <a:ext cx="395785" cy="375522"/>
              <a:chOff x="690762" y="2065163"/>
              <a:chExt cx="395785" cy="375522"/>
            </a:xfrm>
          </p:grpSpPr>
          <p:sp>
            <p:nvSpPr>
              <p:cNvPr id="28" name="Oval 27">
                <a:extLst>
                  <a:ext uri="{FF2B5EF4-FFF2-40B4-BE49-F238E27FC236}">
                    <a16:creationId xmlns:a16="http://schemas.microsoft.com/office/drawing/2014/main" id="{DA8AF858-FBF9-99A8-0E88-C69983E6D1F6}"/>
                  </a:ext>
                </a:extLst>
              </p:cNvPr>
              <p:cNvSpPr/>
              <p:nvPr/>
            </p:nvSpPr>
            <p:spPr>
              <a:xfrm>
                <a:off x="934147" y="2065163"/>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9A9299E-A6DF-398E-3D1B-F110C187798F}"/>
                  </a:ext>
                </a:extLst>
              </p:cNvPr>
              <p:cNvSpPr/>
              <p:nvPr/>
            </p:nvSpPr>
            <p:spPr>
              <a:xfrm>
                <a:off x="690762" y="2299565"/>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32" name="Group 31">
            <a:extLst>
              <a:ext uri="{FF2B5EF4-FFF2-40B4-BE49-F238E27FC236}">
                <a16:creationId xmlns:a16="http://schemas.microsoft.com/office/drawing/2014/main" id="{DE3C7453-DD74-8BA0-7177-AC66379E0CDD}"/>
              </a:ext>
            </a:extLst>
          </p:cNvPr>
          <p:cNvGrpSpPr/>
          <p:nvPr/>
        </p:nvGrpSpPr>
        <p:grpSpPr>
          <a:xfrm>
            <a:off x="7004999" y="2595210"/>
            <a:ext cx="425102" cy="374846"/>
            <a:chOff x="412120" y="1831562"/>
            <a:chExt cx="425102" cy="374846"/>
          </a:xfrm>
        </p:grpSpPr>
        <p:sp>
          <p:nvSpPr>
            <p:cNvPr id="49" name="Oval 48">
              <a:extLst>
                <a:ext uri="{FF2B5EF4-FFF2-40B4-BE49-F238E27FC236}">
                  <a16:creationId xmlns:a16="http://schemas.microsoft.com/office/drawing/2014/main" id="{2B0B40D4-56CA-5BCF-190D-A1597465F10D}"/>
                </a:ext>
              </a:extLst>
            </p:cNvPr>
            <p:cNvSpPr/>
            <p:nvPr/>
          </p:nvSpPr>
          <p:spPr>
            <a:xfrm>
              <a:off x="412120" y="2065288"/>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397B3F46-42B1-47B1-BCD8-967D40097023}"/>
                </a:ext>
              </a:extLst>
            </p:cNvPr>
            <p:cNvSpPr/>
            <p:nvPr/>
          </p:nvSpPr>
          <p:spPr>
            <a:xfrm>
              <a:off x="684822" y="1831562"/>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E93B9B09-0986-1B43-7B82-3D9F3C484CE6}"/>
              </a:ext>
            </a:extLst>
          </p:cNvPr>
          <p:cNvGrpSpPr/>
          <p:nvPr/>
        </p:nvGrpSpPr>
        <p:grpSpPr>
          <a:xfrm>
            <a:off x="7283641" y="2828811"/>
            <a:ext cx="395785" cy="375522"/>
            <a:chOff x="690762" y="2065163"/>
            <a:chExt cx="395785" cy="375522"/>
          </a:xfrm>
        </p:grpSpPr>
        <p:sp>
          <p:nvSpPr>
            <p:cNvPr id="65" name="Oval 64">
              <a:extLst>
                <a:ext uri="{FF2B5EF4-FFF2-40B4-BE49-F238E27FC236}">
                  <a16:creationId xmlns:a16="http://schemas.microsoft.com/office/drawing/2014/main" id="{3E305397-B398-0A82-3AA7-F8420881FA2A}"/>
                </a:ext>
              </a:extLst>
            </p:cNvPr>
            <p:cNvSpPr/>
            <p:nvPr/>
          </p:nvSpPr>
          <p:spPr>
            <a:xfrm>
              <a:off x="934147" y="2065163"/>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704C247-B1EA-1F3F-FEDD-054E5C628D6E}"/>
                </a:ext>
              </a:extLst>
            </p:cNvPr>
            <p:cNvSpPr/>
            <p:nvPr/>
          </p:nvSpPr>
          <p:spPr>
            <a:xfrm>
              <a:off x="690762" y="2299565"/>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Oval 66">
            <a:extLst>
              <a:ext uri="{FF2B5EF4-FFF2-40B4-BE49-F238E27FC236}">
                <a16:creationId xmlns:a16="http://schemas.microsoft.com/office/drawing/2014/main" id="{EAB1E0DA-6F88-FC74-97F7-CA27BB1E7B76}"/>
              </a:ext>
            </a:extLst>
          </p:cNvPr>
          <p:cNvSpPr>
            <a:spLocks noChangeAspect="1"/>
          </p:cNvSpPr>
          <p:nvPr/>
        </p:nvSpPr>
        <p:spPr>
          <a:xfrm>
            <a:off x="4178479" y="4932096"/>
            <a:ext cx="655534" cy="630504"/>
          </a:xfrm>
          <a:prstGeom prst="ellipse">
            <a:avLst/>
          </a:prstGeom>
          <a:solidFill>
            <a:srgbClr val="00CCFF">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EE4788E-089E-57F9-EF39-F7F601D34D3D}"/>
              </a:ext>
            </a:extLst>
          </p:cNvPr>
          <p:cNvSpPr>
            <a:spLocks noChangeAspect="1"/>
          </p:cNvSpPr>
          <p:nvPr/>
        </p:nvSpPr>
        <p:spPr>
          <a:xfrm>
            <a:off x="4256125" y="5014244"/>
            <a:ext cx="500242" cy="481142"/>
          </a:xfrm>
          <a:prstGeom prst="ellipse">
            <a:avLst/>
          </a:prstGeom>
          <a:solidFill>
            <a:srgbClr val="00CCFF">
              <a:alpha val="47843"/>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9EBA066D-7F90-1094-6372-F2849A23FC32}"/>
              </a:ext>
            </a:extLst>
          </p:cNvPr>
          <p:cNvGrpSpPr/>
          <p:nvPr/>
        </p:nvGrpSpPr>
        <p:grpSpPr>
          <a:xfrm>
            <a:off x="4379665" y="5139281"/>
            <a:ext cx="278981" cy="252661"/>
            <a:chOff x="1818926" y="3918112"/>
            <a:chExt cx="278981" cy="252661"/>
          </a:xfrm>
        </p:grpSpPr>
        <p:sp>
          <p:nvSpPr>
            <p:cNvPr id="70" name="Oval 69">
              <a:extLst>
                <a:ext uri="{FF2B5EF4-FFF2-40B4-BE49-F238E27FC236}">
                  <a16:creationId xmlns:a16="http://schemas.microsoft.com/office/drawing/2014/main" id="{A2F659AA-DC87-AC4B-C955-7B13B219DFAF}"/>
                </a:ext>
              </a:extLst>
            </p:cNvPr>
            <p:cNvSpPr/>
            <p:nvPr/>
          </p:nvSpPr>
          <p:spPr>
            <a:xfrm>
              <a:off x="1945507" y="3929135"/>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4DFD8EA1-5E04-A4BA-3396-9152191910CE}"/>
                </a:ext>
              </a:extLst>
            </p:cNvPr>
            <p:cNvSpPr/>
            <p:nvPr/>
          </p:nvSpPr>
          <p:spPr>
            <a:xfrm>
              <a:off x="1818926" y="3918112"/>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229DE39F-5F6C-2A83-BA7E-36AFCE14BFDE}"/>
                </a:ext>
              </a:extLst>
            </p:cNvPr>
            <p:cNvSpPr/>
            <p:nvPr/>
          </p:nvSpPr>
          <p:spPr>
            <a:xfrm>
              <a:off x="1818926" y="4029653"/>
              <a:ext cx="152400" cy="141120"/>
            </a:xfrm>
            <a:prstGeom prst="ellipse">
              <a:avLst/>
            </a:prstGeom>
            <a:solidFill>
              <a:srgbClr val="CC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D5E9584-4E5C-9226-33F3-A15A0896E5A6}"/>
                </a:ext>
              </a:extLst>
            </p:cNvPr>
            <p:cNvSpPr/>
            <p:nvPr/>
          </p:nvSpPr>
          <p:spPr>
            <a:xfrm>
              <a:off x="1931859" y="4010718"/>
              <a:ext cx="152400" cy="141120"/>
            </a:xfrm>
            <a:prstGeom prst="ellipse">
              <a:avLst/>
            </a:prstGeom>
            <a:solidFill>
              <a:srgbClr val="0F0C8F"/>
            </a:solidFill>
            <a:ln>
              <a:solidFill>
                <a:srgbClr val="0F0C8F"/>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F07365DB-7FBF-1C99-986D-1716401D5A32}"/>
              </a:ext>
            </a:extLst>
          </p:cNvPr>
          <p:cNvGrpSpPr/>
          <p:nvPr/>
        </p:nvGrpSpPr>
        <p:grpSpPr>
          <a:xfrm>
            <a:off x="3124200" y="4328058"/>
            <a:ext cx="425102" cy="374846"/>
            <a:chOff x="412120" y="1831562"/>
            <a:chExt cx="425102" cy="374846"/>
          </a:xfrm>
        </p:grpSpPr>
        <p:sp>
          <p:nvSpPr>
            <p:cNvPr id="82" name="Oval 81">
              <a:extLst>
                <a:ext uri="{FF2B5EF4-FFF2-40B4-BE49-F238E27FC236}">
                  <a16:creationId xmlns:a16="http://schemas.microsoft.com/office/drawing/2014/main" id="{70A82B4B-C2BE-6073-AEB4-CEBE7B0EA454}"/>
                </a:ext>
              </a:extLst>
            </p:cNvPr>
            <p:cNvSpPr/>
            <p:nvPr/>
          </p:nvSpPr>
          <p:spPr>
            <a:xfrm>
              <a:off x="412120" y="2065288"/>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B60F163-8A0F-BF3E-175A-CA703E69495B}"/>
                </a:ext>
              </a:extLst>
            </p:cNvPr>
            <p:cNvSpPr/>
            <p:nvPr/>
          </p:nvSpPr>
          <p:spPr>
            <a:xfrm>
              <a:off x="684822" y="1831562"/>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ACDC32BB-8827-82A4-F5B9-8A47E981A3C7}"/>
              </a:ext>
            </a:extLst>
          </p:cNvPr>
          <p:cNvGrpSpPr/>
          <p:nvPr/>
        </p:nvGrpSpPr>
        <p:grpSpPr>
          <a:xfrm>
            <a:off x="3402842" y="4561659"/>
            <a:ext cx="395785" cy="375522"/>
            <a:chOff x="690762" y="2065163"/>
            <a:chExt cx="395785" cy="375522"/>
          </a:xfrm>
        </p:grpSpPr>
        <p:sp>
          <p:nvSpPr>
            <p:cNvPr id="85" name="Oval 84">
              <a:extLst>
                <a:ext uri="{FF2B5EF4-FFF2-40B4-BE49-F238E27FC236}">
                  <a16:creationId xmlns:a16="http://schemas.microsoft.com/office/drawing/2014/main" id="{92BA3001-F2A0-250A-45BA-AE060DF87669}"/>
                </a:ext>
              </a:extLst>
            </p:cNvPr>
            <p:cNvSpPr/>
            <p:nvPr/>
          </p:nvSpPr>
          <p:spPr>
            <a:xfrm>
              <a:off x="934147" y="2065163"/>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8188FCC-B47B-193F-00A6-E0D5707CD777}"/>
                </a:ext>
              </a:extLst>
            </p:cNvPr>
            <p:cNvSpPr/>
            <p:nvPr/>
          </p:nvSpPr>
          <p:spPr>
            <a:xfrm>
              <a:off x="690762" y="2299565"/>
              <a:ext cx="152400" cy="141120"/>
            </a:xfrm>
            <a:prstGeom prst="ellipse">
              <a:avLst/>
            </a:prstGeom>
            <a:solidFill>
              <a:srgbClr val="AB0000"/>
            </a:solidFill>
            <a:ln>
              <a:solidFill>
                <a:srgbClr val="CC0000"/>
              </a:solidFill>
            </a:ln>
            <a:effectLst>
              <a:outerShdw blurRad="50800" dist="38100" dir="8100000" algn="tr"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7" name="Half Frame 86">
            <a:extLst>
              <a:ext uri="{FF2B5EF4-FFF2-40B4-BE49-F238E27FC236}">
                <a16:creationId xmlns:a16="http://schemas.microsoft.com/office/drawing/2014/main" id="{0833E1CA-6699-80CB-2DE1-DED0337AAD89}"/>
              </a:ext>
            </a:extLst>
          </p:cNvPr>
          <p:cNvSpPr/>
          <p:nvPr/>
        </p:nvSpPr>
        <p:spPr>
          <a:xfrm rot="13275856">
            <a:off x="3495744" y="2497213"/>
            <a:ext cx="268746" cy="525654"/>
          </a:xfrm>
          <a:prstGeom prst="halfFrame">
            <a:avLst>
              <a:gd name="adj1" fmla="val 30840"/>
              <a:gd name="adj2" fmla="val 26786"/>
            </a:avLst>
          </a:prstGeom>
          <a:solidFill>
            <a:srgbClr val="00B05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88" name="Half Frame 87">
            <a:extLst>
              <a:ext uri="{FF2B5EF4-FFF2-40B4-BE49-F238E27FC236}">
                <a16:creationId xmlns:a16="http://schemas.microsoft.com/office/drawing/2014/main" id="{F028487C-F528-9EFB-34CB-7E526BF1E619}"/>
              </a:ext>
            </a:extLst>
          </p:cNvPr>
          <p:cNvSpPr/>
          <p:nvPr/>
        </p:nvSpPr>
        <p:spPr>
          <a:xfrm rot="13275856">
            <a:off x="5799287" y="2483987"/>
            <a:ext cx="268746" cy="525654"/>
          </a:xfrm>
          <a:prstGeom prst="halfFrame">
            <a:avLst>
              <a:gd name="adj1" fmla="val 30840"/>
              <a:gd name="adj2" fmla="val 26786"/>
            </a:avLst>
          </a:prstGeom>
          <a:solidFill>
            <a:srgbClr val="00B05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solidFill>
                <a:schemeClr val="tx1"/>
              </a:solidFill>
            </a:endParaRPr>
          </a:p>
        </p:txBody>
      </p:sp>
      <p:sp>
        <p:nvSpPr>
          <p:cNvPr id="89" name="&quot;Not Allowed&quot; Symbol 88">
            <a:extLst>
              <a:ext uri="{FF2B5EF4-FFF2-40B4-BE49-F238E27FC236}">
                <a16:creationId xmlns:a16="http://schemas.microsoft.com/office/drawing/2014/main" id="{AC6A079E-0BF2-4D32-FD42-D5CC6E52DFF0}"/>
              </a:ext>
            </a:extLst>
          </p:cNvPr>
          <p:cNvSpPr/>
          <p:nvPr/>
        </p:nvSpPr>
        <p:spPr>
          <a:xfrm>
            <a:off x="6704620" y="4734768"/>
            <a:ext cx="636896" cy="619768"/>
          </a:xfrm>
          <a:prstGeom prst="noSmoking">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0" name="Footer Placeholder 2">
            <a:extLst>
              <a:ext uri="{FF2B5EF4-FFF2-40B4-BE49-F238E27FC236}">
                <a16:creationId xmlns:a16="http://schemas.microsoft.com/office/drawing/2014/main" id="{7D02E2E1-D0BA-A6BD-DAE1-02901F1F9BA4}"/>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302693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35 -0.00092 L 0.09775 0.10232 L 0.12483 0.1051 L 0.09046 0.11343 L 0.12483 0.1176 L 0.08664 0.12593 L 0.12205 0.12963 L 0.08664 0.11297 L 0.10712 0.11158 " pathEditMode="relative" ptsTypes="AAAAAAAAA">
                                      <p:cBhvr>
                                        <p:cTn id="6" dur="3000" fill="hold"/>
                                        <p:tgtEl>
                                          <p:spTgt spid="15"/>
                                        </p:tgtEl>
                                        <p:attrNameLst>
                                          <p:attrName>ppt_x</p:attrName>
                                          <p:attrName>ppt_y</p:attrName>
                                        </p:attrNameLst>
                                      </p:cBhvr>
                                    </p:animMotion>
                                  </p:childTnLst>
                                </p:cTn>
                              </p:par>
                              <p:par>
                                <p:cTn id="7" presetID="3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1000" fill="hold"/>
                                        <p:tgtEl>
                                          <p:spTgt spid="2"/>
                                        </p:tgtEl>
                                        <p:attrNameLst>
                                          <p:attrName>ppt_w</p:attrName>
                                        </p:attrNameLst>
                                      </p:cBhvr>
                                      <p:tavLst>
                                        <p:tav tm="0">
                                          <p:val>
                                            <p:fltVal val="0"/>
                                          </p:val>
                                        </p:tav>
                                        <p:tav tm="100000">
                                          <p:val>
                                            <p:strVal val="#ppt_w"/>
                                          </p:val>
                                        </p:tav>
                                      </p:tavLst>
                                    </p:anim>
                                    <p:anim calcmode="lin" valueType="num">
                                      <p:cBhvr>
                                        <p:cTn id="10" dur="1000" fill="hold"/>
                                        <p:tgtEl>
                                          <p:spTgt spid="2"/>
                                        </p:tgtEl>
                                        <p:attrNameLst>
                                          <p:attrName>ppt_h</p:attrName>
                                        </p:attrNameLst>
                                      </p:cBhvr>
                                      <p:tavLst>
                                        <p:tav tm="0">
                                          <p:val>
                                            <p:fltVal val="0"/>
                                          </p:val>
                                        </p:tav>
                                        <p:tav tm="100000">
                                          <p:val>
                                            <p:strVal val="#ppt_h"/>
                                          </p:val>
                                        </p:tav>
                                      </p:tavLst>
                                    </p:anim>
                                    <p:anim calcmode="lin" valueType="num">
                                      <p:cBhvr>
                                        <p:cTn id="11" dur="1000" fill="hold"/>
                                        <p:tgtEl>
                                          <p:spTgt spid="2"/>
                                        </p:tgtEl>
                                        <p:attrNameLst>
                                          <p:attrName>style.rotation</p:attrName>
                                        </p:attrNameLst>
                                      </p:cBhvr>
                                      <p:tavLst>
                                        <p:tav tm="0">
                                          <p:val>
                                            <p:fltVal val="90"/>
                                          </p:val>
                                        </p:tav>
                                        <p:tav tm="100000">
                                          <p:val>
                                            <p:fltVal val="0"/>
                                          </p:val>
                                        </p:tav>
                                      </p:tavLst>
                                    </p:anim>
                                    <p:animEffect transition="in" filter="fade">
                                      <p:cBhvr>
                                        <p:cTn id="12" dur="1000"/>
                                        <p:tgtEl>
                                          <p:spTgt spid="2"/>
                                        </p:tgtEl>
                                      </p:cBhvr>
                                    </p:animEffect>
                                  </p:childTnLst>
                                </p:cTn>
                              </p:par>
                              <p:par>
                                <p:cTn id="13" presetID="10" presetClass="exit" presetSubtype="0" fill="hold" grpId="0"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par>
                                <p:cTn id="16" presetID="1" presetClass="entr" presetSubtype="0" fill="hold" nodeType="withEffect">
                                  <p:stCondLst>
                                    <p:cond delay="300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ntr" presetSubtype="0" fill="hold" nodeType="withEffect">
                                  <p:stCondLst>
                                    <p:cond delay="300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xit" presetSubtype="0" fill="hold" nodeType="withEffect">
                                  <p:stCondLst>
                                    <p:cond delay="3000"/>
                                  </p:stCondLst>
                                  <p:childTnLst>
                                    <p:set>
                                      <p:cBhvr>
                                        <p:cTn id="21" dur="1" fill="hold">
                                          <p:stCondLst>
                                            <p:cond delay="0"/>
                                          </p:stCondLst>
                                        </p:cTn>
                                        <p:tgtEl>
                                          <p:spTgt spid="15"/>
                                        </p:tgtEl>
                                        <p:attrNameLst>
                                          <p:attrName>style.visibility</p:attrName>
                                        </p:attrNameLst>
                                      </p:cBhvr>
                                      <p:to>
                                        <p:strVal val="hidden"/>
                                      </p:to>
                                    </p:set>
                                  </p:childTnLst>
                                </p:cTn>
                              </p:par>
                              <p:par>
                                <p:cTn id="22" presetID="0" presetClass="path" presetSubtype="0" accel="50000" decel="50000" fill="hold" nodeType="withEffect">
                                  <p:stCondLst>
                                    <p:cond delay="3000"/>
                                  </p:stCondLst>
                                  <p:childTnLst>
                                    <p:animMotion origin="layout" path="M 0.00191 0.00024 L 0.14201 -0.12685 " pathEditMode="relative" ptsTypes="AA">
                                      <p:cBhvr>
                                        <p:cTn id="23" dur="2000" fill="hold"/>
                                        <p:tgtEl>
                                          <p:spTgt spid="12"/>
                                        </p:tgtEl>
                                        <p:attrNameLst>
                                          <p:attrName>ppt_x</p:attrName>
                                          <p:attrName>ppt_y</p:attrName>
                                        </p:attrNameLst>
                                      </p:cBhvr>
                                    </p:animMotion>
                                  </p:childTnLst>
                                </p:cTn>
                              </p:par>
                              <p:par>
                                <p:cTn id="24" presetID="10" presetClass="entr" presetSubtype="0" fill="hold" grpId="1"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31" presetClass="exit" presetSubtype="0" fill="hold" grpId="1" nodeType="withEffect">
                                  <p:stCondLst>
                                    <p:cond delay="3000"/>
                                  </p:stCondLst>
                                  <p:childTnLst>
                                    <p:anim calcmode="lin" valueType="num">
                                      <p:cBhvr>
                                        <p:cTn id="28" dur="1000"/>
                                        <p:tgtEl>
                                          <p:spTgt spid="2"/>
                                        </p:tgtEl>
                                        <p:attrNameLst>
                                          <p:attrName>ppt_w</p:attrName>
                                        </p:attrNameLst>
                                      </p:cBhvr>
                                      <p:tavLst>
                                        <p:tav tm="0">
                                          <p:val>
                                            <p:strVal val="ppt_w"/>
                                          </p:val>
                                        </p:tav>
                                        <p:tav tm="100000">
                                          <p:val>
                                            <p:fltVal val="0"/>
                                          </p:val>
                                        </p:tav>
                                      </p:tavLst>
                                    </p:anim>
                                    <p:anim calcmode="lin" valueType="num">
                                      <p:cBhvr>
                                        <p:cTn id="29" dur="1000"/>
                                        <p:tgtEl>
                                          <p:spTgt spid="2"/>
                                        </p:tgtEl>
                                        <p:attrNameLst>
                                          <p:attrName>ppt_h</p:attrName>
                                        </p:attrNameLst>
                                      </p:cBhvr>
                                      <p:tavLst>
                                        <p:tav tm="0">
                                          <p:val>
                                            <p:strVal val="ppt_h"/>
                                          </p:val>
                                        </p:tav>
                                        <p:tav tm="100000">
                                          <p:val>
                                            <p:fltVal val="0"/>
                                          </p:val>
                                        </p:tav>
                                      </p:tavLst>
                                    </p:anim>
                                    <p:anim calcmode="lin" valueType="num">
                                      <p:cBhvr>
                                        <p:cTn id="30" dur="1000"/>
                                        <p:tgtEl>
                                          <p:spTgt spid="2"/>
                                        </p:tgtEl>
                                        <p:attrNameLst>
                                          <p:attrName>style.rotation</p:attrName>
                                        </p:attrNameLst>
                                      </p:cBhvr>
                                      <p:tavLst>
                                        <p:tav tm="0">
                                          <p:val>
                                            <p:fltVal val="0"/>
                                          </p:val>
                                        </p:tav>
                                        <p:tav tm="100000">
                                          <p:val>
                                            <p:fltVal val="90"/>
                                          </p:val>
                                        </p:tav>
                                      </p:tavLst>
                                    </p:anim>
                                    <p:animEffect transition="out" filter="fade">
                                      <p:cBhvr>
                                        <p:cTn id="31" dur="1000"/>
                                        <p:tgtEl>
                                          <p:spTgt spid="2"/>
                                        </p:tgtEl>
                                      </p:cBhvr>
                                    </p:animEffect>
                                    <p:set>
                                      <p:cBhvr>
                                        <p:cTn id="32" dur="1" fill="hold">
                                          <p:stCondLst>
                                            <p:cond delay="999"/>
                                          </p:stCondLst>
                                        </p:cTn>
                                        <p:tgtEl>
                                          <p:spTgt spid="2"/>
                                        </p:tgtEl>
                                        <p:attrNameLst>
                                          <p:attrName>style.visibility</p:attrName>
                                        </p:attrNameLst>
                                      </p:cBhvr>
                                      <p:to>
                                        <p:strVal val="hidden"/>
                                      </p:to>
                                    </p:set>
                                  </p:childTnLst>
                                </p:cTn>
                              </p:par>
                              <p:par>
                                <p:cTn id="33" presetID="0" presetClass="path" presetSubtype="0" accel="50000" decel="50000" fill="hold" nodeType="withEffect">
                                  <p:stCondLst>
                                    <p:cond delay="4500"/>
                                  </p:stCondLst>
                                  <p:childTnLst>
                                    <p:animMotion origin="layout" path="M -0.00104 -0.00186 L 0.13385 -0.12686 " pathEditMode="relative" ptsTypes="AA">
                                      <p:cBhvr>
                                        <p:cTn id="34" dur="2000" fill="hold"/>
                                        <p:tgtEl>
                                          <p:spTgt spid="8"/>
                                        </p:tgtEl>
                                        <p:attrNameLst>
                                          <p:attrName>ppt_x</p:attrName>
                                          <p:attrName>ppt_y</p:attrName>
                                        </p:attrNameLst>
                                      </p:cBhvr>
                                    </p:animMotion>
                                  </p:childTnLst>
                                </p:cTn>
                              </p:par>
                              <p:par>
                                <p:cTn id="35" presetID="1" presetClass="entr" presetSubtype="0" fill="hold" grpId="0" nodeType="withEffect">
                                  <p:stCondLst>
                                    <p:cond delay="6750"/>
                                  </p:stCondLst>
                                  <p:childTnLst>
                                    <p:set>
                                      <p:cBhvr>
                                        <p:cTn id="36" dur="1" fill="hold">
                                          <p:stCondLst>
                                            <p:cond delay="0"/>
                                          </p:stCondLst>
                                        </p:cTn>
                                        <p:tgtEl>
                                          <p:spTgt spid="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00035 -0.00092 L 0.09775 0.10232 L 0.12483 0.1051 L 0.09045 0.11343 L 0.12483 0.1176 L 0.08663 0.12593 L 0.12205 0.12963 L 0.08663 0.11297 L 0.10712 0.11158 " pathEditMode="relative" rAng="0" ptsTypes="AAAAAAAAA">
                                      <p:cBhvr>
                                        <p:cTn id="40" dur="1500" fill="hold"/>
                                        <p:tgtEl>
                                          <p:spTgt spid="25"/>
                                        </p:tgtEl>
                                        <p:attrNameLst>
                                          <p:attrName>ppt_x</p:attrName>
                                          <p:attrName>ppt_y</p:attrName>
                                        </p:attrNameLst>
                                      </p:cBhvr>
                                      <p:rCtr x="6215" y="6528"/>
                                    </p:animMotion>
                                  </p:childTnLst>
                                </p:cTn>
                              </p:par>
                              <p:par>
                                <p:cTn id="41" presetID="31" presetClass="entr" presetSubtype="0" fill="hold" grpId="0" nodeType="withEffect">
                                  <p:stCondLst>
                                    <p:cond delay="50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fltVal val="0"/>
                                          </p:val>
                                        </p:tav>
                                        <p:tav tm="100000">
                                          <p:val>
                                            <p:strVal val="#ppt_w"/>
                                          </p:val>
                                        </p:tav>
                                      </p:tavLst>
                                    </p:anim>
                                    <p:anim calcmode="lin" valueType="num">
                                      <p:cBhvr>
                                        <p:cTn id="44" dur="1000" fill="hold"/>
                                        <p:tgtEl>
                                          <p:spTgt spid="17"/>
                                        </p:tgtEl>
                                        <p:attrNameLst>
                                          <p:attrName>ppt_h</p:attrName>
                                        </p:attrNameLst>
                                      </p:cBhvr>
                                      <p:tavLst>
                                        <p:tav tm="0">
                                          <p:val>
                                            <p:fltVal val="0"/>
                                          </p:val>
                                        </p:tav>
                                        <p:tav tm="100000">
                                          <p:val>
                                            <p:strVal val="#ppt_h"/>
                                          </p:val>
                                        </p:tav>
                                      </p:tavLst>
                                    </p:anim>
                                    <p:anim calcmode="lin" valueType="num">
                                      <p:cBhvr>
                                        <p:cTn id="45" dur="1000" fill="hold"/>
                                        <p:tgtEl>
                                          <p:spTgt spid="17"/>
                                        </p:tgtEl>
                                        <p:attrNameLst>
                                          <p:attrName>style.rotation</p:attrName>
                                        </p:attrNameLst>
                                      </p:cBhvr>
                                      <p:tavLst>
                                        <p:tav tm="0">
                                          <p:val>
                                            <p:fltVal val="90"/>
                                          </p:val>
                                        </p:tav>
                                        <p:tav tm="100000">
                                          <p:val>
                                            <p:fltVal val="0"/>
                                          </p:val>
                                        </p:tav>
                                      </p:tavLst>
                                    </p:anim>
                                    <p:animEffect transition="in" filter="fade">
                                      <p:cBhvr>
                                        <p:cTn id="46" dur="1000"/>
                                        <p:tgtEl>
                                          <p:spTgt spid="17"/>
                                        </p:tgtEl>
                                      </p:cBhvr>
                                    </p:animEffect>
                                  </p:childTnLst>
                                </p:cTn>
                              </p:par>
                              <p:par>
                                <p:cTn id="47" presetID="10" presetClass="exit" presetSubtype="0" fill="hold" grpId="0" nodeType="withEffect">
                                  <p:stCondLst>
                                    <p:cond delay="75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par>
                                <p:cTn id="50" presetID="1" presetClass="entr" presetSubtype="0" fill="hold" nodeType="withEffect">
                                  <p:stCondLst>
                                    <p:cond delay="1500"/>
                                  </p:stCondLst>
                                  <p:childTnLst>
                                    <p:set>
                                      <p:cBhvr>
                                        <p:cTn id="51" dur="1" fill="hold">
                                          <p:stCondLst>
                                            <p:cond delay="0"/>
                                          </p:stCondLst>
                                        </p:cTn>
                                        <p:tgtEl>
                                          <p:spTgt spid="64"/>
                                        </p:tgtEl>
                                        <p:attrNameLst>
                                          <p:attrName>style.visibility</p:attrName>
                                        </p:attrNameLst>
                                      </p:cBhvr>
                                      <p:to>
                                        <p:strVal val="visible"/>
                                      </p:to>
                                    </p:set>
                                  </p:childTnLst>
                                </p:cTn>
                              </p:par>
                              <p:par>
                                <p:cTn id="52" presetID="1" presetClass="entr" presetSubtype="0" fill="hold" nodeType="withEffect">
                                  <p:stCondLst>
                                    <p:cond delay="1500"/>
                                  </p:stCondLst>
                                  <p:childTnLst>
                                    <p:set>
                                      <p:cBhvr>
                                        <p:cTn id="53" dur="1" fill="hold">
                                          <p:stCondLst>
                                            <p:cond delay="0"/>
                                          </p:stCondLst>
                                        </p:cTn>
                                        <p:tgtEl>
                                          <p:spTgt spid="32"/>
                                        </p:tgtEl>
                                        <p:attrNameLst>
                                          <p:attrName>style.visibility</p:attrName>
                                        </p:attrNameLst>
                                      </p:cBhvr>
                                      <p:to>
                                        <p:strVal val="visible"/>
                                      </p:to>
                                    </p:set>
                                  </p:childTnLst>
                                </p:cTn>
                              </p:par>
                              <p:par>
                                <p:cTn id="54" presetID="1" presetClass="exit" presetSubtype="0" fill="hold" nodeType="withEffect">
                                  <p:stCondLst>
                                    <p:cond delay="1500"/>
                                  </p:stCondLst>
                                  <p:childTnLst>
                                    <p:set>
                                      <p:cBhvr>
                                        <p:cTn id="55" dur="1" fill="hold">
                                          <p:stCondLst>
                                            <p:cond delay="0"/>
                                          </p:stCondLst>
                                        </p:cTn>
                                        <p:tgtEl>
                                          <p:spTgt spid="25"/>
                                        </p:tgtEl>
                                        <p:attrNameLst>
                                          <p:attrName>style.visibility</p:attrName>
                                        </p:attrNameLst>
                                      </p:cBhvr>
                                      <p:to>
                                        <p:strVal val="hidden"/>
                                      </p:to>
                                    </p:set>
                                  </p:childTnLst>
                                </p:cTn>
                              </p:par>
                              <p:par>
                                <p:cTn id="56" presetID="0" presetClass="path" presetSubtype="0" accel="50000" decel="50000" fill="hold" nodeType="withEffect">
                                  <p:stCondLst>
                                    <p:cond delay="1500"/>
                                  </p:stCondLst>
                                  <p:childTnLst>
                                    <p:animMotion origin="layout" path="M 0.00191 0.00024 L 0.14201 -0.12685 " pathEditMode="relative" rAng="0" ptsTypes="AA">
                                      <p:cBhvr>
                                        <p:cTn id="57" dur="1500" fill="hold"/>
                                        <p:tgtEl>
                                          <p:spTgt spid="64"/>
                                        </p:tgtEl>
                                        <p:attrNameLst>
                                          <p:attrName>ppt_x</p:attrName>
                                          <p:attrName>ppt_y</p:attrName>
                                        </p:attrNameLst>
                                      </p:cBhvr>
                                      <p:rCtr x="6997" y="-6366"/>
                                    </p:animMotion>
                                  </p:childTnLst>
                                </p:cTn>
                              </p:par>
                              <p:par>
                                <p:cTn id="58" presetID="10" presetClass="entr" presetSubtype="0" fill="hold" grpId="1" nodeType="withEffect">
                                  <p:stCondLst>
                                    <p:cond delay="175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31" presetClass="exit" presetSubtype="0" fill="hold" grpId="1" nodeType="withEffect">
                                  <p:stCondLst>
                                    <p:cond delay="1500"/>
                                  </p:stCondLst>
                                  <p:childTnLst>
                                    <p:anim calcmode="lin" valueType="num">
                                      <p:cBhvr>
                                        <p:cTn id="62" dur="1000"/>
                                        <p:tgtEl>
                                          <p:spTgt spid="17"/>
                                        </p:tgtEl>
                                        <p:attrNameLst>
                                          <p:attrName>ppt_w</p:attrName>
                                        </p:attrNameLst>
                                      </p:cBhvr>
                                      <p:tavLst>
                                        <p:tav tm="0">
                                          <p:val>
                                            <p:strVal val="ppt_w"/>
                                          </p:val>
                                        </p:tav>
                                        <p:tav tm="100000">
                                          <p:val>
                                            <p:fltVal val="0"/>
                                          </p:val>
                                        </p:tav>
                                      </p:tavLst>
                                    </p:anim>
                                    <p:anim calcmode="lin" valueType="num">
                                      <p:cBhvr>
                                        <p:cTn id="63" dur="1000"/>
                                        <p:tgtEl>
                                          <p:spTgt spid="17"/>
                                        </p:tgtEl>
                                        <p:attrNameLst>
                                          <p:attrName>ppt_h</p:attrName>
                                        </p:attrNameLst>
                                      </p:cBhvr>
                                      <p:tavLst>
                                        <p:tav tm="0">
                                          <p:val>
                                            <p:strVal val="ppt_h"/>
                                          </p:val>
                                        </p:tav>
                                        <p:tav tm="100000">
                                          <p:val>
                                            <p:fltVal val="0"/>
                                          </p:val>
                                        </p:tav>
                                      </p:tavLst>
                                    </p:anim>
                                    <p:anim calcmode="lin" valueType="num">
                                      <p:cBhvr>
                                        <p:cTn id="64" dur="1000"/>
                                        <p:tgtEl>
                                          <p:spTgt spid="17"/>
                                        </p:tgtEl>
                                        <p:attrNameLst>
                                          <p:attrName>style.rotation</p:attrName>
                                        </p:attrNameLst>
                                      </p:cBhvr>
                                      <p:tavLst>
                                        <p:tav tm="0">
                                          <p:val>
                                            <p:fltVal val="0"/>
                                          </p:val>
                                        </p:tav>
                                        <p:tav tm="100000">
                                          <p:val>
                                            <p:fltVal val="90"/>
                                          </p:val>
                                        </p:tav>
                                      </p:tavLst>
                                    </p:anim>
                                    <p:animEffect transition="out" filter="fade">
                                      <p:cBhvr>
                                        <p:cTn id="65" dur="1000"/>
                                        <p:tgtEl>
                                          <p:spTgt spid="17"/>
                                        </p:tgtEl>
                                      </p:cBhvr>
                                    </p:animEffect>
                                    <p:set>
                                      <p:cBhvr>
                                        <p:cTn id="66" dur="1" fill="hold">
                                          <p:stCondLst>
                                            <p:cond delay="999"/>
                                          </p:stCondLst>
                                        </p:cTn>
                                        <p:tgtEl>
                                          <p:spTgt spid="17"/>
                                        </p:tgtEl>
                                        <p:attrNameLst>
                                          <p:attrName>style.visibility</p:attrName>
                                        </p:attrNameLst>
                                      </p:cBhvr>
                                      <p:to>
                                        <p:strVal val="hidden"/>
                                      </p:to>
                                    </p:set>
                                  </p:childTnLst>
                                </p:cTn>
                              </p:par>
                              <p:par>
                                <p:cTn id="67" presetID="0" presetClass="path" presetSubtype="0" accel="50000" decel="50000" fill="hold" nodeType="withEffect">
                                  <p:stCondLst>
                                    <p:cond delay="2250"/>
                                  </p:stCondLst>
                                  <p:childTnLst>
                                    <p:animMotion origin="layout" path="M -0.00105 -0.00185 L 0.13385 -0.12685 " pathEditMode="relative" rAng="0" ptsTypes="AA">
                                      <p:cBhvr>
                                        <p:cTn id="68" dur="1500" fill="hold"/>
                                        <p:tgtEl>
                                          <p:spTgt spid="32"/>
                                        </p:tgtEl>
                                        <p:attrNameLst>
                                          <p:attrName>ppt_x</p:attrName>
                                          <p:attrName>ppt_y</p:attrName>
                                        </p:attrNameLst>
                                      </p:cBhvr>
                                      <p:rCtr x="6736" y="-6250"/>
                                    </p:animMotion>
                                  </p:childTnLst>
                                </p:cTn>
                              </p:par>
                              <p:par>
                                <p:cTn id="69" presetID="1" presetClass="entr" presetSubtype="0" fill="hold" grpId="0" nodeType="withEffect">
                                  <p:stCondLst>
                                    <p:cond delay="4250"/>
                                  </p:stCondLst>
                                  <p:childTnLst>
                                    <p:set>
                                      <p:cBhvr>
                                        <p:cTn id="70" dur="1" fill="hold">
                                          <p:stCondLst>
                                            <p:cond delay="0"/>
                                          </p:stCondLst>
                                        </p:cTn>
                                        <p:tgtEl>
                                          <p:spTgt spid="8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nodeType="clickEffect">
                                  <p:stCondLst>
                                    <p:cond delay="0"/>
                                  </p:stCondLst>
                                  <p:childTnLst>
                                    <p:animMotion origin="layout" path="M -0.00174 -0.00092 L 0.11493 0.09352 L 0.12118 0.0963 L 0.13646 0.08982 L 0.26979 0.00556 " pathEditMode="relative" ptsTypes="AAAAA">
                                      <p:cBhvr>
                                        <p:cTn id="74" dur="3000" fill="hold"/>
                                        <p:tgtEl>
                                          <p:spTgt spid="81"/>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00278 0.00023 L 0.11111 0.09097 L 0.29653 0.01783 L 0.29653 0.01783 L 0.29653 0.01783 " pathEditMode="relative" ptsTypes="AAAAA">
                                      <p:cBhvr>
                                        <p:cTn id="76" dur="3000" fill="hold"/>
                                        <p:tgtEl>
                                          <p:spTgt spid="84"/>
                                        </p:tgtEl>
                                        <p:attrNameLst>
                                          <p:attrName>ppt_x</p:attrName>
                                          <p:attrName>ppt_y</p:attrName>
                                        </p:attrNameLst>
                                      </p:cBhvr>
                                    </p:animMotion>
                                  </p:childTnLst>
                                </p:cTn>
                              </p:par>
                              <p:par>
                                <p:cTn id="77" presetID="10" presetClass="entr" presetSubtype="0" fill="hold" grpId="0" nodeType="withEffect">
                                  <p:stCondLst>
                                    <p:cond delay="175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xit" presetSubtype="0" fill="hold" grpId="0" nodeType="withEffect">
                                  <p:stCondLst>
                                    <p:cond delay="1750"/>
                                  </p:stCondLst>
                                  <p:childTnLst>
                                    <p:animEffect transition="out" filter="fade">
                                      <p:cBhvr>
                                        <p:cTn id="81" dur="500"/>
                                        <p:tgtEl>
                                          <p:spTgt spid="68"/>
                                        </p:tgtEl>
                                      </p:cBhvr>
                                    </p:animEffect>
                                    <p:set>
                                      <p:cBhvr>
                                        <p:cTn id="82" dur="1" fill="hold">
                                          <p:stCondLst>
                                            <p:cond delay="499"/>
                                          </p:stCondLst>
                                        </p:cTn>
                                        <p:tgtEl>
                                          <p:spTgt spid="68"/>
                                        </p:tgtEl>
                                        <p:attrNameLst>
                                          <p:attrName>style.visibility</p:attrName>
                                        </p:attrNameLst>
                                      </p:cBhvr>
                                      <p:to>
                                        <p:strVal val="hidden"/>
                                      </p:to>
                                    </p:set>
                                  </p:childTnLst>
                                </p:cTn>
                              </p:par>
                              <p:par>
                                <p:cTn id="83" presetID="10" presetClass="exit" presetSubtype="0" fill="hold" grpId="1" nodeType="withEffect">
                                  <p:stCondLst>
                                    <p:cond delay="2500"/>
                                  </p:stCondLst>
                                  <p:childTnLst>
                                    <p:animEffect transition="out" filter="fade">
                                      <p:cBhvr>
                                        <p:cTn id="84" dur="500"/>
                                        <p:tgtEl>
                                          <p:spTgt spid="67"/>
                                        </p:tgtEl>
                                      </p:cBhvr>
                                    </p:animEffect>
                                    <p:set>
                                      <p:cBhvr>
                                        <p:cTn id="85" dur="1" fill="hold">
                                          <p:stCondLst>
                                            <p:cond delay="499"/>
                                          </p:stCondLst>
                                        </p:cTn>
                                        <p:tgtEl>
                                          <p:spTgt spid="67"/>
                                        </p:tgtEl>
                                        <p:attrNameLst>
                                          <p:attrName>style.visibility</p:attrName>
                                        </p:attrNameLst>
                                      </p:cBhvr>
                                      <p:to>
                                        <p:strVal val="hidden"/>
                                      </p:to>
                                    </p:set>
                                  </p:childTnLst>
                                </p:cTn>
                              </p:par>
                              <p:par>
                                <p:cTn id="86" presetID="10" presetClass="entr" presetSubtype="0" fill="hold" grpId="1" nodeType="withEffect">
                                  <p:stCondLst>
                                    <p:cond delay="250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500"/>
                                        <p:tgtEl>
                                          <p:spTgt spid="68"/>
                                        </p:tgtEl>
                                      </p:cBhvr>
                                    </p:animEffect>
                                  </p:childTnLst>
                                </p:cTn>
                              </p:par>
                              <p:par>
                                <p:cTn id="89" presetID="1" presetClass="entr" presetSubtype="0" fill="hold" grpId="0" nodeType="withEffect">
                                  <p:stCondLst>
                                    <p:cond delay="3500"/>
                                  </p:stCondLst>
                                  <p:childTnLst>
                                    <p:set>
                                      <p:cBhvr>
                                        <p:cTn id="9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8" grpId="0" animBg="1"/>
      <p:bldP spid="18" grpId="1" animBg="1"/>
      <p:bldP spid="17" grpId="0" animBg="1"/>
      <p:bldP spid="17" grpId="1" animBg="1"/>
      <p:bldP spid="19" grpId="0" animBg="1"/>
      <p:bldP spid="19" grpId="1" animBg="1"/>
      <p:bldP spid="67" grpId="0" animBg="1"/>
      <p:bldP spid="67" grpId="1" animBg="1"/>
      <p:bldP spid="68" grpId="0" animBg="1"/>
      <p:bldP spid="68" grpId="1" animBg="1"/>
      <p:bldP spid="87" grpId="0" animBg="1"/>
      <p:bldP spid="88" grpId="0" animBg="1"/>
      <p:bldP spid="8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055AD7-8747-36D0-3F00-7DF49C35BF13}"/>
              </a:ext>
            </a:extLst>
          </p:cNvPr>
          <p:cNvSpPr>
            <a:spLocks noGrp="1"/>
          </p:cNvSpPr>
          <p:nvPr>
            <p:ph type="title"/>
          </p:nvPr>
        </p:nvSpPr>
        <p:spPr/>
        <p:txBody>
          <a:bodyPr/>
          <a:lstStyle/>
          <a:p>
            <a:r>
              <a:rPr lang="en-US" dirty="0"/>
              <a:t>How can we improve our understanding?</a:t>
            </a:r>
          </a:p>
        </p:txBody>
      </p:sp>
      <p:sp>
        <p:nvSpPr>
          <p:cNvPr id="5" name="Slide Number Placeholder 4">
            <a:extLst>
              <a:ext uri="{FF2B5EF4-FFF2-40B4-BE49-F238E27FC236}">
                <a16:creationId xmlns:a16="http://schemas.microsoft.com/office/drawing/2014/main" id="{258C66A6-9617-D706-839B-0F64EBFFEC6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46</a:t>
            </a:fld>
            <a:endParaRPr lang="en-US"/>
          </a:p>
        </p:txBody>
      </p:sp>
      <p:pic>
        <p:nvPicPr>
          <p:cNvPr id="7" name="Picture 6" descr="A diagram of a function&#10;&#10;Description automatically generated">
            <a:extLst>
              <a:ext uri="{FF2B5EF4-FFF2-40B4-BE49-F238E27FC236}">
                <a16:creationId xmlns:a16="http://schemas.microsoft.com/office/drawing/2014/main" id="{EDA5FD15-4871-5516-6E8D-B81D8A03D755}"/>
              </a:ext>
            </a:extLst>
          </p:cNvPr>
          <p:cNvPicPr>
            <a:picLocks noChangeAspect="1"/>
          </p:cNvPicPr>
          <p:nvPr/>
        </p:nvPicPr>
        <p:blipFill>
          <a:blip r:embed="rId3"/>
          <a:stretch>
            <a:fillRect/>
          </a:stretch>
        </p:blipFill>
        <p:spPr>
          <a:xfrm>
            <a:off x="146449" y="1203097"/>
            <a:ext cx="4028236" cy="4772790"/>
          </a:xfrm>
          <a:prstGeom prst="rect">
            <a:avLst/>
          </a:prstGeom>
        </p:spPr>
      </p:pic>
      <p:sp>
        <p:nvSpPr>
          <p:cNvPr id="11" name="Content Placeholder 1">
            <a:extLst>
              <a:ext uri="{FF2B5EF4-FFF2-40B4-BE49-F238E27FC236}">
                <a16:creationId xmlns:a16="http://schemas.microsoft.com/office/drawing/2014/main" id="{1B38B100-EC90-4336-A098-584D14485EB3}"/>
              </a:ext>
            </a:extLst>
          </p:cNvPr>
          <p:cNvSpPr txBox="1">
            <a:spLocks/>
          </p:cNvSpPr>
          <p:nvPr/>
        </p:nvSpPr>
        <p:spPr bwMode="auto">
          <a:xfrm>
            <a:off x="4567720" y="1143000"/>
            <a:ext cx="4440961" cy="4572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kern="0" dirty="0"/>
              <a:t>Proposed recently</a:t>
            </a:r>
            <a:r>
              <a:rPr lang="en-US" kern="0" baseline="30000" dirty="0"/>
              <a:t>[7]</a:t>
            </a:r>
            <a:r>
              <a:rPr lang="en-US" kern="0" dirty="0"/>
              <a:t> and with experimental suggestions</a:t>
            </a:r>
          </a:p>
          <a:p>
            <a:r>
              <a:rPr lang="en-US" kern="0" dirty="0"/>
              <a:t>Survival Amplitude</a:t>
            </a:r>
          </a:p>
          <a:p>
            <a:pPr lvl="1"/>
            <a:endParaRPr lang="en-US" kern="0" dirty="0"/>
          </a:p>
          <a:p>
            <a:pPr lvl="1"/>
            <a:endParaRPr lang="en-US" kern="0" dirty="0"/>
          </a:p>
          <a:p>
            <a:r>
              <a:rPr lang="en-US" kern="0" dirty="0"/>
              <a:t>Spectral Function</a:t>
            </a:r>
          </a:p>
          <a:p>
            <a:pPr lvl="1"/>
            <a:endParaRPr lang="en-US" kern="0" dirty="0"/>
          </a:p>
          <a:p>
            <a:pPr lvl="1"/>
            <a:endParaRPr lang="en-US" kern="0" dirty="0"/>
          </a:p>
          <a:p>
            <a:r>
              <a:rPr lang="en-US" kern="0" dirty="0"/>
              <a:t>Breit-Wigner resonance</a:t>
            </a:r>
          </a:p>
          <a:p>
            <a:endParaRPr lang="en-US" kern="0" dirty="0"/>
          </a:p>
          <a:p>
            <a:r>
              <a:rPr lang="en-US" kern="0" baseline="30000" dirty="0"/>
              <a:t>9</a:t>
            </a:r>
            <a:r>
              <a:rPr lang="en-US" kern="0" dirty="0"/>
              <a:t>N(1/2</a:t>
            </a:r>
            <a:r>
              <a:rPr lang="en-US" kern="0" baseline="30000" dirty="0"/>
              <a:t>+</a:t>
            </a:r>
            <a:r>
              <a:rPr lang="en-US" kern="0" dirty="0"/>
              <a:t>)</a:t>
            </a:r>
            <a:r>
              <a:rPr lang="en-US" kern="0" baseline="30000" dirty="0"/>
              <a:t> </a:t>
            </a:r>
            <a:r>
              <a:rPr lang="en-US" kern="0" dirty="0"/>
              <a:t>doesn’t have Breit-Wigner shape</a:t>
            </a:r>
          </a:p>
        </p:txBody>
      </p:sp>
      <p:sp>
        <p:nvSpPr>
          <p:cNvPr id="14" name="Content Placeholder 1">
            <a:extLst>
              <a:ext uri="{FF2B5EF4-FFF2-40B4-BE49-F238E27FC236}">
                <a16:creationId xmlns:a16="http://schemas.microsoft.com/office/drawing/2014/main" id="{7C65B1A9-8135-43FF-88D1-D89A5B02E5E7}"/>
              </a:ext>
            </a:extLst>
          </p:cNvPr>
          <p:cNvSpPr txBox="1">
            <a:spLocks/>
          </p:cNvSpPr>
          <p:nvPr/>
        </p:nvSpPr>
        <p:spPr>
          <a:xfrm>
            <a:off x="4387269" y="5784051"/>
            <a:ext cx="4800600" cy="364628"/>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sz="900" dirty="0"/>
              <a:t>S.M. Wang, W. Nazarewicz, A. </a:t>
            </a:r>
            <a:r>
              <a:rPr lang="en-US" sz="900" dirty="0" err="1"/>
              <a:t>Volya</a:t>
            </a:r>
            <a:r>
              <a:rPr lang="en-US" sz="900" dirty="0"/>
              <a:t>, and Y. G. Ma, </a:t>
            </a:r>
            <a:r>
              <a:rPr lang="en-US" sz="900" i="1" dirty="0"/>
              <a:t>Probing the nonexponential decay regime in open quantum systems. </a:t>
            </a:r>
            <a:r>
              <a:rPr lang="en-US" sz="900" dirty="0"/>
              <a:t>June 23, 2023. Phys. Rev. Res. 5 023183 (2023)</a:t>
            </a:r>
          </a:p>
        </p:txBody>
      </p:sp>
      <p:pic>
        <p:nvPicPr>
          <p:cNvPr id="8" name="Picture 7" descr="A black background with a black square&#10;&#10;Description automatically generated">
            <a:extLst>
              <a:ext uri="{FF2B5EF4-FFF2-40B4-BE49-F238E27FC236}">
                <a16:creationId xmlns:a16="http://schemas.microsoft.com/office/drawing/2014/main" id="{77CA3363-49C4-136A-3C2F-50707193CC5A}"/>
              </a:ext>
            </a:extLst>
          </p:cNvPr>
          <p:cNvPicPr>
            <a:picLocks noChangeAspect="1"/>
          </p:cNvPicPr>
          <p:nvPr/>
        </p:nvPicPr>
        <p:blipFill>
          <a:blip r:embed="rId4"/>
          <a:stretch>
            <a:fillRect/>
          </a:stretch>
        </p:blipFill>
        <p:spPr>
          <a:xfrm>
            <a:off x="4495800" y="2263824"/>
            <a:ext cx="4419600" cy="587378"/>
          </a:xfrm>
          <a:prstGeom prst="rect">
            <a:avLst/>
          </a:prstGeom>
        </p:spPr>
      </p:pic>
      <p:pic>
        <p:nvPicPr>
          <p:cNvPr id="12" name="Picture 11" descr="A black background with a black square&#10;&#10;Description automatically generated">
            <a:extLst>
              <a:ext uri="{FF2B5EF4-FFF2-40B4-BE49-F238E27FC236}">
                <a16:creationId xmlns:a16="http://schemas.microsoft.com/office/drawing/2014/main" id="{3BE6162E-5D1F-00D8-CAC7-7F8A795F27D0}"/>
              </a:ext>
            </a:extLst>
          </p:cNvPr>
          <p:cNvPicPr>
            <a:picLocks noChangeAspect="1"/>
          </p:cNvPicPr>
          <p:nvPr/>
        </p:nvPicPr>
        <p:blipFill>
          <a:blip r:embed="rId5"/>
          <a:stretch>
            <a:fillRect/>
          </a:stretch>
        </p:blipFill>
        <p:spPr>
          <a:xfrm>
            <a:off x="6072060" y="4419600"/>
            <a:ext cx="1431018" cy="300968"/>
          </a:xfrm>
          <a:prstGeom prst="rect">
            <a:avLst/>
          </a:prstGeom>
        </p:spPr>
      </p:pic>
      <p:pic>
        <p:nvPicPr>
          <p:cNvPr id="16" name="Picture 15" descr="A black background with a black square&#10;&#10;Description automatically generated">
            <a:extLst>
              <a:ext uri="{FF2B5EF4-FFF2-40B4-BE49-F238E27FC236}">
                <a16:creationId xmlns:a16="http://schemas.microsoft.com/office/drawing/2014/main" id="{3E37F967-E1BB-6326-51F9-3BFCD1B1B9A5}"/>
              </a:ext>
            </a:extLst>
          </p:cNvPr>
          <p:cNvPicPr>
            <a:picLocks noChangeAspect="1"/>
          </p:cNvPicPr>
          <p:nvPr/>
        </p:nvPicPr>
        <p:blipFill>
          <a:blip r:embed="rId6"/>
          <a:stretch>
            <a:fillRect/>
          </a:stretch>
        </p:blipFill>
        <p:spPr>
          <a:xfrm>
            <a:off x="6147493" y="3429000"/>
            <a:ext cx="1116214" cy="479168"/>
          </a:xfrm>
          <a:prstGeom prst="rect">
            <a:avLst/>
          </a:prstGeom>
        </p:spPr>
      </p:pic>
      <p:sp>
        <p:nvSpPr>
          <p:cNvPr id="2" name="Footer Placeholder 2">
            <a:extLst>
              <a:ext uri="{FF2B5EF4-FFF2-40B4-BE49-F238E27FC236}">
                <a16:creationId xmlns:a16="http://schemas.microsoft.com/office/drawing/2014/main" id="{67657298-8219-0CA4-0D00-55BBFB9F2D72}"/>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1489290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945DE0-5D59-2EC7-9A3B-9A11C32868E9}"/>
              </a:ext>
            </a:extLst>
          </p:cNvPr>
          <p:cNvSpPr>
            <a:spLocks noGrp="1"/>
          </p:cNvSpPr>
          <p:nvPr>
            <p:ph idx="1"/>
          </p:nvPr>
        </p:nvSpPr>
        <p:spPr>
          <a:xfrm>
            <a:off x="76200" y="1066801"/>
            <a:ext cx="4495800" cy="5028898"/>
          </a:xfrm>
        </p:spPr>
        <p:txBody>
          <a:bodyPr/>
          <a:lstStyle/>
          <a:p>
            <a:pPr marL="0" indent="0">
              <a:buNone/>
            </a:pPr>
            <a:r>
              <a:rPr lang="en-US" dirty="0"/>
              <a:t>Theoretically:</a:t>
            </a:r>
          </a:p>
          <a:p>
            <a:r>
              <a:rPr lang="en-US" dirty="0"/>
              <a:t>Look at lifetime plot, specifically where do we deviate from exponential to power law (more scattering continuum dependence)</a:t>
            </a:r>
          </a:p>
          <a:p>
            <a:r>
              <a:rPr lang="en-US" dirty="0"/>
              <a:t>Biggest challenges are computational!</a:t>
            </a:r>
          </a:p>
          <a:p>
            <a:pPr lvl="1"/>
            <a:r>
              <a:rPr lang="en-US" dirty="0"/>
              <a:t>Dense contour discretization for antibound states too expensive</a:t>
            </a:r>
          </a:p>
          <a:p>
            <a:pPr lvl="1"/>
            <a:r>
              <a:rPr lang="en-US" dirty="0"/>
              <a:t>Large truncations to our model space used</a:t>
            </a:r>
          </a:p>
          <a:p>
            <a:pPr lvl="1"/>
            <a:r>
              <a:rPr lang="en-US" dirty="0"/>
              <a:t>Ideally, we’d calculate with all 5 valence nucleons in the continuum, but we had to truncate to 2 due to large dimensions</a:t>
            </a:r>
          </a:p>
          <a:p>
            <a:endParaRPr lang="en-US" dirty="0"/>
          </a:p>
        </p:txBody>
      </p:sp>
      <p:sp>
        <p:nvSpPr>
          <p:cNvPr id="3" name="Title 2">
            <a:extLst>
              <a:ext uri="{FF2B5EF4-FFF2-40B4-BE49-F238E27FC236}">
                <a16:creationId xmlns:a16="http://schemas.microsoft.com/office/drawing/2014/main" id="{AE055AD7-8747-36D0-3F00-7DF49C35BF13}"/>
              </a:ext>
            </a:extLst>
          </p:cNvPr>
          <p:cNvSpPr>
            <a:spLocks noGrp="1"/>
          </p:cNvSpPr>
          <p:nvPr>
            <p:ph type="title"/>
          </p:nvPr>
        </p:nvSpPr>
        <p:spPr/>
        <p:txBody>
          <a:bodyPr/>
          <a:lstStyle/>
          <a:p>
            <a:r>
              <a:rPr lang="en-US" dirty="0"/>
              <a:t>How can we improve our understanding?</a:t>
            </a:r>
          </a:p>
        </p:txBody>
      </p:sp>
      <p:sp>
        <p:nvSpPr>
          <p:cNvPr id="5" name="Slide Number Placeholder 4">
            <a:extLst>
              <a:ext uri="{FF2B5EF4-FFF2-40B4-BE49-F238E27FC236}">
                <a16:creationId xmlns:a16="http://schemas.microsoft.com/office/drawing/2014/main" id="{258C66A6-9617-D706-839B-0F64EBFFEC6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47</a:t>
            </a:fld>
            <a:endParaRPr lang="en-US"/>
          </a:p>
        </p:txBody>
      </p:sp>
      <p:pic>
        <p:nvPicPr>
          <p:cNvPr id="9" name="Picture 8" descr="A graph of a function&#10;&#10;Description automatically generated">
            <a:extLst>
              <a:ext uri="{FF2B5EF4-FFF2-40B4-BE49-F238E27FC236}">
                <a16:creationId xmlns:a16="http://schemas.microsoft.com/office/drawing/2014/main" id="{B42C7B6D-EE4B-38FB-0FAB-CC7FD8D42A75}"/>
              </a:ext>
            </a:extLst>
          </p:cNvPr>
          <p:cNvPicPr>
            <a:picLocks noChangeAspect="1"/>
          </p:cNvPicPr>
          <p:nvPr/>
        </p:nvPicPr>
        <p:blipFill>
          <a:blip r:embed="rId3"/>
          <a:stretch>
            <a:fillRect/>
          </a:stretch>
        </p:blipFill>
        <p:spPr>
          <a:xfrm>
            <a:off x="4572000" y="1324548"/>
            <a:ext cx="4405082" cy="4513404"/>
          </a:xfrm>
          <a:prstGeom prst="rect">
            <a:avLst/>
          </a:prstGeom>
        </p:spPr>
      </p:pic>
      <p:sp>
        <p:nvSpPr>
          <p:cNvPr id="6" name="Footer Placeholder 2">
            <a:extLst>
              <a:ext uri="{FF2B5EF4-FFF2-40B4-BE49-F238E27FC236}">
                <a16:creationId xmlns:a16="http://schemas.microsoft.com/office/drawing/2014/main" id="{7F1DC09A-31BD-AD9E-66BD-3D43185411A9}"/>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
        <p:nvSpPr>
          <p:cNvPr id="4" name="Content Placeholder 1">
            <a:extLst>
              <a:ext uri="{FF2B5EF4-FFF2-40B4-BE49-F238E27FC236}">
                <a16:creationId xmlns:a16="http://schemas.microsoft.com/office/drawing/2014/main" id="{F07B12D0-784F-AF48-4634-F1E5C1D18C3F}"/>
              </a:ext>
            </a:extLst>
          </p:cNvPr>
          <p:cNvSpPr txBox="1">
            <a:spLocks/>
          </p:cNvSpPr>
          <p:nvPr/>
        </p:nvSpPr>
        <p:spPr>
          <a:xfrm>
            <a:off x="4387269" y="5784051"/>
            <a:ext cx="4800600" cy="364628"/>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sz="900" dirty="0"/>
              <a:t>S.M. Wang, W. Nazarewicz, A. </a:t>
            </a:r>
            <a:r>
              <a:rPr lang="en-US" sz="900" dirty="0" err="1"/>
              <a:t>Volya</a:t>
            </a:r>
            <a:r>
              <a:rPr lang="en-US" sz="900" dirty="0"/>
              <a:t>, and Y. G. Ma, </a:t>
            </a:r>
            <a:r>
              <a:rPr lang="en-US" sz="900" i="1" dirty="0"/>
              <a:t>Probing the nonexponential decay regime in open quantum systems. </a:t>
            </a:r>
            <a:r>
              <a:rPr lang="en-US" sz="900" dirty="0"/>
              <a:t>June 23, 2023. Phys. Rev. Res. 5 023183 (2023)</a:t>
            </a:r>
          </a:p>
        </p:txBody>
      </p:sp>
    </p:spTree>
    <p:extLst>
      <p:ext uri="{BB962C8B-B14F-4D97-AF65-F5344CB8AC3E}">
        <p14:creationId xmlns:p14="http://schemas.microsoft.com/office/powerpoint/2010/main" val="1948287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8A945DE0-5D59-2EC7-9A3B-9A11C32868E9}"/>
                  </a:ext>
                </a:extLst>
              </p:cNvPr>
              <p:cNvSpPr>
                <a:spLocks noGrp="1"/>
              </p:cNvSpPr>
              <p:nvPr>
                <p:ph idx="1"/>
              </p:nvPr>
            </p:nvSpPr>
            <p:spPr>
              <a:xfrm>
                <a:off x="76199" y="1066801"/>
                <a:ext cx="8932481" cy="5028898"/>
              </a:xfrm>
            </p:spPr>
            <p:txBody>
              <a:bodyPr/>
              <a:lstStyle/>
              <a:p>
                <a:r>
                  <a:rPr lang="en-US" dirty="0"/>
                  <a:t>Speedups already implemented</a:t>
                </a:r>
                <a:r>
                  <a:rPr lang="en-US" baseline="30000" dirty="0"/>
                  <a:t>[8]</a:t>
                </a:r>
                <a:r>
                  <a:rPr lang="en-US" dirty="0"/>
                  <a:t>:</a:t>
                </a:r>
              </a:p>
              <a:p>
                <a:pPr lvl="1"/>
                <a:r>
                  <a:rPr lang="en-US" dirty="0"/>
                  <a:t>1D, 2D, and hybrid 1D/2D partitioning of GSM Hamiltonian matrix</a:t>
                </a:r>
              </a:p>
              <a:p>
                <a:r>
                  <a:rPr lang="en-US" dirty="0"/>
                  <a:t>General problem size and scaling:</a:t>
                </a:r>
              </a:p>
              <a:p>
                <a:pPr lvl="1"/>
                <a:r>
                  <a:rPr lang="en-US" dirty="0"/>
                  <a:t>Number of valence nucleons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𝑣</m:t>
                        </m:r>
                      </m:sub>
                    </m:sSub>
                  </m:oMath>
                </a14:m>
                <a:r>
                  <a:rPr lang="en-US" dirty="0"/>
                  <a:t> in many-body space generated by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oMath>
                </a14:m>
                <a:r>
                  <a:rPr lang="en-US" dirty="0"/>
                  <a:t> states</a:t>
                </a:r>
              </a:p>
              <a:p>
                <a:pPr lvl="2"/>
                <a:r>
                  <a:rPr lang="en-US" dirty="0"/>
                  <a:t>Dimension of matrix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𝑠</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𝑣</m:t>
                            </m:r>
                          </m:sub>
                        </m:sSub>
                      </m:sup>
                    </m:sSubSup>
                  </m:oMath>
                </a14:m>
                <a:endParaRPr lang="en-US" b="0" i="1" dirty="0">
                  <a:latin typeface="Cambria Math" panose="02040503050406030204" pitchFamily="18" charset="0"/>
                </a:endParaRPr>
              </a:p>
              <a:p>
                <a:pPr lvl="3"/>
                <a:r>
                  <a:rPr lang="en-US" dirty="0"/>
                  <a:t>For </a:t>
                </a:r>
                <a:r>
                  <a:rPr lang="en-US" baseline="30000" dirty="0"/>
                  <a:t>8</a:t>
                </a:r>
                <a:r>
                  <a:rPr lang="en-US" dirty="0"/>
                  <a:t>C: particles in the continuum </a:t>
                </a:r>
                <a14:m>
                  <m:oMath xmlns:m="http://schemas.openxmlformats.org/officeDocument/2006/math">
                    <m:r>
                      <a:rPr lang="en-US" b="0"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r>
                      <a:rPr lang="en-US" b="0" i="1" smtClean="0">
                        <a:latin typeface="Cambria Math" panose="02040503050406030204" pitchFamily="18" charset="0"/>
                      </a:rPr>
                      <m:t>=</m:t>
                    </m:r>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806</m:t>
                    </m:r>
                    <m:r>
                      <a:rPr lang="en-US" b="0" i="1" smtClean="0">
                        <a:latin typeface="Cambria Math" panose="02040503050406030204" pitchFamily="18" charset="0"/>
                      </a:rPr>
                      <m:t>,</m:t>
                    </m:r>
                    <m:r>
                      <a:rPr lang="en-US" i="1">
                        <a:latin typeface="Cambria Math" panose="02040503050406030204" pitchFamily="18" charset="0"/>
                      </a:rPr>
                      <m:t>944</m:t>
                    </m:r>
                  </m:oMath>
                </a14:m>
                <a:r>
                  <a:rPr lang="en-US" dirty="0"/>
                  <a:t> and </a:t>
                </a:r>
                <a14:m>
                  <m:oMath xmlns:m="http://schemas.openxmlformats.org/officeDocument/2006/math">
                    <m:r>
                      <a:rPr lang="en-US"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=4</m:t>
                        </m:r>
                      </m:e>
                    </m:d>
                    <m:r>
                      <a:rPr lang="en-US" i="1">
                        <a:latin typeface="Cambria Math" panose="02040503050406030204" pitchFamily="18" charset="0"/>
                      </a:rPr>
                      <m:t>=46</m:t>
                    </m:r>
                    <m:r>
                      <a:rPr lang="en-US" b="0" i="1" smtClean="0">
                        <a:latin typeface="Cambria Math" panose="02040503050406030204" pitchFamily="18" charset="0"/>
                      </a:rPr>
                      <m:t>,</m:t>
                    </m:r>
                    <m:r>
                      <a:rPr lang="en-US" i="1">
                        <a:latin typeface="Cambria Math" panose="02040503050406030204" pitchFamily="18" charset="0"/>
                      </a:rPr>
                      <m:t>911</m:t>
                    </m:r>
                    <m:r>
                      <a:rPr lang="en-US" b="0" i="1" smtClean="0">
                        <a:latin typeface="Cambria Math" panose="02040503050406030204" pitchFamily="18" charset="0"/>
                      </a:rPr>
                      <m:t>,</m:t>
                    </m:r>
                    <m:r>
                      <a:rPr lang="en-US" i="1">
                        <a:latin typeface="Cambria Math" panose="02040503050406030204" pitchFamily="18" charset="0"/>
                      </a:rPr>
                      <m:t>690</m:t>
                    </m:r>
                  </m:oMath>
                </a14:m>
                <a:endParaRPr lang="en-US" dirty="0"/>
              </a:p>
              <a:p>
                <a:pPr lvl="3"/>
                <a:r>
                  <a:rPr lang="en-US" dirty="0"/>
                  <a:t>For </a:t>
                </a:r>
                <a:r>
                  <a:rPr lang="en-US" baseline="30000" dirty="0"/>
                  <a:t>9</a:t>
                </a:r>
                <a:r>
                  <a:rPr lang="en-US" dirty="0"/>
                  <a:t>N: particles in the continuum </a:t>
                </a:r>
                <a14:m>
                  <m:oMath xmlns:m="http://schemas.openxmlformats.org/officeDocument/2006/math">
                    <m:r>
                      <a:rPr lang="en-US" b="0"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r>
                      <a:rPr lang="en-US" b="0" i="1" smtClean="0">
                        <a:latin typeface="Cambria Math" panose="02040503050406030204" pitchFamily="18" charset="0"/>
                      </a:rPr>
                      <m:t>=</m:t>
                    </m:r>
                    <m:r>
                      <a:rPr lang="en-US" i="1">
                        <a:latin typeface="Cambria Math" panose="02040503050406030204" pitchFamily="18" charset="0"/>
                      </a:rPr>
                      <m:t>11</m:t>
                    </m:r>
                    <m:r>
                      <a:rPr lang="en-US" b="0" i="1" smtClean="0">
                        <a:latin typeface="Cambria Math" panose="02040503050406030204" pitchFamily="18" charset="0"/>
                      </a:rPr>
                      <m:t>,</m:t>
                    </m:r>
                    <m:r>
                      <a:rPr lang="en-US" i="1">
                        <a:latin typeface="Cambria Math" panose="02040503050406030204" pitchFamily="18" charset="0"/>
                      </a:rPr>
                      <m:t>209</m:t>
                    </m:r>
                    <m:r>
                      <a:rPr lang="en-US" b="0" i="1" smtClean="0">
                        <a:latin typeface="Cambria Math" panose="02040503050406030204" pitchFamily="18" charset="0"/>
                      </a:rPr>
                      <m:t>,</m:t>
                    </m:r>
                    <m:r>
                      <a:rPr lang="en-US" i="1">
                        <a:latin typeface="Cambria Math" panose="02040503050406030204" pitchFamily="18" charset="0"/>
                      </a:rPr>
                      <m:t>500</m:t>
                    </m:r>
                  </m:oMath>
                </a14:m>
                <a:r>
                  <a:rPr lang="en-US" dirty="0"/>
                  <a:t>and </a:t>
                </a:r>
                <a14:m>
                  <m:oMath xmlns:m="http://schemas.openxmlformats.org/officeDocument/2006/math">
                    <m:r>
                      <a:rPr lang="en-US" i="1" smtClean="0">
                        <a:latin typeface="Cambria Math" panose="02040503050406030204" pitchFamily="18" charset="0"/>
                      </a:rPr>
                      <m:t>𝑑</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=5</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302,656,500?</m:t>
                    </m:r>
                  </m:oMath>
                </a14:m>
                <a:endParaRPr lang="en-US" dirty="0"/>
              </a:p>
              <a:p>
                <a:pPr lvl="2"/>
                <a:r>
                  <a:rPr lang="en-US" dirty="0"/>
                  <a:t>Number of nonzero elements order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1+2/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𝑣</m:t>
                            </m:r>
                          </m:sub>
                        </m:sSub>
                      </m:sup>
                    </m:sSup>
                  </m:oMath>
                </a14:m>
                <a:endParaRPr lang="en-US" dirty="0"/>
              </a:p>
              <a:p>
                <a:pPr lvl="3"/>
                <a:r>
                  <a:rPr lang="en-US" dirty="0"/>
                  <a:t>For 2 nucleons in the continuum,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1.67</m:t>
                        </m:r>
                      </m:sup>
                    </m:sSup>
                  </m:oMath>
                </a14:m>
                <a:endParaRPr lang="en-US" b="0" i="1" dirty="0">
                  <a:latin typeface="Cambria Math" panose="02040503050406030204" pitchFamily="18" charset="0"/>
                </a:endParaRPr>
              </a:p>
              <a:p>
                <a:pPr lvl="3"/>
                <a:r>
                  <a:rPr lang="en-US" b="0" dirty="0"/>
                  <a:t>For 5 nucleons in the continuum,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𝑑</m:t>
                        </m:r>
                      </m:e>
                      <m:sup>
                        <m:r>
                          <a:rPr lang="en-US" b="0" i="1" smtClean="0">
                            <a:latin typeface="Cambria Math" panose="02040503050406030204" pitchFamily="18" charset="0"/>
                          </a:rPr>
                          <m:t>1.4</m:t>
                        </m:r>
                      </m:sup>
                    </m:sSup>
                  </m:oMath>
                </a14:m>
                <a:endParaRPr lang="en-US" dirty="0"/>
              </a:p>
              <a:p>
                <a:r>
                  <a:rPr lang="en-US" dirty="0"/>
                  <a:t>Two current approaches to handling the Hamiltonian</a:t>
                </a:r>
              </a:p>
              <a:p>
                <a:pPr lvl="1"/>
                <a:r>
                  <a:rPr lang="en-US" dirty="0"/>
                  <a:t>Full storage (</a:t>
                </a:r>
                <a14:m>
                  <m:oMath xmlns:m="http://schemas.openxmlformats.org/officeDocument/2006/math">
                    <m:r>
                      <a:rPr lang="en-US" b="0" i="1" smtClean="0">
                        <a:latin typeface="Cambria Math" panose="02040503050406030204" pitchFamily="18" charset="0"/>
                      </a:rPr>
                      <m:t>𝐻</m:t>
                    </m:r>
                  </m:oMath>
                </a14:m>
                <a:r>
                  <a:rPr lang="en-US" dirty="0"/>
                  <a:t> stored entirely) and is memory bounded</a:t>
                </a:r>
              </a:p>
              <a:p>
                <a:pPr lvl="1"/>
                <a:r>
                  <a:rPr lang="en-US" dirty="0"/>
                  <a:t>On-the-fly (recalculates </a:t>
                </a:r>
                <a14:m>
                  <m:oMath xmlns:m="http://schemas.openxmlformats.org/officeDocument/2006/math">
                    <m:r>
                      <a:rPr lang="en-US" i="1">
                        <a:latin typeface="Cambria Math" panose="02040503050406030204" pitchFamily="18" charset="0"/>
                      </a:rPr>
                      <m:t>𝐻</m:t>
                    </m:r>
                  </m:oMath>
                </a14:m>
                <a:r>
                  <a:rPr lang="en-US" dirty="0"/>
                  <a:t> each iteration) is at maximum runtime</a:t>
                </a:r>
              </a:p>
              <a:p>
                <a:r>
                  <a:rPr lang="en-US" dirty="0"/>
                  <a:t>Diagonalization through Jacobi-Davidson (</a:t>
                </a:r>
                <a14:m>
                  <m:oMath xmlns:m="http://schemas.openxmlformats.org/officeDocument/2006/math">
                    <m:r>
                      <a:rPr lang="en-US" b="0" i="1" smtClean="0">
                        <a:latin typeface="Cambria Math" panose="02040503050406030204" pitchFamily="18" charset="0"/>
                      </a:rPr>
                      <m:t>𝐻</m:t>
                    </m:r>
                  </m:oMath>
                </a14:m>
                <a:r>
                  <a:rPr lang="en-US" dirty="0"/>
                  <a:t> is complex-symmetric)</a:t>
                </a:r>
              </a:p>
              <a:p>
                <a:endParaRPr lang="en-US" dirty="0"/>
              </a:p>
              <a:p>
                <a:pPr lvl="2"/>
                <a:endParaRPr lang="en-US" dirty="0"/>
              </a:p>
            </p:txBody>
          </p:sp>
        </mc:Choice>
        <mc:Fallback xmlns="">
          <p:sp>
            <p:nvSpPr>
              <p:cNvPr id="2" name="Content Placeholder 1">
                <a:extLst>
                  <a:ext uri="{FF2B5EF4-FFF2-40B4-BE49-F238E27FC236}">
                    <a16:creationId xmlns:a16="http://schemas.microsoft.com/office/drawing/2014/main" id="{8A945DE0-5D59-2EC7-9A3B-9A11C32868E9}"/>
                  </a:ext>
                </a:extLst>
              </p:cNvPr>
              <p:cNvSpPr>
                <a:spLocks noGrp="1" noRot="1" noChangeAspect="1" noMove="1" noResize="1" noEditPoints="1" noAdjustHandles="1" noChangeArrowheads="1" noChangeShapeType="1" noTextEdit="1"/>
              </p:cNvSpPr>
              <p:nvPr>
                <p:ph idx="1"/>
              </p:nvPr>
            </p:nvSpPr>
            <p:spPr>
              <a:xfrm>
                <a:off x="76199" y="1066801"/>
                <a:ext cx="8932481" cy="5028898"/>
              </a:xfrm>
              <a:blipFill>
                <a:blip r:embed="rId3"/>
                <a:stretch>
                  <a:fillRect l="-1705" t="-2303" r="-150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E055AD7-8747-36D0-3F00-7DF49C35BF13}"/>
              </a:ext>
            </a:extLst>
          </p:cNvPr>
          <p:cNvSpPr>
            <a:spLocks noGrp="1"/>
          </p:cNvSpPr>
          <p:nvPr>
            <p:ph type="title"/>
          </p:nvPr>
        </p:nvSpPr>
        <p:spPr/>
        <p:txBody>
          <a:bodyPr/>
          <a:lstStyle/>
          <a:p>
            <a:r>
              <a:rPr lang="en-US" dirty="0"/>
              <a:t>Computational bottlenecks</a:t>
            </a:r>
          </a:p>
        </p:txBody>
      </p:sp>
      <p:sp>
        <p:nvSpPr>
          <p:cNvPr id="5" name="Slide Number Placeholder 4">
            <a:extLst>
              <a:ext uri="{FF2B5EF4-FFF2-40B4-BE49-F238E27FC236}">
                <a16:creationId xmlns:a16="http://schemas.microsoft.com/office/drawing/2014/main" id="{258C66A6-9617-D706-839B-0F64EBFFEC66}"/>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48</a:t>
            </a:fld>
            <a:endParaRPr lang="en-US"/>
          </a:p>
        </p:txBody>
      </p:sp>
      <p:sp>
        <p:nvSpPr>
          <p:cNvPr id="6" name="Content Placeholder 1">
            <a:extLst>
              <a:ext uri="{FF2B5EF4-FFF2-40B4-BE49-F238E27FC236}">
                <a16:creationId xmlns:a16="http://schemas.microsoft.com/office/drawing/2014/main" id="{BD9090BE-04DE-6AC1-E215-AB2BB5D3644B}"/>
              </a:ext>
            </a:extLst>
          </p:cNvPr>
          <p:cNvSpPr txBox="1">
            <a:spLocks/>
          </p:cNvSpPr>
          <p:nvPr/>
        </p:nvSpPr>
        <p:spPr>
          <a:xfrm>
            <a:off x="76199" y="5735909"/>
            <a:ext cx="9067801" cy="364628"/>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spcAft>
                <a:spcPts val="600"/>
              </a:spcAft>
              <a:buNone/>
            </a:pPr>
            <a:r>
              <a:rPr lang="en-US" sz="900" dirty="0"/>
              <a:t>N. Michel, H.M. </a:t>
            </a:r>
            <a:r>
              <a:rPr lang="en-US" sz="900" dirty="0" err="1"/>
              <a:t>Aktulga</a:t>
            </a:r>
            <a:r>
              <a:rPr lang="en-US" sz="900" dirty="0"/>
              <a:t>, Y. </a:t>
            </a:r>
            <a:r>
              <a:rPr lang="en-US" sz="900" dirty="0" err="1"/>
              <a:t>Jaganathen</a:t>
            </a:r>
            <a:r>
              <a:rPr lang="en-US" sz="900" dirty="0"/>
              <a:t>, </a:t>
            </a:r>
            <a:r>
              <a:rPr lang="en-US" sz="900" i="1" dirty="0"/>
              <a:t>Towards scalable many-body calculations for nuclear open quantum systems using the Gamow Shell Model. </a:t>
            </a:r>
            <a:r>
              <a:rPr lang="en-US" sz="900" dirty="0"/>
              <a:t>October 3, 2019. </a:t>
            </a:r>
            <a:r>
              <a:rPr lang="en-US" sz="900" dirty="0" err="1"/>
              <a:t>Comput</a:t>
            </a:r>
            <a:r>
              <a:rPr lang="en-US" sz="900" dirty="0"/>
              <a:t>. Phys. </a:t>
            </a:r>
            <a:r>
              <a:rPr lang="en-US" sz="900" dirty="0" err="1"/>
              <a:t>Commun</a:t>
            </a:r>
            <a:r>
              <a:rPr lang="en-US" sz="900" dirty="0"/>
              <a:t>. 247 106978 (2019)</a:t>
            </a:r>
          </a:p>
        </p:txBody>
      </p:sp>
      <p:sp>
        <p:nvSpPr>
          <p:cNvPr id="7" name="Footer Placeholder 2">
            <a:extLst>
              <a:ext uri="{FF2B5EF4-FFF2-40B4-BE49-F238E27FC236}">
                <a16:creationId xmlns:a16="http://schemas.microsoft.com/office/drawing/2014/main" id="{FDCF0E8C-767D-300A-B439-5194D832D44B}"/>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Tree>
    <p:extLst>
      <p:ext uri="{BB962C8B-B14F-4D97-AF65-F5344CB8AC3E}">
        <p14:creationId xmlns:p14="http://schemas.microsoft.com/office/powerpoint/2010/main" val="2709466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a:extLst>
              <a:ext uri="{FF2B5EF4-FFF2-40B4-BE49-F238E27FC236}">
                <a16:creationId xmlns:a16="http://schemas.microsoft.com/office/drawing/2014/main" id="{86701D64-C4F3-0ED7-F546-66A388D18DB2}"/>
              </a:ext>
            </a:extLst>
          </p:cNvPr>
          <p:cNvSpPr txBox="1">
            <a:spLocks/>
          </p:cNvSpPr>
          <p:nvPr/>
        </p:nvSpPr>
        <p:spPr bwMode="auto">
          <a:xfrm>
            <a:off x="66675" y="1143001"/>
            <a:ext cx="8839200"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kern="0" dirty="0"/>
              <a:t>We generate single-particle (</a:t>
            </a:r>
            <a:r>
              <a:rPr lang="en-US" kern="0" dirty="0" err="1"/>
              <a:t>s.p.</a:t>
            </a:r>
            <a:r>
              <a:rPr lang="en-US" kern="0" dirty="0"/>
              <a:t>) states in a box</a:t>
            </a:r>
          </a:p>
          <a:p>
            <a:pPr lvl="1"/>
            <a:r>
              <a:rPr lang="en-US" kern="0" dirty="0"/>
              <a:t>Complete set of states can be easily obtained without truncations issues</a:t>
            </a:r>
          </a:p>
          <a:p>
            <a:pPr lvl="1"/>
            <a:r>
              <a:rPr lang="en-US" kern="0" dirty="0"/>
              <a:t>Box radius can be approximation of openness of system</a:t>
            </a:r>
          </a:p>
          <a:p>
            <a:pPr lvl="1"/>
            <a:r>
              <a:rPr lang="en-US" kern="0" dirty="0"/>
              <a:t>Larger radius </a:t>
            </a:r>
            <a:r>
              <a:rPr lang="en-US" kern="0" dirty="0">
                <a:sym typeface="Wingdings" panose="05000000000000000000" pitchFamily="2" charset="2"/>
              </a:rPr>
              <a:t> finer momentum discretization and representation of continuum states</a:t>
            </a:r>
            <a:endParaRPr lang="en-US" kern="0" dirty="0"/>
          </a:p>
        </p:txBody>
      </p:sp>
      <p:sp>
        <p:nvSpPr>
          <p:cNvPr id="3" name="Title 2">
            <a:extLst>
              <a:ext uri="{FF2B5EF4-FFF2-40B4-BE49-F238E27FC236}">
                <a16:creationId xmlns:a16="http://schemas.microsoft.com/office/drawing/2014/main" id="{F68B2F95-CFD8-476B-B03D-F861E98BA634}"/>
              </a:ext>
            </a:extLst>
          </p:cNvPr>
          <p:cNvSpPr>
            <a:spLocks noGrp="1"/>
          </p:cNvSpPr>
          <p:nvPr>
            <p:ph type="title"/>
          </p:nvPr>
        </p:nvSpPr>
        <p:spPr/>
        <p:txBody>
          <a:bodyPr/>
          <a:lstStyle/>
          <a:p>
            <a:r>
              <a:rPr lang="en-US" dirty="0"/>
              <a:t>Thesis project – quantifying the continuum</a:t>
            </a:r>
          </a:p>
        </p:txBody>
      </p:sp>
      <p:sp>
        <p:nvSpPr>
          <p:cNvPr id="4" name="Footer Placeholder 3">
            <a:extLst>
              <a:ext uri="{FF2B5EF4-FFF2-40B4-BE49-F238E27FC236}">
                <a16:creationId xmlns:a16="http://schemas.microsoft.com/office/drawing/2014/main" id="{AABC7B3E-4A33-49CB-908F-0BEE15D980AE}"/>
              </a:ext>
            </a:extLst>
          </p:cNvPr>
          <p:cNvSpPr>
            <a:spLocks noGrp="1"/>
          </p:cNvSpPr>
          <p:nvPr>
            <p:ph type="ftr" sz="quarter" idx="10"/>
          </p:nvPr>
        </p:nvSpPr>
        <p:spPr/>
        <p:txBody>
          <a:bodyPr/>
          <a:lstStyle/>
          <a:p>
            <a:pPr>
              <a:defRPr/>
            </a:pPr>
            <a:r>
              <a:rPr lang="en-US" dirty="0"/>
              <a:t>J. Wylie, Third Committee Meeting 2022</a:t>
            </a:r>
          </a:p>
        </p:txBody>
      </p:sp>
      <p:sp>
        <p:nvSpPr>
          <p:cNvPr id="5" name="Slide Number Placeholder 4">
            <a:extLst>
              <a:ext uri="{FF2B5EF4-FFF2-40B4-BE49-F238E27FC236}">
                <a16:creationId xmlns:a16="http://schemas.microsoft.com/office/drawing/2014/main" id="{4A11311E-E28A-4C4D-AAA0-12E04BA4805B}"/>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49</a:t>
            </a:fld>
            <a:endParaRPr lang="en-US"/>
          </a:p>
        </p:txBody>
      </p:sp>
      <p:grpSp>
        <p:nvGrpSpPr>
          <p:cNvPr id="135" name="Group 134">
            <a:extLst>
              <a:ext uri="{FF2B5EF4-FFF2-40B4-BE49-F238E27FC236}">
                <a16:creationId xmlns:a16="http://schemas.microsoft.com/office/drawing/2014/main" id="{6D8ACD36-0230-E74B-D184-78172D3C71E3}"/>
              </a:ext>
            </a:extLst>
          </p:cNvPr>
          <p:cNvGrpSpPr/>
          <p:nvPr/>
        </p:nvGrpSpPr>
        <p:grpSpPr>
          <a:xfrm>
            <a:off x="96701" y="2854388"/>
            <a:ext cx="4380317" cy="3124194"/>
            <a:chOff x="96701" y="2635919"/>
            <a:chExt cx="4380317" cy="3124194"/>
          </a:xfrm>
        </p:grpSpPr>
        <p:sp>
          <p:nvSpPr>
            <p:cNvPr id="84" name="Rectangle 83">
              <a:extLst>
                <a:ext uri="{FF2B5EF4-FFF2-40B4-BE49-F238E27FC236}">
                  <a16:creationId xmlns:a16="http://schemas.microsoft.com/office/drawing/2014/main" id="{D16CD66D-0DE9-CE0F-C2C2-03535903DDAF}"/>
                </a:ext>
              </a:extLst>
            </p:cNvPr>
            <p:cNvSpPr/>
            <p:nvPr/>
          </p:nvSpPr>
          <p:spPr>
            <a:xfrm>
              <a:off x="608461" y="2962375"/>
              <a:ext cx="3709531" cy="1339412"/>
            </a:xfrm>
            <a:prstGeom prst="rect">
              <a:avLst/>
            </a:prstGeom>
            <a:pattFill prst="ltUpDiag">
              <a:fgClr>
                <a:srgbClr val="7FD3A5"/>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618F9AC-8BD3-6B5B-DE79-B5A0E77C2284}"/>
                </a:ext>
              </a:extLst>
            </p:cNvPr>
            <p:cNvSpPr/>
            <p:nvPr/>
          </p:nvSpPr>
          <p:spPr>
            <a:xfrm>
              <a:off x="608461" y="3586368"/>
              <a:ext cx="1734957" cy="718123"/>
            </a:xfrm>
            <a:prstGeom prst="rect">
              <a:avLst/>
            </a:prstGeom>
            <a:solidFill>
              <a:srgbClr val="57DFFF">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6801D59C-1443-C34D-4261-325DE32B9930}"/>
                </a:ext>
              </a:extLst>
            </p:cNvPr>
            <p:cNvCxnSpPr>
              <a:cxnSpLocks/>
            </p:cNvCxnSpPr>
            <p:nvPr/>
          </p:nvCxnSpPr>
          <p:spPr>
            <a:xfrm>
              <a:off x="590818" y="5248370"/>
              <a:ext cx="828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87" name="Straight Connector 86">
              <a:extLst>
                <a:ext uri="{FF2B5EF4-FFF2-40B4-BE49-F238E27FC236}">
                  <a16:creationId xmlns:a16="http://schemas.microsoft.com/office/drawing/2014/main" id="{924EE8CF-682C-39DF-F26E-94A43305C824}"/>
                </a:ext>
              </a:extLst>
            </p:cNvPr>
            <p:cNvCxnSpPr>
              <a:cxnSpLocks/>
            </p:cNvCxnSpPr>
            <p:nvPr/>
          </p:nvCxnSpPr>
          <p:spPr>
            <a:xfrm>
              <a:off x="590818" y="4638770"/>
              <a:ext cx="1152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88" name="Straight Connector 87">
              <a:extLst>
                <a:ext uri="{FF2B5EF4-FFF2-40B4-BE49-F238E27FC236}">
                  <a16:creationId xmlns:a16="http://schemas.microsoft.com/office/drawing/2014/main" id="{9BCBFB2E-B031-D372-B5ED-6D536E89F1DF}"/>
                </a:ext>
              </a:extLst>
            </p:cNvPr>
            <p:cNvCxnSpPr>
              <a:cxnSpLocks/>
            </p:cNvCxnSpPr>
            <p:nvPr/>
          </p:nvCxnSpPr>
          <p:spPr>
            <a:xfrm>
              <a:off x="590818" y="4198135"/>
              <a:ext cx="1332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cxnSp>
          <p:nvCxnSpPr>
            <p:cNvPr id="89" name="Straight Connector 88">
              <a:extLst>
                <a:ext uri="{FF2B5EF4-FFF2-40B4-BE49-F238E27FC236}">
                  <a16:creationId xmlns:a16="http://schemas.microsoft.com/office/drawing/2014/main" id="{9F215370-117B-96E6-B0B1-0378EE169907}"/>
                </a:ext>
              </a:extLst>
            </p:cNvPr>
            <p:cNvCxnSpPr>
              <a:cxnSpLocks/>
            </p:cNvCxnSpPr>
            <p:nvPr/>
          </p:nvCxnSpPr>
          <p:spPr>
            <a:xfrm>
              <a:off x="590818" y="3952970"/>
              <a:ext cx="1440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cxnSp>
          <p:nvCxnSpPr>
            <p:cNvPr id="90" name="Straight Connector 89">
              <a:extLst>
                <a:ext uri="{FF2B5EF4-FFF2-40B4-BE49-F238E27FC236}">
                  <a16:creationId xmlns:a16="http://schemas.microsoft.com/office/drawing/2014/main" id="{4B3E3D11-F383-375C-393D-434F9ECC3FEC}"/>
                </a:ext>
              </a:extLst>
            </p:cNvPr>
            <p:cNvCxnSpPr>
              <a:cxnSpLocks/>
            </p:cNvCxnSpPr>
            <p:nvPr/>
          </p:nvCxnSpPr>
          <p:spPr>
            <a:xfrm>
              <a:off x="608461" y="3648170"/>
              <a:ext cx="1584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sp>
          <p:nvSpPr>
            <p:cNvPr id="91" name="Freeform: Shape 90">
              <a:extLst>
                <a:ext uri="{FF2B5EF4-FFF2-40B4-BE49-F238E27FC236}">
                  <a16:creationId xmlns:a16="http://schemas.microsoft.com/office/drawing/2014/main" id="{6071B728-9D3D-0AB1-BAEA-C601AED357B2}"/>
                </a:ext>
              </a:extLst>
            </p:cNvPr>
            <p:cNvSpPr/>
            <p:nvPr/>
          </p:nvSpPr>
          <p:spPr>
            <a:xfrm>
              <a:off x="1872966" y="3598474"/>
              <a:ext cx="2445026" cy="705679"/>
            </a:xfrm>
            <a:custGeom>
              <a:avLst/>
              <a:gdLst>
                <a:gd name="connsiteX0" fmla="*/ 0 w 2445026"/>
                <a:gd name="connsiteY0" fmla="*/ 695739 h 705679"/>
                <a:gd name="connsiteX1" fmla="*/ 109330 w 2445026"/>
                <a:gd name="connsiteY1" fmla="*/ 516835 h 705679"/>
                <a:gd name="connsiteX2" fmla="*/ 188843 w 2445026"/>
                <a:gd name="connsiteY2" fmla="*/ 268357 h 705679"/>
                <a:gd name="connsiteX3" fmla="*/ 308113 w 2445026"/>
                <a:gd name="connsiteY3" fmla="*/ 59635 h 705679"/>
                <a:gd name="connsiteX4" fmla="*/ 477078 w 2445026"/>
                <a:gd name="connsiteY4" fmla="*/ 0 h 705679"/>
                <a:gd name="connsiteX5" fmla="*/ 636104 w 2445026"/>
                <a:gd name="connsiteY5" fmla="*/ 59635 h 705679"/>
                <a:gd name="connsiteX6" fmla="*/ 785191 w 2445026"/>
                <a:gd name="connsiteY6" fmla="*/ 218661 h 705679"/>
                <a:gd name="connsiteX7" fmla="*/ 1023730 w 2445026"/>
                <a:gd name="connsiteY7" fmla="*/ 357809 h 705679"/>
                <a:gd name="connsiteX8" fmla="*/ 1232452 w 2445026"/>
                <a:gd name="connsiteY8" fmla="*/ 427383 h 705679"/>
                <a:gd name="connsiteX9" fmla="*/ 1401417 w 2445026"/>
                <a:gd name="connsiteY9" fmla="*/ 437322 h 705679"/>
                <a:gd name="connsiteX10" fmla="*/ 1659835 w 2445026"/>
                <a:gd name="connsiteY10" fmla="*/ 447261 h 705679"/>
                <a:gd name="connsiteX11" fmla="*/ 2027582 w 2445026"/>
                <a:gd name="connsiteY11" fmla="*/ 447261 h 705679"/>
                <a:gd name="connsiteX12" fmla="*/ 2365513 w 2445026"/>
                <a:gd name="connsiteY12" fmla="*/ 457200 h 705679"/>
                <a:gd name="connsiteX13" fmla="*/ 2445026 w 2445026"/>
                <a:gd name="connsiteY13" fmla="*/ 457200 h 705679"/>
                <a:gd name="connsiteX14" fmla="*/ 2445026 w 2445026"/>
                <a:gd name="connsiteY14" fmla="*/ 705679 h 705679"/>
                <a:gd name="connsiteX15" fmla="*/ 0 w 2445026"/>
                <a:gd name="connsiteY15" fmla="*/ 695739 h 70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5026" h="705679">
                  <a:moveTo>
                    <a:pt x="0" y="695739"/>
                  </a:moveTo>
                  <a:lnTo>
                    <a:pt x="109330" y="516835"/>
                  </a:lnTo>
                  <a:lnTo>
                    <a:pt x="188843" y="268357"/>
                  </a:lnTo>
                  <a:lnTo>
                    <a:pt x="308113" y="59635"/>
                  </a:lnTo>
                  <a:lnTo>
                    <a:pt x="477078" y="0"/>
                  </a:lnTo>
                  <a:lnTo>
                    <a:pt x="636104" y="59635"/>
                  </a:lnTo>
                  <a:lnTo>
                    <a:pt x="785191" y="218661"/>
                  </a:lnTo>
                  <a:lnTo>
                    <a:pt x="1023730" y="357809"/>
                  </a:lnTo>
                  <a:lnTo>
                    <a:pt x="1232452" y="427383"/>
                  </a:lnTo>
                  <a:lnTo>
                    <a:pt x="1401417" y="437322"/>
                  </a:lnTo>
                  <a:lnTo>
                    <a:pt x="1659835" y="447261"/>
                  </a:lnTo>
                  <a:lnTo>
                    <a:pt x="2027582" y="447261"/>
                  </a:lnTo>
                  <a:lnTo>
                    <a:pt x="2365513" y="457200"/>
                  </a:lnTo>
                  <a:lnTo>
                    <a:pt x="2445026" y="457200"/>
                  </a:lnTo>
                  <a:lnTo>
                    <a:pt x="2445026" y="705679"/>
                  </a:lnTo>
                  <a:lnTo>
                    <a:pt x="0" y="695739"/>
                  </a:lnTo>
                  <a:close/>
                </a:path>
              </a:pathLst>
            </a:cu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2" name="Straight Connector 91">
              <a:extLst>
                <a:ext uri="{FF2B5EF4-FFF2-40B4-BE49-F238E27FC236}">
                  <a16:creationId xmlns:a16="http://schemas.microsoft.com/office/drawing/2014/main" id="{704ABFE2-5666-B9D1-D7C5-6163E18BE9C3}"/>
                </a:ext>
              </a:extLst>
            </p:cNvPr>
            <p:cNvCxnSpPr>
              <a:cxnSpLocks/>
            </p:cNvCxnSpPr>
            <p:nvPr/>
          </p:nvCxnSpPr>
          <p:spPr>
            <a:xfrm>
              <a:off x="2343418" y="2942492"/>
              <a:ext cx="0" cy="1369821"/>
            </a:xfrm>
            <a:prstGeom prst="line">
              <a:avLst/>
            </a:prstGeom>
            <a:ln w="28575"/>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518CF6D-A9D5-FB80-1169-CFDF9C4C89C1}"/>
                    </a:ext>
                  </a:extLst>
                </p:cNvPr>
                <p:cNvSpPr txBox="1"/>
                <p:nvPr/>
              </p:nvSpPr>
              <p:spPr>
                <a:xfrm>
                  <a:off x="325802" y="2688680"/>
                  <a:ext cx="2174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93" name="TextBox 92">
                  <a:extLst>
                    <a:ext uri="{FF2B5EF4-FFF2-40B4-BE49-F238E27FC236}">
                      <a16:creationId xmlns:a16="http://schemas.microsoft.com/office/drawing/2014/main" id="{3518CF6D-A9D5-FB80-1169-CFDF9C4C89C1}"/>
                    </a:ext>
                  </a:extLst>
                </p:cNvPr>
                <p:cNvSpPr txBox="1">
                  <a:spLocks noRot="1" noChangeAspect="1" noMove="1" noResize="1" noEditPoints="1" noAdjustHandles="1" noChangeArrowheads="1" noChangeShapeType="1" noTextEdit="1"/>
                </p:cNvSpPr>
                <p:nvPr/>
              </p:nvSpPr>
              <p:spPr>
                <a:xfrm>
                  <a:off x="325802" y="2688680"/>
                  <a:ext cx="217432" cy="276999"/>
                </a:xfrm>
                <a:prstGeom prst="rect">
                  <a:avLst/>
                </a:prstGeom>
                <a:blipFill>
                  <a:blip r:embed="rId3"/>
                  <a:stretch>
                    <a:fillRect l="-22222" r="-19444"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E5C0A0FF-CC1C-91F6-AED0-5B601A640D2F}"/>
                    </a:ext>
                  </a:extLst>
                </p:cNvPr>
                <p:cNvSpPr txBox="1"/>
                <p:nvPr/>
              </p:nvSpPr>
              <p:spPr>
                <a:xfrm>
                  <a:off x="260272" y="3467040"/>
                  <a:ext cx="3055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m:t>
                            </m:r>
                          </m:sub>
                        </m:sSub>
                      </m:oMath>
                    </m:oMathPara>
                  </a14:m>
                  <a:endParaRPr lang="en-US" dirty="0"/>
                </a:p>
              </p:txBody>
            </p:sp>
          </mc:Choice>
          <mc:Fallback xmlns="">
            <p:sp>
              <p:nvSpPr>
                <p:cNvPr id="94" name="TextBox 93">
                  <a:extLst>
                    <a:ext uri="{FF2B5EF4-FFF2-40B4-BE49-F238E27FC236}">
                      <a16:creationId xmlns:a16="http://schemas.microsoft.com/office/drawing/2014/main" id="{E5C0A0FF-CC1C-91F6-AED0-5B601A640D2F}"/>
                    </a:ext>
                  </a:extLst>
                </p:cNvPr>
                <p:cNvSpPr txBox="1">
                  <a:spLocks noRot="1" noChangeAspect="1" noMove="1" noResize="1" noEditPoints="1" noAdjustHandles="1" noChangeArrowheads="1" noChangeShapeType="1" noTextEdit="1"/>
                </p:cNvSpPr>
                <p:nvPr/>
              </p:nvSpPr>
              <p:spPr>
                <a:xfrm>
                  <a:off x="260272" y="3467040"/>
                  <a:ext cx="305596" cy="276999"/>
                </a:xfrm>
                <a:prstGeom prst="rect">
                  <a:avLst/>
                </a:prstGeom>
                <a:blipFill>
                  <a:blip r:embed="rId4"/>
                  <a:stretch>
                    <a:fillRect l="-18000" r="-4000"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DFF9ABBF-6E0B-05ED-BB59-6801F16F7A81}"/>
                    </a:ext>
                  </a:extLst>
                </p:cNvPr>
                <p:cNvSpPr txBox="1"/>
                <p:nvPr/>
              </p:nvSpPr>
              <p:spPr>
                <a:xfrm>
                  <a:off x="96701" y="5343669"/>
                  <a:ext cx="4582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0</m:t>
                            </m:r>
                          </m:sub>
                        </m:sSub>
                      </m:oMath>
                    </m:oMathPara>
                  </a14:m>
                  <a:endParaRPr lang="en-US" dirty="0"/>
                </a:p>
              </p:txBody>
            </p:sp>
          </mc:Choice>
          <mc:Fallback xmlns="">
            <p:sp>
              <p:nvSpPr>
                <p:cNvPr id="95" name="TextBox 94">
                  <a:extLst>
                    <a:ext uri="{FF2B5EF4-FFF2-40B4-BE49-F238E27FC236}">
                      <a16:creationId xmlns:a16="http://schemas.microsoft.com/office/drawing/2014/main" id="{DFF9ABBF-6E0B-05ED-BB59-6801F16F7A81}"/>
                    </a:ext>
                  </a:extLst>
                </p:cNvPr>
                <p:cNvSpPr txBox="1">
                  <a:spLocks noRot="1" noChangeAspect="1" noMove="1" noResize="1" noEditPoints="1" noAdjustHandles="1" noChangeArrowheads="1" noChangeShapeType="1" noTextEdit="1"/>
                </p:cNvSpPr>
                <p:nvPr/>
              </p:nvSpPr>
              <p:spPr>
                <a:xfrm>
                  <a:off x="96701" y="5343669"/>
                  <a:ext cx="458202" cy="276999"/>
                </a:xfrm>
                <a:prstGeom prst="rect">
                  <a:avLst/>
                </a:prstGeom>
                <a:blipFill>
                  <a:blip r:embed="rId5"/>
                  <a:stretch>
                    <a:fillRect l="-2667" r="-4000"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ACFC89A6-0627-7413-B44E-A1992F8880AB}"/>
                    </a:ext>
                  </a:extLst>
                </p:cNvPr>
                <p:cNvSpPr txBox="1"/>
                <p:nvPr/>
              </p:nvSpPr>
              <p:spPr>
                <a:xfrm>
                  <a:off x="1860935" y="2635919"/>
                  <a:ext cx="990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𝐵𝑜𝑥</m:t>
                            </m:r>
                          </m:sub>
                        </m:sSub>
                        <m:r>
                          <a:rPr lang="en-US" b="0" i="1" smtClean="0">
                            <a:latin typeface="Cambria Math" panose="02040503050406030204" pitchFamily="18" charset="0"/>
                          </a:rPr>
                          <m:t>=∞</m:t>
                        </m:r>
                      </m:oMath>
                    </m:oMathPara>
                  </a14:m>
                  <a:endParaRPr lang="en-US" dirty="0"/>
                </a:p>
              </p:txBody>
            </p:sp>
          </mc:Choice>
          <mc:Fallback xmlns="">
            <p:sp>
              <p:nvSpPr>
                <p:cNvPr id="96" name="TextBox 95">
                  <a:extLst>
                    <a:ext uri="{FF2B5EF4-FFF2-40B4-BE49-F238E27FC236}">
                      <a16:creationId xmlns:a16="http://schemas.microsoft.com/office/drawing/2014/main" id="{ACFC89A6-0627-7413-B44E-A1992F8880AB}"/>
                    </a:ext>
                  </a:extLst>
                </p:cNvPr>
                <p:cNvSpPr txBox="1">
                  <a:spLocks noRot="1" noChangeAspect="1" noMove="1" noResize="1" noEditPoints="1" noAdjustHandles="1" noChangeArrowheads="1" noChangeShapeType="1" noTextEdit="1"/>
                </p:cNvSpPr>
                <p:nvPr/>
              </p:nvSpPr>
              <p:spPr>
                <a:xfrm>
                  <a:off x="1860935" y="2635919"/>
                  <a:ext cx="990079" cy="276999"/>
                </a:xfrm>
                <a:prstGeom prst="rect">
                  <a:avLst/>
                </a:prstGeom>
                <a:blipFill>
                  <a:blip r:embed="rId6"/>
                  <a:stretch>
                    <a:fillRect l="-4908" r="-2454"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CBFCA7D8-30E2-CAE4-F7C8-6E8B384DCAB2}"/>
                    </a:ext>
                  </a:extLst>
                </p:cNvPr>
                <p:cNvSpPr txBox="1"/>
                <p:nvPr/>
              </p:nvSpPr>
              <p:spPr>
                <a:xfrm>
                  <a:off x="2128699" y="4333067"/>
                  <a:ext cx="5230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𝐵𝑜𝑥</m:t>
                            </m:r>
                          </m:sub>
                        </m:sSub>
                      </m:oMath>
                    </m:oMathPara>
                  </a14:m>
                  <a:endParaRPr lang="en-US" dirty="0"/>
                </a:p>
              </p:txBody>
            </p:sp>
          </mc:Choice>
          <mc:Fallback xmlns="">
            <p:sp>
              <p:nvSpPr>
                <p:cNvPr id="97" name="TextBox 96">
                  <a:extLst>
                    <a:ext uri="{FF2B5EF4-FFF2-40B4-BE49-F238E27FC236}">
                      <a16:creationId xmlns:a16="http://schemas.microsoft.com/office/drawing/2014/main" id="{CBFCA7D8-30E2-CAE4-F7C8-6E8B384DCAB2}"/>
                    </a:ext>
                  </a:extLst>
                </p:cNvPr>
                <p:cNvSpPr txBox="1">
                  <a:spLocks noRot="1" noChangeAspect="1" noMove="1" noResize="1" noEditPoints="1" noAdjustHandles="1" noChangeArrowheads="1" noChangeShapeType="1" noTextEdit="1"/>
                </p:cNvSpPr>
                <p:nvPr/>
              </p:nvSpPr>
              <p:spPr>
                <a:xfrm>
                  <a:off x="2128699" y="4333067"/>
                  <a:ext cx="523028" cy="276999"/>
                </a:xfrm>
                <a:prstGeom prst="rect">
                  <a:avLst/>
                </a:prstGeom>
                <a:blipFill>
                  <a:blip r:embed="rId7"/>
                  <a:stretch>
                    <a:fillRect l="-9302" r="-4651" b="-17778"/>
                  </a:stretch>
                </a:blipFill>
              </p:spPr>
              <p:txBody>
                <a:bodyPr/>
                <a:lstStyle/>
                <a:p>
                  <a:r>
                    <a:rPr lang="en-US">
                      <a:noFill/>
                    </a:rPr>
                    <a:t> </a:t>
                  </a:r>
                </a:p>
              </p:txBody>
            </p:sp>
          </mc:Fallback>
        </mc:AlternateContent>
        <p:sp>
          <p:nvSpPr>
            <p:cNvPr id="98" name="Freeform: Shape 97">
              <a:extLst>
                <a:ext uri="{FF2B5EF4-FFF2-40B4-BE49-F238E27FC236}">
                  <a16:creationId xmlns:a16="http://schemas.microsoft.com/office/drawing/2014/main" id="{8F898097-88E4-1545-91A8-3A02B1C4B672}"/>
                </a:ext>
              </a:extLst>
            </p:cNvPr>
            <p:cNvSpPr/>
            <p:nvPr/>
          </p:nvSpPr>
          <p:spPr>
            <a:xfrm>
              <a:off x="576838" y="2929367"/>
              <a:ext cx="1701345" cy="2628900"/>
            </a:xfrm>
            <a:custGeom>
              <a:avLst/>
              <a:gdLst>
                <a:gd name="connsiteX0" fmla="*/ 0 w 1390650"/>
                <a:gd name="connsiteY0" fmla="*/ 2628900 h 2628900"/>
                <a:gd name="connsiteX1" fmla="*/ 180975 w 1390650"/>
                <a:gd name="connsiteY1" fmla="*/ 2590800 h 2628900"/>
                <a:gd name="connsiteX2" fmla="*/ 514350 w 1390650"/>
                <a:gd name="connsiteY2" fmla="*/ 2457450 h 2628900"/>
                <a:gd name="connsiteX3" fmla="*/ 685800 w 1390650"/>
                <a:gd name="connsiteY3" fmla="*/ 2295525 h 2628900"/>
                <a:gd name="connsiteX4" fmla="*/ 838200 w 1390650"/>
                <a:gd name="connsiteY4" fmla="*/ 2038350 h 2628900"/>
                <a:gd name="connsiteX5" fmla="*/ 1066800 w 1390650"/>
                <a:gd name="connsiteY5" fmla="*/ 1323975 h 2628900"/>
                <a:gd name="connsiteX6" fmla="*/ 1323975 w 1390650"/>
                <a:gd name="connsiteY6" fmla="*/ 295275 h 2628900"/>
                <a:gd name="connsiteX7" fmla="*/ 1390650 w 1390650"/>
                <a:gd name="connsiteY7" fmla="*/ 0 h 2628900"/>
                <a:gd name="connsiteX0" fmla="*/ 0 w 1390650"/>
                <a:gd name="connsiteY0" fmla="*/ 2628900 h 2628900"/>
                <a:gd name="connsiteX1" fmla="*/ 180975 w 1390650"/>
                <a:gd name="connsiteY1" fmla="*/ 2590800 h 2628900"/>
                <a:gd name="connsiteX2" fmla="*/ 514350 w 1390650"/>
                <a:gd name="connsiteY2" fmla="*/ 2457450 h 2628900"/>
                <a:gd name="connsiteX3" fmla="*/ 685800 w 1390650"/>
                <a:gd name="connsiteY3" fmla="*/ 2295525 h 2628900"/>
                <a:gd name="connsiteX4" fmla="*/ 838200 w 1390650"/>
                <a:gd name="connsiteY4" fmla="*/ 2038350 h 2628900"/>
                <a:gd name="connsiteX5" fmla="*/ 1066800 w 1390650"/>
                <a:gd name="connsiteY5" fmla="*/ 1323975 h 2628900"/>
                <a:gd name="connsiteX6" fmla="*/ 1228725 w 1390650"/>
                <a:gd name="connsiteY6" fmla="*/ 676275 h 2628900"/>
                <a:gd name="connsiteX7" fmla="*/ 1390650 w 1390650"/>
                <a:gd name="connsiteY7" fmla="*/ 0 h 2628900"/>
                <a:gd name="connsiteX0" fmla="*/ 0 w 1362075"/>
                <a:gd name="connsiteY0" fmla="*/ 2628900 h 2628900"/>
                <a:gd name="connsiteX1" fmla="*/ 180975 w 1362075"/>
                <a:gd name="connsiteY1" fmla="*/ 2590800 h 2628900"/>
                <a:gd name="connsiteX2" fmla="*/ 514350 w 1362075"/>
                <a:gd name="connsiteY2" fmla="*/ 2457450 h 2628900"/>
                <a:gd name="connsiteX3" fmla="*/ 685800 w 1362075"/>
                <a:gd name="connsiteY3" fmla="*/ 2295525 h 2628900"/>
                <a:gd name="connsiteX4" fmla="*/ 838200 w 1362075"/>
                <a:gd name="connsiteY4" fmla="*/ 2038350 h 2628900"/>
                <a:gd name="connsiteX5" fmla="*/ 1066800 w 1362075"/>
                <a:gd name="connsiteY5" fmla="*/ 1323975 h 2628900"/>
                <a:gd name="connsiteX6" fmla="*/ 1228725 w 1362075"/>
                <a:gd name="connsiteY6" fmla="*/ 676275 h 2628900"/>
                <a:gd name="connsiteX7" fmla="*/ 1362075 w 1362075"/>
                <a:gd name="connsiteY7" fmla="*/ 0 h 2628900"/>
                <a:gd name="connsiteX0" fmla="*/ 0 w 1362075"/>
                <a:gd name="connsiteY0" fmla="*/ 2628900 h 2628900"/>
                <a:gd name="connsiteX1" fmla="*/ 180975 w 1362075"/>
                <a:gd name="connsiteY1" fmla="*/ 2590800 h 2628900"/>
                <a:gd name="connsiteX2" fmla="*/ 514350 w 1362075"/>
                <a:gd name="connsiteY2" fmla="*/ 2457450 h 2628900"/>
                <a:gd name="connsiteX3" fmla="*/ 685800 w 1362075"/>
                <a:gd name="connsiteY3" fmla="*/ 2295525 h 2628900"/>
                <a:gd name="connsiteX4" fmla="*/ 838200 w 1362075"/>
                <a:gd name="connsiteY4" fmla="*/ 2038350 h 2628900"/>
                <a:gd name="connsiteX5" fmla="*/ 1104900 w 1362075"/>
                <a:gd name="connsiteY5" fmla="*/ 1323975 h 2628900"/>
                <a:gd name="connsiteX6" fmla="*/ 1228725 w 1362075"/>
                <a:gd name="connsiteY6" fmla="*/ 676275 h 2628900"/>
                <a:gd name="connsiteX7" fmla="*/ 1362075 w 1362075"/>
                <a:gd name="connsiteY7" fmla="*/ 0 h 2628900"/>
                <a:gd name="connsiteX0" fmla="*/ 0 w 1362075"/>
                <a:gd name="connsiteY0" fmla="*/ 2628900 h 2628900"/>
                <a:gd name="connsiteX1" fmla="*/ 180975 w 1362075"/>
                <a:gd name="connsiteY1" fmla="*/ 2590800 h 2628900"/>
                <a:gd name="connsiteX2" fmla="*/ 514350 w 1362075"/>
                <a:gd name="connsiteY2" fmla="*/ 2457450 h 2628900"/>
                <a:gd name="connsiteX3" fmla="*/ 685800 w 1362075"/>
                <a:gd name="connsiteY3" fmla="*/ 2295525 h 2628900"/>
                <a:gd name="connsiteX4" fmla="*/ 838200 w 1362075"/>
                <a:gd name="connsiteY4" fmla="*/ 2038350 h 2628900"/>
                <a:gd name="connsiteX5" fmla="*/ 1104900 w 1362075"/>
                <a:gd name="connsiteY5" fmla="*/ 1323975 h 2628900"/>
                <a:gd name="connsiteX6" fmla="*/ 1257300 w 1362075"/>
                <a:gd name="connsiteY6" fmla="*/ 666750 h 2628900"/>
                <a:gd name="connsiteX7" fmla="*/ 1362075 w 1362075"/>
                <a:gd name="connsiteY7" fmla="*/ 0 h 2628900"/>
                <a:gd name="connsiteX0" fmla="*/ 0 w 1371600"/>
                <a:gd name="connsiteY0" fmla="*/ 2628900 h 2628900"/>
                <a:gd name="connsiteX1" fmla="*/ 180975 w 1371600"/>
                <a:gd name="connsiteY1" fmla="*/ 2590800 h 2628900"/>
                <a:gd name="connsiteX2" fmla="*/ 514350 w 1371600"/>
                <a:gd name="connsiteY2" fmla="*/ 2457450 h 2628900"/>
                <a:gd name="connsiteX3" fmla="*/ 685800 w 1371600"/>
                <a:gd name="connsiteY3" fmla="*/ 2295525 h 2628900"/>
                <a:gd name="connsiteX4" fmla="*/ 838200 w 1371600"/>
                <a:gd name="connsiteY4" fmla="*/ 2038350 h 2628900"/>
                <a:gd name="connsiteX5" fmla="*/ 1104900 w 1371600"/>
                <a:gd name="connsiteY5" fmla="*/ 1323975 h 2628900"/>
                <a:gd name="connsiteX6" fmla="*/ 1257300 w 1371600"/>
                <a:gd name="connsiteY6" fmla="*/ 666750 h 2628900"/>
                <a:gd name="connsiteX7" fmla="*/ 1371600 w 1371600"/>
                <a:gd name="connsiteY7" fmla="*/ 0 h 2628900"/>
                <a:gd name="connsiteX0" fmla="*/ 0 w 1371600"/>
                <a:gd name="connsiteY0" fmla="*/ 2628900 h 2628900"/>
                <a:gd name="connsiteX1" fmla="*/ 180975 w 1371600"/>
                <a:gd name="connsiteY1" fmla="*/ 2590800 h 2628900"/>
                <a:gd name="connsiteX2" fmla="*/ 485775 w 1371600"/>
                <a:gd name="connsiteY2" fmla="*/ 2428875 h 2628900"/>
                <a:gd name="connsiteX3" fmla="*/ 685800 w 1371600"/>
                <a:gd name="connsiteY3" fmla="*/ 2295525 h 2628900"/>
                <a:gd name="connsiteX4" fmla="*/ 838200 w 1371600"/>
                <a:gd name="connsiteY4" fmla="*/ 2038350 h 2628900"/>
                <a:gd name="connsiteX5" fmla="*/ 1104900 w 1371600"/>
                <a:gd name="connsiteY5" fmla="*/ 1323975 h 2628900"/>
                <a:gd name="connsiteX6" fmla="*/ 1257300 w 1371600"/>
                <a:gd name="connsiteY6" fmla="*/ 666750 h 2628900"/>
                <a:gd name="connsiteX7" fmla="*/ 1371600 w 1371600"/>
                <a:gd name="connsiteY7" fmla="*/ 0 h 2628900"/>
                <a:gd name="connsiteX0" fmla="*/ 0 w 1371600"/>
                <a:gd name="connsiteY0" fmla="*/ 2628900 h 2628900"/>
                <a:gd name="connsiteX1" fmla="*/ 180975 w 1371600"/>
                <a:gd name="connsiteY1" fmla="*/ 2590800 h 2628900"/>
                <a:gd name="connsiteX2" fmla="*/ 485775 w 1371600"/>
                <a:gd name="connsiteY2" fmla="*/ 2428875 h 2628900"/>
                <a:gd name="connsiteX3" fmla="*/ 838200 w 1371600"/>
                <a:gd name="connsiteY3" fmla="*/ 2038350 h 2628900"/>
                <a:gd name="connsiteX4" fmla="*/ 1104900 w 1371600"/>
                <a:gd name="connsiteY4" fmla="*/ 1323975 h 2628900"/>
                <a:gd name="connsiteX5" fmla="*/ 1257300 w 1371600"/>
                <a:gd name="connsiteY5" fmla="*/ 666750 h 2628900"/>
                <a:gd name="connsiteX6" fmla="*/ 1371600 w 1371600"/>
                <a:gd name="connsiteY6"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628900">
                  <a:moveTo>
                    <a:pt x="0" y="2628900"/>
                  </a:moveTo>
                  <a:cubicBezTo>
                    <a:pt x="47625" y="2624137"/>
                    <a:pt x="100013" y="2624137"/>
                    <a:pt x="180975" y="2590800"/>
                  </a:cubicBezTo>
                  <a:cubicBezTo>
                    <a:pt x="261937" y="2557463"/>
                    <a:pt x="376238" y="2520950"/>
                    <a:pt x="485775" y="2428875"/>
                  </a:cubicBezTo>
                  <a:cubicBezTo>
                    <a:pt x="595312" y="2336800"/>
                    <a:pt x="735013" y="2222500"/>
                    <a:pt x="838200" y="2038350"/>
                  </a:cubicBezTo>
                  <a:cubicBezTo>
                    <a:pt x="941387" y="1854200"/>
                    <a:pt x="1035050" y="1552575"/>
                    <a:pt x="1104900" y="1323975"/>
                  </a:cubicBezTo>
                  <a:cubicBezTo>
                    <a:pt x="1174750" y="1095375"/>
                    <a:pt x="1203325" y="887412"/>
                    <a:pt x="1257300" y="666750"/>
                  </a:cubicBezTo>
                  <a:cubicBezTo>
                    <a:pt x="1311275" y="446088"/>
                    <a:pt x="1365250" y="37306"/>
                    <a:pt x="1371600" y="0"/>
                  </a:cubicBezTo>
                </a:path>
              </a:pathLst>
            </a:custGeom>
            <a:ln w="28575">
              <a:solidFill>
                <a:srgbClr val="C00000"/>
              </a:solidFill>
              <a:prstDash val="sysDash"/>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9" name="TextBox 98">
              <a:extLst>
                <a:ext uri="{FF2B5EF4-FFF2-40B4-BE49-F238E27FC236}">
                  <a16:creationId xmlns:a16="http://schemas.microsoft.com/office/drawing/2014/main" id="{200B3879-3991-A148-6343-FD52A863F582}"/>
                </a:ext>
              </a:extLst>
            </p:cNvPr>
            <p:cNvSpPr txBox="1"/>
            <p:nvPr/>
          </p:nvSpPr>
          <p:spPr>
            <a:xfrm>
              <a:off x="1894869" y="4551623"/>
              <a:ext cx="296556" cy="276999"/>
            </a:xfrm>
            <a:prstGeom prst="rect">
              <a:avLst/>
            </a:prstGeom>
            <a:noFill/>
          </p:spPr>
          <p:txBody>
            <a:bodyPr wrap="none" lIns="0" tIns="0" rIns="0" bIns="0" rtlCol="0">
              <a:spAutoFit/>
            </a:bodyPr>
            <a:lstStyle/>
            <a:p>
              <a:r>
                <a:rPr lang="en-US" dirty="0"/>
                <a:t>HO</a:t>
              </a:r>
            </a:p>
          </p:txBody>
        </p:sp>
        <p:grpSp>
          <p:nvGrpSpPr>
            <p:cNvPr id="100" name="Group 99">
              <a:extLst>
                <a:ext uri="{FF2B5EF4-FFF2-40B4-BE49-F238E27FC236}">
                  <a16:creationId xmlns:a16="http://schemas.microsoft.com/office/drawing/2014/main" id="{34887287-4944-53C6-C5CF-7F5AEF1467C8}"/>
                </a:ext>
              </a:extLst>
            </p:cNvPr>
            <p:cNvGrpSpPr/>
            <p:nvPr/>
          </p:nvGrpSpPr>
          <p:grpSpPr>
            <a:xfrm>
              <a:off x="590818" y="2864513"/>
              <a:ext cx="3886200" cy="2895600"/>
              <a:chOff x="2895600" y="2438400"/>
              <a:chExt cx="3886200" cy="2895600"/>
            </a:xfrm>
          </p:grpSpPr>
          <p:cxnSp>
            <p:nvCxnSpPr>
              <p:cNvPr id="101" name="Straight Arrow Connector 100">
                <a:extLst>
                  <a:ext uri="{FF2B5EF4-FFF2-40B4-BE49-F238E27FC236}">
                    <a16:creationId xmlns:a16="http://schemas.microsoft.com/office/drawing/2014/main" id="{A2AEB970-5609-CA66-ACB2-1BEAE20CDCA4}"/>
                  </a:ext>
                </a:extLst>
              </p:cNvPr>
              <p:cNvCxnSpPr>
                <a:cxnSpLocks/>
              </p:cNvCxnSpPr>
              <p:nvPr/>
            </p:nvCxnSpPr>
            <p:spPr>
              <a:xfrm>
                <a:off x="2895600" y="2438400"/>
                <a:ext cx="0" cy="289560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02" name="Straight Arrow Connector 101">
                <a:extLst>
                  <a:ext uri="{FF2B5EF4-FFF2-40B4-BE49-F238E27FC236}">
                    <a16:creationId xmlns:a16="http://schemas.microsoft.com/office/drawing/2014/main" id="{6484C909-988F-2A7A-F141-159C189FD07C}"/>
                  </a:ext>
                </a:extLst>
              </p:cNvPr>
              <p:cNvCxnSpPr>
                <a:cxnSpLocks/>
              </p:cNvCxnSpPr>
              <p:nvPr/>
            </p:nvCxnSpPr>
            <p:spPr>
              <a:xfrm>
                <a:off x="2895600" y="3886200"/>
                <a:ext cx="3886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103" name="Group 102">
              <a:extLst>
                <a:ext uri="{FF2B5EF4-FFF2-40B4-BE49-F238E27FC236}">
                  <a16:creationId xmlns:a16="http://schemas.microsoft.com/office/drawing/2014/main" id="{F98A7A86-1AB0-97FF-7CFE-57ED0DABB3C6}"/>
                </a:ext>
              </a:extLst>
            </p:cNvPr>
            <p:cNvGrpSpPr/>
            <p:nvPr/>
          </p:nvGrpSpPr>
          <p:grpSpPr>
            <a:xfrm>
              <a:off x="608461" y="3586369"/>
              <a:ext cx="3716153" cy="1971898"/>
              <a:chOff x="1143000" y="2895600"/>
              <a:chExt cx="3168392" cy="2276699"/>
            </a:xfrm>
          </p:grpSpPr>
          <p:cxnSp>
            <p:nvCxnSpPr>
              <p:cNvPr id="104" name="Straight Connector 103">
                <a:extLst>
                  <a:ext uri="{FF2B5EF4-FFF2-40B4-BE49-F238E27FC236}">
                    <a16:creationId xmlns:a16="http://schemas.microsoft.com/office/drawing/2014/main" id="{3E814961-73CF-A02A-D1DE-51B54BB39515}"/>
                  </a:ext>
                </a:extLst>
              </p:cNvPr>
              <p:cNvCxnSpPr>
                <a:cxnSpLocks/>
              </p:cNvCxnSpPr>
              <p:nvPr/>
            </p:nvCxnSpPr>
            <p:spPr>
              <a:xfrm flipH="1">
                <a:off x="3646054" y="3420372"/>
                <a:ext cx="665338" cy="6187"/>
              </a:xfrm>
              <a:prstGeom prst="line">
                <a:avLst/>
              </a:prstGeom>
              <a:ln/>
            </p:spPr>
            <p:style>
              <a:lnRef idx="2">
                <a:schemeClr val="accent1"/>
              </a:lnRef>
              <a:fillRef idx="0">
                <a:schemeClr val="accent1"/>
              </a:fillRef>
              <a:effectRef idx="1">
                <a:schemeClr val="accent1"/>
              </a:effectRef>
              <a:fontRef idx="minor">
                <a:schemeClr val="tx1"/>
              </a:fontRef>
            </p:style>
          </p:cxnSp>
          <p:sp>
            <p:nvSpPr>
              <p:cNvPr id="105" name="Freeform: Shape 104">
                <a:extLst>
                  <a:ext uri="{FF2B5EF4-FFF2-40B4-BE49-F238E27FC236}">
                    <a16:creationId xmlns:a16="http://schemas.microsoft.com/office/drawing/2014/main" id="{AC36B346-D123-A9DD-54B8-32DE5199132D}"/>
                  </a:ext>
                </a:extLst>
              </p:cNvPr>
              <p:cNvSpPr/>
              <p:nvPr/>
            </p:nvSpPr>
            <p:spPr>
              <a:xfrm>
                <a:off x="1143000" y="2895600"/>
                <a:ext cx="2512579" cy="2276699"/>
              </a:xfrm>
              <a:custGeom>
                <a:avLst/>
                <a:gdLst>
                  <a:gd name="connsiteX0" fmla="*/ 0 w 2235200"/>
                  <a:gd name="connsiteY0" fmla="*/ 1116906 h 1181244"/>
                  <a:gd name="connsiteX1" fmla="*/ 600364 w 2235200"/>
                  <a:gd name="connsiteY1" fmla="*/ 1135378 h 1181244"/>
                  <a:gd name="connsiteX2" fmla="*/ 1089891 w 2235200"/>
                  <a:gd name="connsiteY2" fmla="*/ 599669 h 1181244"/>
                  <a:gd name="connsiteX3" fmla="*/ 1339273 w 2235200"/>
                  <a:gd name="connsiteY3" fmla="*/ 8542 h 1181244"/>
                  <a:gd name="connsiteX4" fmla="*/ 2235200 w 2235200"/>
                  <a:gd name="connsiteY4" fmla="*/ 304106 h 1181244"/>
                  <a:gd name="connsiteX0" fmla="*/ 0 w 2235200"/>
                  <a:gd name="connsiteY0" fmla="*/ 1116906 h 1138396"/>
                  <a:gd name="connsiteX1" fmla="*/ 637310 w 2235200"/>
                  <a:gd name="connsiteY1" fmla="*/ 1033778 h 1138396"/>
                  <a:gd name="connsiteX2" fmla="*/ 1089891 w 2235200"/>
                  <a:gd name="connsiteY2" fmla="*/ 599669 h 1138396"/>
                  <a:gd name="connsiteX3" fmla="*/ 1339273 w 2235200"/>
                  <a:gd name="connsiteY3" fmla="*/ 8542 h 1138396"/>
                  <a:gd name="connsiteX4" fmla="*/ 2235200 w 2235200"/>
                  <a:gd name="connsiteY4" fmla="*/ 304106 h 1138396"/>
                  <a:gd name="connsiteX0" fmla="*/ 0 w 2235200"/>
                  <a:gd name="connsiteY0" fmla="*/ 1116906 h 1141282"/>
                  <a:gd name="connsiteX1" fmla="*/ 637310 w 2235200"/>
                  <a:gd name="connsiteY1" fmla="*/ 1033778 h 1141282"/>
                  <a:gd name="connsiteX2" fmla="*/ 1163781 w 2235200"/>
                  <a:gd name="connsiteY2" fmla="*/ 507305 h 1141282"/>
                  <a:gd name="connsiteX3" fmla="*/ 1339273 w 2235200"/>
                  <a:gd name="connsiteY3" fmla="*/ 8542 h 1141282"/>
                  <a:gd name="connsiteX4" fmla="*/ 2235200 w 2235200"/>
                  <a:gd name="connsiteY4" fmla="*/ 304106 h 1141282"/>
                  <a:gd name="connsiteX0" fmla="*/ 0 w 2235200"/>
                  <a:gd name="connsiteY0" fmla="*/ 1233949 h 1258325"/>
                  <a:gd name="connsiteX1" fmla="*/ 637310 w 2235200"/>
                  <a:gd name="connsiteY1" fmla="*/ 1150821 h 1258325"/>
                  <a:gd name="connsiteX2" fmla="*/ 1163781 w 2235200"/>
                  <a:gd name="connsiteY2" fmla="*/ 624348 h 1258325"/>
                  <a:gd name="connsiteX3" fmla="*/ 1560946 w 2235200"/>
                  <a:gd name="connsiteY3" fmla="*/ 5512 h 1258325"/>
                  <a:gd name="connsiteX4" fmla="*/ 2235200 w 2235200"/>
                  <a:gd name="connsiteY4" fmla="*/ 421149 h 1258325"/>
                  <a:gd name="connsiteX0" fmla="*/ 0 w 2235200"/>
                  <a:gd name="connsiteY0" fmla="*/ 1231825 h 1256201"/>
                  <a:gd name="connsiteX1" fmla="*/ 637310 w 2235200"/>
                  <a:gd name="connsiteY1" fmla="*/ 1148697 h 1256201"/>
                  <a:gd name="connsiteX2" fmla="*/ 1163781 w 2235200"/>
                  <a:gd name="connsiteY2" fmla="*/ 622224 h 1256201"/>
                  <a:gd name="connsiteX3" fmla="*/ 1560946 w 2235200"/>
                  <a:gd name="connsiteY3" fmla="*/ 3388 h 1256201"/>
                  <a:gd name="connsiteX4" fmla="*/ 2235200 w 2235200"/>
                  <a:gd name="connsiteY4" fmla="*/ 419025 h 1256201"/>
                  <a:gd name="connsiteX0" fmla="*/ 0 w 2503054"/>
                  <a:gd name="connsiteY0" fmla="*/ 1231825 h 1256201"/>
                  <a:gd name="connsiteX1" fmla="*/ 637310 w 2503054"/>
                  <a:gd name="connsiteY1" fmla="*/ 1148697 h 1256201"/>
                  <a:gd name="connsiteX2" fmla="*/ 1163781 w 2503054"/>
                  <a:gd name="connsiteY2" fmla="*/ 622224 h 1256201"/>
                  <a:gd name="connsiteX3" fmla="*/ 1560946 w 2503054"/>
                  <a:gd name="connsiteY3" fmla="*/ 3388 h 1256201"/>
                  <a:gd name="connsiteX4" fmla="*/ 2503054 w 2503054"/>
                  <a:gd name="connsiteY4" fmla="*/ 419025 h 1256201"/>
                  <a:gd name="connsiteX0" fmla="*/ 0 w 2503054"/>
                  <a:gd name="connsiteY0" fmla="*/ 1231943 h 1256319"/>
                  <a:gd name="connsiteX1" fmla="*/ 637310 w 2503054"/>
                  <a:gd name="connsiteY1" fmla="*/ 1148815 h 1256319"/>
                  <a:gd name="connsiteX2" fmla="*/ 1163781 w 2503054"/>
                  <a:gd name="connsiteY2" fmla="*/ 622342 h 1256319"/>
                  <a:gd name="connsiteX3" fmla="*/ 1560946 w 2503054"/>
                  <a:gd name="connsiteY3" fmla="*/ 3506 h 1256319"/>
                  <a:gd name="connsiteX4" fmla="*/ 2503054 w 2503054"/>
                  <a:gd name="connsiteY4" fmla="*/ 419143 h 1256319"/>
                  <a:gd name="connsiteX0" fmla="*/ 0 w 2503054"/>
                  <a:gd name="connsiteY0" fmla="*/ 1231943 h 1256319"/>
                  <a:gd name="connsiteX1" fmla="*/ 637310 w 2503054"/>
                  <a:gd name="connsiteY1" fmla="*/ 1148815 h 1256319"/>
                  <a:gd name="connsiteX2" fmla="*/ 1163781 w 2503054"/>
                  <a:gd name="connsiteY2" fmla="*/ 622342 h 1256319"/>
                  <a:gd name="connsiteX3" fmla="*/ 1560946 w 2503054"/>
                  <a:gd name="connsiteY3" fmla="*/ 3506 h 1256319"/>
                  <a:gd name="connsiteX4" fmla="*/ 2503054 w 2503054"/>
                  <a:gd name="connsiteY4" fmla="*/ 419143 h 1256319"/>
                  <a:gd name="connsiteX0" fmla="*/ 0 w 2503054"/>
                  <a:gd name="connsiteY0" fmla="*/ 1233238 h 1257614"/>
                  <a:gd name="connsiteX1" fmla="*/ 637310 w 2503054"/>
                  <a:gd name="connsiteY1" fmla="*/ 1150110 h 1257614"/>
                  <a:gd name="connsiteX2" fmla="*/ 1163781 w 2503054"/>
                  <a:gd name="connsiteY2" fmla="*/ 623637 h 1257614"/>
                  <a:gd name="connsiteX3" fmla="*/ 1560946 w 2503054"/>
                  <a:gd name="connsiteY3" fmla="*/ 4801 h 1257614"/>
                  <a:gd name="connsiteX4" fmla="*/ 2503054 w 2503054"/>
                  <a:gd name="connsiteY4" fmla="*/ 420438 h 1257614"/>
                  <a:gd name="connsiteX0" fmla="*/ 0 w 2503054"/>
                  <a:gd name="connsiteY0" fmla="*/ 1343249 h 1367625"/>
                  <a:gd name="connsiteX1" fmla="*/ 637310 w 2503054"/>
                  <a:gd name="connsiteY1" fmla="*/ 1260121 h 1367625"/>
                  <a:gd name="connsiteX2" fmla="*/ 1163781 w 2503054"/>
                  <a:gd name="connsiteY2" fmla="*/ 733648 h 1367625"/>
                  <a:gd name="connsiteX3" fmla="*/ 1431637 w 2503054"/>
                  <a:gd name="connsiteY3" fmla="*/ 3976 h 1367625"/>
                  <a:gd name="connsiteX4" fmla="*/ 2503054 w 2503054"/>
                  <a:gd name="connsiteY4" fmla="*/ 530449 h 1367625"/>
                  <a:gd name="connsiteX0" fmla="*/ 0 w 2503054"/>
                  <a:gd name="connsiteY0" fmla="*/ 1343249 h 1369249"/>
                  <a:gd name="connsiteX1" fmla="*/ 637310 w 2503054"/>
                  <a:gd name="connsiteY1" fmla="*/ 1260121 h 1369249"/>
                  <a:gd name="connsiteX2" fmla="*/ 1108363 w 2503054"/>
                  <a:gd name="connsiteY2" fmla="*/ 687466 h 1369249"/>
                  <a:gd name="connsiteX3" fmla="*/ 1431637 w 2503054"/>
                  <a:gd name="connsiteY3" fmla="*/ 3976 h 1369249"/>
                  <a:gd name="connsiteX4" fmla="*/ 2503054 w 2503054"/>
                  <a:gd name="connsiteY4" fmla="*/ 530449 h 1369249"/>
                  <a:gd name="connsiteX0" fmla="*/ 0 w 2503054"/>
                  <a:gd name="connsiteY0" fmla="*/ 1343249 h 1369249"/>
                  <a:gd name="connsiteX1" fmla="*/ 637310 w 2503054"/>
                  <a:gd name="connsiteY1" fmla="*/ 1260121 h 1369249"/>
                  <a:gd name="connsiteX2" fmla="*/ 1108363 w 2503054"/>
                  <a:gd name="connsiteY2" fmla="*/ 687466 h 1369249"/>
                  <a:gd name="connsiteX3" fmla="*/ 1431637 w 2503054"/>
                  <a:gd name="connsiteY3" fmla="*/ 3976 h 1369249"/>
                  <a:gd name="connsiteX4" fmla="*/ 2503054 w 2503054"/>
                  <a:gd name="connsiteY4" fmla="*/ 530449 h 1369249"/>
                  <a:gd name="connsiteX0" fmla="*/ 0 w 2503054"/>
                  <a:gd name="connsiteY0" fmla="*/ 1343249 h 1344625"/>
                  <a:gd name="connsiteX1" fmla="*/ 637310 w 2503054"/>
                  <a:gd name="connsiteY1" fmla="*/ 1260121 h 1344625"/>
                  <a:gd name="connsiteX2" fmla="*/ 1108363 w 2503054"/>
                  <a:gd name="connsiteY2" fmla="*/ 687466 h 1344625"/>
                  <a:gd name="connsiteX3" fmla="*/ 1431637 w 2503054"/>
                  <a:gd name="connsiteY3" fmla="*/ 3976 h 1344625"/>
                  <a:gd name="connsiteX4" fmla="*/ 2503054 w 2503054"/>
                  <a:gd name="connsiteY4" fmla="*/ 530449 h 1344625"/>
                  <a:gd name="connsiteX0" fmla="*/ 0 w 2512579"/>
                  <a:gd name="connsiteY0" fmla="*/ 2276699 h 2276699"/>
                  <a:gd name="connsiteX1" fmla="*/ 646835 w 2512579"/>
                  <a:gd name="connsiteY1" fmla="*/ 1260121 h 2276699"/>
                  <a:gd name="connsiteX2" fmla="*/ 1117888 w 2512579"/>
                  <a:gd name="connsiteY2" fmla="*/ 687466 h 2276699"/>
                  <a:gd name="connsiteX3" fmla="*/ 1441162 w 2512579"/>
                  <a:gd name="connsiteY3" fmla="*/ 3976 h 2276699"/>
                  <a:gd name="connsiteX4" fmla="*/ 2512579 w 2512579"/>
                  <a:gd name="connsiteY4" fmla="*/ 530449 h 2276699"/>
                  <a:gd name="connsiteX0" fmla="*/ 0 w 2512579"/>
                  <a:gd name="connsiteY0" fmla="*/ 2276699 h 2276699"/>
                  <a:gd name="connsiteX1" fmla="*/ 713510 w 2512579"/>
                  <a:gd name="connsiteY1" fmla="*/ 1888771 h 2276699"/>
                  <a:gd name="connsiteX2" fmla="*/ 1117888 w 2512579"/>
                  <a:gd name="connsiteY2" fmla="*/ 687466 h 2276699"/>
                  <a:gd name="connsiteX3" fmla="*/ 1441162 w 2512579"/>
                  <a:gd name="connsiteY3" fmla="*/ 3976 h 2276699"/>
                  <a:gd name="connsiteX4" fmla="*/ 2512579 w 2512579"/>
                  <a:gd name="connsiteY4" fmla="*/ 530449 h 2276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579" h="2276699">
                    <a:moveTo>
                      <a:pt x="0" y="2276699"/>
                    </a:moveTo>
                    <a:cubicBezTo>
                      <a:pt x="227831" y="2273620"/>
                      <a:pt x="527195" y="2153643"/>
                      <a:pt x="713510" y="1888771"/>
                    </a:cubicBezTo>
                    <a:cubicBezTo>
                      <a:pt x="899825" y="1623899"/>
                      <a:pt x="996613" y="1001599"/>
                      <a:pt x="1117888" y="687466"/>
                    </a:cubicBezTo>
                    <a:cubicBezTo>
                      <a:pt x="1239163" y="373334"/>
                      <a:pt x="1287222" y="16291"/>
                      <a:pt x="1441162" y="3976"/>
                    </a:cubicBezTo>
                    <a:cubicBezTo>
                      <a:pt x="1742883" y="-54520"/>
                      <a:pt x="1605876" y="552001"/>
                      <a:pt x="2512579" y="530449"/>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34" name="Group 133">
            <a:extLst>
              <a:ext uri="{FF2B5EF4-FFF2-40B4-BE49-F238E27FC236}">
                <a16:creationId xmlns:a16="http://schemas.microsoft.com/office/drawing/2014/main" id="{47F5ACDC-78C9-E297-7719-F59B2DB88BC5}"/>
              </a:ext>
            </a:extLst>
          </p:cNvPr>
          <p:cNvGrpSpPr/>
          <p:nvPr/>
        </p:nvGrpSpPr>
        <p:grpSpPr>
          <a:xfrm>
            <a:off x="4536940" y="2854507"/>
            <a:ext cx="4454725" cy="3124194"/>
            <a:chOff x="4536940" y="2636038"/>
            <a:chExt cx="4454725" cy="3124194"/>
          </a:xfrm>
        </p:grpSpPr>
        <p:sp>
          <p:nvSpPr>
            <p:cNvPr id="106" name="Rectangle 105">
              <a:extLst>
                <a:ext uri="{FF2B5EF4-FFF2-40B4-BE49-F238E27FC236}">
                  <a16:creationId xmlns:a16="http://schemas.microsoft.com/office/drawing/2014/main" id="{3C5CDFB6-96F3-0C0E-A9D7-F7D01942AC50}"/>
                </a:ext>
              </a:extLst>
            </p:cNvPr>
            <p:cNvSpPr/>
            <p:nvPr/>
          </p:nvSpPr>
          <p:spPr>
            <a:xfrm>
              <a:off x="5048700" y="2962494"/>
              <a:ext cx="3709531" cy="1339412"/>
            </a:xfrm>
            <a:prstGeom prst="rect">
              <a:avLst/>
            </a:prstGeom>
            <a:pattFill prst="ltUpDiag">
              <a:fgClr>
                <a:srgbClr val="7FD3A5"/>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EB60584-6565-410C-58F7-6A65401E87DC}"/>
                </a:ext>
              </a:extLst>
            </p:cNvPr>
            <p:cNvSpPr/>
            <p:nvPr/>
          </p:nvSpPr>
          <p:spPr>
            <a:xfrm>
              <a:off x="5048700" y="3586487"/>
              <a:ext cx="1734957" cy="718123"/>
            </a:xfrm>
            <a:prstGeom prst="rect">
              <a:avLst/>
            </a:prstGeom>
            <a:solidFill>
              <a:srgbClr val="57DFFF">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466F8A23-3A01-BFC3-6063-9B1B184D84E8}"/>
                </a:ext>
              </a:extLst>
            </p:cNvPr>
            <p:cNvCxnSpPr>
              <a:cxnSpLocks/>
            </p:cNvCxnSpPr>
            <p:nvPr/>
          </p:nvCxnSpPr>
          <p:spPr>
            <a:xfrm>
              <a:off x="5031057" y="5248489"/>
              <a:ext cx="828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09" name="Straight Connector 108">
              <a:extLst>
                <a:ext uri="{FF2B5EF4-FFF2-40B4-BE49-F238E27FC236}">
                  <a16:creationId xmlns:a16="http://schemas.microsoft.com/office/drawing/2014/main" id="{59A1F2CA-CFB7-A100-E21F-A4E1EFACF5FE}"/>
                </a:ext>
              </a:extLst>
            </p:cNvPr>
            <p:cNvCxnSpPr>
              <a:cxnSpLocks/>
            </p:cNvCxnSpPr>
            <p:nvPr/>
          </p:nvCxnSpPr>
          <p:spPr>
            <a:xfrm>
              <a:off x="5031057" y="4638889"/>
              <a:ext cx="1152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110" name="Straight Connector 109">
              <a:extLst>
                <a:ext uri="{FF2B5EF4-FFF2-40B4-BE49-F238E27FC236}">
                  <a16:creationId xmlns:a16="http://schemas.microsoft.com/office/drawing/2014/main" id="{B6B20C01-7EAE-D7FA-EA71-DD6C56EE39CE}"/>
                </a:ext>
              </a:extLst>
            </p:cNvPr>
            <p:cNvCxnSpPr>
              <a:cxnSpLocks/>
            </p:cNvCxnSpPr>
            <p:nvPr/>
          </p:nvCxnSpPr>
          <p:spPr>
            <a:xfrm>
              <a:off x="5031057" y="4198254"/>
              <a:ext cx="1332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cxnSp>
          <p:nvCxnSpPr>
            <p:cNvPr id="111" name="Straight Connector 110">
              <a:extLst>
                <a:ext uri="{FF2B5EF4-FFF2-40B4-BE49-F238E27FC236}">
                  <a16:creationId xmlns:a16="http://schemas.microsoft.com/office/drawing/2014/main" id="{D5CF0ECB-B3DC-F8F7-7325-EBF354CA12A6}"/>
                </a:ext>
              </a:extLst>
            </p:cNvPr>
            <p:cNvCxnSpPr>
              <a:cxnSpLocks/>
            </p:cNvCxnSpPr>
            <p:nvPr/>
          </p:nvCxnSpPr>
          <p:spPr>
            <a:xfrm>
              <a:off x="5031057" y="3953089"/>
              <a:ext cx="1440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cxnSp>
          <p:nvCxnSpPr>
            <p:cNvPr id="112" name="Straight Connector 111">
              <a:extLst>
                <a:ext uri="{FF2B5EF4-FFF2-40B4-BE49-F238E27FC236}">
                  <a16:creationId xmlns:a16="http://schemas.microsoft.com/office/drawing/2014/main" id="{3D0888DE-CAA6-DC67-B05F-35AA983524B9}"/>
                </a:ext>
              </a:extLst>
            </p:cNvPr>
            <p:cNvCxnSpPr>
              <a:cxnSpLocks/>
            </p:cNvCxnSpPr>
            <p:nvPr/>
          </p:nvCxnSpPr>
          <p:spPr>
            <a:xfrm>
              <a:off x="5048700" y="3648289"/>
              <a:ext cx="1584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0BE59DA4-91D2-81BC-F243-C5A2482A6E5E}"/>
                    </a:ext>
                  </a:extLst>
                </p:cNvPr>
                <p:cNvSpPr txBox="1"/>
                <p:nvPr/>
              </p:nvSpPr>
              <p:spPr>
                <a:xfrm>
                  <a:off x="4766041" y="2688799"/>
                  <a:ext cx="2174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oMath>
                    </m:oMathPara>
                  </a14:m>
                  <a:endParaRPr lang="en-US" dirty="0"/>
                </a:p>
              </p:txBody>
            </p:sp>
          </mc:Choice>
          <mc:Fallback xmlns="">
            <p:sp>
              <p:nvSpPr>
                <p:cNvPr id="115" name="TextBox 114">
                  <a:extLst>
                    <a:ext uri="{FF2B5EF4-FFF2-40B4-BE49-F238E27FC236}">
                      <a16:creationId xmlns:a16="http://schemas.microsoft.com/office/drawing/2014/main" id="{0BE59DA4-91D2-81BC-F243-C5A2482A6E5E}"/>
                    </a:ext>
                  </a:extLst>
                </p:cNvPr>
                <p:cNvSpPr txBox="1">
                  <a:spLocks noRot="1" noChangeAspect="1" noMove="1" noResize="1" noEditPoints="1" noAdjustHandles="1" noChangeArrowheads="1" noChangeShapeType="1" noTextEdit="1"/>
                </p:cNvSpPr>
                <p:nvPr/>
              </p:nvSpPr>
              <p:spPr>
                <a:xfrm>
                  <a:off x="4766041" y="2688799"/>
                  <a:ext cx="217432" cy="276999"/>
                </a:xfrm>
                <a:prstGeom prst="rect">
                  <a:avLst/>
                </a:prstGeom>
                <a:blipFill>
                  <a:blip r:embed="rId8"/>
                  <a:stretch>
                    <a:fillRect l="-25714" r="-20000"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4939056A-7E19-212D-38C9-52438D67D01C}"/>
                    </a:ext>
                  </a:extLst>
                </p:cNvPr>
                <p:cNvSpPr txBox="1"/>
                <p:nvPr/>
              </p:nvSpPr>
              <p:spPr>
                <a:xfrm>
                  <a:off x="4700511" y="3467159"/>
                  <a:ext cx="30559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m:t>
                            </m:r>
                          </m:sub>
                        </m:sSub>
                      </m:oMath>
                    </m:oMathPara>
                  </a14:m>
                  <a:endParaRPr lang="en-US" dirty="0"/>
                </a:p>
              </p:txBody>
            </p:sp>
          </mc:Choice>
          <mc:Fallback xmlns="">
            <p:sp>
              <p:nvSpPr>
                <p:cNvPr id="116" name="TextBox 115">
                  <a:extLst>
                    <a:ext uri="{FF2B5EF4-FFF2-40B4-BE49-F238E27FC236}">
                      <a16:creationId xmlns:a16="http://schemas.microsoft.com/office/drawing/2014/main" id="{4939056A-7E19-212D-38C9-52438D67D01C}"/>
                    </a:ext>
                  </a:extLst>
                </p:cNvPr>
                <p:cNvSpPr txBox="1">
                  <a:spLocks noRot="1" noChangeAspect="1" noMove="1" noResize="1" noEditPoints="1" noAdjustHandles="1" noChangeArrowheads="1" noChangeShapeType="1" noTextEdit="1"/>
                </p:cNvSpPr>
                <p:nvPr/>
              </p:nvSpPr>
              <p:spPr>
                <a:xfrm>
                  <a:off x="4700511" y="3467159"/>
                  <a:ext cx="305596" cy="276999"/>
                </a:xfrm>
                <a:prstGeom prst="rect">
                  <a:avLst/>
                </a:prstGeom>
                <a:blipFill>
                  <a:blip r:embed="rId9"/>
                  <a:stretch>
                    <a:fillRect l="-16000" r="-6000"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2EB59BE7-EC08-AC95-DBEC-4238CE3647BA}"/>
                    </a:ext>
                  </a:extLst>
                </p:cNvPr>
                <p:cNvSpPr txBox="1"/>
                <p:nvPr/>
              </p:nvSpPr>
              <p:spPr>
                <a:xfrm>
                  <a:off x="4536940" y="5343788"/>
                  <a:ext cx="4582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0</m:t>
                            </m:r>
                          </m:sub>
                        </m:sSub>
                      </m:oMath>
                    </m:oMathPara>
                  </a14:m>
                  <a:endParaRPr lang="en-US" dirty="0"/>
                </a:p>
              </p:txBody>
            </p:sp>
          </mc:Choice>
          <mc:Fallback xmlns="">
            <p:sp>
              <p:nvSpPr>
                <p:cNvPr id="117" name="TextBox 116">
                  <a:extLst>
                    <a:ext uri="{FF2B5EF4-FFF2-40B4-BE49-F238E27FC236}">
                      <a16:creationId xmlns:a16="http://schemas.microsoft.com/office/drawing/2014/main" id="{2EB59BE7-EC08-AC95-DBEC-4238CE3647BA}"/>
                    </a:ext>
                  </a:extLst>
                </p:cNvPr>
                <p:cNvSpPr txBox="1">
                  <a:spLocks noRot="1" noChangeAspect="1" noMove="1" noResize="1" noEditPoints="1" noAdjustHandles="1" noChangeArrowheads="1" noChangeShapeType="1" noTextEdit="1"/>
                </p:cNvSpPr>
                <p:nvPr/>
              </p:nvSpPr>
              <p:spPr>
                <a:xfrm>
                  <a:off x="4536940" y="5343788"/>
                  <a:ext cx="458202" cy="276999"/>
                </a:xfrm>
                <a:prstGeom prst="rect">
                  <a:avLst/>
                </a:prstGeom>
                <a:blipFill>
                  <a:blip r:embed="rId10"/>
                  <a:stretch>
                    <a:fillRect l="-1333" r="-5333"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8A8B0441-AA6C-5C76-7F26-8A67BF858BFD}"/>
                    </a:ext>
                  </a:extLst>
                </p:cNvPr>
                <p:cNvSpPr txBox="1"/>
                <p:nvPr/>
              </p:nvSpPr>
              <p:spPr>
                <a:xfrm>
                  <a:off x="8001586" y="2636038"/>
                  <a:ext cx="99007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𝐵𝑜𝑥</m:t>
                            </m:r>
                          </m:sub>
                        </m:sSub>
                        <m:r>
                          <a:rPr lang="en-US" b="0" i="1" smtClean="0">
                            <a:latin typeface="Cambria Math" panose="02040503050406030204" pitchFamily="18" charset="0"/>
                          </a:rPr>
                          <m:t>=∞</m:t>
                        </m:r>
                      </m:oMath>
                    </m:oMathPara>
                  </a14:m>
                  <a:endParaRPr lang="en-US" dirty="0"/>
                </a:p>
              </p:txBody>
            </p:sp>
          </mc:Choice>
          <mc:Fallback xmlns="">
            <p:sp>
              <p:nvSpPr>
                <p:cNvPr id="118" name="TextBox 117">
                  <a:extLst>
                    <a:ext uri="{FF2B5EF4-FFF2-40B4-BE49-F238E27FC236}">
                      <a16:creationId xmlns:a16="http://schemas.microsoft.com/office/drawing/2014/main" id="{8A8B0441-AA6C-5C76-7F26-8A67BF858BFD}"/>
                    </a:ext>
                  </a:extLst>
                </p:cNvPr>
                <p:cNvSpPr txBox="1">
                  <a:spLocks noRot="1" noChangeAspect="1" noMove="1" noResize="1" noEditPoints="1" noAdjustHandles="1" noChangeArrowheads="1" noChangeShapeType="1" noTextEdit="1"/>
                </p:cNvSpPr>
                <p:nvPr/>
              </p:nvSpPr>
              <p:spPr>
                <a:xfrm>
                  <a:off x="8001586" y="2636038"/>
                  <a:ext cx="990079" cy="276999"/>
                </a:xfrm>
                <a:prstGeom prst="rect">
                  <a:avLst/>
                </a:prstGeom>
                <a:blipFill>
                  <a:blip r:embed="rId11"/>
                  <a:stretch>
                    <a:fillRect l="-5556" r="-2469"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7517E983-9921-BBB8-F4FE-94D86B704DDD}"/>
                    </a:ext>
                  </a:extLst>
                </p:cNvPr>
                <p:cNvSpPr txBox="1"/>
                <p:nvPr/>
              </p:nvSpPr>
              <p:spPr>
                <a:xfrm>
                  <a:off x="8194720" y="4375893"/>
                  <a:ext cx="5230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𝐵𝑜𝑥</m:t>
                            </m:r>
                          </m:sub>
                        </m:sSub>
                      </m:oMath>
                    </m:oMathPara>
                  </a14:m>
                  <a:endParaRPr lang="en-US" dirty="0"/>
                </a:p>
              </p:txBody>
            </p:sp>
          </mc:Choice>
          <mc:Fallback xmlns="">
            <p:sp>
              <p:nvSpPr>
                <p:cNvPr id="119" name="TextBox 118">
                  <a:extLst>
                    <a:ext uri="{FF2B5EF4-FFF2-40B4-BE49-F238E27FC236}">
                      <a16:creationId xmlns:a16="http://schemas.microsoft.com/office/drawing/2014/main" id="{7517E983-9921-BBB8-F4FE-94D86B704DDD}"/>
                    </a:ext>
                  </a:extLst>
                </p:cNvPr>
                <p:cNvSpPr txBox="1">
                  <a:spLocks noRot="1" noChangeAspect="1" noMove="1" noResize="1" noEditPoints="1" noAdjustHandles="1" noChangeArrowheads="1" noChangeShapeType="1" noTextEdit="1"/>
                </p:cNvSpPr>
                <p:nvPr/>
              </p:nvSpPr>
              <p:spPr>
                <a:xfrm>
                  <a:off x="8194720" y="4375893"/>
                  <a:ext cx="523028" cy="276999"/>
                </a:xfrm>
                <a:prstGeom prst="rect">
                  <a:avLst/>
                </a:prstGeom>
                <a:blipFill>
                  <a:blip r:embed="rId12"/>
                  <a:stretch>
                    <a:fillRect l="-9302" r="-4651" b="-17778"/>
                  </a:stretch>
                </a:blipFill>
              </p:spPr>
              <p:txBody>
                <a:bodyPr/>
                <a:lstStyle/>
                <a:p>
                  <a:r>
                    <a:rPr lang="en-US">
                      <a:noFill/>
                    </a:rPr>
                    <a:t> </a:t>
                  </a:r>
                </a:p>
              </p:txBody>
            </p:sp>
          </mc:Fallback>
        </mc:AlternateContent>
        <p:sp>
          <p:nvSpPr>
            <p:cNvPr id="121" name="TextBox 120">
              <a:extLst>
                <a:ext uri="{FF2B5EF4-FFF2-40B4-BE49-F238E27FC236}">
                  <a16:creationId xmlns:a16="http://schemas.microsoft.com/office/drawing/2014/main" id="{D5B7BAED-0239-8C9D-774C-36342B48FE5D}"/>
                </a:ext>
              </a:extLst>
            </p:cNvPr>
            <p:cNvSpPr txBox="1"/>
            <p:nvPr/>
          </p:nvSpPr>
          <p:spPr>
            <a:xfrm>
              <a:off x="6584440" y="2665493"/>
              <a:ext cx="296556" cy="276999"/>
            </a:xfrm>
            <a:prstGeom prst="rect">
              <a:avLst/>
            </a:prstGeom>
            <a:noFill/>
          </p:spPr>
          <p:txBody>
            <a:bodyPr wrap="none" lIns="0" tIns="0" rIns="0" bIns="0" rtlCol="0">
              <a:spAutoFit/>
            </a:bodyPr>
            <a:lstStyle/>
            <a:p>
              <a:r>
                <a:rPr lang="en-US" dirty="0"/>
                <a:t>HO</a:t>
              </a:r>
            </a:p>
          </p:txBody>
        </p:sp>
        <p:cxnSp>
          <p:nvCxnSpPr>
            <p:cNvPr id="129" name="Straight Connector 128">
              <a:extLst>
                <a:ext uri="{FF2B5EF4-FFF2-40B4-BE49-F238E27FC236}">
                  <a16:creationId xmlns:a16="http://schemas.microsoft.com/office/drawing/2014/main" id="{2DE4AF6E-4313-9401-AE94-BFED39D58CBB}"/>
                </a:ext>
              </a:extLst>
            </p:cNvPr>
            <p:cNvCxnSpPr>
              <a:cxnSpLocks/>
            </p:cNvCxnSpPr>
            <p:nvPr/>
          </p:nvCxnSpPr>
          <p:spPr>
            <a:xfrm>
              <a:off x="5048700" y="3800689"/>
              <a:ext cx="1584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cxnSp>
          <p:nvCxnSpPr>
            <p:cNvPr id="130" name="Straight Connector 129">
              <a:extLst>
                <a:ext uri="{FF2B5EF4-FFF2-40B4-BE49-F238E27FC236}">
                  <a16:creationId xmlns:a16="http://schemas.microsoft.com/office/drawing/2014/main" id="{3AC23310-C505-3840-D888-9D4A1FF3E6CC}"/>
                </a:ext>
              </a:extLst>
            </p:cNvPr>
            <p:cNvCxnSpPr>
              <a:cxnSpLocks/>
            </p:cNvCxnSpPr>
            <p:nvPr/>
          </p:nvCxnSpPr>
          <p:spPr>
            <a:xfrm>
              <a:off x="5048700" y="3733124"/>
              <a:ext cx="1584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cxnSp>
          <p:nvCxnSpPr>
            <p:cNvPr id="131" name="Straight Connector 130">
              <a:extLst>
                <a:ext uri="{FF2B5EF4-FFF2-40B4-BE49-F238E27FC236}">
                  <a16:creationId xmlns:a16="http://schemas.microsoft.com/office/drawing/2014/main" id="{E9DDA862-C548-9523-3DE1-04C118536B4F}"/>
                </a:ext>
              </a:extLst>
            </p:cNvPr>
            <p:cNvCxnSpPr>
              <a:cxnSpLocks/>
            </p:cNvCxnSpPr>
            <p:nvPr/>
          </p:nvCxnSpPr>
          <p:spPr>
            <a:xfrm>
              <a:off x="5045400" y="3886200"/>
              <a:ext cx="1584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cxnSp>
          <p:nvCxnSpPr>
            <p:cNvPr id="132" name="Straight Connector 131">
              <a:extLst>
                <a:ext uri="{FF2B5EF4-FFF2-40B4-BE49-F238E27FC236}">
                  <a16:creationId xmlns:a16="http://schemas.microsoft.com/office/drawing/2014/main" id="{03074C3B-B8CB-09B2-DEF2-664A147324A1}"/>
                </a:ext>
              </a:extLst>
            </p:cNvPr>
            <p:cNvCxnSpPr>
              <a:cxnSpLocks/>
            </p:cNvCxnSpPr>
            <p:nvPr/>
          </p:nvCxnSpPr>
          <p:spPr>
            <a:xfrm>
              <a:off x="5048700" y="4046363"/>
              <a:ext cx="1584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cxnSp>
          <p:nvCxnSpPr>
            <p:cNvPr id="133" name="Straight Connector 132">
              <a:extLst>
                <a:ext uri="{FF2B5EF4-FFF2-40B4-BE49-F238E27FC236}">
                  <a16:creationId xmlns:a16="http://schemas.microsoft.com/office/drawing/2014/main" id="{50C6BE85-0E2A-1AE0-DD89-60329C379BBB}"/>
                </a:ext>
              </a:extLst>
            </p:cNvPr>
            <p:cNvCxnSpPr>
              <a:cxnSpLocks/>
            </p:cNvCxnSpPr>
            <p:nvPr/>
          </p:nvCxnSpPr>
          <p:spPr>
            <a:xfrm>
              <a:off x="5029200" y="4114800"/>
              <a:ext cx="1584000" cy="0"/>
            </a:xfrm>
            <a:prstGeom prst="line">
              <a:avLst/>
            </a:prstGeom>
            <a:ln>
              <a:solidFill>
                <a:srgbClr val="1515FF"/>
              </a:solidFill>
            </a:ln>
          </p:spPr>
          <p:style>
            <a:lnRef idx="2">
              <a:schemeClr val="accent4"/>
            </a:lnRef>
            <a:fillRef idx="0">
              <a:schemeClr val="accent4"/>
            </a:fillRef>
            <a:effectRef idx="1">
              <a:schemeClr val="accent4"/>
            </a:effectRef>
            <a:fontRef idx="minor">
              <a:schemeClr val="tx1"/>
            </a:fontRef>
          </p:style>
        </p:cxnSp>
        <p:sp>
          <p:nvSpPr>
            <p:cNvPr id="113" name="Freeform: Shape 112">
              <a:extLst>
                <a:ext uri="{FF2B5EF4-FFF2-40B4-BE49-F238E27FC236}">
                  <a16:creationId xmlns:a16="http://schemas.microsoft.com/office/drawing/2014/main" id="{D03DE7A5-B4E9-FC77-8214-7D1D70FF1398}"/>
                </a:ext>
              </a:extLst>
            </p:cNvPr>
            <p:cNvSpPr/>
            <p:nvPr/>
          </p:nvSpPr>
          <p:spPr>
            <a:xfrm>
              <a:off x="6313205" y="3598593"/>
              <a:ext cx="2445026" cy="705679"/>
            </a:xfrm>
            <a:custGeom>
              <a:avLst/>
              <a:gdLst>
                <a:gd name="connsiteX0" fmla="*/ 0 w 2445026"/>
                <a:gd name="connsiteY0" fmla="*/ 695739 h 705679"/>
                <a:gd name="connsiteX1" fmla="*/ 109330 w 2445026"/>
                <a:gd name="connsiteY1" fmla="*/ 516835 h 705679"/>
                <a:gd name="connsiteX2" fmla="*/ 188843 w 2445026"/>
                <a:gd name="connsiteY2" fmla="*/ 268357 h 705679"/>
                <a:gd name="connsiteX3" fmla="*/ 308113 w 2445026"/>
                <a:gd name="connsiteY3" fmla="*/ 59635 h 705679"/>
                <a:gd name="connsiteX4" fmla="*/ 477078 w 2445026"/>
                <a:gd name="connsiteY4" fmla="*/ 0 h 705679"/>
                <a:gd name="connsiteX5" fmla="*/ 636104 w 2445026"/>
                <a:gd name="connsiteY5" fmla="*/ 59635 h 705679"/>
                <a:gd name="connsiteX6" fmla="*/ 785191 w 2445026"/>
                <a:gd name="connsiteY6" fmla="*/ 218661 h 705679"/>
                <a:gd name="connsiteX7" fmla="*/ 1023730 w 2445026"/>
                <a:gd name="connsiteY7" fmla="*/ 357809 h 705679"/>
                <a:gd name="connsiteX8" fmla="*/ 1232452 w 2445026"/>
                <a:gd name="connsiteY8" fmla="*/ 427383 h 705679"/>
                <a:gd name="connsiteX9" fmla="*/ 1401417 w 2445026"/>
                <a:gd name="connsiteY9" fmla="*/ 437322 h 705679"/>
                <a:gd name="connsiteX10" fmla="*/ 1659835 w 2445026"/>
                <a:gd name="connsiteY10" fmla="*/ 447261 h 705679"/>
                <a:gd name="connsiteX11" fmla="*/ 2027582 w 2445026"/>
                <a:gd name="connsiteY11" fmla="*/ 447261 h 705679"/>
                <a:gd name="connsiteX12" fmla="*/ 2365513 w 2445026"/>
                <a:gd name="connsiteY12" fmla="*/ 457200 h 705679"/>
                <a:gd name="connsiteX13" fmla="*/ 2445026 w 2445026"/>
                <a:gd name="connsiteY13" fmla="*/ 457200 h 705679"/>
                <a:gd name="connsiteX14" fmla="*/ 2445026 w 2445026"/>
                <a:gd name="connsiteY14" fmla="*/ 705679 h 705679"/>
                <a:gd name="connsiteX15" fmla="*/ 0 w 2445026"/>
                <a:gd name="connsiteY15" fmla="*/ 695739 h 70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5026" h="705679">
                  <a:moveTo>
                    <a:pt x="0" y="695739"/>
                  </a:moveTo>
                  <a:lnTo>
                    <a:pt x="109330" y="516835"/>
                  </a:lnTo>
                  <a:lnTo>
                    <a:pt x="188843" y="268357"/>
                  </a:lnTo>
                  <a:lnTo>
                    <a:pt x="308113" y="59635"/>
                  </a:lnTo>
                  <a:lnTo>
                    <a:pt x="477078" y="0"/>
                  </a:lnTo>
                  <a:lnTo>
                    <a:pt x="636104" y="59635"/>
                  </a:lnTo>
                  <a:lnTo>
                    <a:pt x="785191" y="218661"/>
                  </a:lnTo>
                  <a:lnTo>
                    <a:pt x="1023730" y="357809"/>
                  </a:lnTo>
                  <a:lnTo>
                    <a:pt x="1232452" y="427383"/>
                  </a:lnTo>
                  <a:lnTo>
                    <a:pt x="1401417" y="437322"/>
                  </a:lnTo>
                  <a:lnTo>
                    <a:pt x="1659835" y="447261"/>
                  </a:lnTo>
                  <a:lnTo>
                    <a:pt x="2027582" y="447261"/>
                  </a:lnTo>
                  <a:lnTo>
                    <a:pt x="2365513" y="457200"/>
                  </a:lnTo>
                  <a:lnTo>
                    <a:pt x="2445026" y="457200"/>
                  </a:lnTo>
                  <a:lnTo>
                    <a:pt x="2445026" y="705679"/>
                  </a:lnTo>
                  <a:lnTo>
                    <a:pt x="0" y="695739"/>
                  </a:lnTo>
                  <a:close/>
                </a:path>
              </a:pathLst>
            </a:cu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125" name="Group 124">
              <a:extLst>
                <a:ext uri="{FF2B5EF4-FFF2-40B4-BE49-F238E27FC236}">
                  <a16:creationId xmlns:a16="http://schemas.microsoft.com/office/drawing/2014/main" id="{6FD42CA8-DC5B-7191-520E-5DF81E622203}"/>
                </a:ext>
              </a:extLst>
            </p:cNvPr>
            <p:cNvGrpSpPr/>
            <p:nvPr/>
          </p:nvGrpSpPr>
          <p:grpSpPr>
            <a:xfrm>
              <a:off x="5048700" y="3586488"/>
              <a:ext cx="3716153" cy="1971898"/>
              <a:chOff x="1143000" y="2895600"/>
              <a:chExt cx="3168392" cy="2276699"/>
            </a:xfrm>
          </p:grpSpPr>
          <p:cxnSp>
            <p:nvCxnSpPr>
              <p:cNvPr id="126" name="Straight Connector 125">
                <a:extLst>
                  <a:ext uri="{FF2B5EF4-FFF2-40B4-BE49-F238E27FC236}">
                    <a16:creationId xmlns:a16="http://schemas.microsoft.com/office/drawing/2014/main" id="{B611D112-057F-12C4-C14A-3033CD3D75DB}"/>
                  </a:ext>
                </a:extLst>
              </p:cNvPr>
              <p:cNvCxnSpPr>
                <a:cxnSpLocks/>
              </p:cNvCxnSpPr>
              <p:nvPr/>
            </p:nvCxnSpPr>
            <p:spPr>
              <a:xfrm flipH="1">
                <a:off x="3646054" y="3420372"/>
                <a:ext cx="665338" cy="6187"/>
              </a:xfrm>
              <a:prstGeom prst="line">
                <a:avLst/>
              </a:prstGeom>
              <a:ln/>
            </p:spPr>
            <p:style>
              <a:lnRef idx="2">
                <a:schemeClr val="accent1"/>
              </a:lnRef>
              <a:fillRef idx="0">
                <a:schemeClr val="accent1"/>
              </a:fillRef>
              <a:effectRef idx="1">
                <a:schemeClr val="accent1"/>
              </a:effectRef>
              <a:fontRef idx="minor">
                <a:schemeClr val="tx1"/>
              </a:fontRef>
            </p:style>
          </p:cxnSp>
          <p:sp>
            <p:nvSpPr>
              <p:cNvPr id="127" name="Freeform: Shape 126">
                <a:extLst>
                  <a:ext uri="{FF2B5EF4-FFF2-40B4-BE49-F238E27FC236}">
                    <a16:creationId xmlns:a16="http://schemas.microsoft.com/office/drawing/2014/main" id="{1F2ECD9E-9DC1-B762-DFB4-055017CA25B9}"/>
                  </a:ext>
                </a:extLst>
              </p:cNvPr>
              <p:cNvSpPr/>
              <p:nvPr/>
            </p:nvSpPr>
            <p:spPr>
              <a:xfrm>
                <a:off x="1143000" y="2895600"/>
                <a:ext cx="2512579" cy="2276699"/>
              </a:xfrm>
              <a:custGeom>
                <a:avLst/>
                <a:gdLst>
                  <a:gd name="connsiteX0" fmla="*/ 0 w 2235200"/>
                  <a:gd name="connsiteY0" fmla="*/ 1116906 h 1181244"/>
                  <a:gd name="connsiteX1" fmla="*/ 600364 w 2235200"/>
                  <a:gd name="connsiteY1" fmla="*/ 1135378 h 1181244"/>
                  <a:gd name="connsiteX2" fmla="*/ 1089891 w 2235200"/>
                  <a:gd name="connsiteY2" fmla="*/ 599669 h 1181244"/>
                  <a:gd name="connsiteX3" fmla="*/ 1339273 w 2235200"/>
                  <a:gd name="connsiteY3" fmla="*/ 8542 h 1181244"/>
                  <a:gd name="connsiteX4" fmla="*/ 2235200 w 2235200"/>
                  <a:gd name="connsiteY4" fmla="*/ 304106 h 1181244"/>
                  <a:gd name="connsiteX0" fmla="*/ 0 w 2235200"/>
                  <a:gd name="connsiteY0" fmla="*/ 1116906 h 1138396"/>
                  <a:gd name="connsiteX1" fmla="*/ 637310 w 2235200"/>
                  <a:gd name="connsiteY1" fmla="*/ 1033778 h 1138396"/>
                  <a:gd name="connsiteX2" fmla="*/ 1089891 w 2235200"/>
                  <a:gd name="connsiteY2" fmla="*/ 599669 h 1138396"/>
                  <a:gd name="connsiteX3" fmla="*/ 1339273 w 2235200"/>
                  <a:gd name="connsiteY3" fmla="*/ 8542 h 1138396"/>
                  <a:gd name="connsiteX4" fmla="*/ 2235200 w 2235200"/>
                  <a:gd name="connsiteY4" fmla="*/ 304106 h 1138396"/>
                  <a:gd name="connsiteX0" fmla="*/ 0 w 2235200"/>
                  <a:gd name="connsiteY0" fmla="*/ 1116906 h 1141282"/>
                  <a:gd name="connsiteX1" fmla="*/ 637310 w 2235200"/>
                  <a:gd name="connsiteY1" fmla="*/ 1033778 h 1141282"/>
                  <a:gd name="connsiteX2" fmla="*/ 1163781 w 2235200"/>
                  <a:gd name="connsiteY2" fmla="*/ 507305 h 1141282"/>
                  <a:gd name="connsiteX3" fmla="*/ 1339273 w 2235200"/>
                  <a:gd name="connsiteY3" fmla="*/ 8542 h 1141282"/>
                  <a:gd name="connsiteX4" fmla="*/ 2235200 w 2235200"/>
                  <a:gd name="connsiteY4" fmla="*/ 304106 h 1141282"/>
                  <a:gd name="connsiteX0" fmla="*/ 0 w 2235200"/>
                  <a:gd name="connsiteY0" fmla="*/ 1233949 h 1258325"/>
                  <a:gd name="connsiteX1" fmla="*/ 637310 w 2235200"/>
                  <a:gd name="connsiteY1" fmla="*/ 1150821 h 1258325"/>
                  <a:gd name="connsiteX2" fmla="*/ 1163781 w 2235200"/>
                  <a:gd name="connsiteY2" fmla="*/ 624348 h 1258325"/>
                  <a:gd name="connsiteX3" fmla="*/ 1560946 w 2235200"/>
                  <a:gd name="connsiteY3" fmla="*/ 5512 h 1258325"/>
                  <a:gd name="connsiteX4" fmla="*/ 2235200 w 2235200"/>
                  <a:gd name="connsiteY4" fmla="*/ 421149 h 1258325"/>
                  <a:gd name="connsiteX0" fmla="*/ 0 w 2235200"/>
                  <a:gd name="connsiteY0" fmla="*/ 1231825 h 1256201"/>
                  <a:gd name="connsiteX1" fmla="*/ 637310 w 2235200"/>
                  <a:gd name="connsiteY1" fmla="*/ 1148697 h 1256201"/>
                  <a:gd name="connsiteX2" fmla="*/ 1163781 w 2235200"/>
                  <a:gd name="connsiteY2" fmla="*/ 622224 h 1256201"/>
                  <a:gd name="connsiteX3" fmla="*/ 1560946 w 2235200"/>
                  <a:gd name="connsiteY3" fmla="*/ 3388 h 1256201"/>
                  <a:gd name="connsiteX4" fmla="*/ 2235200 w 2235200"/>
                  <a:gd name="connsiteY4" fmla="*/ 419025 h 1256201"/>
                  <a:gd name="connsiteX0" fmla="*/ 0 w 2503054"/>
                  <a:gd name="connsiteY0" fmla="*/ 1231825 h 1256201"/>
                  <a:gd name="connsiteX1" fmla="*/ 637310 w 2503054"/>
                  <a:gd name="connsiteY1" fmla="*/ 1148697 h 1256201"/>
                  <a:gd name="connsiteX2" fmla="*/ 1163781 w 2503054"/>
                  <a:gd name="connsiteY2" fmla="*/ 622224 h 1256201"/>
                  <a:gd name="connsiteX3" fmla="*/ 1560946 w 2503054"/>
                  <a:gd name="connsiteY3" fmla="*/ 3388 h 1256201"/>
                  <a:gd name="connsiteX4" fmla="*/ 2503054 w 2503054"/>
                  <a:gd name="connsiteY4" fmla="*/ 419025 h 1256201"/>
                  <a:gd name="connsiteX0" fmla="*/ 0 w 2503054"/>
                  <a:gd name="connsiteY0" fmla="*/ 1231943 h 1256319"/>
                  <a:gd name="connsiteX1" fmla="*/ 637310 w 2503054"/>
                  <a:gd name="connsiteY1" fmla="*/ 1148815 h 1256319"/>
                  <a:gd name="connsiteX2" fmla="*/ 1163781 w 2503054"/>
                  <a:gd name="connsiteY2" fmla="*/ 622342 h 1256319"/>
                  <a:gd name="connsiteX3" fmla="*/ 1560946 w 2503054"/>
                  <a:gd name="connsiteY3" fmla="*/ 3506 h 1256319"/>
                  <a:gd name="connsiteX4" fmla="*/ 2503054 w 2503054"/>
                  <a:gd name="connsiteY4" fmla="*/ 419143 h 1256319"/>
                  <a:gd name="connsiteX0" fmla="*/ 0 w 2503054"/>
                  <a:gd name="connsiteY0" fmla="*/ 1231943 h 1256319"/>
                  <a:gd name="connsiteX1" fmla="*/ 637310 w 2503054"/>
                  <a:gd name="connsiteY1" fmla="*/ 1148815 h 1256319"/>
                  <a:gd name="connsiteX2" fmla="*/ 1163781 w 2503054"/>
                  <a:gd name="connsiteY2" fmla="*/ 622342 h 1256319"/>
                  <a:gd name="connsiteX3" fmla="*/ 1560946 w 2503054"/>
                  <a:gd name="connsiteY3" fmla="*/ 3506 h 1256319"/>
                  <a:gd name="connsiteX4" fmla="*/ 2503054 w 2503054"/>
                  <a:gd name="connsiteY4" fmla="*/ 419143 h 1256319"/>
                  <a:gd name="connsiteX0" fmla="*/ 0 w 2503054"/>
                  <a:gd name="connsiteY0" fmla="*/ 1233238 h 1257614"/>
                  <a:gd name="connsiteX1" fmla="*/ 637310 w 2503054"/>
                  <a:gd name="connsiteY1" fmla="*/ 1150110 h 1257614"/>
                  <a:gd name="connsiteX2" fmla="*/ 1163781 w 2503054"/>
                  <a:gd name="connsiteY2" fmla="*/ 623637 h 1257614"/>
                  <a:gd name="connsiteX3" fmla="*/ 1560946 w 2503054"/>
                  <a:gd name="connsiteY3" fmla="*/ 4801 h 1257614"/>
                  <a:gd name="connsiteX4" fmla="*/ 2503054 w 2503054"/>
                  <a:gd name="connsiteY4" fmla="*/ 420438 h 1257614"/>
                  <a:gd name="connsiteX0" fmla="*/ 0 w 2503054"/>
                  <a:gd name="connsiteY0" fmla="*/ 1343249 h 1367625"/>
                  <a:gd name="connsiteX1" fmla="*/ 637310 w 2503054"/>
                  <a:gd name="connsiteY1" fmla="*/ 1260121 h 1367625"/>
                  <a:gd name="connsiteX2" fmla="*/ 1163781 w 2503054"/>
                  <a:gd name="connsiteY2" fmla="*/ 733648 h 1367625"/>
                  <a:gd name="connsiteX3" fmla="*/ 1431637 w 2503054"/>
                  <a:gd name="connsiteY3" fmla="*/ 3976 h 1367625"/>
                  <a:gd name="connsiteX4" fmla="*/ 2503054 w 2503054"/>
                  <a:gd name="connsiteY4" fmla="*/ 530449 h 1367625"/>
                  <a:gd name="connsiteX0" fmla="*/ 0 w 2503054"/>
                  <a:gd name="connsiteY0" fmla="*/ 1343249 h 1369249"/>
                  <a:gd name="connsiteX1" fmla="*/ 637310 w 2503054"/>
                  <a:gd name="connsiteY1" fmla="*/ 1260121 h 1369249"/>
                  <a:gd name="connsiteX2" fmla="*/ 1108363 w 2503054"/>
                  <a:gd name="connsiteY2" fmla="*/ 687466 h 1369249"/>
                  <a:gd name="connsiteX3" fmla="*/ 1431637 w 2503054"/>
                  <a:gd name="connsiteY3" fmla="*/ 3976 h 1369249"/>
                  <a:gd name="connsiteX4" fmla="*/ 2503054 w 2503054"/>
                  <a:gd name="connsiteY4" fmla="*/ 530449 h 1369249"/>
                  <a:gd name="connsiteX0" fmla="*/ 0 w 2503054"/>
                  <a:gd name="connsiteY0" fmla="*/ 1343249 h 1369249"/>
                  <a:gd name="connsiteX1" fmla="*/ 637310 w 2503054"/>
                  <a:gd name="connsiteY1" fmla="*/ 1260121 h 1369249"/>
                  <a:gd name="connsiteX2" fmla="*/ 1108363 w 2503054"/>
                  <a:gd name="connsiteY2" fmla="*/ 687466 h 1369249"/>
                  <a:gd name="connsiteX3" fmla="*/ 1431637 w 2503054"/>
                  <a:gd name="connsiteY3" fmla="*/ 3976 h 1369249"/>
                  <a:gd name="connsiteX4" fmla="*/ 2503054 w 2503054"/>
                  <a:gd name="connsiteY4" fmla="*/ 530449 h 1369249"/>
                  <a:gd name="connsiteX0" fmla="*/ 0 w 2503054"/>
                  <a:gd name="connsiteY0" fmla="*/ 1343249 h 1344625"/>
                  <a:gd name="connsiteX1" fmla="*/ 637310 w 2503054"/>
                  <a:gd name="connsiteY1" fmla="*/ 1260121 h 1344625"/>
                  <a:gd name="connsiteX2" fmla="*/ 1108363 w 2503054"/>
                  <a:gd name="connsiteY2" fmla="*/ 687466 h 1344625"/>
                  <a:gd name="connsiteX3" fmla="*/ 1431637 w 2503054"/>
                  <a:gd name="connsiteY3" fmla="*/ 3976 h 1344625"/>
                  <a:gd name="connsiteX4" fmla="*/ 2503054 w 2503054"/>
                  <a:gd name="connsiteY4" fmla="*/ 530449 h 1344625"/>
                  <a:gd name="connsiteX0" fmla="*/ 0 w 2512579"/>
                  <a:gd name="connsiteY0" fmla="*/ 2276699 h 2276699"/>
                  <a:gd name="connsiteX1" fmla="*/ 646835 w 2512579"/>
                  <a:gd name="connsiteY1" fmla="*/ 1260121 h 2276699"/>
                  <a:gd name="connsiteX2" fmla="*/ 1117888 w 2512579"/>
                  <a:gd name="connsiteY2" fmla="*/ 687466 h 2276699"/>
                  <a:gd name="connsiteX3" fmla="*/ 1441162 w 2512579"/>
                  <a:gd name="connsiteY3" fmla="*/ 3976 h 2276699"/>
                  <a:gd name="connsiteX4" fmla="*/ 2512579 w 2512579"/>
                  <a:gd name="connsiteY4" fmla="*/ 530449 h 2276699"/>
                  <a:gd name="connsiteX0" fmla="*/ 0 w 2512579"/>
                  <a:gd name="connsiteY0" fmla="*/ 2276699 h 2276699"/>
                  <a:gd name="connsiteX1" fmla="*/ 713510 w 2512579"/>
                  <a:gd name="connsiteY1" fmla="*/ 1888771 h 2276699"/>
                  <a:gd name="connsiteX2" fmla="*/ 1117888 w 2512579"/>
                  <a:gd name="connsiteY2" fmla="*/ 687466 h 2276699"/>
                  <a:gd name="connsiteX3" fmla="*/ 1441162 w 2512579"/>
                  <a:gd name="connsiteY3" fmla="*/ 3976 h 2276699"/>
                  <a:gd name="connsiteX4" fmla="*/ 2512579 w 2512579"/>
                  <a:gd name="connsiteY4" fmla="*/ 530449 h 2276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579" h="2276699">
                    <a:moveTo>
                      <a:pt x="0" y="2276699"/>
                    </a:moveTo>
                    <a:cubicBezTo>
                      <a:pt x="227831" y="2273620"/>
                      <a:pt x="527195" y="2153643"/>
                      <a:pt x="713510" y="1888771"/>
                    </a:cubicBezTo>
                    <a:cubicBezTo>
                      <a:pt x="899825" y="1623899"/>
                      <a:pt x="996613" y="1001599"/>
                      <a:pt x="1117888" y="687466"/>
                    </a:cubicBezTo>
                    <a:cubicBezTo>
                      <a:pt x="1239163" y="373334"/>
                      <a:pt x="1287222" y="16291"/>
                      <a:pt x="1441162" y="3976"/>
                    </a:cubicBezTo>
                    <a:cubicBezTo>
                      <a:pt x="1742883" y="-54520"/>
                      <a:pt x="1605876" y="552001"/>
                      <a:pt x="2512579" y="530449"/>
                    </a:cubicBezTo>
                  </a:path>
                </a:pathLst>
              </a:cu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F37267DF-85D2-37AA-C390-7F6BD796B29C}"/>
                </a:ext>
              </a:extLst>
            </p:cNvPr>
            <p:cNvGrpSpPr/>
            <p:nvPr/>
          </p:nvGrpSpPr>
          <p:grpSpPr>
            <a:xfrm>
              <a:off x="5031057" y="2864632"/>
              <a:ext cx="3886200" cy="2895600"/>
              <a:chOff x="2895600" y="2438400"/>
              <a:chExt cx="3886200" cy="2895600"/>
            </a:xfrm>
          </p:grpSpPr>
          <p:cxnSp>
            <p:nvCxnSpPr>
              <p:cNvPr id="123" name="Straight Arrow Connector 122">
                <a:extLst>
                  <a:ext uri="{FF2B5EF4-FFF2-40B4-BE49-F238E27FC236}">
                    <a16:creationId xmlns:a16="http://schemas.microsoft.com/office/drawing/2014/main" id="{6F583854-7B35-A389-1F0B-ABD4171DCFF2}"/>
                  </a:ext>
                </a:extLst>
              </p:cNvPr>
              <p:cNvCxnSpPr>
                <a:cxnSpLocks/>
              </p:cNvCxnSpPr>
              <p:nvPr/>
            </p:nvCxnSpPr>
            <p:spPr>
              <a:xfrm>
                <a:off x="2895600" y="2438400"/>
                <a:ext cx="0" cy="289560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24" name="Straight Arrow Connector 123">
                <a:extLst>
                  <a:ext uri="{FF2B5EF4-FFF2-40B4-BE49-F238E27FC236}">
                    <a16:creationId xmlns:a16="http://schemas.microsoft.com/office/drawing/2014/main" id="{3105591A-3F44-546D-3CA1-898FFA903A53}"/>
                  </a:ext>
                </a:extLst>
              </p:cNvPr>
              <p:cNvCxnSpPr>
                <a:cxnSpLocks/>
              </p:cNvCxnSpPr>
              <p:nvPr/>
            </p:nvCxnSpPr>
            <p:spPr>
              <a:xfrm>
                <a:off x="2895600" y="3886200"/>
                <a:ext cx="388620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120" name="Freeform: Shape 119">
              <a:extLst>
                <a:ext uri="{FF2B5EF4-FFF2-40B4-BE49-F238E27FC236}">
                  <a16:creationId xmlns:a16="http://schemas.microsoft.com/office/drawing/2014/main" id="{AE6985C3-B06D-7758-9F50-77717234C7AC}"/>
                </a:ext>
              </a:extLst>
            </p:cNvPr>
            <p:cNvSpPr/>
            <p:nvPr/>
          </p:nvSpPr>
          <p:spPr>
            <a:xfrm>
              <a:off x="5017077" y="2929486"/>
              <a:ext cx="1701345" cy="2628900"/>
            </a:xfrm>
            <a:custGeom>
              <a:avLst/>
              <a:gdLst>
                <a:gd name="connsiteX0" fmla="*/ 0 w 1390650"/>
                <a:gd name="connsiteY0" fmla="*/ 2628900 h 2628900"/>
                <a:gd name="connsiteX1" fmla="*/ 180975 w 1390650"/>
                <a:gd name="connsiteY1" fmla="*/ 2590800 h 2628900"/>
                <a:gd name="connsiteX2" fmla="*/ 514350 w 1390650"/>
                <a:gd name="connsiteY2" fmla="*/ 2457450 h 2628900"/>
                <a:gd name="connsiteX3" fmla="*/ 685800 w 1390650"/>
                <a:gd name="connsiteY3" fmla="*/ 2295525 h 2628900"/>
                <a:gd name="connsiteX4" fmla="*/ 838200 w 1390650"/>
                <a:gd name="connsiteY4" fmla="*/ 2038350 h 2628900"/>
                <a:gd name="connsiteX5" fmla="*/ 1066800 w 1390650"/>
                <a:gd name="connsiteY5" fmla="*/ 1323975 h 2628900"/>
                <a:gd name="connsiteX6" fmla="*/ 1323975 w 1390650"/>
                <a:gd name="connsiteY6" fmla="*/ 295275 h 2628900"/>
                <a:gd name="connsiteX7" fmla="*/ 1390650 w 1390650"/>
                <a:gd name="connsiteY7" fmla="*/ 0 h 2628900"/>
                <a:gd name="connsiteX0" fmla="*/ 0 w 1390650"/>
                <a:gd name="connsiteY0" fmla="*/ 2628900 h 2628900"/>
                <a:gd name="connsiteX1" fmla="*/ 180975 w 1390650"/>
                <a:gd name="connsiteY1" fmla="*/ 2590800 h 2628900"/>
                <a:gd name="connsiteX2" fmla="*/ 514350 w 1390650"/>
                <a:gd name="connsiteY2" fmla="*/ 2457450 h 2628900"/>
                <a:gd name="connsiteX3" fmla="*/ 685800 w 1390650"/>
                <a:gd name="connsiteY3" fmla="*/ 2295525 h 2628900"/>
                <a:gd name="connsiteX4" fmla="*/ 838200 w 1390650"/>
                <a:gd name="connsiteY4" fmla="*/ 2038350 h 2628900"/>
                <a:gd name="connsiteX5" fmla="*/ 1066800 w 1390650"/>
                <a:gd name="connsiteY5" fmla="*/ 1323975 h 2628900"/>
                <a:gd name="connsiteX6" fmla="*/ 1228725 w 1390650"/>
                <a:gd name="connsiteY6" fmla="*/ 676275 h 2628900"/>
                <a:gd name="connsiteX7" fmla="*/ 1390650 w 1390650"/>
                <a:gd name="connsiteY7" fmla="*/ 0 h 2628900"/>
                <a:gd name="connsiteX0" fmla="*/ 0 w 1362075"/>
                <a:gd name="connsiteY0" fmla="*/ 2628900 h 2628900"/>
                <a:gd name="connsiteX1" fmla="*/ 180975 w 1362075"/>
                <a:gd name="connsiteY1" fmla="*/ 2590800 h 2628900"/>
                <a:gd name="connsiteX2" fmla="*/ 514350 w 1362075"/>
                <a:gd name="connsiteY2" fmla="*/ 2457450 h 2628900"/>
                <a:gd name="connsiteX3" fmla="*/ 685800 w 1362075"/>
                <a:gd name="connsiteY3" fmla="*/ 2295525 h 2628900"/>
                <a:gd name="connsiteX4" fmla="*/ 838200 w 1362075"/>
                <a:gd name="connsiteY4" fmla="*/ 2038350 h 2628900"/>
                <a:gd name="connsiteX5" fmla="*/ 1066800 w 1362075"/>
                <a:gd name="connsiteY5" fmla="*/ 1323975 h 2628900"/>
                <a:gd name="connsiteX6" fmla="*/ 1228725 w 1362075"/>
                <a:gd name="connsiteY6" fmla="*/ 676275 h 2628900"/>
                <a:gd name="connsiteX7" fmla="*/ 1362075 w 1362075"/>
                <a:gd name="connsiteY7" fmla="*/ 0 h 2628900"/>
                <a:gd name="connsiteX0" fmla="*/ 0 w 1362075"/>
                <a:gd name="connsiteY0" fmla="*/ 2628900 h 2628900"/>
                <a:gd name="connsiteX1" fmla="*/ 180975 w 1362075"/>
                <a:gd name="connsiteY1" fmla="*/ 2590800 h 2628900"/>
                <a:gd name="connsiteX2" fmla="*/ 514350 w 1362075"/>
                <a:gd name="connsiteY2" fmla="*/ 2457450 h 2628900"/>
                <a:gd name="connsiteX3" fmla="*/ 685800 w 1362075"/>
                <a:gd name="connsiteY3" fmla="*/ 2295525 h 2628900"/>
                <a:gd name="connsiteX4" fmla="*/ 838200 w 1362075"/>
                <a:gd name="connsiteY4" fmla="*/ 2038350 h 2628900"/>
                <a:gd name="connsiteX5" fmla="*/ 1104900 w 1362075"/>
                <a:gd name="connsiteY5" fmla="*/ 1323975 h 2628900"/>
                <a:gd name="connsiteX6" fmla="*/ 1228725 w 1362075"/>
                <a:gd name="connsiteY6" fmla="*/ 676275 h 2628900"/>
                <a:gd name="connsiteX7" fmla="*/ 1362075 w 1362075"/>
                <a:gd name="connsiteY7" fmla="*/ 0 h 2628900"/>
                <a:gd name="connsiteX0" fmla="*/ 0 w 1362075"/>
                <a:gd name="connsiteY0" fmla="*/ 2628900 h 2628900"/>
                <a:gd name="connsiteX1" fmla="*/ 180975 w 1362075"/>
                <a:gd name="connsiteY1" fmla="*/ 2590800 h 2628900"/>
                <a:gd name="connsiteX2" fmla="*/ 514350 w 1362075"/>
                <a:gd name="connsiteY2" fmla="*/ 2457450 h 2628900"/>
                <a:gd name="connsiteX3" fmla="*/ 685800 w 1362075"/>
                <a:gd name="connsiteY3" fmla="*/ 2295525 h 2628900"/>
                <a:gd name="connsiteX4" fmla="*/ 838200 w 1362075"/>
                <a:gd name="connsiteY4" fmla="*/ 2038350 h 2628900"/>
                <a:gd name="connsiteX5" fmla="*/ 1104900 w 1362075"/>
                <a:gd name="connsiteY5" fmla="*/ 1323975 h 2628900"/>
                <a:gd name="connsiteX6" fmla="*/ 1257300 w 1362075"/>
                <a:gd name="connsiteY6" fmla="*/ 666750 h 2628900"/>
                <a:gd name="connsiteX7" fmla="*/ 1362075 w 1362075"/>
                <a:gd name="connsiteY7" fmla="*/ 0 h 2628900"/>
                <a:gd name="connsiteX0" fmla="*/ 0 w 1371600"/>
                <a:gd name="connsiteY0" fmla="*/ 2628900 h 2628900"/>
                <a:gd name="connsiteX1" fmla="*/ 180975 w 1371600"/>
                <a:gd name="connsiteY1" fmla="*/ 2590800 h 2628900"/>
                <a:gd name="connsiteX2" fmla="*/ 514350 w 1371600"/>
                <a:gd name="connsiteY2" fmla="*/ 2457450 h 2628900"/>
                <a:gd name="connsiteX3" fmla="*/ 685800 w 1371600"/>
                <a:gd name="connsiteY3" fmla="*/ 2295525 h 2628900"/>
                <a:gd name="connsiteX4" fmla="*/ 838200 w 1371600"/>
                <a:gd name="connsiteY4" fmla="*/ 2038350 h 2628900"/>
                <a:gd name="connsiteX5" fmla="*/ 1104900 w 1371600"/>
                <a:gd name="connsiteY5" fmla="*/ 1323975 h 2628900"/>
                <a:gd name="connsiteX6" fmla="*/ 1257300 w 1371600"/>
                <a:gd name="connsiteY6" fmla="*/ 666750 h 2628900"/>
                <a:gd name="connsiteX7" fmla="*/ 1371600 w 1371600"/>
                <a:gd name="connsiteY7" fmla="*/ 0 h 2628900"/>
                <a:gd name="connsiteX0" fmla="*/ 0 w 1371600"/>
                <a:gd name="connsiteY0" fmla="*/ 2628900 h 2628900"/>
                <a:gd name="connsiteX1" fmla="*/ 180975 w 1371600"/>
                <a:gd name="connsiteY1" fmla="*/ 2590800 h 2628900"/>
                <a:gd name="connsiteX2" fmla="*/ 485775 w 1371600"/>
                <a:gd name="connsiteY2" fmla="*/ 2428875 h 2628900"/>
                <a:gd name="connsiteX3" fmla="*/ 685800 w 1371600"/>
                <a:gd name="connsiteY3" fmla="*/ 2295525 h 2628900"/>
                <a:gd name="connsiteX4" fmla="*/ 838200 w 1371600"/>
                <a:gd name="connsiteY4" fmla="*/ 2038350 h 2628900"/>
                <a:gd name="connsiteX5" fmla="*/ 1104900 w 1371600"/>
                <a:gd name="connsiteY5" fmla="*/ 1323975 h 2628900"/>
                <a:gd name="connsiteX6" fmla="*/ 1257300 w 1371600"/>
                <a:gd name="connsiteY6" fmla="*/ 666750 h 2628900"/>
                <a:gd name="connsiteX7" fmla="*/ 1371600 w 1371600"/>
                <a:gd name="connsiteY7" fmla="*/ 0 h 2628900"/>
                <a:gd name="connsiteX0" fmla="*/ 0 w 1371600"/>
                <a:gd name="connsiteY0" fmla="*/ 2628900 h 2628900"/>
                <a:gd name="connsiteX1" fmla="*/ 180975 w 1371600"/>
                <a:gd name="connsiteY1" fmla="*/ 2590800 h 2628900"/>
                <a:gd name="connsiteX2" fmla="*/ 485775 w 1371600"/>
                <a:gd name="connsiteY2" fmla="*/ 2428875 h 2628900"/>
                <a:gd name="connsiteX3" fmla="*/ 838200 w 1371600"/>
                <a:gd name="connsiteY3" fmla="*/ 2038350 h 2628900"/>
                <a:gd name="connsiteX4" fmla="*/ 1104900 w 1371600"/>
                <a:gd name="connsiteY4" fmla="*/ 1323975 h 2628900"/>
                <a:gd name="connsiteX5" fmla="*/ 1257300 w 1371600"/>
                <a:gd name="connsiteY5" fmla="*/ 666750 h 2628900"/>
                <a:gd name="connsiteX6" fmla="*/ 1371600 w 1371600"/>
                <a:gd name="connsiteY6"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2628900">
                  <a:moveTo>
                    <a:pt x="0" y="2628900"/>
                  </a:moveTo>
                  <a:cubicBezTo>
                    <a:pt x="47625" y="2624137"/>
                    <a:pt x="100013" y="2624137"/>
                    <a:pt x="180975" y="2590800"/>
                  </a:cubicBezTo>
                  <a:cubicBezTo>
                    <a:pt x="261937" y="2557463"/>
                    <a:pt x="376238" y="2520950"/>
                    <a:pt x="485775" y="2428875"/>
                  </a:cubicBezTo>
                  <a:cubicBezTo>
                    <a:pt x="595312" y="2336800"/>
                    <a:pt x="735013" y="2222500"/>
                    <a:pt x="838200" y="2038350"/>
                  </a:cubicBezTo>
                  <a:cubicBezTo>
                    <a:pt x="941387" y="1854200"/>
                    <a:pt x="1035050" y="1552575"/>
                    <a:pt x="1104900" y="1323975"/>
                  </a:cubicBezTo>
                  <a:cubicBezTo>
                    <a:pt x="1174750" y="1095375"/>
                    <a:pt x="1203325" y="887412"/>
                    <a:pt x="1257300" y="666750"/>
                  </a:cubicBezTo>
                  <a:cubicBezTo>
                    <a:pt x="1311275" y="446088"/>
                    <a:pt x="1365250" y="37306"/>
                    <a:pt x="1371600" y="0"/>
                  </a:cubicBezTo>
                </a:path>
              </a:pathLst>
            </a:custGeom>
            <a:ln w="28575">
              <a:solidFill>
                <a:srgbClr val="C00000"/>
              </a:solidFill>
              <a:prstDash val="sysDash"/>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078CEF5C-0670-C8D7-CC02-CF30DE6C8C15}"/>
                </a:ext>
              </a:extLst>
            </p:cNvPr>
            <p:cNvCxnSpPr>
              <a:cxnSpLocks/>
            </p:cNvCxnSpPr>
            <p:nvPr/>
          </p:nvCxnSpPr>
          <p:spPr>
            <a:xfrm>
              <a:off x="8484069" y="2942611"/>
              <a:ext cx="0" cy="1369821"/>
            </a:xfrm>
            <a:prstGeom prst="line">
              <a:avLst/>
            </a:prstGeom>
            <a:ln w="28575"/>
          </p:spPr>
          <p:style>
            <a:lnRef idx="2">
              <a:schemeClr val="dk1"/>
            </a:lnRef>
            <a:fillRef idx="0">
              <a:schemeClr val="dk1"/>
            </a:fillRef>
            <a:effectRef idx="1">
              <a:schemeClr val="dk1"/>
            </a:effectRef>
            <a:fontRef idx="minor">
              <a:schemeClr val="tx1"/>
            </a:fontRef>
          </p:style>
        </p:cxnSp>
      </p:grpSp>
      <p:grpSp>
        <p:nvGrpSpPr>
          <p:cNvPr id="138" name="Group 137">
            <a:extLst>
              <a:ext uri="{FF2B5EF4-FFF2-40B4-BE49-F238E27FC236}">
                <a16:creationId xmlns:a16="http://schemas.microsoft.com/office/drawing/2014/main" id="{D0FBC4C5-A70B-6AA2-DCB3-1DB4D7EE16F4}"/>
              </a:ext>
            </a:extLst>
          </p:cNvPr>
          <p:cNvGrpSpPr/>
          <p:nvPr/>
        </p:nvGrpSpPr>
        <p:grpSpPr>
          <a:xfrm>
            <a:off x="3420696" y="4747838"/>
            <a:ext cx="978408" cy="1051453"/>
            <a:chOff x="3533993" y="4536342"/>
            <a:chExt cx="978408" cy="1051453"/>
          </a:xfrm>
        </p:grpSpPr>
        <p:sp>
          <p:nvSpPr>
            <p:cNvPr id="136" name="Arrow: Right 135">
              <a:extLst>
                <a:ext uri="{FF2B5EF4-FFF2-40B4-BE49-F238E27FC236}">
                  <a16:creationId xmlns:a16="http://schemas.microsoft.com/office/drawing/2014/main" id="{4EE5CA2C-4C8C-7500-2DF4-5036EAD3A09D}"/>
                </a:ext>
              </a:extLst>
            </p:cNvPr>
            <p:cNvSpPr/>
            <p:nvPr/>
          </p:nvSpPr>
          <p:spPr>
            <a:xfrm>
              <a:off x="3533993" y="453634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94842D63-ECEB-A92C-304C-0C59F20FA156}"/>
                    </a:ext>
                  </a:extLst>
                </p:cNvPr>
                <p:cNvSpPr txBox="1"/>
                <p:nvPr/>
              </p:nvSpPr>
              <p:spPr>
                <a:xfrm>
                  <a:off x="3581339" y="5033797"/>
                  <a:ext cx="884858" cy="553998"/>
                </a:xfrm>
                <a:prstGeom prst="rect">
                  <a:avLst/>
                </a:prstGeom>
                <a:noFill/>
              </p:spPr>
              <p:txBody>
                <a:bodyPr wrap="none" lIns="0" tIns="0" rIns="0" bIns="0" rtlCol="0">
                  <a:spAutoFit/>
                </a:bodyPr>
                <a:lstStyle/>
                <a:p>
                  <a:r>
                    <a:rPr lang="en-US" b="0" dirty="0"/>
                    <a:t>Increase</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𝐵𝑜𝑥</m:t>
                            </m:r>
                          </m:sub>
                        </m:sSub>
                      </m:oMath>
                    </m:oMathPara>
                  </a14:m>
                  <a:endParaRPr lang="en-US" dirty="0"/>
                </a:p>
              </p:txBody>
            </p:sp>
          </mc:Choice>
          <mc:Fallback xmlns="">
            <p:sp>
              <p:nvSpPr>
                <p:cNvPr id="137" name="TextBox 136">
                  <a:extLst>
                    <a:ext uri="{FF2B5EF4-FFF2-40B4-BE49-F238E27FC236}">
                      <a16:creationId xmlns:a16="http://schemas.microsoft.com/office/drawing/2014/main" id="{94842D63-ECEB-A92C-304C-0C59F20FA156}"/>
                    </a:ext>
                  </a:extLst>
                </p:cNvPr>
                <p:cNvSpPr txBox="1">
                  <a:spLocks noRot="1" noChangeAspect="1" noMove="1" noResize="1" noEditPoints="1" noAdjustHandles="1" noChangeArrowheads="1" noChangeShapeType="1" noTextEdit="1"/>
                </p:cNvSpPr>
                <p:nvPr/>
              </p:nvSpPr>
              <p:spPr>
                <a:xfrm>
                  <a:off x="3581339" y="5033797"/>
                  <a:ext cx="884858" cy="553998"/>
                </a:xfrm>
                <a:prstGeom prst="rect">
                  <a:avLst/>
                </a:prstGeom>
                <a:blipFill>
                  <a:blip r:embed="rId13"/>
                  <a:stretch>
                    <a:fillRect l="-16552" t="-14286" r="-15172" b="-8791"/>
                  </a:stretch>
                </a:blipFill>
              </p:spPr>
              <p:txBody>
                <a:bodyPr/>
                <a:lstStyle/>
                <a:p>
                  <a:r>
                    <a:rPr lang="en-US">
                      <a:noFill/>
                    </a:rPr>
                    <a:t> </a:t>
                  </a:r>
                </a:p>
              </p:txBody>
            </p:sp>
          </mc:Fallback>
        </mc:AlternateContent>
      </p:grpSp>
    </p:spTree>
    <p:extLst>
      <p:ext uri="{BB962C8B-B14F-4D97-AF65-F5344CB8AC3E}">
        <p14:creationId xmlns:p14="http://schemas.microsoft.com/office/powerpoint/2010/main" val="279258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390E58-EAB3-94EC-C056-1EE5F6D018B5}"/>
              </a:ext>
            </a:extLst>
          </p:cNvPr>
          <p:cNvSpPr>
            <a:spLocks noGrp="1"/>
          </p:cNvSpPr>
          <p:nvPr>
            <p:ph idx="1"/>
          </p:nvPr>
        </p:nvSpPr>
        <p:spPr>
          <a:xfrm>
            <a:off x="76200" y="1067100"/>
            <a:ext cx="4777123" cy="5027414"/>
          </a:xfrm>
        </p:spPr>
        <p:txBody>
          <a:bodyPr/>
          <a:lstStyle/>
          <a:p>
            <a:r>
              <a:rPr lang="en-US" dirty="0"/>
              <a:t>Let’s go over some of the technical jargon!</a:t>
            </a:r>
          </a:p>
        </p:txBody>
      </p:sp>
      <p:sp>
        <p:nvSpPr>
          <p:cNvPr id="3" name="Title 2">
            <a:extLst>
              <a:ext uri="{FF2B5EF4-FFF2-40B4-BE49-F238E27FC236}">
                <a16:creationId xmlns:a16="http://schemas.microsoft.com/office/drawing/2014/main" id="{D2F7A7DB-FDF8-9147-09C2-39C508DB8CD5}"/>
              </a:ext>
            </a:extLst>
          </p:cNvPr>
          <p:cNvSpPr>
            <a:spLocks noGrp="1"/>
          </p:cNvSpPr>
          <p:nvPr>
            <p:ph type="title"/>
          </p:nvPr>
        </p:nvSpPr>
        <p:spPr/>
        <p:txBody>
          <a:bodyPr/>
          <a:lstStyle/>
          <a:p>
            <a:r>
              <a:rPr lang="en-US" dirty="0"/>
              <a:t>Introduction – Resonant State Analogy</a:t>
            </a:r>
          </a:p>
        </p:txBody>
      </p:sp>
      <p:sp>
        <p:nvSpPr>
          <p:cNvPr id="4" name="Footer Placeholder 3">
            <a:extLst>
              <a:ext uri="{FF2B5EF4-FFF2-40B4-BE49-F238E27FC236}">
                <a16:creationId xmlns:a16="http://schemas.microsoft.com/office/drawing/2014/main" id="{54034595-2DC4-4C60-7EF3-0E6C9267C78D}"/>
              </a:ext>
            </a:extLst>
          </p:cNvPr>
          <p:cNvSpPr>
            <a:spLocks noGrp="1"/>
          </p:cNvSpPr>
          <p:nvPr>
            <p:ph type="ftr" sz="quarter" idx="10"/>
          </p:nvPr>
        </p:nvSpPr>
        <p:spPr/>
        <p:txBody>
          <a:bodyPr/>
          <a:lstStyle/>
          <a:p>
            <a:pPr>
              <a:defRPr/>
            </a:pPr>
            <a:r>
              <a:rPr lang="en-US" dirty="0"/>
              <a:t>J. Wylie, </a:t>
            </a:r>
            <a:r>
              <a:rPr lang="en-US" dirty="0" err="1"/>
              <a:t>Erice</a:t>
            </a:r>
            <a:r>
              <a:rPr lang="en-US" dirty="0"/>
              <a:t> Meeting 2024</a:t>
            </a:r>
          </a:p>
        </p:txBody>
      </p:sp>
      <p:sp>
        <p:nvSpPr>
          <p:cNvPr id="5" name="Slide Number Placeholder 4">
            <a:extLst>
              <a:ext uri="{FF2B5EF4-FFF2-40B4-BE49-F238E27FC236}">
                <a16:creationId xmlns:a16="http://schemas.microsoft.com/office/drawing/2014/main" id="{DCF94076-30AE-4C1F-79E2-88F87AB8846F}"/>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5</a:t>
            </a:fld>
            <a:endParaRPr lang="en-US"/>
          </a:p>
        </p:txBody>
      </p:sp>
      <p:grpSp>
        <p:nvGrpSpPr>
          <p:cNvPr id="16" name="Group 15">
            <a:extLst>
              <a:ext uri="{FF2B5EF4-FFF2-40B4-BE49-F238E27FC236}">
                <a16:creationId xmlns:a16="http://schemas.microsoft.com/office/drawing/2014/main" id="{4702F362-700B-1A91-9223-775C2AB7C76B}"/>
              </a:ext>
            </a:extLst>
          </p:cNvPr>
          <p:cNvGrpSpPr/>
          <p:nvPr/>
        </p:nvGrpSpPr>
        <p:grpSpPr>
          <a:xfrm>
            <a:off x="4462872" y="1067100"/>
            <a:ext cx="4876800" cy="2857124"/>
            <a:chOff x="4462872" y="1067100"/>
            <a:chExt cx="4876800" cy="2857124"/>
          </a:xfrm>
        </p:grpSpPr>
        <p:grpSp>
          <p:nvGrpSpPr>
            <p:cNvPr id="11" name="Group 10">
              <a:extLst>
                <a:ext uri="{FF2B5EF4-FFF2-40B4-BE49-F238E27FC236}">
                  <a16:creationId xmlns:a16="http://schemas.microsoft.com/office/drawing/2014/main" id="{D468AA23-007C-BBE4-E552-B4A397E7FD28}"/>
                </a:ext>
              </a:extLst>
            </p:cNvPr>
            <p:cNvGrpSpPr/>
            <p:nvPr/>
          </p:nvGrpSpPr>
          <p:grpSpPr>
            <a:xfrm>
              <a:off x="4462872" y="1067100"/>
              <a:ext cx="4876800" cy="2857124"/>
              <a:chOff x="3952949" y="1643381"/>
              <a:chExt cx="4876800" cy="2857124"/>
            </a:xfrm>
          </p:grpSpPr>
          <p:pic>
            <p:nvPicPr>
              <p:cNvPr id="6" name="Picture 5">
                <a:extLst>
                  <a:ext uri="{FF2B5EF4-FFF2-40B4-BE49-F238E27FC236}">
                    <a16:creationId xmlns:a16="http://schemas.microsoft.com/office/drawing/2014/main" id="{CB07FB50-358A-6214-F827-69C08D994021}"/>
                  </a:ext>
                </a:extLst>
              </p:cNvPr>
              <p:cNvPicPr>
                <a:picLocks noChangeAspect="1"/>
              </p:cNvPicPr>
              <p:nvPr/>
            </p:nvPicPr>
            <p:blipFill>
              <a:blip r:embed="rId2"/>
              <a:srcRect l="48686" b="12548"/>
              <a:stretch/>
            </p:blipFill>
            <p:spPr>
              <a:xfrm>
                <a:off x="4343400" y="1643381"/>
                <a:ext cx="4095898" cy="2643323"/>
              </a:xfrm>
              <a:prstGeom prst="rect">
                <a:avLst/>
              </a:prstGeom>
            </p:spPr>
          </p:pic>
          <p:sp>
            <p:nvSpPr>
              <p:cNvPr id="7" name="TextBox 6">
                <a:extLst>
                  <a:ext uri="{FF2B5EF4-FFF2-40B4-BE49-F238E27FC236}">
                    <a16:creationId xmlns:a16="http://schemas.microsoft.com/office/drawing/2014/main" id="{50932588-D938-BA72-AE0E-17DCA768D60F}"/>
                  </a:ext>
                </a:extLst>
              </p:cNvPr>
              <p:cNvSpPr txBox="1"/>
              <p:nvPr/>
            </p:nvSpPr>
            <p:spPr>
              <a:xfrm>
                <a:off x="3952949" y="4269673"/>
                <a:ext cx="4876800" cy="230832"/>
              </a:xfrm>
              <a:prstGeom prst="rect">
                <a:avLst/>
              </a:prstGeom>
              <a:noFill/>
            </p:spPr>
            <p:txBody>
              <a:bodyPr wrap="square">
                <a:spAutoFit/>
              </a:bodyPr>
              <a:lstStyle/>
              <a:p>
                <a:pPr algn="ctr"/>
                <a:r>
                  <a:rPr lang="en-US" sz="900" dirty="0"/>
                  <a:t>[1] M. </a:t>
                </a:r>
                <a:r>
                  <a:rPr lang="en-US" sz="900" dirty="0" err="1"/>
                  <a:t>Pfutzner</a:t>
                </a:r>
                <a:r>
                  <a:rPr lang="en-US" sz="900" dirty="0"/>
                  <a:t>, I. Mukha, S.M. Wang, Prog. Part. </a:t>
                </a:r>
                <a:r>
                  <a:rPr lang="en-US" sz="900" dirty="0" err="1"/>
                  <a:t>Nucl</a:t>
                </a:r>
                <a:r>
                  <a:rPr lang="en-US" sz="900" dirty="0"/>
                  <a:t>. Phys. 132 (2023) 104050.</a:t>
                </a:r>
              </a:p>
            </p:txBody>
          </p:sp>
        </p:grpSp>
        <p:sp>
          <p:nvSpPr>
            <p:cNvPr id="14" name="Rectangle 13">
              <a:extLst>
                <a:ext uri="{FF2B5EF4-FFF2-40B4-BE49-F238E27FC236}">
                  <a16:creationId xmlns:a16="http://schemas.microsoft.com/office/drawing/2014/main" id="{D5E65DE6-A087-9277-FE77-FFB396246A21}"/>
                </a:ext>
              </a:extLst>
            </p:cNvPr>
            <p:cNvSpPr/>
            <p:nvPr/>
          </p:nvSpPr>
          <p:spPr>
            <a:xfrm>
              <a:off x="4857595" y="1072859"/>
              <a:ext cx="362947" cy="3309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89471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a:extLst>
              <a:ext uri="{FF2B5EF4-FFF2-40B4-BE49-F238E27FC236}">
                <a16:creationId xmlns:a16="http://schemas.microsoft.com/office/drawing/2014/main" id="{BBC139A7-D433-DCC4-2DD3-B2DAAA31173A}"/>
              </a:ext>
            </a:extLst>
          </p:cNvPr>
          <p:cNvSpPr txBox="1">
            <a:spLocks/>
          </p:cNvSpPr>
          <p:nvPr/>
        </p:nvSpPr>
        <p:spPr bwMode="auto">
          <a:xfrm>
            <a:off x="76201" y="1067100"/>
            <a:ext cx="463070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kern="0" dirty="0"/>
              <a:t>Let’s </a:t>
            </a:r>
            <a:r>
              <a:rPr lang="en-US" dirty="0"/>
              <a:t>go over some </a:t>
            </a:r>
            <a:r>
              <a:rPr lang="en-US" kern="0" dirty="0"/>
              <a:t>of the technical jargon!</a:t>
            </a:r>
          </a:p>
          <a:p>
            <a:pPr lvl="1"/>
            <a:r>
              <a:rPr lang="en-US" kern="0" dirty="0"/>
              <a:t>Bound states are like a group of friends who stick around together!</a:t>
            </a:r>
          </a:p>
        </p:txBody>
      </p:sp>
      <p:sp>
        <p:nvSpPr>
          <p:cNvPr id="3" name="Title 2">
            <a:extLst>
              <a:ext uri="{FF2B5EF4-FFF2-40B4-BE49-F238E27FC236}">
                <a16:creationId xmlns:a16="http://schemas.microsoft.com/office/drawing/2014/main" id="{D2F7A7DB-FDF8-9147-09C2-39C508DB8CD5}"/>
              </a:ext>
            </a:extLst>
          </p:cNvPr>
          <p:cNvSpPr>
            <a:spLocks noGrp="1"/>
          </p:cNvSpPr>
          <p:nvPr>
            <p:ph type="title"/>
          </p:nvPr>
        </p:nvSpPr>
        <p:spPr/>
        <p:txBody>
          <a:bodyPr/>
          <a:lstStyle/>
          <a:p>
            <a:r>
              <a:rPr lang="en-US" dirty="0"/>
              <a:t>Introduction – Resonant State Analogy</a:t>
            </a:r>
          </a:p>
        </p:txBody>
      </p:sp>
      <p:sp>
        <p:nvSpPr>
          <p:cNvPr id="4" name="Footer Placeholder 3">
            <a:extLst>
              <a:ext uri="{FF2B5EF4-FFF2-40B4-BE49-F238E27FC236}">
                <a16:creationId xmlns:a16="http://schemas.microsoft.com/office/drawing/2014/main" id="{54034595-2DC4-4C60-7EF3-0E6C9267C78D}"/>
              </a:ext>
            </a:extLst>
          </p:cNvPr>
          <p:cNvSpPr>
            <a:spLocks noGrp="1"/>
          </p:cNvSpPr>
          <p:nvPr>
            <p:ph type="ftr" sz="quarter" idx="10"/>
          </p:nvPr>
        </p:nvSpPr>
        <p:spPr/>
        <p:txBody>
          <a:bodyPr/>
          <a:lstStyle/>
          <a:p>
            <a:pPr>
              <a:defRPr/>
            </a:pPr>
            <a:r>
              <a:rPr lang="en-US" dirty="0"/>
              <a:t>J. Wylie, </a:t>
            </a:r>
            <a:r>
              <a:rPr lang="en-US" dirty="0" err="1"/>
              <a:t>Erice</a:t>
            </a:r>
            <a:r>
              <a:rPr lang="en-US" dirty="0"/>
              <a:t> Meeting 2024</a:t>
            </a:r>
          </a:p>
        </p:txBody>
      </p:sp>
      <p:sp>
        <p:nvSpPr>
          <p:cNvPr id="5" name="Slide Number Placeholder 4">
            <a:extLst>
              <a:ext uri="{FF2B5EF4-FFF2-40B4-BE49-F238E27FC236}">
                <a16:creationId xmlns:a16="http://schemas.microsoft.com/office/drawing/2014/main" id="{DCF94076-30AE-4C1F-79E2-88F87AB8846F}"/>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6</a:t>
            </a:fld>
            <a:endParaRPr lang="en-US"/>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10D79205-F5B5-C9E2-5441-3C376067FD9D}"/>
              </a:ext>
            </a:extLst>
          </p:cNvPr>
          <p:cNvPicPr>
            <a:picLocks noChangeAspect="1"/>
          </p:cNvPicPr>
          <p:nvPr/>
        </p:nvPicPr>
        <p:blipFill>
          <a:blip r:embed="rId2"/>
          <a:stretch>
            <a:fillRect/>
          </a:stretch>
        </p:blipFill>
        <p:spPr>
          <a:xfrm>
            <a:off x="2625615" y="4844837"/>
            <a:ext cx="303068" cy="646546"/>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1CEF6AA-E9E8-AC3D-8C70-5DCF276260B4}"/>
              </a:ext>
            </a:extLst>
          </p:cNvPr>
          <p:cNvPicPr>
            <a:picLocks noChangeAspect="1"/>
          </p:cNvPicPr>
          <p:nvPr/>
        </p:nvPicPr>
        <p:blipFill>
          <a:blip r:embed="rId2"/>
          <a:stretch>
            <a:fillRect/>
          </a:stretch>
        </p:blipFill>
        <p:spPr>
          <a:xfrm>
            <a:off x="2928683" y="4648068"/>
            <a:ext cx="303068" cy="646546"/>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558049E1-905D-36A3-D504-E703ECC6457A}"/>
              </a:ext>
            </a:extLst>
          </p:cNvPr>
          <p:cNvPicPr>
            <a:picLocks noChangeAspect="1"/>
          </p:cNvPicPr>
          <p:nvPr/>
        </p:nvPicPr>
        <p:blipFill>
          <a:blip r:embed="rId2"/>
          <a:stretch>
            <a:fillRect/>
          </a:stretch>
        </p:blipFill>
        <p:spPr>
          <a:xfrm>
            <a:off x="3231751" y="4844837"/>
            <a:ext cx="303068" cy="646546"/>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9990F483-FEC9-1637-EC6E-3E381B544E2F}"/>
              </a:ext>
            </a:extLst>
          </p:cNvPr>
          <p:cNvPicPr>
            <a:picLocks noChangeAspect="1"/>
          </p:cNvPicPr>
          <p:nvPr/>
        </p:nvPicPr>
        <p:blipFill>
          <a:blip r:embed="rId2"/>
          <a:stretch>
            <a:fillRect/>
          </a:stretch>
        </p:blipFill>
        <p:spPr>
          <a:xfrm>
            <a:off x="2928683" y="5280347"/>
            <a:ext cx="303068" cy="646546"/>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8092A292-905C-5A73-5F9F-84EBFA294654}"/>
              </a:ext>
            </a:extLst>
          </p:cNvPr>
          <p:cNvPicPr>
            <a:picLocks noChangeAspect="1"/>
          </p:cNvPicPr>
          <p:nvPr/>
        </p:nvPicPr>
        <p:blipFill>
          <a:blip r:embed="rId2"/>
          <a:stretch>
            <a:fillRect/>
          </a:stretch>
        </p:blipFill>
        <p:spPr>
          <a:xfrm>
            <a:off x="1068801" y="4315436"/>
            <a:ext cx="303068" cy="646546"/>
          </a:xfrm>
          <a:prstGeom prst="rect">
            <a:avLst/>
          </a:prstGeom>
        </p:spPr>
      </p:pic>
      <p:grpSp>
        <p:nvGrpSpPr>
          <p:cNvPr id="16" name="Group 15">
            <a:extLst>
              <a:ext uri="{FF2B5EF4-FFF2-40B4-BE49-F238E27FC236}">
                <a16:creationId xmlns:a16="http://schemas.microsoft.com/office/drawing/2014/main" id="{4702F362-700B-1A91-9223-775C2AB7C76B}"/>
              </a:ext>
            </a:extLst>
          </p:cNvPr>
          <p:cNvGrpSpPr/>
          <p:nvPr/>
        </p:nvGrpSpPr>
        <p:grpSpPr>
          <a:xfrm>
            <a:off x="4462872" y="1067100"/>
            <a:ext cx="4876800" cy="2857124"/>
            <a:chOff x="4462872" y="1067100"/>
            <a:chExt cx="4876800" cy="2857124"/>
          </a:xfrm>
        </p:grpSpPr>
        <p:grpSp>
          <p:nvGrpSpPr>
            <p:cNvPr id="11" name="Group 10">
              <a:extLst>
                <a:ext uri="{FF2B5EF4-FFF2-40B4-BE49-F238E27FC236}">
                  <a16:creationId xmlns:a16="http://schemas.microsoft.com/office/drawing/2014/main" id="{D468AA23-007C-BBE4-E552-B4A397E7FD28}"/>
                </a:ext>
              </a:extLst>
            </p:cNvPr>
            <p:cNvGrpSpPr/>
            <p:nvPr/>
          </p:nvGrpSpPr>
          <p:grpSpPr>
            <a:xfrm>
              <a:off x="4462872" y="1067100"/>
              <a:ext cx="4876800" cy="2857124"/>
              <a:chOff x="3952949" y="1643381"/>
              <a:chExt cx="4876800" cy="2857124"/>
            </a:xfrm>
          </p:grpSpPr>
          <p:pic>
            <p:nvPicPr>
              <p:cNvPr id="6" name="Picture 5">
                <a:extLst>
                  <a:ext uri="{FF2B5EF4-FFF2-40B4-BE49-F238E27FC236}">
                    <a16:creationId xmlns:a16="http://schemas.microsoft.com/office/drawing/2014/main" id="{CB07FB50-358A-6214-F827-69C08D994021}"/>
                  </a:ext>
                </a:extLst>
              </p:cNvPr>
              <p:cNvPicPr>
                <a:picLocks noChangeAspect="1"/>
              </p:cNvPicPr>
              <p:nvPr/>
            </p:nvPicPr>
            <p:blipFill>
              <a:blip r:embed="rId3"/>
              <a:srcRect l="48686" b="12548"/>
              <a:stretch/>
            </p:blipFill>
            <p:spPr>
              <a:xfrm>
                <a:off x="4343400" y="1643381"/>
                <a:ext cx="4095898" cy="2643323"/>
              </a:xfrm>
              <a:prstGeom prst="rect">
                <a:avLst/>
              </a:prstGeom>
            </p:spPr>
          </p:pic>
          <p:sp>
            <p:nvSpPr>
              <p:cNvPr id="7" name="TextBox 6">
                <a:extLst>
                  <a:ext uri="{FF2B5EF4-FFF2-40B4-BE49-F238E27FC236}">
                    <a16:creationId xmlns:a16="http://schemas.microsoft.com/office/drawing/2014/main" id="{50932588-D938-BA72-AE0E-17DCA768D60F}"/>
                  </a:ext>
                </a:extLst>
              </p:cNvPr>
              <p:cNvSpPr txBox="1"/>
              <p:nvPr/>
            </p:nvSpPr>
            <p:spPr>
              <a:xfrm>
                <a:off x="3952949" y="4269673"/>
                <a:ext cx="4876800" cy="230832"/>
              </a:xfrm>
              <a:prstGeom prst="rect">
                <a:avLst/>
              </a:prstGeom>
              <a:noFill/>
            </p:spPr>
            <p:txBody>
              <a:bodyPr wrap="square">
                <a:spAutoFit/>
              </a:bodyPr>
              <a:lstStyle/>
              <a:p>
                <a:pPr algn="ctr"/>
                <a:r>
                  <a:rPr lang="en-US" sz="900" dirty="0"/>
                  <a:t>[1] M. </a:t>
                </a:r>
                <a:r>
                  <a:rPr lang="en-US" sz="900" dirty="0" err="1"/>
                  <a:t>Pfutzner</a:t>
                </a:r>
                <a:r>
                  <a:rPr lang="en-US" sz="900" dirty="0"/>
                  <a:t>, I. Mukha, S.M. Wang, Prog. Part. </a:t>
                </a:r>
                <a:r>
                  <a:rPr lang="en-US" sz="900" dirty="0" err="1"/>
                  <a:t>Nucl</a:t>
                </a:r>
                <a:r>
                  <a:rPr lang="en-US" sz="900" dirty="0"/>
                  <a:t>. Phys. 132 (2023) 104050.</a:t>
                </a:r>
              </a:p>
            </p:txBody>
          </p:sp>
        </p:grpSp>
        <p:sp>
          <p:nvSpPr>
            <p:cNvPr id="14" name="Rectangle 13">
              <a:extLst>
                <a:ext uri="{FF2B5EF4-FFF2-40B4-BE49-F238E27FC236}">
                  <a16:creationId xmlns:a16="http://schemas.microsoft.com/office/drawing/2014/main" id="{D5E65DE6-A087-9277-FE77-FFB396246A21}"/>
                </a:ext>
              </a:extLst>
            </p:cNvPr>
            <p:cNvSpPr/>
            <p:nvPr/>
          </p:nvSpPr>
          <p:spPr>
            <a:xfrm>
              <a:off x="4857595" y="1072859"/>
              <a:ext cx="362947" cy="3309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Freeform: Shape 16">
            <a:extLst>
              <a:ext uri="{FF2B5EF4-FFF2-40B4-BE49-F238E27FC236}">
                <a16:creationId xmlns:a16="http://schemas.microsoft.com/office/drawing/2014/main" id="{EE554682-D42D-5A76-6C3E-7B53089A89EB}"/>
              </a:ext>
            </a:extLst>
          </p:cNvPr>
          <p:cNvSpPr/>
          <p:nvPr/>
        </p:nvSpPr>
        <p:spPr>
          <a:xfrm>
            <a:off x="5854045" y="1376313"/>
            <a:ext cx="2884602" cy="2290714"/>
          </a:xfrm>
          <a:custGeom>
            <a:avLst/>
            <a:gdLst>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47134 w 2884602"/>
              <a:gd name="connsiteY4"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470805 w 2884602"/>
              <a:gd name="connsiteY4" fmla="*/ 2100312 h 2290714"/>
              <a:gd name="connsiteX5" fmla="*/ 47134 w 2884602"/>
              <a:gd name="connsiteY5"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47134 w 2884602"/>
              <a:gd name="connsiteY5" fmla="*/ 772998 h 229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4602" h="2290714">
                <a:moveTo>
                  <a:pt x="0" y="744718"/>
                </a:moveTo>
                <a:lnTo>
                  <a:pt x="0" y="0"/>
                </a:lnTo>
                <a:lnTo>
                  <a:pt x="2884602" y="18854"/>
                </a:lnTo>
                <a:lnTo>
                  <a:pt x="2865749" y="2290714"/>
                </a:lnTo>
                <a:lnTo>
                  <a:pt x="2527955" y="2262237"/>
                </a:lnTo>
                <a:lnTo>
                  <a:pt x="47134" y="772998"/>
                </a:lnTo>
              </a:path>
            </a:pathLst>
          </a:custGeom>
          <a:solidFill>
            <a:schemeClr val="bg1">
              <a:lumMod val="50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34D6C2F4-4FE6-4BBB-FE1F-5D97A89FADBA}"/>
              </a:ext>
            </a:extLst>
          </p:cNvPr>
          <p:cNvGrpSpPr/>
          <p:nvPr/>
        </p:nvGrpSpPr>
        <p:grpSpPr>
          <a:xfrm>
            <a:off x="6035940" y="4476241"/>
            <a:ext cx="909204" cy="1278825"/>
            <a:chOff x="5842382" y="4651146"/>
            <a:chExt cx="909204" cy="1278825"/>
          </a:xfrm>
        </p:grpSpPr>
        <p:pic>
          <p:nvPicPr>
            <p:cNvPr id="21" name="Picture 20" descr="A black background with a black square&#10;&#10;Description automatically generated with medium confidence">
              <a:extLst>
                <a:ext uri="{FF2B5EF4-FFF2-40B4-BE49-F238E27FC236}">
                  <a16:creationId xmlns:a16="http://schemas.microsoft.com/office/drawing/2014/main" id="{ADAF447E-566F-0480-BE01-7546311E1443}"/>
                </a:ext>
              </a:extLst>
            </p:cNvPr>
            <p:cNvPicPr>
              <a:picLocks noChangeAspect="1"/>
            </p:cNvPicPr>
            <p:nvPr/>
          </p:nvPicPr>
          <p:blipFill>
            <a:blip r:embed="rId2"/>
            <a:stretch>
              <a:fillRect/>
            </a:stretch>
          </p:blipFill>
          <p:spPr>
            <a:xfrm>
              <a:off x="5842382" y="4847915"/>
              <a:ext cx="303068" cy="646546"/>
            </a:xfrm>
            <a:prstGeom prst="rect">
              <a:avLst/>
            </a:prstGeom>
          </p:spPr>
        </p:pic>
        <p:pic>
          <p:nvPicPr>
            <p:cNvPr id="22" name="Picture 21" descr="A black background with a black square&#10;&#10;Description automatically generated with medium confidence">
              <a:extLst>
                <a:ext uri="{FF2B5EF4-FFF2-40B4-BE49-F238E27FC236}">
                  <a16:creationId xmlns:a16="http://schemas.microsoft.com/office/drawing/2014/main" id="{53707A15-A1BE-DB72-1E31-49851D831FA6}"/>
                </a:ext>
              </a:extLst>
            </p:cNvPr>
            <p:cNvPicPr>
              <a:picLocks noChangeAspect="1"/>
            </p:cNvPicPr>
            <p:nvPr/>
          </p:nvPicPr>
          <p:blipFill>
            <a:blip r:embed="rId2"/>
            <a:stretch>
              <a:fillRect/>
            </a:stretch>
          </p:blipFill>
          <p:spPr>
            <a:xfrm>
              <a:off x="6145450" y="4651146"/>
              <a:ext cx="303068" cy="646546"/>
            </a:xfrm>
            <a:prstGeom prst="rect">
              <a:avLst/>
            </a:prstGeom>
          </p:spPr>
        </p:pic>
        <p:pic>
          <p:nvPicPr>
            <p:cNvPr id="23" name="Picture 22" descr="A black background with a black square&#10;&#10;Description automatically generated with medium confidence">
              <a:extLst>
                <a:ext uri="{FF2B5EF4-FFF2-40B4-BE49-F238E27FC236}">
                  <a16:creationId xmlns:a16="http://schemas.microsoft.com/office/drawing/2014/main" id="{3F0A797D-98E6-9BC3-67C0-E9D2F8C5B243}"/>
                </a:ext>
              </a:extLst>
            </p:cNvPr>
            <p:cNvPicPr>
              <a:picLocks noChangeAspect="1"/>
            </p:cNvPicPr>
            <p:nvPr/>
          </p:nvPicPr>
          <p:blipFill>
            <a:blip r:embed="rId2"/>
            <a:stretch>
              <a:fillRect/>
            </a:stretch>
          </p:blipFill>
          <p:spPr>
            <a:xfrm>
              <a:off x="6448518" y="4847915"/>
              <a:ext cx="303068" cy="646546"/>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80E1B60D-C3B2-1377-2CBE-36A6BE6A601B}"/>
                </a:ext>
              </a:extLst>
            </p:cNvPr>
            <p:cNvPicPr>
              <a:picLocks noChangeAspect="1"/>
            </p:cNvPicPr>
            <p:nvPr/>
          </p:nvPicPr>
          <p:blipFill>
            <a:blip r:embed="rId2"/>
            <a:stretch>
              <a:fillRect/>
            </a:stretch>
          </p:blipFill>
          <p:spPr>
            <a:xfrm>
              <a:off x="5993916" y="5283425"/>
              <a:ext cx="303068" cy="646546"/>
            </a:xfrm>
            <a:prstGeom prst="rect">
              <a:avLst/>
            </a:prstGeom>
          </p:spPr>
        </p:pic>
        <p:pic>
          <p:nvPicPr>
            <p:cNvPr id="25" name="Picture 24" descr="A black background with a black square&#10;&#10;Description automatically generated with medium confidence">
              <a:extLst>
                <a:ext uri="{FF2B5EF4-FFF2-40B4-BE49-F238E27FC236}">
                  <a16:creationId xmlns:a16="http://schemas.microsoft.com/office/drawing/2014/main" id="{CA169F36-9754-B067-7244-58C737B88647}"/>
                </a:ext>
              </a:extLst>
            </p:cNvPr>
            <p:cNvPicPr>
              <a:picLocks noChangeAspect="1"/>
            </p:cNvPicPr>
            <p:nvPr/>
          </p:nvPicPr>
          <p:blipFill>
            <a:blip r:embed="rId2"/>
            <a:stretch>
              <a:fillRect/>
            </a:stretch>
          </p:blipFill>
          <p:spPr>
            <a:xfrm>
              <a:off x="6296984" y="5280347"/>
              <a:ext cx="303068" cy="646546"/>
            </a:xfrm>
            <a:prstGeom prst="rect">
              <a:avLst/>
            </a:prstGeom>
          </p:spPr>
        </p:pic>
      </p:grpSp>
      <p:cxnSp>
        <p:nvCxnSpPr>
          <p:cNvPr id="27" name="Straight Arrow Connector 26">
            <a:extLst>
              <a:ext uri="{FF2B5EF4-FFF2-40B4-BE49-F238E27FC236}">
                <a16:creationId xmlns:a16="http://schemas.microsoft.com/office/drawing/2014/main" id="{8A99D97C-1950-436B-9002-7AD7F06A9F1E}"/>
              </a:ext>
            </a:extLst>
          </p:cNvPr>
          <p:cNvCxnSpPr>
            <a:cxnSpLocks/>
          </p:cNvCxnSpPr>
          <p:nvPr/>
        </p:nvCxnSpPr>
        <p:spPr>
          <a:xfrm>
            <a:off x="1524000" y="4673010"/>
            <a:ext cx="914400" cy="4324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31" name="Arrow: Right 30">
            <a:extLst>
              <a:ext uri="{FF2B5EF4-FFF2-40B4-BE49-F238E27FC236}">
                <a16:creationId xmlns:a16="http://schemas.microsoft.com/office/drawing/2014/main" id="{A45F084E-893B-13B8-D41D-8B46B024C9DD}"/>
              </a:ext>
            </a:extLst>
          </p:cNvPr>
          <p:cNvSpPr/>
          <p:nvPr/>
        </p:nvSpPr>
        <p:spPr>
          <a:xfrm>
            <a:off x="4598524" y="5004133"/>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A07486C-03CF-435C-9A86-2086BEF84A26}"/>
              </a:ext>
            </a:extLst>
          </p:cNvPr>
          <p:cNvSpPr txBox="1"/>
          <p:nvPr/>
        </p:nvSpPr>
        <p:spPr>
          <a:xfrm>
            <a:off x="7162800" y="4648068"/>
            <a:ext cx="1800493" cy="646331"/>
          </a:xfrm>
          <a:prstGeom prst="rect">
            <a:avLst/>
          </a:prstGeom>
          <a:noFill/>
        </p:spPr>
        <p:txBody>
          <a:bodyPr wrap="none" rtlCol="0">
            <a:spAutoFit/>
          </a:bodyPr>
          <a:lstStyle/>
          <a:p>
            <a:pPr algn="ctr"/>
            <a:r>
              <a:rPr lang="en-US" dirty="0"/>
              <a:t>Becomes a part</a:t>
            </a:r>
            <a:br>
              <a:rPr lang="en-US" dirty="0"/>
            </a:br>
            <a:r>
              <a:rPr lang="en-US" dirty="0"/>
              <a:t>of the group</a:t>
            </a:r>
          </a:p>
        </p:txBody>
      </p:sp>
    </p:spTree>
    <p:extLst>
      <p:ext uri="{BB962C8B-B14F-4D97-AF65-F5344CB8AC3E}">
        <p14:creationId xmlns:p14="http://schemas.microsoft.com/office/powerpoint/2010/main" val="28626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390E58-EAB3-94EC-C056-1EE5F6D018B5}"/>
              </a:ext>
            </a:extLst>
          </p:cNvPr>
          <p:cNvSpPr>
            <a:spLocks noGrp="1"/>
          </p:cNvSpPr>
          <p:nvPr>
            <p:ph idx="1"/>
          </p:nvPr>
        </p:nvSpPr>
        <p:spPr>
          <a:xfrm>
            <a:off x="76201" y="1067100"/>
            <a:ext cx="4630700" cy="5027414"/>
          </a:xfrm>
        </p:spPr>
        <p:txBody>
          <a:bodyPr/>
          <a:lstStyle/>
          <a:p>
            <a:r>
              <a:rPr lang="en-US" dirty="0"/>
              <a:t>Let’s go over some of the technical jargon!</a:t>
            </a:r>
          </a:p>
          <a:p>
            <a:pPr lvl="1"/>
            <a:r>
              <a:rPr lang="en-US" dirty="0"/>
              <a:t>Bound states are like a group of friends who stick around together!</a:t>
            </a:r>
          </a:p>
          <a:p>
            <a:pPr lvl="1"/>
            <a:r>
              <a:rPr lang="en-US" dirty="0"/>
              <a:t>Resonant states are where someone hangs around for a time and then leaves!</a:t>
            </a:r>
          </a:p>
        </p:txBody>
      </p:sp>
      <p:sp>
        <p:nvSpPr>
          <p:cNvPr id="3" name="Title 2">
            <a:extLst>
              <a:ext uri="{FF2B5EF4-FFF2-40B4-BE49-F238E27FC236}">
                <a16:creationId xmlns:a16="http://schemas.microsoft.com/office/drawing/2014/main" id="{D2F7A7DB-FDF8-9147-09C2-39C508DB8CD5}"/>
              </a:ext>
            </a:extLst>
          </p:cNvPr>
          <p:cNvSpPr>
            <a:spLocks noGrp="1"/>
          </p:cNvSpPr>
          <p:nvPr>
            <p:ph type="title"/>
          </p:nvPr>
        </p:nvSpPr>
        <p:spPr/>
        <p:txBody>
          <a:bodyPr/>
          <a:lstStyle/>
          <a:p>
            <a:r>
              <a:rPr lang="en-US" dirty="0"/>
              <a:t>Introduction – Resonant State Analogy</a:t>
            </a:r>
          </a:p>
        </p:txBody>
      </p:sp>
      <p:sp>
        <p:nvSpPr>
          <p:cNvPr id="4" name="Footer Placeholder 3">
            <a:extLst>
              <a:ext uri="{FF2B5EF4-FFF2-40B4-BE49-F238E27FC236}">
                <a16:creationId xmlns:a16="http://schemas.microsoft.com/office/drawing/2014/main" id="{54034595-2DC4-4C60-7EF3-0E6C9267C78D}"/>
              </a:ext>
            </a:extLst>
          </p:cNvPr>
          <p:cNvSpPr>
            <a:spLocks noGrp="1"/>
          </p:cNvSpPr>
          <p:nvPr>
            <p:ph type="ftr" sz="quarter" idx="10"/>
          </p:nvPr>
        </p:nvSpPr>
        <p:spPr/>
        <p:txBody>
          <a:bodyPr/>
          <a:lstStyle/>
          <a:p>
            <a:pPr>
              <a:defRPr/>
            </a:pPr>
            <a:r>
              <a:rPr lang="en-US" dirty="0"/>
              <a:t>J. Wylie, </a:t>
            </a:r>
            <a:r>
              <a:rPr lang="en-US" dirty="0" err="1"/>
              <a:t>Erice</a:t>
            </a:r>
            <a:r>
              <a:rPr lang="en-US" dirty="0"/>
              <a:t> Meeting 2024</a:t>
            </a:r>
          </a:p>
        </p:txBody>
      </p:sp>
      <p:sp>
        <p:nvSpPr>
          <p:cNvPr id="5" name="Slide Number Placeholder 4">
            <a:extLst>
              <a:ext uri="{FF2B5EF4-FFF2-40B4-BE49-F238E27FC236}">
                <a16:creationId xmlns:a16="http://schemas.microsoft.com/office/drawing/2014/main" id="{DCF94076-30AE-4C1F-79E2-88F87AB8846F}"/>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7</a:t>
            </a:fld>
            <a:endParaRPr lang="en-US"/>
          </a:p>
        </p:txBody>
      </p:sp>
      <p:grpSp>
        <p:nvGrpSpPr>
          <p:cNvPr id="16" name="Group 15">
            <a:extLst>
              <a:ext uri="{FF2B5EF4-FFF2-40B4-BE49-F238E27FC236}">
                <a16:creationId xmlns:a16="http://schemas.microsoft.com/office/drawing/2014/main" id="{4702F362-700B-1A91-9223-775C2AB7C76B}"/>
              </a:ext>
            </a:extLst>
          </p:cNvPr>
          <p:cNvGrpSpPr/>
          <p:nvPr/>
        </p:nvGrpSpPr>
        <p:grpSpPr>
          <a:xfrm>
            <a:off x="4462872" y="1067100"/>
            <a:ext cx="4876800" cy="2857124"/>
            <a:chOff x="4462872" y="1067100"/>
            <a:chExt cx="4876800" cy="2857124"/>
          </a:xfrm>
        </p:grpSpPr>
        <p:grpSp>
          <p:nvGrpSpPr>
            <p:cNvPr id="11" name="Group 10">
              <a:extLst>
                <a:ext uri="{FF2B5EF4-FFF2-40B4-BE49-F238E27FC236}">
                  <a16:creationId xmlns:a16="http://schemas.microsoft.com/office/drawing/2014/main" id="{D468AA23-007C-BBE4-E552-B4A397E7FD28}"/>
                </a:ext>
              </a:extLst>
            </p:cNvPr>
            <p:cNvGrpSpPr/>
            <p:nvPr/>
          </p:nvGrpSpPr>
          <p:grpSpPr>
            <a:xfrm>
              <a:off x="4462872" y="1067100"/>
              <a:ext cx="4876800" cy="2857124"/>
              <a:chOff x="3952949" y="1643381"/>
              <a:chExt cx="4876800" cy="2857124"/>
            </a:xfrm>
          </p:grpSpPr>
          <p:pic>
            <p:nvPicPr>
              <p:cNvPr id="6" name="Picture 5">
                <a:extLst>
                  <a:ext uri="{FF2B5EF4-FFF2-40B4-BE49-F238E27FC236}">
                    <a16:creationId xmlns:a16="http://schemas.microsoft.com/office/drawing/2014/main" id="{CB07FB50-358A-6214-F827-69C08D994021}"/>
                  </a:ext>
                </a:extLst>
              </p:cNvPr>
              <p:cNvPicPr>
                <a:picLocks noChangeAspect="1"/>
              </p:cNvPicPr>
              <p:nvPr/>
            </p:nvPicPr>
            <p:blipFill>
              <a:blip r:embed="rId2"/>
              <a:srcRect l="48686" b="12548"/>
              <a:stretch/>
            </p:blipFill>
            <p:spPr>
              <a:xfrm>
                <a:off x="4343400" y="1643381"/>
                <a:ext cx="4095898" cy="2643323"/>
              </a:xfrm>
              <a:prstGeom prst="rect">
                <a:avLst/>
              </a:prstGeom>
            </p:spPr>
          </p:pic>
          <p:sp>
            <p:nvSpPr>
              <p:cNvPr id="7" name="TextBox 6">
                <a:extLst>
                  <a:ext uri="{FF2B5EF4-FFF2-40B4-BE49-F238E27FC236}">
                    <a16:creationId xmlns:a16="http://schemas.microsoft.com/office/drawing/2014/main" id="{50932588-D938-BA72-AE0E-17DCA768D60F}"/>
                  </a:ext>
                </a:extLst>
              </p:cNvPr>
              <p:cNvSpPr txBox="1"/>
              <p:nvPr/>
            </p:nvSpPr>
            <p:spPr>
              <a:xfrm>
                <a:off x="3952949" y="4269673"/>
                <a:ext cx="4876800" cy="230832"/>
              </a:xfrm>
              <a:prstGeom prst="rect">
                <a:avLst/>
              </a:prstGeom>
              <a:noFill/>
            </p:spPr>
            <p:txBody>
              <a:bodyPr wrap="square">
                <a:spAutoFit/>
              </a:bodyPr>
              <a:lstStyle/>
              <a:p>
                <a:pPr algn="ctr"/>
                <a:r>
                  <a:rPr lang="en-US" sz="900" dirty="0"/>
                  <a:t>[1] M. </a:t>
                </a:r>
                <a:r>
                  <a:rPr lang="en-US" sz="900" dirty="0" err="1"/>
                  <a:t>Pfutzner</a:t>
                </a:r>
                <a:r>
                  <a:rPr lang="en-US" sz="900" dirty="0"/>
                  <a:t>, I. Mukha, S.M. Wang, Prog. Part. </a:t>
                </a:r>
                <a:r>
                  <a:rPr lang="en-US" sz="900" dirty="0" err="1"/>
                  <a:t>Nucl</a:t>
                </a:r>
                <a:r>
                  <a:rPr lang="en-US" sz="900" dirty="0"/>
                  <a:t>. Phys. 132 (2023) 104050.</a:t>
                </a:r>
              </a:p>
            </p:txBody>
          </p:sp>
        </p:grpSp>
        <p:sp>
          <p:nvSpPr>
            <p:cNvPr id="14" name="Rectangle 13">
              <a:extLst>
                <a:ext uri="{FF2B5EF4-FFF2-40B4-BE49-F238E27FC236}">
                  <a16:creationId xmlns:a16="http://schemas.microsoft.com/office/drawing/2014/main" id="{D5E65DE6-A087-9277-FE77-FFB396246A21}"/>
                </a:ext>
              </a:extLst>
            </p:cNvPr>
            <p:cNvSpPr/>
            <p:nvPr/>
          </p:nvSpPr>
          <p:spPr>
            <a:xfrm>
              <a:off x="4857595" y="1072859"/>
              <a:ext cx="362947" cy="3309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Freeform: Shape 16">
            <a:extLst>
              <a:ext uri="{FF2B5EF4-FFF2-40B4-BE49-F238E27FC236}">
                <a16:creationId xmlns:a16="http://schemas.microsoft.com/office/drawing/2014/main" id="{EE554682-D42D-5A76-6C3E-7B53089A89EB}"/>
              </a:ext>
            </a:extLst>
          </p:cNvPr>
          <p:cNvSpPr/>
          <p:nvPr/>
        </p:nvSpPr>
        <p:spPr>
          <a:xfrm>
            <a:off x="6549370" y="1376311"/>
            <a:ext cx="2189277" cy="1919239"/>
          </a:xfrm>
          <a:custGeom>
            <a:avLst/>
            <a:gdLst>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47134 w 2884602"/>
              <a:gd name="connsiteY4"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470805 w 2884602"/>
              <a:gd name="connsiteY4" fmla="*/ 2100312 h 2290714"/>
              <a:gd name="connsiteX5" fmla="*/ 47134 w 2884602"/>
              <a:gd name="connsiteY5"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47134 w 2884602"/>
              <a:gd name="connsiteY5" fmla="*/ 7729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47134 w 2884602"/>
              <a:gd name="connsiteY5" fmla="*/ 7729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780559 w 2884602"/>
              <a:gd name="connsiteY5" fmla="*/ 7348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0" fmla="*/ 0 w 2189277"/>
              <a:gd name="connsiteY0" fmla="*/ 620893 h 2290714"/>
              <a:gd name="connsiteX1" fmla="*/ 19050 w 2189277"/>
              <a:gd name="connsiteY1" fmla="*/ 0 h 2290714"/>
              <a:gd name="connsiteX2" fmla="*/ 2189277 w 2189277"/>
              <a:gd name="connsiteY2" fmla="*/ 18854 h 2290714"/>
              <a:gd name="connsiteX3" fmla="*/ 2170424 w 2189277"/>
              <a:gd name="connsiteY3" fmla="*/ 2290714 h 2290714"/>
              <a:gd name="connsiteX4" fmla="*/ 1832630 w 2189277"/>
              <a:gd name="connsiteY4" fmla="*/ 2262237 h 2290714"/>
              <a:gd name="connsiteX0" fmla="*/ 0 w 2189277"/>
              <a:gd name="connsiteY0" fmla="*/ 620893 h 2262237"/>
              <a:gd name="connsiteX1" fmla="*/ 19050 w 2189277"/>
              <a:gd name="connsiteY1" fmla="*/ 0 h 2262237"/>
              <a:gd name="connsiteX2" fmla="*/ 2189277 w 2189277"/>
              <a:gd name="connsiteY2" fmla="*/ 18854 h 2262237"/>
              <a:gd name="connsiteX3" fmla="*/ 2170424 w 2189277"/>
              <a:gd name="connsiteY3" fmla="*/ 1919239 h 2262237"/>
              <a:gd name="connsiteX4" fmla="*/ 1832630 w 2189277"/>
              <a:gd name="connsiteY4" fmla="*/ 2262237 h 2262237"/>
              <a:gd name="connsiteX0" fmla="*/ 0 w 2189277"/>
              <a:gd name="connsiteY0" fmla="*/ 620893 h 1928862"/>
              <a:gd name="connsiteX1" fmla="*/ 19050 w 2189277"/>
              <a:gd name="connsiteY1" fmla="*/ 0 h 1928862"/>
              <a:gd name="connsiteX2" fmla="*/ 2189277 w 2189277"/>
              <a:gd name="connsiteY2" fmla="*/ 18854 h 1928862"/>
              <a:gd name="connsiteX3" fmla="*/ 2170424 w 2189277"/>
              <a:gd name="connsiteY3" fmla="*/ 1919239 h 1928862"/>
              <a:gd name="connsiteX4" fmla="*/ 1870730 w 2189277"/>
              <a:gd name="connsiteY4" fmla="*/ 1928862 h 1928862"/>
              <a:gd name="connsiteX0" fmla="*/ 0 w 2189277"/>
              <a:gd name="connsiteY0" fmla="*/ 620893 h 1919239"/>
              <a:gd name="connsiteX1" fmla="*/ 19050 w 2189277"/>
              <a:gd name="connsiteY1" fmla="*/ 0 h 1919239"/>
              <a:gd name="connsiteX2" fmla="*/ 2189277 w 2189277"/>
              <a:gd name="connsiteY2" fmla="*/ 18854 h 1919239"/>
              <a:gd name="connsiteX3" fmla="*/ 2170424 w 2189277"/>
              <a:gd name="connsiteY3" fmla="*/ 1919239 h 1919239"/>
              <a:gd name="connsiteX4" fmla="*/ 1918355 w 2189277"/>
              <a:gd name="connsiteY4" fmla="*/ 1824087 h 1919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277" h="1919239">
                <a:moveTo>
                  <a:pt x="0" y="620893"/>
                </a:moveTo>
                <a:lnTo>
                  <a:pt x="19050" y="0"/>
                </a:lnTo>
                <a:lnTo>
                  <a:pt x="2189277" y="18854"/>
                </a:lnTo>
                <a:lnTo>
                  <a:pt x="2170424" y="1919239"/>
                </a:lnTo>
                <a:lnTo>
                  <a:pt x="1918355" y="1824087"/>
                </a:lnTo>
              </a:path>
            </a:pathLst>
          </a:custGeom>
          <a:solidFill>
            <a:schemeClr val="bg1">
              <a:lumMod val="50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2C2C7D37-CF86-A60A-AB35-3F4D1DB4B6EF}"/>
              </a:ext>
            </a:extLst>
          </p:cNvPr>
          <p:cNvSpPr/>
          <p:nvPr/>
        </p:nvSpPr>
        <p:spPr>
          <a:xfrm>
            <a:off x="4818793" y="1376099"/>
            <a:ext cx="3096481" cy="2167201"/>
          </a:xfrm>
          <a:custGeom>
            <a:avLst/>
            <a:gdLst>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47134 w 2884602"/>
              <a:gd name="connsiteY4"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470805 w 2884602"/>
              <a:gd name="connsiteY4" fmla="*/ 2100312 h 2290714"/>
              <a:gd name="connsiteX5" fmla="*/ 47134 w 2884602"/>
              <a:gd name="connsiteY5"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47134 w 2884602"/>
              <a:gd name="connsiteY5" fmla="*/ 7729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47134 w 2884602"/>
              <a:gd name="connsiteY5" fmla="*/ 7729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780559 w 2884602"/>
              <a:gd name="connsiteY5" fmla="*/ 7348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0" fmla="*/ 0 w 2189277"/>
              <a:gd name="connsiteY0" fmla="*/ 620893 h 2290714"/>
              <a:gd name="connsiteX1" fmla="*/ 19050 w 2189277"/>
              <a:gd name="connsiteY1" fmla="*/ 0 h 2290714"/>
              <a:gd name="connsiteX2" fmla="*/ 2189277 w 2189277"/>
              <a:gd name="connsiteY2" fmla="*/ 18854 h 2290714"/>
              <a:gd name="connsiteX3" fmla="*/ 2170424 w 2189277"/>
              <a:gd name="connsiteY3" fmla="*/ 2290714 h 2290714"/>
              <a:gd name="connsiteX4" fmla="*/ 1832630 w 2189277"/>
              <a:gd name="connsiteY4" fmla="*/ 2262237 h 2290714"/>
              <a:gd name="connsiteX0" fmla="*/ 0 w 2189277"/>
              <a:gd name="connsiteY0" fmla="*/ 620893 h 2262237"/>
              <a:gd name="connsiteX1" fmla="*/ 19050 w 2189277"/>
              <a:gd name="connsiteY1" fmla="*/ 0 h 2262237"/>
              <a:gd name="connsiteX2" fmla="*/ 2189277 w 2189277"/>
              <a:gd name="connsiteY2" fmla="*/ 18854 h 2262237"/>
              <a:gd name="connsiteX3" fmla="*/ 2170424 w 2189277"/>
              <a:gd name="connsiteY3" fmla="*/ 1919239 h 2262237"/>
              <a:gd name="connsiteX4" fmla="*/ 1832630 w 2189277"/>
              <a:gd name="connsiteY4" fmla="*/ 2262237 h 2262237"/>
              <a:gd name="connsiteX0" fmla="*/ 0 w 2189277"/>
              <a:gd name="connsiteY0" fmla="*/ 620893 h 1928862"/>
              <a:gd name="connsiteX1" fmla="*/ 19050 w 2189277"/>
              <a:gd name="connsiteY1" fmla="*/ 0 h 1928862"/>
              <a:gd name="connsiteX2" fmla="*/ 2189277 w 2189277"/>
              <a:gd name="connsiteY2" fmla="*/ 18854 h 1928862"/>
              <a:gd name="connsiteX3" fmla="*/ 2170424 w 2189277"/>
              <a:gd name="connsiteY3" fmla="*/ 1919239 h 1928862"/>
              <a:gd name="connsiteX4" fmla="*/ 1870730 w 2189277"/>
              <a:gd name="connsiteY4" fmla="*/ 1928862 h 1928862"/>
              <a:gd name="connsiteX0" fmla="*/ 0 w 2189277"/>
              <a:gd name="connsiteY0" fmla="*/ 620893 h 1919239"/>
              <a:gd name="connsiteX1" fmla="*/ 19050 w 2189277"/>
              <a:gd name="connsiteY1" fmla="*/ 0 h 1919239"/>
              <a:gd name="connsiteX2" fmla="*/ 2189277 w 2189277"/>
              <a:gd name="connsiteY2" fmla="*/ 18854 h 1919239"/>
              <a:gd name="connsiteX3" fmla="*/ 2170424 w 2189277"/>
              <a:gd name="connsiteY3" fmla="*/ 1919239 h 1919239"/>
              <a:gd name="connsiteX4" fmla="*/ 1918355 w 2189277"/>
              <a:gd name="connsiteY4" fmla="*/ 1824087 h 1919239"/>
              <a:gd name="connsiteX0" fmla="*/ 0 w 2170424"/>
              <a:gd name="connsiteY0" fmla="*/ 621089 h 1919435"/>
              <a:gd name="connsiteX1" fmla="*/ 19050 w 2170424"/>
              <a:gd name="connsiteY1" fmla="*/ 196 h 1919435"/>
              <a:gd name="connsiteX2" fmla="*/ 627177 w 2170424"/>
              <a:gd name="connsiteY2" fmla="*/ 0 h 1919435"/>
              <a:gd name="connsiteX3" fmla="*/ 2170424 w 2170424"/>
              <a:gd name="connsiteY3" fmla="*/ 1919435 h 1919435"/>
              <a:gd name="connsiteX4" fmla="*/ 1918355 w 2170424"/>
              <a:gd name="connsiteY4" fmla="*/ 1824283 h 1919435"/>
              <a:gd name="connsiteX0" fmla="*/ 0 w 2151374"/>
              <a:gd name="connsiteY0" fmla="*/ 897314 h 1919435"/>
              <a:gd name="connsiteX1" fmla="*/ 0 w 2151374"/>
              <a:gd name="connsiteY1" fmla="*/ 196 h 1919435"/>
              <a:gd name="connsiteX2" fmla="*/ 608127 w 2151374"/>
              <a:gd name="connsiteY2" fmla="*/ 0 h 1919435"/>
              <a:gd name="connsiteX3" fmla="*/ 2151374 w 2151374"/>
              <a:gd name="connsiteY3" fmla="*/ 1919435 h 1919435"/>
              <a:gd name="connsiteX4" fmla="*/ 1899305 w 2151374"/>
              <a:gd name="connsiteY4" fmla="*/ 1824283 h 1919435"/>
              <a:gd name="connsiteX0" fmla="*/ 0 w 1899305"/>
              <a:gd name="connsiteY0" fmla="*/ 897314 h 1824283"/>
              <a:gd name="connsiteX1" fmla="*/ 0 w 1899305"/>
              <a:gd name="connsiteY1" fmla="*/ 196 h 1824283"/>
              <a:gd name="connsiteX2" fmla="*/ 608127 w 1899305"/>
              <a:gd name="connsiteY2" fmla="*/ 0 h 1824283"/>
              <a:gd name="connsiteX3" fmla="*/ 1055999 w 1899305"/>
              <a:gd name="connsiteY3" fmla="*/ 766910 h 1824283"/>
              <a:gd name="connsiteX4" fmla="*/ 1899305 w 1899305"/>
              <a:gd name="connsiteY4" fmla="*/ 1824283 h 1824283"/>
              <a:gd name="connsiteX0" fmla="*/ 0 w 3032780"/>
              <a:gd name="connsiteY0" fmla="*/ 897314 h 2167183"/>
              <a:gd name="connsiteX1" fmla="*/ 0 w 3032780"/>
              <a:gd name="connsiteY1" fmla="*/ 196 h 2167183"/>
              <a:gd name="connsiteX2" fmla="*/ 608127 w 3032780"/>
              <a:gd name="connsiteY2" fmla="*/ 0 h 2167183"/>
              <a:gd name="connsiteX3" fmla="*/ 1055999 w 3032780"/>
              <a:gd name="connsiteY3" fmla="*/ 766910 h 2167183"/>
              <a:gd name="connsiteX4" fmla="*/ 3032780 w 3032780"/>
              <a:gd name="connsiteY4" fmla="*/ 2167183 h 2167183"/>
              <a:gd name="connsiteX0" fmla="*/ 0 w 3032780"/>
              <a:gd name="connsiteY0" fmla="*/ 897314 h 2167183"/>
              <a:gd name="connsiteX1" fmla="*/ 0 w 3032780"/>
              <a:gd name="connsiteY1" fmla="*/ 196 h 2167183"/>
              <a:gd name="connsiteX2" fmla="*/ 608127 w 3032780"/>
              <a:gd name="connsiteY2" fmla="*/ 0 h 2167183"/>
              <a:gd name="connsiteX3" fmla="*/ 1055999 w 3032780"/>
              <a:gd name="connsiteY3" fmla="*/ 766910 h 2167183"/>
              <a:gd name="connsiteX4" fmla="*/ 2772631 w 3032780"/>
              <a:gd name="connsiteY4" fmla="*/ 1986226 h 2167183"/>
              <a:gd name="connsiteX5" fmla="*/ 3032780 w 3032780"/>
              <a:gd name="connsiteY5" fmla="*/ 2167183 h 2167183"/>
              <a:gd name="connsiteX0" fmla="*/ 0 w 2772631"/>
              <a:gd name="connsiteY0" fmla="*/ 897314 h 2148133"/>
              <a:gd name="connsiteX1" fmla="*/ 0 w 2772631"/>
              <a:gd name="connsiteY1" fmla="*/ 196 h 2148133"/>
              <a:gd name="connsiteX2" fmla="*/ 608127 w 2772631"/>
              <a:gd name="connsiteY2" fmla="*/ 0 h 2148133"/>
              <a:gd name="connsiteX3" fmla="*/ 1055999 w 2772631"/>
              <a:gd name="connsiteY3" fmla="*/ 766910 h 2148133"/>
              <a:gd name="connsiteX4" fmla="*/ 2772631 w 2772631"/>
              <a:gd name="connsiteY4" fmla="*/ 1986226 h 2148133"/>
              <a:gd name="connsiteX5" fmla="*/ 2461280 w 2772631"/>
              <a:gd name="connsiteY5" fmla="*/ 2148133 h 2148133"/>
              <a:gd name="connsiteX0" fmla="*/ 0 w 3096481"/>
              <a:gd name="connsiteY0" fmla="*/ 897314 h 2167201"/>
              <a:gd name="connsiteX1" fmla="*/ 0 w 3096481"/>
              <a:gd name="connsiteY1" fmla="*/ 196 h 2167201"/>
              <a:gd name="connsiteX2" fmla="*/ 608127 w 3096481"/>
              <a:gd name="connsiteY2" fmla="*/ 0 h 2167201"/>
              <a:gd name="connsiteX3" fmla="*/ 1055999 w 3096481"/>
              <a:gd name="connsiteY3" fmla="*/ 766910 h 2167201"/>
              <a:gd name="connsiteX4" fmla="*/ 3096481 w 3096481"/>
              <a:gd name="connsiteY4" fmla="*/ 2167201 h 2167201"/>
              <a:gd name="connsiteX5" fmla="*/ 2461280 w 3096481"/>
              <a:gd name="connsiteY5" fmla="*/ 2148133 h 2167201"/>
              <a:gd name="connsiteX0" fmla="*/ 0 w 3096481"/>
              <a:gd name="connsiteY0" fmla="*/ 897314 h 2167201"/>
              <a:gd name="connsiteX1" fmla="*/ 0 w 3096481"/>
              <a:gd name="connsiteY1" fmla="*/ 196 h 2167201"/>
              <a:gd name="connsiteX2" fmla="*/ 608127 w 3096481"/>
              <a:gd name="connsiteY2" fmla="*/ 0 h 2167201"/>
              <a:gd name="connsiteX3" fmla="*/ 1055999 w 3096481"/>
              <a:gd name="connsiteY3" fmla="*/ 766910 h 2167201"/>
              <a:gd name="connsiteX4" fmla="*/ 3096481 w 3096481"/>
              <a:gd name="connsiteY4" fmla="*/ 2167201 h 2167201"/>
              <a:gd name="connsiteX5" fmla="*/ 2461280 w 3096481"/>
              <a:gd name="connsiteY5" fmla="*/ 2167183 h 21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6481" h="2167201">
                <a:moveTo>
                  <a:pt x="0" y="897314"/>
                </a:moveTo>
                <a:lnTo>
                  <a:pt x="0" y="196"/>
                </a:lnTo>
                <a:lnTo>
                  <a:pt x="608127" y="0"/>
                </a:lnTo>
                <a:lnTo>
                  <a:pt x="1055999" y="766910"/>
                </a:lnTo>
                <a:lnTo>
                  <a:pt x="3096481" y="2167201"/>
                </a:lnTo>
                <a:lnTo>
                  <a:pt x="2461280" y="2167183"/>
                </a:lnTo>
              </a:path>
            </a:pathLst>
          </a:custGeom>
          <a:solidFill>
            <a:schemeClr val="bg1">
              <a:lumMod val="50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A black background with a black square&#10;&#10;Description automatically generated with medium confidence">
            <a:extLst>
              <a:ext uri="{FF2B5EF4-FFF2-40B4-BE49-F238E27FC236}">
                <a16:creationId xmlns:a16="http://schemas.microsoft.com/office/drawing/2014/main" id="{1F020CCE-72A9-59F7-0F10-1B9481D39D29}"/>
              </a:ext>
            </a:extLst>
          </p:cNvPr>
          <p:cNvPicPr>
            <a:picLocks noChangeAspect="1"/>
          </p:cNvPicPr>
          <p:nvPr/>
        </p:nvPicPr>
        <p:blipFill>
          <a:blip r:embed="rId3"/>
          <a:stretch>
            <a:fillRect/>
          </a:stretch>
        </p:blipFill>
        <p:spPr>
          <a:xfrm>
            <a:off x="1832264" y="4869779"/>
            <a:ext cx="303068" cy="646546"/>
          </a:xfrm>
          <a:prstGeom prst="rect">
            <a:avLst/>
          </a:prstGeom>
        </p:spPr>
      </p:pic>
      <p:pic>
        <p:nvPicPr>
          <p:cNvPr id="32" name="Picture 31" descr="A black background with a black square&#10;&#10;Description automatically generated with medium confidence">
            <a:extLst>
              <a:ext uri="{FF2B5EF4-FFF2-40B4-BE49-F238E27FC236}">
                <a16:creationId xmlns:a16="http://schemas.microsoft.com/office/drawing/2014/main" id="{635D61C8-407E-E741-7A33-ADBCFC592E27}"/>
              </a:ext>
            </a:extLst>
          </p:cNvPr>
          <p:cNvPicPr>
            <a:picLocks noChangeAspect="1"/>
          </p:cNvPicPr>
          <p:nvPr/>
        </p:nvPicPr>
        <p:blipFill>
          <a:blip r:embed="rId3"/>
          <a:stretch>
            <a:fillRect/>
          </a:stretch>
        </p:blipFill>
        <p:spPr>
          <a:xfrm>
            <a:off x="2135332" y="4673010"/>
            <a:ext cx="303068" cy="646546"/>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C2C934F9-5089-8F97-AB42-FC6E84567695}"/>
              </a:ext>
            </a:extLst>
          </p:cNvPr>
          <p:cNvPicPr>
            <a:picLocks noChangeAspect="1"/>
          </p:cNvPicPr>
          <p:nvPr/>
        </p:nvPicPr>
        <p:blipFill>
          <a:blip r:embed="rId3"/>
          <a:stretch>
            <a:fillRect/>
          </a:stretch>
        </p:blipFill>
        <p:spPr>
          <a:xfrm>
            <a:off x="2438400" y="4869779"/>
            <a:ext cx="303068" cy="646546"/>
          </a:xfrm>
          <a:prstGeom prst="rect">
            <a:avLst/>
          </a:prstGeom>
        </p:spPr>
      </p:pic>
      <p:pic>
        <p:nvPicPr>
          <p:cNvPr id="34" name="Picture 33" descr="A black background with a black square&#10;&#10;Description automatically generated with medium confidence">
            <a:extLst>
              <a:ext uri="{FF2B5EF4-FFF2-40B4-BE49-F238E27FC236}">
                <a16:creationId xmlns:a16="http://schemas.microsoft.com/office/drawing/2014/main" id="{5542BE6A-5E85-E6F6-5E20-E3FFBA6B2A54}"/>
              </a:ext>
            </a:extLst>
          </p:cNvPr>
          <p:cNvPicPr>
            <a:picLocks noChangeAspect="1"/>
          </p:cNvPicPr>
          <p:nvPr/>
        </p:nvPicPr>
        <p:blipFill>
          <a:blip r:embed="rId3"/>
          <a:stretch>
            <a:fillRect/>
          </a:stretch>
        </p:blipFill>
        <p:spPr>
          <a:xfrm>
            <a:off x="2135332" y="5305289"/>
            <a:ext cx="303068" cy="646546"/>
          </a:xfrm>
          <a:prstGeom prst="rect">
            <a:avLst/>
          </a:prstGeom>
        </p:spPr>
      </p:pic>
      <p:pic>
        <p:nvPicPr>
          <p:cNvPr id="35" name="Picture 34" descr="A black background with a black square&#10;&#10;Description automatically generated with medium confidence">
            <a:extLst>
              <a:ext uri="{FF2B5EF4-FFF2-40B4-BE49-F238E27FC236}">
                <a16:creationId xmlns:a16="http://schemas.microsoft.com/office/drawing/2014/main" id="{618427EB-F757-38B3-7069-D375CFC4DBA9}"/>
              </a:ext>
            </a:extLst>
          </p:cNvPr>
          <p:cNvPicPr>
            <a:picLocks noChangeAspect="1"/>
          </p:cNvPicPr>
          <p:nvPr/>
        </p:nvPicPr>
        <p:blipFill>
          <a:blip r:embed="rId3"/>
          <a:stretch>
            <a:fillRect/>
          </a:stretch>
        </p:blipFill>
        <p:spPr>
          <a:xfrm>
            <a:off x="275450" y="4340378"/>
            <a:ext cx="303068" cy="646546"/>
          </a:xfrm>
          <a:prstGeom prst="rect">
            <a:avLst/>
          </a:prstGeom>
        </p:spPr>
      </p:pic>
      <p:cxnSp>
        <p:nvCxnSpPr>
          <p:cNvPr id="42" name="Straight Arrow Connector 41">
            <a:extLst>
              <a:ext uri="{FF2B5EF4-FFF2-40B4-BE49-F238E27FC236}">
                <a16:creationId xmlns:a16="http://schemas.microsoft.com/office/drawing/2014/main" id="{8797FB5E-0167-11AF-10AA-24D231F52D91}"/>
              </a:ext>
            </a:extLst>
          </p:cNvPr>
          <p:cNvCxnSpPr>
            <a:cxnSpLocks/>
          </p:cNvCxnSpPr>
          <p:nvPr/>
        </p:nvCxnSpPr>
        <p:spPr>
          <a:xfrm>
            <a:off x="730649" y="4697952"/>
            <a:ext cx="914400" cy="432432"/>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43" name="Arrow: Right 42">
            <a:extLst>
              <a:ext uri="{FF2B5EF4-FFF2-40B4-BE49-F238E27FC236}">
                <a16:creationId xmlns:a16="http://schemas.microsoft.com/office/drawing/2014/main" id="{3F9A2D5A-5165-4A76-2B06-7E4892CA393A}"/>
              </a:ext>
            </a:extLst>
          </p:cNvPr>
          <p:cNvSpPr/>
          <p:nvPr/>
        </p:nvSpPr>
        <p:spPr>
          <a:xfrm>
            <a:off x="3343989" y="5041809"/>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2DB57A6-1A4E-57F7-803E-09D26086C38D}"/>
              </a:ext>
            </a:extLst>
          </p:cNvPr>
          <p:cNvGrpSpPr/>
          <p:nvPr/>
        </p:nvGrpSpPr>
        <p:grpSpPr>
          <a:xfrm>
            <a:off x="4117398" y="4629667"/>
            <a:ext cx="909204" cy="1278825"/>
            <a:chOff x="4328613" y="4636801"/>
            <a:chExt cx="909204" cy="1278825"/>
          </a:xfrm>
        </p:grpSpPr>
        <p:pic>
          <p:nvPicPr>
            <p:cNvPr id="45" name="Picture 44" descr="A black background with a black square&#10;&#10;Description automatically generated with medium confidence">
              <a:extLst>
                <a:ext uri="{FF2B5EF4-FFF2-40B4-BE49-F238E27FC236}">
                  <a16:creationId xmlns:a16="http://schemas.microsoft.com/office/drawing/2014/main" id="{6692E07B-8950-ED2F-33E7-682AD7D65CB5}"/>
                </a:ext>
              </a:extLst>
            </p:cNvPr>
            <p:cNvPicPr>
              <a:picLocks noChangeAspect="1"/>
            </p:cNvPicPr>
            <p:nvPr/>
          </p:nvPicPr>
          <p:blipFill>
            <a:blip r:embed="rId3"/>
            <a:stretch>
              <a:fillRect/>
            </a:stretch>
          </p:blipFill>
          <p:spPr>
            <a:xfrm>
              <a:off x="4328613" y="4833570"/>
              <a:ext cx="303068" cy="646546"/>
            </a:xfrm>
            <a:prstGeom prst="rect">
              <a:avLst/>
            </a:prstGeom>
          </p:spPr>
        </p:pic>
        <p:pic>
          <p:nvPicPr>
            <p:cNvPr id="46" name="Picture 45" descr="A black background with a black square&#10;&#10;Description automatically generated with medium confidence">
              <a:extLst>
                <a:ext uri="{FF2B5EF4-FFF2-40B4-BE49-F238E27FC236}">
                  <a16:creationId xmlns:a16="http://schemas.microsoft.com/office/drawing/2014/main" id="{7D7299AB-6366-3211-7519-27FF4D33A018}"/>
                </a:ext>
              </a:extLst>
            </p:cNvPr>
            <p:cNvPicPr>
              <a:picLocks noChangeAspect="1"/>
            </p:cNvPicPr>
            <p:nvPr/>
          </p:nvPicPr>
          <p:blipFill>
            <a:blip r:embed="rId3"/>
            <a:stretch>
              <a:fillRect/>
            </a:stretch>
          </p:blipFill>
          <p:spPr>
            <a:xfrm>
              <a:off x="4631681" y="4636801"/>
              <a:ext cx="303068" cy="646546"/>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7EE0E11C-B070-FC9B-2EE9-06C51F463633}"/>
                </a:ext>
              </a:extLst>
            </p:cNvPr>
            <p:cNvPicPr>
              <a:picLocks noChangeAspect="1"/>
            </p:cNvPicPr>
            <p:nvPr/>
          </p:nvPicPr>
          <p:blipFill>
            <a:blip r:embed="rId3"/>
            <a:stretch>
              <a:fillRect/>
            </a:stretch>
          </p:blipFill>
          <p:spPr>
            <a:xfrm>
              <a:off x="4934749" y="4833570"/>
              <a:ext cx="303068" cy="646546"/>
            </a:xfrm>
            <a:prstGeom prst="rect">
              <a:avLst/>
            </a:prstGeom>
          </p:spPr>
        </p:pic>
        <p:pic>
          <p:nvPicPr>
            <p:cNvPr id="48" name="Picture 47" descr="A black background with a black square&#10;&#10;Description automatically generated with medium confidence">
              <a:extLst>
                <a:ext uri="{FF2B5EF4-FFF2-40B4-BE49-F238E27FC236}">
                  <a16:creationId xmlns:a16="http://schemas.microsoft.com/office/drawing/2014/main" id="{E2DE61A8-A56D-7E29-6677-34F8EC59C814}"/>
                </a:ext>
              </a:extLst>
            </p:cNvPr>
            <p:cNvPicPr>
              <a:picLocks noChangeAspect="1"/>
            </p:cNvPicPr>
            <p:nvPr/>
          </p:nvPicPr>
          <p:blipFill>
            <a:blip r:embed="rId3"/>
            <a:stretch>
              <a:fillRect/>
            </a:stretch>
          </p:blipFill>
          <p:spPr>
            <a:xfrm>
              <a:off x="4631681" y="5269080"/>
              <a:ext cx="303068" cy="646546"/>
            </a:xfrm>
            <a:prstGeom prst="rect">
              <a:avLst/>
            </a:prstGeom>
          </p:spPr>
        </p:pic>
      </p:grpSp>
      <p:pic>
        <p:nvPicPr>
          <p:cNvPr id="49" name="Picture 48" descr="A black background with a black square&#10;&#10;Description automatically generated with medium confidence">
            <a:extLst>
              <a:ext uri="{FF2B5EF4-FFF2-40B4-BE49-F238E27FC236}">
                <a16:creationId xmlns:a16="http://schemas.microsoft.com/office/drawing/2014/main" id="{79679C57-344E-449E-E6B9-12A11D416372}"/>
              </a:ext>
            </a:extLst>
          </p:cNvPr>
          <p:cNvPicPr>
            <a:picLocks noChangeAspect="1"/>
          </p:cNvPicPr>
          <p:nvPr/>
        </p:nvPicPr>
        <p:blipFill>
          <a:blip r:embed="rId3"/>
          <a:stretch>
            <a:fillRect/>
          </a:stretch>
        </p:blipFill>
        <p:spPr>
          <a:xfrm>
            <a:off x="3819877" y="4341416"/>
            <a:ext cx="303068" cy="646546"/>
          </a:xfrm>
          <a:prstGeom prst="rect">
            <a:avLst/>
          </a:prstGeom>
        </p:spPr>
      </p:pic>
      <p:grpSp>
        <p:nvGrpSpPr>
          <p:cNvPr id="59" name="Group 58">
            <a:extLst>
              <a:ext uri="{FF2B5EF4-FFF2-40B4-BE49-F238E27FC236}">
                <a16:creationId xmlns:a16="http://schemas.microsoft.com/office/drawing/2014/main" id="{0F5CE64A-5C19-D752-C0AF-427CF3B9C50E}"/>
              </a:ext>
            </a:extLst>
          </p:cNvPr>
          <p:cNvGrpSpPr/>
          <p:nvPr/>
        </p:nvGrpSpPr>
        <p:grpSpPr>
          <a:xfrm>
            <a:off x="6402532" y="4673010"/>
            <a:ext cx="909204" cy="1278825"/>
            <a:chOff x="5940389" y="4663651"/>
            <a:chExt cx="909204" cy="1278825"/>
          </a:xfrm>
        </p:grpSpPr>
        <p:pic>
          <p:nvPicPr>
            <p:cNvPr id="52" name="Picture 51" descr="A black background with a black square&#10;&#10;Description automatically generated with medium confidence">
              <a:extLst>
                <a:ext uri="{FF2B5EF4-FFF2-40B4-BE49-F238E27FC236}">
                  <a16:creationId xmlns:a16="http://schemas.microsoft.com/office/drawing/2014/main" id="{425DCA5E-5875-5C82-5456-0AE10B5D05E8}"/>
                </a:ext>
              </a:extLst>
            </p:cNvPr>
            <p:cNvPicPr>
              <a:picLocks noChangeAspect="1"/>
            </p:cNvPicPr>
            <p:nvPr/>
          </p:nvPicPr>
          <p:blipFill>
            <a:blip r:embed="rId3"/>
            <a:stretch>
              <a:fillRect/>
            </a:stretch>
          </p:blipFill>
          <p:spPr>
            <a:xfrm>
              <a:off x="5940389" y="4860420"/>
              <a:ext cx="303068" cy="646546"/>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4B2C0006-193D-A3BC-F148-F2DFC7A3B68C}"/>
                </a:ext>
              </a:extLst>
            </p:cNvPr>
            <p:cNvPicPr>
              <a:picLocks noChangeAspect="1"/>
            </p:cNvPicPr>
            <p:nvPr/>
          </p:nvPicPr>
          <p:blipFill>
            <a:blip r:embed="rId3"/>
            <a:stretch>
              <a:fillRect/>
            </a:stretch>
          </p:blipFill>
          <p:spPr>
            <a:xfrm>
              <a:off x="6243457" y="4663651"/>
              <a:ext cx="303068" cy="646546"/>
            </a:xfrm>
            <a:prstGeom prst="rect">
              <a:avLst/>
            </a:prstGeom>
          </p:spPr>
        </p:pic>
        <p:pic>
          <p:nvPicPr>
            <p:cNvPr id="54" name="Picture 53" descr="A black background with a black square&#10;&#10;Description automatically generated with medium confidence">
              <a:extLst>
                <a:ext uri="{FF2B5EF4-FFF2-40B4-BE49-F238E27FC236}">
                  <a16:creationId xmlns:a16="http://schemas.microsoft.com/office/drawing/2014/main" id="{2FB15770-431C-41C4-A6EA-04E131BEF887}"/>
                </a:ext>
              </a:extLst>
            </p:cNvPr>
            <p:cNvPicPr>
              <a:picLocks noChangeAspect="1"/>
            </p:cNvPicPr>
            <p:nvPr/>
          </p:nvPicPr>
          <p:blipFill>
            <a:blip r:embed="rId3"/>
            <a:stretch>
              <a:fillRect/>
            </a:stretch>
          </p:blipFill>
          <p:spPr>
            <a:xfrm>
              <a:off x="6546525" y="4860420"/>
              <a:ext cx="303068" cy="646546"/>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D9D4FFFA-08AD-59D9-A4CD-05A379E6518B}"/>
                </a:ext>
              </a:extLst>
            </p:cNvPr>
            <p:cNvPicPr>
              <a:picLocks noChangeAspect="1"/>
            </p:cNvPicPr>
            <p:nvPr/>
          </p:nvPicPr>
          <p:blipFill>
            <a:blip r:embed="rId3"/>
            <a:stretch>
              <a:fillRect/>
            </a:stretch>
          </p:blipFill>
          <p:spPr>
            <a:xfrm>
              <a:off x="6243457" y="5295930"/>
              <a:ext cx="303068" cy="646546"/>
            </a:xfrm>
            <a:prstGeom prst="rect">
              <a:avLst/>
            </a:prstGeom>
          </p:spPr>
        </p:pic>
      </p:grpSp>
      <p:pic>
        <p:nvPicPr>
          <p:cNvPr id="56" name="Picture 55" descr="A black background with a black square&#10;&#10;Description automatically generated with medium confidence">
            <a:extLst>
              <a:ext uri="{FF2B5EF4-FFF2-40B4-BE49-F238E27FC236}">
                <a16:creationId xmlns:a16="http://schemas.microsoft.com/office/drawing/2014/main" id="{E008D147-EC1F-966A-AD8D-391AF571FEC2}"/>
              </a:ext>
            </a:extLst>
          </p:cNvPr>
          <p:cNvPicPr>
            <a:picLocks noChangeAspect="1"/>
          </p:cNvPicPr>
          <p:nvPr/>
        </p:nvPicPr>
        <p:blipFill>
          <a:blip r:embed="rId3"/>
          <a:stretch>
            <a:fillRect/>
          </a:stretch>
        </p:blipFill>
        <p:spPr>
          <a:xfrm>
            <a:off x="8512915" y="4340378"/>
            <a:ext cx="303068" cy="646546"/>
          </a:xfrm>
          <a:prstGeom prst="rect">
            <a:avLst/>
          </a:prstGeom>
        </p:spPr>
      </p:pic>
      <p:cxnSp>
        <p:nvCxnSpPr>
          <p:cNvPr id="57" name="Straight Arrow Connector 56">
            <a:extLst>
              <a:ext uri="{FF2B5EF4-FFF2-40B4-BE49-F238E27FC236}">
                <a16:creationId xmlns:a16="http://schemas.microsoft.com/office/drawing/2014/main" id="{1BFE5ABC-0E92-6AFC-0DCF-430C65A5AA33}"/>
              </a:ext>
            </a:extLst>
          </p:cNvPr>
          <p:cNvCxnSpPr>
            <a:cxnSpLocks/>
          </p:cNvCxnSpPr>
          <p:nvPr/>
        </p:nvCxnSpPr>
        <p:spPr>
          <a:xfrm flipV="1">
            <a:off x="7467600" y="4663651"/>
            <a:ext cx="838200" cy="28853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60" name="Arrow: Right 59">
            <a:extLst>
              <a:ext uri="{FF2B5EF4-FFF2-40B4-BE49-F238E27FC236}">
                <a16:creationId xmlns:a16="http://schemas.microsoft.com/office/drawing/2014/main" id="{06D9ECAE-2867-DB29-024A-39799641C3CB}"/>
              </a:ext>
            </a:extLst>
          </p:cNvPr>
          <p:cNvSpPr/>
          <p:nvPr/>
        </p:nvSpPr>
        <p:spPr>
          <a:xfrm>
            <a:off x="5578985" y="5056076"/>
            <a:ext cx="380082" cy="263480"/>
          </a:xfrm>
          <a:prstGeom prst="rightArrow">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Speech Bubble: Oval 62">
            <a:extLst>
              <a:ext uri="{FF2B5EF4-FFF2-40B4-BE49-F238E27FC236}">
                <a16:creationId xmlns:a16="http://schemas.microsoft.com/office/drawing/2014/main" id="{585259E9-1EEF-4BB6-A2AC-546B41C71408}"/>
              </a:ext>
            </a:extLst>
          </p:cNvPr>
          <p:cNvSpPr/>
          <p:nvPr/>
        </p:nvSpPr>
        <p:spPr>
          <a:xfrm>
            <a:off x="2879600" y="3504160"/>
            <a:ext cx="1219200" cy="646546"/>
          </a:xfrm>
          <a:prstGeom prst="wedgeEllipseCallout">
            <a:avLst>
              <a:gd name="adj1" fmla="val 26823"/>
              <a:gd name="adj2" fmla="val 75759"/>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50" dirty="0"/>
              <a:t>Hi everyone!</a:t>
            </a:r>
          </a:p>
        </p:txBody>
      </p:sp>
    </p:spTree>
    <p:extLst>
      <p:ext uri="{BB962C8B-B14F-4D97-AF65-F5344CB8AC3E}">
        <p14:creationId xmlns:p14="http://schemas.microsoft.com/office/powerpoint/2010/main" val="307721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7A7DB-FDF8-9147-09C2-39C508DB8CD5}"/>
              </a:ext>
            </a:extLst>
          </p:cNvPr>
          <p:cNvSpPr>
            <a:spLocks noGrp="1"/>
          </p:cNvSpPr>
          <p:nvPr>
            <p:ph type="title"/>
          </p:nvPr>
        </p:nvSpPr>
        <p:spPr/>
        <p:txBody>
          <a:bodyPr/>
          <a:lstStyle/>
          <a:p>
            <a:r>
              <a:rPr lang="en-US" dirty="0"/>
              <a:t>Introduction – Resonant State Analogy</a:t>
            </a:r>
          </a:p>
        </p:txBody>
      </p:sp>
      <p:sp>
        <p:nvSpPr>
          <p:cNvPr id="4" name="Footer Placeholder 3">
            <a:extLst>
              <a:ext uri="{FF2B5EF4-FFF2-40B4-BE49-F238E27FC236}">
                <a16:creationId xmlns:a16="http://schemas.microsoft.com/office/drawing/2014/main" id="{54034595-2DC4-4C60-7EF3-0E6C9267C78D}"/>
              </a:ext>
            </a:extLst>
          </p:cNvPr>
          <p:cNvSpPr>
            <a:spLocks noGrp="1"/>
          </p:cNvSpPr>
          <p:nvPr>
            <p:ph type="ftr" sz="quarter" idx="10"/>
          </p:nvPr>
        </p:nvSpPr>
        <p:spPr/>
        <p:txBody>
          <a:bodyPr/>
          <a:lstStyle/>
          <a:p>
            <a:pPr>
              <a:defRPr/>
            </a:pPr>
            <a:r>
              <a:rPr lang="en-US" dirty="0"/>
              <a:t>J. Wylie, </a:t>
            </a:r>
            <a:r>
              <a:rPr lang="en-US" dirty="0" err="1"/>
              <a:t>Erice</a:t>
            </a:r>
            <a:r>
              <a:rPr lang="en-US" dirty="0"/>
              <a:t> Meeting 2024</a:t>
            </a:r>
          </a:p>
        </p:txBody>
      </p:sp>
      <p:sp>
        <p:nvSpPr>
          <p:cNvPr id="5" name="Slide Number Placeholder 4">
            <a:extLst>
              <a:ext uri="{FF2B5EF4-FFF2-40B4-BE49-F238E27FC236}">
                <a16:creationId xmlns:a16="http://schemas.microsoft.com/office/drawing/2014/main" id="{DCF94076-30AE-4C1F-79E2-88F87AB8846F}"/>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8</a:t>
            </a:fld>
            <a:endParaRPr lang="en-US"/>
          </a:p>
        </p:txBody>
      </p:sp>
      <p:grpSp>
        <p:nvGrpSpPr>
          <p:cNvPr id="12" name="Group 11">
            <a:extLst>
              <a:ext uri="{FF2B5EF4-FFF2-40B4-BE49-F238E27FC236}">
                <a16:creationId xmlns:a16="http://schemas.microsoft.com/office/drawing/2014/main" id="{1BB17B0A-EB7D-7475-1FFE-270A7F85ECC9}"/>
              </a:ext>
            </a:extLst>
          </p:cNvPr>
          <p:cNvGrpSpPr/>
          <p:nvPr/>
        </p:nvGrpSpPr>
        <p:grpSpPr>
          <a:xfrm>
            <a:off x="4311338" y="4817111"/>
            <a:ext cx="909204" cy="1278825"/>
            <a:chOff x="4537686" y="4722214"/>
            <a:chExt cx="909204" cy="1278825"/>
          </a:xfrm>
        </p:grpSpPr>
        <p:pic>
          <p:nvPicPr>
            <p:cNvPr id="15" name="Picture 14" descr="A black background with a black square&#10;&#10;Description automatically generated with medium confidence">
              <a:extLst>
                <a:ext uri="{FF2B5EF4-FFF2-40B4-BE49-F238E27FC236}">
                  <a16:creationId xmlns:a16="http://schemas.microsoft.com/office/drawing/2014/main" id="{10D79205-F5B5-C9E2-5441-3C376067FD9D}"/>
                </a:ext>
              </a:extLst>
            </p:cNvPr>
            <p:cNvPicPr>
              <a:picLocks noChangeAspect="1"/>
            </p:cNvPicPr>
            <p:nvPr/>
          </p:nvPicPr>
          <p:blipFill>
            <a:blip r:embed="rId2"/>
            <a:stretch>
              <a:fillRect/>
            </a:stretch>
          </p:blipFill>
          <p:spPr>
            <a:xfrm>
              <a:off x="4537686" y="4918983"/>
              <a:ext cx="303068" cy="646546"/>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1CEF6AA-E9E8-AC3D-8C70-5DCF276260B4}"/>
                </a:ext>
              </a:extLst>
            </p:cNvPr>
            <p:cNvPicPr>
              <a:picLocks noChangeAspect="1"/>
            </p:cNvPicPr>
            <p:nvPr/>
          </p:nvPicPr>
          <p:blipFill>
            <a:blip r:embed="rId2"/>
            <a:stretch>
              <a:fillRect/>
            </a:stretch>
          </p:blipFill>
          <p:spPr>
            <a:xfrm>
              <a:off x="4840754" y="4722214"/>
              <a:ext cx="303068" cy="646546"/>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558049E1-905D-36A3-D504-E703ECC6457A}"/>
                </a:ext>
              </a:extLst>
            </p:cNvPr>
            <p:cNvPicPr>
              <a:picLocks noChangeAspect="1"/>
            </p:cNvPicPr>
            <p:nvPr/>
          </p:nvPicPr>
          <p:blipFill>
            <a:blip r:embed="rId2"/>
            <a:stretch>
              <a:fillRect/>
            </a:stretch>
          </p:blipFill>
          <p:spPr>
            <a:xfrm>
              <a:off x="5143822" y="4918983"/>
              <a:ext cx="303068" cy="646546"/>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9990F483-FEC9-1637-EC6E-3E381B544E2F}"/>
                </a:ext>
              </a:extLst>
            </p:cNvPr>
            <p:cNvPicPr>
              <a:picLocks noChangeAspect="1"/>
            </p:cNvPicPr>
            <p:nvPr/>
          </p:nvPicPr>
          <p:blipFill>
            <a:blip r:embed="rId2"/>
            <a:stretch>
              <a:fillRect/>
            </a:stretch>
          </p:blipFill>
          <p:spPr>
            <a:xfrm>
              <a:off x="4840754" y="5354493"/>
              <a:ext cx="303068" cy="646546"/>
            </a:xfrm>
            <a:prstGeom prst="rect">
              <a:avLst/>
            </a:prstGeom>
          </p:spPr>
        </p:pic>
      </p:grpSp>
      <p:pic>
        <p:nvPicPr>
          <p:cNvPr id="13" name="Picture 12" descr="A black background with a black square&#10;&#10;Description automatically generated with medium confidence">
            <a:extLst>
              <a:ext uri="{FF2B5EF4-FFF2-40B4-BE49-F238E27FC236}">
                <a16:creationId xmlns:a16="http://schemas.microsoft.com/office/drawing/2014/main" id="{8092A292-905C-5A73-5F9F-84EBFA294654}"/>
              </a:ext>
            </a:extLst>
          </p:cNvPr>
          <p:cNvPicPr>
            <a:picLocks noChangeAspect="1"/>
          </p:cNvPicPr>
          <p:nvPr/>
        </p:nvPicPr>
        <p:blipFill>
          <a:blip r:embed="rId2"/>
          <a:stretch>
            <a:fillRect/>
          </a:stretch>
        </p:blipFill>
        <p:spPr>
          <a:xfrm>
            <a:off x="6901272" y="4117929"/>
            <a:ext cx="303068" cy="646546"/>
          </a:xfrm>
          <a:prstGeom prst="rect">
            <a:avLst/>
          </a:prstGeom>
        </p:spPr>
      </p:pic>
      <p:grpSp>
        <p:nvGrpSpPr>
          <p:cNvPr id="16" name="Group 15">
            <a:extLst>
              <a:ext uri="{FF2B5EF4-FFF2-40B4-BE49-F238E27FC236}">
                <a16:creationId xmlns:a16="http://schemas.microsoft.com/office/drawing/2014/main" id="{4702F362-700B-1A91-9223-775C2AB7C76B}"/>
              </a:ext>
            </a:extLst>
          </p:cNvPr>
          <p:cNvGrpSpPr/>
          <p:nvPr/>
        </p:nvGrpSpPr>
        <p:grpSpPr>
          <a:xfrm>
            <a:off x="4462872" y="1067100"/>
            <a:ext cx="4876800" cy="2857124"/>
            <a:chOff x="4462872" y="1067100"/>
            <a:chExt cx="4876800" cy="2857124"/>
          </a:xfrm>
        </p:grpSpPr>
        <p:grpSp>
          <p:nvGrpSpPr>
            <p:cNvPr id="11" name="Group 10">
              <a:extLst>
                <a:ext uri="{FF2B5EF4-FFF2-40B4-BE49-F238E27FC236}">
                  <a16:creationId xmlns:a16="http://schemas.microsoft.com/office/drawing/2014/main" id="{D468AA23-007C-BBE4-E552-B4A397E7FD28}"/>
                </a:ext>
              </a:extLst>
            </p:cNvPr>
            <p:cNvGrpSpPr/>
            <p:nvPr/>
          </p:nvGrpSpPr>
          <p:grpSpPr>
            <a:xfrm>
              <a:off x="4462872" y="1067100"/>
              <a:ext cx="4876800" cy="2857124"/>
              <a:chOff x="3952949" y="1643381"/>
              <a:chExt cx="4876800" cy="2857124"/>
            </a:xfrm>
          </p:grpSpPr>
          <p:pic>
            <p:nvPicPr>
              <p:cNvPr id="6" name="Picture 5">
                <a:extLst>
                  <a:ext uri="{FF2B5EF4-FFF2-40B4-BE49-F238E27FC236}">
                    <a16:creationId xmlns:a16="http://schemas.microsoft.com/office/drawing/2014/main" id="{CB07FB50-358A-6214-F827-69C08D994021}"/>
                  </a:ext>
                </a:extLst>
              </p:cNvPr>
              <p:cNvPicPr>
                <a:picLocks noChangeAspect="1"/>
              </p:cNvPicPr>
              <p:nvPr/>
            </p:nvPicPr>
            <p:blipFill>
              <a:blip r:embed="rId3"/>
              <a:srcRect l="48686" b="12548"/>
              <a:stretch/>
            </p:blipFill>
            <p:spPr>
              <a:xfrm>
                <a:off x="4343400" y="1643381"/>
                <a:ext cx="4095898" cy="2643323"/>
              </a:xfrm>
              <a:prstGeom prst="rect">
                <a:avLst/>
              </a:prstGeom>
            </p:spPr>
          </p:pic>
          <p:sp>
            <p:nvSpPr>
              <p:cNvPr id="7" name="TextBox 6">
                <a:extLst>
                  <a:ext uri="{FF2B5EF4-FFF2-40B4-BE49-F238E27FC236}">
                    <a16:creationId xmlns:a16="http://schemas.microsoft.com/office/drawing/2014/main" id="{50932588-D938-BA72-AE0E-17DCA768D60F}"/>
                  </a:ext>
                </a:extLst>
              </p:cNvPr>
              <p:cNvSpPr txBox="1"/>
              <p:nvPr/>
            </p:nvSpPr>
            <p:spPr>
              <a:xfrm>
                <a:off x="3952949" y="4269673"/>
                <a:ext cx="4876800" cy="230832"/>
              </a:xfrm>
              <a:prstGeom prst="rect">
                <a:avLst/>
              </a:prstGeom>
              <a:noFill/>
            </p:spPr>
            <p:txBody>
              <a:bodyPr wrap="square">
                <a:spAutoFit/>
              </a:bodyPr>
              <a:lstStyle/>
              <a:p>
                <a:pPr algn="ctr"/>
                <a:r>
                  <a:rPr lang="en-US" sz="900" dirty="0"/>
                  <a:t>[1] M. </a:t>
                </a:r>
                <a:r>
                  <a:rPr lang="en-US" sz="900" dirty="0" err="1"/>
                  <a:t>Pfutzner</a:t>
                </a:r>
                <a:r>
                  <a:rPr lang="en-US" sz="900" dirty="0"/>
                  <a:t>, I. Mukha, S.M. Wang, Prog. Part. </a:t>
                </a:r>
                <a:r>
                  <a:rPr lang="en-US" sz="900" dirty="0" err="1"/>
                  <a:t>Nucl</a:t>
                </a:r>
                <a:r>
                  <a:rPr lang="en-US" sz="900" dirty="0"/>
                  <a:t>. Phys. 132 (2023) 104050.</a:t>
                </a:r>
              </a:p>
            </p:txBody>
          </p:sp>
        </p:grpSp>
        <p:sp>
          <p:nvSpPr>
            <p:cNvPr id="14" name="Rectangle 13">
              <a:extLst>
                <a:ext uri="{FF2B5EF4-FFF2-40B4-BE49-F238E27FC236}">
                  <a16:creationId xmlns:a16="http://schemas.microsoft.com/office/drawing/2014/main" id="{D5E65DE6-A087-9277-FE77-FFB396246A21}"/>
                </a:ext>
              </a:extLst>
            </p:cNvPr>
            <p:cNvSpPr/>
            <p:nvPr/>
          </p:nvSpPr>
          <p:spPr>
            <a:xfrm>
              <a:off x="4857595" y="1072859"/>
              <a:ext cx="362947" cy="33095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2C2C7D37-CF86-A60A-AB35-3F4D1DB4B6EF}"/>
              </a:ext>
            </a:extLst>
          </p:cNvPr>
          <p:cNvSpPr/>
          <p:nvPr/>
        </p:nvSpPr>
        <p:spPr>
          <a:xfrm>
            <a:off x="4818794" y="1376296"/>
            <a:ext cx="4058506" cy="2176530"/>
          </a:xfrm>
          <a:custGeom>
            <a:avLst/>
            <a:gdLst>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47134 w 2884602"/>
              <a:gd name="connsiteY4"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470805 w 2884602"/>
              <a:gd name="connsiteY4" fmla="*/ 2100312 h 2290714"/>
              <a:gd name="connsiteX5" fmla="*/ 47134 w 2884602"/>
              <a:gd name="connsiteY5" fmla="*/ 772998 h 2290714"/>
              <a:gd name="connsiteX0" fmla="*/ 0 w 2884602"/>
              <a:gd name="connsiteY0" fmla="*/ 744718 h 2290714"/>
              <a:gd name="connsiteX1" fmla="*/ 0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47134 w 2884602"/>
              <a:gd name="connsiteY5" fmla="*/ 7729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47134 w 2884602"/>
              <a:gd name="connsiteY5" fmla="*/ 7729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5" fmla="*/ 780559 w 2884602"/>
              <a:gd name="connsiteY5" fmla="*/ 734898 h 2290714"/>
              <a:gd name="connsiteX0" fmla="*/ 0 w 2884602"/>
              <a:gd name="connsiteY0" fmla="*/ 744718 h 2290714"/>
              <a:gd name="connsiteX1" fmla="*/ 714375 w 2884602"/>
              <a:gd name="connsiteY1" fmla="*/ 0 h 2290714"/>
              <a:gd name="connsiteX2" fmla="*/ 2884602 w 2884602"/>
              <a:gd name="connsiteY2" fmla="*/ 18854 h 2290714"/>
              <a:gd name="connsiteX3" fmla="*/ 2865749 w 2884602"/>
              <a:gd name="connsiteY3" fmla="*/ 2290714 h 2290714"/>
              <a:gd name="connsiteX4" fmla="*/ 2527955 w 2884602"/>
              <a:gd name="connsiteY4" fmla="*/ 2262237 h 2290714"/>
              <a:gd name="connsiteX0" fmla="*/ 0 w 2189277"/>
              <a:gd name="connsiteY0" fmla="*/ 620893 h 2290714"/>
              <a:gd name="connsiteX1" fmla="*/ 19050 w 2189277"/>
              <a:gd name="connsiteY1" fmla="*/ 0 h 2290714"/>
              <a:gd name="connsiteX2" fmla="*/ 2189277 w 2189277"/>
              <a:gd name="connsiteY2" fmla="*/ 18854 h 2290714"/>
              <a:gd name="connsiteX3" fmla="*/ 2170424 w 2189277"/>
              <a:gd name="connsiteY3" fmla="*/ 2290714 h 2290714"/>
              <a:gd name="connsiteX4" fmla="*/ 1832630 w 2189277"/>
              <a:gd name="connsiteY4" fmla="*/ 2262237 h 2290714"/>
              <a:gd name="connsiteX0" fmla="*/ 0 w 2189277"/>
              <a:gd name="connsiteY0" fmla="*/ 620893 h 2262237"/>
              <a:gd name="connsiteX1" fmla="*/ 19050 w 2189277"/>
              <a:gd name="connsiteY1" fmla="*/ 0 h 2262237"/>
              <a:gd name="connsiteX2" fmla="*/ 2189277 w 2189277"/>
              <a:gd name="connsiteY2" fmla="*/ 18854 h 2262237"/>
              <a:gd name="connsiteX3" fmla="*/ 2170424 w 2189277"/>
              <a:gd name="connsiteY3" fmla="*/ 1919239 h 2262237"/>
              <a:gd name="connsiteX4" fmla="*/ 1832630 w 2189277"/>
              <a:gd name="connsiteY4" fmla="*/ 2262237 h 2262237"/>
              <a:gd name="connsiteX0" fmla="*/ 0 w 2189277"/>
              <a:gd name="connsiteY0" fmla="*/ 620893 h 1928862"/>
              <a:gd name="connsiteX1" fmla="*/ 19050 w 2189277"/>
              <a:gd name="connsiteY1" fmla="*/ 0 h 1928862"/>
              <a:gd name="connsiteX2" fmla="*/ 2189277 w 2189277"/>
              <a:gd name="connsiteY2" fmla="*/ 18854 h 1928862"/>
              <a:gd name="connsiteX3" fmla="*/ 2170424 w 2189277"/>
              <a:gd name="connsiteY3" fmla="*/ 1919239 h 1928862"/>
              <a:gd name="connsiteX4" fmla="*/ 1870730 w 2189277"/>
              <a:gd name="connsiteY4" fmla="*/ 1928862 h 1928862"/>
              <a:gd name="connsiteX0" fmla="*/ 0 w 2189277"/>
              <a:gd name="connsiteY0" fmla="*/ 620893 h 1919239"/>
              <a:gd name="connsiteX1" fmla="*/ 19050 w 2189277"/>
              <a:gd name="connsiteY1" fmla="*/ 0 h 1919239"/>
              <a:gd name="connsiteX2" fmla="*/ 2189277 w 2189277"/>
              <a:gd name="connsiteY2" fmla="*/ 18854 h 1919239"/>
              <a:gd name="connsiteX3" fmla="*/ 2170424 w 2189277"/>
              <a:gd name="connsiteY3" fmla="*/ 1919239 h 1919239"/>
              <a:gd name="connsiteX4" fmla="*/ 1918355 w 2189277"/>
              <a:gd name="connsiteY4" fmla="*/ 1824087 h 1919239"/>
              <a:gd name="connsiteX0" fmla="*/ 0 w 2170424"/>
              <a:gd name="connsiteY0" fmla="*/ 621089 h 1919435"/>
              <a:gd name="connsiteX1" fmla="*/ 19050 w 2170424"/>
              <a:gd name="connsiteY1" fmla="*/ 196 h 1919435"/>
              <a:gd name="connsiteX2" fmla="*/ 627177 w 2170424"/>
              <a:gd name="connsiteY2" fmla="*/ 0 h 1919435"/>
              <a:gd name="connsiteX3" fmla="*/ 2170424 w 2170424"/>
              <a:gd name="connsiteY3" fmla="*/ 1919435 h 1919435"/>
              <a:gd name="connsiteX4" fmla="*/ 1918355 w 2170424"/>
              <a:gd name="connsiteY4" fmla="*/ 1824283 h 1919435"/>
              <a:gd name="connsiteX0" fmla="*/ 0 w 2151374"/>
              <a:gd name="connsiteY0" fmla="*/ 897314 h 1919435"/>
              <a:gd name="connsiteX1" fmla="*/ 0 w 2151374"/>
              <a:gd name="connsiteY1" fmla="*/ 196 h 1919435"/>
              <a:gd name="connsiteX2" fmla="*/ 608127 w 2151374"/>
              <a:gd name="connsiteY2" fmla="*/ 0 h 1919435"/>
              <a:gd name="connsiteX3" fmla="*/ 2151374 w 2151374"/>
              <a:gd name="connsiteY3" fmla="*/ 1919435 h 1919435"/>
              <a:gd name="connsiteX4" fmla="*/ 1899305 w 2151374"/>
              <a:gd name="connsiteY4" fmla="*/ 1824283 h 1919435"/>
              <a:gd name="connsiteX0" fmla="*/ 0 w 1899305"/>
              <a:gd name="connsiteY0" fmla="*/ 897314 h 1824283"/>
              <a:gd name="connsiteX1" fmla="*/ 0 w 1899305"/>
              <a:gd name="connsiteY1" fmla="*/ 196 h 1824283"/>
              <a:gd name="connsiteX2" fmla="*/ 608127 w 1899305"/>
              <a:gd name="connsiteY2" fmla="*/ 0 h 1824283"/>
              <a:gd name="connsiteX3" fmla="*/ 1055999 w 1899305"/>
              <a:gd name="connsiteY3" fmla="*/ 766910 h 1824283"/>
              <a:gd name="connsiteX4" fmla="*/ 1899305 w 1899305"/>
              <a:gd name="connsiteY4" fmla="*/ 1824283 h 1824283"/>
              <a:gd name="connsiteX0" fmla="*/ 0 w 3032780"/>
              <a:gd name="connsiteY0" fmla="*/ 897314 h 2167183"/>
              <a:gd name="connsiteX1" fmla="*/ 0 w 3032780"/>
              <a:gd name="connsiteY1" fmla="*/ 196 h 2167183"/>
              <a:gd name="connsiteX2" fmla="*/ 608127 w 3032780"/>
              <a:gd name="connsiteY2" fmla="*/ 0 h 2167183"/>
              <a:gd name="connsiteX3" fmla="*/ 1055999 w 3032780"/>
              <a:gd name="connsiteY3" fmla="*/ 766910 h 2167183"/>
              <a:gd name="connsiteX4" fmla="*/ 3032780 w 3032780"/>
              <a:gd name="connsiteY4" fmla="*/ 2167183 h 2167183"/>
              <a:gd name="connsiteX0" fmla="*/ 0 w 3032780"/>
              <a:gd name="connsiteY0" fmla="*/ 897314 h 2167183"/>
              <a:gd name="connsiteX1" fmla="*/ 0 w 3032780"/>
              <a:gd name="connsiteY1" fmla="*/ 196 h 2167183"/>
              <a:gd name="connsiteX2" fmla="*/ 608127 w 3032780"/>
              <a:gd name="connsiteY2" fmla="*/ 0 h 2167183"/>
              <a:gd name="connsiteX3" fmla="*/ 1055999 w 3032780"/>
              <a:gd name="connsiteY3" fmla="*/ 766910 h 2167183"/>
              <a:gd name="connsiteX4" fmla="*/ 2772631 w 3032780"/>
              <a:gd name="connsiteY4" fmla="*/ 1986226 h 2167183"/>
              <a:gd name="connsiteX5" fmla="*/ 3032780 w 3032780"/>
              <a:gd name="connsiteY5" fmla="*/ 2167183 h 2167183"/>
              <a:gd name="connsiteX0" fmla="*/ 0 w 2772631"/>
              <a:gd name="connsiteY0" fmla="*/ 897314 h 2148133"/>
              <a:gd name="connsiteX1" fmla="*/ 0 w 2772631"/>
              <a:gd name="connsiteY1" fmla="*/ 196 h 2148133"/>
              <a:gd name="connsiteX2" fmla="*/ 608127 w 2772631"/>
              <a:gd name="connsiteY2" fmla="*/ 0 h 2148133"/>
              <a:gd name="connsiteX3" fmla="*/ 1055999 w 2772631"/>
              <a:gd name="connsiteY3" fmla="*/ 766910 h 2148133"/>
              <a:gd name="connsiteX4" fmla="*/ 2772631 w 2772631"/>
              <a:gd name="connsiteY4" fmla="*/ 1986226 h 2148133"/>
              <a:gd name="connsiteX5" fmla="*/ 2461280 w 2772631"/>
              <a:gd name="connsiteY5" fmla="*/ 2148133 h 2148133"/>
              <a:gd name="connsiteX0" fmla="*/ 0 w 3096481"/>
              <a:gd name="connsiteY0" fmla="*/ 897314 h 2167201"/>
              <a:gd name="connsiteX1" fmla="*/ 0 w 3096481"/>
              <a:gd name="connsiteY1" fmla="*/ 196 h 2167201"/>
              <a:gd name="connsiteX2" fmla="*/ 608127 w 3096481"/>
              <a:gd name="connsiteY2" fmla="*/ 0 h 2167201"/>
              <a:gd name="connsiteX3" fmla="*/ 1055999 w 3096481"/>
              <a:gd name="connsiteY3" fmla="*/ 766910 h 2167201"/>
              <a:gd name="connsiteX4" fmla="*/ 3096481 w 3096481"/>
              <a:gd name="connsiteY4" fmla="*/ 2167201 h 2167201"/>
              <a:gd name="connsiteX5" fmla="*/ 2461280 w 3096481"/>
              <a:gd name="connsiteY5" fmla="*/ 2148133 h 2167201"/>
              <a:gd name="connsiteX0" fmla="*/ 0 w 3096481"/>
              <a:gd name="connsiteY0" fmla="*/ 897314 h 2167201"/>
              <a:gd name="connsiteX1" fmla="*/ 0 w 3096481"/>
              <a:gd name="connsiteY1" fmla="*/ 196 h 2167201"/>
              <a:gd name="connsiteX2" fmla="*/ 608127 w 3096481"/>
              <a:gd name="connsiteY2" fmla="*/ 0 h 2167201"/>
              <a:gd name="connsiteX3" fmla="*/ 1055999 w 3096481"/>
              <a:gd name="connsiteY3" fmla="*/ 766910 h 2167201"/>
              <a:gd name="connsiteX4" fmla="*/ 3096481 w 3096481"/>
              <a:gd name="connsiteY4" fmla="*/ 2167201 h 2167201"/>
              <a:gd name="connsiteX5" fmla="*/ 2461280 w 3096481"/>
              <a:gd name="connsiteY5" fmla="*/ 2167183 h 2167201"/>
              <a:gd name="connsiteX0" fmla="*/ 0 w 3096481"/>
              <a:gd name="connsiteY0" fmla="*/ 897118 h 2167005"/>
              <a:gd name="connsiteX1" fmla="*/ 0 w 3096481"/>
              <a:gd name="connsiteY1" fmla="*/ 0 h 2167005"/>
              <a:gd name="connsiteX2" fmla="*/ 1617777 w 3096481"/>
              <a:gd name="connsiteY2" fmla="*/ 37904 h 2167005"/>
              <a:gd name="connsiteX3" fmla="*/ 1055999 w 3096481"/>
              <a:gd name="connsiteY3" fmla="*/ 766714 h 2167005"/>
              <a:gd name="connsiteX4" fmla="*/ 3096481 w 3096481"/>
              <a:gd name="connsiteY4" fmla="*/ 2167005 h 2167005"/>
              <a:gd name="connsiteX5" fmla="*/ 2461280 w 3096481"/>
              <a:gd name="connsiteY5" fmla="*/ 2166987 h 2167005"/>
              <a:gd name="connsiteX0" fmla="*/ 0 w 3096481"/>
              <a:gd name="connsiteY0" fmla="*/ 897118 h 2167005"/>
              <a:gd name="connsiteX1" fmla="*/ 0 w 3096481"/>
              <a:gd name="connsiteY1" fmla="*/ 0 h 2167005"/>
              <a:gd name="connsiteX2" fmla="*/ 1617777 w 3096481"/>
              <a:gd name="connsiteY2" fmla="*/ 37904 h 2167005"/>
              <a:gd name="connsiteX3" fmla="*/ 1779899 w 3096481"/>
              <a:gd name="connsiteY3" fmla="*/ 719089 h 2167005"/>
              <a:gd name="connsiteX4" fmla="*/ 3096481 w 3096481"/>
              <a:gd name="connsiteY4" fmla="*/ 2167005 h 2167005"/>
              <a:gd name="connsiteX5" fmla="*/ 2461280 w 3096481"/>
              <a:gd name="connsiteY5" fmla="*/ 2166987 h 2167005"/>
              <a:gd name="connsiteX0" fmla="*/ 0 w 4058506"/>
              <a:gd name="connsiteY0" fmla="*/ 897118 h 2176530"/>
              <a:gd name="connsiteX1" fmla="*/ 0 w 4058506"/>
              <a:gd name="connsiteY1" fmla="*/ 0 h 2176530"/>
              <a:gd name="connsiteX2" fmla="*/ 1617777 w 4058506"/>
              <a:gd name="connsiteY2" fmla="*/ 37904 h 2176530"/>
              <a:gd name="connsiteX3" fmla="*/ 1779899 w 4058506"/>
              <a:gd name="connsiteY3" fmla="*/ 719089 h 2176530"/>
              <a:gd name="connsiteX4" fmla="*/ 4058506 w 4058506"/>
              <a:gd name="connsiteY4" fmla="*/ 2176530 h 2176530"/>
              <a:gd name="connsiteX5" fmla="*/ 2461280 w 4058506"/>
              <a:gd name="connsiteY5" fmla="*/ 2166987 h 217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506" h="2176530">
                <a:moveTo>
                  <a:pt x="0" y="897118"/>
                </a:moveTo>
                <a:lnTo>
                  <a:pt x="0" y="0"/>
                </a:lnTo>
                <a:lnTo>
                  <a:pt x="1617777" y="37904"/>
                </a:lnTo>
                <a:lnTo>
                  <a:pt x="1779899" y="719089"/>
                </a:lnTo>
                <a:lnTo>
                  <a:pt x="4058506" y="2176530"/>
                </a:lnTo>
                <a:lnTo>
                  <a:pt x="2461280" y="2166987"/>
                </a:lnTo>
              </a:path>
            </a:pathLst>
          </a:custGeom>
          <a:solidFill>
            <a:schemeClr val="bg1">
              <a:lumMod val="50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ontent Placeholder 1">
            <a:extLst>
              <a:ext uri="{FF2B5EF4-FFF2-40B4-BE49-F238E27FC236}">
                <a16:creationId xmlns:a16="http://schemas.microsoft.com/office/drawing/2014/main" id="{7ABDE97A-9C4F-3412-F1B2-FD6EC2DFE6CC}"/>
              </a:ext>
            </a:extLst>
          </p:cNvPr>
          <p:cNvSpPr txBox="1">
            <a:spLocks/>
          </p:cNvSpPr>
          <p:nvPr/>
        </p:nvSpPr>
        <p:spPr bwMode="auto">
          <a:xfrm>
            <a:off x="76201" y="1067100"/>
            <a:ext cx="4630700"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kern="0" dirty="0"/>
              <a:t>Let’s </a:t>
            </a:r>
            <a:r>
              <a:rPr lang="en-US" dirty="0"/>
              <a:t>go over some </a:t>
            </a:r>
            <a:r>
              <a:rPr lang="en-US" kern="0" dirty="0"/>
              <a:t>of the technical jargon!</a:t>
            </a:r>
          </a:p>
          <a:p>
            <a:pPr lvl="1"/>
            <a:r>
              <a:rPr lang="en-US" kern="0" dirty="0"/>
              <a:t>Bound states are like a group of friends who stick around together!</a:t>
            </a:r>
          </a:p>
          <a:p>
            <a:pPr lvl="1"/>
            <a:r>
              <a:rPr lang="en-US" kern="0" dirty="0"/>
              <a:t>Resonant states are where someone hangs around for a time and then leaves!</a:t>
            </a:r>
          </a:p>
          <a:p>
            <a:pPr lvl="1"/>
            <a:r>
              <a:rPr lang="en-US" kern="0" dirty="0"/>
              <a:t>Scattering states are when someone just says “hello” and then leaves</a:t>
            </a:r>
          </a:p>
        </p:txBody>
      </p:sp>
      <p:cxnSp>
        <p:nvCxnSpPr>
          <p:cNvPr id="23" name="Straight Arrow Connector 22">
            <a:extLst>
              <a:ext uri="{FF2B5EF4-FFF2-40B4-BE49-F238E27FC236}">
                <a16:creationId xmlns:a16="http://schemas.microsoft.com/office/drawing/2014/main" id="{54389CE1-E68E-70FB-1145-FF1A4C5518DF}"/>
              </a:ext>
            </a:extLst>
          </p:cNvPr>
          <p:cNvCxnSpPr>
            <a:cxnSpLocks/>
          </p:cNvCxnSpPr>
          <p:nvPr/>
        </p:nvCxnSpPr>
        <p:spPr>
          <a:xfrm flipH="1">
            <a:off x="4917474" y="4359734"/>
            <a:ext cx="1788126" cy="40474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6" name="Straight Arrow Connector 25">
            <a:extLst>
              <a:ext uri="{FF2B5EF4-FFF2-40B4-BE49-F238E27FC236}">
                <a16:creationId xmlns:a16="http://schemas.microsoft.com/office/drawing/2014/main" id="{612C853E-14AF-545E-89DE-8BB0CC62061B}"/>
              </a:ext>
            </a:extLst>
          </p:cNvPr>
          <p:cNvCxnSpPr>
            <a:cxnSpLocks/>
          </p:cNvCxnSpPr>
          <p:nvPr/>
        </p:nvCxnSpPr>
        <p:spPr>
          <a:xfrm flipH="1" flipV="1">
            <a:off x="2720994" y="4321029"/>
            <a:ext cx="1851006" cy="439843"/>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pic>
        <p:nvPicPr>
          <p:cNvPr id="29" name="Picture 28" descr="A black background with a black square&#10;&#10;Description automatically generated with medium confidence">
            <a:extLst>
              <a:ext uri="{FF2B5EF4-FFF2-40B4-BE49-F238E27FC236}">
                <a16:creationId xmlns:a16="http://schemas.microsoft.com/office/drawing/2014/main" id="{7E80846A-16D0-AD3B-0D00-846A529E664C}"/>
              </a:ext>
            </a:extLst>
          </p:cNvPr>
          <p:cNvPicPr>
            <a:picLocks noChangeAspect="1"/>
          </p:cNvPicPr>
          <p:nvPr/>
        </p:nvPicPr>
        <p:blipFill>
          <a:blip r:embed="rId2"/>
          <a:stretch>
            <a:fillRect/>
          </a:stretch>
        </p:blipFill>
        <p:spPr>
          <a:xfrm>
            <a:off x="2417926" y="4114326"/>
            <a:ext cx="303068" cy="646546"/>
          </a:xfrm>
          <a:prstGeom prst="rect">
            <a:avLst/>
          </a:prstGeom>
        </p:spPr>
      </p:pic>
      <p:sp>
        <p:nvSpPr>
          <p:cNvPr id="30" name="TextBox 29">
            <a:extLst>
              <a:ext uri="{FF2B5EF4-FFF2-40B4-BE49-F238E27FC236}">
                <a16:creationId xmlns:a16="http://schemas.microsoft.com/office/drawing/2014/main" id="{3F900AFF-DD8E-EFCC-ABED-EA99E2C3E977}"/>
              </a:ext>
            </a:extLst>
          </p:cNvPr>
          <p:cNvSpPr txBox="1"/>
          <p:nvPr/>
        </p:nvSpPr>
        <p:spPr>
          <a:xfrm>
            <a:off x="3700349" y="3934231"/>
            <a:ext cx="2223686" cy="646331"/>
          </a:xfrm>
          <a:prstGeom prst="rect">
            <a:avLst/>
          </a:prstGeom>
          <a:noFill/>
        </p:spPr>
        <p:txBody>
          <a:bodyPr wrap="none" rtlCol="0">
            <a:spAutoFit/>
          </a:bodyPr>
          <a:lstStyle/>
          <a:p>
            <a:pPr algn="ctr"/>
            <a:r>
              <a:rPr lang="en-US" dirty="0"/>
              <a:t>Doesn’t significantly</a:t>
            </a:r>
            <a:br>
              <a:rPr lang="en-US" dirty="0"/>
            </a:br>
            <a:r>
              <a:rPr lang="en-US" dirty="0"/>
              <a:t>alter structure</a:t>
            </a:r>
          </a:p>
        </p:txBody>
      </p:sp>
      <p:sp>
        <p:nvSpPr>
          <p:cNvPr id="32" name="Speech Bubble: Oval 31">
            <a:extLst>
              <a:ext uri="{FF2B5EF4-FFF2-40B4-BE49-F238E27FC236}">
                <a16:creationId xmlns:a16="http://schemas.microsoft.com/office/drawing/2014/main" id="{BEE37676-ED1E-6184-6240-098E19F0FFBE}"/>
              </a:ext>
            </a:extLst>
          </p:cNvPr>
          <p:cNvSpPr/>
          <p:nvPr/>
        </p:nvSpPr>
        <p:spPr>
          <a:xfrm>
            <a:off x="669075" y="4036461"/>
            <a:ext cx="1219200" cy="646546"/>
          </a:xfrm>
          <a:prstGeom prst="wedgeEllipseCallout">
            <a:avLst>
              <a:gd name="adj1" fmla="val 92448"/>
              <a:gd name="adj2" fmla="val -22947"/>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050" dirty="0"/>
              <a:t>Thanks for the food!</a:t>
            </a:r>
          </a:p>
        </p:txBody>
      </p:sp>
    </p:spTree>
    <p:extLst>
      <p:ext uri="{BB962C8B-B14F-4D97-AF65-F5344CB8AC3E}">
        <p14:creationId xmlns:p14="http://schemas.microsoft.com/office/powerpoint/2010/main" val="13899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9" name="Group 978">
            <a:extLst>
              <a:ext uri="{FF2B5EF4-FFF2-40B4-BE49-F238E27FC236}">
                <a16:creationId xmlns:a16="http://schemas.microsoft.com/office/drawing/2014/main" id="{630F24AB-94EA-24BA-B742-D4710D9CBFD2}"/>
              </a:ext>
            </a:extLst>
          </p:cNvPr>
          <p:cNvGrpSpPr/>
          <p:nvPr/>
        </p:nvGrpSpPr>
        <p:grpSpPr>
          <a:xfrm>
            <a:off x="4140663" y="1054112"/>
            <a:ext cx="4953075" cy="4402732"/>
            <a:chOff x="4145283" y="1054112"/>
            <a:chExt cx="4953075" cy="4402732"/>
          </a:xfrm>
        </p:grpSpPr>
        <p:sp>
          <p:nvSpPr>
            <p:cNvPr id="980" name="Freeform: Shape 979">
              <a:extLst>
                <a:ext uri="{FF2B5EF4-FFF2-40B4-BE49-F238E27FC236}">
                  <a16:creationId xmlns:a16="http://schemas.microsoft.com/office/drawing/2014/main" id="{7F8D98FD-D56F-E00F-DA39-0CDB17E59974}"/>
                </a:ext>
              </a:extLst>
            </p:cNvPr>
            <p:cNvSpPr/>
            <p:nvPr/>
          </p:nvSpPr>
          <p:spPr>
            <a:xfrm>
              <a:off x="4695625" y="4906503"/>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81" name="Freeform: Shape 980">
              <a:extLst>
                <a:ext uri="{FF2B5EF4-FFF2-40B4-BE49-F238E27FC236}">
                  <a16:creationId xmlns:a16="http://schemas.microsoft.com/office/drawing/2014/main" id="{F6C0C405-979F-5398-6605-8E4701A0E871}"/>
                </a:ext>
              </a:extLst>
            </p:cNvPr>
            <p:cNvSpPr/>
            <p:nvPr/>
          </p:nvSpPr>
          <p:spPr>
            <a:xfrm>
              <a:off x="4695625" y="4906503"/>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1n</a:t>
              </a:r>
            </a:p>
          </p:txBody>
        </p:sp>
        <p:sp>
          <p:nvSpPr>
            <p:cNvPr id="982" name="Freeform: Shape 981">
              <a:extLst>
                <a:ext uri="{FF2B5EF4-FFF2-40B4-BE49-F238E27FC236}">
                  <a16:creationId xmlns:a16="http://schemas.microsoft.com/office/drawing/2014/main" id="{8379759C-26A6-E885-2077-87A9754E3CCB}"/>
                </a:ext>
              </a:extLst>
            </p:cNvPr>
            <p:cNvSpPr/>
            <p:nvPr/>
          </p:nvSpPr>
          <p:spPr>
            <a:xfrm>
              <a:off x="5245967" y="4906503"/>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83" name="Freeform: Shape 982">
              <a:extLst>
                <a:ext uri="{FF2B5EF4-FFF2-40B4-BE49-F238E27FC236}">
                  <a16:creationId xmlns:a16="http://schemas.microsoft.com/office/drawing/2014/main" id="{3458ABC2-77C1-9977-23B3-E2EADA9716CF}"/>
                </a:ext>
              </a:extLst>
            </p:cNvPr>
            <p:cNvSpPr/>
            <p:nvPr/>
          </p:nvSpPr>
          <p:spPr>
            <a:xfrm>
              <a:off x="5245967" y="4906503"/>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2n</a:t>
              </a:r>
            </a:p>
          </p:txBody>
        </p:sp>
        <p:sp>
          <p:nvSpPr>
            <p:cNvPr id="984" name="Freeform: Shape 983">
              <a:extLst>
                <a:ext uri="{FF2B5EF4-FFF2-40B4-BE49-F238E27FC236}">
                  <a16:creationId xmlns:a16="http://schemas.microsoft.com/office/drawing/2014/main" id="{94719F64-5C85-8505-DBAA-F77728144564}"/>
                </a:ext>
              </a:extLst>
            </p:cNvPr>
            <p:cNvSpPr/>
            <p:nvPr/>
          </p:nvSpPr>
          <p:spPr>
            <a:xfrm>
              <a:off x="6346650" y="4906503"/>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85" name="Freeform: Shape 984">
              <a:extLst>
                <a:ext uri="{FF2B5EF4-FFF2-40B4-BE49-F238E27FC236}">
                  <a16:creationId xmlns:a16="http://schemas.microsoft.com/office/drawing/2014/main" id="{11CBE0AC-2FEC-52B3-6FB7-4101F08F387A}"/>
                </a:ext>
              </a:extLst>
            </p:cNvPr>
            <p:cNvSpPr/>
            <p:nvPr/>
          </p:nvSpPr>
          <p:spPr>
            <a:xfrm>
              <a:off x="6346650" y="4906503"/>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4n</a:t>
              </a:r>
            </a:p>
          </p:txBody>
        </p:sp>
        <p:sp>
          <p:nvSpPr>
            <p:cNvPr id="986" name="Freeform: Shape 985">
              <a:extLst>
                <a:ext uri="{FF2B5EF4-FFF2-40B4-BE49-F238E27FC236}">
                  <a16:creationId xmlns:a16="http://schemas.microsoft.com/office/drawing/2014/main" id="{153DC3BB-DFCA-67A6-1B27-AE6D48014C99}"/>
                </a:ext>
              </a:extLst>
            </p:cNvPr>
            <p:cNvSpPr/>
            <p:nvPr/>
          </p:nvSpPr>
          <p:spPr>
            <a:xfrm>
              <a:off x="4145283"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87" name="Freeform: Shape 986">
              <a:extLst>
                <a:ext uri="{FF2B5EF4-FFF2-40B4-BE49-F238E27FC236}">
                  <a16:creationId xmlns:a16="http://schemas.microsoft.com/office/drawing/2014/main" id="{99C20AD9-09D7-9260-24E3-62EC2811FC32}"/>
                </a:ext>
              </a:extLst>
            </p:cNvPr>
            <p:cNvSpPr/>
            <p:nvPr/>
          </p:nvSpPr>
          <p:spPr>
            <a:xfrm>
              <a:off x="4145283"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1H</a:t>
              </a:r>
            </a:p>
          </p:txBody>
        </p:sp>
        <p:sp>
          <p:nvSpPr>
            <p:cNvPr id="988" name="Freeform: Shape 987">
              <a:extLst>
                <a:ext uri="{FF2B5EF4-FFF2-40B4-BE49-F238E27FC236}">
                  <a16:creationId xmlns:a16="http://schemas.microsoft.com/office/drawing/2014/main" id="{417AF9DA-6EB9-9149-A999-35A201901279}"/>
                </a:ext>
              </a:extLst>
            </p:cNvPr>
            <p:cNvSpPr/>
            <p:nvPr/>
          </p:nvSpPr>
          <p:spPr>
            <a:xfrm>
              <a:off x="4695625"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89" name="Freeform: Shape 988">
              <a:extLst>
                <a:ext uri="{FF2B5EF4-FFF2-40B4-BE49-F238E27FC236}">
                  <a16:creationId xmlns:a16="http://schemas.microsoft.com/office/drawing/2014/main" id="{C2B333B6-469E-408A-E289-7916641F5B09}"/>
                </a:ext>
              </a:extLst>
            </p:cNvPr>
            <p:cNvSpPr/>
            <p:nvPr/>
          </p:nvSpPr>
          <p:spPr>
            <a:xfrm>
              <a:off x="4695625"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2H</a:t>
              </a:r>
            </a:p>
          </p:txBody>
        </p:sp>
        <p:sp>
          <p:nvSpPr>
            <p:cNvPr id="990" name="Freeform: Shape 989">
              <a:extLst>
                <a:ext uri="{FF2B5EF4-FFF2-40B4-BE49-F238E27FC236}">
                  <a16:creationId xmlns:a16="http://schemas.microsoft.com/office/drawing/2014/main" id="{0EE0B3AB-6A67-254C-6738-C649DA9E0257}"/>
                </a:ext>
              </a:extLst>
            </p:cNvPr>
            <p:cNvSpPr/>
            <p:nvPr/>
          </p:nvSpPr>
          <p:spPr>
            <a:xfrm>
              <a:off x="5245967"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1" name="Freeform: Shape 990">
              <a:extLst>
                <a:ext uri="{FF2B5EF4-FFF2-40B4-BE49-F238E27FC236}">
                  <a16:creationId xmlns:a16="http://schemas.microsoft.com/office/drawing/2014/main" id="{FF3804E2-AC7B-3478-BBA1-0D3953D7AB82}"/>
                </a:ext>
              </a:extLst>
            </p:cNvPr>
            <p:cNvSpPr/>
            <p:nvPr/>
          </p:nvSpPr>
          <p:spPr>
            <a:xfrm>
              <a:off x="5245967"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3H</a:t>
              </a:r>
            </a:p>
          </p:txBody>
        </p:sp>
        <p:sp>
          <p:nvSpPr>
            <p:cNvPr id="992" name="Freeform: Shape 991">
              <a:extLst>
                <a:ext uri="{FF2B5EF4-FFF2-40B4-BE49-F238E27FC236}">
                  <a16:creationId xmlns:a16="http://schemas.microsoft.com/office/drawing/2014/main" id="{1263406F-6B43-7856-DD05-5952478DE35C}"/>
                </a:ext>
              </a:extLst>
            </p:cNvPr>
            <p:cNvSpPr/>
            <p:nvPr/>
          </p:nvSpPr>
          <p:spPr>
            <a:xfrm>
              <a:off x="5796309"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3" name="Freeform: Shape 992">
              <a:extLst>
                <a:ext uri="{FF2B5EF4-FFF2-40B4-BE49-F238E27FC236}">
                  <a16:creationId xmlns:a16="http://schemas.microsoft.com/office/drawing/2014/main" id="{DD097078-78C2-D414-0B3C-F657CD819A6D}"/>
                </a:ext>
              </a:extLst>
            </p:cNvPr>
            <p:cNvSpPr/>
            <p:nvPr/>
          </p:nvSpPr>
          <p:spPr>
            <a:xfrm>
              <a:off x="5796309"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4H</a:t>
              </a:r>
            </a:p>
          </p:txBody>
        </p:sp>
        <p:sp>
          <p:nvSpPr>
            <p:cNvPr id="994" name="Freeform: Shape 993">
              <a:extLst>
                <a:ext uri="{FF2B5EF4-FFF2-40B4-BE49-F238E27FC236}">
                  <a16:creationId xmlns:a16="http://schemas.microsoft.com/office/drawing/2014/main" id="{77238937-8107-00E5-DB7E-5E9259A41751}"/>
                </a:ext>
              </a:extLst>
            </p:cNvPr>
            <p:cNvSpPr/>
            <p:nvPr/>
          </p:nvSpPr>
          <p:spPr>
            <a:xfrm>
              <a:off x="6346650"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5" name="Freeform: Shape 994">
              <a:extLst>
                <a:ext uri="{FF2B5EF4-FFF2-40B4-BE49-F238E27FC236}">
                  <a16:creationId xmlns:a16="http://schemas.microsoft.com/office/drawing/2014/main" id="{0DDB5BCA-7F40-9BCC-3D9F-42DA19EC9AD0}"/>
                </a:ext>
              </a:extLst>
            </p:cNvPr>
            <p:cNvSpPr/>
            <p:nvPr/>
          </p:nvSpPr>
          <p:spPr>
            <a:xfrm>
              <a:off x="6346650"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5H</a:t>
              </a:r>
            </a:p>
          </p:txBody>
        </p:sp>
        <p:sp>
          <p:nvSpPr>
            <p:cNvPr id="996" name="Freeform: Shape 995">
              <a:extLst>
                <a:ext uri="{FF2B5EF4-FFF2-40B4-BE49-F238E27FC236}">
                  <a16:creationId xmlns:a16="http://schemas.microsoft.com/office/drawing/2014/main" id="{DB190F29-5CAE-423E-7562-4DC51F010FFB}"/>
                </a:ext>
              </a:extLst>
            </p:cNvPr>
            <p:cNvSpPr/>
            <p:nvPr/>
          </p:nvSpPr>
          <p:spPr>
            <a:xfrm>
              <a:off x="6896992"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7" name="Freeform: Shape 996">
              <a:extLst>
                <a:ext uri="{FF2B5EF4-FFF2-40B4-BE49-F238E27FC236}">
                  <a16:creationId xmlns:a16="http://schemas.microsoft.com/office/drawing/2014/main" id="{496FC5E4-167F-1430-5061-29F1B3CC5532}"/>
                </a:ext>
              </a:extLst>
            </p:cNvPr>
            <p:cNvSpPr/>
            <p:nvPr/>
          </p:nvSpPr>
          <p:spPr>
            <a:xfrm>
              <a:off x="6896992"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6H</a:t>
              </a:r>
            </a:p>
          </p:txBody>
        </p:sp>
        <p:sp>
          <p:nvSpPr>
            <p:cNvPr id="998" name="Freeform: Shape 997">
              <a:extLst>
                <a:ext uri="{FF2B5EF4-FFF2-40B4-BE49-F238E27FC236}">
                  <a16:creationId xmlns:a16="http://schemas.microsoft.com/office/drawing/2014/main" id="{63012278-0053-82F3-A5AD-3BCDC0667D16}"/>
                </a:ext>
              </a:extLst>
            </p:cNvPr>
            <p:cNvSpPr/>
            <p:nvPr/>
          </p:nvSpPr>
          <p:spPr>
            <a:xfrm>
              <a:off x="7447334" y="435616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999" name="Freeform: Shape 998">
              <a:extLst>
                <a:ext uri="{FF2B5EF4-FFF2-40B4-BE49-F238E27FC236}">
                  <a16:creationId xmlns:a16="http://schemas.microsoft.com/office/drawing/2014/main" id="{CEF325B3-B02C-1B02-3603-6BD792E9CA2B}"/>
                </a:ext>
              </a:extLst>
            </p:cNvPr>
            <p:cNvSpPr/>
            <p:nvPr/>
          </p:nvSpPr>
          <p:spPr>
            <a:xfrm>
              <a:off x="7447334" y="435616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7H</a:t>
              </a:r>
            </a:p>
          </p:txBody>
        </p:sp>
        <p:sp>
          <p:nvSpPr>
            <p:cNvPr id="1000" name="Freeform: Shape 999">
              <a:extLst>
                <a:ext uri="{FF2B5EF4-FFF2-40B4-BE49-F238E27FC236}">
                  <a16:creationId xmlns:a16="http://schemas.microsoft.com/office/drawing/2014/main" id="{28BE5CC8-2428-AC49-A99D-01152041CE7B}"/>
                </a:ext>
              </a:extLst>
            </p:cNvPr>
            <p:cNvSpPr/>
            <p:nvPr/>
          </p:nvSpPr>
          <p:spPr>
            <a:xfrm>
              <a:off x="4695625"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1" name="Freeform: Shape 1000">
              <a:extLst>
                <a:ext uri="{FF2B5EF4-FFF2-40B4-BE49-F238E27FC236}">
                  <a16:creationId xmlns:a16="http://schemas.microsoft.com/office/drawing/2014/main" id="{037D4AB5-F018-7CC3-7E62-92C766CA52AC}"/>
                </a:ext>
              </a:extLst>
            </p:cNvPr>
            <p:cNvSpPr/>
            <p:nvPr/>
          </p:nvSpPr>
          <p:spPr>
            <a:xfrm>
              <a:off x="4695625"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3He</a:t>
              </a:r>
            </a:p>
          </p:txBody>
        </p:sp>
        <p:sp>
          <p:nvSpPr>
            <p:cNvPr id="1002" name="Freeform: Shape 1001">
              <a:extLst>
                <a:ext uri="{FF2B5EF4-FFF2-40B4-BE49-F238E27FC236}">
                  <a16:creationId xmlns:a16="http://schemas.microsoft.com/office/drawing/2014/main" id="{98B1501A-9DC4-5389-328F-A3672CC4EA15}"/>
                </a:ext>
              </a:extLst>
            </p:cNvPr>
            <p:cNvSpPr/>
            <p:nvPr/>
          </p:nvSpPr>
          <p:spPr>
            <a:xfrm>
              <a:off x="5245967"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3" name="Freeform: Shape 1002">
              <a:extLst>
                <a:ext uri="{FF2B5EF4-FFF2-40B4-BE49-F238E27FC236}">
                  <a16:creationId xmlns:a16="http://schemas.microsoft.com/office/drawing/2014/main" id="{AAD1651B-BD92-FEC0-2071-109E987C4598}"/>
                </a:ext>
              </a:extLst>
            </p:cNvPr>
            <p:cNvSpPr/>
            <p:nvPr/>
          </p:nvSpPr>
          <p:spPr>
            <a:xfrm>
              <a:off x="5245967"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4He</a:t>
              </a:r>
            </a:p>
          </p:txBody>
        </p:sp>
        <p:sp>
          <p:nvSpPr>
            <p:cNvPr id="1004" name="Freeform: Shape 1003">
              <a:extLst>
                <a:ext uri="{FF2B5EF4-FFF2-40B4-BE49-F238E27FC236}">
                  <a16:creationId xmlns:a16="http://schemas.microsoft.com/office/drawing/2014/main" id="{D1E6B2DE-25C0-4A17-A872-E9035DF9AA88}"/>
                </a:ext>
              </a:extLst>
            </p:cNvPr>
            <p:cNvSpPr/>
            <p:nvPr/>
          </p:nvSpPr>
          <p:spPr>
            <a:xfrm>
              <a:off x="5796309"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5" name="Freeform: Shape 1004">
              <a:extLst>
                <a:ext uri="{FF2B5EF4-FFF2-40B4-BE49-F238E27FC236}">
                  <a16:creationId xmlns:a16="http://schemas.microsoft.com/office/drawing/2014/main" id="{AD7E9B0D-4727-A8EB-A601-BF1F52C1D96E}"/>
                </a:ext>
              </a:extLst>
            </p:cNvPr>
            <p:cNvSpPr/>
            <p:nvPr/>
          </p:nvSpPr>
          <p:spPr>
            <a:xfrm>
              <a:off x="5796309"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5He</a:t>
              </a:r>
            </a:p>
          </p:txBody>
        </p:sp>
        <p:sp>
          <p:nvSpPr>
            <p:cNvPr id="1006" name="Freeform: Shape 1005">
              <a:extLst>
                <a:ext uri="{FF2B5EF4-FFF2-40B4-BE49-F238E27FC236}">
                  <a16:creationId xmlns:a16="http://schemas.microsoft.com/office/drawing/2014/main" id="{3D6A286C-7B29-D35B-AA8A-4324BDDFC9DF}"/>
                </a:ext>
              </a:extLst>
            </p:cNvPr>
            <p:cNvSpPr/>
            <p:nvPr/>
          </p:nvSpPr>
          <p:spPr>
            <a:xfrm>
              <a:off x="6346650"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7" name="Freeform: Shape 1006">
              <a:extLst>
                <a:ext uri="{FF2B5EF4-FFF2-40B4-BE49-F238E27FC236}">
                  <a16:creationId xmlns:a16="http://schemas.microsoft.com/office/drawing/2014/main" id="{964B4626-D68D-7A33-881B-CAC54ABE88A0}"/>
                </a:ext>
              </a:extLst>
            </p:cNvPr>
            <p:cNvSpPr/>
            <p:nvPr/>
          </p:nvSpPr>
          <p:spPr>
            <a:xfrm>
              <a:off x="6346650"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6He</a:t>
              </a:r>
            </a:p>
          </p:txBody>
        </p:sp>
        <p:sp>
          <p:nvSpPr>
            <p:cNvPr id="1008" name="Freeform: Shape 1007">
              <a:extLst>
                <a:ext uri="{FF2B5EF4-FFF2-40B4-BE49-F238E27FC236}">
                  <a16:creationId xmlns:a16="http://schemas.microsoft.com/office/drawing/2014/main" id="{C0DF4122-6247-A8EA-E513-ACF586256CB3}"/>
                </a:ext>
              </a:extLst>
            </p:cNvPr>
            <p:cNvSpPr/>
            <p:nvPr/>
          </p:nvSpPr>
          <p:spPr>
            <a:xfrm>
              <a:off x="6896992"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09" name="Freeform: Shape 1008">
              <a:extLst>
                <a:ext uri="{FF2B5EF4-FFF2-40B4-BE49-F238E27FC236}">
                  <a16:creationId xmlns:a16="http://schemas.microsoft.com/office/drawing/2014/main" id="{AF5318FC-21A3-D9CB-E707-9680AEB7B23E}"/>
                </a:ext>
              </a:extLst>
            </p:cNvPr>
            <p:cNvSpPr/>
            <p:nvPr/>
          </p:nvSpPr>
          <p:spPr>
            <a:xfrm>
              <a:off x="6896992"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7He</a:t>
              </a:r>
            </a:p>
          </p:txBody>
        </p:sp>
        <p:sp>
          <p:nvSpPr>
            <p:cNvPr id="1010" name="Freeform: Shape 1009">
              <a:extLst>
                <a:ext uri="{FF2B5EF4-FFF2-40B4-BE49-F238E27FC236}">
                  <a16:creationId xmlns:a16="http://schemas.microsoft.com/office/drawing/2014/main" id="{64754280-6348-3977-5E65-64674AEFB45A}"/>
                </a:ext>
              </a:extLst>
            </p:cNvPr>
            <p:cNvSpPr/>
            <p:nvPr/>
          </p:nvSpPr>
          <p:spPr>
            <a:xfrm>
              <a:off x="7447334"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1" name="Freeform: Shape 1010">
              <a:extLst>
                <a:ext uri="{FF2B5EF4-FFF2-40B4-BE49-F238E27FC236}">
                  <a16:creationId xmlns:a16="http://schemas.microsoft.com/office/drawing/2014/main" id="{4B15025D-6C30-47D4-78DD-A35A2BCD5F12}"/>
                </a:ext>
              </a:extLst>
            </p:cNvPr>
            <p:cNvSpPr/>
            <p:nvPr/>
          </p:nvSpPr>
          <p:spPr>
            <a:xfrm>
              <a:off x="7447334"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8He</a:t>
              </a:r>
            </a:p>
          </p:txBody>
        </p:sp>
        <p:sp>
          <p:nvSpPr>
            <p:cNvPr id="1012" name="Freeform: Shape 1011">
              <a:extLst>
                <a:ext uri="{FF2B5EF4-FFF2-40B4-BE49-F238E27FC236}">
                  <a16:creationId xmlns:a16="http://schemas.microsoft.com/office/drawing/2014/main" id="{891E0D48-52F7-7388-D06F-03D9723C8E33}"/>
                </a:ext>
              </a:extLst>
            </p:cNvPr>
            <p:cNvSpPr/>
            <p:nvPr/>
          </p:nvSpPr>
          <p:spPr>
            <a:xfrm>
              <a:off x="7997676"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3" name="Freeform: Shape 1012">
              <a:extLst>
                <a:ext uri="{FF2B5EF4-FFF2-40B4-BE49-F238E27FC236}">
                  <a16:creationId xmlns:a16="http://schemas.microsoft.com/office/drawing/2014/main" id="{49980950-DA40-60C1-4424-F965714DC082}"/>
                </a:ext>
              </a:extLst>
            </p:cNvPr>
            <p:cNvSpPr/>
            <p:nvPr/>
          </p:nvSpPr>
          <p:spPr>
            <a:xfrm>
              <a:off x="7997676"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9He</a:t>
              </a:r>
            </a:p>
          </p:txBody>
        </p:sp>
        <p:sp>
          <p:nvSpPr>
            <p:cNvPr id="1014" name="Freeform: Shape 1013">
              <a:extLst>
                <a:ext uri="{FF2B5EF4-FFF2-40B4-BE49-F238E27FC236}">
                  <a16:creationId xmlns:a16="http://schemas.microsoft.com/office/drawing/2014/main" id="{4C3ED7DB-E29A-9DF5-FDEE-E5F94D390107}"/>
                </a:ext>
              </a:extLst>
            </p:cNvPr>
            <p:cNvSpPr/>
            <p:nvPr/>
          </p:nvSpPr>
          <p:spPr>
            <a:xfrm>
              <a:off x="8548017"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5" name="Freeform: Shape 1014">
              <a:extLst>
                <a:ext uri="{FF2B5EF4-FFF2-40B4-BE49-F238E27FC236}">
                  <a16:creationId xmlns:a16="http://schemas.microsoft.com/office/drawing/2014/main" id="{A9BF7702-2404-E86B-3877-9CED6262C68C}"/>
                </a:ext>
              </a:extLst>
            </p:cNvPr>
            <p:cNvSpPr/>
            <p:nvPr/>
          </p:nvSpPr>
          <p:spPr>
            <a:xfrm>
              <a:off x="8548017"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10He</a:t>
              </a:r>
            </a:p>
          </p:txBody>
        </p:sp>
        <p:sp>
          <p:nvSpPr>
            <p:cNvPr id="1016" name="Freeform: Shape 1015">
              <a:extLst>
                <a:ext uri="{FF2B5EF4-FFF2-40B4-BE49-F238E27FC236}">
                  <a16:creationId xmlns:a16="http://schemas.microsoft.com/office/drawing/2014/main" id="{EC51D14E-5254-6088-3E86-2E3073895760}"/>
                </a:ext>
              </a:extLst>
            </p:cNvPr>
            <p:cNvSpPr/>
            <p:nvPr/>
          </p:nvSpPr>
          <p:spPr>
            <a:xfrm>
              <a:off x="4145283" y="3805820"/>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7" name="Freeform: Shape 1016">
              <a:extLst>
                <a:ext uri="{FF2B5EF4-FFF2-40B4-BE49-F238E27FC236}">
                  <a16:creationId xmlns:a16="http://schemas.microsoft.com/office/drawing/2014/main" id="{631C0114-0E12-4A64-E71C-C5DA9A36A8BA}"/>
                </a:ext>
              </a:extLst>
            </p:cNvPr>
            <p:cNvSpPr/>
            <p:nvPr/>
          </p:nvSpPr>
          <p:spPr>
            <a:xfrm>
              <a:off x="4145283" y="3805820"/>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2He</a:t>
              </a:r>
            </a:p>
          </p:txBody>
        </p:sp>
        <p:sp>
          <p:nvSpPr>
            <p:cNvPr id="1018" name="Freeform: Shape 1017">
              <a:extLst>
                <a:ext uri="{FF2B5EF4-FFF2-40B4-BE49-F238E27FC236}">
                  <a16:creationId xmlns:a16="http://schemas.microsoft.com/office/drawing/2014/main" id="{4873DC81-0BAC-4E6F-2F24-BABF32E3F1F8}"/>
                </a:ext>
              </a:extLst>
            </p:cNvPr>
            <p:cNvSpPr/>
            <p:nvPr/>
          </p:nvSpPr>
          <p:spPr>
            <a:xfrm>
              <a:off x="4145283"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19" name="Freeform: Shape 1018">
              <a:extLst>
                <a:ext uri="{FF2B5EF4-FFF2-40B4-BE49-F238E27FC236}">
                  <a16:creationId xmlns:a16="http://schemas.microsoft.com/office/drawing/2014/main" id="{9FE83BE5-B702-90F8-73BF-DDF561150FC8}"/>
                </a:ext>
              </a:extLst>
            </p:cNvPr>
            <p:cNvSpPr/>
            <p:nvPr/>
          </p:nvSpPr>
          <p:spPr>
            <a:xfrm>
              <a:off x="4145283"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3Li</a:t>
              </a:r>
            </a:p>
          </p:txBody>
        </p:sp>
        <p:sp>
          <p:nvSpPr>
            <p:cNvPr id="1020" name="Freeform: Shape 1019">
              <a:extLst>
                <a:ext uri="{FF2B5EF4-FFF2-40B4-BE49-F238E27FC236}">
                  <a16:creationId xmlns:a16="http://schemas.microsoft.com/office/drawing/2014/main" id="{F6433CF8-A098-581B-1EBA-88D2EAB089A2}"/>
                </a:ext>
              </a:extLst>
            </p:cNvPr>
            <p:cNvSpPr/>
            <p:nvPr/>
          </p:nvSpPr>
          <p:spPr>
            <a:xfrm>
              <a:off x="4695625"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1" name="Freeform: Shape 1020">
              <a:extLst>
                <a:ext uri="{FF2B5EF4-FFF2-40B4-BE49-F238E27FC236}">
                  <a16:creationId xmlns:a16="http://schemas.microsoft.com/office/drawing/2014/main" id="{956C2DC2-610D-B34F-EC26-A5B17A3B91C6}"/>
                </a:ext>
              </a:extLst>
            </p:cNvPr>
            <p:cNvSpPr/>
            <p:nvPr/>
          </p:nvSpPr>
          <p:spPr>
            <a:xfrm>
              <a:off x="4695625"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4Li</a:t>
              </a:r>
            </a:p>
          </p:txBody>
        </p:sp>
        <p:sp>
          <p:nvSpPr>
            <p:cNvPr id="1022" name="Freeform: Shape 1021">
              <a:extLst>
                <a:ext uri="{FF2B5EF4-FFF2-40B4-BE49-F238E27FC236}">
                  <a16:creationId xmlns:a16="http://schemas.microsoft.com/office/drawing/2014/main" id="{244A0308-4F20-ACCC-CFCD-AE3E25954690}"/>
                </a:ext>
              </a:extLst>
            </p:cNvPr>
            <p:cNvSpPr/>
            <p:nvPr/>
          </p:nvSpPr>
          <p:spPr>
            <a:xfrm>
              <a:off x="5245967"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3" name="Freeform: Shape 1022">
              <a:extLst>
                <a:ext uri="{FF2B5EF4-FFF2-40B4-BE49-F238E27FC236}">
                  <a16:creationId xmlns:a16="http://schemas.microsoft.com/office/drawing/2014/main" id="{8366951A-C144-D3D0-09AB-A367C15A2CB3}"/>
                </a:ext>
              </a:extLst>
            </p:cNvPr>
            <p:cNvSpPr/>
            <p:nvPr/>
          </p:nvSpPr>
          <p:spPr>
            <a:xfrm>
              <a:off x="5245967"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5Li</a:t>
              </a:r>
            </a:p>
          </p:txBody>
        </p:sp>
        <p:sp>
          <p:nvSpPr>
            <p:cNvPr id="1024" name="Freeform: Shape 1023">
              <a:extLst>
                <a:ext uri="{FF2B5EF4-FFF2-40B4-BE49-F238E27FC236}">
                  <a16:creationId xmlns:a16="http://schemas.microsoft.com/office/drawing/2014/main" id="{9DAAACD3-A897-30F1-8045-2C66B3590759}"/>
                </a:ext>
              </a:extLst>
            </p:cNvPr>
            <p:cNvSpPr/>
            <p:nvPr/>
          </p:nvSpPr>
          <p:spPr>
            <a:xfrm>
              <a:off x="5796309"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5" name="Freeform: Shape 1024">
              <a:extLst>
                <a:ext uri="{FF2B5EF4-FFF2-40B4-BE49-F238E27FC236}">
                  <a16:creationId xmlns:a16="http://schemas.microsoft.com/office/drawing/2014/main" id="{92AFD626-83D2-BEB8-B24B-FDA25D3A8A1B}"/>
                </a:ext>
              </a:extLst>
            </p:cNvPr>
            <p:cNvSpPr/>
            <p:nvPr/>
          </p:nvSpPr>
          <p:spPr>
            <a:xfrm>
              <a:off x="5796309"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6Li</a:t>
              </a:r>
            </a:p>
          </p:txBody>
        </p:sp>
        <p:sp>
          <p:nvSpPr>
            <p:cNvPr id="1026" name="Freeform: Shape 1025">
              <a:extLst>
                <a:ext uri="{FF2B5EF4-FFF2-40B4-BE49-F238E27FC236}">
                  <a16:creationId xmlns:a16="http://schemas.microsoft.com/office/drawing/2014/main" id="{A1CC3B39-00A7-A6A7-965E-8BEDA5FA3212}"/>
                </a:ext>
              </a:extLst>
            </p:cNvPr>
            <p:cNvSpPr/>
            <p:nvPr/>
          </p:nvSpPr>
          <p:spPr>
            <a:xfrm>
              <a:off x="6346650"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7" name="Freeform: Shape 1026">
              <a:extLst>
                <a:ext uri="{FF2B5EF4-FFF2-40B4-BE49-F238E27FC236}">
                  <a16:creationId xmlns:a16="http://schemas.microsoft.com/office/drawing/2014/main" id="{64931669-081C-F575-DBAE-2EE335D16BAD}"/>
                </a:ext>
              </a:extLst>
            </p:cNvPr>
            <p:cNvSpPr/>
            <p:nvPr/>
          </p:nvSpPr>
          <p:spPr>
            <a:xfrm>
              <a:off x="6346650"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7Li</a:t>
              </a:r>
            </a:p>
          </p:txBody>
        </p:sp>
        <p:sp>
          <p:nvSpPr>
            <p:cNvPr id="1028" name="Freeform: Shape 1027">
              <a:extLst>
                <a:ext uri="{FF2B5EF4-FFF2-40B4-BE49-F238E27FC236}">
                  <a16:creationId xmlns:a16="http://schemas.microsoft.com/office/drawing/2014/main" id="{F1C0BFFB-D8B2-C22B-8522-19486AB1DE7E}"/>
                </a:ext>
              </a:extLst>
            </p:cNvPr>
            <p:cNvSpPr/>
            <p:nvPr/>
          </p:nvSpPr>
          <p:spPr>
            <a:xfrm>
              <a:off x="6896992"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29" name="Freeform: Shape 1028">
              <a:extLst>
                <a:ext uri="{FF2B5EF4-FFF2-40B4-BE49-F238E27FC236}">
                  <a16:creationId xmlns:a16="http://schemas.microsoft.com/office/drawing/2014/main" id="{2C515DA0-9611-EBE1-F6F4-E597B63C3090}"/>
                </a:ext>
              </a:extLst>
            </p:cNvPr>
            <p:cNvSpPr/>
            <p:nvPr/>
          </p:nvSpPr>
          <p:spPr>
            <a:xfrm>
              <a:off x="6896992"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8Li</a:t>
              </a:r>
            </a:p>
          </p:txBody>
        </p:sp>
        <p:sp>
          <p:nvSpPr>
            <p:cNvPr id="1030" name="Freeform: Shape 1029">
              <a:extLst>
                <a:ext uri="{FF2B5EF4-FFF2-40B4-BE49-F238E27FC236}">
                  <a16:creationId xmlns:a16="http://schemas.microsoft.com/office/drawing/2014/main" id="{68363177-E653-FFAB-FBA4-B5A6F21A607D}"/>
                </a:ext>
              </a:extLst>
            </p:cNvPr>
            <p:cNvSpPr/>
            <p:nvPr/>
          </p:nvSpPr>
          <p:spPr>
            <a:xfrm>
              <a:off x="7447334"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1" name="Freeform: Shape 1030">
              <a:extLst>
                <a:ext uri="{FF2B5EF4-FFF2-40B4-BE49-F238E27FC236}">
                  <a16:creationId xmlns:a16="http://schemas.microsoft.com/office/drawing/2014/main" id="{2D717930-77C8-2DBE-6D43-5EAF7133D480}"/>
                </a:ext>
              </a:extLst>
            </p:cNvPr>
            <p:cNvSpPr/>
            <p:nvPr/>
          </p:nvSpPr>
          <p:spPr>
            <a:xfrm>
              <a:off x="7447334"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9Li</a:t>
              </a:r>
            </a:p>
          </p:txBody>
        </p:sp>
        <p:sp>
          <p:nvSpPr>
            <p:cNvPr id="1032" name="Freeform: Shape 1031">
              <a:extLst>
                <a:ext uri="{FF2B5EF4-FFF2-40B4-BE49-F238E27FC236}">
                  <a16:creationId xmlns:a16="http://schemas.microsoft.com/office/drawing/2014/main" id="{370D98B1-3085-F818-AC08-18E863A29667}"/>
                </a:ext>
              </a:extLst>
            </p:cNvPr>
            <p:cNvSpPr/>
            <p:nvPr/>
          </p:nvSpPr>
          <p:spPr>
            <a:xfrm>
              <a:off x="7997676" y="3255478"/>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3" name="Freeform: Shape 1032">
              <a:extLst>
                <a:ext uri="{FF2B5EF4-FFF2-40B4-BE49-F238E27FC236}">
                  <a16:creationId xmlns:a16="http://schemas.microsoft.com/office/drawing/2014/main" id="{B3235F2C-D698-A23E-C6F6-4B8DF305877B}"/>
                </a:ext>
              </a:extLst>
            </p:cNvPr>
            <p:cNvSpPr/>
            <p:nvPr/>
          </p:nvSpPr>
          <p:spPr>
            <a:xfrm>
              <a:off x="7997676" y="3255478"/>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9C7BBD"/>
            </a:solidFill>
            <a:ln w="18332" cap="flat">
              <a:noFill/>
              <a:prstDash val="solid"/>
              <a:miter/>
            </a:ln>
          </p:spPr>
          <p:txBody>
            <a:bodyPr rtlCol="0" anchor="ctr"/>
            <a:lstStyle/>
            <a:p>
              <a:pPr algn="ctr"/>
              <a:r>
                <a:rPr lang="en-US" sz="1100" dirty="0"/>
                <a:t>10Li</a:t>
              </a:r>
            </a:p>
          </p:txBody>
        </p:sp>
        <p:sp>
          <p:nvSpPr>
            <p:cNvPr id="1034" name="Freeform: Shape 1033">
              <a:extLst>
                <a:ext uri="{FF2B5EF4-FFF2-40B4-BE49-F238E27FC236}">
                  <a16:creationId xmlns:a16="http://schemas.microsoft.com/office/drawing/2014/main" id="{DF93700A-904C-1B00-C4FD-59BBCAA38AF8}"/>
                </a:ext>
              </a:extLst>
            </p:cNvPr>
            <p:cNvSpPr/>
            <p:nvPr/>
          </p:nvSpPr>
          <p:spPr>
            <a:xfrm>
              <a:off x="4695625"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5" name="Freeform: Shape 1034">
              <a:extLst>
                <a:ext uri="{FF2B5EF4-FFF2-40B4-BE49-F238E27FC236}">
                  <a16:creationId xmlns:a16="http://schemas.microsoft.com/office/drawing/2014/main" id="{AD66CC74-4049-F662-ABDF-287E853AE902}"/>
                </a:ext>
              </a:extLst>
            </p:cNvPr>
            <p:cNvSpPr/>
            <p:nvPr/>
          </p:nvSpPr>
          <p:spPr>
            <a:xfrm>
              <a:off x="4695625"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5Be</a:t>
              </a:r>
            </a:p>
          </p:txBody>
        </p:sp>
        <p:sp>
          <p:nvSpPr>
            <p:cNvPr id="1036" name="Freeform: Shape 1035">
              <a:extLst>
                <a:ext uri="{FF2B5EF4-FFF2-40B4-BE49-F238E27FC236}">
                  <a16:creationId xmlns:a16="http://schemas.microsoft.com/office/drawing/2014/main" id="{674AB7AD-0611-920D-BD8E-6B994C3FDA03}"/>
                </a:ext>
              </a:extLst>
            </p:cNvPr>
            <p:cNvSpPr/>
            <p:nvPr/>
          </p:nvSpPr>
          <p:spPr>
            <a:xfrm>
              <a:off x="5245967"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7" name="Freeform: Shape 1036">
              <a:extLst>
                <a:ext uri="{FF2B5EF4-FFF2-40B4-BE49-F238E27FC236}">
                  <a16:creationId xmlns:a16="http://schemas.microsoft.com/office/drawing/2014/main" id="{C0AF559B-8255-ACC0-72BF-92C42D51DB67}"/>
                </a:ext>
              </a:extLst>
            </p:cNvPr>
            <p:cNvSpPr/>
            <p:nvPr/>
          </p:nvSpPr>
          <p:spPr>
            <a:xfrm>
              <a:off x="5245967"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6Be</a:t>
              </a:r>
            </a:p>
          </p:txBody>
        </p:sp>
        <p:sp>
          <p:nvSpPr>
            <p:cNvPr id="1038" name="Freeform: Shape 1037">
              <a:extLst>
                <a:ext uri="{FF2B5EF4-FFF2-40B4-BE49-F238E27FC236}">
                  <a16:creationId xmlns:a16="http://schemas.microsoft.com/office/drawing/2014/main" id="{D220B66F-371B-F447-029D-C2D76EDC8FD0}"/>
                </a:ext>
              </a:extLst>
            </p:cNvPr>
            <p:cNvSpPr/>
            <p:nvPr/>
          </p:nvSpPr>
          <p:spPr>
            <a:xfrm>
              <a:off x="5796309"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39" name="Freeform: Shape 1038">
              <a:extLst>
                <a:ext uri="{FF2B5EF4-FFF2-40B4-BE49-F238E27FC236}">
                  <a16:creationId xmlns:a16="http://schemas.microsoft.com/office/drawing/2014/main" id="{DF968ABB-6991-C683-E60A-D88754A9304A}"/>
                </a:ext>
              </a:extLst>
            </p:cNvPr>
            <p:cNvSpPr/>
            <p:nvPr/>
          </p:nvSpPr>
          <p:spPr>
            <a:xfrm>
              <a:off x="5796309"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84A5"/>
            </a:solidFill>
            <a:ln w="18332" cap="flat">
              <a:noFill/>
              <a:prstDash val="solid"/>
              <a:miter/>
            </a:ln>
          </p:spPr>
          <p:txBody>
            <a:bodyPr rtlCol="0" anchor="ctr"/>
            <a:lstStyle/>
            <a:p>
              <a:pPr algn="ctr"/>
              <a:r>
                <a:rPr lang="en-US" sz="1100" dirty="0"/>
                <a:t>7Be</a:t>
              </a:r>
            </a:p>
          </p:txBody>
        </p:sp>
        <p:sp>
          <p:nvSpPr>
            <p:cNvPr id="1040" name="Freeform: Shape 1039">
              <a:extLst>
                <a:ext uri="{FF2B5EF4-FFF2-40B4-BE49-F238E27FC236}">
                  <a16:creationId xmlns:a16="http://schemas.microsoft.com/office/drawing/2014/main" id="{A1FC2FD4-E298-BFBA-A3F0-801B76DF537B}"/>
                </a:ext>
              </a:extLst>
            </p:cNvPr>
            <p:cNvSpPr/>
            <p:nvPr/>
          </p:nvSpPr>
          <p:spPr>
            <a:xfrm>
              <a:off x="6346650"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1" name="Freeform: Shape 1040">
              <a:extLst>
                <a:ext uri="{FF2B5EF4-FFF2-40B4-BE49-F238E27FC236}">
                  <a16:creationId xmlns:a16="http://schemas.microsoft.com/office/drawing/2014/main" id="{92839C94-B404-EC0D-4A4F-46F89E36DC96}"/>
                </a:ext>
              </a:extLst>
            </p:cNvPr>
            <p:cNvSpPr/>
            <p:nvPr/>
          </p:nvSpPr>
          <p:spPr>
            <a:xfrm>
              <a:off x="6346650"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FF42"/>
            </a:solidFill>
            <a:ln w="18332" cap="flat">
              <a:noFill/>
              <a:prstDash val="solid"/>
              <a:miter/>
            </a:ln>
          </p:spPr>
          <p:txBody>
            <a:bodyPr rtlCol="0" anchor="ctr"/>
            <a:lstStyle/>
            <a:p>
              <a:pPr algn="ctr"/>
              <a:r>
                <a:rPr lang="en-US" sz="1100" dirty="0"/>
                <a:t>8Be</a:t>
              </a:r>
            </a:p>
          </p:txBody>
        </p:sp>
        <p:sp>
          <p:nvSpPr>
            <p:cNvPr id="1042" name="Freeform: Shape 1041">
              <a:extLst>
                <a:ext uri="{FF2B5EF4-FFF2-40B4-BE49-F238E27FC236}">
                  <a16:creationId xmlns:a16="http://schemas.microsoft.com/office/drawing/2014/main" id="{771E38AD-A7C4-CE30-F72E-55834164A862}"/>
                </a:ext>
              </a:extLst>
            </p:cNvPr>
            <p:cNvSpPr/>
            <p:nvPr/>
          </p:nvSpPr>
          <p:spPr>
            <a:xfrm>
              <a:off x="6896992"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3" name="Freeform: Shape 1042">
              <a:extLst>
                <a:ext uri="{FF2B5EF4-FFF2-40B4-BE49-F238E27FC236}">
                  <a16:creationId xmlns:a16="http://schemas.microsoft.com/office/drawing/2014/main" id="{55063E33-4996-0529-60BE-CBB7D6888111}"/>
                </a:ext>
              </a:extLst>
            </p:cNvPr>
            <p:cNvSpPr/>
            <p:nvPr/>
          </p:nvSpPr>
          <p:spPr>
            <a:xfrm>
              <a:off x="6896992"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9Be</a:t>
              </a:r>
            </a:p>
          </p:txBody>
        </p:sp>
        <p:sp>
          <p:nvSpPr>
            <p:cNvPr id="1044" name="Freeform: Shape 1043">
              <a:extLst>
                <a:ext uri="{FF2B5EF4-FFF2-40B4-BE49-F238E27FC236}">
                  <a16:creationId xmlns:a16="http://schemas.microsoft.com/office/drawing/2014/main" id="{C1DB58A4-1074-7D29-67C9-9EAF72C67D2A}"/>
                </a:ext>
              </a:extLst>
            </p:cNvPr>
            <p:cNvSpPr/>
            <p:nvPr/>
          </p:nvSpPr>
          <p:spPr>
            <a:xfrm>
              <a:off x="7447334" y="2705137"/>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5" name="Freeform: Shape 1044">
              <a:extLst>
                <a:ext uri="{FF2B5EF4-FFF2-40B4-BE49-F238E27FC236}">
                  <a16:creationId xmlns:a16="http://schemas.microsoft.com/office/drawing/2014/main" id="{AA7CA12A-72FE-BE8F-D6C6-4F8D44373922}"/>
                </a:ext>
              </a:extLst>
            </p:cNvPr>
            <p:cNvSpPr/>
            <p:nvPr/>
          </p:nvSpPr>
          <p:spPr>
            <a:xfrm>
              <a:off x="7447334" y="2705137"/>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78CC6"/>
            </a:solidFill>
            <a:ln w="18332" cap="flat">
              <a:noFill/>
              <a:prstDash val="solid"/>
              <a:miter/>
            </a:ln>
          </p:spPr>
          <p:txBody>
            <a:bodyPr rtlCol="0" anchor="ctr"/>
            <a:lstStyle/>
            <a:p>
              <a:pPr algn="ctr"/>
              <a:r>
                <a:rPr lang="en-US" sz="1100" dirty="0"/>
                <a:t>10Be</a:t>
              </a:r>
            </a:p>
          </p:txBody>
        </p:sp>
        <p:sp>
          <p:nvSpPr>
            <p:cNvPr id="1046" name="Freeform: Shape 1045">
              <a:extLst>
                <a:ext uri="{FF2B5EF4-FFF2-40B4-BE49-F238E27FC236}">
                  <a16:creationId xmlns:a16="http://schemas.microsoft.com/office/drawing/2014/main" id="{75CE0B09-CE94-59F8-98E0-1036F8162843}"/>
                </a:ext>
              </a:extLst>
            </p:cNvPr>
            <p:cNvSpPr/>
            <p:nvPr/>
          </p:nvSpPr>
          <p:spPr>
            <a:xfrm>
              <a:off x="4695625"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7" name="Freeform: Shape 1046">
              <a:extLst>
                <a:ext uri="{FF2B5EF4-FFF2-40B4-BE49-F238E27FC236}">
                  <a16:creationId xmlns:a16="http://schemas.microsoft.com/office/drawing/2014/main" id="{7A6B2DA6-1147-DFBB-78EF-1BF573625E8C}"/>
                </a:ext>
              </a:extLst>
            </p:cNvPr>
            <p:cNvSpPr/>
            <p:nvPr/>
          </p:nvSpPr>
          <p:spPr>
            <a:xfrm>
              <a:off x="4695625"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6B</a:t>
              </a:r>
            </a:p>
          </p:txBody>
        </p:sp>
        <p:sp>
          <p:nvSpPr>
            <p:cNvPr id="1048" name="Freeform: Shape 1047">
              <a:extLst>
                <a:ext uri="{FF2B5EF4-FFF2-40B4-BE49-F238E27FC236}">
                  <a16:creationId xmlns:a16="http://schemas.microsoft.com/office/drawing/2014/main" id="{9A33AC43-4963-2A7D-53EA-70F40A5D27FE}"/>
                </a:ext>
              </a:extLst>
            </p:cNvPr>
            <p:cNvSpPr/>
            <p:nvPr/>
          </p:nvSpPr>
          <p:spPr>
            <a:xfrm>
              <a:off x="5245967"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49" name="Freeform: Shape 1048">
              <a:extLst>
                <a:ext uri="{FF2B5EF4-FFF2-40B4-BE49-F238E27FC236}">
                  <a16:creationId xmlns:a16="http://schemas.microsoft.com/office/drawing/2014/main" id="{3A689648-24E5-3215-6A07-3ACCE03EA709}"/>
                </a:ext>
              </a:extLst>
            </p:cNvPr>
            <p:cNvSpPr/>
            <p:nvPr/>
          </p:nvSpPr>
          <p:spPr>
            <a:xfrm>
              <a:off x="5245967"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7B</a:t>
              </a:r>
            </a:p>
          </p:txBody>
        </p:sp>
        <p:sp>
          <p:nvSpPr>
            <p:cNvPr id="1050" name="Freeform: Shape 1049">
              <a:extLst>
                <a:ext uri="{FF2B5EF4-FFF2-40B4-BE49-F238E27FC236}">
                  <a16:creationId xmlns:a16="http://schemas.microsoft.com/office/drawing/2014/main" id="{33AC9C82-4EF3-00D4-5C98-B4F7D9E9AF9D}"/>
                </a:ext>
              </a:extLst>
            </p:cNvPr>
            <p:cNvSpPr/>
            <p:nvPr/>
          </p:nvSpPr>
          <p:spPr>
            <a:xfrm>
              <a:off x="5796309"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1" name="Freeform: Shape 1050">
              <a:extLst>
                <a:ext uri="{FF2B5EF4-FFF2-40B4-BE49-F238E27FC236}">
                  <a16:creationId xmlns:a16="http://schemas.microsoft.com/office/drawing/2014/main" id="{33E2125C-5AF8-6EBE-D950-3F91CA73743C}"/>
                </a:ext>
              </a:extLst>
            </p:cNvPr>
            <p:cNvSpPr/>
            <p:nvPr/>
          </p:nvSpPr>
          <p:spPr>
            <a:xfrm>
              <a:off x="5796309"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63C6DE"/>
            </a:solidFill>
            <a:ln w="18332" cap="flat">
              <a:noFill/>
              <a:prstDash val="solid"/>
              <a:miter/>
            </a:ln>
          </p:spPr>
          <p:txBody>
            <a:bodyPr rtlCol="0" anchor="ctr"/>
            <a:lstStyle/>
            <a:p>
              <a:pPr algn="ctr"/>
              <a:r>
                <a:rPr lang="en-US" sz="1100" dirty="0"/>
                <a:t>8B</a:t>
              </a:r>
            </a:p>
          </p:txBody>
        </p:sp>
        <p:sp>
          <p:nvSpPr>
            <p:cNvPr id="1052" name="Freeform: Shape 1051">
              <a:extLst>
                <a:ext uri="{FF2B5EF4-FFF2-40B4-BE49-F238E27FC236}">
                  <a16:creationId xmlns:a16="http://schemas.microsoft.com/office/drawing/2014/main" id="{CABCF9E0-7D26-7269-0D3C-C41BB89CAC8B}"/>
                </a:ext>
              </a:extLst>
            </p:cNvPr>
            <p:cNvSpPr/>
            <p:nvPr/>
          </p:nvSpPr>
          <p:spPr>
            <a:xfrm>
              <a:off x="6346650"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3" name="Freeform: Shape 1052">
              <a:extLst>
                <a:ext uri="{FF2B5EF4-FFF2-40B4-BE49-F238E27FC236}">
                  <a16:creationId xmlns:a16="http://schemas.microsoft.com/office/drawing/2014/main" id="{32625A8B-7C32-0271-3136-937F3B0A1292}"/>
                </a:ext>
              </a:extLst>
            </p:cNvPr>
            <p:cNvSpPr/>
            <p:nvPr/>
          </p:nvSpPr>
          <p:spPr>
            <a:xfrm>
              <a:off x="6346650"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9B</a:t>
              </a:r>
            </a:p>
          </p:txBody>
        </p:sp>
        <p:sp>
          <p:nvSpPr>
            <p:cNvPr id="1054" name="Freeform: Shape 1053">
              <a:extLst>
                <a:ext uri="{FF2B5EF4-FFF2-40B4-BE49-F238E27FC236}">
                  <a16:creationId xmlns:a16="http://schemas.microsoft.com/office/drawing/2014/main" id="{E44BEBF1-D9A2-3EAE-D5BE-80C6762161CC}"/>
                </a:ext>
              </a:extLst>
            </p:cNvPr>
            <p:cNvSpPr/>
            <p:nvPr/>
          </p:nvSpPr>
          <p:spPr>
            <a:xfrm>
              <a:off x="6896992" y="2154795"/>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5" name="Freeform: Shape 1054">
              <a:extLst>
                <a:ext uri="{FF2B5EF4-FFF2-40B4-BE49-F238E27FC236}">
                  <a16:creationId xmlns:a16="http://schemas.microsoft.com/office/drawing/2014/main" id="{4E5F2D3D-C50F-1143-3A65-46F33F41A1D9}"/>
                </a:ext>
              </a:extLst>
            </p:cNvPr>
            <p:cNvSpPr/>
            <p:nvPr/>
          </p:nvSpPr>
          <p:spPr>
            <a:xfrm>
              <a:off x="6896992" y="2154795"/>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000000"/>
            </a:solidFill>
            <a:ln w="18332" cap="flat">
              <a:noFill/>
              <a:prstDash val="solid"/>
              <a:miter/>
            </a:ln>
          </p:spPr>
          <p:txBody>
            <a:bodyPr rtlCol="0" anchor="ctr"/>
            <a:lstStyle/>
            <a:p>
              <a:pPr algn="ctr"/>
              <a:r>
                <a:rPr lang="en-US" sz="1100" dirty="0">
                  <a:solidFill>
                    <a:schemeClr val="bg1"/>
                  </a:solidFill>
                </a:rPr>
                <a:t>10B</a:t>
              </a:r>
            </a:p>
          </p:txBody>
        </p:sp>
        <p:sp>
          <p:nvSpPr>
            <p:cNvPr id="1056" name="Freeform: Shape 1055">
              <a:extLst>
                <a:ext uri="{FF2B5EF4-FFF2-40B4-BE49-F238E27FC236}">
                  <a16:creationId xmlns:a16="http://schemas.microsoft.com/office/drawing/2014/main" id="{3471706D-D4AA-6FAF-5BC3-F8473E27CABB}"/>
                </a:ext>
              </a:extLst>
            </p:cNvPr>
            <p:cNvSpPr/>
            <p:nvPr/>
          </p:nvSpPr>
          <p:spPr>
            <a:xfrm>
              <a:off x="5245967" y="1604454"/>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7" name="Freeform: Shape 1056">
              <a:extLst>
                <a:ext uri="{FF2B5EF4-FFF2-40B4-BE49-F238E27FC236}">
                  <a16:creationId xmlns:a16="http://schemas.microsoft.com/office/drawing/2014/main" id="{2716925A-7F8A-51CB-E0DC-84BC7EF8EA6F}"/>
                </a:ext>
              </a:extLst>
            </p:cNvPr>
            <p:cNvSpPr/>
            <p:nvPr/>
          </p:nvSpPr>
          <p:spPr>
            <a:xfrm>
              <a:off x="5245967" y="1604454"/>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8C</a:t>
              </a:r>
            </a:p>
          </p:txBody>
        </p:sp>
        <p:sp>
          <p:nvSpPr>
            <p:cNvPr id="1058" name="Freeform: Shape 1057">
              <a:extLst>
                <a:ext uri="{FF2B5EF4-FFF2-40B4-BE49-F238E27FC236}">
                  <a16:creationId xmlns:a16="http://schemas.microsoft.com/office/drawing/2014/main" id="{12249B1B-D6F1-14FD-FD43-303C496F8991}"/>
                </a:ext>
              </a:extLst>
            </p:cNvPr>
            <p:cNvSpPr/>
            <p:nvPr/>
          </p:nvSpPr>
          <p:spPr>
            <a:xfrm>
              <a:off x="5796309" y="1604454"/>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59" name="Freeform: Shape 1058">
              <a:extLst>
                <a:ext uri="{FF2B5EF4-FFF2-40B4-BE49-F238E27FC236}">
                  <a16:creationId xmlns:a16="http://schemas.microsoft.com/office/drawing/2014/main" id="{7F7BB9B2-7237-F635-9212-B1AAE0B184AD}"/>
                </a:ext>
              </a:extLst>
            </p:cNvPr>
            <p:cNvSpPr/>
            <p:nvPr/>
          </p:nvSpPr>
          <p:spPr>
            <a:xfrm>
              <a:off x="5796309" y="1604454"/>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63C6DE"/>
            </a:solidFill>
            <a:ln w="18332" cap="flat">
              <a:noFill/>
              <a:prstDash val="solid"/>
              <a:miter/>
            </a:ln>
          </p:spPr>
          <p:txBody>
            <a:bodyPr rtlCol="0" anchor="ctr"/>
            <a:lstStyle/>
            <a:p>
              <a:pPr algn="ctr"/>
              <a:r>
                <a:rPr lang="en-US" sz="1100" dirty="0"/>
                <a:t>9C</a:t>
              </a:r>
            </a:p>
          </p:txBody>
        </p:sp>
        <p:sp>
          <p:nvSpPr>
            <p:cNvPr id="1060" name="Freeform: Shape 1059">
              <a:extLst>
                <a:ext uri="{FF2B5EF4-FFF2-40B4-BE49-F238E27FC236}">
                  <a16:creationId xmlns:a16="http://schemas.microsoft.com/office/drawing/2014/main" id="{CE599725-3104-4A92-2DAC-92E238B0C9CA}"/>
                </a:ext>
              </a:extLst>
            </p:cNvPr>
            <p:cNvSpPr/>
            <p:nvPr/>
          </p:nvSpPr>
          <p:spPr>
            <a:xfrm>
              <a:off x="6346650" y="1604454"/>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100"/>
            </a:p>
          </p:txBody>
        </p:sp>
        <p:sp>
          <p:nvSpPr>
            <p:cNvPr id="1061" name="Freeform: Shape 1060">
              <a:extLst>
                <a:ext uri="{FF2B5EF4-FFF2-40B4-BE49-F238E27FC236}">
                  <a16:creationId xmlns:a16="http://schemas.microsoft.com/office/drawing/2014/main" id="{026C7926-7ECA-A358-EE1F-25D690EE2707}"/>
                </a:ext>
              </a:extLst>
            </p:cNvPr>
            <p:cNvSpPr/>
            <p:nvPr/>
          </p:nvSpPr>
          <p:spPr>
            <a:xfrm>
              <a:off x="6346650" y="1604454"/>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63C6DE"/>
            </a:solidFill>
            <a:ln w="18332" cap="flat">
              <a:noFill/>
              <a:prstDash val="solid"/>
              <a:miter/>
            </a:ln>
          </p:spPr>
          <p:txBody>
            <a:bodyPr rtlCol="0" anchor="ctr"/>
            <a:lstStyle/>
            <a:p>
              <a:pPr algn="ctr"/>
              <a:r>
                <a:rPr lang="en-US" sz="1100" dirty="0"/>
                <a:t>10C</a:t>
              </a:r>
            </a:p>
          </p:txBody>
        </p:sp>
        <p:sp>
          <p:nvSpPr>
            <p:cNvPr id="1062" name="Freeform: Shape 1061">
              <a:extLst>
                <a:ext uri="{FF2B5EF4-FFF2-40B4-BE49-F238E27FC236}">
                  <a16:creationId xmlns:a16="http://schemas.microsoft.com/office/drawing/2014/main" id="{930D229E-30B7-2105-EEC9-76DF1FC3D039}"/>
                </a:ext>
              </a:extLst>
            </p:cNvPr>
            <p:cNvSpPr/>
            <p:nvPr/>
          </p:nvSpPr>
          <p:spPr>
            <a:xfrm>
              <a:off x="5796309" y="105411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600"/>
            </a:p>
          </p:txBody>
        </p:sp>
        <p:sp>
          <p:nvSpPr>
            <p:cNvPr id="1063" name="Freeform: Shape 1062">
              <a:extLst>
                <a:ext uri="{FF2B5EF4-FFF2-40B4-BE49-F238E27FC236}">
                  <a16:creationId xmlns:a16="http://schemas.microsoft.com/office/drawing/2014/main" id="{69AD5AB3-C672-1A61-C3BF-3AC2E9760890}"/>
                </a:ext>
              </a:extLst>
            </p:cNvPr>
            <p:cNvSpPr/>
            <p:nvPr/>
          </p:nvSpPr>
          <p:spPr>
            <a:xfrm>
              <a:off x="5796309" y="105411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FF9473"/>
            </a:solidFill>
            <a:ln w="18332" cap="flat">
              <a:noFill/>
              <a:prstDash val="solid"/>
              <a:miter/>
            </a:ln>
          </p:spPr>
          <p:txBody>
            <a:bodyPr rtlCol="0" anchor="ctr"/>
            <a:lstStyle/>
            <a:p>
              <a:pPr algn="ctr"/>
              <a:r>
                <a:rPr lang="en-US" sz="1100" dirty="0"/>
                <a:t>10N</a:t>
              </a:r>
            </a:p>
          </p:txBody>
        </p:sp>
        <p:sp>
          <p:nvSpPr>
            <p:cNvPr id="1064" name="Freeform: Shape 1063">
              <a:extLst>
                <a:ext uri="{FF2B5EF4-FFF2-40B4-BE49-F238E27FC236}">
                  <a16:creationId xmlns:a16="http://schemas.microsoft.com/office/drawing/2014/main" id="{0A21763F-DCC9-867B-067F-B57FC7EAA0BA}"/>
                </a:ext>
              </a:extLst>
            </p:cNvPr>
            <p:cNvSpPr/>
            <p:nvPr/>
          </p:nvSpPr>
          <p:spPr>
            <a:xfrm>
              <a:off x="5245967" y="1054112"/>
              <a:ext cx="550341" cy="550341"/>
            </a:xfrm>
            <a:custGeom>
              <a:avLst/>
              <a:gdLst>
                <a:gd name="connsiteX0" fmla="*/ 0 w 550341"/>
                <a:gd name="connsiteY0" fmla="*/ 0 h 550341"/>
                <a:gd name="connsiteX1" fmla="*/ 550342 w 550341"/>
                <a:gd name="connsiteY1" fmla="*/ 0 h 550341"/>
                <a:gd name="connsiteX2" fmla="*/ 550342 w 550341"/>
                <a:gd name="connsiteY2" fmla="*/ 550342 h 550341"/>
                <a:gd name="connsiteX3" fmla="*/ 0 w 550341"/>
                <a:gd name="connsiteY3" fmla="*/ 550342 h 550341"/>
              </a:gdLst>
              <a:ahLst/>
              <a:cxnLst>
                <a:cxn ang="0">
                  <a:pos x="connsiteX0" y="connsiteY0"/>
                </a:cxn>
                <a:cxn ang="0">
                  <a:pos x="connsiteX1" y="connsiteY1"/>
                </a:cxn>
                <a:cxn ang="0">
                  <a:pos x="connsiteX2" y="connsiteY2"/>
                </a:cxn>
                <a:cxn ang="0">
                  <a:pos x="connsiteX3" y="connsiteY3"/>
                </a:cxn>
              </a:cxnLst>
              <a:rect l="l" t="t" r="r" b="b"/>
              <a:pathLst>
                <a:path w="550341" h="550341">
                  <a:moveTo>
                    <a:pt x="0" y="0"/>
                  </a:moveTo>
                  <a:lnTo>
                    <a:pt x="550342" y="0"/>
                  </a:lnTo>
                  <a:lnTo>
                    <a:pt x="550342" y="550342"/>
                  </a:lnTo>
                  <a:lnTo>
                    <a:pt x="0" y="550342"/>
                  </a:lnTo>
                  <a:close/>
                </a:path>
              </a:pathLst>
            </a:custGeom>
            <a:solidFill>
              <a:srgbClr val="FFFFFF"/>
            </a:solidFill>
            <a:ln w="18332" cap="flat">
              <a:noFill/>
              <a:prstDash val="solid"/>
              <a:miter/>
            </a:ln>
          </p:spPr>
          <p:txBody>
            <a:bodyPr rtlCol="0" anchor="ctr"/>
            <a:lstStyle/>
            <a:p>
              <a:pPr algn="ctr"/>
              <a:endParaRPr lang="en-US" sz="1600"/>
            </a:p>
          </p:txBody>
        </p:sp>
        <p:sp>
          <p:nvSpPr>
            <p:cNvPr id="1065" name="Freeform: Shape 1064">
              <a:extLst>
                <a:ext uri="{FF2B5EF4-FFF2-40B4-BE49-F238E27FC236}">
                  <a16:creationId xmlns:a16="http://schemas.microsoft.com/office/drawing/2014/main" id="{754E38FB-4519-B406-4E11-22564184EC5A}"/>
                </a:ext>
              </a:extLst>
            </p:cNvPr>
            <p:cNvSpPr/>
            <p:nvPr/>
          </p:nvSpPr>
          <p:spPr>
            <a:xfrm>
              <a:off x="5245967" y="1054112"/>
              <a:ext cx="541169" cy="541169"/>
            </a:xfrm>
            <a:custGeom>
              <a:avLst/>
              <a:gdLst>
                <a:gd name="connsiteX0" fmla="*/ 0 w 541169"/>
                <a:gd name="connsiteY0" fmla="*/ 0 h 541169"/>
                <a:gd name="connsiteX1" fmla="*/ 541169 w 541169"/>
                <a:gd name="connsiteY1" fmla="*/ 0 h 541169"/>
                <a:gd name="connsiteX2" fmla="*/ 541169 w 541169"/>
                <a:gd name="connsiteY2" fmla="*/ 541169 h 541169"/>
                <a:gd name="connsiteX3" fmla="*/ 0 w 541169"/>
                <a:gd name="connsiteY3" fmla="*/ 541169 h 541169"/>
              </a:gdLst>
              <a:ahLst/>
              <a:cxnLst>
                <a:cxn ang="0">
                  <a:pos x="connsiteX0" y="connsiteY0"/>
                </a:cxn>
                <a:cxn ang="0">
                  <a:pos x="connsiteX1" y="connsiteY1"/>
                </a:cxn>
                <a:cxn ang="0">
                  <a:pos x="connsiteX2" y="connsiteY2"/>
                </a:cxn>
                <a:cxn ang="0">
                  <a:pos x="connsiteX3" y="connsiteY3"/>
                </a:cxn>
              </a:cxnLst>
              <a:rect l="l" t="t" r="r" b="b"/>
              <a:pathLst>
                <a:path w="541169" h="541169">
                  <a:moveTo>
                    <a:pt x="0" y="0"/>
                  </a:moveTo>
                  <a:lnTo>
                    <a:pt x="541169" y="0"/>
                  </a:lnTo>
                  <a:lnTo>
                    <a:pt x="541169" y="541169"/>
                  </a:lnTo>
                  <a:lnTo>
                    <a:pt x="0" y="541169"/>
                  </a:lnTo>
                  <a:close/>
                </a:path>
              </a:pathLst>
            </a:custGeom>
            <a:solidFill>
              <a:srgbClr val="E0E0E0"/>
            </a:solidFill>
            <a:ln w="18332" cap="flat">
              <a:noFill/>
              <a:prstDash val="solid"/>
              <a:miter/>
            </a:ln>
          </p:spPr>
          <p:txBody>
            <a:bodyPr rtlCol="0" anchor="ctr"/>
            <a:lstStyle/>
            <a:p>
              <a:pPr algn="ctr"/>
              <a:r>
                <a:rPr lang="en-US" sz="1100" dirty="0"/>
                <a:t>9N</a:t>
              </a:r>
            </a:p>
          </p:txBody>
        </p:sp>
        <p:grpSp>
          <p:nvGrpSpPr>
            <p:cNvPr id="1066" name="Graphic 833">
              <a:extLst>
                <a:ext uri="{FF2B5EF4-FFF2-40B4-BE49-F238E27FC236}">
                  <a16:creationId xmlns:a16="http://schemas.microsoft.com/office/drawing/2014/main" id="{983F4538-64C7-E2E9-3C5D-87C4F6F52588}"/>
                </a:ext>
              </a:extLst>
            </p:cNvPr>
            <p:cNvGrpSpPr/>
            <p:nvPr/>
          </p:nvGrpSpPr>
          <p:grpSpPr>
            <a:xfrm>
              <a:off x="8094269" y="1199585"/>
              <a:ext cx="584326" cy="525362"/>
              <a:chOff x="9190083" y="5183331"/>
              <a:chExt cx="275170" cy="271861"/>
            </a:xfrm>
          </p:grpSpPr>
          <p:sp>
            <p:nvSpPr>
              <p:cNvPr id="1067" name="Freeform: Shape 1066">
                <a:extLst>
                  <a:ext uri="{FF2B5EF4-FFF2-40B4-BE49-F238E27FC236}">
                    <a16:creationId xmlns:a16="http://schemas.microsoft.com/office/drawing/2014/main" id="{21AB6B2C-BAEC-DF9E-88B0-59A24FC3FF08}"/>
                  </a:ext>
                </a:extLst>
              </p:cNvPr>
              <p:cNvSpPr/>
              <p:nvPr/>
            </p:nvSpPr>
            <p:spPr>
              <a:xfrm>
                <a:off x="9343514" y="5183331"/>
                <a:ext cx="121739" cy="271861"/>
              </a:xfrm>
              <a:custGeom>
                <a:avLst/>
                <a:gdLst>
                  <a:gd name="connsiteX0" fmla="*/ 78091 w 121739"/>
                  <a:gd name="connsiteY0" fmla="*/ 272068 h 271861"/>
                  <a:gd name="connsiteX1" fmla="*/ 102542 w 121739"/>
                  <a:gd name="connsiteY1" fmla="*/ 247598 h 271861"/>
                  <a:gd name="connsiteX2" fmla="*/ 102542 w 121739"/>
                  <a:gd name="connsiteY2" fmla="*/ 40183 h 271861"/>
                  <a:gd name="connsiteX3" fmla="*/ 112323 w 121739"/>
                  <a:gd name="connsiteY3" fmla="*/ 40183 h 271861"/>
                  <a:gd name="connsiteX4" fmla="*/ 121969 w 121739"/>
                  <a:gd name="connsiteY4" fmla="*/ 30728 h 271861"/>
                  <a:gd name="connsiteX5" fmla="*/ 121969 w 121739"/>
                  <a:gd name="connsiteY5" fmla="*/ 30632 h 271861"/>
                  <a:gd name="connsiteX6" fmla="*/ 72150 w 121739"/>
                  <a:gd name="connsiteY6" fmla="*/ 2953 h 271861"/>
                  <a:gd name="connsiteX7" fmla="*/ 50698 w 121739"/>
                  <a:gd name="connsiteY7" fmla="*/ 3297 h 271861"/>
                  <a:gd name="connsiteX8" fmla="*/ 229 w 121739"/>
                  <a:gd name="connsiteY8" fmla="*/ 30632 h 271861"/>
                  <a:gd name="connsiteX9" fmla="*/ 8940 w 121739"/>
                  <a:gd name="connsiteY9" fmla="*/ 40298 h 271861"/>
                  <a:gd name="connsiteX10" fmla="*/ 19561 w 121739"/>
                  <a:gd name="connsiteY10" fmla="*/ 40298 h 271861"/>
                  <a:gd name="connsiteX11" fmla="*/ 19561 w 121739"/>
                  <a:gd name="connsiteY11" fmla="*/ 61311 h 271861"/>
                  <a:gd name="connsiteX12" fmla="*/ 19103 w 121739"/>
                  <a:gd name="connsiteY12" fmla="*/ 63221 h 271861"/>
                  <a:gd name="connsiteX13" fmla="*/ 28654 w 121739"/>
                  <a:gd name="connsiteY13" fmla="*/ 73192 h 271861"/>
                  <a:gd name="connsiteX14" fmla="*/ 64395 w 121739"/>
                  <a:gd name="connsiteY14" fmla="*/ 131054 h 271861"/>
                  <a:gd name="connsiteX15" fmla="*/ 64395 w 121739"/>
                  <a:gd name="connsiteY15" fmla="*/ 272068 h 271861"/>
                  <a:gd name="connsiteX16" fmla="*/ 78091 w 121739"/>
                  <a:gd name="connsiteY16" fmla="*/ 272068 h 27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739" h="271861">
                    <a:moveTo>
                      <a:pt x="78091" y="272068"/>
                    </a:moveTo>
                    <a:cubicBezTo>
                      <a:pt x="91597" y="272049"/>
                      <a:pt x="102542" y="261103"/>
                      <a:pt x="102542" y="247598"/>
                    </a:cubicBezTo>
                    <a:lnTo>
                      <a:pt x="102542" y="40183"/>
                    </a:lnTo>
                    <a:lnTo>
                      <a:pt x="112323" y="40183"/>
                    </a:lnTo>
                    <a:cubicBezTo>
                      <a:pt x="117595" y="40241"/>
                      <a:pt x="121912" y="36000"/>
                      <a:pt x="121969" y="30728"/>
                    </a:cubicBezTo>
                    <a:cubicBezTo>
                      <a:pt x="121969" y="30689"/>
                      <a:pt x="121969" y="30670"/>
                      <a:pt x="121969" y="30632"/>
                    </a:cubicBezTo>
                    <a:lnTo>
                      <a:pt x="72150" y="2953"/>
                    </a:lnTo>
                    <a:cubicBezTo>
                      <a:pt x="65464" y="-830"/>
                      <a:pt x="57250" y="-696"/>
                      <a:pt x="50698" y="3297"/>
                    </a:cubicBezTo>
                    <a:lnTo>
                      <a:pt x="229" y="30632"/>
                    </a:lnTo>
                    <a:cubicBezTo>
                      <a:pt x="229" y="35427"/>
                      <a:pt x="4050" y="40298"/>
                      <a:pt x="8940" y="40298"/>
                    </a:cubicBezTo>
                    <a:lnTo>
                      <a:pt x="19561" y="40298"/>
                    </a:lnTo>
                    <a:lnTo>
                      <a:pt x="19561" y="61311"/>
                    </a:lnTo>
                    <a:cubicBezTo>
                      <a:pt x="19561" y="61979"/>
                      <a:pt x="19389" y="62629"/>
                      <a:pt x="19103" y="63221"/>
                    </a:cubicBezTo>
                    <a:cubicBezTo>
                      <a:pt x="22942" y="65857"/>
                      <a:pt x="26190" y="69238"/>
                      <a:pt x="28654" y="73192"/>
                    </a:cubicBezTo>
                    <a:lnTo>
                      <a:pt x="64395" y="131054"/>
                    </a:lnTo>
                    <a:lnTo>
                      <a:pt x="64395" y="272068"/>
                    </a:lnTo>
                    <a:lnTo>
                      <a:pt x="78091" y="272068"/>
                    </a:lnTo>
                    <a:close/>
                  </a:path>
                </a:pathLst>
              </a:custGeom>
              <a:gradFill>
                <a:gsLst>
                  <a:gs pos="0">
                    <a:srgbClr val="00ADDC"/>
                  </a:gs>
                  <a:gs pos="50000">
                    <a:srgbClr val="009DC6"/>
                  </a:gs>
                  <a:gs pos="100000">
                    <a:srgbClr val="008DB1"/>
                  </a:gs>
                </a:gsLst>
                <a:lin ang="19799996" scaled="1"/>
              </a:gradFill>
              <a:ln w="1909" cap="flat">
                <a:noFill/>
                <a:prstDash val="solid"/>
                <a:miter/>
              </a:ln>
            </p:spPr>
            <p:txBody>
              <a:bodyPr rtlCol="0" anchor="ctr"/>
              <a:lstStyle/>
              <a:p>
                <a:endParaRPr lang="en-US"/>
              </a:p>
            </p:txBody>
          </p:sp>
          <p:sp>
            <p:nvSpPr>
              <p:cNvPr id="1068" name="Freeform: Shape 1067">
                <a:extLst>
                  <a:ext uri="{FF2B5EF4-FFF2-40B4-BE49-F238E27FC236}">
                    <a16:creationId xmlns:a16="http://schemas.microsoft.com/office/drawing/2014/main" id="{0008393A-69F5-2C5A-012A-D1B6F642C573}"/>
                  </a:ext>
                </a:extLst>
              </p:cNvPr>
              <p:cNvSpPr/>
              <p:nvPr/>
            </p:nvSpPr>
            <p:spPr>
              <a:xfrm>
                <a:off x="9190083" y="5224358"/>
                <a:ext cx="204950" cy="230834"/>
              </a:xfrm>
              <a:custGeom>
                <a:avLst/>
                <a:gdLst>
                  <a:gd name="connsiteX0" fmla="*/ 27656 w 204950"/>
                  <a:gd name="connsiteY0" fmla="*/ 231031 h 230834"/>
                  <a:gd name="connsiteX1" fmla="*/ 282 w 204950"/>
                  <a:gd name="connsiteY1" fmla="*/ 203696 h 230834"/>
                  <a:gd name="connsiteX2" fmla="*/ 282 w 204950"/>
                  <a:gd name="connsiteY2" fmla="*/ 91297 h 230834"/>
                  <a:gd name="connsiteX3" fmla="*/ 35641 w 204950"/>
                  <a:gd name="connsiteY3" fmla="*/ 37581 h 230834"/>
                  <a:gd name="connsiteX4" fmla="*/ 50006 w 204950"/>
                  <a:gd name="connsiteY4" fmla="*/ 25221 h 230834"/>
                  <a:gd name="connsiteX5" fmla="*/ 99290 w 204950"/>
                  <a:gd name="connsiteY5" fmla="*/ 1802 h 230834"/>
                  <a:gd name="connsiteX6" fmla="*/ 113770 w 204950"/>
                  <a:gd name="connsiteY6" fmla="*/ 1916 h 230834"/>
                  <a:gd name="connsiteX7" fmla="*/ 158985 w 204950"/>
                  <a:gd name="connsiteY7" fmla="*/ 24400 h 230834"/>
                  <a:gd name="connsiteX8" fmla="*/ 170256 w 204950"/>
                  <a:gd name="connsiteY8" fmla="*/ 34754 h 230834"/>
                  <a:gd name="connsiteX9" fmla="*/ 205232 w 204950"/>
                  <a:gd name="connsiteY9" fmla="*/ 91392 h 230834"/>
                  <a:gd name="connsiteX10" fmla="*/ 205232 w 204950"/>
                  <a:gd name="connsiteY10" fmla="*/ 231031 h 230834"/>
                  <a:gd name="connsiteX11" fmla="*/ 27656 w 204950"/>
                  <a:gd name="connsiteY11" fmla="*/ 231031 h 230834"/>
                  <a:gd name="connsiteX12" fmla="*/ 27656 w 204950"/>
                  <a:gd name="connsiteY12" fmla="*/ 231031 h 230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950" h="230834">
                    <a:moveTo>
                      <a:pt x="27656" y="231031"/>
                    </a:moveTo>
                    <a:cubicBezTo>
                      <a:pt x="12546" y="231031"/>
                      <a:pt x="301" y="218806"/>
                      <a:pt x="282" y="203696"/>
                    </a:cubicBezTo>
                    <a:lnTo>
                      <a:pt x="282" y="91297"/>
                    </a:lnTo>
                    <a:lnTo>
                      <a:pt x="35641" y="37581"/>
                    </a:lnTo>
                    <a:cubicBezTo>
                      <a:pt x="39041" y="32079"/>
                      <a:pt x="44065" y="27762"/>
                      <a:pt x="50006" y="25221"/>
                    </a:cubicBezTo>
                    <a:lnTo>
                      <a:pt x="99290" y="1802"/>
                    </a:lnTo>
                    <a:cubicBezTo>
                      <a:pt x="103875" y="-376"/>
                      <a:pt x="109223" y="-338"/>
                      <a:pt x="113770" y="1916"/>
                    </a:cubicBezTo>
                    <a:lnTo>
                      <a:pt x="158985" y="24400"/>
                    </a:lnTo>
                    <a:cubicBezTo>
                      <a:pt x="163608" y="26769"/>
                      <a:pt x="167505" y="30341"/>
                      <a:pt x="170256" y="34754"/>
                    </a:cubicBezTo>
                    <a:lnTo>
                      <a:pt x="205232" y="91392"/>
                    </a:lnTo>
                    <a:lnTo>
                      <a:pt x="205232" y="231031"/>
                    </a:lnTo>
                    <a:lnTo>
                      <a:pt x="27656" y="231031"/>
                    </a:lnTo>
                    <a:lnTo>
                      <a:pt x="27656" y="231031"/>
                    </a:lnTo>
                    <a:close/>
                  </a:path>
                </a:pathLst>
              </a:custGeom>
              <a:gradFill>
                <a:gsLst>
                  <a:gs pos="0">
                    <a:srgbClr val="B2D33B"/>
                  </a:gs>
                  <a:gs pos="50000">
                    <a:srgbClr val="9CBB37"/>
                  </a:gs>
                  <a:gs pos="100000">
                    <a:srgbClr val="86A333"/>
                  </a:gs>
                </a:gsLst>
                <a:lin ang="1800041" scaled="1"/>
              </a:gradFill>
              <a:ln w="1909" cap="flat">
                <a:noFill/>
                <a:prstDash val="solid"/>
                <a:miter/>
              </a:ln>
            </p:spPr>
            <p:txBody>
              <a:bodyPr rtlCol="0" anchor="ctr"/>
              <a:lstStyle/>
              <a:p>
                <a:endParaRPr lang="en-US"/>
              </a:p>
            </p:txBody>
          </p:sp>
        </p:grpSp>
      </p:grpSp>
      <p:sp>
        <p:nvSpPr>
          <p:cNvPr id="2" name="Content Placeholder 1">
            <a:extLst>
              <a:ext uri="{FF2B5EF4-FFF2-40B4-BE49-F238E27FC236}">
                <a16:creationId xmlns:a16="http://schemas.microsoft.com/office/drawing/2014/main" id="{BE849FDA-E682-528C-EBA0-8E3D984FEA21}"/>
              </a:ext>
            </a:extLst>
          </p:cNvPr>
          <p:cNvSpPr>
            <a:spLocks noGrp="1"/>
          </p:cNvSpPr>
          <p:nvPr>
            <p:ph idx="1"/>
          </p:nvPr>
        </p:nvSpPr>
        <p:spPr>
          <a:xfrm>
            <a:off x="76200" y="5592357"/>
            <a:ext cx="8991600" cy="579843"/>
          </a:xfrm>
        </p:spPr>
        <p:txBody>
          <a:bodyPr/>
          <a:lstStyle/>
          <a:p>
            <a:r>
              <a:rPr lang="en-US" dirty="0"/>
              <a:t>Where can we find these continuum dominated states in light nuclei?</a:t>
            </a:r>
          </a:p>
        </p:txBody>
      </p:sp>
      <p:sp>
        <p:nvSpPr>
          <p:cNvPr id="3" name="Title 2">
            <a:extLst>
              <a:ext uri="{FF2B5EF4-FFF2-40B4-BE49-F238E27FC236}">
                <a16:creationId xmlns:a16="http://schemas.microsoft.com/office/drawing/2014/main" id="{20710F46-A5F2-8DD1-A770-44F6F6554A2D}"/>
              </a:ext>
            </a:extLst>
          </p:cNvPr>
          <p:cNvSpPr>
            <a:spLocks noGrp="1"/>
          </p:cNvSpPr>
          <p:nvPr>
            <p:ph type="title"/>
          </p:nvPr>
        </p:nvSpPr>
        <p:spPr/>
        <p:txBody>
          <a:bodyPr/>
          <a:lstStyle/>
          <a:p>
            <a:r>
              <a:rPr lang="en-US" dirty="0"/>
              <a:t>Introduction – Exotic Nuclei</a:t>
            </a:r>
          </a:p>
        </p:txBody>
      </p:sp>
      <p:sp>
        <p:nvSpPr>
          <p:cNvPr id="5" name="Slide Number Placeholder 4">
            <a:extLst>
              <a:ext uri="{FF2B5EF4-FFF2-40B4-BE49-F238E27FC236}">
                <a16:creationId xmlns:a16="http://schemas.microsoft.com/office/drawing/2014/main" id="{6D942E51-27DA-44CC-D1EC-ECCF71615A9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9</a:t>
            </a:fld>
            <a:endParaRPr lang="en-US"/>
          </a:p>
        </p:txBody>
      </p:sp>
      <p:pic>
        <p:nvPicPr>
          <p:cNvPr id="1087" name="Picture 1086">
            <a:extLst>
              <a:ext uri="{FF2B5EF4-FFF2-40B4-BE49-F238E27FC236}">
                <a16:creationId xmlns:a16="http://schemas.microsoft.com/office/drawing/2014/main" id="{7C7C2237-5432-7B6B-80FC-9399DD60AA2A}"/>
              </a:ext>
            </a:extLst>
          </p:cNvPr>
          <p:cNvPicPr>
            <a:picLocks noChangeAspect="1"/>
          </p:cNvPicPr>
          <p:nvPr/>
        </p:nvPicPr>
        <p:blipFill>
          <a:blip r:embed="rId3"/>
          <a:stretch>
            <a:fillRect/>
          </a:stretch>
        </p:blipFill>
        <p:spPr>
          <a:xfrm>
            <a:off x="219821" y="2306690"/>
            <a:ext cx="3155064" cy="2244620"/>
          </a:xfrm>
          <a:prstGeom prst="rect">
            <a:avLst/>
          </a:prstGeom>
        </p:spPr>
      </p:pic>
      <p:sp>
        <p:nvSpPr>
          <p:cNvPr id="1091" name="Footer Placeholder 2">
            <a:extLst>
              <a:ext uri="{FF2B5EF4-FFF2-40B4-BE49-F238E27FC236}">
                <a16:creationId xmlns:a16="http://schemas.microsoft.com/office/drawing/2014/main" id="{1FC047E5-39DA-C058-1E98-734A87FC90C3}"/>
              </a:ext>
            </a:extLst>
          </p:cNvPr>
          <p:cNvSpPr>
            <a:spLocks noGrp="1"/>
          </p:cNvSpPr>
          <p:nvPr>
            <p:ph type="ftr" sz="quarter" idx="10"/>
          </p:nvPr>
        </p:nvSpPr>
        <p:spPr>
          <a:xfrm>
            <a:off x="4005360" y="6347522"/>
            <a:ext cx="4241321" cy="364628"/>
          </a:xfrm>
        </p:spPr>
        <p:txBody>
          <a:bodyPr/>
          <a:lstStyle/>
          <a:p>
            <a:pPr>
              <a:defRPr/>
            </a:pPr>
            <a:r>
              <a:rPr lang="en-US" dirty="0"/>
              <a:t>J. Wylie, </a:t>
            </a:r>
            <a:r>
              <a:rPr lang="en-US" dirty="0" err="1"/>
              <a:t>Erice</a:t>
            </a:r>
            <a:r>
              <a:rPr lang="en-US" dirty="0"/>
              <a:t> Meeting 2024</a:t>
            </a:r>
          </a:p>
        </p:txBody>
      </p:sp>
      <p:sp>
        <p:nvSpPr>
          <p:cNvPr id="4" name="Content Placeholder 1">
            <a:extLst>
              <a:ext uri="{FF2B5EF4-FFF2-40B4-BE49-F238E27FC236}">
                <a16:creationId xmlns:a16="http://schemas.microsoft.com/office/drawing/2014/main" id="{911B519A-28F1-0839-740C-D0D9995448FE}"/>
              </a:ext>
            </a:extLst>
          </p:cNvPr>
          <p:cNvSpPr txBox="1">
            <a:spLocks/>
          </p:cNvSpPr>
          <p:nvPr/>
        </p:nvSpPr>
        <p:spPr>
          <a:xfrm>
            <a:off x="143134" y="4551310"/>
            <a:ext cx="3614640" cy="491977"/>
          </a:xfrm>
          <a:prstGeom prst="rect">
            <a:avLst/>
          </a:prstGeom>
        </p:spPr>
        <p:txBody>
          <a:bodyPr/>
          <a:lstStyle>
            <a:lvl1pPr marL="180178" indent="-180178" algn="l" defTabSz="803293"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59" indent="-151650" algn="l" defTabSz="803293"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584" indent="-160658" algn="l" defTabSz="803293"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19" indent="-133632" algn="l" defTabSz="803293"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991" indent="-180178" algn="l" defTabSz="803293"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294"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333"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372"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407" indent="-150759" algn="l" defTabSz="807750"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pPr marL="0" indent="0" algn="ctr">
              <a:spcAft>
                <a:spcPts val="600"/>
              </a:spcAft>
              <a:buNone/>
            </a:pPr>
            <a:r>
              <a:rPr lang="en-US" sz="900" kern="0" dirty="0"/>
              <a:t>[2] </a:t>
            </a:r>
            <a:r>
              <a:rPr lang="fr-FR" sz="900" kern="0" dirty="0"/>
              <a:t>N Michel </a:t>
            </a:r>
            <a:r>
              <a:rPr lang="fr-FR" sz="900" i="1" kern="0" dirty="0"/>
              <a:t>et al</a:t>
            </a:r>
            <a:r>
              <a:rPr lang="fr-FR" sz="900" kern="0" dirty="0"/>
              <a:t> 2009 </a:t>
            </a:r>
            <a:r>
              <a:rPr lang="fr-FR" sz="900" i="1" kern="0" dirty="0"/>
              <a:t>J. Phys. G: </a:t>
            </a:r>
            <a:r>
              <a:rPr lang="fr-FR" sz="900" i="1" kern="0" dirty="0" err="1"/>
              <a:t>Nucl</a:t>
            </a:r>
            <a:r>
              <a:rPr lang="fr-FR" sz="900" i="1" kern="0" dirty="0"/>
              <a:t>. Part. Phys.</a:t>
            </a:r>
            <a:r>
              <a:rPr lang="fr-FR" sz="900" kern="0" dirty="0"/>
              <a:t> 36 013101</a:t>
            </a:r>
            <a:endParaRPr lang="en-US" sz="900" kern="0" dirty="0"/>
          </a:p>
        </p:txBody>
      </p:sp>
    </p:spTree>
    <p:extLst>
      <p:ext uri="{BB962C8B-B14F-4D97-AF65-F5344CB8AC3E}">
        <p14:creationId xmlns:p14="http://schemas.microsoft.com/office/powerpoint/2010/main" val="734814337"/>
      </p:ext>
    </p:extLst>
  </p:cSld>
  <p:clrMapOvr>
    <a:masterClrMapping/>
  </p:clrMapOvr>
</p:sld>
</file>

<file path=ppt/theme/theme1.xml><?xml version="1.0" encoding="utf-8"?>
<a:theme xmlns:a="http://schemas.openxmlformats.org/drawingml/2006/main" name="1_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_and_nscl_powerpoint_template.pptx" id="{9483F1C5-FF7F-4634-A0EC-FA7ED3D8E051}" vid="{687A5648-8816-44F8-8639-2D478726F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rchive_x0020_Date xmlns="31ac3772-10db-466f-87b2-5ca6a813de61" xsi:nil="true"/>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64A49F64DF79428F509E137829B888" ma:contentTypeVersion="12" ma:contentTypeDescription="Create a new document." ma:contentTypeScope="" ma:versionID="f78492142974c4de333a7b90d3569bca">
  <xsd:schema xmlns:xsd="http://www.w3.org/2001/XMLSchema" xmlns:xs="http://www.w3.org/2001/XMLSchema" xmlns:p="http://schemas.microsoft.com/office/2006/metadata/properties" xmlns:ns1="http://schemas.microsoft.com/sharepoint/v3" xmlns:ns3="31ac3772-10db-466f-87b2-5ca6a813de61" xmlns:ns4="http://schemas.microsoft.com/sharepoint/v4" targetNamespace="http://schemas.microsoft.com/office/2006/metadata/properties" ma:root="true" ma:fieldsID="55db7e5ff2f0921c7a8e51d838ec3469" ns1:_="" ns3:_="" ns4:_="">
    <xsd:import namespace="http://schemas.microsoft.com/sharepoint/v3"/>
    <xsd:import namespace="31ac3772-10db-466f-87b2-5ca6a813de61"/>
    <xsd:import namespace="http://schemas.microsoft.com/sharepoint/v4"/>
    <xsd:element name="properties">
      <xsd:complexType>
        <xsd:sequence>
          <xsd:element name="documentManagement">
            <xsd:complexType>
              <xsd:all>
                <xsd:element ref="ns3:Archive_x0020_Date" minOccurs="0"/>
                <xsd:element ref="ns1:EmailSender" minOccurs="0"/>
                <xsd:element ref="ns1:EmailTo" minOccurs="0"/>
                <xsd:element ref="ns1:EmailCc" minOccurs="0"/>
                <xsd:element ref="ns1:EmailFrom" minOccurs="0"/>
                <xsd:element ref="ns1:EmailSubject" minOccurs="0"/>
                <xsd:element ref="ns4: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xsd:simpleType>
        <xsd:restriction base="dms:Note">
          <xsd:maxLength value="255"/>
        </xsd:restriction>
      </xsd:simpleType>
    </xsd:element>
    <xsd:element name="EmailTo" ma:index="13" nillable="true" ma:displayName="E-Mail To" ma:hidden="true" ma:internalName="EmailTo">
      <xsd:simpleType>
        <xsd:restriction base="dms:Note">
          <xsd:maxLength value="255"/>
        </xsd:restriction>
      </xsd:simpleType>
    </xsd:element>
    <xsd:element name="EmailCc" ma:index="14" nillable="true" ma:displayName="E-Mail Cc" ma:hidden="true" ma:internalName="EmailCc">
      <xsd:simpleType>
        <xsd:restriction base="dms:Note">
          <xsd:maxLength value="255"/>
        </xsd:restriction>
      </xsd:simpleType>
    </xsd:element>
    <xsd:element name="EmailFrom" ma:index="15" nillable="true" ma:displayName="E-Mail From" ma:hidden="true" ma:internalName="EmailFrom">
      <xsd:simpleType>
        <xsd:restriction base="dms:Text"/>
      </xsd:simpleType>
    </xsd:element>
    <xsd:element name="EmailSubject" ma:index="1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ac3772-10db-466f-87b2-5ca6a813de61" elementFormDefault="qualified">
    <xsd:import namespace="http://schemas.microsoft.com/office/2006/documentManagement/types"/>
    <xsd:import namespace="http://schemas.microsoft.com/office/infopath/2007/PartnerControls"/>
    <xsd:element name="Archive_x0020_Date" ma:index="11" nillable="true" ma:displayName="Archive Date" ma:format="DateOnly" ma:internalName="Archive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7"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A702D-F6E6-4314-8945-369A109C75F9}">
  <ds:schemaRefs>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http://schemas.microsoft.com/sharepoint/v4"/>
    <ds:schemaRef ds:uri="http://schemas.microsoft.com/office/infopath/2007/PartnerControls"/>
    <ds:schemaRef ds:uri="http://schemas.microsoft.com/office/2006/metadata/properties"/>
    <ds:schemaRef ds:uri="31ac3772-10db-466f-87b2-5ca6a813de61"/>
    <ds:schemaRef ds:uri="http://schemas.microsoft.com/sharepoint/v3"/>
    <ds:schemaRef ds:uri="http://www.w3.org/XML/1998/namespace"/>
  </ds:schemaRefs>
</ds:datastoreItem>
</file>

<file path=customXml/itemProps2.xml><?xml version="1.0" encoding="utf-8"?>
<ds:datastoreItem xmlns:ds="http://schemas.openxmlformats.org/officeDocument/2006/customXml" ds:itemID="{8E469EA4-592B-4633-99F9-8AEF755DA6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ac3772-10db-466f-87b2-5ca6a813de6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76CD61-6042-403B-B3F6-04E51A8FF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frib_and_nscl_powerpoint_template</Template>
  <TotalTime>34594</TotalTime>
  <Words>5407</Words>
  <Application>Microsoft Office PowerPoint</Application>
  <PresentationFormat>On-screen Show (4:3)</PresentationFormat>
  <Paragraphs>793</Paragraphs>
  <Slides>49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Cambria Math</vt:lpstr>
      <vt:lpstr>Helvetica</vt:lpstr>
      <vt:lpstr>Lucida Grande</vt:lpstr>
      <vt:lpstr>Wingdings</vt:lpstr>
      <vt:lpstr>ヒラギノ角ゴ Pro W3</vt:lpstr>
      <vt:lpstr>1_FRIB3</vt:lpstr>
      <vt:lpstr>Understanding continuum effects on nuclei near the driplines</vt:lpstr>
      <vt:lpstr>Outline</vt:lpstr>
      <vt:lpstr>Outline</vt:lpstr>
      <vt:lpstr>Reminder – Gamow States</vt:lpstr>
      <vt:lpstr>Introduction – Resonant State Analogy</vt:lpstr>
      <vt:lpstr>Introduction – Resonant State Analogy</vt:lpstr>
      <vt:lpstr>Introduction – Resonant State Analogy</vt:lpstr>
      <vt:lpstr>Introduction – Resonant State Analogy</vt:lpstr>
      <vt:lpstr>Introduction – Exotic Nuclei</vt:lpstr>
      <vt:lpstr>Introduction – Exotic Nuclei</vt:lpstr>
      <vt:lpstr>Spectroscopic Factors</vt:lpstr>
      <vt:lpstr>Spectroscopic Factors</vt:lpstr>
      <vt:lpstr>Spectroscopic Factors</vt:lpstr>
      <vt:lpstr>Spectroscopic Factors</vt:lpstr>
      <vt:lpstr>Spectroscopic Factors</vt:lpstr>
      <vt:lpstr>Spectroscopic Factors</vt:lpstr>
      <vt:lpstr>Spectroscopic Factors</vt:lpstr>
      <vt:lpstr>Spectroscopic Factors</vt:lpstr>
      <vt:lpstr>Spectroscopic Factors</vt:lpstr>
      <vt:lpstr>Spectroscopic Factors</vt:lpstr>
      <vt:lpstr>PowerPoint Presentation</vt:lpstr>
      <vt:lpstr>Motivation – Nitrogen-9</vt:lpstr>
      <vt:lpstr>Nitrogen-9</vt:lpstr>
      <vt:lpstr>Nitrogen-9</vt:lpstr>
      <vt:lpstr>Nitrogen-9</vt:lpstr>
      <vt:lpstr>Nitrogen-9</vt:lpstr>
      <vt:lpstr>Nitrogen-9</vt:lpstr>
      <vt:lpstr>PowerPoint Presentation</vt:lpstr>
      <vt:lpstr>Quantifying the continuum</vt:lpstr>
      <vt:lpstr>Quantifying the continuum</vt:lpstr>
      <vt:lpstr>Quantifying the continuum</vt:lpstr>
      <vt:lpstr>Quantifying the continuum</vt:lpstr>
      <vt:lpstr>Quantifying the continuum</vt:lpstr>
      <vt:lpstr>Conclusions</vt:lpstr>
      <vt:lpstr>Acknowledgements</vt:lpstr>
      <vt:lpstr>Backup Slides</vt:lpstr>
      <vt:lpstr>Introduction – Harmonic Oscillator solutions</vt:lpstr>
      <vt:lpstr>Introduction – Finite Well solutions</vt:lpstr>
      <vt:lpstr>Introduction – Gamow Shell Model</vt:lpstr>
      <vt:lpstr>Introduction – Resonant State Classifications</vt:lpstr>
      <vt:lpstr>Quick aside – antibound states</vt:lpstr>
      <vt:lpstr>Spectroscopic Factors</vt:lpstr>
      <vt:lpstr>Backup – Stable results of isobaric analogs</vt:lpstr>
      <vt:lpstr>Backup – What can we call a state?</vt:lpstr>
      <vt:lpstr>8C(2+) results – What can we call a state?</vt:lpstr>
      <vt:lpstr>How can we improve our understanding?</vt:lpstr>
      <vt:lpstr>How can we improve our understanding?</vt:lpstr>
      <vt:lpstr>Computational bottlenecks</vt:lpstr>
      <vt:lpstr>Thesis project – quantifying the continuum</vt:lpstr>
    </vt:vector>
  </TitlesOfParts>
  <Company>NSCL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Kankula, Angie</dc:creator>
  <cp:lastModifiedBy>Joshua Wylie</cp:lastModifiedBy>
  <cp:revision>422</cp:revision>
  <cp:lastPrinted>2013-06-17T20:20:32Z</cp:lastPrinted>
  <dcterms:created xsi:type="dcterms:W3CDTF">2015-04-05T15:12:25Z</dcterms:created>
  <dcterms:modified xsi:type="dcterms:W3CDTF">2024-09-18T13:52:41Z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0x010100F664A49F64DF79428F509E137829B888</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ies>
</file>