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27" r:id="rId1"/>
    <p:sldMasterId id="2147484137" r:id="rId2"/>
  </p:sldMasterIdLst>
  <p:notesMasterIdLst>
    <p:notesMasterId r:id="rId29"/>
  </p:notesMasterIdLst>
  <p:sldIdLst>
    <p:sldId id="552" r:id="rId3"/>
    <p:sldId id="767" r:id="rId4"/>
    <p:sldId id="768" r:id="rId5"/>
    <p:sldId id="683" r:id="rId6"/>
    <p:sldId id="766" r:id="rId7"/>
    <p:sldId id="780" r:id="rId8"/>
    <p:sldId id="699" r:id="rId9"/>
    <p:sldId id="776" r:id="rId10"/>
    <p:sldId id="775" r:id="rId11"/>
    <p:sldId id="777" r:id="rId12"/>
    <p:sldId id="782" r:id="rId13"/>
    <p:sldId id="771" r:id="rId14"/>
    <p:sldId id="772" r:id="rId15"/>
    <p:sldId id="773" r:id="rId16"/>
    <p:sldId id="697" r:id="rId17"/>
    <p:sldId id="778" r:id="rId18"/>
    <p:sldId id="695" r:id="rId19"/>
    <p:sldId id="784" r:id="rId20"/>
    <p:sldId id="785" r:id="rId21"/>
    <p:sldId id="770" r:id="rId22"/>
    <p:sldId id="781" r:id="rId23"/>
    <p:sldId id="783" r:id="rId24"/>
    <p:sldId id="559" r:id="rId25"/>
    <p:sldId id="769" r:id="rId26"/>
    <p:sldId id="617" r:id="rId27"/>
    <p:sldId id="779" r:id="rId2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  <a:srgbClr val="E6E6E6"/>
    <a:srgbClr val="FFFFE8"/>
    <a:srgbClr val="99D825"/>
    <a:srgbClr val="99DA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17"/>
    <p:restoredTop sz="86120" autoAdjust="0"/>
  </p:normalViewPr>
  <p:slideViewPr>
    <p:cSldViewPr snapToGrid="0">
      <p:cViewPr varScale="1">
        <p:scale>
          <a:sx n="92" d="100"/>
          <a:sy n="92" d="100"/>
        </p:scale>
        <p:origin x="47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1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C0C072F-7918-0C48-AEA6-21826442BF9C}" type="datetime1">
              <a:rPr lang="en-US"/>
              <a:pPr>
                <a:defRPr/>
              </a:pPr>
              <a:t>9/17/24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/>
              <a:t>Click to edit Master text styles</a:t>
            </a:r>
          </a:p>
          <a:p>
            <a:pPr lvl="1"/>
            <a:r>
              <a:rPr lang="pl-PL" noProof="0"/>
              <a:t>Second level</a:t>
            </a:r>
          </a:p>
          <a:p>
            <a:pPr lvl="2"/>
            <a:r>
              <a:rPr lang="pl-PL" noProof="0"/>
              <a:t>Third level</a:t>
            </a:r>
          </a:p>
          <a:p>
            <a:pPr lvl="3"/>
            <a:r>
              <a:rPr lang="pl-PL" noProof="0"/>
              <a:t>Fourth level</a:t>
            </a:r>
          </a:p>
          <a:p>
            <a:pPr lvl="4"/>
            <a:r>
              <a:rPr lang="pl-PL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1377B01-E0AA-BE40-BA29-A436AD65EB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1792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377B01-E0AA-BE40-BA29-A436AD65EBD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158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377B01-E0AA-BE40-BA29-A436AD65EBD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25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377B01-E0AA-BE40-BA29-A436AD65EBD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35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377B01-E0AA-BE40-BA29-A436AD65EBD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82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CE59DA-BD7A-EB4A-B3C4-48DB9D01DB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09" charset="0"/>
                <a:ea typeface="+mn-ea"/>
                <a:cs typeface="Arial" pitchFamily="-109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09" charset="0"/>
              <a:ea typeface="+mn-ea"/>
              <a:cs typeface="Arial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760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377B01-E0AA-BE40-BA29-A436AD65EBD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79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996607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377B01-E0AA-BE40-BA29-A436AD65EBD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248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377B01-E0AA-BE40-BA29-A436AD65EBD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35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3" y="6475084"/>
            <a:ext cx="4152926" cy="364628"/>
          </a:xfrm>
          <a:prstGeom prst="rect">
            <a:avLst/>
          </a:prstGeom>
          <a:ln>
            <a:noFill/>
          </a:ln>
        </p:spPr>
        <p:txBody>
          <a:bodyPr lIns="0" tIns="48077" rIns="0" bIns="48077" anchor="b"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/>
              <a:t>W. Nazarewicz, Erice School 2024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842866" y="65011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3" y="6475084"/>
            <a:ext cx="4152926" cy="364628"/>
          </a:xfrm>
          <a:prstGeom prst="rect">
            <a:avLst/>
          </a:prstGeom>
          <a:ln>
            <a:noFill/>
          </a:ln>
        </p:spPr>
        <p:txBody>
          <a:bodyPr lIns="0" tIns="48077" rIns="0" bIns="48077" anchor="b"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/>
              <a:t>W. Nazarewicz, Erice School 2024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842866" y="65011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3" y="6475084"/>
            <a:ext cx="4152926" cy="364628"/>
          </a:xfrm>
          <a:prstGeom prst="rect">
            <a:avLst/>
          </a:prstGeom>
          <a:ln>
            <a:noFill/>
          </a:ln>
        </p:spPr>
        <p:txBody>
          <a:bodyPr lIns="0" tIns="48077" rIns="0" bIns="48077" anchor="b"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/>
              <a:t>W. Nazarewicz, Erice School 2024</a:t>
            </a:r>
            <a:endParaRPr lang="en-US" dirty="0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842866" y="65011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955"/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6955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76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3" y="6475084"/>
            <a:ext cx="4152926" cy="364628"/>
          </a:xfrm>
          <a:prstGeom prst="rect">
            <a:avLst/>
          </a:prstGeom>
          <a:ln>
            <a:noFill/>
          </a:ln>
        </p:spPr>
        <p:txBody>
          <a:bodyPr lIns="0" tIns="48077" rIns="0" bIns="48077" anchor="b"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/>
              <a:t>W. Nazarewicz, Erice School 2024</a:t>
            </a:r>
            <a:endParaRPr lang="en-US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842866" y="65011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955"/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6955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56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pt_bkg1.png">
            <a:extLst>
              <a:ext uri="{FF2B5EF4-FFF2-40B4-BE49-F238E27FC236}">
                <a16:creationId xmlns:a16="http://schemas.microsoft.com/office/drawing/2014/main" id="{A5957EB9-B008-2545-B918-8348CB5949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060" y="6588453"/>
            <a:ext cx="999277" cy="21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3EBAAB71-1038-574E-A94E-EE7A70B35E7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489700"/>
            <a:ext cx="9144000" cy="635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172" tIns="45088" rIns="90172" bIns="45088" anchor="ctr"/>
          <a:lstStyle/>
          <a:p>
            <a:pPr defTabSz="450802"/>
            <a:endParaRPr lang="en-US">
              <a:solidFill>
                <a:prstClr val="black"/>
              </a:solidFill>
              <a:ea typeface="ヒラギノ角ゴ Pro W3" pitchFamily="-111" charset="-128"/>
            </a:endParaRPr>
          </a:p>
        </p:txBody>
      </p:sp>
      <p:pic>
        <p:nvPicPr>
          <p:cNvPr id="9" name="Picture 8" descr="FRIB_logo_NEW-web.png">
            <a:extLst>
              <a:ext uri="{FF2B5EF4-FFF2-40B4-BE49-F238E27FC236}">
                <a16:creationId xmlns:a16="http://schemas.microsoft.com/office/drawing/2014/main" id="{501F2C02-59D7-6D46-AF63-991874B88F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1" y="6561207"/>
            <a:ext cx="222250" cy="284093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3B1EDA2B-5EEB-6347-9739-C7BFABE916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42866" y="65011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8">
            <a:extLst>
              <a:ext uri="{FF2B5EF4-FFF2-40B4-BE49-F238E27FC236}">
                <a16:creationId xmlns:a16="http://schemas.microsoft.com/office/drawing/2014/main" id="{62E11D11-5407-7247-9672-87FB212F8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79254" y="6501170"/>
            <a:ext cx="39980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W. Nazarewicz, Erice School 2024</a:t>
            </a:r>
          </a:p>
        </p:txBody>
      </p:sp>
    </p:spTree>
    <p:extLst>
      <p:ext uri="{BB962C8B-B14F-4D97-AF65-F5344CB8AC3E}">
        <p14:creationId xmlns:p14="http://schemas.microsoft.com/office/powerpoint/2010/main" val="110597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754BABCE-196E-5E49-9B7D-B6ECB81E97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42866" y="65011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FC83A006-7D27-C245-8F82-3310B8944E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79254" y="6501170"/>
            <a:ext cx="39980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W. Nazarewicz, Erice School 2024</a:t>
            </a:r>
          </a:p>
        </p:txBody>
      </p:sp>
    </p:spTree>
    <p:extLst>
      <p:ext uri="{BB962C8B-B14F-4D97-AF65-F5344CB8AC3E}">
        <p14:creationId xmlns:p14="http://schemas.microsoft.com/office/powerpoint/2010/main" val="74466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842866" y="65011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C7CF1-4D7D-C941-87F6-6592CA3F759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AC44A6DE-F48B-7645-B41A-DE8EAE026C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79254" y="6501170"/>
            <a:ext cx="39980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W. Nazarewicz, Erice School 2024</a:t>
            </a:r>
          </a:p>
        </p:txBody>
      </p:sp>
    </p:spTree>
    <p:extLst>
      <p:ext uri="{BB962C8B-B14F-4D97-AF65-F5344CB8AC3E}">
        <p14:creationId xmlns:p14="http://schemas.microsoft.com/office/powerpoint/2010/main" val="345907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pt_bkg1.png"/>
          <p:cNvPicPr>
            <a:picLocks noChangeAspect="1"/>
          </p:cNvPicPr>
          <p:nvPr userDrawn="1"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060" y="6588453"/>
            <a:ext cx="999277" cy="21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9"/>
          <p:cNvSpPr>
            <a:spLocks noChangeArrowheads="1"/>
          </p:cNvSpPr>
          <p:nvPr userDrawn="1"/>
        </p:nvSpPr>
        <p:spPr bwMode="auto">
          <a:xfrm>
            <a:off x="0" y="6489700"/>
            <a:ext cx="9144000" cy="635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172" tIns="45088" rIns="90172" bIns="45088" anchor="ctr"/>
          <a:lstStyle/>
          <a:p>
            <a:pPr defTabSz="450802"/>
            <a:endParaRPr lang="en-US" dirty="0">
              <a:solidFill>
                <a:prstClr val="black"/>
              </a:solidFill>
              <a:ea typeface="ヒラギノ角ゴ Pro W3" pitchFamily="-111" charset="-128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3" y="6475084"/>
            <a:ext cx="4152926" cy="364628"/>
          </a:xfrm>
          <a:prstGeom prst="rect">
            <a:avLst/>
          </a:prstGeom>
          <a:ln>
            <a:noFill/>
          </a:ln>
        </p:spPr>
        <p:txBody>
          <a:bodyPr lIns="0" tIns="48077" rIns="0" bIns="48077" anchor="b"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/>
              <a:t>W. Nazarewicz, Erice School 2024</a:t>
            </a:r>
            <a:endParaRPr lang="en-US" dirty="0"/>
          </a:p>
        </p:txBody>
      </p:sp>
      <p:pic>
        <p:nvPicPr>
          <p:cNvPr id="2" name="Picture 1" descr="FRIB_logo_NEW-web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1" y="6561207"/>
            <a:ext cx="222250" cy="28409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842866" y="65011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955"/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6955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954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5" r:id="rId3"/>
    <p:sldLayoutId id="2147484136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hdr="0" dt="0"/>
  <p:txStyles>
    <p:titleStyle>
      <a:lvl1pPr algn="ctr" defTabSz="456955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695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695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695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695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6955" algn="ctr" defTabSz="45695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3912" algn="ctr" defTabSz="45695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0864" algn="ctr" defTabSz="45695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7822" algn="ctr" defTabSz="45695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718" indent="-342718" algn="l" defTabSz="45695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553" indent="-285597" algn="l" defTabSz="45695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2388" indent="-228478" algn="l" defTabSz="45695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599345" indent="-228478" algn="l" defTabSz="45695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6301" indent="-228478" algn="l" defTabSz="45695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3256" indent="-228478" algn="l" defTabSz="45695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12" indent="-228478" algn="l" defTabSz="45695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7" indent="-228478" algn="l" defTabSz="45695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22" indent="-228478" algn="l" defTabSz="45695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5" algn="l" defTabSz="4569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2" algn="l" defTabSz="4569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4" algn="l" defTabSz="4569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2" algn="l" defTabSz="4569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8" algn="l" defTabSz="4569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36" algn="l" defTabSz="4569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9" algn="l" defTabSz="4569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45" algn="l" defTabSz="4569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pt_bkg1.png">
            <a:extLst>
              <a:ext uri="{FF2B5EF4-FFF2-40B4-BE49-F238E27FC236}">
                <a16:creationId xmlns:a16="http://schemas.microsoft.com/office/drawing/2014/main" id="{0BB86F83-1540-0248-8ACC-502E63B184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060" y="6588453"/>
            <a:ext cx="999277" cy="21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490E88F0-7B9D-E34F-93FF-32B422F328E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489700"/>
            <a:ext cx="9144000" cy="635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172" tIns="45088" rIns="90172" bIns="45088" anchor="ctr"/>
          <a:lstStyle/>
          <a:p>
            <a:pPr defTabSz="450802"/>
            <a:endParaRPr lang="en-US">
              <a:solidFill>
                <a:prstClr val="black"/>
              </a:solidFill>
              <a:ea typeface="ヒラギノ角ゴ Pro W3" pitchFamily="-111" charset="-128"/>
            </a:endParaRPr>
          </a:p>
        </p:txBody>
      </p:sp>
      <p:pic>
        <p:nvPicPr>
          <p:cNvPr id="9" name="Picture 8" descr="FRIB_logo_NEW-web.png">
            <a:extLst>
              <a:ext uri="{FF2B5EF4-FFF2-40B4-BE49-F238E27FC236}">
                <a16:creationId xmlns:a16="http://schemas.microsoft.com/office/drawing/2014/main" id="{C643C26F-F196-BF43-A48C-0B20D9A6395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1" y="6561207"/>
            <a:ext cx="222250" cy="284093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5E427272-354E-7442-BB94-CB948F57F3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42866" y="65011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8">
            <a:extLst>
              <a:ext uri="{FF2B5EF4-FFF2-40B4-BE49-F238E27FC236}">
                <a16:creationId xmlns:a16="http://schemas.microsoft.com/office/drawing/2014/main" id="{6FCF8C84-5E8F-C949-BD26-3698C53B24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79254" y="6501170"/>
            <a:ext cx="39980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W. Nazarewicz, Erice School 2024</a:t>
            </a:r>
          </a:p>
        </p:txBody>
      </p:sp>
    </p:spTree>
    <p:extLst>
      <p:ext uri="{BB962C8B-B14F-4D97-AF65-F5344CB8AC3E}">
        <p14:creationId xmlns:p14="http://schemas.microsoft.com/office/powerpoint/2010/main" val="2982364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emf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89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W. Nazarewicz, Erice School 2024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-16256" y="0"/>
            <a:ext cx="9144000" cy="1261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1" tIns="45695" rIns="91391" bIns="45695">
            <a:prstTxWarp prst="textNoShape">
              <a:avLst/>
            </a:prstTxWarp>
            <a:spAutoFit/>
          </a:bodyPr>
          <a:lstStyle/>
          <a:p>
            <a:pPr algn="ctr" defTabSz="456955"/>
            <a:r>
              <a:rPr lang="en-US" sz="2800" dirty="0">
                <a:solidFill>
                  <a:srgbClr val="FFFF00"/>
                </a:solidFill>
              </a:rPr>
              <a:t>Structure of rare isotopes: theoretical challenges </a:t>
            </a:r>
          </a:p>
          <a:p>
            <a:pPr algn="ctr" defTabSz="456955"/>
            <a:r>
              <a:rPr lang="en-US" sz="1600" dirty="0">
                <a:solidFill>
                  <a:prstClr val="white"/>
                </a:solidFill>
              </a:rPr>
              <a:t>Witold </a:t>
            </a:r>
            <a:r>
              <a:rPr lang="en-US" sz="1600" dirty="0" err="1">
                <a:solidFill>
                  <a:prstClr val="white"/>
                </a:solidFill>
              </a:rPr>
              <a:t>Nazarewicz</a:t>
            </a:r>
            <a:r>
              <a:rPr lang="en-US" sz="1600" dirty="0">
                <a:solidFill>
                  <a:prstClr val="white"/>
                </a:solidFill>
              </a:rPr>
              <a:t> (FRIB/MSU)</a:t>
            </a:r>
          </a:p>
          <a:p>
            <a:pPr algn="ctr" defTabSz="456955"/>
            <a:r>
              <a:rPr lang="en-US" sz="1600" dirty="0">
                <a:solidFill>
                  <a:prstClr val="white"/>
                </a:solidFill>
              </a:rPr>
              <a:t>International School of Nuclear Physics, 45th Course</a:t>
            </a:r>
          </a:p>
          <a:p>
            <a:pPr algn="ctr" defTabSz="456955"/>
            <a:r>
              <a:rPr lang="en-US" sz="1600" dirty="0" err="1">
                <a:solidFill>
                  <a:prstClr val="white"/>
                </a:solidFill>
              </a:rPr>
              <a:t>Erice</a:t>
            </a:r>
            <a:r>
              <a:rPr lang="en-US" sz="1600" dirty="0">
                <a:solidFill>
                  <a:prstClr val="white"/>
                </a:solidFill>
              </a:rPr>
              <a:t>, Sicily Sep.16-22 2024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28581A-5A69-C636-EBFA-C63CD5B261F3}"/>
              </a:ext>
            </a:extLst>
          </p:cNvPr>
          <p:cNvSpPr/>
          <p:nvPr/>
        </p:nvSpPr>
        <p:spPr>
          <a:xfrm>
            <a:off x="5367577" y="4003318"/>
            <a:ext cx="3472405" cy="2093471"/>
          </a:xfrm>
          <a:prstGeom prst="rect">
            <a:avLst/>
          </a:prstGeom>
        </p:spPr>
        <p:txBody>
          <a:bodyPr wrap="square" lIns="91391" tIns="45695" rIns="91391" bIns="45695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  Menu</a:t>
            </a:r>
          </a:p>
          <a:p>
            <a:pPr marL="342900" indent="-342900" fontAlgn="auto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perspective</a:t>
            </a:r>
          </a:p>
          <a:p>
            <a:pPr marL="342900" indent="-342900" fontAlgn="auto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Uncertainty quantification</a:t>
            </a:r>
            <a:endParaRPr lang="en-US" sz="2000" b="0" i="0" u="none" strike="noStrike" baseline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Extrapolations (driplines, </a:t>
            </a:r>
            <a:r>
              <a:rPr lang="en-US" sz="2000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superheavies</a:t>
            </a:r>
            <a:r>
              <a:rPr lang="en-US" sz="20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 fontAlgn="auto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318ECF-9ADD-B45B-2849-C73B596D2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469" y="2651486"/>
            <a:ext cx="1839319" cy="2002660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6879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8965B9F-E648-8ADC-3DA9-B9EF8839D9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W. Nazarewicz, Erice School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233975-CEBF-C464-2E29-5042881F9D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6955"/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6955"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CFCB63-4DA2-6FB3-EEE0-0E3800A07196}"/>
              </a:ext>
            </a:extLst>
          </p:cNvPr>
          <p:cNvSpPr txBox="1"/>
          <p:nvPr/>
        </p:nvSpPr>
        <p:spPr>
          <a:xfrm>
            <a:off x="1352491" y="5904434"/>
            <a:ext cx="72515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aseline="0" dirty="0"/>
              <a:t>The total impact of a data point on the parameters of the functional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9738B1-DF5C-E56D-9C74-BE9C28ADE0C8}"/>
              </a:ext>
            </a:extLst>
          </p:cNvPr>
          <p:cNvSpPr txBox="1"/>
          <p:nvPr/>
        </p:nvSpPr>
        <p:spPr>
          <a:xfrm>
            <a:off x="341644" y="477412"/>
            <a:ext cx="863482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sz="3400" baseline="0" dirty="0"/>
              <a:t>Identifying crucial experimental data</a:t>
            </a:r>
          </a:p>
          <a:p>
            <a:pPr algn="ctr"/>
            <a:r>
              <a:rPr lang="en-US" sz="2400" baseline="0" dirty="0">
                <a:solidFill>
                  <a:srgbClr val="002060"/>
                </a:solidFill>
              </a:rPr>
              <a:t>Example: </a:t>
            </a:r>
            <a:r>
              <a:rPr lang="en-US" sz="2400" baseline="0" dirty="0" err="1">
                <a:solidFill>
                  <a:srgbClr val="002060"/>
                </a:solidFill>
              </a:rPr>
              <a:t>Fayans</a:t>
            </a:r>
            <a:r>
              <a:rPr lang="en-US" sz="2400" baseline="0" dirty="0">
                <a:solidFill>
                  <a:srgbClr val="002060"/>
                </a:solidFill>
              </a:rPr>
              <a:t> functional calibration</a:t>
            </a:r>
          </a:p>
          <a:p>
            <a:pPr algn="ctr"/>
            <a:r>
              <a:rPr lang="en-US" sz="2400" baseline="0" dirty="0">
                <a:solidFill>
                  <a:srgbClr val="002060"/>
                </a:solidFill>
              </a:rPr>
              <a:t>O’Neal et al., in preparation (2024</a:t>
            </a:r>
            <a:r>
              <a:rPr lang="en-US" baseline="0" dirty="0">
                <a:solidFill>
                  <a:srgbClr val="002060"/>
                </a:solidFill>
              </a:rPr>
              <a:t>)</a:t>
            </a:r>
          </a:p>
        </p:txBody>
      </p:sp>
      <p:pic>
        <p:nvPicPr>
          <p:cNvPr id="6" name="Picture 5" descr="A graph of data points&#10;&#10;Description automatically generated">
            <a:extLst>
              <a:ext uri="{FF2B5EF4-FFF2-40B4-BE49-F238E27FC236}">
                <a16:creationId xmlns:a16="http://schemas.microsoft.com/office/drawing/2014/main" id="{60D7D871-71C5-2485-C8C0-A3115A16B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5" y="2169303"/>
            <a:ext cx="8555749" cy="339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9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C29713-8BE6-BC4D-B451-ED5D65CF7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7C7CF1-4D7D-C941-87F6-6592CA3F7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16DF6A-C6AA-2D46-9A20-5B37139EC5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W. Nazarewicz, Erice School 2024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7F16744-A758-3048-9E97-A5B0F4166EE7}"/>
              </a:ext>
            </a:extLst>
          </p:cNvPr>
          <p:cNvSpPr txBox="1">
            <a:spLocks/>
          </p:cNvSpPr>
          <p:nvPr/>
        </p:nvSpPr>
        <p:spPr bwMode="auto">
          <a:xfrm>
            <a:off x="2677634" y="-35575"/>
            <a:ext cx="37848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Arial" charset="0"/>
              </a:rPr>
              <a:t>Example: Quantified DFT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8A0949-F483-E046-85C3-A4E284353E32}"/>
              </a:ext>
            </a:extLst>
          </p:cNvPr>
          <p:cNvSpPr/>
          <p:nvPr/>
        </p:nvSpPr>
        <p:spPr>
          <a:xfrm>
            <a:off x="465032" y="731991"/>
            <a:ext cx="33229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McDonnell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et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al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.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Phys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.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Rev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. Lett. 114, 122501 (2015)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7" name="Picture 12" descr="thetaComp.pdf">
            <a:extLst>
              <a:ext uri="{FF2B5EF4-FFF2-40B4-BE49-F238E27FC236}">
                <a16:creationId xmlns:a16="http://schemas.microsoft.com/office/drawing/2014/main" id="{4641B901-1AD2-C747-B5ED-BBD75EC69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99" y="1444301"/>
            <a:ext cx="3854333" cy="339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3FE987-2741-7348-B0D3-FF18F6D531F3}"/>
              </a:ext>
            </a:extLst>
          </p:cNvPr>
          <p:cNvSpPr/>
          <p:nvPr/>
        </p:nvSpPr>
        <p:spPr>
          <a:xfrm>
            <a:off x="186049" y="4882662"/>
            <a:ext cx="5520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Bivariate marginal estimates of the posterior distributions for the 12-dimensional UNEDF1 EDF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08E4661-745D-E74C-B742-1FB2C8ECC82D}"/>
              </a:ext>
            </a:extLst>
          </p:cNvPr>
          <p:cNvSpPr/>
          <p:nvPr/>
        </p:nvSpPr>
        <p:spPr>
          <a:xfrm>
            <a:off x="5143608" y="761018"/>
            <a:ext cx="40018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Sprouse et al. Phys. Rev. C 101, 055803 (2020)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7EE7279-6D51-0FB9-BF6C-0A13A5C4F2C6}"/>
              </a:ext>
            </a:extLst>
          </p:cNvPr>
          <p:cNvGrpSpPr/>
          <p:nvPr/>
        </p:nvGrpSpPr>
        <p:grpSpPr>
          <a:xfrm>
            <a:off x="5315770" y="1037885"/>
            <a:ext cx="3322996" cy="2829269"/>
            <a:chOff x="5527738" y="1286162"/>
            <a:chExt cx="3605043" cy="306941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AA56851-3410-094A-A5A5-B288BDACA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27738" y="1286162"/>
              <a:ext cx="3605043" cy="306941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426D36-F1B0-DD61-133F-8256D07A5434}"/>
                </a:ext>
              </a:extLst>
            </p:cNvPr>
            <p:cNvSpPr txBox="1"/>
            <p:nvPr/>
          </p:nvSpPr>
          <p:spPr>
            <a:xfrm>
              <a:off x="7198112" y="1286162"/>
              <a:ext cx="15444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Arial" charset="0"/>
                </a:rPr>
                <a:t>high-entropy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348EC30-2175-1A3C-1EE8-B19A4F774AF4}"/>
                </a:ext>
              </a:extLst>
            </p:cNvPr>
            <p:cNvSpPr txBox="1"/>
            <p:nvPr/>
          </p:nvSpPr>
          <p:spPr>
            <a:xfrm>
              <a:off x="7277293" y="2196137"/>
              <a:ext cx="15444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Arial" charset="0"/>
                </a:rPr>
                <a:t>low-entropy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174D6CB-2923-2325-3CED-46ACEF547DC9}"/>
                </a:ext>
              </a:extLst>
            </p:cNvPr>
            <p:cNvSpPr txBox="1"/>
            <p:nvPr/>
          </p:nvSpPr>
          <p:spPr>
            <a:xfrm>
              <a:off x="6977269" y="3161679"/>
              <a:ext cx="17652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Arial" charset="0"/>
                </a:rPr>
                <a:t>fission recycling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pic>
        <p:nvPicPr>
          <p:cNvPr id="17" name="Picture 4">
            <a:extLst>
              <a:ext uri="{FF2B5EF4-FFF2-40B4-BE49-F238E27FC236}">
                <a16:creationId xmlns:a16="http://schemas.microsoft.com/office/drawing/2014/main" id="{09312F8B-8421-55BF-D21E-55AF364BC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157" y="3834929"/>
            <a:ext cx="2728620" cy="259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Right 6">
            <a:extLst>
              <a:ext uri="{FF2B5EF4-FFF2-40B4-BE49-F238E27FC236}">
                <a16:creationId xmlns:a16="http://schemas.microsoft.com/office/drawing/2014/main" id="{8C01B7BA-A712-261E-4569-8509E61C34A8}"/>
              </a:ext>
            </a:extLst>
          </p:cNvPr>
          <p:cNvSpPr/>
          <p:nvPr/>
        </p:nvSpPr>
        <p:spPr>
          <a:xfrm>
            <a:off x="4231502" y="3422186"/>
            <a:ext cx="964936" cy="638159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DAC536-96B7-D5F0-1169-6E3F75B7E39C}"/>
              </a:ext>
            </a:extLst>
          </p:cNvPr>
          <p:cNvSpPr txBox="1"/>
          <p:nvPr/>
        </p:nvSpPr>
        <p:spPr>
          <a:xfrm>
            <a:off x="6751144" y="5239310"/>
            <a:ext cx="19292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Godbey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et al. Phys. Rev. C 106, L051602 (2022)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D5B8C6-8FF1-2027-86BE-B4B22C649C2A}"/>
              </a:ext>
            </a:extLst>
          </p:cNvPr>
          <p:cNvSpPr txBox="1"/>
          <p:nvPr/>
        </p:nvSpPr>
        <p:spPr>
          <a:xfrm>
            <a:off x="4143354" y="4133355"/>
            <a:ext cx="16587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heavy-ion fusion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85F6F8-9DCA-155E-9BAF-B8D6777986E8}"/>
              </a:ext>
            </a:extLst>
          </p:cNvPr>
          <p:cNvSpPr txBox="1"/>
          <p:nvPr/>
        </p:nvSpPr>
        <p:spPr>
          <a:xfrm>
            <a:off x="4112169" y="2335522"/>
            <a:ext cx="18716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r-process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modeling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7947D7-B7EC-144D-043A-EB4031D4FAA2}"/>
              </a:ext>
            </a:extLst>
          </p:cNvPr>
          <p:cNvSpPr txBox="1"/>
          <p:nvPr/>
        </p:nvSpPr>
        <p:spPr>
          <a:xfrm>
            <a:off x="300694" y="5839474"/>
            <a:ext cx="50674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2060"/>
                </a:solidFill>
                <a:ea typeface="+mn-ea"/>
                <a:cs typeface="Arial" charset="0"/>
              </a:rPr>
              <a:t>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he zoo of functionals – no longer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38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9475120-7B1C-B09C-57D6-EC6890F529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W. Nazarewicz, Erice School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F3B4B0-AD16-00B7-08B7-1DFA8B5868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6955"/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6955"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7AC2F1-2A49-0567-4F95-3E2C13B44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805" y="259930"/>
            <a:ext cx="8860390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hangingPunct="0">
              <a:defRPr/>
            </a:pPr>
            <a:r>
              <a:rPr lang="en-US" sz="2800" baseline="0" dirty="0">
                <a:solidFill>
                  <a:srgbClr val="002060"/>
                </a:solidFill>
              </a:rPr>
              <a:t>Naïve nuclear theorist’s approach to a systematic (model) error estimate (trends analysis):</a:t>
            </a:r>
          </a:p>
          <a:p>
            <a:pPr algn="ctr" defTabSz="914400" eaLnBrk="0" hangingPunct="0">
              <a:defRPr/>
            </a:pPr>
            <a:endParaRPr lang="en-US" sz="2800" baseline="0" dirty="0">
              <a:solidFill>
                <a:srgbClr val="000000"/>
              </a:solidFill>
            </a:endParaRPr>
          </a:p>
          <a:p>
            <a:pPr marL="457200" indent="-457200" defTabSz="914400" eaLnBrk="0" hangingPunct="0">
              <a:buFont typeface="Arial"/>
              <a:buChar char="•"/>
              <a:defRPr/>
            </a:pPr>
            <a:r>
              <a:rPr lang="en-US" sz="2800" baseline="0" dirty="0">
                <a:solidFill>
                  <a:srgbClr val="000000"/>
                </a:solidFill>
              </a:rPr>
              <a:t>Take a set of </a:t>
            </a:r>
            <a:r>
              <a:rPr lang="en-US" sz="2800" i="1" baseline="0" dirty="0">
                <a:solidFill>
                  <a:srgbClr val="000000"/>
                </a:solidFill>
              </a:rPr>
              <a:t>reasonable</a:t>
            </a:r>
            <a:r>
              <a:rPr lang="en-US" sz="2800" baseline="0" dirty="0">
                <a:solidFill>
                  <a:srgbClr val="000000"/>
                </a:solidFill>
              </a:rPr>
              <a:t> global models </a:t>
            </a:r>
            <a:r>
              <a:rPr lang="en-US" sz="2800" i="1" baseline="0" dirty="0">
                <a:solidFill>
                  <a:srgbClr val="000000"/>
                </a:solidFill>
              </a:rPr>
              <a:t>Mi</a:t>
            </a:r>
            <a:r>
              <a:rPr lang="en-US" sz="2800" baseline="0" dirty="0">
                <a:solidFill>
                  <a:srgbClr val="000000"/>
                </a:solidFill>
              </a:rPr>
              <a:t>, hopefully based on different assumptions/formalism, that satisfy basic theoretical requirements (here comes the expert belief thing).</a:t>
            </a:r>
            <a:endParaRPr lang="en-US" sz="2800" i="1" baseline="0" dirty="0">
              <a:solidFill>
                <a:srgbClr val="000000"/>
              </a:solidFill>
            </a:endParaRPr>
          </a:p>
          <a:p>
            <a:pPr marL="457200" indent="-457200" defTabSz="914400" eaLnBrk="0" hangingPunct="0">
              <a:buFont typeface="Arial"/>
              <a:buChar char="•"/>
              <a:defRPr/>
            </a:pPr>
            <a:r>
              <a:rPr lang="en-US" sz="2800" baseline="0" dirty="0">
                <a:solidFill>
                  <a:srgbClr val="000000"/>
                </a:solidFill>
              </a:rPr>
              <a:t>Make predictions.</a:t>
            </a:r>
            <a:endParaRPr lang="en-US" sz="2800" i="1" baseline="0" dirty="0">
              <a:solidFill>
                <a:srgbClr val="000000"/>
              </a:solidFill>
            </a:endParaRPr>
          </a:p>
          <a:p>
            <a:pPr marL="457200" indent="-457200" defTabSz="914400" eaLnBrk="0" hangingPunct="0">
              <a:buFont typeface="Arial"/>
              <a:buChar char="•"/>
              <a:defRPr/>
            </a:pPr>
            <a:r>
              <a:rPr lang="en-US" sz="2800" baseline="0" dirty="0">
                <a:solidFill>
                  <a:srgbClr val="000000"/>
                </a:solidFill>
              </a:rPr>
              <a:t>Compute average and variation within this set</a:t>
            </a:r>
          </a:p>
          <a:p>
            <a:pPr marL="457200" indent="-457200" defTabSz="914400" eaLnBrk="0" hangingPunct="0">
              <a:buFont typeface="Arial"/>
              <a:buChar char="•"/>
              <a:defRPr/>
            </a:pPr>
            <a:r>
              <a:rPr lang="en-US" sz="2800" baseline="0" dirty="0">
                <a:solidFill>
                  <a:srgbClr val="000000"/>
                </a:solidFill>
              </a:rPr>
              <a:t>Compute </a:t>
            </a:r>
            <a:r>
              <a:rPr lang="en-US" sz="2800" baseline="0" dirty="0" err="1">
                <a:solidFill>
                  <a:srgbClr val="000000"/>
                </a:solidFill>
              </a:rPr>
              <a:t>rms</a:t>
            </a:r>
            <a:r>
              <a:rPr lang="en-US" sz="2800" baseline="0" dirty="0">
                <a:solidFill>
                  <a:srgbClr val="000000"/>
                </a:solidFill>
              </a:rPr>
              <a:t> deviation from existing experimental data. </a:t>
            </a:r>
          </a:p>
        </p:txBody>
      </p:sp>
    </p:spTree>
    <p:extLst>
      <p:ext uri="{BB962C8B-B14F-4D97-AF65-F5344CB8AC3E}">
        <p14:creationId xmlns:p14="http://schemas.microsoft.com/office/powerpoint/2010/main" val="158164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0B27B94-1F48-15AF-AC69-CEA53FAD4B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W. Nazarewicz, Erice School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E50A3A-0724-0D41-C810-3E4B2964C7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6955"/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6955"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34EAC1-6E39-7C7C-F33C-A60335DF3D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1" t="11805" r="12927" b="11803"/>
          <a:stretch/>
        </p:blipFill>
        <p:spPr>
          <a:xfrm>
            <a:off x="7680925" y="688504"/>
            <a:ext cx="1295541" cy="15139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AF6739-7E04-5B91-D176-F17AF11A1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3134"/>
            <a:ext cx="9144000" cy="42454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192B8BB-7D65-D8AE-7992-BE22719A229F}"/>
              </a:ext>
            </a:extLst>
          </p:cNvPr>
          <p:cNvSpPr/>
          <p:nvPr/>
        </p:nvSpPr>
        <p:spPr>
          <a:xfrm>
            <a:off x="1230713" y="1659424"/>
            <a:ext cx="5243743" cy="9181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aseline="0" dirty="0">
                <a:solidFill>
                  <a:srgbClr val="FF0000"/>
                </a:solidFill>
              </a:rPr>
              <a:t>Landscape of pear-shaped even-even nuclei</a:t>
            </a:r>
          </a:p>
          <a:p>
            <a:pPr algn="ctr">
              <a:lnSpc>
                <a:spcPct val="150000"/>
              </a:lnSpc>
            </a:pPr>
            <a:r>
              <a:rPr lang="en-US" baseline="0" dirty="0"/>
              <a:t>Phys. Rev. C 102, 024311 (2020)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7BBDE403-7AF5-4205-1560-6F3ECA747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550" y="153849"/>
            <a:ext cx="866689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600" baseline="0" dirty="0">
                <a:solidFill>
                  <a:srgbClr val="002060"/>
                </a:solidFill>
                <a:latin typeface="Calibri" charset="0"/>
              </a:rPr>
              <a:t>Example: Assessing systematic uncertainty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600" baseline="0" dirty="0">
                <a:solidFill>
                  <a:srgbClr val="002060"/>
                </a:solidFill>
                <a:latin typeface="Calibri" charset="0"/>
              </a:rPr>
              <a:t>by comparing </a:t>
            </a:r>
            <a:r>
              <a:rPr lang="en-US" sz="3600" i="1" baseline="0" dirty="0">
                <a:solidFill>
                  <a:srgbClr val="002060"/>
                </a:solidFill>
                <a:latin typeface="Calibri" charset="0"/>
              </a:rPr>
              <a:t>different</a:t>
            </a:r>
            <a:r>
              <a:rPr lang="en-US" sz="3600" baseline="0" dirty="0">
                <a:solidFill>
                  <a:srgbClr val="002060"/>
                </a:solidFill>
                <a:latin typeface="Calibri" charset="0"/>
              </a:rPr>
              <a:t> models</a:t>
            </a:r>
          </a:p>
        </p:txBody>
      </p:sp>
    </p:spTree>
    <p:extLst>
      <p:ext uri="{BB962C8B-B14F-4D97-AF65-F5344CB8AC3E}">
        <p14:creationId xmlns:p14="http://schemas.microsoft.com/office/powerpoint/2010/main" val="390293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9BACE3A-2313-6042-6387-A4647A6B2D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W. Nazarewicz, Erice School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62CE7D-AC55-1B9F-AAA2-6E5DD47BB0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6955"/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6955"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E61451-5CDE-F1ED-39D7-6D8AEDC95FAE}"/>
              </a:ext>
            </a:extLst>
          </p:cNvPr>
          <p:cNvSpPr/>
          <p:nvPr/>
        </p:nvSpPr>
        <p:spPr>
          <a:xfrm>
            <a:off x="-55777" y="5166358"/>
            <a:ext cx="5019663" cy="1081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>
              <a:lnSpc>
                <a:spcPct val="110000"/>
              </a:lnSpc>
              <a:defRPr sz="3200"/>
            </a:pPr>
            <a:r>
              <a:rPr lang="en-US" sz="2000" baseline="0" dirty="0">
                <a:solidFill>
                  <a:srgbClr val="000000"/>
                </a:solidFill>
                <a:cs typeface="Arial" charset="0"/>
              </a:rPr>
              <a:t>In the more advanced BMM, it is assumed that the total prediction is an average over predictions of individual models.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7B78F8-5268-A40E-E640-40158F833CEF}"/>
              </a:ext>
            </a:extLst>
          </p:cNvPr>
          <p:cNvSpPr/>
          <p:nvPr/>
        </p:nvSpPr>
        <p:spPr>
          <a:xfrm>
            <a:off x="118355" y="1843826"/>
            <a:ext cx="83955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aseline="0" dirty="0">
                <a:solidFill>
                  <a:srgbClr val="000000"/>
                </a:solidFill>
                <a:cs typeface="Arial" charset="0"/>
              </a:rPr>
              <a:t>Bayesian Model Averaging (BMA) or Bayesian Model Mixing (BMM) incorporate insights from different models into a unified prediction in a statistically rigorous way.</a:t>
            </a:r>
          </a:p>
          <a:p>
            <a:endParaRPr lang="en-US" sz="2000" baseline="0" dirty="0">
              <a:solidFill>
                <a:srgbClr val="000000"/>
              </a:solidFill>
              <a:cs typeface="Arial" charset="0"/>
            </a:endParaRPr>
          </a:p>
          <a:p>
            <a:r>
              <a:rPr lang="en-US" sz="2000" baseline="0" dirty="0">
                <a:solidFill>
                  <a:srgbClr val="000000"/>
                </a:solidFill>
                <a:cs typeface="Arial" charset="0"/>
              </a:rPr>
              <a:t>BMA: the total pdf is an average over pdf’s of individual models.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9CCD1C-5D8C-CC02-1250-B25689281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819" y="3509690"/>
            <a:ext cx="6197600" cy="838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854EEC-036F-AA93-40AD-5619106FAC2D}"/>
              </a:ext>
            </a:extLst>
          </p:cNvPr>
          <p:cNvSpPr txBox="1"/>
          <p:nvPr/>
        </p:nvSpPr>
        <p:spPr>
          <a:xfrm>
            <a:off x="1286685" y="4248669"/>
            <a:ext cx="1268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0" dirty="0">
                <a:solidFill>
                  <a:srgbClr val="000000"/>
                </a:solidFill>
                <a:latin typeface="+mn-lt"/>
                <a:cs typeface="Arial" charset="0"/>
              </a:rPr>
              <a:t>observable of interest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7386FF3-D794-162A-B19E-2AAB5B54BF3D}"/>
              </a:ext>
            </a:extLst>
          </p:cNvPr>
          <p:cNvCxnSpPr>
            <a:cxnSpLocks/>
          </p:cNvCxnSpPr>
          <p:nvPr/>
        </p:nvCxnSpPr>
        <p:spPr>
          <a:xfrm flipV="1">
            <a:off x="1920803" y="3910474"/>
            <a:ext cx="0" cy="411294"/>
          </a:xfrm>
          <a:prstGeom prst="straightConnector1">
            <a:avLst/>
          </a:prstGeom>
          <a:noFill/>
          <a:ln w="12700" cap="flat" cmpd="sng" algn="ctr">
            <a:solidFill>
              <a:srgbClr val="00B0F0"/>
            </a:solidFill>
            <a:prstDash val="solid"/>
            <a:tailEnd type="triangl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46D0BF9-0BEC-9E60-2DDC-DEAB4D4838A6}"/>
              </a:ext>
            </a:extLst>
          </p:cNvPr>
          <p:cNvSpPr txBox="1"/>
          <p:nvPr/>
        </p:nvSpPr>
        <p:spPr>
          <a:xfrm>
            <a:off x="2554921" y="4335361"/>
            <a:ext cx="1022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0" dirty="0">
                <a:solidFill>
                  <a:srgbClr val="000000"/>
                </a:solidFill>
                <a:latin typeface="+mn-lt"/>
                <a:cs typeface="Arial" charset="0"/>
              </a:rPr>
              <a:t>evidence (target) dataset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FEB0F88-52CB-A98B-FA64-808A020785D5}"/>
              </a:ext>
            </a:extLst>
          </p:cNvPr>
          <p:cNvCxnSpPr>
            <a:cxnSpLocks/>
          </p:cNvCxnSpPr>
          <p:nvPr/>
        </p:nvCxnSpPr>
        <p:spPr>
          <a:xfrm flipV="1">
            <a:off x="2897086" y="3968839"/>
            <a:ext cx="0" cy="411294"/>
          </a:xfrm>
          <a:prstGeom prst="straightConnector1">
            <a:avLst/>
          </a:prstGeom>
          <a:noFill/>
          <a:ln w="12700" cap="flat" cmpd="sng" algn="ctr">
            <a:solidFill>
              <a:srgbClr val="00B0F0"/>
            </a:solidFill>
            <a:prstDash val="solid"/>
            <a:tailEnd type="triangl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EF94827-60B1-84C3-B643-99E0141D9FFF}"/>
              </a:ext>
            </a:extLst>
          </p:cNvPr>
          <p:cNvSpPr txBox="1"/>
          <p:nvPr/>
        </p:nvSpPr>
        <p:spPr>
          <a:xfrm>
            <a:off x="4334329" y="4495050"/>
            <a:ext cx="1022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0" dirty="0">
                <a:solidFill>
                  <a:srgbClr val="000000"/>
                </a:solidFill>
                <a:latin typeface="+mn-lt"/>
                <a:cs typeface="Arial" charset="0"/>
              </a:rPr>
              <a:t>model weight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68A4E19-1EEF-689E-24B0-F9AC1F673E38}"/>
              </a:ext>
            </a:extLst>
          </p:cNvPr>
          <p:cNvCxnSpPr>
            <a:cxnSpLocks/>
          </p:cNvCxnSpPr>
          <p:nvPr/>
        </p:nvCxnSpPr>
        <p:spPr>
          <a:xfrm flipV="1">
            <a:off x="4676494" y="4030554"/>
            <a:ext cx="0" cy="411294"/>
          </a:xfrm>
          <a:prstGeom prst="straightConnector1">
            <a:avLst/>
          </a:prstGeom>
          <a:noFill/>
          <a:ln w="12700" cap="flat" cmpd="sng" algn="ctr">
            <a:solidFill>
              <a:srgbClr val="00B0F0"/>
            </a:solidFill>
            <a:prstDash val="solid"/>
            <a:tailEnd type="triangl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F6B9F3A-F3B0-1BEF-11FF-F4EC699A5155}"/>
              </a:ext>
            </a:extLst>
          </p:cNvPr>
          <p:cNvSpPr txBox="1"/>
          <p:nvPr/>
        </p:nvSpPr>
        <p:spPr>
          <a:xfrm>
            <a:off x="6878653" y="4463816"/>
            <a:ext cx="10223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0" dirty="0">
                <a:solidFill>
                  <a:srgbClr val="000000"/>
                </a:solidFill>
                <a:latin typeface="+mn-lt"/>
                <a:cs typeface="Arial" charset="0"/>
              </a:rPr>
              <a:t>model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A0E574B-0ED7-94D8-940B-E287014B0308}"/>
              </a:ext>
            </a:extLst>
          </p:cNvPr>
          <p:cNvCxnSpPr>
            <a:cxnSpLocks/>
          </p:cNvCxnSpPr>
          <p:nvPr/>
        </p:nvCxnSpPr>
        <p:spPr>
          <a:xfrm flipV="1">
            <a:off x="7220818" y="3999320"/>
            <a:ext cx="0" cy="411294"/>
          </a:xfrm>
          <a:prstGeom prst="straightConnector1">
            <a:avLst/>
          </a:prstGeom>
          <a:noFill/>
          <a:ln w="12700" cap="flat" cmpd="sng" algn="ctr">
            <a:solidFill>
              <a:srgbClr val="00B0F0"/>
            </a:solidFill>
            <a:prstDash val="solid"/>
            <a:tailEnd type="triangl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8E3F7036-A952-D93C-4200-C389A3C145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6988" y="5414664"/>
            <a:ext cx="3848100" cy="838200"/>
          </a:xfrm>
          <a:prstGeom prst="rect">
            <a:avLst/>
          </a:prstGeom>
        </p:spPr>
      </p:pic>
      <p:sp>
        <p:nvSpPr>
          <p:cNvPr id="16" name="Rectangle 11">
            <a:extLst>
              <a:ext uri="{FF2B5EF4-FFF2-40B4-BE49-F238E27FC236}">
                <a16:creationId xmlns:a16="http://schemas.microsoft.com/office/drawing/2014/main" id="{16DBA67D-5F7B-F46F-0153-09F1D32B6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550" y="153849"/>
            <a:ext cx="86668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600" baseline="0" dirty="0">
                <a:solidFill>
                  <a:srgbClr val="002060"/>
                </a:solidFill>
                <a:latin typeface="Calibri" charset="0"/>
              </a:rPr>
              <a:t>We can do better by mixing models!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3E7A42-B434-333F-0C1E-4F7EDF459465}"/>
              </a:ext>
            </a:extLst>
          </p:cNvPr>
          <p:cNvSpPr txBox="1"/>
          <p:nvPr/>
        </p:nvSpPr>
        <p:spPr>
          <a:xfrm>
            <a:off x="185197" y="891348"/>
            <a:ext cx="88298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aseline="0" dirty="0"/>
              <a:t>In this way,  collective wisdom of several  models is maximized by providing the best prediction rooted in the most current experimental information.</a:t>
            </a:r>
          </a:p>
        </p:txBody>
      </p:sp>
    </p:spTree>
    <p:extLst>
      <p:ext uri="{BB962C8B-B14F-4D97-AF65-F5344CB8AC3E}">
        <p14:creationId xmlns:p14="http://schemas.microsoft.com/office/powerpoint/2010/main" val="13120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06CB540-D56C-6CC7-614A-CD1C05FC84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W. Nazarewicz, Erice School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AAF453-397E-2DDF-97DE-2D242CF083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6955"/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6955"/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3533CC-9AF0-16C2-C205-45ECAD3EEB58}"/>
              </a:ext>
            </a:extLst>
          </p:cNvPr>
          <p:cNvSpPr/>
          <p:nvPr/>
        </p:nvSpPr>
        <p:spPr>
          <a:xfrm>
            <a:off x="304694" y="779201"/>
            <a:ext cx="88320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1600" dirty="0" err="1">
                <a:solidFill>
                  <a:srgbClr val="000000"/>
                </a:solidFill>
                <a:latin typeface="Arial"/>
                <a:cs typeface="Arial"/>
              </a:rPr>
              <a:t>Neufcourt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 at al , </a:t>
            </a:r>
            <a:r>
              <a:rPr lang="en-US" sz="1600" dirty="0">
                <a:solidFill>
                  <a:srgbClr val="000000"/>
                </a:solidFill>
                <a:cs typeface="Arial" charset="0"/>
              </a:rPr>
              <a:t>Phys. Rev. C 101, 044307 (2020)</a:t>
            </a:r>
          </a:p>
          <a:p>
            <a:pPr algn="ctr" defTabSz="914400"/>
            <a:r>
              <a:rPr lang="en-US" sz="2000" dirty="0">
                <a:solidFill>
                  <a:srgbClr val="002060"/>
                </a:solidFill>
                <a:cs typeface="Arial" charset="0"/>
              </a:rPr>
              <a:t>Predictions made with 11 global mass model and Bayesian model averaging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5F593-CE49-D149-F9EC-470F40B2C0AA}"/>
              </a:ext>
            </a:extLst>
          </p:cNvPr>
          <p:cNvSpPr/>
          <p:nvPr/>
        </p:nvSpPr>
        <p:spPr>
          <a:xfrm>
            <a:off x="-1" y="1828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2400" dirty="0">
                <a:solidFill>
                  <a:srgbClr val="002060"/>
                </a:solidFill>
                <a:cs typeface="Arial" charset="0"/>
              </a:rPr>
              <a:t>Quantified predictions based on current data and current theoretical knowledge (extrapolations are tough!)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119D21-113C-8422-77BF-A331794F1FED}"/>
              </a:ext>
            </a:extLst>
          </p:cNvPr>
          <p:cNvSpPr/>
          <p:nvPr/>
        </p:nvSpPr>
        <p:spPr>
          <a:xfrm>
            <a:off x="155986" y="5550150"/>
            <a:ext cx="8832027" cy="646331"/>
          </a:xfrm>
          <a:prstGeom prst="rect">
            <a:avLst/>
          </a:prstGeom>
        </p:spPr>
        <p:txBody>
          <a:bodyPr wrap="square" numCol="2" spcCol="274320">
            <a:spAutoFit/>
          </a:bodyPr>
          <a:lstStyle/>
          <a:p>
            <a:pPr marL="285750" lvl="2" indent="-1619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Local model mixing</a:t>
            </a:r>
          </a:p>
          <a:p>
            <a:pPr marL="285750" lvl="2" indent="-1619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Model orthogonalization</a:t>
            </a:r>
          </a:p>
          <a:p>
            <a:pPr marL="460375" lvl="2" indent="-2238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Web-based mass interface (BMEX)</a:t>
            </a:r>
          </a:p>
          <a:p>
            <a:pPr marL="460375" lvl="2" indent="-2238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Masses and covariances!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2AD2CC-28A5-ECA8-B0DE-D22309E58A15}"/>
              </a:ext>
            </a:extLst>
          </p:cNvPr>
          <p:cNvSpPr txBox="1"/>
          <p:nvPr/>
        </p:nvSpPr>
        <p:spPr>
          <a:xfrm>
            <a:off x="673725" y="5226911"/>
            <a:ext cx="75531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2060"/>
                </a:solidFill>
              </a:rPr>
              <a:t>More advanced Bayesian model mixing techniques on the horizon!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701D29-0B30-CB95-0B84-6A4739003A76}"/>
              </a:ext>
            </a:extLst>
          </p:cNvPr>
          <p:cNvGrpSpPr/>
          <p:nvPr/>
        </p:nvGrpSpPr>
        <p:grpSpPr>
          <a:xfrm>
            <a:off x="120306" y="1443595"/>
            <a:ext cx="8746029" cy="3651364"/>
            <a:chOff x="198985" y="1900751"/>
            <a:chExt cx="8746029" cy="365136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6A13B6A-1946-66CC-5BE7-17D53EF5E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985" y="1900751"/>
              <a:ext cx="8746029" cy="365136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B22B1E9-61D3-551C-9367-D5A98537F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8585" y="2054211"/>
              <a:ext cx="3693414" cy="2644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992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1E9B10-7840-3AD9-40BC-DDE8BCE115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W. Nazarewicz, Erice School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0F3BE4-075C-969B-2F7C-7F6D6798F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6955"/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6955"/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0BA43C-8B1A-9BA1-662A-898202A40D58}"/>
              </a:ext>
            </a:extLst>
          </p:cNvPr>
          <p:cNvSpPr txBox="1"/>
          <p:nvPr/>
        </p:nvSpPr>
        <p:spPr>
          <a:xfrm>
            <a:off x="293375" y="112591"/>
            <a:ext cx="85572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aseline="0" dirty="0"/>
              <a:t>In many cases physics models may have a similar mathematical foundation but their parameters are calibrated using different methodologies. It is also possible that models are identical despite their different formulations. </a:t>
            </a:r>
            <a:r>
              <a:rPr lang="en-US" baseline="0" dirty="0">
                <a:solidFill>
                  <a:srgbClr val="FF0000"/>
                </a:solidFill>
              </a:rPr>
              <a:t>How </a:t>
            </a:r>
            <a:r>
              <a:rPr lang="en-US" dirty="0">
                <a:solidFill>
                  <a:srgbClr val="FF0000"/>
                </a:solidFill>
              </a:rPr>
              <a:t>to </a:t>
            </a:r>
            <a:r>
              <a:rPr lang="en-US" baseline="0" dirty="0">
                <a:solidFill>
                  <a:srgbClr val="FF0000"/>
                </a:solidFill>
              </a:rPr>
              <a:t>eliminate model redundancy?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FDA467-FA6F-550F-F171-3068AFD757D9}"/>
              </a:ext>
            </a:extLst>
          </p:cNvPr>
          <p:cNvSpPr txBox="1"/>
          <p:nvPr/>
        </p:nvSpPr>
        <p:spPr>
          <a:xfrm>
            <a:off x="419216" y="1435127"/>
            <a:ext cx="855725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aseline="0" dirty="0">
                <a:solidFill>
                  <a:srgbClr val="002060"/>
                </a:solidFill>
              </a:rPr>
              <a:t>Model orthogonalization and Bayesian mixing of nuclear mass models via Principal Component Analysis</a:t>
            </a:r>
          </a:p>
          <a:p>
            <a:pPr algn="ctr"/>
            <a:r>
              <a:rPr lang="en-US" baseline="0" dirty="0"/>
              <a:t>P.</a:t>
            </a:r>
            <a:r>
              <a:rPr lang="en-US" sz="1600" baseline="0" dirty="0"/>
              <a:t> Giuliani, K. </a:t>
            </a:r>
            <a:r>
              <a:rPr lang="en-US" sz="1600" baseline="0" dirty="0" err="1"/>
              <a:t>Godbey</a:t>
            </a:r>
            <a:r>
              <a:rPr lang="en-US" sz="1600" baseline="0" dirty="0"/>
              <a:t>, V. </a:t>
            </a:r>
            <a:r>
              <a:rPr lang="en-US" sz="1600" baseline="0" dirty="0" err="1"/>
              <a:t>Kejzlar</a:t>
            </a:r>
            <a:r>
              <a:rPr lang="en-US" sz="1600" baseline="0" dirty="0"/>
              <a:t>, W. </a:t>
            </a:r>
            <a:r>
              <a:rPr lang="en-US" sz="1600" baseline="0" dirty="0" err="1"/>
              <a:t>Nazarewicz</a:t>
            </a:r>
            <a:r>
              <a:rPr lang="en-US" sz="1600" baseline="0" dirty="0"/>
              <a:t>, Phys. Rev. Research 6, 033266  (2024)</a:t>
            </a:r>
          </a:p>
          <a:p>
            <a:pPr algn="ctr"/>
            <a:r>
              <a:rPr lang="en-US" sz="1600" baseline="0" dirty="0"/>
              <a:t>The resulting scheme: the Bayesian Model Combination (BMC)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B88768-33EC-852C-FE54-26C31447C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68" y="2770586"/>
            <a:ext cx="4585962" cy="36779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7419326-A8E4-1C30-6538-4A8C8F277050}"/>
              </a:ext>
            </a:extLst>
          </p:cNvPr>
          <p:cNvSpPr txBox="1"/>
          <p:nvPr/>
        </p:nvSpPr>
        <p:spPr>
          <a:xfrm>
            <a:off x="5422982" y="3429000"/>
            <a:ext cx="355348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Projections of 15 realistic models of the nuclear binding energy into the first two principal components. This representation allows us to visualize inter-model relationships.</a:t>
            </a:r>
          </a:p>
        </p:txBody>
      </p:sp>
    </p:spTree>
    <p:extLst>
      <p:ext uri="{BB962C8B-B14F-4D97-AF65-F5344CB8AC3E}">
        <p14:creationId xmlns:p14="http://schemas.microsoft.com/office/powerpoint/2010/main" val="245663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41D4E7-65D2-2E85-989F-D0E89599FC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39490" y="6493372"/>
            <a:ext cx="4152926" cy="364628"/>
          </a:xfrm>
        </p:spPr>
        <p:txBody>
          <a:bodyPr/>
          <a:lstStyle/>
          <a:p>
            <a:r>
              <a:rPr lang="en-US"/>
              <a:t>W. Nazarewicz, Erice School 2024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CB04D1-4E39-8BAE-1658-B7D604C54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82" y="687915"/>
            <a:ext cx="8797636" cy="5327830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C2F7AB1-DB34-3FDF-3AA6-F49EDFAD8D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6955"/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6955"/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B8E7EC-E22D-76C3-5C57-2FC103A74964}"/>
              </a:ext>
            </a:extLst>
          </p:cNvPr>
          <p:cNvSpPr txBox="1"/>
          <p:nvPr/>
        </p:nvSpPr>
        <p:spPr>
          <a:xfrm>
            <a:off x="2140527" y="6017361"/>
            <a:ext cx="5250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Odile Smits et al., Nat. Rev. Phys. 6, 86 (2024)</a:t>
            </a: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3B2DA9A2-48B8-CD1C-986D-3434762DF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550" y="153849"/>
            <a:ext cx="86668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600" baseline="0" dirty="0">
                <a:solidFill>
                  <a:srgbClr val="002060"/>
                </a:solidFill>
                <a:latin typeface="Calibri" charset="0"/>
              </a:rPr>
              <a:t>Superheavy nuclei: exercise in extrapolations</a:t>
            </a:r>
          </a:p>
        </p:txBody>
      </p:sp>
    </p:spTree>
    <p:extLst>
      <p:ext uri="{BB962C8B-B14F-4D97-AF65-F5344CB8AC3E}">
        <p14:creationId xmlns:p14="http://schemas.microsoft.com/office/powerpoint/2010/main" val="3823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9B5C923-E2DF-F662-F2E2-F95B851CB3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W. Nazarewicz, Erice School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66A9C5-9A65-61EF-F9D5-2A8F7DB62F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6955"/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6955"/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6EAA95-2FD3-094F-D38A-BDC2BE42C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64" y="1653566"/>
            <a:ext cx="7874899" cy="47949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B1ED1B-C18B-F4EA-707B-CFA1CDD68EDF}"/>
              </a:ext>
            </a:extLst>
          </p:cNvPr>
          <p:cNvSpPr txBox="1"/>
          <p:nvPr/>
        </p:nvSpPr>
        <p:spPr>
          <a:xfrm>
            <a:off x="2560764" y="5459850"/>
            <a:ext cx="474739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aseline="0" dirty="0">
                <a:solidFill>
                  <a:srgbClr val="000000"/>
                </a:solidFill>
                <a:cs typeface="Arial" charset="0"/>
              </a:rPr>
              <a:t>L. Buskirk et al., Phys. Rev.  C 109, 044311 (2024)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2FA9E2-13DA-9575-F163-F7E97760E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374" y="553840"/>
            <a:ext cx="4469892" cy="2515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B7EDC2-4E07-843D-5FE3-EDD335CE20CE}"/>
              </a:ext>
            </a:extLst>
          </p:cNvPr>
          <p:cNvSpPr txBox="1"/>
          <p:nvPr/>
        </p:nvSpPr>
        <p:spPr>
          <a:xfrm>
            <a:off x="1044335" y="0"/>
            <a:ext cx="68884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aseline="0" dirty="0">
                <a:solidFill>
                  <a:srgbClr val="002060"/>
                </a:solidFill>
                <a:latin typeface="Calibri" charset="0"/>
                <a:cs typeface="Arial" charset="0"/>
              </a:rPr>
              <a:t>Nucleonic shells from nuclear masses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9A20EE-C2BF-CB02-478C-B5749CE50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4522" y="816230"/>
            <a:ext cx="2902527" cy="270903"/>
          </a:xfrm>
          <a:prstGeom prst="rect">
            <a:avLst/>
          </a:prstGeom>
        </p:spPr>
      </p:pic>
      <p:pic>
        <p:nvPicPr>
          <p:cNvPr id="9" name="Picture 8" descr="A picture containing graphics, font, graphic design, logo&#10;&#10;Description automatically generated">
            <a:extLst>
              <a:ext uri="{FF2B5EF4-FFF2-40B4-BE49-F238E27FC236}">
                <a16:creationId xmlns:a16="http://schemas.microsoft.com/office/drawing/2014/main" id="{0839245C-DDEF-10CE-E542-C0C5A16859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726" y="3772427"/>
            <a:ext cx="1037039" cy="10370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E4CE73-B315-B40C-6D1D-CC0148911299}"/>
              </a:ext>
            </a:extLst>
          </p:cNvPr>
          <p:cNvSpPr txBox="1"/>
          <p:nvPr/>
        </p:nvSpPr>
        <p:spPr>
          <a:xfrm>
            <a:off x="5783361" y="4887027"/>
            <a:ext cx="12834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aseline="0"/>
              <a:t>http://</a:t>
            </a:r>
            <a:r>
              <a:rPr lang="en-US" sz="1200" baseline="0" err="1"/>
              <a:t>bmex.dev</a:t>
            </a:r>
            <a:endParaRPr lang="en-US" sz="1200" baseline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29C2EF-7B02-DEBE-8A54-314E4B1F28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599" y="1892486"/>
            <a:ext cx="818775" cy="4483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D768E1-1B5E-9733-C2BD-F7F1F56AF0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6048" y="1155777"/>
            <a:ext cx="2902527" cy="431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38AB2C-5632-C062-1A6B-25DFDD10F7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4459" y="1217857"/>
            <a:ext cx="21082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77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2839853-16D0-2F2C-7D8E-F79AF3775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W. Nazarewicz, Erice School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34E2C3-B399-BAD0-792C-43087D4AAD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6955"/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6955"/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 descr="A graph of different numbers&#10;&#10;Description automatically generated with medium confidence">
            <a:extLst>
              <a:ext uri="{FF2B5EF4-FFF2-40B4-BE49-F238E27FC236}">
                <a16:creationId xmlns:a16="http://schemas.microsoft.com/office/drawing/2014/main" id="{19310468-E755-59BB-BED7-8A9AAF538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555" y="1013583"/>
            <a:ext cx="3926960" cy="53661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E34E5C-055C-CF82-61F9-252CD7AB9F4A}"/>
              </a:ext>
            </a:extLst>
          </p:cNvPr>
          <p:cNvSpPr txBox="1"/>
          <p:nvPr/>
        </p:nvSpPr>
        <p:spPr>
          <a:xfrm>
            <a:off x="158495" y="271883"/>
            <a:ext cx="88179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Laser spectroscopy of fermium isotopes: diffused shell effects in the heaviest nuclei</a:t>
            </a:r>
          </a:p>
          <a:p>
            <a:pPr algn="ctr"/>
            <a:r>
              <a:rPr lang="en-US" dirty="0"/>
              <a:t>J. </a:t>
            </a:r>
            <a:r>
              <a:rPr lang="en-US" dirty="0" err="1"/>
              <a:t>Warbinek</a:t>
            </a:r>
            <a:r>
              <a:rPr lang="en-US" dirty="0"/>
              <a:t> et al., Nature (2024)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126782-EA50-8BCF-42E9-40EF761F932B}"/>
              </a:ext>
            </a:extLst>
          </p:cNvPr>
          <p:cNvSpPr txBox="1"/>
          <p:nvPr/>
        </p:nvSpPr>
        <p:spPr>
          <a:xfrm>
            <a:off x="5049507" y="1286792"/>
            <a:ext cx="392696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Superheavy nuclei are ~bulk systems (by nuclear standards). Macroscopic liquid-drop arguments based 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leptodermous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expansion and semi-classical arguments often apply.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But… their mere existence hangs on subtle quantum shell effects!</a:t>
            </a:r>
          </a:p>
        </p:txBody>
      </p:sp>
    </p:spTree>
    <p:extLst>
      <p:ext uri="{BB962C8B-B14F-4D97-AF65-F5344CB8AC3E}">
        <p14:creationId xmlns:p14="http://schemas.microsoft.com/office/powerpoint/2010/main" val="350274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91D831-CEFE-58F2-062F-5AAAE94D87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W. Nazarewicz, Erice School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9F40B9-8DBC-4385-C5F8-BD69536C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5A37CF-5DA5-4A8F-FF2E-1EB2A81EA28C}"/>
              </a:ext>
            </a:extLst>
          </p:cNvPr>
          <p:cNvSpPr txBox="1"/>
          <p:nvPr/>
        </p:nvSpPr>
        <p:spPr>
          <a:xfrm>
            <a:off x="261589" y="725662"/>
            <a:ext cx="380160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600"/>
              </a:spcAft>
              <a:defRPr/>
            </a:pPr>
            <a:r>
              <a:rPr lang="en-US" sz="3600" dirty="0">
                <a:solidFill>
                  <a:srgbClr val="000000"/>
                </a:solidFill>
                <a:cs typeface="Arial" charset="0"/>
              </a:rPr>
              <a:t>The nucleus is a complex many-body system. Exact* realistic nuclear models do not exist.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771A754-FEC4-4D65-7448-3B964331A9E8}"/>
              </a:ext>
            </a:extLst>
          </p:cNvPr>
          <p:cNvGrpSpPr/>
          <p:nvPr/>
        </p:nvGrpSpPr>
        <p:grpSpPr>
          <a:xfrm>
            <a:off x="3868200" y="159592"/>
            <a:ext cx="5014212" cy="6158035"/>
            <a:chOff x="3868200" y="159592"/>
            <a:chExt cx="5014212" cy="615803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A2DA563-F192-FE03-FBC1-BE663783C7A6}"/>
                </a:ext>
              </a:extLst>
            </p:cNvPr>
            <p:cNvGrpSpPr/>
            <p:nvPr/>
          </p:nvGrpSpPr>
          <p:grpSpPr>
            <a:xfrm>
              <a:off x="3868200" y="159592"/>
              <a:ext cx="2613842" cy="6158035"/>
              <a:chOff x="6399054" y="204666"/>
              <a:chExt cx="2613842" cy="6158035"/>
            </a:xfrm>
          </p:grpSpPr>
          <p:pic>
            <p:nvPicPr>
              <p:cNvPr id="18" name="Picture 17" descr="CowModels.png">
                <a:extLst>
                  <a:ext uri="{FF2B5EF4-FFF2-40B4-BE49-F238E27FC236}">
                    <a16:creationId xmlns:a16="http://schemas.microsoft.com/office/drawing/2014/main" id="{6156FB4D-06BE-5447-9238-C752886171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07275" y="204666"/>
                <a:ext cx="2005621" cy="6158035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06ADC8A-682A-A611-CAC2-28D079B14E5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6200000" flipH="1" flipV="1">
                <a:off x="4019024" y="3315251"/>
                <a:ext cx="5651500" cy="1587"/>
              </a:xfrm>
              <a:prstGeom prst="line">
                <a:avLst/>
              </a:prstGeom>
              <a:solidFill>
                <a:srgbClr val="BBE0E3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</p:cxnSp>
          <p:sp>
            <p:nvSpPr>
              <p:cNvPr id="20" name="TextBox 10">
                <a:extLst>
                  <a:ext uri="{FF2B5EF4-FFF2-40B4-BE49-F238E27FC236}">
                    <a16:creationId xmlns:a16="http://schemas.microsoft.com/office/drawing/2014/main" id="{4CE6BCE6-5369-9C7C-6E23-DC4495EB4E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3660187" y="3131282"/>
                <a:ext cx="5939347" cy="4616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391" tIns="45695" rIns="91391" bIns="45695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Arial" charset="0"/>
                  </a:rPr>
                  <a:t>Resolution (depends on questions asked!)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A74A2C1-9DA5-62F4-C34C-1CD313CFB4F8}"/>
                </a:ext>
              </a:extLst>
            </p:cNvPr>
            <p:cNvSpPr txBox="1"/>
            <p:nvPr/>
          </p:nvSpPr>
          <p:spPr>
            <a:xfrm>
              <a:off x="4504139" y="1588279"/>
              <a:ext cx="2031325" cy="369332"/>
            </a:xfrm>
            <a:prstGeom prst="rect">
              <a:avLst/>
            </a:prstGeom>
            <a:solidFill>
              <a:srgbClr val="2D2D8A"/>
            </a:solidFill>
            <a:ln w="38100" cap="flat" cmpd="sng" algn="ctr">
              <a:solidFill>
                <a:srgbClr val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C00"/>
                  </a:solidFill>
                  <a:effectLst/>
                  <a:uLnTx/>
                  <a:uFillTx/>
                  <a:latin typeface="Arial"/>
                  <a:cs typeface="Arial"/>
                </a:rPr>
                <a:t>model emulators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0F456C4-4CC9-C5AD-A4E4-30CAE73920BE}"/>
                </a:ext>
              </a:extLst>
            </p:cNvPr>
            <p:cNvSpPr txBox="1"/>
            <p:nvPr/>
          </p:nvSpPr>
          <p:spPr>
            <a:xfrm>
              <a:off x="4695148" y="4627567"/>
              <a:ext cx="1415772" cy="369332"/>
            </a:xfrm>
            <a:prstGeom prst="rect">
              <a:avLst/>
            </a:prstGeom>
            <a:solidFill>
              <a:srgbClr val="2D2D8A"/>
            </a:solidFill>
            <a:ln w="38100" cap="flat" cmpd="sng" algn="ctr">
              <a:solidFill>
                <a:srgbClr val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C00"/>
                  </a:solidFill>
                  <a:effectLst/>
                  <a:uLnTx/>
                  <a:uFillTx/>
                  <a:latin typeface="Arial"/>
                  <a:cs typeface="Arial"/>
                </a:rPr>
                <a:t>experiment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E532CD9-FB6E-66BD-D287-04B306B7C7B5}"/>
                </a:ext>
              </a:extLst>
            </p:cNvPr>
            <p:cNvGrpSpPr/>
            <p:nvPr/>
          </p:nvGrpSpPr>
          <p:grpSpPr>
            <a:xfrm>
              <a:off x="4508118" y="3137205"/>
              <a:ext cx="4374294" cy="2191088"/>
              <a:chOff x="4508118" y="3137205"/>
              <a:chExt cx="4374294" cy="2191088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23C2594-D92E-87F4-FCFC-3A0D34EFFE65}"/>
                  </a:ext>
                </a:extLst>
              </p:cNvPr>
              <p:cNvSpPr txBox="1"/>
              <p:nvPr/>
            </p:nvSpPr>
            <p:spPr>
              <a:xfrm>
                <a:off x="4508118" y="3137205"/>
                <a:ext cx="2044149" cy="369332"/>
              </a:xfrm>
              <a:prstGeom prst="rect">
                <a:avLst/>
              </a:prstGeom>
              <a:solidFill>
                <a:srgbClr val="2D2D8A"/>
              </a:solidFill>
              <a:ln w="38100" cap="flat" cmpd="sng" algn="ctr">
                <a:solidFill>
                  <a:srgbClr val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C00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expensive model</a:t>
                </a:r>
              </a:p>
            </p:txBody>
          </p:sp>
          <p:pic>
            <p:nvPicPr>
              <p:cNvPr id="25" name="Picture 24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F3752721-5D98-29BD-E663-BAAB217089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3473012">
                <a:off x="6194521" y="3931745"/>
                <a:ext cx="1396548" cy="139654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5F0B08E-5F62-09D9-8F06-C228468A2B7E}"/>
                  </a:ext>
                </a:extLst>
              </p:cNvPr>
              <p:cNvSpPr txBox="1"/>
              <p:nvPr/>
            </p:nvSpPr>
            <p:spPr>
              <a:xfrm>
                <a:off x="7197335" y="4291466"/>
                <a:ext cx="168507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cs typeface="Arial"/>
                  </a:rPr>
                  <a:t>compare!</a:t>
                </a: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536CF38-1B76-7E7D-0A47-CAA0EC43A8AB}"/>
              </a:ext>
            </a:extLst>
          </p:cNvPr>
          <p:cNvSpPr txBox="1"/>
          <p:nvPr/>
        </p:nvSpPr>
        <p:spPr>
          <a:xfrm>
            <a:off x="313200" y="4814686"/>
            <a:ext cx="31441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n-US" sz="2400" dirty="0">
                <a:solidFill>
                  <a:srgbClr val="000000"/>
                </a:solidFill>
                <a:cs typeface="Arial" charset="0"/>
              </a:rPr>
              <a:t>*parameter-free; “fully-microscopic”</a:t>
            </a:r>
            <a:endParaRPr lang="en-US" sz="2400" baseline="30000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352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04FAB5-AC61-62B8-4790-D2FC665418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W. Nazarewicz, Erice School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3ECB77-E219-7835-F883-4C47874ABA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6955"/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6955"/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3B2587-8F9C-2C9B-B79A-691C8D10E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55" y="636137"/>
            <a:ext cx="6019486" cy="46183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79410A6-776B-FB0A-BE98-2E6A3BC2A647}"/>
              </a:ext>
            </a:extLst>
          </p:cNvPr>
          <p:cNvSpPr/>
          <p:nvPr/>
        </p:nvSpPr>
        <p:spPr>
          <a:xfrm>
            <a:off x="6308679" y="948149"/>
            <a:ext cx="283532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Fragment charge distributions of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254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Pu,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290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Fm, and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294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Og obtained 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DFT+stat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work (blue bands) and predicted in previous work by neglecting odd-even staggering (red dashed bands). Predictions of BSM and SPM models are shown by dashed and dash-dotted lines, respectively.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A72264-3F7F-6B3D-8CB2-02105EFF8B32}"/>
              </a:ext>
            </a:extLst>
          </p:cNvPr>
          <p:cNvSpPr/>
          <p:nvPr/>
        </p:nvSpPr>
        <p:spPr>
          <a:xfrm>
            <a:off x="137555" y="0"/>
            <a:ext cx="79413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aseline="0" dirty="0">
                <a:solidFill>
                  <a:srgbClr val="002060"/>
                </a:solidFill>
                <a:ea typeface="ＭＳ Ｐゴシック" charset="-128"/>
              </a:rPr>
              <a:t>F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ission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 in the r-process and superheavy nuclei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8E33BE-3AD0-155D-4031-BF885C311314}"/>
              </a:ext>
            </a:extLst>
          </p:cNvPr>
          <p:cNvSpPr txBox="1"/>
          <p:nvPr/>
        </p:nvSpPr>
        <p:spPr>
          <a:xfrm>
            <a:off x="1951481" y="424600"/>
            <a:ext cx="32702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Phys. Rev. C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 105, 014619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(2022)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32F38D-740A-1573-F7A4-A98EBBD28D38}"/>
              </a:ext>
            </a:extLst>
          </p:cNvPr>
          <p:cNvSpPr/>
          <p:nvPr/>
        </p:nvSpPr>
        <p:spPr>
          <a:xfrm>
            <a:off x="1035086" y="5494352"/>
            <a:ext cx="79413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Challenge: uncertainty quantification of current theories of fission. Little has been done! </a:t>
            </a:r>
          </a:p>
        </p:txBody>
      </p:sp>
    </p:spTree>
    <p:extLst>
      <p:ext uri="{BB962C8B-B14F-4D97-AF65-F5344CB8AC3E}">
        <p14:creationId xmlns:p14="http://schemas.microsoft.com/office/powerpoint/2010/main" val="423041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7800DA-B700-316E-531E-EBA2BD3005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W. Nazarewicz, Erice School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E9297D-B526-A425-0D5B-03BB42708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6955"/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6955"/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D3E8A1-ADCF-4D84-36DA-04828F595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0029" y="884208"/>
            <a:ext cx="5403273" cy="53730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30D2DF-692B-47C2-C622-763E6B20A2ED}"/>
              </a:ext>
            </a:extLst>
          </p:cNvPr>
          <p:cNvSpPr/>
          <p:nvPr/>
        </p:nvSpPr>
        <p:spPr>
          <a:xfrm>
            <a:off x="3704958" y="474605"/>
            <a:ext cx="5271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S. Giuliani et al. Phys. Rev. C 102, 045804 (2020)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96173F-014C-DA65-D659-32BAAA1D11DE}"/>
              </a:ext>
            </a:extLst>
          </p:cNvPr>
          <p:cNvSpPr/>
          <p:nvPr/>
        </p:nvSpPr>
        <p:spPr>
          <a:xfrm>
            <a:off x="553075" y="2779364"/>
            <a:ext cx="257880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Abundances (in log scale) at freeze-out in the hot dynamical ejecta of  neutron star mergers. At N=184, the r-process path obtained with BCPM model can substantially populate nuclei up to </a:t>
            </a:r>
            <a:r>
              <a:rPr lang="en-US" sz="2000" baseline="30000" dirty="0"/>
              <a:t>280</a:t>
            </a:r>
            <a:r>
              <a:rPr lang="en-US" sz="2000" dirty="0"/>
              <a:t>Cm.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F5EC164-8C0D-51E7-E2F0-704C4F280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92" y="474605"/>
            <a:ext cx="2798972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Fission yields of super-heavy nuclei be formed in the r-process strongly </a:t>
            </a:r>
            <a:r>
              <a:rPr lang="en-US" sz="2200" dirty="0">
                <a:solidFill>
                  <a:srgbClr val="000000"/>
                </a:solidFill>
              </a:rPr>
              <a:t>depend</a:t>
            </a:r>
            <a:r>
              <a:rPr lang="en-US" sz="2000" dirty="0">
                <a:solidFill>
                  <a:srgbClr val="000000"/>
                </a:solidFill>
              </a:rPr>
              <a:t> on predicted nuclear data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65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6B2C70C-AEFD-2A5E-2492-F880413598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W. Nazarewicz, Erice School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767E95-5AE0-C40A-2B99-156CB89C0B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6955"/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6955"/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D35EC7-95CE-CF77-8C23-A25BC72D2495}"/>
              </a:ext>
            </a:extLst>
          </p:cNvPr>
          <p:cNvSpPr txBox="1"/>
          <p:nvPr/>
        </p:nvSpPr>
        <p:spPr>
          <a:xfrm>
            <a:off x="1939636" y="140915"/>
            <a:ext cx="54725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Weak decays in superheavy nuclei</a:t>
            </a:r>
          </a:p>
          <a:p>
            <a:pPr algn="ctr"/>
            <a:r>
              <a:rPr lang="en-US" sz="2000" dirty="0"/>
              <a:t>A. </a:t>
            </a:r>
            <a:r>
              <a:rPr lang="en-US" sz="2000" dirty="0" err="1"/>
              <a:t>Ravlić</a:t>
            </a:r>
            <a:r>
              <a:rPr lang="en-US" sz="2000" dirty="0"/>
              <a:t>, WN, arXiv:2409.04620</a:t>
            </a:r>
          </a:p>
        </p:txBody>
      </p:sp>
      <p:pic>
        <p:nvPicPr>
          <p:cNvPr id="11" name="Picture 10" descr="A graph of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B794A296-EF2D-495A-C324-F31EB2D19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34" y="1326394"/>
            <a:ext cx="4387007" cy="4114797"/>
          </a:xfrm>
          <a:prstGeom prst="rect">
            <a:avLst/>
          </a:prstGeom>
        </p:spPr>
      </p:pic>
      <p:pic>
        <p:nvPicPr>
          <p:cNvPr id="15" name="Picture 14" descr="A group of graphs showing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9069C0AD-AFF6-54E2-C768-6B2326CA9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556" y="1401536"/>
            <a:ext cx="4306895" cy="40396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CD7BAA2-6C7A-ACD9-4777-A110D4233BDA}"/>
              </a:ext>
            </a:extLst>
          </p:cNvPr>
          <p:cNvSpPr txBox="1"/>
          <p:nvPr/>
        </p:nvSpPr>
        <p:spPr>
          <a:xfrm>
            <a:off x="675268" y="5626396"/>
            <a:ext cx="38792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EC dominates over </a:t>
            </a:r>
            <a:r>
              <a:rPr lang="en-US" sz="2400" dirty="0">
                <a:latin typeface="Symbol" pitchFamily="2" charset="2"/>
              </a:rPr>
              <a:t>b</a:t>
            </a:r>
            <a:r>
              <a:rPr lang="en-US" sz="2400" baseline="30000" dirty="0"/>
              <a:t>+</a:t>
            </a:r>
            <a:r>
              <a:rPr lang="en-US" sz="2400" dirty="0"/>
              <a:t> </a:t>
            </a:r>
            <a:endParaRPr lang="en-US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FB98E5-BD07-D33F-9E3E-A729B303B0A1}"/>
              </a:ext>
            </a:extLst>
          </p:cNvPr>
          <p:cNvSpPr txBox="1"/>
          <p:nvPr/>
        </p:nvSpPr>
        <p:spPr>
          <a:xfrm>
            <a:off x="5194178" y="5626396"/>
            <a:ext cx="38792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FF dominate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8981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W. Nazarewicz, Erice School 2024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D896C1-A98C-0896-710C-676A134FA7E2}"/>
              </a:ext>
            </a:extLst>
          </p:cNvPr>
          <p:cNvSpPr/>
          <p:nvPr/>
        </p:nvSpPr>
        <p:spPr>
          <a:xfrm>
            <a:off x="61337" y="1106189"/>
            <a:ext cx="9021326" cy="490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aseline="0" dirty="0">
                <a:solidFill>
                  <a:srgbClr val="002060"/>
                </a:solidFill>
                <a:cs typeface="Arial" charset="0"/>
              </a:rPr>
              <a:t>The nucleus is a complex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cs typeface="Arial" charset="0"/>
              </a:rPr>
              <a:t> many-body system. </a:t>
            </a:r>
            <a:r>
              <a:rPr lang="en-US" sz="2400" baseline="0" dirty="0">
                <a:solidFill>
                  <a:srgbClr val="002060"/>
                </a:solidFill>
                <a:cs typeface="Arial" charset="0"/>
              </a:rPr>
              <a:t>E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cs typeface="Arial" charset="0"/>
              </a:rPr>
              <a:t>xact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cs typeface="Arial" charset="0"/>
              </a:rPr>
              <a:t> quantitative nuclear models do not exist.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002060"/>
                </a:solidFill>
                <a:cs typeface="Arial" charset="0"/>
              </a:rPr>
              <a:t>Nuclear ephemeral zone requires special treatment.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Arial" charset="0"/>
            </a:endParaRPr>
          </a:p>
          <a:p>
            <a:pPr marL="285750" lvl="0" indent="-285750" defTabSz="9144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aseline="0" dirty="0">
                <a:solidFill>
                  <a:srgbClr val="002060"/>
                </a:solidFill>
                <a:cs typeface="Arial" charset="0"/>
              </a:rPr>
              <a:t>Imperfect models are used </a:t>
            </a:r>
            <a:r>
              <a:rPr lang="en-US" sz="2400" dirty="0">
                <a:solidFill>
                  <a:srgbClr val="002060"/>
                </a:solidFill>
                <a:cs typeface="Arial" charset="0"/>
              </a:rPr>
              <a:t>to make </a:t>
            </a:r>
            <a:r>
              <a:rPr lang="en-US" sz="2400" baseline="0" dirty="0">
                <a:solidFill>
                  <a:srgbClr val="002060"/>
                </a:solidFill>
                <a:cs typeface="Arial" charset="0"/>
              </a:rPr>
              <a:t>far extrapolations.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Arial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cs typeface="Arial" charset="0"/>
              </a:rPr>
              <a:t>While all models are wrong, those models that know how and when they are wrong are useful. (after G. Box)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cs typeface="Arial" charset="0"/>
              </a:rPr>
              <a:t>One can assess the progress in in nuclear physics theory by means of uncertainty quantification and machine learning.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cs typeface="Arial" charset="0"/>
              </a:rPr>
              <a:t>To solve many complex problems in the field and facilitate discoveries, multidisciplinary efforts efforts are required involving scientists in  nuclear physics, statistics, computational science, and applied math.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7F175E-5309-8E37-04A5-98C62728BB2A}"/>
              </a:ext>
            </a:extLst>
          </p:cNvPr>
          <p:cNvSpPr txBox="1"/>
          <p:nvPr/>
        </p:nvSpPr>
        <p:spPr>
          <a:xfrm>
            <a:off x="1044335" y="0"/>
            <a:ext cx="68884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aseline="0" dirty="0">
                <a:solidFill>
                  <a:srgbClr val="002060"/>
                </a:solidFill>
                <a:latin typeface="Calibri" charset="0"/>
                <a:cs typeface="Arial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53180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DF1BFB2-611E-1BED-F810-A2C1FA5A96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W. Nazarewicz, Erice School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1135C9-419A-DBA0-B115-7849FD2386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6EB6A07-21B5-815B-EC59-32C01F3851EB}"/>
              </a:ext>
            </a:extLst>
          </p:cNvPr>
          <p:cNvGrpSpPr/>
          <p:nvPr/>
        </p:nvGrpSpPr>
        <p:grpSpPr>
          <a:xfrm>
            <a:off x="399366" y="394498"/>
            <a:ext cx="5318534" cy="2763705"/>
            <a:chOff x="2089265" y="244023"/>
            <a:chExt cx="5318534" cy="2763705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F4E9642F-E860-2DC7-1C86-CE24B7EC36F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613956" y="362483"/>
              <a:ext cx="0" cy="2092790"/>
            </a:xfrm>
            <a:prstGeom prst="straightConnector1">
              <a:avLst/>
            </a:prstGeom>
            <a:solidFill>
              <a:srgbClr val="FC0128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F0532BA-1EC1-F181-D3C5-E148154C6D38}"/>
                </a:ext>
              </a:extLst>
            </p:cNvPr>
            <p:cNvSpPr txBox="1"/>
            <p:nvPr/>
          </p:nvSpPr>
          <p:spPr>
            <a:xfrm rot="16200000">
              <a:off x="1602867" y="991889"/>
              <a:ext cx="1391455" cy="4186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i="1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observable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8BCB4CF-793A-4D33-3E00-ADF6F7986239}"/>
                </a:ext>
              </a:extLst>
            </p:cNvPr>
            <p:cNvCxnSpPr/>
            <p:nvPr/>
          </p:nvCxnSpPr>
          <p:spPr bwMode="auto">
            <a:xfrm>
              <a:off x="2613956" y="2455273"/>
              <a:ext cx="4448335" cy="0"/>
            </a:xfrm>
            <a:prstGeom prst="line">
              <a:avLst/>
            </a:prstGeom>
            <a:solidFill>
              <a:srgbClr val="FC0128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188ACD74-B192-8CD2-431E-ED8EC94B134E}"/>
                </a:ext>
              </a:extLst>
            </p:cNvPr>
            <p:cNvGrpSpPr/>
            <p:nvPr/>
          </p:nvGrpSpPr>
          <p:grpSpPr>
            <a:xfrm>
              <a:off x="3251838" y="826450"/>
              <a:ext cx="3928913" cy="631786"/>
              <a:chOff x="3287485" y="2057401"/>
              <a:chExt cx="4332515" cy="696687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3755925F-EB33-CB19-E6D4-67264A858EB5}"/>
                  </a:ext>
                </a:extLst>
              </p:cNvPr>
              <p:cNvSpPr/>
              <p:nvPr/>
            </p:nvSpPr>
            <p:spPr bwMode="auto">
              <a:xfrm>
                <a:off x="3396342" y="2057402"/>
                <a:ext cx="4223658" cy="696686"/>
              </a:xfrm>
              <a:prstGeom prst="rect">
                <a:avLst/>
              </a:prstGeom>
              <a:solidFill>
                <a:srgbClr val="FC0128">
                  <a:lumMod val="20000"/>
                  <a:lumOff val="8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kern="0">
                  <a:solidFill>
                    <a:srgbClr val="000000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7F5F8998-7A1F-EDEE-20F2-4E5F9EFEFFEF}"/>
                  </a:ext>
                </a:extLst>
              </p:cNvPr>
              <p:cNvCxnSpPr/>
              <p:nvPr/>
            </p:nvCxnSpPr>
            <p:spPr bwMode="auto">
              <a:xfrm flipV="1">
                <a:off x="3396342" y="2057401"/>
                <a:ext cx="0" cy="696686"/>
              </a:xfrm>
              <a:prstGeom prst="line">
                <a:avLst/>
              </a:prstGeom>
              <a:solidFill>
                <a:srgbClr val="FC0128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218BBCCF-7F71-B7A5-3F62-ECA69ACA643C}"/>
                  </a:ext>
                </a:extLst>
              </p:cNvPr>
              <p:cNvSpPr/>
              <p:nvPr/>
            </p:nvSpPr>
            <p:spPr bwMode="auto">
              <a:xfrm>
                <a:off x="3287485" y="2302329"/>
                <a:ext cx="217715" cy="217715"/>
              </a:xfrm>
              <a:prstGeom prst="ellipse">
                <a:avLst/>
              </a:prstGeom>
              <a:solidFill>
                <a:srgbClr val="FC0128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kern="0">
                  <a:solidFill>
                    <a:srgbClr val="000000"/>
                  </a:solidFill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5D46E24-C021-BC1D-C3DE-227B978E8CD4}"/>
                </a:ext>
              </a:extLst>
            </p:cNvPr>
            <p:cNvSpPr txBox="1"/>
            <p:nvPr/>
          </p:nvSpPr>
          <p:spPr>
            <a:xfrm>
              <a:off x="3057494" y="2536180"/>
              <a:ext cx="586121" cy="3684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>
                  <a:solidFill>
                    <a:srgbClr val="000000"/>
                  </a:solidFill>
                  <a:cs typeface="Arial"/>
                </a:rPr>
                <a:t>EXP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80B66BD-4E76-9E44-5AB3-78EF46694260}"/>
                </a:ext>
              </a:extLst>
            </p:cNvPr>
            <p:cNvSpPr txBox="1"/>
            <p:nvPr/>
          </p:nvSpPr>
          <p:spPr>
            <a:xfrm>
              <a:off x="3960749" y="2536180"/>
              <a:ext cx="562862" cy="3684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>
                  <a:solidFill>
                    <a:srgbClr val="000000"/>
                  </a:solidFill>
                  <a:cs typeface="Arial"/>
                </a:rPr>
                <a:t>TH1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C2CD2EB-9A4B-77AC-D56E-70E9B2FD273E}"/>
                </a:ext>
              </a:extLst>
            </p:cNvPr>
            <p:cNvSpPr txBox="1"/>
            <p:nvPr/>
          </p:nvSpPr>
          <p:spPr>
            <a:xfrm>
              <a:off x="4718554" y="2536180"/>
              <a:ext cx="562862" cy="3684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>
                  <a:solidFill>
                    <a:srgbClr val="000000"/>
                  </a:solidFill>
                  <a:cs typeface="Arial"/>
                </a:rPr>
                <a:t>TH2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01C59A3-5269-0EBB-BF65-9C405C6BC3A7}"/>
                </a:ext>
              </a:extLst>
            </p:cNvPr>
            <p:cNvSpPr txBox="1"/>
            <p:nvPr/>
          </p:nvSpPr>
          <p:spPr>
            <a:xfrm>
              <a:off x="5644690" y="2536180"/>
              <a:ext cx="562862" cy="3684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>
                  <a:solidFill>
                    <a:srgbClr val="000000"/>
                  </a:solidFill>
                  <a:cs typeface="Arial"/>
                </a:rPr>
                <a:t>TH3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99237CF3-2F0A-E267-C2A7-D3531BCBAA44}"/>
                </a:ext>
              </a:extLst>
            </p:cNvPr>
            <p:cNvSpPr/>
            <p:nvPr/>
          </p:nvSpPr>
          <p:spPr bwMode="auto">
            <a:xfrm>
              <a:off x="4145222" y="984043"/>
              <a:ext cx="217175" cy="217175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kern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9044E14-4E29-D97B-E12A-13D4DDC38DD2}"/>
                </a:ext>
              </a:extLst>
            </p:cNvPr>
            <p:cNvSpPr/>
            <p:nvPr/>
          </p:nvSpPr>
          <p:spPr bwMode="auto">
            <a:xfrm>
              <a:off x="5817534" y="1428622"/>
              <a:ext cx="217175" cy="217175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kern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7A09B35-8F3D-A9A8-0089-5F361B742E43}"/>
                </a:ext>
              </a:extLst>
            </p:cNvPr>
            <p:cNvSpPr/>
            <p:nvPr/>
          </p:nvSpPr>
          <p:spPr bwMode="auto">
            <a:xfrm>
              <a:off x="4854610" y="2026210"/>
              <a:ext cx="217175" cy="217175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kern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ADEAC7A8-B3DD-593A-15A7-2735F2BCA064}"/>
                </a:ext>
              </a:extLst>
            </p:cNvPr>
            <p:cNvSpPr/>
            <p:nvPr/>
          </p:nvSpPr>
          <p:spPr bwMode="auto">
            <a:xfrm>
              <a:off x="2089265" y="244023"/>
              <a:ext cx="5318534" cy="2763705"/>
            </a:xfrm>
            <a:prstGeom prst="rect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kern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40EF77D-2524-74F7-390C-001B0225B760}"/>
                </a:ext>
              </a:extLst>
            </p:cNvPr>
            <p:cNvSpPr txBox="1"/>
            <p:nvPr/>
          </p:nvSpPr>
          <p:spPr>
            <a:xfrm>
              <a:off x="4066602" y="328290"/>
              <a:ext cx="2826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000000"/>
                  </a:solidFill>
                  <a:cs typeface="Arial"/>
                </a:rPr>
                <a:t>Nuclear theory as of 1984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3C561EE-D3C3-3148-DDD8-3B759313B639}"/>
              </a:ext>
            </a:extLst>
          </p:cNvPr>
          <p:cNvGrpSpPr/>
          <p:nvPr/>
        </p:nvGrpSpPr>
        <p:grpSpPr>
          <a:xfrm>
            <a:off x="1323018" y="1396469"/>
            <a:ext cx="1505540" cy="1061178"/>
            <a:chOff x="3012917" y="1245994"/>
            <a:chExt cx="1505540" cy="1061178"/>
          </a:xfrm>
        </p:grpSpPr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B0F901FF-04D2-8C10-33B9-67F95FAC3E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14106" y="1245994"/>
              <a:ext cx="231116" cy="456479"/>
            </a:xfrm>
            <a:prstGeom prst="straightConnector1">
              <a:avLst/>
            </a:prstGeom>
            <a:noFill/>
            <a:ln w="9525" cap="flat" cmpd="sng" algn="ctr">
              <a:solidFill>
                <a:srgbClr val="2D2D8A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C236E03-5D7A-818C-2309-346661EB2975}"/>
                </a:ext>
              </a:extLst>
            </p:cNvPr>
            <p:cNvSpPr txBox="1"/>
            <p:nvPr/>
          </p:nvSpPr>
          <p:spPr>
            <a:xfrm>
              <a:off x="3012917" y="1660841"/>
              <a:ext cx="15055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</a:rPr>
                <a:t>good model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</a:rPr>
                <a:t>“nice results”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CD3C5945-9A9B-CE75-6444-794072A17399}"/>
              </a:ext>
            </a:extLst>
          </p:cNvPr>
          <p:cNvGrpSpPr/>
          <p:nvPr/>
        </p:nvGrpSpPr>
        <p:grpSpPr>
          <a:xfrm>
            <a:off x="4500870" y="1607701"/>
            <a:ext cx="2517179" cy="369332"/>
            <a:chOff x="6190769" y="1457226"/>
            <a:chExt cx="2517179" cy="369332"/>
          </a:xfrm>
        </p:grpSpPr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D4AB823B-F971-1DC4-EA5E-01ABA99E5440}"/>
                </a:ext>
              </a:extLst>
            </p:cNvPr>
            <p:cNvCxnSpPr>
              <a:cxnSpLocks/>
              <a:stCxn id="81" idx="1"/>
            </p:cNvCxnSpPr>
            <p:nvPr/>
          </p:nvCxnSpPr>
          <p:spPr>
            <a:xfrm flipH="1" flipV="1">
              <a:off x="6190769" y="1600261"/>
              <a:ext cx="434558" cy="41631"/>
            </a:xfrm>
            <a:prstGeom prst="straightConnector1">
              <a:avLst/>
            </a:prstGeom>
            <a:noFill/>
            <a:ln w="9525" cap="flat" cmpd="sng" algn="ctr">
              <a:solidFill>
                <a:srgbClr val="2D2D8A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977404F6-FEE2-0F53-949B-526C8A69263C}"/>
                </a:ext>
              </a:extLst>
            </p:cNvPr>
            <p:cNvSpPr txBox="1"/>
            <p:nvPr/>
          </p:nvSpPr>
          <p:spPr>
            <a:xfrm>
              <a:off x="6625327" y="1457226"/>
              <a:ext cx="20826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</a:rPr>
                <a:t>reasonable  model</a:t>
              </a: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AE03E0E6-8B32-6AC7-91D9-72B3DBEA2C44}"/>
              </a:ext>
            </a:extLst>
          </p:cNvPr>
          <p:cNvSpPr txBox="1"/>
          <p:nvPr/>
        </p:nvSpPr>
        <p:spPr>
          <a:xfrm>
            <a:off x="5823932" y="677934"/>
            <a:ext cx="3238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>
                <a:solidFill>
                  <a:srgbClr val="FF0000"/>
                </a:solidFill>
                <a:cs typeface="Arial"/>
              </a:rPr>
              <a:t>How can one meaningfully assess the progress based on the average values only?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6CB0AF7-C6BB-2F70-5135-4BEFD95AE84F}"/>
              </a:ext>
            </a:extLst>
          </p:cNvPr>
          <p:cNvSpPr txBox="1"/>
          <p:nvPr/>
        </p:nvSpPr>
        <p:spPr>
          <a:xfrm>
            <a:off x="5814857" y="4131015"/>
            <a:ext cx="3238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>
                <a:solidFill>
                  <a:srgbClr val="FF0000"/>
                </a:solidFill>
                <a:cs typeface="Arial"/>
              </a:rPr>
              <a:t>Is new more precise measurement warranted?</a:t>
            </a:r>
          </a:p>
          <a:p>
            <a:pPr algn="ctr" defTabSz="914400"/>
            <a:r>
              <a:rPr lang="en-US" dirty="0">
                <a:solidFill>
                  <a:srgbClr val="FF0000"/>
                </a:solidFill>
                <a:cs typeface="Arial"/>
              </a:rPr>
              <a:t>Are more data needed?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411997F5-AB2C-FB08-CCE9-9BBCAC4621FB}"/>
              </a:ext>
            </a:extLst>
          </p:cNvPr>
          <p:cNvGrpSpPr/>
          <p:nvPr/>
        </p:nvGrpSpPr>
        <p:grpSpPr>
          <a:xfrm>
            <a:off x="3424834" y="1983583"/>
            <a:ext cx="3828836" cy="1183282"/>
            <a:chOff x="3424834" y="1833108"/>
            <a:chExt cx="3828836" cy="1183282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01660886-2944-8650-0029-1BC2956D1D12}"/>
                </a:ext>
              </a:extLst>
            </p:cNvPr>
            <p:cNvGrpSpPr/>
            <p:nvPr/>
          </p:nvGrpSpPr>
          <p:grpSpPr>
            <a:xfrm>
              <a:off x="3424834" y="1833108"/>
              <a:ext cx="3828836" cy="948127"/>
              <a:chOff x="3424834" y="1833108"/>
              <a:chExt cx="3828836" cy="948127"/>
            </a:xfrm>
          </p:grpSpPr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A5B9456C-BD30-F276-F94F-30680F78340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424834" y="2159772"/>
                <a:ext cx="2399098" cy="7781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2D2D8A">
                    <a:shade val="95000"/>
                    <a:satMod val="105000"/>
                  </a:srgbClr>
                </a:solidFill>
                <a:prstDash val="solid"/>
                <a:tailEnd type="triangle"/>
              </a:ln>
              <a:effectLst/>
            </p:spPr>
          </p:cxnSp>
          <p:pic>
            <p:nvPicPr>
              <p:cNvPr id="88" name="Picture 87" descr="A cartoon cat pointing at something&#10;&#10;Description automatically generated">
                <a:extLst>
                  <a:ext uri="{FF2B5EF4-FFF2-40B4-BE49-F238E27FC236}">
                    <a16:creationId xmlns:a16="http://schemas.microsoft.com/office/drawing/2014/main" id="{753C556C-D540-E154-0AF7-4C3C43033C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18588" y="1833108"/>
                <a:ext cx="1135082" cy="948127"/>
              </a:xfrm>
              <a:prstGeom prst="rect">
                <a:avLst/>
              </a:prstGeom>
            </p:spPr>
          </p:pic>
        </p:grp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59CE80BB-9DB7-C684-C446-BC75648AD5E7}"/>
                </a:ext>
              </a:extLst>
            </p:cNvPr>
            <p:cNvSpPr txBox="1"/>
            <p:nvPr/>
          </p:nvSpPr>
          <p:spPr>
            <a:xfrm>
              <a:off x="6437947" y="2754780"/>
              <a:ext cx="80983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</a:rPr>
                <a:t>tenor.com</a:t>
              </a: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</a:endParaRP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AFBFB1CC-34F3-CF04-F8E5-E926C6ECEDD7}"/>
              </a:ext>
            </a:extLst>
          </p:cNvPr>
          <p:cNvSpPr txBox="1"/>
          <p:nvPr/>
        </p:nvSpPr>
        <p:spPr>
          <a:xfrm>
            <a:off x="2862513" y="-11922"/>
            <a:ext cx="371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cs typeface="Arial"/>
              </a:rPr>
              <a:t>Assessment through quantification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9ECF4619-3DA5-B87B-34A7-890C636F8F02}"/>
              </a:ext>
            </a:extLst>
          </p:cNvPr>
          <p:cNvGrpSpPr/>
          <p:nvPr/>
        </p:nvGrpSpPr>
        <p:grpSpPr>
          <a:xfrm>
            <a:off x="399366" y="3242635"/>
            <a:ext cx="5318534" cy="3193306"/>
            <a:chOff x="2089265" y="3092160"/>
            <a:chExt cx="5318534" cy="3193306"/>
          </a:xfrm>
        </p:grpSpPr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64E64EAE-C603-C1EB-E45A-19F5E67739F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613956" y="3541150"/>
              <a:ext cx="0" cy="2201730"/>
            </a:xfrm>
            <a:prstGeom prst="straightConnector1">
              <a:avLst/>
            </a:prstGeom>
            <a:solidFill>
              <a:srgbClr val="FC0128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E91C295-BAFF-C6FD-CCBE-214BE9340204}"/>
                </a:ext>
              </a:extLst>
            </p:cNvPr>
            <p:cNvSpPr txBox="1"/>
            <p:nvPr/>
          </p:nvSpPr>
          <p:spPr>
            <a:xfrm>
              <a:off x="5398137" y="5555674"/>
              <a:ext cx="167522" cy="334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i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F526E160-BFFB-ABB4-3D7E-FB3FEB7CB5AE}"/>
                </a:ext>
              </a:extLst>
            </p:cNvPr>
            <p:cNvSpPr txBox="1"/>
            <p:nvPr/>
          </p:nvSpPr>
          <p:spPr>
            <a:xfrm rot="16200000">
              <a:off x="1602867" y="4170557"/>
              <a:ext cx="1391455" cy="4186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i="1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observable</a:t>
              </a: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E9F5103D-F645-E015-84DC-5B41E53B5C87}"/>
                </a:ext>
              </a:extLst>
            </p:cNvPr>
            <p:cNvCxnSpPr/>
            <p:nvPr/>
          </p:nvCxnSpPr>
          <p:spPr bwMode="auto">
            <a:xfrm>
              <a:off x="2630443" y="5742880"/>
              <a:ext cx="4448335" cy="0"/>
            </a:xfrm>
            <a:prstGeom prst="line">
              <a:avLst/>
            </a:prstGeom>
            <a:solidFill>
              <a:srgbClr val="FC0128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29E1D841-CC63-543B-D721-56E8C73C6A04}"/>
                </a:ext>
              </a:extLst>
            </p:cNvPr>
            <p:cNvSpPr/>
            <p:nvPr/>
          </p:nvSpPr>
          <p:spPr bwMode="auto">
            <a:xfrm>
              <a:off x="3350554" y="4005119"/>
              <a:ext cx="3830197" cy="631785"/>
            </a:xfrm>
            <a:prstGeom prst="rect">
              <a:avLst/>
            </a:prstGeom>
            <a:solidFill>
              <a:srgbClr val="FC0128">
                <a:lumMod val="20000"/>
                <a:lumOff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kern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0D287943-6719-E9EE-3FC6-86C6D886CA82}"/>
                </a:ext>
              </a:extLst>
            </p:cNvPr>
            <p:cNvCxnSpPr/>
            <p:nvPr/>
          </p:nvCxnSpPr>
          <p:spPr bwMode="auto">
            <a:xfrm flipV="1">
              <a:off x="3350554" y="4005118"/>
              <a:ext cx="0" cy="631785"/>
            </a:xfrm>
            <a:prstGeom prst="line">
              <a:avLst/>
            </a:prstGeom>
            <a:solidFill>
              <a:srgbClr val="FC0128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C94391DA-7461-8FC6-D690-1AF2EFEB640E}"/>
                </a:ext>
              </a:extLst>
            </p:cNvPr>
            <p:cNvSpPr/>
            <p:nvPr/>
          </p:nvSpPr>
          <p:spPr bwMode="auto">
            <a:xfrm>
              <a:off x="3251838" y="4227229"/>
              <a:ext cx="197433" cy="197433"/>
            </a:xfrm>
            <a:prstGeom prst="ellipse">
              <a:avLst/>
            </a:prstGeom>
            <a:solidFill>
              <a:srgbClr val="FC0128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kern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6912F51C-E8E1-5F8B-5549-79FACF8AA22C}"/>
                </a:ext>
              </a:extLst>
            </p:cNvPr>
            <p:cNvSpPr txBox="1"/>
            <p:nvPr/>
          </p:nvSpPr>
          <p:spPr>
            <a:xfrm>
              <a:off x="3073981" y="5840533"/>
              <a:ext cx="586121" cy="334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>
                  <a:solidFill>
                    <a:srgbClr val="000000"/>
                  </a:solidFill>
                  <a:cs typeface="Arial"/>
                </a:rPr>
                <a:t>EXP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CF397FBF-0B6B-C5A1-4D62-40C25F72C229}"/>
                </a:ext>
              </a:extLst>
            </p:cNvPr>
            <p:cNvSpPr txBox="1"/>
            <p:nvPr/>
          </p:nvSpPr>
          <p:spPr>
            <a:xfrm>
              <a:off x="3977236" y="5840533"/>
              <a:ext cx="562862" cy="334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>
                  <a:solidFill>
                    <a:srgbClr val="000000"/>
                  </a:solidFill>
                  <a:cs typeface="Arial"/>
                </a:rPr>
                <a:t>TH1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0A195EC3-1FD5-2B86-BA78-4F348FF4C74F}"/>
                </a:ext>
              </a:extLst>
            </p:cNvPr>
            <p:cNvSpPr txBox="1"/>
            <p:nvPr/>
          </p:nvSpPr>
          <p:spPr>
            <a:xfrm>
              <a:off x="4735041" y="5840533"/>
              <a:ext cx="562862" cy="334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>
                  <a:solidFill>
                    <a:srgbClr val="000000"/>
                  </a:solidFill>
                  <a:cs typeface="Arial"/>
                </a:rPr>
                <a:t>TH2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79CB2EE4-4A03-9161-5065-8BE27F3CD81F}"/>
                </a:ext>
              </a:extLst>
            </p:cNvPr>
            <p:cNvSpPr txBox="1"/>
            <p:nvPr/>
          </p:nvSpPr>
          <p:spPr>
            <a:xfrm>
              <a:off x="5661177" y="5840533"/>
              <a:ext cx="562862" cy="334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>
                  <a:solidFill>
                    <a:srgbClr val="000000"/>
                  </a:solidFill>
                  <a:cs typeface="Arial"/>
                </a:rPr>
                <a:t>TH3</a:t>
              </a:r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8FF447E-DBBD-61CB-3C08-AAA8575FD54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242179" y="3195998"/>
              <a:ext cx="0" cy="2492414"/>
            </a:xfrm>
            <a:prstGeom prst="line">
              <a:avLst/>
            </a:prstGeom>
            <a:solidFill>
              <a:srgbClr val="FC0128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05163943-05D9-BC97-A3F2-6CFB0D5C251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956502" y="4722467"/>
              <a:ext cx="0" cy="1009969"/>
            </a:xfrm>
            <a:prstGeom prst="line">
              <a:avLst/>
            </a:prstGeom>
            <a:solidFill>
              <a:srgbClr val="FC0128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45B04FD4-06C8-11E7-6FF4-30244771D6D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926120" y="4468732"/>
              <a:ext cx="0" cy="491359"/>
            </a:xfrm>
            <a:prstGeom prst="line">
              <a:avLst/>
            </a:prstGeom>
            <a:solidFill>
              <a:srgbClr val="FC0128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7DBBFCE5-661A-72A8-F7C0-6488162F5CED}"/>
                </a:ext>
              </a:extLst>
            </p:cNvPr>
            <p:cNvSpPr/>
            <p:nvPr/>
          </p:nvSpPr>
          <p:spPr bwMode="auto">
            <a:xfrm>
              <a:off x="5817534" y="4617162"/>
              <a:ext cx="217175" cy="217175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kern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76504C4E-C304-4B8B-2D71-E9EA863147E7}"/>
                </a:ext>
              </a:extLst>
            </p:cNvPr>
            <p:cNvSpPr/>
            <p:nvPr/>
          </p:nvSpPr>
          <p:spPr bwMode="auto">
            <a:xfrm>
              <a:off x="4854610" y="5204878"/>
              <a:ext cx="217175" cy="217175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kern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53A210A5-C43A-607C-7817-F6848683B3F0}"/>
                </a:ext>
              </a:extLst>
            </p:cNvPr>
            <p:cNvSpPr/>
            <p:nvPr/>
          </p:nvSpPr>
          <p:spPr bwMode="auto">
            <a:xfrm>
              <a:off x="2089265" y="3092160"/>
              <a:ext cx="5318534" cy="3193306"/>
            </a:xfrm>
            <a:prstGeom prst="rect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kern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50864A4B-5A0E-E5D4-ACFE-4629374A3D74}"/>
                </a:ext>
              </a:extLst>
            </p:cNvPr>
            <p:cNvSpPr txBox="1"/>
            <p:nvPr/>
          </p:nvSpPr>
          <p:spPr>
            <a:xfrm>
              <a:off x="4288435" y="3195998"/>
              <a:ext cx="2826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000000"/>
                  </a:solidFill>
                  <a:cs typeface="Arial"/>
                </a:rPr>
                <a:t>Nuclear theory as of 2024</a:t>
              </a: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BCA32665-85AB-4A61-977F-3FB21A74BD4E}"/>
                </a:ext>
              </a:extLst>
            </p:cNvPr>
            <p:cNvSpPr/>
            <p:nvPr/>
          </p:nvSpPr>
          <p:spPr bwMode="auto">
            <a:xfrm>
              <a:off x="4145222" y="4162710"/>
              <a:ext cx="217175" cy="217175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kern="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6797C29A-7658-81BF-30D7-AA444FBB1F1B}"/>
              </a:ext>
            </a:extLst>
          </p:cNvPr>
          <p:cNvGrpSpPr/>
          <p:nvPr/>
        </p:nvGrpSpPr>
        <p:grpSpPr>
          <a:xfrm>
            <a:off x="1437528" y="4694415"/>
            <a:ext cx="4203996" cy="1245138"/>
            <a:chOff x="1437528" y="4694415"/>
            <a:chExt cx="4203996" cy="1245138"/>
          </a:xfrm>
        </p:grpSpPr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383750E1-C2F5-A670-88D6-2C9AD3F344A4}"/>
                </a:ext>
              </a:extLst>
            </p:cNvPr>
            <p:cNvSpPr txBox="1"/>
            <p:nvPr/>
          </p:nvSpPr>
          <p:spPr>
            <a:xfrm>
              <a:off x="4572000" y="4694415"/>
              <a:ext cx="10695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000000"/>
                  </a:solidFill>
                  <a:cs typeface="Arial"/>
                </a:rPr>
                <a:t>accurate</a:t>
              </a:r>
            </a:p>
            <a:p>
              <a:pPr defTabSz="914400"/>
              <a:r>
                <a:rPr lang="en-US" dirty="0">
                  <a:solidFill>
                    <a:srgbClr val="000000"/>
                  </a:solidFill>
                  <a:cs typeface="Arial"/>
                </a:rPr>
                <a:t>precise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2922161E-0244-B5A8-D87A-BEE5B6FB2BDD}"/>
                </a:ext>
              </a:extLst>
            </p:cNvPr>
            <p:cNvSpPr txBox="1"/>
            <p:nvPr/>
          </p:nvSpPr>
          <p:spPr>
            <a:xfrm>
              <a:off x="1437528" y="5293222"/>
              <a:ext cx="11721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000000"/>
                  </a:solidFill>
                  <a:cs typeface="Arial"/>
                </a:rPr>
                <a:t>accurate</a:t>
              </a:r>
            </a:p>
            <a:p>
              <a:pPr defTabSz="914400"/>
              <a:r>
                <a:rPr lang="en-US" dirty="0">
                  <a:solidFill>
                    <a:srgbClr val="000000"/>
                  </a:solidFill>
                  <a:cs typeface="Arial"/>
                </a:rPr>
                <a:t>imprecise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C4E972A9-B152-18DB-2106-CCE5244BA146}"/>
                </a:ext>
              </a:extLst>
            </p:cNvPr>
            <p:cNvSpPr txBox="1"/>
            <p:nvPr/>
          </p:nvSpPr>
          <p:spPr>
            <a:xfrm>
              <a:off x="3436516" y="5257251"/>
              <a:ext cx="12490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000000"/>
                  </a:solidFill>
                  <a:cs typeface="Arial"/>
                </a:rPr>
                <a:t>inaccurate</a:t>
              </a:r>
            </a:p>
            <a:p>
              <a:pPr defTabSz="914400"/>
              <a:r>
                <a:rPr lang="en-US" dirty="0">
                  <a:solidFill>
                    <a:srgbClr val="000000"/>
                  </a:solidFill>
                  <a:cs typeface="Arial"/>
                </a:rPr>
                <a:t>imprecise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572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8EFF9B6-3DB5-0749-A5B0-44E06B8E08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W. Nazarewicz, Erice School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B8292F-64F2-1B44-B18A-A5E7E4D58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A5D01B-0E6D-884E-9F56-3E49726D4AAE}"/>
              </a:ext>
            </a:extLst>
          </p:cNvPr>
          <p:cNvSpPr txBox="1"/>
          <p:nvPr/>
        </p:nvSpPr>
        <p:spPr>
          <a:xfrm>
            <a:off x="3784423" y="2695698"/>
            <a:ext cx="1895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200713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250A595-713A-CA07-30FB-060450DC4E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W. Nazarewicz, Erice School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EA3618-8758-3B27-EBD3-3D577B48E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6955"/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6955"/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09BAF6-A9D8-9D81-E114-78A31EDD7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174"/>
            <a:ext cx="8976466" cy="502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aseline="0" dirty="0" err="1">
                <a:solidFill>
                  <a:srgbClr val="002060"/>
                </a:solidFill>
                <a:latin typeface="Calibri" charset="0"/>
              </a:rPr>
              <a:t>Isovector</a:t>
            </a:r>
            <a:r>
              <a:rPr lang="en-US" sz="3600" baseline="0" dirty="0">
                <a:solidFill>
                  <a:srgbClr val="002060"/>
                </a:solidFill>
                <a:latin typeface="Calibri" charset="0"/>
              </a:rPr>
              <a:t> observables and symmetry energy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A8D19D-CCF2-556A-F6A2-55901F16A091}"/>
              </a:ext>
            </a:extLst>
          </p:cNvPr>
          <p:cNvSpPr txBox="1"/>
          <p:nvPr/>
        </p:nvSpPr>
        <p:spPr>
          <a:xfrm>
            <a:off x="280810" y="521304"/>
            <a:ext cx="88089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aseline="0" dirty="0">
                <a:solidFill>
                  <a:srgbClr val="FF0000"/>
                </a:solidFill>
              </a:rPr>
              <a:t>Reinhard, Roca-</a:t>
            </a:r>
            <a:r>
              <a:rPr lang="en-US" baseline="0" dirty="0" err="1">
                <a:solidFill>
                  <a:srgbClr val="FF0000"/>
                </a:solidFill>
              </a:rPr>
              <a:t>Maza</a:t>
            </a:r>
            <a:r>
              <a:rPr lang="en-US" baseline="0" dirty="0">
                <a:solidFill>
                  <a:srgbClr val="FF0000"/>
                </a:solidFill>
              </a:rPr>
              <a:t> WN, Phys. Rev. Lett. </a:t>
            </a:r>
            <a:r>
              <a:rPr lang="en-US" u="sng" baseline="0" dirty="0">
                <a:solidFill>
                  <a:srgbClr val="FF0000"/>
                </a:solidFill>
              </a:rPr>
              <a:t>127</a:t>
            </a:r>
            <a:r>
              <a:rPr lang="en-US" baseline="0" dirty="0">
                <a:solidFill>
                  <a:srgbClr val="FF0000"/>
                </a:solidFill>
              </a:rPr>
              <a:t>, 232501 (2021) and Phys. Rev. Lett. </a:t>
            </a:r>
            <a:r>
              <a:rPr lang="en-US" u="sng" baseline="0" dirty="0">
                <a:solidFill>
                  <a:srgbClr val="FF0000"/>
                </a:solidFill>
              </a:rPr>
              <a:t>129</a:t>
            </a:r>
            <a:r>
              <a:rPr lang="en-US" baseline="0" dirty="0">
                <a:solidFill>
                  <a:srgbClr val="FF0000"/>
                </a:solidFill>
              </a:rPr>
              <a:t>, 232501 (2022)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6CC8702-2E5C-691E-EAD3-9A7E89ECEFB6}"/>
              </a:ext>
            </a:extLst>
          </p:cNvPr>
          <p:cNvGrpSpPr/>
          <p:nvPr/>
        </p:nvGrpSpPr>
        <p:grpSpPr>
          <a:xfrm>
            <a:off x="645021" y="1167635"/>
            <a:ext cx="7345793" cy="4265412"/>
            <a:chOff x="457061" y="768350"/>
            <a:chExt cx="4525387" cy="262771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21C9138-FEC4-126E-9366-095B646E33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619"/>
            <a:stretch/>
          </p:blipFill>
          <p:spPr>
            <a:xfrm>
              <a:off x="457061" y="768350"/>
              <a:ext cx="4521200" cy="2627714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D6D7479-6A05-C928-FCF5-62FBC2C65002}"/>
                </a:ext>
              </a:extLst>
            </p:cNvPr>
            <p:cNvSpPr/>
            <p:nvPr/>
          </p:nvSpPr>
          <p:spPr bwMode="auto">
            <a:xfrm>
              <a:off x="4786102" y="2450593"/>
              <a:ext cx="196346" cy="196346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2060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 anchor="ctr">
              <a:spAutoFit/>
            </a:bodyPr>
            <a:lstStyle/>
            <a:p>
              <a:pPr marL="236538" indent="-236538" algn="l" defTabSz="457200">
                <a:buFontTx/>
                <a:buChar char="•"/>
              </a:pPr>
              <a:endParaRPr lang="en-US" sz="2000" baseline="0" dirty="0">
                <a:solidFill>
                  <a:prstClr val="black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87F6308-371F-7BEE-4F5D-5A3FAAAFEC70}"/>
              </a:ext>
            </a:extLst>
          </p:cNvPr>
          <p:cNvSpPr txBox="1"/>
          <p:nvPr/>
        </p:nvSpPr>
        <p:spPr>
          <a:xfrm>
            <a:off x="462987" y="5433047"/>
            <a:ext cx="86810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aseline="0" dirty="0"/>
              <a:t>Until the tension between theory and experiment, or between the two measurements, is resolved, one should exercise extreme caution when interpreting the </a:t>
            </a:r>
            <a:r>
              <a:rPr lang="en-US" baseline="0" dirty="0" err="1"/>
              <a:t>A</a:t>
            </a:r>
            <a:r>
              <a:rPr lang="en-US" baseline="-25000" dirty="0" err="1"/>
              <a:t>pv</a:t>
            </a:r>
            <a:r>
              <a:rPr lang="en-US" baseline="-25000" dirty="0"/>
              <a:t> </a:t>
            </a:r>
            <a:r>
              <a:rPr lang="en-US" baseline="0" dirty="0"/>
              <a:t>measurements in the context of neutron skins or nuclear symmetry energy.</a:t>
            </a:r>
          </a:p>
        </p:txBody>
      </p:sp>
    </p:spTree>
    <p:extLst>
      <p:ext uri="{BB962C8B-B14F-4D97-AF65-F5344CB8AC3E}">
        <p14:creationId xmlns:p14="http://schemas.microsoft.com/office/powerpoint/2010/main" val="268829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7B7B52-94E5-6EF5-4357-72E0D01C04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W. Nazarewicz, Erice School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C6CA4E-477F-5947-4F88-A3B77E25B7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FD8F0E-1FD8-5D7C-C0E5-59241CC29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7636"/>
            <a:ext cx="9144000" cy="437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800100" indent="-3429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11113" marR="0" lvl="0" indent="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 charset="0"/>
              </a:rPr>
              <a:t>ML tools can help us to speed up the scientific method cycle and hence facilitate discoveries</a:t>
            </a:r>
          </a:p>
          <a:p>
            <a:pPr marL="342900" marR="0" lvl="1" indent="-225425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 charset="0"/>
              </a:rPr>
              <a:t>Enabling big simulations by fast emulation of expensive models</a:t>
            </a:r>
          </a:p>
          <a:p>
            <a:pPr marL="342900" marR="0" lvl="1" indent="-225425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 charset="0"/>
              </a:rPr>
              <a:t>Providing meaningful input to applications and planned measurements by means of experimental design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 charset="0"/>
              </a:rPr>
              <a:t>ML tools can help us to reveal the structure of our models</a:t>
            </a:r>
          </a:p>
          <a:p>
            <a:pPr marL="342900" marR="0" lvl="1" indent="-225425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 charset="0"/>
              </a:rPr>
              <a:t>Model reduction by eliminating redundant parameters</a:t>
            </a:r>
          </a:p>
          <a:p>
            <a:pPr marL="342900" lvl="1" indent="-225425">
              <a:buFont typeface="Arial" charset="0"/>
              <a:buChar char="•"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 charset="0"/>
              </a:rPr>
              <a:t>Identifying crucial experimental data for better constraining theory and revealing the information content of measured observables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 charset="0"/>
              </a:rPr>
              <a:t>ML tools can help us to provide predictive capability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Arial" charset="0"/>
            </a:endParaRPr>
          </a:p>
          <a:p>
            <a:pPr marL="342900" marR="0" lvl="1" indent="-225425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altLang="en-US" sz="2000" baseline="0" dirty="0">
                <a:solidFill>
                  <a:srgbClr val="000000"/>
                </a:solidFill>
                <a:cs typeface="Arial" charset="0"/>
              </a:rPr>
              <a:t>ML enables uncertainty quantification (UQ)</a:t>
            </a:r>
          </a:p>
          <a:p>
            <a:pPr marL="342900" marR="0" lvl="1" indent="-225425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 charset="0"/>
              </a:rPr>
              <a:t>Theoretical models are often applied to entirely new nuclear systems and conditions that 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 charset="0"/>
              </a:rPr>
              <a:t>are not accessible to experiment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E90D5D74-7AC9-8CFB-1CE8-768E87E42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9093"/>
            <a:ext cx="905854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ＭＳ Ｐゴシック" charset="-128"/>
                <a:cs typeface="Arial" charset="0"/>
              </a:rPr>
              <a:t>Machine learning &amp; quantified low-energy nuclear theory: Why?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12E84E7-190C-BC84-1412-2E5A56AD8CF5}"/>
              </a:ext>
            </a:extLst>
          </p:cNvPr>
          <p:cNvGrpSpPr/>
          <p:nvPr/>
        </p:nvGrpSpPr>
        <p:grpSpPr>
          <a:xfrm>
            <a:off x="2148254" y="5339802"/>
            <a:ext cx="4487008" cy="964313"/>
            <a:chOff x="1562100" y="3736892"/>
            <a:chExt cx="5791200" cy="1244600"/>
          </a:xfrm>
        </p:grpSpPr>
        <p:pic>
          <p:nvPicPr>
            <p:cNvPr id="7" name="Picture 1" descr="illuminated_line_volume_s.jpg">
              <a:extLst>
                <a:ext uri="{FF2B5EF4-FFF2-40B4-BE49-F238E27FC236}">
                  <a16:creationId xmlns:a16="http://schemas.microsoft.com/office/drawing/2014/main" id="{65DB1015-A5CC-5E9B-1BC3-5BE93BB79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2100" y="3736892"/>
              <a:ext cx="1231900" cy="1231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Reactor-core-simulation-image.jpg">
              <a:extLst>
                <a:ext uri="{FF2B5EF4-FFF2-40B4-BE49-F238E27FC236}">
                  <a16:creationId xmlns:a16="http://schemas.microsoft.com/office/drawing/2014/main" id="{813CAA0B-9773-B19F-5C07-C95DE8DB0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2300" y="3736892"/>
              <a:ext cx="1219200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images.jpeg">
              <a:extLst>
                <a:ext uri="{FF2B5EF4-FFF2-40B4-BE49-F238E27FC236}">
                  <a16:creationId xmlns:a16="http://schemas.microsoft.com/office/drawing/2014/main" id="{73AB4544-DC42-3674-7AB0-DA7E81AE0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5500" y="3762292"/>
              <a:ext cx="1219200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 descr="heavy_el_head.jpg">
              <a:extLst>
                <a:ext uri="{FF2B5EF4-FFF2-40B4-BE49-F238E27FC236}">
                  <a16:creationId xmlns:a16="http://schemas.microsoft.com/office/drawing/2014/main" id="{E6E4CE6A-6A4E-C0C2-17D4-66F33E8D2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1713" y="3736892"/>
              <a:ext cx="1271587" cy="120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8606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D67D56A-1B43-9B5C-0CFC-ADDEF7E7B1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W. Nazarewicz, Erice School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9E8E2A-7753-8224-B0C2-7992744FBF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960C46-66C6-3DD5-F79E-BDFC04ED34CF}"/>
              </a:ext>
            </a:extLst>
          </p:cNvPr>
          <p:cNvSpPr txBox="1"/>
          <p:nvPr/>
        </p:nvSpPr>
        <p:spPr>
          <a:xfrm>
            <a:off x="474496" y="5704457"/>
            <a:ext cx="81950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7475" lvl="1" defTabSz="914400">
              <a:defRPr/>
            </a:pPr>
            <a:r>
              <a:rPr lang="en-US" altLang="en-US" sz="2800" dirty="0">
                <a:solidFill>
                  <a:srgbClr val="000000"/>
                </a:solidFill>
                <a:cs typeface="Arial" charset="0"/>
              </a:rPr>
              <a:t>Speeding-up </a:t>
            </a:r>
            <a:r>
              <a:rPr lang="en-US" altLang="en-US" sz="2800" i="1" dirty="0">
                <a:solidFill>
                  <a:srgbClr val="FF0000"/>
                </a:solidFill>
                <a:cs typeface="Arial" charset="0"/>
              </a:rPr>
              <a:t>the cycle of the scientific method</a:t>
            </a:r>
            <a:endParaRPr lang="en-US" altLang="en-US" sz="2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406DEE-1156-BED4-F561-12D996174234}"/>
              </a:ext>
            </a:extLst>
          </p:cNvPr>
          <p:cNvSpPr txBox="1"/>
          <p:nvPr/>
        </p:nvSpPr>
        <p:spPr>
          <a:xfrm>
            <a:off x="295260" y="496871"/>
            <a:ext cx="761440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Artificial Intelligence and Machine Learning in Nuclear Physics</a:t>
            </a:r>
          </a:p>
          <a:p>
            <a:pPr algn="ctr" defTabSz="914400">
              <a:defRPr/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A. </a:t>
            </a:r>
            <a:r>
              <a:rPr lang="en-US" sz="1400" err="1">
                <a:solidFill>
                  <a:srgbClr val="000000"/>
                </a:solidFill>
                <a:cs typeface="Arial" charset="0"/>
              </a:rPr>
              <a:t>Boehnlein</a:t>
            </a:r>
            <a:r>
              <a:rPr lang="en-US" sz="1400">
                <a:solidFill>
                  <a:srgbClr val="000000"/>
                </a:solidFill>
                <a:cs typeface="Arial" charset="0"/>
              </a:rPr>
              <a:t> et al., Rev. Mod. Phys. Rev. Mod. Phys. 94, 031003 (2022)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FDECCE-17E7-B91B-FB25-08A9B5003312}"/>
              </a:ext>
            </a:extLst>
          </p:cNvPr>
          <p:cNvSpPr txBox="1"/>
          <p:nvPr/>
        </p:nvSpPr>
        <p:spPr>
          <a:xfrm>
            <a:off x="679545" y="61777"/>
            <a:ext cx="80624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altLang="en-US" sz="2800">
                <a:solidFill>
                  <a:srgbClr val="002060"/>
                </a:solidFill>
                <a:latin typeface="Arial"/>
                <a:cs typeface="Arial" charset="0"/>
              </a:rPr>
              <a:t>Machine learning and nuclear theory: big picture</a:t>
            </a:r>
            <a:endParaRPr lang="en-US" sz="2800">
              <a:solidFill>
                <a:srgbClr val="002060"/>
              </a:solidFill>
              <a:cs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CDFFEB-BC1D-C04E-2B94-9E1F6D4E92C8}"/>
              </a:ext>
            </a:extLst>
          </p:cNvPr>
          <p:cNvSpPr txBox="1"/>
          <p:nvPr/>
        </p:nvSpPr>
        <p:spPr>
          <a:xfrm>
            <a:off x="2430966" y="1025069"/>
            <a:ext cx="385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>
                <a:solidFill>
                  <a:srgbClr val="000000"/>
                </a:solidFill>
                <a:cs typeface="Arial" charset="0"/>
              </a:rPr>
              <a:t>Many examples can be found there!</a:t>
            </a:r>
          </a:p>
        </p:txBody>
      </p:sp>
      <p:pic>
        <p:nvPicPr>
          <p:cNvPr id="14" name="Picture 13" descr="A diagram of a nuclear experiment&#10;&#10;Description automatically generated">
            <a:extLst>
              <a:ext uri="{FF2B5EF4-FFF2-40B4-BE49-F238E27FC236}">
                <a16:creationId xmlns:a16="http://schemas.microsoft.com/office/drawing/2014/main" id="{B740AA96-B54A-37AC-69A8-E85041F0A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45" y="1525523"/>
            <a:ext cx="8195008" cy="383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1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A87E637-81A4-C17B-8DB7-69A66D1E01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W. Nazarewicz, Erice School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6416FB-DE00-13E8-02EF-596FA51B99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 descr="A graph of numbers and lines&#10;&#10;Description automatically generated">
            <a:extLst>
              <a:ext uri="{FF2B5EF4-FFF2-40B4-BE49-F238E27FC236}">
                <a16:creationId xmlns:a16="http://schemas.microsoft.com/office/drawing/2014/main" id="{5D64FAD8-AAD4-4FCC-0F68-F862ADAC5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16608"/>
            <a:ext cx="7772400" cy="588576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04DDA62-F601-768F-524A-A2F8982447F8}"/>
              </a:ext>
            </a:extLst>
          </p:cNvPr>
          <p:cNvGrpSpPr/>
          <p:nvPr/>
        </p:nvGrpSpPr>
        <p:grpSpPr>
          <a:xfrm>
            <a:off x="8051" y="345101"/>
            <a:ext cx="6074299" cy="5487331"/>
            <a:chOff x="8051" y="198883"/>
            <a:chExt cx="6074299" cy="54873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5855FFB-79E0-865E-AE68-A5FC41FCD94F}"/>
                </a:ext>
              </a:extLst>
            </p:cNvPr>
            <p:cNvSpPr txBox="1"/>
            <p:nvPr/>
          </p:nvSpPr>
          <p:spPr>
            <a:xfrm>
              <a:off x="143062" y="5286104"/>
              <a:ext cx="13115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baseline="0" dirty="0">
                  <a:solidFill>
                    <a:srgbClr val="0070C0"/>
                  </a:solidFill>
                </a:rPr>
                <a:t>Discovery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4BA9F4D-8787-DD51-8D60-CB6D272BF5C5}"/>
                </a:ext>
              </a:extLst>
            </p:cNvPr>
            <p:cNvSpPr txBox="1"/>
            <p:nvPr/>
          </p:nvSpPr>
          <p:spPr>
            <a:xfrm>
              <a:off x="4572000" y="1275925"/>
              <a:ext cx="15103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baseline="0" dirty="0">
                  <a:solidFill>
                    <a:srgbClr val="0070C0"/>
                  </a:solidFill>
                </a:rPr>
                <a:t>correlations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0B94EE1-35AC-5B7E-0F4C-8F02764B30D3}"/>
                </a:ext>
              </a:extLst>
            </p:cNvPr>
            <p:cNvSpPr txBox="1"/>
            <p:nvPr/>
          </p:nvSpPr>
          <p:spPr>
            <a:xfrm>
              <a:off x="8051" y="198883"/>
              <a:ext cx="158088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>
                  <a:solidFill>
                    <a:srgbClr val="0070C0"/>
                  </a:solidFill>
                </a:rPr>
                <a:t>r</a:t>
              </a:r>
              <a:r>
                <a:rPr lang="en-US" sz="2000" baseline="0" dirty="0">
                  <a:solidFill>
                    <a:srgbClr val="0070C0"/>
                  </a:solidFill>
                </a:rPr>
                <a:t>esonances,</a:t>
              </a:r>
            </a:p>
            <a:p>
              <a:pPr algn="l"/>
              <a:r>
                <a:rPr lang="en-US" sz="2000" dirty="0">
                  <a:solidFill>
                    <a:srgbClr val="0070C0"/>
                  </a:solidFill>
                </a:rPr>
                <a:t>s</a:t>
              </a:r>
              <a:r>
                <a:rPr lang="en-US" sz="2000" baseline="0" dirty="0">
                  <a:solidFill>
                    <a:srgbClr val="0070C0"/>
                  </a:solidFill>
                </a:rPr>
                <a:t>cattering </a:t>
              </a:r>
            </a:p>
            <a:p>
              <a:pPr algn="l"/>
              <a:r>
                <a:rPr lang="en-US" sz="2000" baseline="0" dirty="0">
                  <a:solidFill>
                    <a:srgbClr val="0070C0"/>
                  </a:solidFill>
                </a:rPr>
                <a:t>features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128CE39-E804-8065-4127-AE1D74D61A0E}"/>
              </a:ext>
            </a:extLst>
          </p:cNvPr>
          <p:cNvSpPr txBox="1"/>
          <p:nvPr/>
        </p:nvSpPr>
        <p:spPr>
          <a:xfrm>
            <a:off x="1989033" y="8973"/>
            <a:ext cx="59206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Helvetica" pitchFamily="2" charset="0"/>
              </a:rPr>
              <a:t>Approaching the nuclear ephemeral zone</a:t>
            </a:r>
          </a:p>
        </p:txBody>
      </p:sp>
    </p:spTree>
    <p:extLst>
      <p:ext uri="{BB962C8B-B14F-4D97-AF65-F5344CB8AC3E}">
        <p14:creationId xmlns:p14="http://schemas.microsoft.com/office/powerpoint/2010/main" val="287872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7AE10A-3C74-22BB-85A0-CB6E0BD973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W. Nazarewicz, Erice School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E99D36-32B2-8220-02E5-1172C2674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A21C86-041F-1353-E2CE-0400626795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070" y="926088"/>
            <a:ext cx="6652549" cy="42773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08016E-051A-9BA3-D6DE-875DEB5AC5C7}"/>
              </a:ext>
            </a:extLst>
          </p:cNvPr>
          <p:cNvSpPr txBox="1"/>
          <p:nvPr/>
        </p:nvSpPr>
        <p:spPr>
          <a:xfrm>
            <a:off x="1522070" y="174268"/>
            <a:ext cx="63371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Ephemeral nucleus </a:t>
            </a:r>
            <a:r>
              <a:rPr lang="en-US" sz="2400" baseline="30000" dirty="0">
                <a:solidFill>
                  <a:srgbClr val="002060"/>
                </a:solidFill>
              </a:rPr>
              <a:t>9</a:t>
            </a:r>
            <a:r>
              <a:rPr lang="en-US" sz="2400" baseline="0" dirty="0">
                <a:solidFill>
                  <a:srgbClr val="002060"/>
                </a:solidFill>
              </a:rPr>
              <a:t>N: 5-proton emitter</a:t>
            </a:r>
          </a:p>
          <a:p>
            <a:pPr algn="ctr"/>
            <a:r>
              <a:rPr lang="en-US" baseline="0" dirty="0"/>
              <a:t>Charity at al., Phys. Rev. Lett. 131, 172501 (2023)</a:t>
            </a:r>
          </a:p>
          <a:p>
            <a:pPr algn="ctr"/>
            <a:endParaRPr lang="en-US" baseline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67A6CB-EB6D-C76C-27EB-6CB700D2ADEC}"/>
              </a:ext>
            </a:extLst>
          </p:cNvPr>
          <p:cNvSpPr txBox="1"/>
          <p:nvPr/>
        </p:nvSpPr>
        <p:spPr>
          <a:xfrm>
            <a:off x="6211924" y="3235996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aseline="0" dirty="0">
                <a:solidFill>
                  <a:srgbClr val="7030A0"/>
                </a:solidFill>
              </a:rPr>
              <a:t>threshold</a:t>
            </a:r>
          </a:p>
          <a:p>
            <a:pPr algn="l"/>
            <a:r>
              <a:rPr lang="en-US" baseline="0" dirty="0">
                <a:solidFill>
                  <a:srgbClr val="7030A0"/>
                </a:solidFill>
              </a:rPr>
              <a:t>resonance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37E034-03B3-F38D-8995-7F765AE16954}"/>
              </a:ext>
            </a:extLst>
          </p:cNvPr>
          <p:cNvSpPr txBox="1"/>
          <p:nvPr/>
        </p:nvSpPr>
        <p:spPr>
          <a:xfrm>
            <a:off x="2885194" y="3012038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aseline="0" dirty="0">
                <a:solidFill>
                  <a:srgbClr val="7030A0"/>
                </a:solidFill>
              </a:rPr>
              <a:t>virtual state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21274C-F3FD-F8E4-34A0-0CECDC7BD6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689" y="3895619"/>
            <a:ext cx="2633241" cy="2552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group of dolls in a line&#10;&#10;Description automatically generated">
            <a:extLst>
              <a:ext uri="{FF2B5EF4-FFF2-40B4-BE49-F238E27FC236}">
                <a16:creationId xmlns:a16="http://schemas.microsoft.com/office/drawing/2014/main" id="{657489C1-16E6-C480-8F9C-254A73BE47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7690" y="4742441"/>
            <a:ext cx="1920999" cy="194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82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line, diagram, plot&#10;&#10;Description automatically generated">
            <a:extLst>
              <a:ext uri="{FF2B5EF4-FFF2-40B4-BE49-F238E27FC236}">
                <a16:creationId xmlns:a16="http://schemas.microsoft.com/office/drawing/2014/main" id="{847E450F-A863-D18A-5AEE-00EFFCE08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7856" y="3345740"/>
            <a:ext cx="3177930" cy="302910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1BE2C37-9229-4701-0775-826FAD9D23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W. Nazarewicz, Erice School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20B83A-319E-E8DE-603F-65F4AD5EA5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6955"/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6955"/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7FE17E-9A34-D700-5AB2-F0E632DB57FE}"/>
              </a:ext>
            </a:extLst>
          </p:cNvPr>
          <p:cNvSpPr txBox="1"/>
          <p:nvPr/>
        </p:nvSpPr>
        <p:spPr>
          <a:xfrm>
            <a:off x="2765645" y="2904266"/>
            <a:ext cx="62895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i="0" u="none" strike="noStrike" dirty="0">
                <a:solidFill>
                  <a:srgbClr val="002060"/>
                </a:solidFill>
                <a:effectLst/>
              </a:rPr>
              <a:t>S.M. Wang et al., </a:t>
            </a:r>
            <a:r>
              <a:rPr lang="en-US" sz="2000" dirty="0">
                <a:solidFill>
                  <a:srgbClr val="FF0000"/>
                </a:solidFill>
                <a:effectLst/>
                <a:cs typeface="Calibri" panose="020F0502020204030204" pitchFamily="34" charset="0"/>
              </a:rPr>
              <a:t>Phys. Rev. Res. 5, 023183 (2023)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4F40BF-1847-FB8C-5F7C-9BF73AC6714A}"/>
              </a:ext>
            </a:extLst>
          </p:cNvPr>
          <p:cNvSpPr txBox="1"/>
          <p:nvPr/>
        </p:nvSpPr>
        <p:spPr>
          <a:xfrm>
            <a:off x="2849372" y="3706128"/>
            <a:ext cx="258262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 long-term nonexponentiality is expected theoretically to probe the </a:t>
            </a:r>
            <a:r>
              <a:rPr lang="en-US" dirty="0" err="1"/>
              <a:t>nonresonant</a:t>
            </a:r>
            <a:r>
              <a:rPr lang="en-US" dirty="0"/>
              <a:t> background components of the initial wave function.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60A0FB4-EF6C-A2AD-0144-ADD209BC6C48}"/>
              </a:ext>
            </a:extLst>
          </p:cNvPr>
          <p:cNvGrpSpPr/>
          <p:nvPr/>
        </p:nvGrpSpPr>
        <p:grpSpPr>
          <a:xfrm>
            <a:off x="935819" y="471576"/>
            <a:ext cx="7357790" cy="959345"/>
            <a:chOff x="1430850" y="5612216"/>
            <a:chExt cx="7357790" cy="9593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1254AB4-9A6B-E905-1D64-A08C16A23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34637" y="5612216"/>
              <a:ext cx="5524500" cy="7747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AEB3D4D-EF0D-4617-BD66-E4C36DBB71DA}"/>
                </a:ext>
              </a:extLst>
            </p:cNvPr>
            <p:cNvSpPr txBox="1"/>
            <p:nvPr/>
          </p:nvSpPr>
          <p:spPr>
            <a:xfrm>
              <a:off x="1430850" y="5706896"/>
              <a:ext cx="11849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aseline="0" dirty="0">
                  <a:solidFill>
                    <a:srgbClr val="FF0000"/>
                  </a:solidFill>
                </a:rPr>
                <a:t>survival</a:t>
              </a:r>
            </a:p>
            <a:p>
              <a:pPr algn="l"/>
              <a:r>
                <a:rPr lang="en-US" baseline="0" dirty="0">
                  <a:solidFill>
                    <a:srgbClr val="FF0000"/>
                  </a:solidFill>
                </a:rPr>
                <a:t>amplitude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775C514-1825-8674-E62E-40516E848184}"/>
                </a:ext>
              </a:extLst>
            </p:cNvPr>
            <p:cNvSpPr txBox="1"/>
            <p:nvPr/>
          </p:nvSpPr>
          <p:spPr>
            <a:xfrm>
              <a:off x="6924027" y="6202229"/>
              <a:ext cx="18646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aseline="0" dirty="0">
                  <a:solidFill>
                    <a:srgbClr val="FF0000"/>
                  </a:solidFill>
                </a:rPr>
                <a:t>spectral function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A993931-18C0-98CC-2755-D5B865C42E6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92573" y="6239298"/>
              <a:ext cx="132202" cy="14759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3FBF830-98CF-4209-FFEA-C2D3E3F529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3262" y="1354354"/>
            <a:ext cx="1854200" cy="406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4E70E8-EE59-2032-303C-BE6F1A86F706}"/>
              </a:ext>
            </a:extLst>
          </p:cNvPr>
          <p:cNvSpPr txBox="1"/>
          <p:nvPr/>
        </p:nvSpPr>
        <p:spPr>
          <a:xfrm>
            <a:off x="660583" y="1420322"/>
            <a:ext cx="3322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F</a:t>
            </a:r>
            <a:r>
              <a:rPr lang="en-US" baseline="0" dirty="0">
                <a:solidFill>
                  <a:srgbClr val="FF0000"/>
                </a:solidFill>
              </a:rPr>
              <a:t>or a </a:t>
            </a:r>
            <a:r>
              <a:rPr lang="en-US" baseline="0" dirty="0" err="1">
                <a:solidFill>
                  <a:srgbClr val="FF0000"/>
                </a:solidFill>
              </a:rPr>
              <a:t>Breit</a:t>
            </a:r>
            <a:r>
              <a:rPr lang="en-US" baseline="0" dirty="0">
                <a:solidFill>
                  <a:srgbClr val="FF0000"/>
                </a:solidFill>
              </a:rPr>
              <a:t>-Wigner </a:t>
            </a:r>
            <a:r>
              <a:rPr lang="en-US" dirty="0">
                <a:solidFill>
                  <a:srgbClr val="FF0000"/>
                </a:solidFill>
              </a:rPr>
              <a:t>resonance</a:t>
            </a:r>
            <a:endParaRPr lang="en-US" baseline="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8E981E-9161-14E8-EE8B-2163F38EA9AA}"/>
              </a:ext>
            </a:extLst>
          </p:cNvPr>
          <p:cNvSpPr txBox="1"/>
          <p:nvPr/>
        </p:nvSpPr>
        <p:spPr>
          <a:xfrm>
            <a:off x="3362656" y="2523686"/>
            <a:ext cx="44388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aseline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Decay law at </a:t>
            </a:r>
            <a:r>
              <a:rPr lang="en-US" sz="2400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400" baseline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ong </a:t>
            </a:r>
            <a:r>
              <a:rPr lang="en-US" sz="2400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00" baseline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5D13FE-F210-2AEC-8AC3-C2B538CF3F4A}"/>
              </a:ext>
            </a:extLst>
          </p:cNvPr>
          <p:cNvSpPr txBox="1"/>
          <p:nvPr/>
        </p:nvSpPr>
        <p:spPr>
          <a:xfrm>
            <a:off x="190314" y="1841439"/>
            <a:ext cx="4262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aseline="0" dirty="0"/>
              <a:t>E. Norman et al., PRL 60, 2246 (1988) [</a:t>
            </a:r>
            <a:r>
              <a:rPr lang="en-US" sz="1600" baseline="30000" dirty="0"/>
              <a:t>60</a:t>
            </a:r>
            <a:r>
              <a:rPr lang="en-US" sz="1600" baseline="0" dirty="0"/>
              <a:t>Co and </a:t>
            </a:r>
            <a:r>
              <a:rPr lang="en-US" sz="1600" baseline="30000" dirty="0"/>
              <a:t>56</a:t>
            </a:r>
            <a:r>
              <a:rPr lang="en-US" sz="1600" baseline="0" dirty="0"/>
              <a:t>Mn] and Phys. Lett. B 357, 521 (1995) [</a:t>
            </a:r>
            <a:r>
              <a:rPr lang="en-US" sz="1600" baseline="30000" dirty="0"/>
              <a:t>40</a:t>
            </a:r>
            <a:r>
              <a:rPr lang="en-US" sz="1600" baseline="0" dirty="0"/>
              <a:t>K]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E89ABF-7366-FC8C-05B4-6C282D5147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20" y="2672436"/>
            <a:ext cx="2014317" cy="3662769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7FE115EB-42AC-A7EC-619A-77DAA3436177}"/>
              </a:ext>
            </a:extLst>
          </p:cNvPr>
          <p:cNvSpPr txBox="1"/>
          <p:nvPr/>
        </p:nvSpPr>
        <p:spPr>
          <a:xfrm>
            <a:off x="341644" y="0"/>
            <a:ext cx="8634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sz="3200" baseline="0" dirty="0">
                <a:solidFill>
                  <a:srgbClr val="002060"/>
                </a:solidFill>
              </a:rPr>
              <a:t>Probing the nonexponential decay</a:t>
            </a:r>
          </a:p>
        </p:txBody>
      </p:sp>
    </p:spTree>
    <p:extLst>
      <p:ext uri="{BB962C8B-B14F-4D97-AF65-F5344CB8AC3E}">
        <p14:creationId xmlns:p14="http://schemas.microsoft.com/office/powerpoint/2010/main" val="145351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4C7E25-1FFA-B080-314D-F0185E1496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W. Nazarewicz, Erice School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F6E270-2051-3FDB-166C-5903200F07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6955"/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6955"/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03B2A7-CE98-891C-A732-555C96E75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59" y="1607523"/>
            <a:ext cx="5708035" cy="4566427"/>
          </a:xfrm>
          <a:prstGeom prst="rect">
            <a:avLst/>
          </a:prstGeom>
        </p:spPr>
      </p:pic>
      <p:sp>
        <p:nvSpPr>
          <p:cNvPr id="5" name="TextBox 13">
            <a:extLst>
              <a:ext uri="{FF2B5EF4-FFF2-40B4-BE49-F238E27FC236}">
                <a16:creationId xmlns:a16="http://schemas.microsoft.com/office/drawing/2014/main" id="{8E458A51-F103-35B9-FD44-1792928420BD}"/>
              </a:ext>
            </a:extLst>
          </p:cNvPr>
          <p:cNvSpPr txBox="1"/>
          <p:nvPr/>
        </p:nvSpPr>
        <p:spPr>
          <a:xfrm>
            <a:off x="907468" y="991970"/>
            <a:ext cx="453054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baseline="0"/>
              <a:t>Charge radii of Ca isotopes in </a:t>
            </a:r>
            <a:r>
              <a:rPr lang="en-US" baseline="0" err="1"/>
              <a:t>Fayans</a:t>
            </a:r>
            <a:r>
              <a:rPr lang="en-US" baseline="0"/>
              <a:t>-DFT</a:t>
            </a:r>
          </a:p>
          <a:p>
            <a:pPr algn="ctr"/>
            <a:r>
              <a:rPr lang="en-US" sz="1600" baseline="0"/>
              <a:t>Nat. Phys. 15, 432 (2019)  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E88F1637-55C9-59E9-465F-E5F996CE61CE}"/>
              </a:ext>
            </a:extLst>
          </p:cNvPr>
          <p:cNvSpPr txBox="1"/>
          <p:nvPr/>
        </p:nvSpPr>
        <p:spPr>
          <a:xfrm>
            <a:off x="341644" y="0"/>
            <a:ext cx="86348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sz="3200" baseline="0" dirty="0">
                <a:solidFill>
                  <a:srgbClr val="002060"/>
                </a:solidFill>
              </a:rPr>
              <a:t>Quantitative predictions require many scientific-method loops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4EE17D-3B71-410E-5E85-D0E0830FC90E}"/>
              </a:ext>
            </a:extLst>
          </p:cNvPr>
          <p:cNvSpPr/>
          <p:nvPr/>
        </p:nvSpPr>
        <p:spPr>
          <a:xfrm>
            <a:off x="5846794" y="1077218"/>
            <a:ext cx="3277062" cy="461664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2000" baseline="0" dirty="0">
                <a:solidFill>
                  <a:srgbClr val="002060"/>
                </a:solidFill>
              </a:rPr>
              <a:t>Understanding the charge radii data in the Ca chain took time and effort…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baseline="0" dirty="0"/>
              <a:t>Magnetic (spin-orbit) contribution to nuclear charge density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baseline="0" dirty="0"/>
              <a:t>New data on neutron- and proton-rich isotopes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baseline="0" dirty="0"/>
              <a:t>Dependence of pairing functional on the gradient of density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baseline="0" dirty="0"/>
              <a:t>HFB treatment of weakly-bound </a:t>
            </a:r>
            <a:r>
              <a:rPr lang="en-US" dirty="0"/>
              <a:t>36</a:t>
            </a:r>
            <a:r>
              <a:rPr lang="en-US" baseline="0" dirty="0"/>
              <a:t>Ca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baseline="0" dirty="0"/>
              <a:t>Calibration of the </a:t>
            </a:r>
            <a:r>
              <a:rPr lang="en-US" baseline="0" dirty="0" err="1"/>
              <a:t>Fayans</a:t>
            </a:r>
            <a:r>
              <a:rPr lang="en-US" baseline="0" dirty="0"/>
              <a:t> functional to differential radii</a:t>
            </a:r>
          </a:p>
        </p:txBody>
      </p:sp>
    </p:spTree>
    <p:extLst>
      <p:ext uri="{BB962C8B-B14F-4D97-AF65-F5344CB8AC3E}">
        <p14:creationId xmlns:p14="http://schemas.microsoft.com/office/powerpoint/2010/main" val="101870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DB0FD75-C995-EF04-2AAD-3637D5FEA1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W. Nazarewicz, Erice School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D2E88B-8388-0582-B985-D2B11D9D10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6955"/>
            <a:fld id="{987C7CF1-4D7D-C941-87F6-6592CA3F75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6955"/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B2899830-BE31-38E1-3654-50A792E14370}"/>
              </a:ext>
            </a:extLst>
          </p:cNvPr>
          <p:cNvSpPr txBox="1"/>
          <p:nvPr/>
        </p:nvSpPr>
        <p:spPr>
          <a:xfrm>
            <a:off x="341644" y="0"/>
            <a:ext cx="863482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en-US" sz="3200" baseline="0" dirty="0">
                <a:solidFill>
                  <a:srgbClr val="002060"/>
                </a:solidFill>
              </a:rPr>
              <a:t>Example: </a:t>
            </a:r>
            <a:r>
              <a:rPr lang="en-US" sz="3200" baseline="0" dirty="0" err="1">
                <a:solidFill>
                  <a:srgbClr val="002060"/>
                </a:solidFill>
              </a:rPr>
              <a:t>Fayans</a:t>
            </a:r>
            <a:r>
              <a:rPr lang="en-US" sz="3200" baseline="0" dirty="0">
                <a:solidFill>
                  <a:srgbClr val="002060"/>
                </a:solidFill>
              </a:rPr>
              <a:t> functional</a:t>
            </a:r>
          </a:p>
          <a:p>
            <a:pPr algn="ctr"/>
            <a:r>
              <a:rPr lang="en-US" baseline="0" dirty="0">
                <a:solidFill>
                  <a:srgbClr val="002060"/>
                </a:solidFill>
              </a:rPr>
              <a:t>Reinhard et al., J. Phys. G 51, 105101 (2024)</a:t>
            </a:r>
          </a:p>
        </p:txBody>
      </p:sp>
      <p:pic>
        <p:nvPicPr>
          <p:cNvPr id="5" name="Picture 4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CFB454B0-41E7-2767-2F0C-97E265902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711" y="1682347"/>
            <a:ext cx="7277100" cy="3632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FED6D8-A22B-3669-4DE4-BF27FB21FB53}"/>
              </a:ext>
            </a:extLst>
          </p:cNvPr>
          <p:cNvSpPr txBox="1"/>
          <p:nvPr/>
        </p:nvSpPr>
        <p:spPr>
          <a:xfrm>
            <a:off x="3170013" y="5888656"/>
            <a:ext cx="2803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0">
                <a:solidFill>
                  <a:srgbClr val="002060"/>
                </a:solidFill>
              </a:rPr>
              <a:t>13 (14) parameters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B9177E-8404-F852-1A9C-6C2D86A8A801}"/>
              </a:ext>
            </a:extLst>
          </p:cNvPr>
          <p:cNvSpPr/>
          <p:nvPr/>
        </p:nvSpPr>
        <p:spPr>
          <a:xfrm>
            <a:off x="3993267" y="4490977"/>
            <a:ext cx="1192192" cy="7292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AF4E65-D5B4-0601-99A6-C66EE2E867DA}"/>
              </a:ext>
            </a:extLst>
          </p:cNvPr>
          <p:cNvSpPr txBox="1"/>
          <p:nvPr/>
        </p:nvSpPr>
        <p:spPr>
          <a:xfrm>
            <a:off x="3387752" y="5297707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err="1"/>
              <a:t>Isovector</a:t>
            </a:r>
            <a:r>
              <a:rPr lang="en-US" baseline="0"/>
              <a:t> pairing term</a:t>
            </a:r>
          </a:p>
        </p:txBody>
      </p:sp>
      <p:pic>
        <p:nvPicPr>
          <p:cNvPr id="9" name="Picture 8" descr="A black and white text&#10;&#10;Description automatically generated">
            <a:extLst>
              <a:ext uri="{FF2B5EF4-FFF2-40B4-BE49-F238E27FC236}">
                <a16:creationId xmlns:a16="http://schemas.microsoft.com/office/drawing/2014/main" id="{DF48988F-2487-A2FE-3E16-AA0E0B154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013" y="914773"/>
            <a:ext cx="2711450" cy="6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8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>
          <a:solidFill>
            <a:srgbClr val="002060"/>
          </a:solidFill>
        </a:ln>
        <a:extLst>
          <a:ext uri="{909E8E84-426E-40dd-AFC4-6F175D3DCCD1}">
            <a14:hiddenFill xmlns:p="http://schemas.openxmlformats.org/presentationml/2006/main" xmlns="" xmlns:a14="http://schemas.microsoft.com/office/drawing/2010/main" xmlns:r="http://schemas.openxmlformats.org/officeDocument/2006/relationships">
              <a:solidFill>
                <a:srgbClr val="FFFFFF"/>
              </a:solidFill>
            </a14:hiddenFill>
          </a:ext>
          <a:ext uri="{91240B29-F687-4f45-9708-019B960494DF}">
            <a14:hiddenLine xmlns:p="http://schemas.openxmlformats.org/presentationml/2006/main" xmlns="" xmlns:a14="http://schemas.microsoft.com/office/drawing/2010/main" xmlns:r="http://schemas.openxmlformats.org/officeDocument/2006/relationships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 anchor="ctr">
        <a:spAutoFit/>
      </a:bodyPr>
      <a:lstStyle>
        <a:defPPr marL="236538" indent="-236538" algn="l" defTabSz="457200">
          <a:buFontTx/>
          <a:buChar char="•"/>
          <a:defRPr sz="2000" baseline="0" dirty="0">
            <a:solidFill>
              <a:prstClr val="black"/>
            </a:solidFill>
            <a:ea typeface="ＭＳ Ｐゴシック" charset="0"/>
            <a:cs typeface="ＭＳ Ｐゴシック" charset="0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>
        <a:spAutoFit/>
      </a:bodyPr>
      <a:lstStyle>
        <a:defPPr algn="l">
          <a:defRPr baseline="0" dirty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28590</TotalTime>
  <Words>1712</Words>
  <Application>Microsoft Macintosh PowerPoint</Application>
  <PresentationFormat>On-screen Show (4:3)</PresentationFormat>
  <Paragraphs>231</Paragraphs>
  <Slides>26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ＭＳ Ｐゴシック</vt:lpstr>
      <vt:lpstr>Arial</vt:lpstr>
      <vt:lpstr>Calibri</vt:lpstr>
      <vt:lpstr>Corbel</vt:lpstr>
      <vt:lpstr>Helvetica</vt:lpstr>
      <vt:lpstr>Symbol</vt:lpstr>
      <vt:lpstr>Times New Roman</vt:lpstr>
      <vt:lpstr>ヒラギノ角ゴ Pro W3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MSU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ISOLDE 2014</dc:title>
  <dc:subject/>
  <dc:creator>Witold Nazarewicz</dc:creator>
  <cp:keywords/>
  <dc:description/>
  <cp:lastModifiedBy>Nazarewicz, Witold</cp:lastModifiedBy>
  <cp:revision>922</cp:revision>
  <dcterms:created xsi:type="dcterms:W3CDTF">2011-07-08T14:25:07Z</dcterms:created>
  <dcterms:modified xsi:type="dcterms:W3CDTF">2024-09-18T08:35:03Z</dcterms:modified>
  <cp:category/>
</cp:coreProperties>
</file>