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27"/>
  </p:notesMasterIdLst>
  <p:sldIdLst>
    <p:sldId id="256" r:id="rId2"/>
    <p:sldId id="258" r:id="rId3"/>
    <p:sldId id="326" r:id="rId4"/>
    <p:sldId id="328" r:id="rId5"/>
    <p:sldId id="327" r:id="rId6"/>
    <p:sldId id="330" r:id="rId7"/>
    <p:sldId id="348" r:id="rId8"/>
    <p:sldId id="345" r:id="rId9"/>
    <p:sldId id="331" r:id="rId10"/>
    <p:sldId id="342" r:id="rId11"/>
    <p:sldId id="343" r:id="rId12"/>
    <p:sldId id="332" r:id="rId13"/>
    <p:sldId id="336" r:id="rId14"/>
    <p:sldId id="344" r:id="rId15"/>
    <p:sldId id="347" r:id="rId16"/>
    <p:sldId id="333" r:id="rId17"/>
    <p:sldId id="334" r:id="rId18"/>
    <p:sldId id="335" r:id="rId19"/>
    <p:sldId id="337" r:id="rId20"/>
    <p:sldId id="338" r:id="rId21"/>
    <p:sldId id="339" r:id="rId22"/>
    <p:sldId id="340" r:id="rId23"/>
    <p:sldId id="349" r:id="rId24"/>
    <p:sldId id="341" r:id="rId25"/>
    <p:sldId id="34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882E"/>
    <a:srgbClr val="D0E7F7"/>
    <a:srgbClr val="DEE4F4"/>
    <a:srgbClr val="C22A41"/>
    <a:srgbClr val="B5BD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307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1240A6-4958-44E7-A1B7-9B6CEAE8E1F6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2074BD-2212-468A-88EB-1A2630CD28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708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2074BD-2212-468A-88EB-1A2630CD28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489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2074BD-2212-468A-88EB-1A2630CD280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313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B6068-95C1-4F52-A08C-ACE246A389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B73CB0-D81E-48D5-94BB-121CC836D8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4B004D-D597-40F9-8B60-EA660BD15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5042B-907A-49E3-B2C8-C8F57DF503AC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0C6E4A-D15B-4BED-B1FD-FDE5347A2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F179DB-B654-45A7-9064-F27E34C10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BD77-4D03-4D36-B355-9309CBE52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032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5F230-657B-47CC-B4E3-47CDF9609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49CF43-7AF2-460A-91C0-84ED1B5664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1E54E4-A1BF-4DB3-A1BF-AEC51B66A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5042B-907A-49E3-B2C8-C8F57DF503AC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467EE0-A819-4E31-BFFD-9190853C0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6F8AC2-16B3-43B9-9573-23106FEF9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BD77-4D03-4D36-B355-9309CBE52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788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9A13A5-5924-4619-BB6F-4E9F3A5FBD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70B5FC-45CA-4EB4-93EE-E0DC41C55F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4A762C-252D-49EF-9436-BB84DA217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5042B-907A-49E3-B2C8-C8F57DF503AC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9E2CA9-3A12-45CB-ACAB-12FA509A6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C9B96-0630-43AB-9DA8-F321FB4E7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BD77-4D03-4D36-B355-9309CBE52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493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70E9B-D53F-4B3E-87C2-CAF160011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DE63A1-0997-459D-B300-D1DE0FC033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1E9A30-3F39-478E-A3D1-714502E0D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5042B-907A-49E3-B2C8-C8F57DF503AC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E7C51C-E950-4075-8C9E-D7CF69D43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DFEEC8-A350-472A-A21C-F377FC39C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BD77-4D03-4D36-B355-9309CBE52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224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B7889-C2DE-41FD-AE7C-BBD26A407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1D890F-092E-415F-91AC-697B9C20F1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301DDA-0CF1-4228-9A97-F6166BE57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5042B-907A-49E3-B2C8-C8F57DF503AC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659AD0-8613-4F46-B779-35508B98C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80D30F-FC37-4E6E-9524-166C398C7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BD77-4D03-4D36-B355-9309CBE52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375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9432-D533-4D8B-BDA6-FFE7CFFBB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19097-ED71-479B-B261-EC518457AC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7DF852-5EC9-4501-8D99-5FFFDD964C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40C00C-22C7-43DC-ADFA-BFB53C79F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5042B-907A-49E3-B2C8-C8F57DF503AC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AC4330-E9FF-4DA0-A379-6065CC79A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38F7E3-D2C5-46A8-AEB3-D086F0569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BD77-4D03-4D36-B355-9309CBE52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222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12E23-46DF-47AE-85FA-F93F7AF56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1E3F18-DA8C-4273-96C9-5B254E2AA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E04B3B-5EBC-45A6-878C-FDC5746142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3487AE-54F4-434E-850A-B6F86A1A82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E809D6-8A6E-490A-A66A-395F38216D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C630A4-0CAC-4742-9573-C24274714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5042B-907A-49E3-B2C8-C8F57DF503AC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046461-EEA3-4F5E-AF10-E34CAF705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B2EB55-D7C6-460A-A2E0-DE36E526E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BD77-4D03-4D36-B355-9309CBE52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142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57056-22DB-433A-BEED-08C796C09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4731F0-781B-440D-B311-4DA17BABF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5042B-907A-49E3-B2C8-C8F57DF503AC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929FB-ADB1-40D1-8032-E3B8F70B8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26B3E3-B64C-4062-9900-07A6B5A77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BD77-4D03-4D36-B355-9309CBE52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237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26742A-5DEC-4B01-BECA-F55521AB5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5042B-907A-49E3-B2C8-C8F57DF503AC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F5519B-020A-467F-A62F-4C9947675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EFEF2C-E7C7-4D6E-BE73-1B5F63EF3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BD77-4D03-4D36-B355-9309CBE52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664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6B525-5F1A-48CA-8CA9-5DC326721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8AB65A-CC4D-46D6-89D5-BF189F401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9D0A7A-35BE-4C05-9CBE-3DFC8C55F2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C31F1C-F80C-4A72-B914-87A302983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5042B-907A-49E3-B2C8-C8F57DF503AC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A53BA2-EC4C-4E28-B868-24D231C7D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652E69-E85B-40DD-B97C-F16E834CC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BD77-4D03-4D36-B355-9309CBE52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510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C7716-476E-42E4-9208-C86BF142D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CF79C4-4CB5-4DF3-AB0D-A0538C31EC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7DD5D5-734F-4ABD-BC56-32D535581C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F3FE5F-811E-4A17-B9AC-90CBE17EA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5042B-907A-49E3-B2C8-C8F57DF503AC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67E7A5-5AD8-496A-8F7F-0EBE12DC6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9F3602-798D-4099-8251-E1C310427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BD77-4D03-4D36-B355-9309CBE52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706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FC2371-C7D0-4499-8FB3-350827207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74FD31-758D-4A98-A906-E30517757D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A0A1AA-C2B8-405D-B69A-D892FB3246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5042B-907A-49E3-B2C8-C8F57DF503AC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0696CE-B2B5-4072-808C-5B406AD06C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DBAA1-5C35-4ABE-94DF-0E7FC77CC6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9FBD77-4D03-4D36-B355-9309CBE52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270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emf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3" Type="http://schemas.openxmlformats.org/officeDocument/2006/relationships/image" Target="../media/image44.jpg"/><Relationship Id="rId21" Type="http://schemas.openxmlformats.org/officeDocument/2006/relationships/image" Target="../media/image62.emf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" Type="http://schemas.openxmlformats.org/officeDocument/2006/relationships/image" Target="../media/image43.jpg"/><Relationship Id="rId16" Type="http://schemas.openxmlformats.org/officeDocument/2006/relationships/image" Target="../media/image57.png"/><Relationship Id="rId20" Type="http://schemas.openxmlformats.org/officeDocument/2006/relationships/image" Target="../media/image61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g"/><Relationship Id="rId11" Type="http://schemas.openxmlformats.org/officeDocument/2006/relationships/image" Target="../media/image52.png"/><Relationship Id="rId5" Type="http://schemas.openxmlformats.org/officeDocument/2006/relationships/image" Target="../media/image46.jpg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19" Type="http://schemas.openxmlformats.org/officeDocument/2006/relationships/image" Target="../media/image60.png"/><Relationship Id="rId4" Type="http://schemas.openxmlformats.org/officeDocument/2006/relationships/image" Target="../media/image45.jp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9" Type="http://schemas.openxmlformats.org/officeDocument/2006/relationships/image" Target="../media/image2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2" Type="http://schemas.openxmlformats.org/officeDocument/2006/relationships/image" Target="../media/image83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microsoft.com/office/2007/relationships/hdphoto" Target="../media/hdphoto2.wdp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13" Type="http://schemas.openxmlformats.org/officeDocument/2006/relationships/image" Target="../media/image10.jpg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1.bin"/><Relationship Id="rId12" Type="http://schemas.openxmlformats.org/officeDocument/2006/relationships/image" Target="../media/image9.jp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png"/><Relationship Id="rId11" Type="http://schemas.openxmlformats.org/officeDocument/2006/relationships/image" Target="../media/image10.png"/><Relationship Id="rId5" Type="http://schemas.openxmlformats.org/officeDocument/2006/relationships/image" Target="../media/image8.jpg"/><Relationship Id="rId10" Type="http://schemas.openxmlformats.org/officeDocument/2006/relationships/image" Target="../media/image2.wmf"/><Relationship Id="rId4" Type="http://schemas.openxmlformats.org/officeDocument/2006/relationships/image" Target="../media/image7.jpg"/><Relationship Id="rId9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g"/><Relationship Id="rId7" Type="http://schemas.openxmlformats.org/officeDocument/2006/relationships/image" Target="../media/image23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emf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gif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8FCEC-48F0-4780-82F2-E4E45906D9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0848" y="656019"/>
            <a:ext cx="9144000" cy="2387600"/>
          </a:xfrm>
        </p:spPr>
        <p:txBody>
          <a:bodyPr/>
          <a:lstStyle/>
          <a:p>
            <a:r>
              <a:rPr lang="en-US" dirty="0"/>
              <a:t>Threshold Effects in </a:t>
            </a:r>
            <a:br>
              <a:rPr lang="en-US" dirty="0"/>
            </a:br>
            <a:r>
              <a:rPr lang="en-US" dirty="0"/>
              <a:t>Nuclear Astrophysics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1FED11-05BB-4B07-8A96-EB2F53B01D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32557" y="3153982"/>
            <a:ext cx="9144000" cy="1655762"/>
          </a:xfrm>
        </p:spPr>
        <p:txBody>
          <a:bodyPr>
            <a:normAutofit/>
          </a:bodyPr>
          <a:lstStyle/>
          <a:p>
            <a:r>
              <a:rPr lang="en-US" sz="1800" dirty="0"/>
              <a:t>Michael Wiescher</a:t>
            </a:r>
          </a:p>
          <a:p>
            <a:r>
              <a:rPr lang="en-US" sz="1800" dirty="0"/>
              <a:t>University of Notre Dame</a:t>
            </a:r>
          </a:p>
          <a:p>
            <a:r>
              <a:rPr lang="en-US" sz="1600" dirty="0"/>
              <a:t>Department of Physics and Astronomy</a:t>
            </a:r>
          </a:p>
          <a:p>
            <a:r>
              <a:rPr lang="en-US" sz="1600" dirty="0"/>
              <a:t>Joint Institute for Nuclear Astrophysics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1EA8DD4-A1DF-063C-B414-D521D253A946}"/>
              </a:ext>
            </a:extLst>
          </p:cNvPr>
          <p:cNvSpPr txBox="1">
            <a:spLocks/>
          </p:cNvSpPr>
          <p:nvPr/>
        </p:nvSpPr>
        <p:spPr>
          <a:xfrm>
            <a:off x="7795229" y="4264429"/>
            <a:ext cx="3944112" cy="229001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800" dirty="0"/>
          </a:p>
          <a:p>
            <a:pPr algn="l"/>
            <a:r>
              <a:rPr lang="en-US" sz="1800" dirty="0"/>
              <a:t>Nature of threshold effects</a:t>
            </a:r>
          </a:p>
          <a:p>
            <a:pPr algn="l"/>
            <a:r>
              <a:rPr lang="en-US" sz="1800" dirty="0"/>
              <a:t>Thresholds in Nuclear Physics</a:t>
            </a:r>
          </a:p>
          <a:p>
            <a:pPr algn="l"/>
            <a:r>
              <a:rPr lang="en-US" sz="1800" dirty="0"/>
              <a:t>Thresholds in Nuclear Astrophysics</a:t>
            </a:r>
          </a:p>
          <a:p>
            <a:pPr algn="l"/>
            <a:r>
              <a:rPr lang="en-US" sz="1800" dirty="0"/>
              <a:t>Nuclear reactions near the threshold</a:t>
            </a:r>
          </a:p>
          <a:p>
            <a:pPr algn="l"/>
            <a:r>
              <a:rPr lang="en-US" sz="1800" dirty="0"/>
              <a:t>Nuclear reaction rates and the Universe</a:t>
            </a:r>
          </a:p>
          <a:p>
            <a:pPr algn="l"/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145DE6-96F3-E338-0B33-B6F2F3D3F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659" y="3285773"/>
            <a:ext cx="3620278" cy="326866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485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EFC8FB5-4819-9921-E1C4-8AD48CD5268A}"/>
              </a:ext>
            </a:extLst>
          </p:cNvPr>
          <p:cNvSpPr/>
          <p:nvPr/>
        </p:nvSpPr>
        <p:spPr>
          <a:xfrm>
            <a:off x="0" y="1462830"/>
            <a:ext cx="12192000" cy="5395169"/>
          </a:xfrm>
          <a:prstGeom prst="rect">
            <a:avLst/>
          </a:prstGeom>
          <a:solidFill>
            <a:srgbClr val="DEE4F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81E34B-0733-5166-5D20-8E3FE726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344" y="264541"/>
            <a:ext cx="11259312" cy="1325563"/>
          </a:xfrm>
        </p:spPr>
        <p:txBody>
          <a:bodyPr/>
          <a:lstStyle/>
          <a:p>
            <a:r>
              <a:rPr lang="en-US" dirty="0"/>
              <a:t>Fixing the </a:t>
            </a:r>
            <a:r>
              <a:rPr lang="en-US" baseline="30000" dirty="0"/>
              <a:t>7</a:t>
            </a:r>
            <a:r>
              <a:rPr lang="en-US" dirty="0"/>
              <a:t>Li problem by reduction via </a:t>
            </a:r>
            <a:r>
              <a:rPr lang="en-US" baseline="30000" dirty="0"/>
              <a:t>7</a:t>
            </a:r>
            <a:r>
              <a:rPr lang="en-US" dirty="0"/>
              <a:t>Li(</a:t>
            </a:r>
            <a:r>
              <a:rPr lang="en-US" dirty="0" err="1"/>
              <a:t>t,n</a:t>
            </a:r>
            <a:r>
              <a:rPr lang="en-US" dirty="0"/>
              <a:t>)</a:t>
            </a:r>
            <a:r>
              <a:rPr lang="en-US" baseline="30000" dirty="0"/>
              <a:t>9</a:t>
            </a:r>
            <a:r>
              <a:rPr lang="en-US" dirty="0"/>
              <a:t>Be</a:t>
            </a:r>
          </a:p>
        </p:txBody>
      </p:sp>
      <p:pic>
        <p:nvPicPr>
          <p:cNvPr id="2050" name="Picture 2" descr="The lithium discrepancy">
            <a:extLst>
              <a:ext uri="{FF2B5EF4-FFF2-40B4-BE49-F238E27FC236}">
                <a16:creationId xmlns:a16="http://schemas.microsoft.com/office/drawing/2014/main" id="{0434C5DB-97CA-EC8E-2999-EFEFF764E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91" y="1462830"/>
            <a:ext cx="4900612" cy="5395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BD1A837-3CE5-705E-88AD-6BB9D68F57DA}"/>
                  </a:ext>
                </a:extLst>
              </p:cNvPr>
              <p:cNvSpPr txBox="1"/>
              <p:nvPr/>
            </p:nvSpPr>
            <p:spPr>
              <a:xfrm>
                <a:off x="5240017" y="1616204"/>
                <a:ext cx="5829300" cy="136165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Pre>
                            <m:sPre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sup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𝐿𝑖</m:t>
                              </m:r>
                            </m:e>
                          </m:sPre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28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sPre>
                        <m:sPre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𝐵𝑒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Pre>
                            <m:sPre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𝐻𝑒</m:t>
                              </m:r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</m:d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Pre>
                                <m:sPre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/>
                                <m: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sup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𝐿𝑖</m:t>
                                  </m:r>
                                </m:e>
                              </m:sPr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d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e>
                          </m:sPre>
                        </m:e>
                      </m:sPre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BD1A837-3CE5-705E-88AD-6BB9D68F57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0017" y="1616204"/>
                <a:ext cx="5829300" cy="136165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A94862-DCB2-23D0-280D-6A75E34D9F46}"/>
                  </a:ext>
                </a:extLst>
              </p:cNvPr>
              <p:cNvSpPr txBox="1"/>
              <p:nvPr/>
            </p:nvSpPr>
            <p:spPr>
              <a:xfrm>
                <a:off x="5387402" y="3117750"/>
                <a:ext cx="5245347" cy="13347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C22A4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Pre>
                        <m:sPrePr>
                          <m:ctrlPr>
                            <a:rPr lang="en-US" sz="2800" i="1">
                              <a:solidFill>
                                <a:srgbClr val="C22A41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sz="2800" i="1">
                              <a:solidFill>
                                <a:srgbClr val="C22A4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  <m:e>
                          <m:r>
                            <a:rPr lang="en-US" sz="2800" i="1">
                              <a:solidFill>
                                <a:srgbClr val="C22A41"/>
                              </a:solidFill>
                              <a:latin typeface="Cambria Math" panose="02040503050406030204" pitchFamily="18" charset="0"/>
                            </a:rPr>
                            <m:t>𝐿𝑖</m:t>
                          </m:r>
                        </m:e>
                      </m:sPre>
                      <m:d>
                        <m:dPr>
                          <m:begChr m:val="⟨"/>
                          <m:endChr m:val="⟩"/>
                          <m:ctrlPr>
                            <a:rPr lang="en-US" sz="2800" i="1">
                              <a:solidFill>
                                <a:srgbClr val="C22A4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C22A4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800" i="1">
                              <a:solidFill>
                                <a:srgbClr val="C22A4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solidFill>
                                <a:srgbClr val="C22A4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2800" i="1">
                          <a:solidFill>
                            <a:srgbClr val="C22A4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Pre>
                        <m:sPrePr>
                          <m:ctrlPr>
                            <a:rPr lang="en-US" sz="2800" i="1">
                              <a:solidFill>
                                <a:srgbClr val="C22A41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sz="2800" i="1">
                              <a:solidFill>
                                <a:srgbClr val="C22A4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  <m:e>
                          <m:r>
                            <a:rPr lang="en-US" sz="2800" i="1">
                              <a:solidFill>
                                <a:srgbClr val="C22A41"/>
                              </a:solidFill>
                              <a:latin typeface="Cambria Math" panose="02040503050406030204" pitchFamily="18" charset="0"/>
                            </a:rPr>
                            <m:t>𝐿𝑖</m:t>
                          </m:r>
                        </m:e>
                      </m:sPre>
                      <m:d>
                        <m:dPr>
                          <m:begChr m:val="⟨"/>
                          <m:endChr m:val="⟩"/>
                          <m:ctrlPr>
                            <a:rPr lang="en-US" sz="2800" i="1">
                              <a:solidFill>
                                <a:srgbClr val="C22A4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C22A4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800" i="1">
                              <a:solidFill>
                                <a:srgbClr val="C22A4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 smtClean="0">
                              <a:solidFill>
                                <a:srgbClr val="C22A4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</m:d>
                      <m:r>
                        <a:rPr lang="en-US" sz="2800" i="1">
                          <a:solidFill>
                            <a:srgbClr val="C22A4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Pre>
                        <m:sPrePr>
                          <m:ctrlPr>
                            <a:rPr lang="en-US" sz="2800" i="1">
                              <a:solidFill>
                                <a:srgbClr val="C22A41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sz="2800" i="1">
                              <a:solidFill>
                                <a:srgbClr val="C22A4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  <m:e>
                          <m:r>
                            <a:rPr lang="en-US" sz="2800" i="1">
                              <a:solidFill>
                                <a:srgbClr val="C22A41"/>
                              </a:solidFill>
                              <a:latin typeface="Cambria Math" panose="02040503050406030204" pitchFamily="18" charset="0"/>
                            </a:rPr>
                            <m:t>𝐿𝑖</m:t>
                          </m:r>
                        </m:e>
                      </m:sPre>
                      <m:d>
                        <m:dPr>
                          <m:begChr m:val="⟨"/>
                          <m:endChr m:val="⟩"/>
                          <m:ctrlPr>
                            <a:rPr lang="en-US" sz="2800" i="1">
                              <a:solidFill>
                                <a:srgbClr val="C22A4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C22A4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800" i="1">
                              <a:solidFill>
                                <a:srgbClr val="C22A4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 smtClean="0">
                              <a:solidFill>
                                <a:srgbClr val="C22A4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  <a:p>
                <a:endParaRPr lang="en-US" sz="2800" dirty="0"/>
              </a:p>
              <a:p>
                <a:endParaRPr lang="en-US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A94862-DCB2-23D0-280D-6A75E34D9F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7402" y="3117750"/>
                <a:ext cx="5245347" cy="133478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4BF4B1A6-A518-F0AE-5107-CFE636D73293}"/>
              </a:ext>
            </a:extLst>
          </p:cNvPr>
          <p:cNvSpPr txBox="1"/>
          <p:nvPr/>
        </p:nvSpPr>
        <p:spPr>
          <a:xfrm>
            <a:off x="5078411" y="3950207"/>
            <a:ext cx="34072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C22A41"/>
                </a:solidFill>
              </a:rPr>
              <a:t>Reduction of </a:t>
            </a:r>
            <a:r>
              <a:rPr lang="en-US" sz="2200" baseline="30000" dirty="0">
                <a:solidFill>
                  <a:srgbClr val="C22A41"/>
                </a:solidFill>
              </a:rPr>
              <a:t>7</a:t>
            </a:r>
            <a:r>
              <a:rPr lang="en-US" sz="2200" dirty="0">
                <a:solidFill>
                  <a:srgbClr val="C22A41"/>
                </a:solidFill>
              </a:rPr>
              <a:t>Li to </a:t>
            </a:r>
            <a:r>
              <a:rPr lang="en-US" sz="2200" baseline="30000" dirty="0">
                <a:solidFill>
                  <a:srgbClr val="C22A41"/>
                </a:solidFill>
              </a:rPr>
              <a:t>9</a:t>
            </a:r>
            <a:r>
              <a:rPr lang="en-US" sz="2200" dirty="0">
                <a:solidFill>
                  <a:srgbClr val="C22A41"/>
                </a:solidFill>
              </a:rPr>
              <a:t>Be with subsequent </a:t>
            </a:r>
            <a:r>
              <a:rPr lang="en-US" sz="2200" dirty="0">
                <a:solidFill>
                  <a:srgbClr val="C22A41"/>
                </a:solidFill>
                <a:sym typeface="Symbol" panose="05050102010706020507" pitchFamily="18" charset="2"/>
              </a:rPr>
              <a:t>alpha</a:t>
            </a:r>
            <a:r>
              <a:rPr lang="en-US" sz="2200" dirty="0">
                <a:solidFill>
                  <a:srgbClr val="C22A41"/>
                </a:solidFill>
              </a:rPr>
              <a:t> capture, </a:t>
            </a:r>
            <a:r>
              <a:rPr lang="en-US" sz="2200" baseline="30000" dirty="0">
                <a:solidFill>
                  <a:srgbClr val="C22A41"/>
                </a:solidFill>
              </a:rPr>
              <a:t>10</a:t>
            </a:r>
            <a:r>
              <a:rPr lang="en-US" sz="2200" dirty="0">
                <a:solidFill>
                  <a:srgbClr val="C22A41"/>
                </a:solidFill>
              </a:rPr>
              <a:t>Be with decay to </a:t>
            </a:r>
            <a:r>
              <a:rPr lang="en-US" sz="2200" baseline="30000" dirty="0">
                <a:solidFill>
                  <a:srgbClr val="C22A41"/>
                </a:solidFill>
              </a:rPr>
              <a:t>10</a:t>
            </a:r>
            <a:r>
              <a:rPr lang="en-US" sz="2200" dirty="0">
                <a:solidFill>
                  <a:srgbClr val="C22A41"/>
                </a:solidFill>
              </a:rPr>
              <a:t>B and return to </a:t>
            </a:r>
            <a:r>
              <a:rPr lang="en-US" sz="2200" baseline="30000" dirty="0">
                <a:solidFill>
                  <a:srgbClr val="C22A41"/>
                </a:solidFill>
              </a:rPr>
              <a:t>7</a:t>
            </a:r>
            <a:r>
              <a:rPr lang="en-US" sz="2200" dirty="0">
                <a:solidFill>
                  <a:srgbClr val="C22A41"/>
                </a:solidFill>
              </a:rPr>
              <a:t>Be (cycle) and </a:t>
            </a:r>
            <a:r>
              <a:rPr lang="en-US" sz="2200" baseline="30000" dirty="0">
                <a:solidFill>
                  <a:srgbClr val="C22A41"/>
                </a:solidFill>
              </a:rPr>
              <a:t>6</a:t>
            </a:r>
            <a:r>
              <a:rPr lang="en-US" sz="2200" dirty="0">
                <a:solidFill>
                  <a:srgbClr val="C22A41"/>
                </a:solidFill>
              </a:rPr>
              <a:t>He with decay to </a:t>
            </a:r>
            <a:r>
              <a:rPr lang="en-US" sz="2200" baseline="30000" dirty="0">
                <a:solidFill>
                  <a:srgbClr val="C22A41"/>
                </a:solidFill>
              </a:rPr>
              <a:t>6</a:t>
            </a:r>
            <a:r>
              <a:rPr lang="en-US" sz="2200" dirty="0">
                <a:solidFill>
                  <a:srgbClr val="C22A41"/>
                </a:solidFill>
              </a:rPr>
              <a:t>Li leading to a </a:t>
            </a:r>
            <a:r>
              <a:rPr lang="en-US" sz="2200" baseline="30000" dirty="0">
                <a:solidFill>
                  <a:srgbClr val="C22A41"/>
                </a:solidFill>
              </a:rPr>
              <a:t>6</a:t>
            </a:r>
            <a:r>
              <a:rPr lang="en-US" sz="2200" dirty="0">
                <a:solidFill>
                  <a:srgbClr val="C22A41"/>
                </a:solidFill>
              </a:rPr>
              <a:t>Li enhancement (~1000)!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05C9F0-5550-7C21-DA96-DB11CED03E43}"/>
              </a:ext>
            </a:extLst>
          </p:cNvPr>
          <p:cNvSpPr txBox="1"/>
          <p:nvPr/>
        </p:nvSpPr>
        <p:spPr>
          <a:xfrm>
            <a:off x="2695170" y="3982653"/>
            <a:ext cx="2265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rgbClr val="C22A41"/>
                </a:solidFill>
                <a:effectLst/>
                <a:latin typeface="Google Sans"/>
              </a:rPr>
              <a:t>Observations of metal-poor halo stars</a:t>
            </a:r>
            <a:endParaRPr lang="en-US" dirty="0">
              <a:solidFill>
                <a:srgbClr val="C22A4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5F427B-3B38-FC3D-146C-38F7A20C40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8840" y="3931919"/>
            <a:ext cx="3528567" cy="2404873"/>
          </a:xfrm>
          <a:prstGeom prst="rect">
            <a:avLst/>
          </a:prstGeom>
          <a:ln w="38100">
            <a:solidFill>
              <a:srgbClr val="B5BDE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C1BB43B-0CE4-9BB5-8188-03C115A7C689}"/>
              </a:ext>
            </a:extLst>
          </p:cNvPr>
          <p:cNvSpPr txBox="1"/>
          <p:nvPr/>
        </p:nvSpPr>
        <p:spPr>
          <a:xfrm>
            <a:off x="9363784" y="4793693"/>
            <a:ext cx="2303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>
                <a:solidFill>
                  <a:srgbClr val="C22A41"/>
                </a:solidFill>
              </a:rPr>
              <a:t>7</a:t>
            </a:r>
            <a:r>
              <a:rPr lang="en-US" dirty="0">
                <a:solidFill>
                  <a:srgbClr val="C22A41"/>
                </a:solidFill>
              </a:rPr>
              <a:t>Li/</a:t>
            </a:r>
            <a:r>
              <a:rPr lang="en-US" baseline="30000" dirty="0">
                <a:solidFill>
                  <a:srgbClr val="C22A41"/>
                </a:solidFill>
              </a:rPr>
              <a:t>6</a:t>
            </a:r>
            <a:r>
              <a:rPr lang="en-US" dirty="0">
                <a:solidFill>
                  <a:srgbClr val="C22A41"/>
                </a:solidFill>
              </a:rPr>
              <a:t>Li predicted as 10</a:t>
            </a:r>
            <a:r>
              <a:rPr lang="en-US" baseline="30000" dirty="0">
                <a:solidFill>
                  <a:srgbClr val="C22A4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7941393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is artist's impression of how the very early Universe might have looked shows colliding protogalaxies less than 1 billion years after the big bang.">
            <a:extLst>
              <a:ext uri="{FF2B5EF4-FFF2-40B4-BE49-F238E27FC236}">
                <a16:creationId xmlns:a16="http://schemas.microsoft.com/office/drawing/2014/main" id="{2A348FF8-8B78-FC28-23C4-4A7D9F1A07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78"/>
          <a:stretch/>
        </p:blipFill>
        <p:spPr bwMode="auto">
          <a:xfrm>
            <a:off x="0" y="-63306"/>
            <a:ext cx="9740900" cy="6921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his artist's impression of how the very early Universe might have looked shows colliding protogalaxies less than 1 billion years after the big bang.">
            <a:extLst>
              <a:ext uri="{FF2B5EF4-FFF2-40B4-BE49-F238E27FC236}">
                <a16:creationId xmlns:a16="http://schemas.microsoft.com/office/drawing/2014/main" id="{51D324DD-FB93-F112-994D-B75380A6AA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65" t="10278"/>
          <a:stretch/>
        </p:blipFill>
        <p:spPr bwMode="auto">
          <a:xfrm>
            <a:off x="8613648" y="-188657"/>
            <a:ext cx="3813048" cy="737525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8DCF59-B875-BC6C-2DF8-9165EC4E7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647" y="1023493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DEE4F4"/>
                </a:solidFill>
              </a:rPr>
              <a:t>Nucleosynthesis in First (POP III) Stars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E2AB0C-934B-92DB-E1CB-3CB8A5DA6A31}"/>
              </a:ext>
            </a:extLst>
          </p:cNvPr>
          <p:cNvSpPr txBox="1"/>
          <p:nvPr/>
        </p:nvSpPr>
        <p:spPr>
          <a:xfrm>
            <a:off x="3084715" y="2117330"/>
            <a:ext cx="6333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DEE4F4"/>
                </a:solidFill>
                <a:latin typeface="+mj-lt"/>
              </a:rPr>
              <a:t>~400 Million years after Big Bang</a:t>
            </a:r>
          </a:p>
        </p:txBody>
      </p:sp>
    </p:spTree>
    <p:extLst>
      <p:ext uri="{BB962C8B-B14F-4D97-AF65-F5344CB8AC3E}">
        <p14:creationId xmlns:p14="http://schemas.microsoft.com/office/powerpoint/2010/main" val="36199315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4918E4-D8DD-43E1-A598-6A666681D8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778" y="1395544"/>
            <a:ext cx="5899451" cy="440916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CB645CB-BEDC-486F-A5C7-29D2EBEBA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/>
              <a:t>The </a:t>
            </a:r>
            <a:r>
              <a:rPr lang="en-US" baseline="30000" dirty="0"/>
              <a:t>10</a:t>
            </a:r>
            <a:r>
              <a:rPr lang="en-US" dirty="0"/>
              <a:t>B</a:t>
            </a:r>
            <a:r>
              <a:rPr lang="en-US" dirty="0">
                <a:cs typeface="Times New Roman" panose="02020603050405020304" pitchFamily="18" charset="0"/>
              </a:rPr>
              <a:t>+</a:t>
            </a:r>
            <a:r>
              <a:rPr lang="el-GR" dirty="0">
                <a:cs typeface="Times New Roman" panose="02020603050405020304" pitchFamily="18" charset="0"/>
              </a:rPr>
              <a:t>α</a:t>
            </a:r>
            <a:r>
              <a:rPr lang="en-US" dirty="0">
                <a:cs typeface="Times New Roman" panose="02020603050405020304" pitchFamily="18" charset="0"/>
              </a:rPr>
              <a:t> reaction channels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de-D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C0CA4A-FC7C-47F5-9F6B-E7E0C792DEDE}"/>
              </a:ext>
            </a:extLst>
          </p:cNvPr>
          <p:cNvSpPr txBox="1"/>
          <p:nvPr/>
        </p:nvSpPr>
        <p:spPr>
          <a:xfrm>
            <a:off x="845188" y="5916118"/>
            <a:ext cx="101906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C00000"/>
                </a:solidFill>
              </a:rPr>
              <a:t>At least two orders of magnitude increase, due to alpha-cluster resonance! </a:t>
            </a:r>
          </a:p>
          <a:p>
            <a:r>
              <a:rPr lang="en-US" sz="2200" dirty="0">
                <a:solidFill>
                  <a:srgbClr val="C00000"/>
                </a:solidFill>
              </a:rPr>
              <a:t>Resonance energy needs experimental confirmation! Further increase in rate is possible!</a:t>
            </a:r>
            <a:endParaRPr lang="de-DE" sz="2200" dirty="0">
              <a:solidFill>
                <a:srgbClr val="C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1E1670-EF9E-49A2-A199-80F2698C52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470" y="1269822"/>
            <a:ext cx="3476130" cy="444517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58BFEB6-45B9-4CCE-BD5B-AEB82C3DFDDB}"/>
              </a:ext>
            </a:extLst>
          </p:cNvPr>
          <p:cNvGrpSpPr/>
          <p:nvPr/>
        </p:nvGrpSpPr>
        <p:grpSpPr>
          <a:xfrm>
            <a:off x="9341069" y="3588758"/>
            <a:ext cx="2774731" cy="1973842"/>
            <a:chOff x="6146650" y="3694199"/>
            <a:chExt cx="2889773" cy="192641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3A938AC-CA3C-4F19-AF21-1414EA196F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115"/>
            <a:stretch/>
          </p:blipFill>
          <p:spPr>
            <a:xfrm>
              <a:off x="6146650" y="3694199"/>
              <a:ext cx="2889773" cy="1926419"/>
            </a:xfrm>
            <a:prstGeom prst="rect">
              <a:avLst/>
            </a:prstGeom>
          </p:spPr>
        </p:pic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67D60F9F-F837-460F-B4E3-88C139DDE8E1}"/>
                </a:ext>
              </a:extLst>
            </p:cNvPr>
            <p:cNvSpPr/>
            <p:nvPr/>
          </p:nvSpPr>
          <p:spPr>
            <a:xfrm>
              <a:off x="6546797" y="3726756"/>
              <a:ext cx="2389734" cy="599355"/>
            </a:xfrm>
            <a:custGeom>
              <a:avLst/>
              <a:gdLst>
                <a:gd name="connsiteX0" fmla="*/ 0 w 2389734"/>
                <a:gd name="connsiteY0" fmla="*/ 484094 h 599355"/>
                <a:gd name="connsiteX1" fmla="*/ 0 w 2389734"/>
                <a:gd name="connsiteY1" fmla="*/ 599355 h 599355"/>
                <a:gd name="connsiteX2" fmla="*/ 2389734 w 2389734"/>
                <a:gd name="connsiteY2" fmla="*/ 61473 h 599355"/>
                <a:gd name="connsiteX3" fmla="*/ 2389734 w 2389734"/>
                <a:gd name="connsiteY3" fmla="*/ 0 h 599355"/>
                <a:gd name="connsiteX4" fmla="*/ 1429230 w 2389734"/>
                <a:gd name="connsiteY4" fmla="*/ 92209 h 599355"/>
                <a:gd name="connsiteX5" fmla="*/ 0 w 2389734"/>
                <a:gd name="connsiteY5" fmla="*/ 484094 h 599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89734" h="599355">
                  <a:moveTo>
                    <a:pt x="0" y="484094"/>
                  </a:moveTo>
                  <a:lnTo>
                    <a:pt x="0" y="599355"/>
                  </a:lnTo>
                  <a:lnTo>
                    <a:pt x="2389734" y="61473"/>
                  </a:lnTo>
                  <a:lnTo>
                    <a:pt x="2389734" y="0"/>
                  </a:lnTo>
                  <a:lnTo>
                    <a:pt x="1429230" y="92209"/>
                  </a:lnTo>
                  <a:lnTo>
                    <a:pt x="0" y="484094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968D121D-6292-4749-9992-BFD8A93AA904}"/>
                </a:ext>
              </a:extLst>
            </p:cNvPr>
            <p:cNvSpPr/>
            <p:nvPr/>
          </p:nvSpPr>
          <p:spPr>
            <a:xfrm>
              <a:off x="7952975" y="4840941"/>
              <a:ext cx="699247" cy="145997"/>
            </a:xfrm>
            <a:custGeom>
              <a:avLst/>
              <a:gdLst>
                <a:gd name="connsiteX0" fmla="*/ 0 w 699247"/>
                <a:gd name="connsiteY0" fmla="*/ 7684 h 138313"/>
                <a:gd name="connsiteX1" fmla="*/ 699247 w 699247"/>
                <a:gd name="connsiteY1" fmla="*/ 0 h 138313"/>
                <a:gd name="connsiteX2" fmla="*/ 691563 w 699247"/>
                <a:gd name="connsiteY2" fmla="*/ 138313 h 138313"/>
                <a:gd name="connsiteX3" fmla="*/ 15368 w 699247"/>
                <a:gd name="connsiteY3" fmla="*/ 138313 h 138313"/>
                <a:gd name="connsiteX4" fmla="*/ 0 w 699247"/>
                <a:gd name="connsiteY4" fmla="*/ 7684 h 138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9247" h="138313">
                  <a:moveTo>
                    <a:pt x="0" y="7684"/>
                  </a:moveTo>
                  <a:lnTo>
                    <a:pt x="699247" y="0"/>
                  </a:lnTo>
                  <a:lnTo>
                    <a:pt x="691563" y="138313"/>
                  </a:lnTo>
                  <a:lnTo>
                    <a:pt x="15368" y="138313"/>
                  </a:lnTo>
                  <a:lnTo>
                    <a:pt x="0" y="7684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FC45CCE-8B37-4850-90A5-ED9DD4F669D9}"/>
              </a:ext>
            </a:extLst>
          </p:cNvPr>
          <p:cNvGrpSpPr/>
          <p:nvPr/>
        </p:nvGrpSpPr>
        <p:grpSpPr>
          <a:xfrm>
            <a:off x="479089" y="1269822"/>
            <a:ext cx="6013174" cy="4558016"/>
            <a:chOff x="709468" y="1246568"/>
            <a:chExt cx="6013174" cy="455801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73761A7-62E2-4C9E-9B0A-83CF7B39272F}"/>
                </a:ext>
              </a:extLst>
            </p:cNvPr>
            <p:cNvGrpSpPr/>
            <p:nvPr/>
          </p:nvGrpSpPr>
          <p:grpSpPr>
            <a:xfrm>
              <a:off x="709468" y="1246568"/>
              <a:ext cx="6013174" cy="4558016"/>
              <a:chOff x="497370" y="1268518"/>
              <a:chExt cx="5752199" cy="4558016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1BEA9491-FBF6-4A67-88DC-F96482E60F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7370" y="1268518"/>
                <a:ext cx="5752199" cy="4558016"/>
              </a:xfrm>
              <a:prstGeom prst="rect">
                <a:avLst/>
              </a:prstGeom>
            </p:spPr>
          </p:pic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67B87CD6-1A18-4792-B632-972541D955A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673352" y="1395423"/>
                <a:ext cx="3048" cy="332288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9FA06710-CE1B-4060-9E46-70A5C49F69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28800" y="1417494"/>
                <a:ext cx="0" cy="315450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7E78B841-88A7-479A-A6B3-2CA04B77DB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65544" y="1386279"/>
                <a:ext cx="0" cy="281505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1E8DC595-9B9E-4349-87A3-AC91C7524F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46504" y="1386279"/>
                <a:ext cx="0" cy="328630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2003012C-3432-4CF9-B36F-86564A953D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95400" y="1395423"/>
                <a:ext cx="0" cy="349214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38EA0E7-5220-480F-8AF2-282F885CE2AA}"/>
                </a:ext>
              </a:extLst>
            </p:cNvPr>
            <p:cNvCxnSpPr>
              <a:cxnSpLocks/>
            </p:cNvCxnSpPr>
            <p:nvPr/>
          </p:nvCxnSpPr>
          <p:spPr>
            <a:xfrm>
              <a:off x="3124200" y="1371600"/>
              <a:ext cx="0" cy="341903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2B8082A6-1277-4302-B253-0F9774606C96}"/>
              </a:ext>
            </a:extLst>
          </p:cNvPr>
          <p:cNvSpPr/>
          <p:nvPr/>
        </p:nvSpPr>
        <p:spPr>
          <a:xfrm>
            <a:off x="7503124" y="4038600"/>
            <a:ext cx="1412276" cy="612034"/>
          </a:xfrm>
          <a:prstGeom prst="rect">
            <a:avLst/>
          </a:prstGeom>
          <a:solidFill>
            <a:srgbClr val="C0504D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Fig. 7">
            <a:extLst>
              <a:ext uri="{FF2B5EF4-FFF2-40B4-BE49-F238E27FC236}">
                <a16:creationId xmlns:a16="http://schemas.microsoft.com/office/drawing/2014/main" id="{1895F476-5E26-92AF-7D82-1E4DBB3CB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1246688"/>
            <a:ext cx="6486355" cy="455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1843B657-31E3-8002-6AE5-65657D7DBF85}"/>
              </a:ext>
            </a:extLst>
          </p:cNvPr>
          <p:cNvSpPr/>
          <p:nvPr/>
        </p:nvSpPr>
        <p:spPr>
          <a:xfrm>
            <a:off x="768097" y="1525179"/>
            <a:ext cx="4782108" cy="2318994"/>
          </a:xfrm>
          <a:custGeom>
            <a:avLst/>
            <a:gdLst>
              <a:gd name="connsiteX0" fmla="*/ 0 w 4656841"/>
              <a:gd name="connsiteY0" fmla="*/ 2102177 h 2318994"/>
              <a:gd name="connsiteX1" fmla="*/ 1187777 w 4656841"/>
              <a:gd name="connsiteY1" fmla="*/ 952107 h 2318994"/>
              <a:gd name="connsiteX2" fmla="*/ 1772239 w 4656841"/>
              <a:gd name="connsiteY2" fmla="*/ 0 h 2318994"/>
              <a:gd name="connsiteX3" fmla="*/ 2960016 w 4656841"/>
              <a:gd name="connsiteY3" fmla="*/ 952107 h 2318994"/>
              <a:gd name="connsiteX4" fmla="*/ 3535051 w 4656841"/>
              <a:gd name="connsiteY4" fmla="*/ 593889 h 2318994"/>
              <a:gd name="connsiteX5" fmla="*/ 4656841 w 4656841"/>
              <a:gd name="connsiteY5" fmla="*/ 678730 h 2318994"/>
              <a:gd name="connsiteX6" fmla="*/ 4590854 w 4656841"/>
              <a:gd name="connsiteY6" fmla="*/ 1046375 h 2318994"/>
              <a:gd name="connsiteX7" fmla="*/ 4421171 w 4656841"/>
              <a:gd name="connsiteY7" fmla="*/ 1366887 h 2318994"/>
              <a:gd name="connsiteX8" fmla="*/ 3195686 w 4656841"/>
              <a:gd name="connsiteY8" fmla="*/ 1753386 h 2318994"/>
              <a:gd name="connsiteX9" fmla="*/ 2526383 w 4656841"/>
              <a:gd name="connsiteY9" fmla="*/ 1414021 h 2318994"/>
              <a:gd name="connsiteX10" fmla="*/ 1404594 w 4656841"/>
              <a:gd name="connsiteY10" fmla="*/ 1366887 h 2318994"/>
              <a:gd name="connsiteX11" fmla="*/ 226243 w 4656841"/>
              <a:gd name="connsiteY11" fmla="*/ 2318994 h 2318994"/>
              <a:gd name="connsiteX12" fmla="*/ 0 w 4656841"/>
              <a:gd name="connsiteY12" fmla="*/ 2102177 h 2318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656841" h="2318994">
                <a:moveTo>
                  <a:pt x="0" y="2102177"/>
                </a:moveTo>
                <a:lnTo>
                  <a:pt x="1187777" y="952107"/>
                </a:lnTo>
                <a:lnTo>
                  <a:pt x="1772239" y="0"/>
                </a:lnTo>
                <a:lnTo>
                  <a:pt x="2960016" y="952107"/>
                </a:lnTo>
                <a:lnTo>
                  <a:pt x="3535051" y="593889"/>
                </a:lnTo>
                <a:lnTo>
                  <a:pt x="4656841" y="678730"/>
                </a:lnTo>
                <a:lnTo>
                  <a:pt x="4590854" y="1046375"/>
                </a:lnTo>
                <a:lnTo>
                  <a:pt x="4421171" y="1366887"/>
                </a:lnTo>
                <a:lnTo>
                  <a:pt x="3195686" y="1753386"/>
                </a:lnTo>
                <a:lnTo>
                  <a:pt x="2526383" y="1414021"/>
                </a:lnTo>
                <a:lnTo>
                  <a:pt x="1404594" y="1366887"/>
                </a:lnTo>
                <a:lnTo>
                  <a:pt x="226243" y="2318994"/>
                </a:lnTo>
                <a:lnTo>
                  <a:pt x="0" y="2102177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275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76F4F-959B-9AB1-0C9A-50C501279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300" y="137463"/>
            <a:ext cx="10515600" cy="1325563"/>
          </a:xfrm>
        </p:spPr>
        <p:txBody>
          <a:bodyPr/>
          <a:lstStyle/>
          <a:p>
            <a:r>
              <a:rPr lang="en-US" dirty="0"/>
              <a:t>Impact on Carbon Formation in First Stars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84CE0C8-2B23-247E-9BDF-C9F4B3131718}"/>
              </a:ext>
            </a:extLst>
          </p:cNvPr>
          <p:cNvGrpSpPr/>
          <p:nvPr/>
        </p:nvGrpSpPr>
        <p:grpSpPr>
          <a:xfrm>
            <a:off x="2967189" y="4119982"/>
            <a:ext cx="4607773" cy="2308324"/>
            <a:chOff x="2458891" y="4321150"/>
            <a:chExt cx="4684613" cy="240911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EA47656-EA3A-15F0-BB2B-6ABE3933393A}"/>
                </a:ext>
              </a:extLst>
            </p:cNvPr>
            <p:cNvSpPr txBox="1"/>
            <p:nvPr/>
          </p:nvSpPr>
          <p:spPr>
            <a:xfrm>
              <a:off x="2458891" y="4321150"/>
              <a:ext cx="4684613" cy="2409116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  d   </a:t>
              </a:r>
              <a:r>
                <a:rPr lang="en-US" sz="2400" dirty="0">
                  <a:latin typeface="+mj-lt"/>
                  <a:sym typeface="Wingdings" panose="05000000000000000000" pitchFamily="2" charset="2"/>
                </a:rPr>
                <a:t>  </a:t>
              </a:r>
              <a:r>
                <a:rPr lang="en-US" sz="2400" baseline="30000" dirty="0">
                  <a:latin typeface="+mj-lt"/>
                  <a:sym typeface="Wingdings" panose="05000000000000000000" pitchFamily="2" charset="2"/>
                </a:rPr>
                <a:t>6</a:t>
              </a:r>
              <a:r>
                <a:rPr lang="en-US" sz="2400" dirty="0">
                  <a:latin typeface="+mj-lt"/>
                  <a:sym typeface="Wingdings" panose="05000000000000000000" pitchFamily="2" charset="2"/>
                </a:rPr>
                <a:t>Li         </a:t>
              </a:r>
              <a:r>
                <a:rPr lang="en-US" sz="2400" baseline="30000" dirty="0">
                  <a:latin typeface="+mj-lt"/>
                  <a:sym typeface="Wingdings" panose="05000000000000000000" pitchFamily="2" charset="2"/>
                </a:rPr>
                <a:t>10</a:t>
              </a:r>
              <a:r>
                <a:rPr lang="en-US" sz="2400" dirty="0">
                  <a:latin typeface="+mj-lt"/>
                  <a:sym typeface="Wingdings" panose="05000000000000000000" pitchFamily="2" charset="2"/>
                </a:rPr>
                <a:t>B          </a:t>
              </a:r>
              <a:r>
                <a:rPr lang="en-US" sz="2400" baseline="30000" dirty="0">
                  <a:latin typeface="+mj-lt"/>
                  <a:sym typeface="Wingdings" panose="05000000000000000000" pitchFamily="2" charset="2"/>
                </a:rPr>
                <a:t>14</a:t>
              </a:r>
              <a:r>
                <a:rPr lang="en-US" sz="2400" dirty="0">
                  <a:latin typeface="+mj-lt"/>
                  <a:sym typeface="Wingdings" panose="05000000000000000000" pitchFamily="2" charset="2"/>
                </a:rPr>
                <a:t>N</a:t>
              </a:r>
            </a:p>
            <a:p>
              <a:endParaRPr lang="en-US" sz="2400" dirty="0">
                <a:latin typeface="+mj-lt"/>
                <a:sym typeface="Wingdings" panose="05000000000000000000" pitchFamily="2" charset="2"/>
              </a:endParaRPr>
            </a:p>
            <a:p>
              <a:endParaRPr lang="en-US" sz="2400" dirty="0">
                <a:latin typeface="+mj-lt"/>
                <a:sym typeface="Wingdings" panose="05000000000000000000" pitchFamily="2" charset="2"/>
              </a:endParaRPr>
            </a:p>
            <a:p>
              <a:endParaRPr lang="en-US" sz="2400" dirty="0">
                <a:latin typeface="+mj-lt"/>
                <a:sym typeface="Wingdings" panose="05000000000000000000" pitchFamily="2" charset="2"/>
              </a:endParaRPr>
            </a:p>
            <a:p>
              <a:endParaRPr lang="en-US" sz="2400" dirty="0">
                <a:latin typeface="+mj-lt"/>
              </a:endParaRPr>
            </a:p>
            <a:p>
              <a:r>
                <a:rPr lang="en-US" sz="2400" dirty="0">
                  <a:latin typeface="+mj-lt"/>
                </a:rPr>
                <a:t>   d  </a:t>
              </a:r>
              <a:r>
                <a:rPr lang="en-US" sz="2400" dirty="0">
                  <a:latin typeface="+mj-lt"/>
                  <a:sym typeface="Wingdings" panose="05000000000000000000" pitchFamily="2" charset="2"/>
                </a:rPr>
                <a:t> d</a:t>
              </a:r>
              <a:r>
                <a:rPr lang="en-US" sz="2400" dirty="0">
                  <a:latin typeface="+mj-lt"/>
                  <a:sym typeface="Symbol" panose="05050102010706020507" pitchFamily="18" charset="2"/>
                </a:rPr>
                <a:t></a:t>
              </a:r>
              <a:r>
                <a:rPr lang="en-US" sz="2400" dirty="0">
                  <a:latin typeface="+mj-lt"/>
                  <a:sym typeface="Wingdings" panose="05000000000000000000" pitchFamily="2" charset="2"/>
                </a:rPr>
                <a:t>    d</a:t>
              </a:r>
              <a:r>
                <a:rPr lang="en-US" sz="2400" dirty="0">
                  <a:latin typeface="+mj-lt"/>
                  <a:sym typeface="Symbol" panose="05050102010706020507" pitchFamily="18" charset="2"/>
                </a:rPr>
                <a:t></a:t>
              </a:r>
              <a:r>
                <a:rPr lang="en-US" sz="2400" baseline="30000" dirty="0">
                  <a:latin typeface="+mj-lt"/>
                  <a:sym typeface="Symbol" panose="05050102010706020507" pitchFamily="18" charset="2"/>
                </a:rPr>
                <a:t>8</a:t>
              </a:r>
              <a:r>
                <a:rPr lang="en-US" sz="2400" dirty="0">
                  <a:latin typeface="+mj-lt"/>
                  <a:sym typeface="Symbol" panose="05050102010706020507" pitchFamily="18" charset="2"/>
                </a:rPr>
                <a:t>Be</a:t>
              </a:r>
              <a:r>
                <a:rPr lang="en-US" sz="2400" dirty="0">
                  <a:latin typeface="+mj-lt"/>
                  <a:sym typeface="Wingdings" panose="05000000000000000000" pitchFamily="2" charset="2"/>
                </a:rPr>
                <a:t>   d</a:t>
              </a:r>
              <a:r>
                <a:rPr lang="en-US" sz="2400" dirty="0">
                  <a:latin typeface="+mj-lt"/>
                  <a:sym typeface="Symbol" panose="05050102010706020507" pitchFamily="18" charset="2"/>
                </a:rPr>
                <a:t></a:t>
              </a:r>
              <a:r>
                <a:rPr lang="en-US" sz="2400" baseline="30000" dirty="0">
                  <a:latin typeface="+mj-lt"/>
                  <a:sym typeface="Symbol" panose="05050102010706020507" pitchFamily="18" charset="2"/>
                </a:rPr>
                <a:t>12</a:t>
              </a:r>
              <a:r>
                <a:rPr lang="en-US" sz="2400" dirty="0">
                  <a:latin typeface="+mj-lt"/>
                  <a:sym typeface="Symbol" panose="05050102010706020507" pitchFamily="18" charset="2"/>
                </a:rPr>
                <a:t>C</a:t>
              </a:r>
              <a:r>
                <a:rPr lang="en-US" sz="2400" dirty="0">
                  <a:latin typeface="+mj-lt"/>
                  <a:sym typeface="Wingdings" panose="05000000000000000000" pitchFamily="2" charset="2"/>
                </a:rPr>
                <a:t> </a:t>
              </a:r>
              <a:endParaRPr lang="en-US" sz="2400" dirty="0">
                <a:latin typeface="+mj-lt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EDE827E-0A9B-3077-5684-2E499AE7921E}"/>
                </a:ext>
              </a:extLst>
            </p:cNvPr>
            <p:cNvGrpSpPr/>
            <p:nvPr/>
          </p:nvGrpSpPr>
          <p:grpSpPr>
            <a:xfrm>
              <a:off x="2642924" y="4976527"/>
              <a:ext cx="4088608" cy="820899"/>
              <a:chOff x="2146738" y="4264601"/>
              <a:chExt cx="5175952" cy="1145543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B35F9C05-1806-596D-FF95-7CFF319F82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75247" y="4391025"/>
                <a:ext cx="1371600" cy="933450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D7498AE1-C9B0-C093-D578-9DCC02148E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46738" y="4391025"/>
                <a:ext cx="352425" cy="971550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9166EAF-6DBE-EF07-F405-FDC1625852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39331" y="4429125"/>
                <a:ext cx="838200" cy="857250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5E97230A-484D-1DF6-1E2F-792467311B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07150" y="4264601"/>
                <a:ext cx="415540" cy="1145543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9D891FA0-B3A9-90CB-E5D2-F65162E053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71482" y="4343400"/>
                <a:ext cx="876300" cy="1028700"/>
              </a:xfrm>
              <a:prstGeom prst="rect">
                <a:avLst/>
              </a:prstGeom>
              <a:solidFill>
                <a:schemeClr val="accent2"/>
              </a:solidFill>
            </p:spPr>
          </p:pic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ACEB26E-449A-8499-9E09-B62B3C4D0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6667" y="4816329"/>
              <a:ext cx="270865" cy="23889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62D0DA8-4057-4660-143C-BAFE1B305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4593" y="4816329"/>
              <a:ext cx="270865" cy="23889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F48E2B3-8737-4065-4AE9-370D8BCF0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5026" y="4816328"/>
              <a:ext cx="270865" cy="238897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60E4662-45D8-A5FD-83F0-87391114B7E1}"/>
              </a:ext>
            </a:extLst>
          </p:cNvPr>
          <p:cNvGrpSpPr/>
          <p:nvPr/>
        </p:nvGrpSpPr>
        <p:grpSpPr>
          <a:xfrm>
            <a:off x="317236" y="1608678"/>
            <a:ext cx="2651230" cy="2086452"/>
            <a:chOff x="-31110" y="1809846"/>
            <a:chExt cx="2294593" cy="177482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58DFD3E-27F5-6046-03BE-4E6B599E3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05" y="2148777"/>
              <a:ext cx="2100707" cy="140047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06D40FF-4442-2F98-5C4C-4395908521EB}"/>
                </a:ext>
              </a:extLst>
            </p:cNvPr>
            <p:cNvSpPr txBox="1"/>
            <p:nvPr/>
          </p:nvSpPr>
          <p:spPr>
            <a:xfrm>
              <a:off x="783615" y="1809846"/>
              <a:ext cx="6094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aseline="30000" dirty="0"/>
                <a:t>8</a:t>
              </a:r>
              <a:r>
                <a:rPr lang="en-US" sz="2400" dirty="0"/>
                <a:t>Be</a:t>
              </a:r>
              <a:endParaRPr lang="de-DE" sz="24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2A2F019-15D4-E1CE-CD22-F2E84E96C2F4}"/>
                </a:ext>
              </a:extLst>
            </p:cNvPr>
            <p:cNvSpPr txBox="1"/>
            <p:nvPr/>
          </p:nvSpPr>
          <p:spPr>
            <a:xfrm>
              <a:off x="1628373" y="1941753"/>
              <a:ext cx="6351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aseline="30000" dirty="0"/>
                <a:t>4</a:t>
              </a:r>
              <a:r>
                <a:rPr lang="en-US" sz="2400" dirty="0"/>
                <a:t>He</a:t>
              </a:r>
              <a:endParaRPr lang="de-DE" sz="240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83EAB23-AAFA-99AD-9D21-EA7888C01764}"/>
                </a:ext>
              </a:extLst>
            </p:cNvPr>
            <p:cNvSpPr txBox="1"/>
            <p:nvPr/>
          </p:nvSpPr>
          <p:spPr>
            <a:xfrm>
              <a:off x="1638842" y="3033965"/>
              <a:ext cx="5565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aseline="30000" dirty="0"/>
                <a:t>12</a:t>
              </a:r>
              <a:r>
                <a:rPr lang="en-US" sz="2400" dirty="0"/>
                <a:t>C</a:t>
              </a:r>
              <a:endParaRPr lang="de-DE" sz="2400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F5BC103-3B59-EC71-8DC6-363686C61D1C}"/>
                </a:ext>
              </a:extLst>
            </p:cNvPr>
            <p:cNvSpPr txBox="1"/>
            <p:nvPr/>
          </p:nvSpPr>
          <p:spPr>
            <a:xfrm>
              <a:off x="22413" y="1830609"/>
              <a:ext cx="6351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aseline="30000" dirty="0"/>
                <a:t>4</a:t>
              </a:r>
              <a:r>
                <a:rPr lang="en-US" sz="2400" dirty="0"/>
                <a:t>He</a:t>
              </a:r>
              <a:endParaRPr lang="de-DE" sz="2400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B4110A9-DD12-42F7-E71B-F887BAD936E0}"/>
                </a:ext>
              </a:extLst>
            </p:cNvPr>
            <p:cNvSpPr/>
            <p:nvPr/>
          </p:nvSpPr>
          <p:spPr>
            <a:xfrm>
              <a:off x="176733" y="2999983"/>
              <a:ext cx="1492876" cy="5846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EB1894D-EE99-532B-F2A9-9A940A7EB7C3}"/>
                </a:ext>
              </a:extLst>
            </p:cNvPr>
            <p:cNvSpPr txBox="1"/>
            <p:nvPr/>
          </p:nvSpPr>
          <p:spPr>
            <a:xfrm>
              <a:off x="-31110" y="2973044"/>
              <a:ext cx="6351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aseline="30000" dirty="0"/>
                <a:t>4</a:t>
              </a:r>
              <a:r>
                <a:rPr lang="en-US" sz="2400" dirty="0"/>
                <a:t>He</a:t>
              </a:r>
              <a:endParaRPr lang="de-DE" sz="2400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4F52DD9-C35B-7B80-C55E-B36E610F76F0}"/>
                </a:ext>
              </a:extLst>
            </p:cNvPr>
            <p:cNvSpPr/>
            <p:nvPr/>
          </p:nvSpPr>
          <p:spPr>
            <a:xfrm>
              <a:off x="415515" y="2214720"/>
              <a:ext cx="195909" cy="18062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EA046979-359D-C176-3991-DFE865C6DA94}"/>
                </a:ext>
              </a:extLst>
            </p:cNvPr>
            <p:cNvSpPr/>
            <p:nvPr/>
          </p:nvSpPr>
          <p:spPr>
            <a:xfrm>
              <a:off x="1198285" y="2161419"/>
              <a:ext cx="195909" cy="18062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11CEE41-AA3C-2AB3-D99D-DD2F5D3D499A}"/>
                </a:ext>
              </a:extLst>
            </p:cNvPr>
            <p:cNvSpPr/>
            <p:nvPr/>
          </p:nvSpPr>
          <p:spPr>
            <a:xfrm>
              <a:off x="405161" y="2828482"/>
              <a:ext cx="195909" cy="18062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2E6EF5B-CACD-FE1B-F766-13FAE583E729}"/>
                </a:ext>
              </a:extLst>
            </p:cNvPr>
            <p:cNvSpPr/>
            <p:nvPr/>
          </p:nvSpPr>
          <p:spPr>
            <a:xfrm>
              <a:off x="1494896" y="2244945"/>
              <a:ext cx="195909" cy="18062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2E4FCBB-7A67-2466-285B-E2C0FE60FE0D}"/>
                </a:ext>
              </a:extLst>
            </p:cNvPr>
            <p:cNvSpPr txBox="1"/>
            <p:nvPr/>
          </p:nvSpPr>
          <p:spPr>
            <a:xfrm>
              <a:off x="721970" y="2672348"/>
              <a:ext cx="287258" cy="3693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r>
                <a:rPr lang="el-G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γ</a:t>
              </a:r>
              <a:endParaRPr lang="de-DE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C4B03C5-04B8-9F07-B149-95D9AE677AB8}"/>
              </a:ext>
            </a:extLst>
          </p:cNvPr>
          <p:cNvGrpSpPr/>
          <p:nvPr/>
        </p:nvGrpSpPr>
        <p:grpSpPr>
          <a:xfrm>
            <a:off x="3124084" y="1223219"/>
            <a:ext cx="4341382" cy="2940208"/>
            <a:chOff x="2895484" y="1424387"/>
            <a:chExt cx="4341382" cy="2940208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9DFF75F-C66C-5531-FDCF-84CFD526ED7A}"/>
                </a:ext>
              </a:extLst>
            </p:cNvPr>
            <p:cNvGrpSpPr/>
            <p:nvPr/>
          </p:nvGrpSpPr>
          <p:grpSpPr>
            <a:xfrm>
              <a:off x="3010213" y="1424387"/>
              <a:ext cx="4226653" cy="2940208"/>
              <a:chOff x="5548811" y="1098540"/>
              <a:chExt cx="7348004" cy="5214402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6253172D-3B63-CAC4-E14B-A4787EC7026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93" t="1396" r="84710" b="89577"/>
              <a:stretch/>
            </p:blipFill>
            <p:spPr>
              <a:xfrm rot="5595570">
                <a:off x="10546241" y="1510955"/>
                <a:ext cx="382752" cy="336667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058DB7CD-359A-1AB8-3766-5223211A33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393" t="8528" r="22374" b="85490"/>
              <a:stretch/>
            </p:blipFill>
            <p:spPr>
              <a:xfrm>
                <a:off x="10886294" y="5308147"/>
                <a:ext cx="399120" cy="345226"/>
              </a:xfrm>
              <a:prstGeom prst="rect">
                <a:avLst/>
              </a:prstGeom>
            </p:spPr>
          </p:pic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0DBBCF1E-5480-E599-3440-277876270BD7}"/>
                  </a:ext>
                </a:extLst>
              </p:cNvPr>
              <p:cNvGrpSpPr/>
              <p:nvPr/>
            </p:nvGrpSpPr>
            <p:grpSpPr>
              <a:xfrm rot="1011716">
                <a:off x="8599678" y="3903923"/>
                <a:ext cx="847815" cy="1170770"/>
                <a:chOff x="6838790" y="4295375"/>
                <a:chExt cx="875980" cy="1198709"/>
              </a:xfrm>
            </p:grpSpPr>
            <p:pic>
              <p:nvPicPr>
                <p:cNvPr id="93" name="Picture 92">
                  <a:extLst>
                    <a:ext uri="{FF2B5EF4-FFF2-40B4-BE49-F238E27FC236}">
                      <a16:creationId xmlns:a16="http://schemas.microsoft.com/office/drawing/2014/main" id="{A795C6FB-DCBF-ED9E-FA6A-D01B75B75C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1072" t="34432" r="49115" b="40643"/>
                <a:stretch/>
              </p:blipFill>
              <p:spPr>
                <a:xfrm rot="1984806" flipH="1" flipV="1">
                  <a:off x="6981838" y="4360688"/>
                  <a:ext cx="647207" cy="960505"/>
                </a:xfrm>
                <a:prstGeom prst="rect">
                  <a:avLst/>
                </a:prstGeom>
              </p:spPr>
            </p:pic>
            <p:sp>
              <p:nvSpPr>
                <p:cNvPr id="94" name="Freeform 51">
                  <a:extLst>
                    <a:ext uri="{FF2B5EF4-FFF2-40B4-BE49-F238E27FC236}">
                      <a16:creationId xmlns:a16="http://schemas.microsoft.com/office/drawing/2014/main" id="{779F6412-0EB4-7661-EEF0-2AAF81F467ED}"/>
                    </a:ext>
                  </a:extLst>
                </p:cNvPr>
                <p:cNvSpPr/>
                <p:nvPr/>
              </p:nvSpPr>
              <p:spPr>
                <a:xfrm>
                  <a:off x="7123099" y="5109882"/>
                  <a:ext cx="414938" cy="384202"/>
                </a:xfrm>
                <a:custGeom>
                  <a:avLst/>
                  <a:gdLst>
                    <a:gd name="connsiteX0" fmla="*/ 0 w 414938"/>
                    <a:gd name="connsiteY0" fmla="*/ 253573 h 384202"/>
                    <a:gd name="connsiteX1" fmla="*/ 184417 w 414938"/>
                    <a:gd name="connsiteY1" fmla="*/ 0 h 384202"/>
                    <a:gd name="connsiteX2" fmla="*/ 414938 w 414938"/>
                    <a:gd name="connsiteY2" fmla="*/ 153681 h 384202"/>
                    <a:gd name="connsiteX3" fmla="*/ 199785 w 414938"/>
                    <a:gd name="connsiteY3" fmla="*/ 384202 h 384202"/>
                    <a:gd name="connsiteX4" fmla="*/ 0 w 414938"/>
                    <a:gd name="connsiteY4" fmla="*/ 253573 h 384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4938" h="384202">
                      <a:moveTo>
                        <a:pt x="0" y="253573"/>
                      </a:moveTo>
                      <a:lnTo>
                        <a:pt x="184417" y="0"/>
                      </a:lnTo>
                      <a:lnTo>
                        <a:pt x="414938" y="153681"/>
                      </a:lnTo>
                      <a:lnTo>
                        <a:pt x="199785" y="384202"/>
                      </a:lnTo>
                      <a:lnTo>
                        <a:pt x="0" y="25357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2400"/>
                </a:p>
              </p:txBody>
            </p:sp>
            <p:sp>
              <p:nvSpPr>
                <p:cNvPr id="95" name="Freeform 52">
                  <a:extLst>
                    <a:ext uri="{FF2B5EF4-FFF2-40B4-BE49-F238E27FC236}">
                      <a16:creationId xmlns:a16="http://schemas.microsoft.com/office/drawing/2014/main" id="{497627EA-9A50-0AFD-390B-2C91BF0C436B}"/>
                    </a:ext>
                  </a:extLst>
                </p:cNvPr>
                <p:cNvSpPr/>
                <p:nvPr/>
              </p:nvSpPr>
              <p:spPr>
                <a:xfrm>
                  <a:off x="6838790" y="4295375"/>
                  <a:ext cx="875980" cy="453358"/>
                </a:xfrm>
                <a:custGeom>
                  <a:avLst/>
                  <a:gdLst>
                    <a:gd name="connsiteX0" fmla="*/ 0 w 875980"/>
                    <a:gd name="connsiteY0" fmla="*/ 391886 h 453358"/>
                    <a:gd name="connsiteX1" fmla="*/ 215153 w 875980"/>
                    <a:gd name="connsiteY1" fmla="*/ 453358 h 453358"/>
                    <a:gd name="connsiteX2" fmla="*/ 776087 w 875980"/>
                    <a:gd name="connsiteY2" fmla="*/ 361149 h 453358"/>
                    <a:gd name="connsiteX3" fmla="*/ 776087 w 875980"/>
                    <a:gd name="connsiteY3" fmla="*/ 276625 h 453358"/>
                    <a:gd name="connsiteX4" fmla="*/ 875980 w 875980"/>
                    <a:gd name="connsiteY4" fmla="*/ 276625 h 453358"/>
                    <a:gd name="connsiteX5" fmla="*/ 729983 w 875980"/>
                    <a:gd name="connsiteY5" fmla="*/ 76840 h 453358"/>
                    <a:gd name="connsiteX6" fmla="*/ 391886 w 875980"/>
                    <a:gd name="connsiteY6" fmla="*/ 0 h 453358"/>
                    <a:gd name="connsiteX7" fmla="*/ 0 w 875980"/>
                    <a:gd name="connsiteY7" fmla="*/ 391886 h 4533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75980" h="453358">
                      <a:moveTo>
                        <a:pt x="0" y="391886"/>
                      </a:moveTo>
                      <a:lnTo>
                        <a:pt x="215153" y="453358"/>
                      </a:lnTo>
                      <a:lnTo>
                        <a:pt x="776087" y="361149"/>
                      </a:lnTo>
                      <a:lnTo>
                        <a:pt x="776087" y="276625"/>
                      </a:lnTo>
                      <a:lnTo>
                        <a:pt x="875980" y="276625"/>
                      </a:lnTo>
                      <a:lnTo>
                        <a:pt x="729983" y="76840"/>
                      </a:lnTo>
                      <a:lnTo>
                        <a:pt x="391886" y="0"/>
                      </a:lnTo>
                      <a:lnTo>
                        <a:pt x="0" y="39188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2400"/>
                </a:p>
              </p:txBody>
            </p:sp>
          </p:grpSp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19053F5E-4736-29FD-06F3-E519F86C24B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072" t="34432" r="49115" b="40643"/>
              <a:stretch/>
            </p:blipFill>
            <p:spPr>
              <a:xfrm rot="6334890" flipH="1" flipV="1">
                <a:off x="8730519" y="1770305"/>
                <a:ext cx="632122" cy="929622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C30D396C-B62D-A4A8-13F3-0C0FE40E8CD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2552" r="87315"/>
              <a:stretch/>
            </p:blipFill>
            <p:spPr>
              <a:xfrm rot="15199822">
                <a:off x="6780085" y="3042114"/>
                <a:ext cx="404704" cy="650735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FA4B9B5A-58B2-30DB-B9E6-6AB43BA9091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1971" r="75261" b="26354"/>
              <a:stretch/>
            </p:blipFill>
            <p:spPr>
              <a:xfrm>
                <a:off x="5595346" y="2620436"/>
                <a:ext cx="782130" cy="1568531"/>
              </a:xfrm>
              <a:prstGeom prst="rect">
                <a:avLst/>
              </a:prstGeom>
            </p:spPr>
          </p:pic>
          <p:sp>
            <p:nvSpPr>
              <p:cNvPr id="37" name="Freeform 5">
                <a:extLst>
                  <a:ext uri="{FF2B5EF4-FFF2-40B4-BE49-F238E27FC236}">
                    <a16:creationId xmlns:a16="http://schemas.microsoft.com/office/drawing/2014/main" id="{837D24DB-7D73-4A91-DB6F-7E3E1FEB88FB}"/>
                  </a:ext>
                </a:extLst>
              </p:cNvPr>
              <p:cNvSpPr/>
              <p:nvPr/>
            </p:nvSpPr>
            <p:spPr>
              <a:xfrm>
                <a:off x="5548811" y="3466615"/>
                <a:ext cx="622478" cy="622910"/>
              </a:xfrm>
              <a:custGeom>
                <a:avLst/>
                <a:gdLst>
                  <a:gd name="connsiteX0" fmla="*/ 69156 w 643158"/>
                  <a:gd name="connsiteY0" fmla="*/ 130629 h 637775"/>
                  <a:gd name="connsiteX1" fmla="*/ 69156 w 643158"/>
                  <a:gd name="connsiteY1" fmla="*/ 130629 h 637775"/>
                  <a:gd name="connsiteX2" fmla="*/ 76840 w 643158"/>
                  <a:gd name="connsiteY2" fmla="*/ 207469 h 637775"/>
                  <a:gd name="connsiteX3" fmla="*/ 99892 w 643158"/>
                  <a:gd name="connsiteY3" fmla="*/ 261257 h 637775"/>
                  <a:gd name="connsiteX4" fmla="*/ 122944 w 643158"/>
                  <a:gd name="connsiteY4" fmla="*/ 276625 h 637775"/>
                  <a:gd name="connsiteX5" fmla="*/ 115260 w 643158"/>
                  <a:gd name="connsiteY5" fmla="*/ 307362 h 637775"/>
                  <a:gd name="connsiteX6" fmla="*/ 69156 w 643158"/>
                  <a:gd name="connsiteY6" fmla="*/ 338098 h 637775"/>
                  <a:gd name="connsiteX7" fmla="*/ 23052 w 643158"/>
                  <a:gd name="connsiteY7" fmla="*/ 376518 h 637775"/>
                  <a:gd name="connsiteX8" fmla="*/ 0 w 643158"/>
                  <a:gd name="connsiteY8" fmla="*/ 422622 h 637775"/>
                  <a:gd name="connsiteX9" fmla="*/ 7684 w 643158"/>
                  <a:gd name="connsiteY9" fmla="*/ 445674 h 637775"/>
                  <a:gd name="connsiteX10" fmla="*/ 38420 w 643158"/>
                  <a:gd name="connsiteY10" fmla="*/ 453358 h 637775"/>
                  <a:gd name="connsiteX11" fmla="*/ 61472 w 643158"/>
                  <a:gd name="connsiteY11" fmla="*/ 476410 h 637775"/>
                  <a:gd name="connsiteX12" fmla="*/ 84524 w 643158"/>
                  <a:gd name="connsiteY12" fmla="*/ 484094 h 637775"/>
                  <a:gd name="connsiteX13" fmla="*/ 107576 w 643158"/>
                  <a:gd name="connsiteY13" fmla="*/ 499462 h 637775"/>
                  <a:gd name="connsiteX14" fmla="*/ 115260 w 643158"/>
                  <a:gd name="connsiteY14" fmla="*/ 522514 h 637775"/>
                  <a:gd name="connsiteX15" fmla="*/ 145996 w 643158"/>
                  <a:gd name="connsiteY15" fmla="*/ 568619 h 637775"/>
                  <a:gd name="connsiteX16" fmla="*/ 176733 w 643158"/>
                  <a:gd name="connsiteY16" fmla="*/ 614723 h 637775"/>
                  <a:gd name="connsiteX17" fmla="*/ 199785 w 643158"/>
                  <a:gd name="connsiteY17" fmla="*/ 622407 h 637775"/>
                  <a:gd name="connsiteX18" fmla="*/ 345781 w 643158"/>
                  <a:gd name="connsiteY18" fmla="*/ 637775 h 637775"/>
                  <a:gd name="connsiteX19" fmla="*/ 576302 w 643158"/>
                  <a:gd name="connsiteY19" fmla="*/ 630091 h 637775"/>
                  <a:gd name="connsiteX20" fmla="*/ 622406 w 643158"/>
                  <a:gd name="connsiteY20" fmla="*/ 614723 h 637775"/>
                  <a:gd name="connsiteX21" fmla="*/ 622406 w 643158"/>
                  <a:gd name="connsiteY21" fmla="*/ 322730 h 637775"/>
                  <a:gd name="connsiteX22" fmla="*/ 591670 w 643158"/>
                  <a:gd name="connsiteY22" fmla="*/ 284309 h 637775"/>
                  <a:gd name="connsiteX23" fmla="*/ 537882 w 643158"/>
                  <a:gd name="connsiteY23" fmla="*/ 268941 h 637775"/>
                  <a:gd name="connsiteX24" fmla="*/ 514830 w 643158"/>
                  <a:gd name="connsiteY24" fmla="*/ 253573 h 637775"/>
                  <a:gd name="connsiteX25" fmla="*/ 476410 w 643158"/>
                  <a:gd name="connsiteY25" fmla="*/ 207469 h 637775"/>
                  <a:gd name="connsiteX26" fmla="*/ 537882 w 643158"/>
                  <a:gd name="connsiteY26" fmla="*/ 92209 h 637775"/>
                  <a:gd name="connsiteX27" fmla="*/ 522514 w 643158"/>
                  <a:gd name="connsiteY27" fmla="*/ 61472 h 637775"/>
                  <a:gd name="connsiteX28" fmla="*/ 499462 w 643158"/>
                  <a:gd name="connsiteY28" fmla="*/ 15368 h 637775"/>
                  <a:gd name="connsiteX29" fmla="*/ 476410 w 643158"/>
                  <a:gd name="connsiteY29" fmla="*/ 0 h 637775"/>
                  <a:gd name="connsiteX30" fmla="*/ 307361 w 643158"/>
                  <a:gd name="connsiteY30" fmla="*/ 7684 h 637775"/>
                  <a:gd name="connsiteX31" fmla="*/ 284309 w 643158"/>
                  <a:gd name="connsiteY31" fmla="*/ 30736 h 637775"/>
                  <a:gd name="connsiteX32" fmla="*/ 253573 w 643158"/>
                  <a:gd name="connsiteY32" fmla="*/ 46104 h 637775"/>
                  <a:gd name="connsiteX33" fmla="*/ 230521 w 643158"/>
                  <a:gd name="connsiteY33" fmla="*/ 53788 h 637775"/>
                  <a:gd name="connsiteX34" fmla="*/ 115260 w 643158"/>
                  <a:gd name="connsiteY34" fmla="*/ 69156 h 637775"/>
                  <a:gd name="connsiteX35" fmla="*/ 69156 w 643158"/>
                  <a:gd name="connsiteY35" fmla="*/ 76841 h 637775"/>
                  <a:gd name="connsiteX36" fmla="*/ 69156 w 643158"/>
                  <a:gd name="connsiteY36" fmla="*/ 130629 h 63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643158" h="637775">
                    <a:moveTo>
                      <a:pt x="69156" y="130629"/>
                    </a:moveTo>
                    <a:lnTo>
                      <a:pt x="69156" y="130629"/>
                    </a:lnTo>
                    <a:cubicBezTo>
                      <a:pt x="71717" y="156242"/>
                      <a:pt x="73200" y="181987"/>
                      <a:pt x="76840" y="207469"/>
                    </a:cubicBezTo>
                    <a:cubicBezTo>
                      <a:pt x="79779" y="228043"/>
                      <a:pt x="84774" y="246139"/>
                      <a:pt x="99892" y="261257"/>
                    </a:cubicBezTo>
                    <a:cubicBezTo>
                      <a:pt x="106422" y="267787"/>
                      <a:pt x="115260" y="271502"/>
                      <a:pt x="122944" y="276625"/>
                    </a:cubicBezTo>
                    <a:cubicBezTo>
                      <a:pt x="120383" y="286871"/>
                      <a:pt x="122214" y="299414"/>
                      <a:pt x="115260" y="307362"/>
                    </a:cubicBezTo>
                    <a:cubicBezTo>
                      <a:pt x="103098" y="321262"/>
                      <a:pt x="82216" y="325038"/>
                      <a:pt x="69156" y="338098"/>
                    </a:cubicBezTo>
                    <a:cubicBezTo>
                      <a:pt x="39574" y="367680"/>
                      <a:pt x="55146" y="355122"/>
                      <a:pt x="23052" y="376518"/>
                    </a:cubicBezTo>
                    <a:cubicBezTo>
                      <a:pt x="15282" y="388173"/>
                      <a:pt x="0" y="406715"/>
                      <a:pt x="0" y="422622"/>
                    </a:cubicBezTo>
                    <a:cubicBezTo>
                      <a:pt x="0" y="430722"/>
                      <a:pt x="1359" y="440614"/>
                      <a:pt x="7684" y="445674"/>
                    </a:cubicBezTo>
                    <a:cubicBezTo>
                      <a:pt x="15930" y="452271"/>
                      <a:pt x="28175" y="450797"/>
                      <a:pt x="38420" y="453358"/>
                    </a:cubicBezTo>
                    <a:cubicBezTo>
                      <a:pt x="46104" y="461042"/>
                      <a:pt x="52430" y="470382"/>
                      <a:pt x="61472" y="476410"/>
                    </a:cubicBezTo>
                    <a:cubicBezTo>
                      <a:pt x="68211" y="480903"/>
                      <a:pt x="77279" y="480472"/>
                      <a:pt x="84524" y="484094"/>
                    </a:cubicBezTo>
                    <a:cubicBezTo>
                      <a:pt x="92784" y="488224"/>
                      <a:pt x="99892" y="494339"/>
                      <a:pt x="107576" y="499462"/>
                    </a:cubicBezTo>
                    <a:cubicBezTo>
                      <a:pt x="110137" y="507146"/>
                      <a:pt x="111327" y="515434"/>
                      <a:pt x="115260" y="522514"/>
                    </a:cubicBezTo>
                    <a:cubicBezTo>
                      <a:pt x="124230" y="538660"/>
                      <a:pt x="140155" y="551097"/>
                      <a:pt x="145996" y="568619"/>
                    </a:cubicBezTo>
                    <a:cubicBezTo>
                      <a:pt x="154052" y="592788"/>
                      <a:pt x="152064" y="598277"/>
                      <a:pt x="176733" y="614723"/>
                    </a:cubicBezTo>
                    <a:cubicBezTo>
                      <a:pt x="183472" y="619216"/>
                      <a:pt x="191878" y="620650"/>
                      <a:pt x="199785" y="622407"/>
                    </a:cubicBezTo>
                    <a:cubicBezTo>
                      <a:pt x="248607" y="633256"/>
                      <a:pt x="295138" y="633879"/>
                      <a:pt x="345781" y="637775"/>
                    </a:cubicBezTo>
                    <a:cubicBezTo>
                      <a:pt x="422621" y="635214"/>
                      <a:pt x="499685" y="636476"/>
                      <a:pt x="576302" y="630091"/>
                    </a:cubicBezTo>
                    <a:cubicBezTo>
                      <a:pt x="592445" y="628746"/>
                      <a:pt x="622406" y="614723"/>
                      <a:pt x="622406" y="614723"/>
                    </a:cubicBezTo>
                    <a:cubicBezTo>
                      <a:pt x="657436" y="509648"/>
                      <a:pt x="641606" y="565921"/>
                      <a:pt x="622406" y="322730"/>
                    </a:cubicBezTo>
                    <a:cubicBezTo>
                      <a:pt x="621885" y="316137"/>
                      <a:pt x="598768" y="288568"/>
                      <a:pt x="591670" y="284309"/>
                    </a:cubicBezTo>
                    <a:cubicBezTo>
                      <a:pt x="583797" y="279585"/>
                      <a:pt x="543623" y="270376"/>
                      <a:pt x="537882" y="268941"/>
                    </a:cubicBezTo>
                    <a:cubicBezTo>
                      <a:pt x="530198" y="263818"/>
                      <a:pt x="521925" y="259485"/>
                      <a:pt x="514830" y="253573"/>
                    </a:cubicBezTo>
                    <a:cubicBezTo>
                      <a:pt x="492643" y="235084"/>
                      <a:pt x="491521" y="230135"/>
                      <a:pt x="476410" y="207469"/>
                    </a:cubicBezTo>
                    <a:cubicBezTo>
                      <a:pt x="496901" y="169049"/>
                      <a:pt x="524770" y="133731"/>
                      <a:pt x="537882" y="92209"/>
                    </a:cubicBezTo>
                    <a:cubicBezTo>
                      <a:pt x="541331" y="81286"/>
                      <a:pt x="527026" y="72001"/>
                      <a:pt x="522514" y="61472"/>
                    </a:cubicBezTo>
                    <a:cubicBezTo>
                      <a:pt x="513140" y="39599"/>
                      <a:pt x="517920" y="33826"/>
                      <a:pt x="499462" y="15368"/>
                    </a:cubicBezTo>
                    <a:cubicBezTo>
                      <a:pt x="492932" y="8838"/>
                      <a:pt x="484094" y="5123"/>
                      <a:pt x="476410" y="0"/>
                    </a:cubicBezTo>
                    <a:cubicBezTo>
                      <a:pt x="420060" y="2561"/>
                      <a:pt x="363060" y="-1228"/>
                      <a:pt x="307361" y="7684"/>
                    </a:cubicBezTo>
                    <a:cubicBezTo>
                      <a:pt x="296631" y="9401"/>
                      <a:pt x="293152" y="24420"/>
                      <a:pt x="284309" y="30736"/>
                    </a:cubicBezTo>
                    <a:cubicBezTo>
                      <a:pt x="274988" y="37394"/>
                      <a:pt x="264101" y="41592"/>
                      <a:pt x="253573" y="46104"/>
                    </a:cubicBezTo>
                    <a:cubicBezTo>
                      <a:pt x="246128" y="49295"/>
                      <a:pt x="238379" y="51824"/>
                      <a:pt x="230521" y="53788"/>
                    </a:cubicBezTo>
                    <a:cubicBezTo>
                      <a:pt x="188080" y="64398"/>
                      <a:pt x="163272" y="64355"/>
                      <a:pt x="115260" y="69156"/>
                    </a:cubicBezTo>
                    <a:cubicBezTo>
                      <a:pt x="84918" y="79271"/>
                      <a:pt x="100308" y="76841"/>
                      <a:pt x="69156" y="76841"/>
                    </a:cubicBezTo>
                    <a:lnTo>
                      <a:pt x="69156" y="13062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400"/>
              </a:p>
            </p:txBody>
          </p:sp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04119ED7-0613-FF4C-FB77-0DD295A6885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2552" r="87315"/>
              <a:stretch/>
            </p:blipFill>
            <p:spPr>
              <a:xfrm>
                <a:off x="5659531" y="3673002"/>
                <a:ext cx="401039" cy="656682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9172CA44-C56C-88B7-C641-01BDAD0813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2552" r="87315"/>
              <a:stretch/>
            </p:blipFill>
            <p:spPr>
              <a:xfrm rot="588169">
                <a:off x="6729214" y="3076359"/>
                <a:ext cx="401039" cy="656682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04BBFA4F-1226-758C-4079-FA6E1B15BAC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006" t="42321" r="51858" b="32356"/>
              <a:stretch/>
            </p:blipFill>
            <p:spPr>
              <a:xfrm>
                <a:off x="7587399" y="2990051"/>
                <a:ext cx="573377" cy="953127"/>
              </a:xfrm>
              <a:prstGeom prst="rect">
                <a:avLst/>
              </a:prstGeom>
            </p:spPr>
          </p:pic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52CF757D-AE97-638E-8B37-E58CA3969A63}"/>
                  </a:ext>
                </a:extLst>
              </p:cNvPr>
              <p:cNvCxnSpPr/>
              <p:nvPr/>
            </p:nvCxnSpPr>
            <p:spPr>
              <a:xfrm flipV="1">
                <a:off x="6151205" y="3651402"/>
                <a:ext cx="226271" cy="126308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BCA96285-05CD-FF4A-AC0E-651B0052778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2552" r="87315"/>
              <a:stretch/>
            </p:blipFill>
            <p:spPr>
              <a:xfrm rot="20338803">
                <a:off x="7066668" y="3761184"/>
                <a:ext cx="401039" cy="656682"/>
              </a:xfrm>
              <a:prstGeom prst="rect">
                <a:avLst/>
              </a:prstGeom>
            </p:spPr>
          </p:pic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DA3AE9CD-5A00-47BF-13BD-A99829A77BEF}"/>
                  </a:ext>
                </a:extLst>
              </p:cNvPr>
              <p:cNvCxnSpPr/>
              <p:nvPr/>
            </p:nvCxnSpPr>
            <p:spPr>
              <a:xfrm>
                <a:off x="6363153" y="3321539"/>
                <a:ext cx="307237" cy="36093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363B4EC5-441C-D4A4-79B5-7720C2CB9F60}"/>
                  </a:ext>
                </a:extLst>
              </p:cNvPr>
              <p:cNvCxnSpPr/>
              <p:nvPr/>
            </p:nvCxnSpPr>
            <p:spPr>
              <a:xfrm>
                <a:off x="7148511" y="3421140"/>
                <a:ext cx="492704" cy="45476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3A9A9073-F066-2D26-9BC1-60787C78C751}"/>
                  </a:ext>
                </a:extLst>
              </p:cNvPr>
              <p:cNvCxnSpPr/>
              <p:nvPr/>
            </p:nvCxnSpPr>
            <p:spPr>
              <a:xfrm flipV="1">
                <a:off x="7433944" y="3530751"/>
                <a:ext cx="223762" cy="304465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Freeform 22">
                <a:extLst>
                  <a:ext uri="{FF2B5EF4-FFF2-40B4-BE49-F238E27FC236}">
                    <a16:creationId xmlns:a16="http://schemas.microsoft.com/office/drawing/2014/main" id="{E647C343-A5FA-8711-BA6B-56F1EAC9C878}"/>
                  </a:ext>
                </a:extLst>
              </p:cNvPr>
              <p:cNvSpPr/>
              <p:nvPr/>
            </p:nvSpPr>
            <p:spPr>
              <a:xfrm>
                <a:off x="7552516" y="2815564"/>
                <a:ext cx="1346091" cy="1380908"/>
              </a:xfrm>
              <a:custGeom>
                <a:avLst/>
                <a:gdLst>
                  <a:gd name="connsiteX0" fmla="*/ 53788 w 1390810"/>
                  <a:gd name="connsiteY0" fmla="*/ 1413862 h 1413862"/>
                  <a:gd name="connsiteX1" fmla="*/ 0 w 1390810"/>
                  <a:gd name="connsiteY1" fmla="*/ 983556 h 1413862"/>
                  <a:gd name="connsiteX2" fmla="*/ 660827 w 1390810"/>
                  <a:gd name="connsiteY2" fmla="*/ 1252497 h 1413862"/>
                  <a:gd name="connsiteX3" fmla="*/ 614723 w 1390810"/>
                  <a:gd name="connsiteY3" fmla="*/ 883664 h 1413862"/>
                  <a:gd name="connsiteX4" fmla="*/ 1060397 w 1390810"/>
                  <a:gd name="connsiteY4" fmla="*/ 837560 h 1413862"/>
                  <a:gd name="connsiteX5" fmla="*/ 1267865 w 1390810"/>
                  <a:gd name="connsiteY5" fmla="*/ 507146 h 1413862"/>
                  <a:gd name="connsiteX6" fmla="*/ 1183341 w 1390810"/>
                  <a:gd name="connsiteY6" fmla="*/ 192101 h 1413862"/>
                  <a:gd name="connsiteX7" fmla="*/ 891348 w 1390810"/>
                  <a:gd name="connsiteY7" fmla="*/ 153681 h 1413862"/>
                  <a:gd name="connsiteX8" fmla="*/ 238205 w 1390810"/>
                  <a:gd name="connsiteY8" fmla="*/ 607039 h 1413862"/>
                  <a:gd name="connsiteX9" fmla="*/ 61472 w 1390810"/>
                  <a:gd name="connsiteY9" fmla="*/ 537882 h 1413862"/>
                  <a:gd name="connsiteX10" fmla="*/ 361150 w 1390810"/>
                  <a:gd name="connsiteY10" fmla="*/ 0 h 1413862"/>
                  <a:gd name="connsiteX11" fmla="*/ 1390810 w 1390810"/>
                  <a:gd name="connsiteY11" fmla="*/ 53788 h 1413862"/>
                  <a:gd name="connsiteX12" fmla="*/ 1306286 w 1390810"/>
                  <a:gd name="connsiteY12" fmla="*/ 1383126 h 1413862"/>
                  <a:gd name="connsiteX13" fmla="*/ 53788 w 1390810"/>
                  <a:gd name="connsiteY13" fmla="*/ 1413862 h 1413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90810" h="1413862">
                    <a:moveTo>
                      <a:pt x="53788" y="1413862"/>
                    </a:moveTo>
                    <a:lnTo>
                      <a:pt x="0" y="983556"/>
                    </a:lnTo>
                    <a:lnTo>
                      <a:pt x="660827" y="1252497"/>
                    </a:lnTo>
                    <a:lnTo>
                      <a:pt x="614723" y="883664"/>
                    </a:lnTo>
                    <a:lnTo>
                      <a:pt x="1060397" y="837560"/>
                    </a:lnTo>
                    <a:lnTo>
                      <a:pt x="1267865" y="507146"/>
                    </a:lnTo>
                    <a:lnTo>
                      <a:pt x="1183341" y="192101"/>
                    </a:lnTo>
                    <a:lnTo>
                      <a:pt x="891348" y="153681"/>
                    </a:lnTo>
                    <a:lnTo>
                      <a:pt x="238205" y="607039"/>
                    </a:lnTo>
                    <a:lnTo>
                      <a:pt x="61472" y="537882"/>
                    </a:lnTo>
                    <a:lnTo>
                      <a:pt x="361150" y="0"/>
                    </a:lnTo>
                    <a:lnTo>
                      <a:pt x="1390810" y="53788"/>
                    </a:lnTo>
                    <a:lnTo>
                      <a:pt x="1306286" y="1383126"/>
                    </a:lnTo>
                    <a:lnTo>
                      <a:pt x="53788" y="141386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400"/>
              </a:p>
            </p:txBody>
          </p:sp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0DE799F4-9ED4-18FB-018B-F9B19C2F0E7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93" t="1396" r="84710" b="89577"/>
              <a:stretch/>
            </p:blipFill>
            <p:spPr>
              <a:xfrm rot="5595570">
                <a:off x="9955975" y="4123766"/>
                <a:ext cx="382752" cy="336667"/>
              </a:xfrm>
              <a:prstGeom prst="rect">
                <a:avLst/>
              </a:prstGeom>
            </p:spPr>
          </p:pic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5EF11C93-ACCB-59E3-DAE8-C63E2C06D0F9}"/>
                  </a:ext>
                </a:extLst>
              </p:cNvPr>
              <p:cNvCxnSpPr/>
              <p:nvPr/>
            </p:nvCxnSpPr>
            <p:spPr>
              <a:xfrm flipV="1">
                <a:off x="8756456" y="2593033"/>
                <a:ext cx="483438" cy="486415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5FAB8D56-B0D4-C9A2-2826-B0FE94D1AFFC}"/>
                  </a:ext>
                </a:extLst>
              </p:cNvPr>
              <p:cNvCxnSpPr/>
              <p:nvPr/>
            </p:nvCxnSpPr>
            <p:spPr>
              <a:xfrm flipV="1">
                <a:off x="9372600" y="2125775"/>
                <a:ext cx="861816" cy="381740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9AF0C30A-EB78-0431-C8A1-4F0B1EE9F1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393" t="8528" r="22374" b="85490"/>
              <a:stretch/>
            </p:blipFill>
            <p:spPr>
              <a:xfrm>
                <a:off x="9161378" y="1747860"/>
                <a:ext cx="399120" cy="345226"/>
              </a:xfrm>
              <a:prstGeom prst="rect">
                <a:avLst/>
              </a:prstGeom>
            </p:spPr>
          </p:pic>
          <p:sp>
            <p:nvSpPr>
              <p:cNvPr id="51" name="Isosceles Triangle 50">
                <a:extLst>
                  <a:ext uri="{FF2B5EF4-FFF2-40B4-BE49-F238E27FC236}">
                    <a16:creationId xmlns:a16="http://schemas.microsoft.com/office/drawing/2014/main" id="{36D926A2-C9E3-EB19-DF7D-AE86D163CE26}"/>
                  </a:ext>
                </a:extLst>
              </p:cNvPr>
              <p:cNvSpPr/>
              <p:nvPr/>
            </p:nvSpPr>
            <p:spPr>
              <a:xfrm>
                <a:off x="9030511" y="1852884"/>
                <a:ext cx="225853" cy="255169"/>
              </a:xfrm>
              <a:prstGeom prst="triangle">
                <a:avLst>
                  <a:gd name="adj" fmla="val 23657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400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46FAFF17-05AC-BD12-CB5E-AF7F5CF51309}"/>
                  </a:ext>
                </a:extLst>
              </p:cNvPr>
              <p:cNvSpPr/>
              <p:nvPr/>
            </p:nvSpPr>
            <p:spPr>
              <a:xfrm>
                <a:off x="8372636" y="2251424"/>
                <a:ext cx="383820" cy="2489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400"/>
              </a:p>
            </p:txBody>
          </p: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88E7F21E-43B0-9515-8D78-7C440CA704D7}"/>
                  </a:ext>
                </a:extLst>
              </p:cNvPr>
              <p:cNvCxnSpPr/>
              <p:nvPr/>
            </p:nvCxnSpPr>
            <p:spPr>
              <a:xfrm flipV="1">
                <a:off x="8898607" y="3254280"/>
                <a:ext cx="1337113" cy="8316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9D87AECD-34AD-E5CE-A292-14A6E96BCC54}"/>
                  </a:ext>
                </a:extLst>
              </p:cNvPr>
              <p:cNvCxnSpPr>
                <a:endCxn id="95" idx="2"/>
              </p:cNvCxnSpPr>
              <p:nvPr/>
            </p:nvCxnSpPr>
            <p:spPr>
              <a:xfrm>
                <a:off x="8634361" y="3633775"/>
                <a:ext cx="769256" cy="728667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3496796A-756E-FB84-8E19-2887B8A33963}"/>
                  </a:ext>
                </a:extLst>
              </p:cNvPr>
              <p:cNvGrpSpPr/>
              <p:nvPr/>
            </p:nvGrpSpPr>
            <p:grpSpPr>
              <a:xfrm rot="9895501">
                <a:off x="10205535" y="2342537"/>
                <a:ext cx="847815" cy="1170770"/>
                <a:chOff x="6838790" y="4295375"/>
                <a:chExt cx="875980" cy="1198709"/>
              </a:xfrm>
            </p:grpSpPr>
            <p:pic>
              <p:nvPicPr>
                <p:cNvPr id="90" name="Picture 89">
                  <a:extLst>
                    <a:ext uri="{FF2B5EF4-FFF2-40B4-BE49-F238E27FC236}">
                      <a16:creationId xmlns:a16="http://schemas.microsoft.com/office/drawing/2014/main" id="{8E6B97F1-8894-1EA3-A447-8EDA9F6E54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1072" t="34432" r="49115" b="40643"/>
                <a:stretch/>
              </p:blipFill>
              <p:spPr>
                <a:xfrm rot="1984806" flipH="1" flipV="1">
                  <a:off x="6981838" y="4360688"/>
                  <a:ext cx="647207" cy="960505"/>
                </a:xfrm>
                <a:prstGeom prst="rect">
                  <a:avLst/>
                </a:prstGeom>
              </p:spPr>
            </p:pic>
            <p:sp>
              <p:nvSpPr>
                <p:cNvPr id="91" name="Freeform 57">
                  <a:extLst>
                    <a:ext uri="{FF2B5EF4-FFF2-40B4-BE49-F238E27FC236}">
                      <a16:creationId xmlns:a16="http://schemas.microsoft.com/office/drawing/2014/main" id="{E53B76BE-FE17-755E-CA2B-E65C4002686C}"/>
                    </a:ext>
                  </a:extLst>
                </p:cNvPr>
                <p:cNvSpPr/>
                <p:nvPr/>
              </p:nvSpPr>
              <p:spPr>
                <a:xfrm>
                  <a:off x="7123099" y="5109882"/>
                  <a:ext cx="414938" cy="384202"/>
                </a:xfrm>
                <a:custGeom>
                  <a:avLst/>
                  <a:gdLst>
                    <a:gd name="connsiteX0" fmla="*/ 0 w 414938"/>
                    <a:gd name="connsiteY0" fmla="*/ 253573 h 384202"/>
                    <a:gd name="connsiteX1" fmla="*/ 184417 w 414938"/>
                    <a:gd name="connsiteY1" fmla="*/ 0 h 384202"/>
                    <a:gd name="connsiteX2" fmla="*/ 414938 w 414938"/>
                    <a:gd name="connsiteY2" fmla="*/ 153681 h 384202"/>
                    <a:gd name="connsiteX3" fmla="*/ 199785 w 414938"/>
                    <a:gd name="connsiteY3" fmla="*/ 384202 h 384202"/>
                    <a:gd name="connsiteX4" fmla="*/ 0 w 414938"/>
                    <a:gd name="connsiteY4" fmla="*/ 253573 h 384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4938" h="384202">
                      <a:moveTo>
                        <a:pt x="0" y="253573"/>
                      </a:moveTo>
                      <a:lnTo>
                        <a:pt x="184417" y="0"/>
                      </a:lnTo>
                      <a:lnTo>
                        <a:pt x="414938" y="153681"/>
                      </a:lnTo>
                      <a:lnTo>
                        <a:pt x="199785" y="384202"/>
                      </a:lnTo>
                      <a:lnTo>
                        <a:pt x="0" y="25357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2400"/>
                </a:p>
              </p:txBody>
            </p:sp>
            <p:sp>
              <p:nvSpPr>
                <p:cNvPr id="92" name="Freeform 58">
                  <a:extLst>
                    <a:ext uri="{FF2B5EF4-FFF2-40B4-BE49-F238E27FC236}">
                      <a16:creationId xmlns:a16="http://schemas.microsoft.com/office/drawing/2014/main" id="{800AA754-F72B-2C83-CF86-5E5EE115F719}"/>
                    </a:ext>
                  </a:extLst>
                </p:cNvPr>
                <p:cNvSpPr/>
                <p:nvPr/>
              </p:nvSpPr>
              <p:spPr>
                <a:xfrm>
                  <a:off x="6838790" y="4295375"/>
                  <a:ext cx="875980" cy="453358"/>
                </a:xfrm>
                <a:custGeom>
                  <a:avLst/>
                  <a:gdLst>
                    <a:gd name="connsiteX0" fmla="*/ 0 w 875980"/>
                    <a:gd name="connsiteY0" fmla="*/ 391886 h 453358"/>
                    <a:gd name="connsiteX1" fmla="*/ 215153 w 875980"/>
                    <a:gd name="connsiteY1" fmla="*/ 453358 h 453358"/>
                    <a:gd name="connsiteX2" fmla="*/ 776087 w 875980"/>
                    <a:gd name="connsiteY2" fmla="*/ 361149 h 453358"/>
                    <a:gd name="connsiteX3" fmla="*/ 776087 w 875980"/>
                    <a:gd name="connsiteY3" fmla="*/ 276625 h 453358"/>
                    <a:gd name="connsiteX4" fmla="*/ 875980 w 875980"/>
                    <a:gd name="connsiteY4" fmla="*/ 276625 h 453358"/>
                    <a:gd name="connsiteX5" fmla="*/ 729983 w 875980"/>
                    <a:gd name="connsiteY5" fmla="*/ 76840 h 453358"/>
                    <a:gd name="connsiteX6" fmla="*/ 391886 w 875980"/>
                    <a:gd name="connsiteY6" fmla="*/ 0 h 453358"/>
                    <a:gd name="connsiteX7" fmla="*/ 0 w 875980"/>
                    <a:gd name="connsiteY7" fmla="*/ 391886 h 4533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75980" h="453358">
                      <a:moveTo>
                        <a:pt x="0" y="391886"/>
                      </a:moveTo>
                      <a:lnTo>
                        <a:pt x="215153" y="453358"/>
                      </a:lnTo>
                      <a:lnTo>
                        <a:pt x="776087" y="361149"/>
                      </a:lnTo>
                      <a:lnTo>
                        <a:pt x="776087" y="276625"/>
                      </a:lnTo>
                      <a:lnTo>
                        <a:pt x="875980" y="276625"/>
                      </a:lnTo>
                      <a:lnTo>
                        <a:pt x="729983" y="76840"/>
                      </a:lnTo>
                      <a:lnTo>
                        <a:pt x="391886" y="0"/>
                      </a:lnTo>
                      <a:lnTo>
                        <a:pt x="0" y="39188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2400"/>
                </a:p>
              </p:txBody>
            </p:sp>
          </p:grpSp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9A8C7558-BCCF-6120-C70B-286DDD112F6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47" t="23624" r="79793" b="59132"/>
              <a:stretch/>
            </p:blipFill>
            <p:spPr>
              <a:xfrm rot="505509">
                <a:off x="9978423" y="3286348"/>
                <a:ext cx="368647" cy="649030"/>
              </a:xfrm>
              <a:prstGeom prst="rect">
                <a:avLst/>
              </a:prstGeom>
            </p:spPr>
          </p:pic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4A32B94B-733F-8DB1-19D0-620D9C674FE0}"/>
                  </a:ext>
                </a:extLst>
              </p:cNvPr>
              <p:cNvCxnSpPr/>
              <p:nvPr/>
            </p:nvCxnSpPr>
            <p:spPr>
              <a:xfrm flipV="1">
                <a:off x="9541458" y="4287967"/>
                <a:ext cx="532190" cy="112941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EA3C331B-5776-0886-D74D-67F39BAA9692}"/>
                  </a:ext>
                </a:extLst>
              </p:cNvPr>
              <p:cNvCxnSpPr/>
              <p:nvPr/>
            </p:nvCxnSpPr>
            <p:spPr>
              <a:xfrm>
                <a:off x="9530750" y="4468599"/>
                <a:ext cx="1361253" cy="691478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7780E1CA-510E-615A-C361-40B63E97CEF5}"/>
                  </a:ext>
                </a:extLst>
              </p:cNvPr>
              <p:cNvCxnSpPr/>
              <p:nvPr/>
            </p:nvCxnSpPr>
            <p:spPr>
              <a:xfrm>
                <a:off x="10359288" y="3251475"/>
                <a:ext cx="979094" cy="615057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6ED3FE78-050E-C021-A5F1-089D9A3C8C57}"/>
                  </a:ext>
                </a:extLst>
              </p:cNvPr>
              <p:cNvSpPr txBox="1"/>
              <p:nvPr/>
            </p:nvSpPr>
            <p:spPr>
              <a:xfrm>
                <a:off x="11929234" y="3384644"/>
                <a:ext cx="967581" cy="8187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aseline="30000" dirty="0"/>
                  <a:t>12</a:t>
                </a:r>
                <a:r>
                  <a:rPr lang="en-US" sz="2400" dirty="0"/>
                  <a:t>C</a:t>
                </a:r>
                <a:endParaRPr lang="de-DE" sz="2400" dirty="0"/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9943C5FE-CC62-E7D3-D323-2DDFC2872A0C}"/>
                  </a:ext>
                </a:extLst>
              </p:cNvPr>
              <p:cNvSpPr txBox="1"/>
              <p:nvPr/>
            </p:nvSpPr>
            <p:spPr>
              <a:xfrm>
                <a:off x="10886294" y="1669386"/>
                <a:ext cx="1028890" cy="8187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aseline="30000" dirty="0"/>
                  <a:t>13</a:t>
                </a:r>
                <a:r>
                  <a:rPr lang="en-US" sz="2400" dirty="0"/>
                  <a:t>N</a:t>
                </a:r>
                <a:endParaRPr lang="de-DE" sz="2400" dirty="0"/>
              </a:p>
            </p:txBody>
          </p:sp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66E49783-F2DE-4918-321D-6F548BC8D0F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765" t="37664" r="4437" b="29966"/>
              <a:stretch/>
            </p:blipFill>
            <p:spPr>
              <a:xfrm>
                <a:off x="11253837" y="3688010"/>
                <a:ext cx="877563" cy="803027"/>
              </a:xfrm>
              <a:prstGeom prst="rect">
                <a:avLst/>
              </a:prstGeom>
            </p:spPr>
          </p:pic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DB6BDF97-568C-8F50-7E55-2E0104F981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499" t="37664" r="4437" b="32039"/>
              <a:stretch/>
            </p:blipFill>
            <p:spPr>
              <a:xfrm rot="21166654">
                <a:off x="10915128" y="4885433"/>
                <a:ext cx="776728" cy="751588"/>
              </a:xfrm>
              <a:prstGeom prst="rect">
                <a:avLst/>
              </a:prstGeom>
              <a:effectLst/>
            </p:spPr>
          </p:pic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7E772A2E-C864-46AA-1F0D-21ED6D4E0822}"/>
                  </a:ext>
                </a:extLst>
              </p:cNvPr>
              <p:cNvSpPr txBox="1"/>
              <p:nvPr/>
            </p:nvSpPr>
            <p:spPr>
              <a:xfrm>
                <a:off x="10354372" y="5494188"/>
                <a:ext cx="967581" cy="818754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en-US" sz="2400" baseline="30000" dirty="0"/>
                  <a:t>13</a:t>
                </a:r>
                <a:r>
                  <a:rPr lang="en-US" sz="2400" dirty="0"/>
                  <a:t>C</a:t>
                </a:r>
                <a:endParaRPr lang="de-DE" sz="2400" dirty="0"/>
              </a:p>
            </p:txBody>
          </p: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4AC7C431-7632-1ECC-03D9-5698238E9953}"/>
                  </a:ext>
                </a:extLst>
              </p:cNvPr>
              <p:cNvGrpSpPr/>
              <p:nvPr/>
            </p:nvGrpSpPr>
            <p:grpSpPr>
              <a:xfrm rot="17954114">
                <a:off x="10101232" y="1565784"/>
                <a:ext cx="938100" cy="795755"/>
                <a:chOff x="7184571" y="1711489"/>
                <a:chExt cx="960487" cy="822191"/>
              </a:xfrm>
            </p:grpSpPr>
            <p:pic>
              <p:nvPicPr>
                <p:cNvPr id="88" name="Picture 87">
                  <a:extLst>
                    <a:ext uri="{FF2B5EF4-FFF2-40B4-BE49-F238E27FC236}">
                      <a16:creationId xmlns:a16="http://schemas.microsoft.com/office/drawing/2014/main" id="{ED976C81-49DB-90FD-E88A-B5B769A0BA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1765" t="37664" r="4437" b="29966"/>
                <a:stretch/>
              </p:blipFill>
              <p:spPr>
                <a:xfrm>
                  <a:off x="7238341" y="1711489"/>
                  <a:ext cx="906717" cy="822191"/>
                </a:xfrm>
                <a:prstGeom prst="rect">
                  <a:avLst/>
                </a:prstGeom>
              </p:spPr>
            </p:pic>
            <p:sp>
              <p:nvSpPr>
                <p:cNvPr id="89" name="Freeform 86">
                  <a:extLst>
                    <a:ext uri="{FF2B5EF4-FFF2-40B4-BE49-F238E27FC236}">
                      <a16:creationId xmlns:a16="http://schemas.microsoft.com/office/drawing/2014/main" id="{E0642E53-EF23-4FC3-D872-F7C0799F8471}"/>
                    </a:ext>
                  </a:extLst>
                </p:cNvPr>
                <p:cNvSpPr/>
                <p:nvPr/>
              </p:nvSpPr>
              <p:spPr>
                <a:xfrm>
                  <a:off x="7184571" y="2228370"/>
                  <a:ext cx="345782" cy="276625"/>
                </a:xfrm>
                <a:custGeom>
                  <a:avLst/>
                  <a:gdLst>
                    <a:gd name="connsiteX0" fmla="*/ 0 w 345782"/>
                    <a:gd name="connsiteY0" fmla="*/ 0 h 276625"/>
                    <a:gd name="connsiteX1" fmla="*/ 215153 w 345782"/>
                    <a:gd name="connsiteY1" fmla="*/ 61472 h 276625"/>
                    <a:gd name="connsiteX2" fmla="*/ 345782 w 345782"/>
                    <a:gd name="connsiteY2" fmla="*/ 276625 h 276625"/>
                    <a:gd name="connsiteX3" fmla="*/ 46105 w 345782"/>
                    <a:gd name="connsiteY3" fmla="*/ 215153 h 276625"/>
                    <a:gd name="connsiteX4" fmla="*/ 0 w 345782"/>
                    <a:gd name="connsiteY4" fmla="*/ 0 h 276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5782" h="276625">
                      <a:moveTo>
                        <a:pt x="0" y="0"/>
                      </a:moveTo>
                      <a:lnTo>
                        <a:pt x="215153" y="61472"/>
                      </a:lnTo>
                      <a:lnTo>
                        <a:pt x="345782" y="276625"/>
                      </a:lnTo>
                      <a:lnTo>
                        <a:pt x="46105" y="21515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2400"/>
                </a:p>
              </p:txBody>
            </p:sp>
          </p:grp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4B3566B9-9AAC-C2F7-89E8-F82581B9FE34}"/>
                  </a:ext>
                </a:extLst>
              </p:cNvPr>
              <p:cNvSpPr txBox="1"/>
              <p:nvPr/>
            </p:nvSpPr>
            <p:spPr>
              <a:xfrm>
                <a:off x="6771920" y="2666180"/>
                <a:ext cx="850533" cy="8187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aseline="30000" dirty="0"/>
                  <a:t>6</a:t>
                </a:r>
                <a:r>
                  <a:rPr lang="en-US" sz="2400" dirty="0"/>
                  <a:t>Li</a:t>
                </a:r>
                <a:endParaRPr lang="de-DE" sz="2400" dirty="0"/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F9313754-334A-2BD8-89B7-8A73693091D1}"/>
                  </a:ext>
                </a:extLst>
              </p:cNvPr>
              <p:cNvSpPr txBox="1"/>
              <p:nvPr/>
            </p:nvSpPr>
            <p:spPr>
              <a:xfrm>
                <a:off x="5616520" y="2017315"/>
                <a:ext cx="836601" cy="8187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aseline="30000" dirty="0"/>
                  <a:t>2</a:t>
                </a:r>
                <a:r>
                  <a:rPr lang="en-US" sz="2400" dirty="0"/>
                  <a:t>H</a:t>
                </a:r>
                <a:endParaRPr lang="de-DE" sz="2400" dirty="0"/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8A5DCD55-778D-4D18-1EC2-C5182C7E2ACB}"/>
                  </a:ext>
                </a:extLst>
              </p:cNvPr>
              <p:cNvSpPr txBox="1"/>
              <p:nvPr/>
            </p:nvSpPr>
            <p:spPr>
              <a:xfrm>
                <a:off x="5566804" y="4089805"/>
                <a:ext cx="1104134" cy="8187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aseline="30000" dirty="0"/>
                  <a:t>4</a:t>
                </a:r>
                <a:r>
                  <a:rPr lang="en-US" sz="2400" dirty="0"/>
                  <a:t>He</a:t>
                </a:r>
                <a:endParaRPr lang="de-DE" sz="2400" dirty="0"/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2B2A9A8B-94A4-B965-9F21-B2C56857AE53}"/>
                  </a:ext>
                </a:extLst>
              </p:cNvPr>
              <p:cNvSpPr txBox="1"/>
              <p:nvPr/>
            </p:nvSpPr>
            <p:spPr>
              <a:xfrm>
                <a:off x="7787991" y="1907692"/>
                <a:ext cx="1104134" cy="8187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aseline="30000" dirty="0"/>
                  <a:t>4</a:t>
                </a:r>
                <a:r>
                  <a:rPr lang="en-US" sz="2400" dirty="0"/>
                  <a:t>He</a:t>
                </a:r>
                <a:endParaRPr lang="de-DE" sz="2400" dirty="0"/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5C8B7E2B-F614-6F84-2416-B36667EC3A23}"/>
                  </a:ext>
                </a:extLst>
              </p:cNvPr>
              <p:cNvSpPr txBox="1"/>
              <p:nvPr/>
            </p:nvSpPr>
            <p:spPr>
              <a:xfrm>
                <a:off x="10955206" y="2629109"/>
                <a:ext cx="1104134" cy="8187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aseline="30000" dirty="0"/>
                  <a:t>4</a:t>
                </a:r>
                <a:r>
                  <a:rPr lang="en-US" sz="2400" dirty="0"/>
                  <a:t>He</a:t>
                </a:r>
                <a:endParaRPr lang="de-DE" sz="2400" dirty="0"/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B79C0D17-9F07-96CF-1C3A-3470905DCA5B}"/>
                  </a:ext>
                </a:extLst>
              </p:cNvPr>
              <p:cNvSpPr txBox="1"/>
              <p:nvPr/>
            </p:nvSpPr>
            <p:spPr>
              <a:xfrm>
                <a:off x="6723422" y="4187382"/>
                <a:ext cx="1104134" cy="8187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aseline="30000" dirty="0"/>
                  <a:t>4</a:t>
                </a:r>
                <a:r>
                  <a:rPr lang="en-US" sz="2400" dirty="0"/>
                  <a:t>He</a:t>
                </a:r>
                <a:endParaRPr lang="de-DE" sz="2400" dirty="0"/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0A0D563E-35A1-0106-8111-CEF4C8808A5E}"/>
                  </a:ext>
                </a:extLst>
              </p:cNvPr>
              <p:cNvSpPr txBox="1"/>
              <p:nvPr/>
            </p:nvSpPr>
            <p:spPr>
              <a:xfrm>
                <a:off x="8429755" y="4762183"/>
                <a:ext cx="1104134" cy="8187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aseline="30000" dirty="0"/>
                  <a:t>4</a:t>
                </a:r>
                <a:r>
                  <a:rPr lang="en-US" sz="2400" dirty="0"/>
                  <a:t>He</a:t>
                </a:r>
                <a:endParaRPr lang="de-DE" sz="2400" dirty="0"/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CA6671E4-8C89-8AA8-2524-5771805A6967}"/>
                  </a:ext>
                </a:extLst>
              </p:cNvPr>
              <p:cNvSpPr txBox="1"/>
              <p:nvPr/>
            </p:nvSpPr>
            <p:spPr>
              <a:xfrm>
                <a:off x="10258868" y="3763328"/>
                <a:ext cx="836601" cy="8187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aseline="30000" dirty="0"/>
                  <a:t>2</a:t>
                </a:r>
                <a:r>
                  <a:rPr lang="en-US" sz="2400" dirty="0"/>
                  <a:t>H</a:t>
                </a:r>
                <a:endParaRPr lang="de-DE" sz="2400" dirty="0"/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20BC9F84-C98A-94CE-3165-FA5946947E01}"/>
                  </a:ext>
                </a:extLst>
              </p:cNvPr>
              <p:cNvSpPr txBox="1"/>
              <p:nvPr/>
            </p:nvSpPr>
            <p:spPr>
              <a:xfrm>
                <a:off x="10192098" y="4330457"/>
                <a:ext cx="836601" cy="8187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aseline="30000" dirty="0"/>
                  <a:t>1</a:t>
                </a:r>
                <a:r>
                  <a:rPr lang="en-US" sz="2400" dirty="0"/>
                  <a:t>H</a:t>
                </a:r>
                <a:endParaRPr lang="de-DE" sz="2400" dirty="0"/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CF047B5D-CE1B-14D3-9F7C-13CC9B7F6F8C}"/>
                  </a:ext>
                </a:extLst>
              </p:cNvPr>
              <p:cNvSpPr txBox="1"/>
              <p:nvPr/>
            </p:nvSpPr>
            <p:spPr>
              <a:xfrm>
                <a:off x="9133255" y="1098540"/>
                <a:ext cx="602509" cy="8187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n</a:t>
                </a:r>
                <a:endParaRPr lang="de-DE" sz="2400" dirty="0"/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D79E4F3D-A2DB-21CF-AC70-77C5F7A5A9A0}"/>
                  </a:ext>
                </a:extLst>
              </p:cNvPr>
              <p:cNvSpPr txBox="1"/>
              <p:nvPr/>
            </p:nvSpPr>
            <p:spPr>
              <a:xfrm>
                <a:off x="7662553" y="3453235"/>
                <a:ext cx="959220" cy="818754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31750"/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en-US" sz="2400" b="1" baseline="30000" dirty="0">
                    <a:latin typeface="+mj-lt"/>
                  </a:rPr>
                  <a:t>10</a:t>
                </a:r>
                <a:r>
                  <a:rPr lang="en-US" sz="2400" b="1" dirty="0">
                    <a:latin typeface="+mj-lt"/>
                  </a:rPr>
                  <a:t>B</a:t>
                </a:r>
              </a:p>
            </p:txBody>
          </p:sp>
          <p:pic>
            <p:nvPicPr>
              <p:cNvPr id="77" name="Picture 2" descr="https://upload.wikimedia.org/wikipedia/commons/thumb/5/5d/Triple-Alpha_Process.svg/750px-Triple-Alpha_Process.svg.png">
                <a:extLst>
                  <a:ext uri="{FF2B5EF4-FFF2-40B4-BE49-F238E27FC236}">
                    <a16:creationId xmlns:a16="http://schemas.microsoft.com/office/drawing/2014/main" id="{BE162DC1-2DFC-71FB-F2CD-C09258C834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932" t="67742" r="80466" b="20967"/>
              <a:stretch/>
            </p:blipFill>
            <p:spPr bwMode="auto">
              <a:xfrm>
                <a:off x="8368135" y="3393140"/>
                <a:ext cx="295000" cy="2604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" name="Picture 2" descr="https://upload.wikimedia.org/wikipedia/commons/thumb/5/5d/Triple-Alpha_Process.svg/750px-Triple-Alpha_Process.svg.png">
                <a:extLst>
                  <a:ext uri="{FF2B5EF4-FFF2-40B4-BE49-F238E27FC236}">
                    <a16:creationId xmlns:a16="http://schemas.microsoft.com/office/drawing/2014/main" id="{8F03ACE2-5844-E34C-A8F7-C7DB2BB5B4E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44" t="79033" r="80467" b="9677"/>
              <a:stretch/>
            </p:blipFill>
            <p:spPr bwMode="auto">
              <a:xfrm>
                <a:off x="8250161" y="3104279"/>
                <a:ext cx="280845" cy="2604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" name="Picture 2" descr="https://upload.wikimedia.org/wikipedia/commons/thumb/5/5d/Triple-Alpha_Process.svg/750px-Triple-Alpha_Process.svg.png">
                <a:extLst>
                  <a:ext uri="{FF2B5EF4-FFF2-40B4-BE49-F238E27FC236}">
                    <a16:creationId xmlns:a16="http://schemas.microsoft.com/office/drawing/2014/main" id="{AD232000-7672-AC4C-CA17-05D703EA940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932" t="67742" r="80466" b="20967"/>
              <a:stretch/>
            </p:blipFill>
            <p:spPr bwMode="auto">
              <a:xfrm>
                <a:off x="8375266" y="3145695"/>
                <a:ext cx="295000" cy="2604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" name="Picture 2" descr="https://upload.wikimedia.org/wikipedia/commons/thumb/5/5d/Triple-Alpha_Process.svg/750px-Triple-Alpha_Process.svg.png">
                <a:extLst>
                  <a:ext uri="{FF2B5EF4-FFF2-40B4-BE49-F238E27FC236}">
                    <a16:creationId xmlns:a16="http://schemas.microsoft.com/office/drawing/2014/main" id="{8FF38628-2448-6243-3EF4-EA356529391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44" t="79033" r="80467" b="9677"/>
              <a:stretch/>
            </p:blipFill>
            <p:spPr bwMode="auto">
              <a:xfrm>
                <a:off x="8277345" y="3342836"/>
                <a:ext cx="280845" cy="2604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871051A6-5CE3-6233-E1C2-6903475F3A4A}"/>
                  </a:ext>
                </a:extLst>
              </p:cNvPr>
              <p:cNvCxnSpPr/>
              <p:nvPr/>
            </p:nvCxnSpPr>
            <p:spPr>
              <a:xfrm flipH="1" flipV="1">
                <a:off x="8292095" y="3540060"/>
                <a:ext cx="140880" cy="131482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82" name="Picture 2" descr="https://upload.wikimedia.org/wikipedia/commons/thumb/5/5d/Triple-Alpha_Process.svg/750px-Triple-Alpha_Process.svg.png">
                <a:extLst>
                  <a:ext uri="{FF2B5EF4-FFF2-40B4-BE49-F238E27FC236}">
                    <a16:creationId xmlns:a16="http://schemas.microsoft.com/office/drawing/2014/main" id="{5DA32A02-69EA-1085-D787-13CBDC3269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44" t="79033" r="80467" b="9677"/>
              <a:stretch/>
            </p:blipFill>
            <p:spPr bwMode="auto">
              <a:xfrm>
                <a:off x="8432974" y="3268287"/>
                <a:ext cx="280845" cy="2604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" name="Picture 2" descr="https://upload.wikimedia.org/wikipedia/commons/thumb/5/5d/Triple-Alpha_Process.svg/750px-Triple-Alpha_Process.svg.png">
                <a:extLst>
                  <a:ext uri="{FF2B5EF4-FFF2-40B4-BE49-F238E27FC236}">
                    <a16:creationId xmlns:a16="http://schemas.microsoft.com/office/drawing/2014/main" id="{76EDC590-BB5A-85BF-7C45-C1D41B8B257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932" t="67742" r="80466" b="20967"/>
              <a:stretch/>
            </p:blipFill>
            <p:spPr bwMode="auto">
              <a:xfrm>
                <a:off x="8165269" y="3194964"/>
                <a:ext cx="295000" cy="2604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" name="Picture 2" descr="https://upload.wikimedia.org/wikipedia/commons/thumb/5/5d/Triple-Alpha_Process.svg/750px-Triple-Alpha_Process.svg.png">
                <a:extLst>
                  <a:ext uri="{FF2B5EF4-FFF2-40B4-BE49-F238E27FC236}">
                    <a16:creationId xmlns:a16="http://schemas.microsoft.com/office/drawing/2014/main" id="{492492E8-CBA3-3A59-98CE-84FE4E3861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932" t="67742" r="80466" b="20967"/>
              <a:stretch/>
            </p:blipFill>
            <p:spPr bwMode="auto">
              <a:xfrm>
                <a:off x="8330450" y="3012894"/>
                <a:ext cx="295000" cy="2604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" name="Picture 2" descr="https://upload.wikimedia.org/wikipedia/commons/thumb/5/5d/Triple-Alpha_Process.svg/750px-Triple-Alpha_Process.svg.png">
                <a:extLst>
                  <a:ext uri="{FF2B5EF4-FFF2-40B4-BE49-F238E27FC236}">
                    <a16:creationId xmlns:a16="http://schemas.microsoft.com/office/drawing/2014/main" id="{BCC7F7E0-7B13-677A-BD0D-3447039D9A5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44" t="79033" r="80467" b="9677"/>
              <a:stretch/>
            </p:blipFill>
            <p:spPr bwMode="auto">
              <a:xfrm>
                <a:off x="8485830" y="3046898"/>
                <a:ext cx="280845" cy="2604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" name="Picture 2" descr="https://upload.wikimedia.org/wikipedia/commons/thumb/5/5d/Triple-Alpha_Process.svg/750px-Triple-Alpha_Process.svg.png">
                <a:extLst>
                  <a:ext uri="{FF2B5EF4-FFF2-40B4-BE49-F238E27FC236}">
                    <a16:creationId xmlns:a16="http://schemas.microsoft.com/office/drawing/2014/main" id="{FE24B2FE-E29D-2F42-96E5-8FCAFF0632D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44" t="79033" r="80467" b="9677"/>
              <a:stretch/>
            </p:blipFill>
            <p:spPr bwMode="auto">
              <a:xfrm>
                <a:off x="8528783" y="3350486"/>
                <a:ext cx="280845" cy="2604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" name="Picture 2" descr="https://upload.wikimedia.org/wikipedia/commons/thumb/5/5d/Triple-Alpha_Process.svg/750px-Triple-Alpha_Process.svg.png">
                <a:extLst>
                  <a:ext uri="{FF2B5EF4-FFF2-40B4-BE49-F238E27FC236}">
                    <a16:creationId xmlns:a16="http://schemas.microsoft.com/office/drawing/2014/main" id="{B3B90977-1941-065D-DD51-37DC5B6860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932" t="67742" r="80466" b="20967"/>
              <a:stretch/>
            </p:blipFill>
            <p:spPr bwMode="auto">
              <a:xfrm>
                <a:off x="8587604" y="3177101"/>
                <a:ext cx="295000" cy="2604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117E999-9747-512C-42D9-E3B1AE880CAB}"/>
                </a:ext>
              </a:extLst>
            </p:cNvPr>
            <p:cNvSpPr txBox="1"/>
            <p:nvPr/>
          </p:nvSpPr>
          <p:spPr>
            <a:xfrm>
              <a:off x="2895484" y="2541347"/>
              <a:ext cx="287258" cy="3693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r>
                <a:rPr lang="el-G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γ</a:t>
              </a:r>
              <a:endParaRPr lang="de-DE" dirty="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EC82F5B-102E-2E3E-0F2A-A5B951F3BBA1}"/>
                </a:ext>
              </a:extLst>
            </p:cNvPr>
            <p:cNvSpPr/>
            <p:nvPr/>
          </p:nvSpPr>
          <p:spPr>
            <a:xfrm>
              <a:off x="6204679" y="3166071"/>
              <a:ext cx="195909" cy="18062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FF5E4D76-B804-F953-16AF-EE74087B6115}"/>
              </a:ext>
            </a:extLst>
          </p:cNvPr>
          <p:cNvSpPr txBox="1"/>
          <p:nvPr/>
        </p:nvSpPr>
        <p:spPr>
          <a:xfrm>
            <a:off x="294184" y="5950105"/>
            <a:ext cx="2698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2</a:t>
            </a:r>
            <a:r>
              <a:rPr lang="en-US" sz="2400" dirty="0">
                <a:latin typeface="+mj-lt"/>
                <a:sym typeface="Symbol" panose="05050102010706020507" pitchFamily="18" charset="2"/>
              </a:rPr>
              <a:t></a:t>
            </a:r>
            <a:r>
              <a:rPr lang="en-US" sz="2400" dirty="0">
                <a:latin typeface="+mj-lt"/>
                <a:sym typeface="Wingdings" panose="05000000000000000000" pitchFamily="2" charset="2"/>
              </a:rPr>
              <a:t></a:t>
            </a:r>
            <a:r>
              <a:rPr lang="en-US" sz="2400" dirty="0">
                <a:latin typeface="+mj-lt"/>
                <a:sym typeface="Symbol" panose="05050102010706020507" pitchFamily="18" charset="2"/>
              </a:rPr>
              <a:t> </a:t>
            </a:r>
            <a:r>
              <a:rPr lang="en-US" sz="2400" dirty="0">
                <a:latin typeface="+mj-lt"/>
                <a:sym typeface="Wingdings" panose="05000000000000000000" pitchFamily="2" charset="2"/>
              </a:rPr>
              <a:t></a:t>
            </a:r>
            <a:r>
              <a:rPr lang="en-US" sz="2400" dirty="0">
                <a:latin typeface="+mj-lt"/>
                <a:sym typeface="Symbol" panose="05050102010706020507" pitchFamily="18" charset="2"/>
              </a:rPr>
              <a:t></a:t>
            </a:r>
            <a:r>
              <a:rPr lang="en-US" sz="2400" baseline="30000" dirty="0">
                <a:latin typeface="+mj-lt"/>
                <a:sym typeface="Symbol" panose="05050102010706020507" pitchFamily="18" charset="2"/>
              </a:rPr>
              <a:t>8</a:t>
            </a:r>
            <a:r>
              <a:rPr lang="en-US" sz="2400" dirty="0">
                <a:latin typeface="+mj-lt"/>
                <a:sym typeface="Symbol" panose="05050102010706020507" pitchFamily="18" charset="2"/>
              </a:rPr>
              <a:t>Be</a:t>
            </a:r>
            <a:r>
              <a:rPr lang="en-US" sz="2400" dirty="0">
                <a:latin typeface="+mj-lt"/>
                <a:sym typeface="Wingdings" panose="05000000000000000000" pitchFamily="2" charset="2"/>
              </a:rPr>
              <a:t> </a:t>
            </a:r>
            <a:endParaRPr lang="de-DE" sz="2400" dirty="0">
              <a:latin typeface="+mj-lt"/>
            </a:endParaRP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59585A00-D124-1960-1A2B-AD44D89B8D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70" y="4782544"/>
            <a:ext cx="266422" cy="228902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DC31E217-CA99-518A-3742-DEE359CD9B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70" y="5275208"/>
            <a:ext cx="266422" cy="228902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C0CCA368-A542-78FB-A6A4-663DC9CAD9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0" y="4791381"/>
            <a:ext cx="651254" cy="588606"/>
          </a:xfrm>
          <a:prstGeom prst="rect">
            <a:avLst/>
          </a:prstGeom>
        </p:spPr>
      </p:pic>
      <p:grpSp>
        <p:nvGrpSpPr>
          <p:cNvPr id="100" name="Group 99">
            <a:extLst>
              <a:ext uri="{FF2B5EF4-FFF2-40B4-BE49-F238E27FC236}">
                <a16:creationId xmlns:a16="http://schemas.microsoft.com/office/drawing/2014/main" id="{01719A61-3696-AE44-FAD9-2AB7637EB4BD}"/>
              </a:ext>
            </a:extLst>
          </p:cNvPr>
          <p:cNvGrpSpPr/>
          <p:nvPr/>
        </p:nvGrpSpPr>
        <p:grpSpPr>
          <a:xfrm>
            <a:off x="1084539" y="4765221"/>
            <a:ext cx="783762" cy="647368"/>
            <a:chOff x="1117073" y="4342786"/>
            <a:chExt cx="783762" cy="647368"/>
          </a:xfrm>
        </p:grpSpPr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BBBD2AE6-A2D0-C254-1C55-047BD6E5A8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57"/>
            <a:stretch/>
          </p:blipFill>
          <p:spPr>
            <a:xfrm>
              <a:off x="1506070" y="4342786"/>
              <a:ext cx="394765" cy="640926"/>
            </a:xfrm>
            <a:prstGeom prst="rect">
              <a:avLst/>
            </a:prstGeom>
          </p:spPr>
        </p:pic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62B6E7A6-D274-AA37-0C15-310FF54F87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498"/>
            <a:stretch/>
          </p:blipFill>
          <p:spPr>
            <a:xfrm>
              <a:off x="1117073" y="4349228"/>
              <a:ext cx="388998" cy="640926"/>
            </a:xfrm>
            <a:prstGeom prst="rect">
              <a:avLst/>
            </a:prstGeom>
          </p:spPr>
        </p:pic>
      </p:grpSp>
      <p:sp>
        <p:nvSpPr>
          <p:cNvPr id="103" name="Rectangle 102">
            <a:extLst>
              <a:ext uri="{FF2B5EF4-FFF2-40B4-BE49-F238E27FC236}">
                <a16:creationId xmlns:a16="http://schemas.microsoft.com/office/drawing/2014/main" id="{8F309987-3036-A0BB-EB39-109A0CC7C768}"/>
              </a:ext>
            </a:extLst>
          </p:cNvPr>
          <p:cNvSpPr/>
          <p:nvPr/>
        </p:nvSpPr>
        <p:spPr>
          <a:xfrm>
            <a:off x="355691" y="4119981"/>
            <a:ext cx="2499288" cy="2308324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DA22AA5E-0417-0F80-34F1-96721C695CFE}"/>
              </a:ext>
            </a:extLst>
          </p:cNvPr>
          <p:cNvSpPr txBox="1"/>
          <p:nvPr/>
        </p:nvSpPr>
        <p:spPr>
          <a:xfrm>
            <a:off x="412756" y="4129844"/>
            <a:ext cx="2204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  <a:sym typeface="Symbol" panose="05050102010706020507" pitchFamily="18" charset="2"/>
              </a:rPr>
              <a:t></a:t>
            </a:r>
            <a:r>
              <a:rPr lang="en-US" sz="2400" dirty="0">
                <a:latin typeface="+mj-lt"/>
              </a:rPr>
              <a:t>  </a:t>
            </a:r>
            <a:r>
              <a:rPr lang="en-US" sz="2400" dirty="0">
                <a:latin typeface="+mj-lt"/>
                <a:sym typeface="Wingdings" panose="05000000000000000000" pitchFamily="2" charset="2"/>
              </a:rPr>
              <a:t>  </a:t>
            </a:r>
            <a:r>
              <a:rPr lang="en-US" sz="2400" baseline="30000" dirty="0">
                <a:latin typeface="+mj-lt"/>
                <a:sym typeface="Wingdings" panose="05000000000000000000" pitchFamily="2" charset="2"/>
              </a:rPr>
              <a:t>8</a:t>
            </a:r>
            <a:r>
              <a:rPr lang="en-US" sz="2400" dirty="0">
                <a:latin typeface="+mj-lt"/>
                <a:sym typeface="Wingdings" panose="05000000000000000000" pitchFamily="2" charset="2"/>
              </a:rPr>
              <a:t>Be   </a:t>
            </a:r>
            <a:r>
              <a:rPr lang="en-US" sz="2400" baseline="30000" dirty="0">
                <a:latin typeface="+mj-lt"/>
                <a:sym typeface="Wingdings" panose="05000000000000000000" pitchFamily="2" charset="2"/>
              </a:rPr>
              <a:t>12</a:t>
            </a:r>
            <a:r>
              <a:rPr lang="en-US" sz="2400" dirty="0">
                <a:latin typeface="+mj-lt"/>
                <a:sym typeface="Wingdings" panose="05000000000000000000" pitchFamily="2" charset="2"/>
              </a:rPr>
              <a:t>C</a:t>
            </a:r>
            <a:endParaRPr lang="de-DE" sz="2400" dirty="0">
              <a:latin typeface="+mj-lt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B40EC2D4-7BE0-1251-E489-38B8025C052C}"/>
              </a:ext>
            </a:extLst>
          </p:cNvPr>
          <p:cNvSpPr/>
          <p:nvPr/>
        </p:nvSpPr>
        <p:spPr>
          <a:xfrm>
            <a:off x="294184" y="1545098"/>
            <a:ext cx="2627604" cy="4985274"/>
          </a:xfrm>
          <a:prstGeom prst="rect">
            <a:avLst/>
          </a:prstGeom>
          <a:noFill/>
          <a:ln w="28575">
            <a:solidFill>
              <a:srgbClr val="0157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24BB70CE-612C-BF66-DE5B-7A6A54535C4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684201" y="3458716"/>
            <a:ext cx="4273895" cy="3364887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5C987467-B94F-BBAA-0FCE-C9418254AF6E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4196" t="658" r="3855" b="5255"/>
          <a:stretch/>
        </p:blipFill>
        <p:spPr>
          <a:xfrm>
            <a:off x="7872050" y="1524260"/>
            <a:ext cx="4273895" cy="1872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2685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AB82CFE-BFD6-DC26-C39E-630FBEBAB6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56" t="13017" r="51798" b="64572"/>
          <a:stretch/>
        </p:blipFill>
        <p:spPr>
          <a:xfrm>
            <a:off x="5964307" y="0"/>
            <a:ext cx="3523070" cy="15701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EEE25A9-30BA-3C5A-6C62-04CD7F9CB1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56" t="13017" r="51798" b="64572"/>
          <a:stretch/>
        </p:blipFill>
        <p:spPr>
          <a:xfrm>
            <a:off x="2806007" y="-1"/>
            <a:ext cx="3158300" cy="16152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1E51B4-F7C7-4E7B-94E2-22871D9A93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56" t="13017" r="51798" b="64572"/>
          <a:stretch/>
        </p:blipFill>
        <p:spPr>
          <a:xfrm>
            <a:off x="14514" y="0"/>
            <a:ext cx="2921267" cy="15710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14B401-DD59-0AE5-B4DD-FC244A0B4C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016"/>
          <a:stretch/>
        </p:blipFill>
        <p:spPr>
          <a:xfrm>
            <a:off x="6040504" y="1571043"/>
            <a:ext cx="6136982" cy="52963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9AF474-EE12-F215-3C35-954B73C768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016"/>
          <a:stretch/>
        </p:blipFill>
        <p:spPr>
          <a:xfrm>
            <a:off x="14819" y="1571043"/>
            <a:ext cx="6096550" cy="52869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2CABC5-4E1D-5004-1749-227D27A0C74B}"/>
              </a:ext>
            </a:extLst>
          </p:cNvPr>
          <p:cNvSpPr txBox="1"/>
          <p:nvPr/>
        </p:nvSpPr>
        <p:spPr>
          <a:xfrm>
            <a:off x="1475147" y="2015113"/>
            <a:ext cx="10488192" cy="707886"/>
          </a:xfrm>
          <a:prstGeom prst="rect">
            <a:avLst/>
          </a:prstGeom>
          <a:solidFill>
            <a:srgbClr val="000233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+mj-lt"/>
              </a:rPr>
              <a:t>Carbon is the source of all biological systems -- life</a:t>
            </a:r>
            <a:endParaRPr lang="de-DE" sz="4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57A1D6-4B75-9840-80DF-AB90BC791CCF}"/>
              </a:ext>
            </a:extLst>
          </p:cNvPr>
          <p:cNvSpPr/>
          <p:nvPr/>
        </p:nvSpPr>
        <p:spPr>
          <a:xfrm>
            <a:off x="1452282" y="5112085"/>
            <a:ext cx="6759030" cy="646331"/>
          </a:xfrm>
          <a:prstGeom prst="rect">
            <a:avLst/>
          </a:prstGeom>
          <a:solidFill>
            <a:srgbClr val="000233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de-DE" sz="3600" dirty="0">
                <a:solidFill>
                  <a:schemeClr val="bg2"/>
                </a:solidFill>
                <a:latin typeface="+mj-lt"/>
              </a:rPr>
              <a:t>But it also limits the masses of stars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351CC2A-B1E7-5577-B4D4-2B5B074F51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56" t="13017" r="51798" b="64572"/>
          <a:stretch/>
        </p:blipFill>
        <p:spPr>
          <a:xfrm>
            <a:off x="-68686" y="498728"/>
            <a:ext cx="2921267" cy="157104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6" name="Picture 8" descr="Prebiotic synthesis 110038469300tb">
            <a:extLst>
              <a:ext uri="{FF2B5EF4-FFF2-40B4-BE49-F238E27FC236}">
                <a16:creationId xmlns:a16="http://schemas.microsoft.com/office/drawing/2014/main" id="{5EFA8BF0-BE88-DF23-A82F-FA67E0A98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5992" y="0"/>
            <a:ext cx="2806007" cy="167220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BAA0522-CC00-B943-8A21-4A9C0E360BC2}"/>
              </a:ext>
            </a:extLst>
          </p:cNvPr>
          <p:cNvSpPr txBox="1"/>
          <p:nvPr/>
        </p:nvSpPr>
        <p:spPr>
          <a:xfrm>
            <a:off x="270260" y="252791"/>
            <a:ext cx="4501553" cy="1200329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sz="7200" baseline="30000" dirty="0">
                <a:latin typeface="+mj-lt"/>
              </a:rPr>
              <a:t>12</a:t>
            </a:r>
            <a:r>
              <a:rPr lang="en-US" sz="7200" dirty="0">
                <a:latin typeface="+mj-lt"/>
              </a:rPr>
              <a:t>C(</a:t>
            </a:r>
            <a:r>
              <a:rPr lang="en-US" sz="7200" dirty="0">
                <a:latin typeface="+mj-lt"/>
                <a:sym typeface="Symbol" panose="05050102010706020507" pitchFamily="18" charset="2"/>
              </a:rPr>
              <a:t>,</a:t>
            </a:r>
            <a:r>
              <a:rPr lang="el-GR" sz="7200" dirty="0">
                <a:latin typeface="+mj-lt"/>
                <a:sym typeface="Symbol" panose="05050102010706020507" pitchFamily="18" charset="2"/>
              </a:rPr>
              <a:t>γ</a:t>
            </a:r>
            <a:r>
              <a:rPr lang="en-US" sz="7200" dirty="0">
                <a:latin typeface="+mj-lt"/>
                <a:sym typeface="Symbol" panose="05050102010706020507" pitchFamily="18" charset="2"/>
              </a:rPr>
              <a:t>)</a:t>
            </a:r>
            <a:r>
              <a:rPr lang="en-US" sz="7200" baseline="30000" dirty="0">
                <a:latin typeface="+mj-lt"/>
                <a:sym typeface="Symbol" panose="05050102010706020507" pitchFamily="18" charset="2"/>
              </a:rPr>
              <a:t>16</a:t>
            </a:r>
            <a:r>
              <a:rPr lang="en-US" sz="7200" dirty="0">
                <a:latin typeface="+mj-lt"/>
                <a:sym typeface="Symbol" panose="05050102010706020507" pitchFamily="18" charset="2"/>
              </a:rPr>
              <a:t>O </a:t>
            </a:r>
            <a:endParaRPr lang="en-US" sz="7200" dirty="0"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ABEF353-BFDD-22BD-85A2-00346D409F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6000"/>
                    </a14:imgEffect>
                    <a14:imgEffect>
                      <a14:saturation sat="327000"/>
                    </a14:imgEffect>
                    <a14:imgEffect>
                      <a14:brightnessContrast contrast="7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936" t="79630" r="-1448" b="647"/>
          <a:stretch/>
        </p:blipFill>
        <p:spPr>
          <a:xfrm>
            <a:off x="4398264" y="261071"/>
            <a:ext cx="5495544" cy="1194795"/>
          </a:xfrm>
          <a:prstGeom prst="rect">
            <a:avLst/>
          </a:prstGeom>
          <a:noFill/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9778422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1A31C-F570-3F6E-583D-ADD6895AB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aseline="30000" dirty="0">
                <a:latin typeface="+mj-lt"/>
              </a:rPr>
              <a:t>12</a:t>
            </a:r>
            <a:r>
              <a:rPr lang="en-US" sz="4400" dirty="0">
                <a:latin typeface="+mj-lt"/>
              </a:rPr>
              <a:t>C(</a:t>
            </a:r>
            <a:r>
              <a:rPr lang="en-US" sz="4400" dirty="0">
                <a:latin typeface="+mj-lt"/>
                <a:sym typeface="Symbol" panose="05050102010706020507" pitchFamily="18" charset="2"/>
              </a:rPr>
              <a:t>,</a:t>
            </a:r>
            <a:r>
              <a:rPr lang="el-GR" sz="4400" dirty="0">
                <a:latin typeface="+mj-lt"/>
                <a:sym typeface="Symbol" panose="05050102010706020507" pitchFamily="18" charset="2"/>
              </a:rPr>
              <a:t>γ</a:t>
            </a:r>
            <a:r>
              <a:rPr lang="en-US" sz="4400" dirty="0">
                <a:latin typeface="+mj-lt"/>
                <a:sym typeface="Symbol" panose="05050102010706020507" pitchFamily="18" charset="2"/>
              </a:rPr>
              <a:t>)</a:t>
            </a:r>
            <a:r>
              <a:rPr lang="en-US" sz="4400" baseline="30000" dirty="0">
                <a:latin typeface="+mj-lt"/>
                <a:sym typeface="Symbol" panose="05050102010706020507" pitchFamily="18" charset="2"/>
              </a:rPr>
              <a:t>16</a:t>
            </a:r>
            <a:r>
              <a:rPr lang="en-US" sz="4400" dirty="0">
                <a:latin typeface="+mj-lt"/>
                <a:sym typeface="Symbol" panose="05050102010706020507" pitchFamily="18" charset="2"/>
              </a:rPr>
              <a:t>O </a:t>
            </a:r>
            <a:r>
              <a:rPr lang="en-US" dirty="0">
                <a:sym typeface="Symbol" panose="05050102010706020507" pitchFamily="18" charset="2"/>
              </a:rPr>
              <a:t>determines the carbon oxygen ratio in our universe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53C26E-163A-A8E9-625A-977E194B8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32" y="1591056"/>
            <a:ext cx="7119265" cy="501091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317441B-8015-CACF-4075-6F5D69567400}"/>
              </a:ext>
            </a:extLst>
          </p:cNvPr>
          <p:cNvGrpSpPr/>
          <p:nvPr/>
        </p:nvGrpSpPr>
        <p:grpSpPr>
          <a:xfrm>
            <a:off x="5340096" y="6389423"/>
            <a:ext cx="1078992" cy="461665"/>
            <a:chOff x="8083296" y="6243119"/>
            <a:chExt cx="1078992" cy="461665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7F80E5BA-3FCF-AA94-9796-44514B00C749}"/>
                </a:ext>
              </a:extLst>
            </p:cNvPr>
            <p:cNvCxnSpPr/>
            <p:nvPr/>
          </p:nvCxnSpPr>
          <p:spPr>
            <a:xfrm>
              <a:off x="8083296" y="6245352"/>
              <a:ext cx="1078992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94F2D5E-22F6-33BA-373E-AE8EFE923A07}"/>
                </a:ext>
              </a:extLst>
            </p:cNvPr>
            <p:cNvSpPr txBox="1"/>
            <p:nvPr/>
          </p:nvSpPr>
          <p:spPr>
            <a:xfrm>
              <a:off x="8236307" y="6243119"/>
              <a:ext cx="7729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time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7661973-33EE-6DE0-1162-CD76B182C50C}"/>
              </a:ext>
            </a:extLst>
          </p:cNvPr>
          <p:cNvSpPr txBox="1"/>
          <p:nvPr/>
        </p:nvSpPr>
        <p:spPr>
          <a:xfrm>
            <a:off x="7248773" y="1808182"/>
            <a:ext cx="46735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</a:rPr>
              <a:t>In the literature, it is common to consider the solar C/O ratio as determined with solar abundances with values of 0.55 (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</a:rPr>
              <a:t>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</a:rPr>
              <a:t>(C) = 8.43, 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</a:rPr>
              <a:t>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</a:rPr>
              <a:t>(O) = 8.69). </a:t>
            </a:r>
            <a:endParaRPr lang="en-US" sz="24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7498607-AD24-E126-66A9-1F8233D2D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74" y="3819891"/>
            <a:ext cx="3525719" cy="25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">
            <a:extLst>
              <a:ext uri="{FF2B5EF4-FFF2-40B4-BE49-F238E27FC236}">
                <a16:creationId xmlns:a16="http://schemas.microsoft.com/office/drawing/2014/main" id="{7D8512A7-FC81-7D70-E263-2C72A108E5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" t="1" r="-1" b="47934"/>
          <a:stretch/>
        </p:blipFill>
        <p:spPr bwMode="auto">
          <a:xfrm>
            <a:off x="847343" y="1974755"/>
            <a:ext cx="6218229" cy="478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BEC21B5-3CE4-586B-9B91-C03F7E939EDD}"/>
              </a:ext>
            </a:extLst>
          </p:cNvPr>
          <p:cNvSpPr txBox="1"/>
          <p:nvPr/>
        </p:nvSpPr>
        <p:spPr>
          <a:xfrm>
            <a:off x="7257916" y="4292001"/>
            <a:ext cx="44897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Within 1 </a:t>
            </a:r>
            <a:r>
              <a:rPr lang="en-US" sz="2400" dirty="0" err="1"/>
              <a:t>Gy</a:t>
            </a:r>
            <a:r>
              <a:rPr lang="en-US" sz="2400" dirty="0"/>
              <a:t> the present level of the </a:t>
            </a:r>
            <a:r>
              <a:rPr lang="en-US" sz="2400" baseline="30000" dirty="0"/>
              <a:t>12</a:t>
            </a:r>
            <a:r>
              <a:rPr lang="en-US" sz="2400" dirty="0"/>
              <a:t>C/</a:t>
            </a:r>
            <a:r>
              <a:rPr lang="en-US" sz="2400" baseline="30000" dirty="0"/>
              <a:t>16</a:t>
            </a:r>
            <a:r>
              <a:rPr lang="en-US" sz="2400" dirty="0"/>
              <a:t>O ratio was established </a:t>
            </a:r>
          </a:p>
          <a:p>
            <a:r>
              <a:rPr lang="en-US" sz="2400" dirty="0"/>
              <a:t>– in early universe CEMP stars –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4A9F60-8397-3F67-446E-927C3B59656A}"/>
              </a:ext>
            </a:extLst>
          </p:cNvPr>
          <p:cNvSpPr txBox="1"/>
          <p:nvPr/>
        </p:nvSpPr>
        <p:spPr>
          <a:xfrm>
            <a:off x="7111291" y="5575492"/>
            <a:ext cx="50243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Human body: </a:t>
            </a:r>
            <a:r>
              <a:rPr lang="en-US" sz="2400" b="0" i="0" dirty="0">
                <a:solidFill>
                  <a:srgbClr val="00B050"/>
                </a:solidFill>
                <a:effectLst/>
              </a:rPr>
              <a:t>oxygen (</a:t>
            </a:r>
            <a:r>
              <a:rPr lang="en-US" sz="2800" b="0" i="0" baseline="-4000" dirty="0">
                <a:solidFill>
                  <a:srgbClr val="00B050"/>
                </a:solidFill>
                <a:effectLst/>
              </a:rPr>
              <a:t>~</a:t>
            </a:r>
            <a:r>
              <a:rPr lang="en-US" sz="2400" b="0" i="0" dirty="0">
                <a:solidFill>
                  <a:srgbClr val="00B050"/>
                </a:solidFill>
                <a:effectLst/>
              </a:rPr>
              <a:t> 24%), carbon </a:t>
            </a:r>
          </a:p>
          <a:p>
            <a:r>
              <a:rPr lang="en-US" sz="2400" b="0" i="0" dirty="0">
                <a:solidFill>
                  <a:srgbClr val="00B050"/>
                </a:solidFill>
                <a:effectLst/>
              </a:rPr>
              <a:t>(</a:t>
            </a:r>
            <a:r>
              <a:rPr lang="en-US" sz="2400" baseline="-4000" dirty="0">
                <a:solidFill>
                  <a:srgbClr val="00B050"/>
                </a:solidFill>
              </a:rPr>
              <a:t>~</a:t>
            </a:r>
            <a:r>
              <a:rPr lang="en-US" sz="2400" b="0" i="0" dirty="0">
                <a:solidFill>
                  <a:srgbClr val="00B050"/>
                </a:solidFill>
                <a:effectLst/>
              </a:rPr>
              <a:t> 12%) </a:t>
            </a:r>
            <a:r>
              <a:rPr lang="en-US" sz="2400" dirty="0">
                <a:solidFill>
                  <a:srgbClr val="00B050"/>
                </a:solidFill>
              </a:rPr>
              <a:t>C/O</a:t>
            </a:r>
            <a:r>
              <a:rPr lang="en-US" sz="2400" b="0" i="0" dirty="0">
                <a:solidFill>
                  <a:srgbClr val="00B050"/>
                </a:solidFill>
                <a:effectLst/>
              </a:rPr>
              <a:t> ≈ </a:t>
            </a:r>
            <a:r>
              <a:rPr lang="en-US" sz="2400" dirty="0">
                <a:solidFill>
                  <a:srgbClr val="00B050"/>
                </a:solidFill>
              </a:rPr>
              <a:t>0.5 (for bacteria C/O ≈ 1)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A4C06F0-28CB-2035-4C52-80A7593F2840}"/>
              </a:ext>
            </a:extLst>
          </p:cNvPr>
          <p:cNvCxnSpPr/>
          <p:nvPr/>
        </p:nvCxnSpPr>
        <p:spPr>
          <a:xfrm>
            <a:off x="1490472" y="3429000"/>
            <a:ext cx="556595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80EC3E3-065B-34CC-6C26-36086DE4FCC4}"/>
              </a:ext>
            </a:extLst>
          </p:cNvPr>
          <p:cNvSpPr txBox="1"/>
          <p:nvPr/>
        </p:nvSpPr>
        <p:spPr>
          <a:xfrm>
            <a:off x="1591056" y="3429000"/>
            <a:ext cx="1074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ED882E"/>
                </a:solidFill>
              </a:rPr>
              <a:t>C/O=0.55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D2DB1FD-2383-9BA4-E0A4-15D581AAF331}"/>
              </a:ext>
            </a:extLst>
          </p:cNvPr>
          <p:cNvSpPr/>
          <p:nvPr/>
        </p:nvSpPr>
        <p:spPr>
          <a:xfrm>
            <a:off x="838200" y="1614568"/>
            <a:ext cx="6373997" cy="3605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791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DCB09-CEAB-FD6D-4FD4-4556D414C023}"/>
              </a:ext>
            </a:extLst>
          </p:cNvPr>
          <p:cNvSpPr txBox="1">
            <a:spLocks/>
          </p:cNvSpPr>
          <p:nvPr/>
        </p:nvSpPr>
        <p:spPr>
          <a:xfrm>
            <a:off x="887506" y="343793"/>
            <a:ext cx="10507916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From Cluster Configuration to Cross Section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D63098-9A34-803F-7128-FB754955C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220" y="1410417"/>
            <a:ext cx="4271208" cy="2994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F49EC1-A15E-8969-F00D-337D5BFACAC1}"/>
              </a:ext>
            </a:extLst>
          </p:cNvPr>
          <p:cNvSpPr txBox="1"/>
          <p:nvPr/>
        </p:nvSpPr>
        <p:spPr>
          <a:xfrm flipH="1">
            <a:off x="7509363" y="4520775"/>
            <a:ext cx="42548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Different E1, E2, and cascade reaction components, reflecting the interference patterns between 1</a:t>
            </a:r>
            <a:r>
              <a:rPr lang="en-US" sz="2400" baseline="30000" dirty="0"/>
              <a:t>-</a:t>
            </a:r>
            <a:r>
              <a:rPr lang="en-US" sz="2400" dirty="0"/>
              <a:t> states and 2</a:t>
            </a:r>
            <a:r>
              <a:rPr lang="en-US" sz="2400" baseline="30000" dirty="0"/>
              <a:t>+</a:t>
            </a:r>
            <a:r>
              <a:rPr lang="en-US" sz="2400" dirty="0"/>
              <a:t> states with direct capture, respectively.</a:t>
            </a:r>
            <a:endParaRPr lang="de-DE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1A308D-3B8B-24C3-7870-0BF8F98F18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524" y="1174409"/>
            <a:ext cx="6757696" cy="55294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206DA2-0E08-A13B-60D1-AADE0F336702}"/>
              </a:ext>
            </a:extLst>
          </p:cNvPr>
          <p:cNvSpPr txBox="1"/>
          <p:nvPr/>
        </p:nvSpPr>
        <p:spPr>
          <a:xfrm>
            <a:off x="3200399" y="5830482"/>
            <a:ext cx="4048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R-matrix fits with AZURE2, relying on ANC values of sub-threshold states!</a:t>
            </a:r>
            <a:endParaRPr lang="de-DE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5837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8E4C1-9814-E204-4AC8-0B82CD0862B7}"/>
              </a:ext>
            </a:extLst>
          </p:cNvPr>
          <p:cNvSpPr txBox="1">
            <a:spLocks/>
          </p:cNvSpPr>
          <p:nvPr/>
        </p:nvSpPr>
        <p:spPr>
          <a:xfrm>
            <a:off x="838200" y="414173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Overall Cross Section Prediction</a:t>
            </a:r>
            <a:endParaRPr lang="de-D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4D468F-7695-8131-7BF5-148471A4B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813" y="1090246"/>
            <a:ext cx="7349318" cy="55391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BD4E2D-9DA8-E7CE-A1E0-ED5CA69EB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7909" y="3779048"/>
            <a:ext cx="3720992" cy="29558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4EAA8F-C0E3-B04E-E1A3-CBA8567A4E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8424" y="1232698"/>
            <a:ext cx="3475689" cy="245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8852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139A7-9774-393B-7FA2-2D83CDA39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8249"/>
            <a:ext cx="10515600" cy="1325563"/>
          </a:xfrm>
        </p:spPr>
        <p:txBody>
          <a:bodyPr/>
          <a:lstStyle/>
          <a:p>
            <a:r>
              <a:rPr lang="en-US" dirty="0"/>
              <a:t>Impact on Black Hole Mass Gap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8BA941-EADF-92E9-6F1F-5A9EE146CF15}"/>
              </a:ext>
            </a:extLst>
          </p:cNvPr>
          <p:cNvSpPr txBox="1"/>
          <p:nvPr/>
        </p:nvSpPr>
        <p:spPr>
          <a:xfrm>
            <a:off x="319597" y="1195389"/>
            <a:ext cx="117904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</a:rPr>
              <a:t>For hot helium burning in very massive star internal 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2000" dirty="0">
                <a:latin typeface="+mj-lt"/>
              </a:rPr>
              <a:t> rays become so energetic that they trigger pair production, destabilizing the stellar core. This causes explosive oxygen burning (</a:t>
            </a:r>
            <a:r>
              <a:rPr lang="en-US" sz="2000" baseline="30000" dirty="0">
                <a:latin typeface="+mj-lt"/>
              </a:rPr>
              <a:t>16</a:t>
            </a:r>
            <a:r>
              <a:rPr lang="en-US" sz="2000" dirty="0">
                <a:latin typeface="+mj-lt"/>
              </a:rPr>
              <a:t>O+</a:t>
            </a:r>
            <a:r>
              <a:rPr lang="en-US" sz="2000" baseline="30000" dirty="0">
                <a:latin typeface="+mj-lt"/>
              </a:rPr>
              <a:t>16</a:t>
            </a:r>
            <a:r>
              <a:rPr lang="en-US" sz="2000" dirty="0">
                <a:latin typeface="+mj-lt"/>
              </a:rPr>
              <a:t>O) disrupting the star without remnant (NS or BH). This causes a mass gap in the black hole distribution. The mass limits are determined by </a:t>
            </a:r>
            <a:r>
              <a:rPr lang="en-US" sz="2000" baseline="30000" dirty="0">
                <a:latin typeface="+mj-lt"/>
              </a:rPr>
              <a:t>12</a:t>
            </a:r>
            <a:r>
              <a:rPr lang="en-US" sz="2000" dirty="0">
                <a:latin typeface="+mj-lt"/>
              </a:rPr>
              <a:t>C(</a:t>
            </a:r>
            <a:r>
              <a:rPr lang="en-US" sz="2000" dirty="0">
                <a:latin typeface="+mj-lt"/>
                <a:sym typeface="Symbol"/>
              </a:rPr>
              <a:t>,)</a:t>
            </a:r>
            <a:r>
              <a:rPr lang="en-US" sz="2000" baseline="30000" dirty="0">
                <a:latin typeface="+mj-lt"/>
                <a:sym typeface="Symbol"/>
              </a:rPr>
              <a:t>16</a:t>
            </a:r>
            <a:r>
              <a:rPr lang="en-US" sz="2000" dirty="0">
                <a:latin typeface="+mj-lt"/>
                <a:sym typeface="Symbol"/>
              </a:rPr>
              <a:t>O!</a:t>
            </a:r>
            <a:endParaRPr lang="en-US" sz="2000" dirty="0">
              <a:latin typeface="+mj-lt"/>
            </a:endParaRPr>
          </a:p>
          <a:p>
            <a:r>
              <a:rPr lang="en-US" sz="2000" dirty="0">
                <a:latin typeface="+mj-lt"/>
              </a:rPr>
              <a:t> </a:t>
            </a:r>
            <a:endParaRPr lang="de-DE" sz="2000" dirty="0"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C8871B-E733-D3B9-575E-056442B13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6204" y="2368374"/>
            <a:ext cx="6085796" cy="43551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9D2E6C-3BA7-00A1-A374-198D8AE99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484" y="2277101"/>
            <a:ext cx="4501653" cy="458089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03063BB-2544-43B0-5D15-599BDA3E106C}"/>
              </a:ext>
            </a:extLst>
          </p:cNvPr>
          <p:cNvGrpSpPr/>
          <p:nvPr/>
        </p:nvGrpSpPr>
        <p:grpSpPr>
          <a:xfrm>
            <a:off x="224117" y="2375072"/>
            <a:ext cx="5861679" cy="3837470"/>
            <a:chOff x="943172" y="3429000"/>
            <a:chExt cx="4199965" cy="279997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AB3D5F4-9C35-E5EA-1543-3722EDF09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172" y="3429000"/>
              <a:ext cx="4199965" cy="2799977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BAFAD46-5DAA-4D52-0A0C-45B87FFA23C3}"/>
                </a:ext>
              </a:extLst>
            </p:cNvPr>
            <p:cNvCxnSpPr/>
            <p:nvPr/>
          </p:nvCxnSpPr>
          <p:spPr>
            <a:xfrm>
              <a:off x="1066800" y="5145741"/>
              <a:ext cx="4076337" cy="0"/>
            </a:xfrm>
            <a:prstGeom prst="line">
              <a:avLst/>
            </a:prstGeom>
            <a:ln w="190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1BB1F08-62BA-EB5F-9514-DD4A760A854D}"/>
                </a:ext>
              </a:extLst>
            </p:cNvPr>
            <p:cNvCxnSpPr/>
            <p:nvPr/>
          </p:nvCxnSpPr>
          <p:spPr>
            <a:xfrm>
              <a:off x="1066800" y="5360894"/>
              <a:ext cx="4076337" cy="0"/>
            </a:xfrm>
            <a:prstGeom prst="line">
              <a:avLst/>
            </a:prstGeom>
            <a:ln w="190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095533A-76C6-E1E7-861A-0C5C48F8E870}"/>
                </a:ext>
              </a:extLst>
            </p:cNvPr>
            <p:cNvCxnSpPr/>
            <p:nvPr/>
          </p:nvCxnSpPr>
          <p:spPr>
            <a:xfrm>
              <a:off x="1066799" y="3926541"/>
              <a:ext cx="4076337" cy="0"/>
            </a:xfrm>
            <a:prstGeom prst="line">
              <a:avLst/>
            </a:prstGeom>
            <a:ln w="190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C571B3E-0296-1FE1-1618-58A3D483EB7D}"/>
                </a:ext>
              </a:extLst>
            </p:cNvPr>
            <p:cNvSpPr txBox="1"/>
            <p:nvPr/>
          </p:nvSpPr>
          <p:spPr>
            <a:xfrm>
              <a:off x="1425394" y="5167884"/>
              <a:ext cx="116326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1</a:t>
              </a:r>
              <a:r>
                <a:rPr lang="en-US" sz="1200" baseline="30000" dirty="0">
                  <a:solidFill>
                    <a:schemeClr val="bg1"/>
                  </a:solidFill>
                </a:rPr>
                <a:t>st</a:t>
              </a:r>
              <a:r>
                <a:rPr lang="en-US" sz="1200" dirty="0">
                  <a:solidFill>
                    <a:schemeClr val="bg1"/>
                  </a:solidFill>
                </a:rPr>
                <a:t> BH mass gap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A5AC2A8-F4C9-16F7-EC4F-50188D21A2A2}"/>
                </a:ext>
              </a:extLst>
            </p:cNvPr>
            <p:cNvSpPr txBox="1"/>
            <p:nvPr/>
          </p:nvSpPr>
          <p:spPr>
            <a:xfrm>
              <a:off x="1425389" y="3634620"/>
              <a:ext cx="138243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upper BH mass gap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6C3E7528-8656-A560-9551-E2CBCC1A2322}"/>
              </a:ext>
            </a:extLst>
          </p:cNvPr>
          <p:cNvSpPr/>
          <p:nvPr/>
        </p:nvSpPr>
        <p:spPr>
          <a:xfrm>
            <a:off x="224117" y="6212542"/>
            <a:ext cx="5861678" cy="5455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93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asymptotic giant branch stars">
            <a:extLst>
              <a:ext uri="{FF2B5EF4-FFF2-40B4-BE49-F238E27FC236}">
                <a16:creationId xmlns:a16="http://schemas.microsoft.com/office/drawing/2014/main" id="{D4EB6D27-91AA-3EC1-83DC-9D94299665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8" t="19349" r="21389"/>
          <a:stretch/>
        </p:blipFill>
        <p:spPr bwMode="auto">
          <a:xfrm>
            <a:off x="102870" y="1411950"/>
            <a:ext cx="5474970" cy="4955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42E71D5-01DB-C3BC-DB97-EA209C81FF49}"/>
              </a:ext>
            </a:extLst>
          </p:cNvPr>
          <p:cNvSpPr/>
          <p:nvPr/>
        </p:nvSpPr>
        <p:spPr>
          <a:xfrm>
            <a:off x="3337560" y="2651760"/>
            <a:ext cx="2228850" cy="65151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5BEEAA-FA7A-D315-FA72-76D96BB9C9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430" y="2335073"/>
            <a:ext cx="5951220" cy="45229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D74DEC-4057-73A8-B1EF-5669DA3474B3}"/>
              </a:ext>
            </a:extLst>
          </p:cNvPr>
          <p:cNvSpPr txBox="1"/>
          <p:nvPr/>
        </p:nvSpPr>
        <p:spPr>
          <a:xfrm>
            <a:off x="5726430" y="1351161"/>
            <a:ext cx="61251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</a:rPr>
              <a:t>The neutron source </a:t>
            </a:r>
            <a:r>
              <a:rPr lang="en-US" sz="2000" baseline="30000" dirty="0">
                <a:latin typeface="+mj-lt"/>
              </a:rPr>
              <a:t>13</a:t>
            </a:r>
            <a:r>
              <a:rPr lang="en-US" sz="2000" dirty="0">
                <a:latin typeface="+mj-lt"/>
              </a:rPr>
              <a:t>C(</a:t>
            </a:r>
            <a:r>
              <a:rPr lang="en-US" sz="2000" dirty="0">
                <a:latin typeface="+mj-lt"/>
                <a:sym typeface="Symbol" panose="05050102010706020507" pitchFamily="18" charset="2"/>
              </a:rPr>
              <a:t>,n)</a:t>
            </a:r>
            <a:r>
              <a:rPr lang="en-US" sz="2000" dirty="0">
                <a:latin typeface="+mj-lt"/>
              </a:rPr>
              <a:t>, is product of mixing hydrogen into a </a:t>
            </a:r>
            <a:r>
              <a:rPr lang="en-US" sz="2000" baseline="30000" dirty="0">
                <a:latin typeface="+mj-lt"/>
              </a:rPr>
              <a:t>12</a:t>
            </a:r>
            <a:r>
              <a:rPr lang="en-US" sz="2000" dirty="0">
                <a:latin typeface="+mj-lt"/>
              </a:rPr>
              <a:t>C rich bubble in He shell burning, causing the reaction sequence  </a:t>
            </a:r>
            <a:r>
              <a:rPr lang="en-US" sz="2000" baseline="30000" dirty="0">
                <a:solidFill>
                  <a:srgbClr val="FF0000"/>
                </a:solidFill>
                <a:latin typeface="+mj-lt"/>
              </a:rPr>
              <a:t>12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C(p,</a:t>
            </a:r>
            <a:r>
              <a:rPr lang="el-GR" sz="20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γ</a:t>
            </a:r>
            <a:r>
              <a:rPr lang="en-US" sz="20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)</a:t>
            </a:r>
            <a:r>
              <a:rPr lang="en-US" sz="2000" baseline="300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13</a:t>
            </a:r>
            <a:r>
              <a:rPr lang="en-US" sz="20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N(</a:t>
            </a:r>
            <a:r>
              <a:rPr lang="el-GR" sz="20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β</a:t>
            </a:r>
            <a:r>
              <a:rPr lang="en-US" sz="2000" baseline="300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+</a:t>
            </a:r>
            <a:r>
              <a:rPr lang="el-GR" sz="20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ν</a:t>
            </a:r>
            <a:r>
              <a:rPr lang="en-US" sz="20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)</a:t>
            </a:r>
            <a:r>
              <a:rPr lang="en-US" sz="2000" baseline="300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13</a:t>
            </a:r>
            <a:r>
              <a:rPr lang="en-US" sz="20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</a:t>
            </a:r>
            <a:endParaRPr lang="de-DE" sz="2000" dirty="0">
              <a:solidFill>
                <a:srgbClr val="FF0000"/>
              </a:solidFill>
              <a:latin typeface="+mj-lt"/>
            </a:endParaRPr>
          </a:p>
          <a:p>
            <a:endParaRPr lang="en-US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B8DA8D9-D003-3DBD-26AE-E21C08DDD4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373" y="3051795"/>
            <a:ext cx="3754523" cy="38062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035BDC9-2204-DC6E-93E3-4BB9B4EAD7D6}"/>
              </a:ext>
            </a:extLst>
          </p:cNvPr>
          <p:cNvSpPr/>
          <p:nvPr/>
        </p:nvSpPr>
        <p:spPr>
          <a:xfrm>
            <a:off x="3771900" y="2565250"/>
            <a:ext cx="2743200" cy="3771900"/>
          </a:xfrm>
          <a:custGeom>
            <a:avLst/>
            <a:gdLst>
              <a:gd name="connsiteX0" fmla="*/ 68580 w 2857500"/>
              <a:gd name="connsiteY0" fmla="*/ 2011680 h 3771900"/>
              <a:gd name="connsiteX1" fmla="*/ 2834640 w 2857500"/>
              <a:gd name="connsiteY1" fmla="*/ 0 h 3771900"/>
              <a:gd name="connsiteX2" fmla="*/ 2857500 w 2857500"/>
              <a:gd name="connsiteY2" fmla="*/ 3771900 h 3771900"/>
              <a:gd name="connsiteX3" fmla="*/ 0 w 2857500"/>
              <a:gd name="connsiteY3" fmla="*/ 2045970 h 3771900"/>
              <a:gd name="connsiteX4" fmla="*/ 68580 w 2857500"/>
              <a:gd name="connsiteY4" fmla="*/ 2011680 h 377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7500" h="3771900">
                <a:moveTo>
                  <a:pt x="68580" y="2011680"/>
                </a:moveTo>
                <a:lnTo>
                  <a:pt x="2834640" y="0"/>
                </a:lnTo>
                <a:lnTo>
                  <a:pt x="2857500" y="3771900"/>
                </a:lnTo>
                <a:lnTo>
                  <a:pt x="0" y="2045970"/>
                </a:lnTo>
                <a:lnTo>
                  <a:pt x="68580" y="2011680"/>
                </a:lnTo>
                <a:close/>
              </a:path>
            </a:pathLst>
          </a:custGeom>
          <a:solidFill>
            <a:srgbClr val="DAE3F3">
              <a:alpha val="47843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CC97C22-AF86-9453-3E75-ACBCB05FACF5}"/>
              </a:ext>
            </a:extLst>
          </p:cNvPr>
          <p:cNvSpPr txBox="1">
            <a:spLocks/>
          </p:cNvSpPr>
          <p:nvPr/>
        </p:nvSpPr>
        <p:spPr>
          <a:xfrm>
            <a:off x="774192" y="488362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Neutron Sources for the s- and </a:t>
            </a:r>
            <a:r>
              <a:rPr lang="en-US" dirty="0" err="1"/>
              <a:t>i</a:t>
            </a:r>
            <a:r>
              <a:rPr lang="en-US" dirty="0"/>
              <a:t>-Process</a:t>
            </a:r>
          </a:p>
        </p:txBody>
      </p:sp>
    </p:spTree>
    <p:extLst>
      <p:ext uri="{BB962C8B-B14F-4D97-AF65-F5344CB8AC3E}">
        <p14:creationId xmlns:p14="http://schemas.microsoft.com/office/powerpoint/2010/main" val="2371272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BA261-A699-431C-93D0-A8B721314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7874"/>
            <a:ext cx="10515600" cy="1325563"/>
          </a:xfrm>
        </p:spPr>
        <p:txBody>
          <a:bodyPr/>
          <a:lstStyle/>
          <a:p>
            <a:r>
              <a:rPr lang="en-US" dirty="0"/>
              <a:t>Threshold and Phase Transition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4C1923-5E81-4B47-A130-758934AFFA9D}"/>
              </a:ext>
            </a:extLst>
          </p:cNvPr>
          <p:cNvSpPr txBox="1"/>
          <p:nvPr/>
        </p:nvSpPr>
        <p:spPr>
          <a:xfrm>
            <a:off x="513184" y="1251790"/>
            <a:ext cx="11564516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Threshold effects occur in cases of phase transitions when a system transforms from one configuration into another one. Threshold effects accelerator or delay such a transition.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In Nuclear Reaction Physics threshold effect can be observed in cross section behavior when a reaction channel opens in capture or fusion processes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In Nuclear Structure Physics threshold effects are associated with single particle or cluster features in the wave functions due to coupling effects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In Nuclear Astrophysics, threshold effects determine reaction rates in quiescent as well as explosive stellar burning.</a:t>
            </a:r>
          </a:p>
        </p:txBody>
      </p:sp>
      <p:pic>
        <p:nvPicPr>
          <p:cNvPr id="4098" name="Picture 2" descr="11.4: Phase Changes - Chemistry LibreTexts">
            <a:extLst>
              <a:ext uri="{FF2B5EF4-FFF2-40B4-BE49-F238E27FC236}">
                <a16:creationId xmlns:a16="http://schemas.microsoft.com/office/drawing/2014/main" id="{16A0E09B-B35C-A6A2-FCF3-AB68A1288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119" y="4575786"/>
            <a:ext cx="3133725" cy="2042517"/>
          </a:xfrm>
          <a:prstGeom prst="rect">
            <a:avLst/>
          </a:prstGeom>
          <a:solidFill>
            <a:srgbClr val="D0E7F7"/>
          </a:solidFill>
        </p:spPr>
      </p:pic>
      <p:pic>
        <p:nvPicPr>
          <p:cNvPr id="4100" name="Picture 4" descr="Phase | Definition &amp; Facts | Britannica">
            <a:extLst>
              <a:ext uri="{FF2B5EF4-FFF2-40B4-BE49-F238E27FC236}">
                <a16:creationId xmlns:a16="http://schemas.microsoft.com/office/drawing/2014/main" id="{AF92BB30-7CB0-BE40-6514-B9D57A067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84642"/>
            <a:ext cx="3867488" cy="204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6B376D6-FA04-2DA9-E458-EC18B6B5D69A}"/>
              </a:ext>
            </a:extLst>
          </p:cNvPr>
          <p:cNvGrpSpPr/>
          <p:nvPr/>
        </p:nvGrpSpPr>
        <p:grpSpPr>
          <a:xfrm>
            <a:off x="7007916" y="4557125"/>
            <a:ext cx="2633196" cy="2097549"/>
            <a:chOff x="3332760" y="3113025"/>
            <a:chExt cx="4182225" cy="365526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7B01BAE-79F6-412B-4DBD-3F40D367C4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2760" y="3113025"/>
              <a:ext cx="4182225" cy="3655265"/>
            </a:xfrm>
            <a:prstGeom prst="rect">
              <a:avLst/>
            </a:prstGeom>
          </p:spPr>
        </p:pic>
        <p:sp>
          <p:nvSpPr>
            <p:cNvPr id="6" name="Rounded Rectangle 3">
              <a:extLst>
                <a:ext uri="{FF2B5EF4-FFF2-40B4-BE49-F238E27FC236}">
                  <a16:creationId xmlns:a16="http://schemas.microsoft.com/office/drawing/2014/main" id="{A5ED4C09-B50D-5565-089F-48C5FDC627BD}"/>
                </a:ext>
              </a:extLst>
            </p:cNvPr>
            <p:cNvSpPr/>
            <p:nvPr/>
          </p:nvSpPr>
          <p:spPr>
            <a:xfrm>
              <a:off x="6493008" y="3273398"/>
              <a:ext cx="430306" cy="245889"/>
            </a:xfrm>
            <a:prstGeom prst="roundRect">
              <a:avLst/>
            </a:prstGeom>
            <a:solidFill>
              <a:srgbClr val="E7F6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14A44F97-FECD-453D-896D-136D634F6C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68667" y="4575787"/>
            <a:ext cx="2643898" cy="2061178"/>
          </a:xfrm>
          <a:prstGeom prst="rect">
            <a:avLst/>
          </a:prstGeom>
          <a:solidFill>
            <a:srgbClr val="D0E7F7"/>
          </a:solid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201E721-0C05-FD63-42DB-5DFFBD25D421}"/>
                  </a:ext>
                </a:extLst>
              </p:cNvPr>
              <p:cNvSpPr txBox="1"/>
              <p:nvPr/>
            </p:nvSpPr>
            <p:spPr>
              <a:xfrm>
                <a:off x="10254340" y="5041842"/>
                <a:ext cx="1853682" cy="380489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10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0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10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sz="10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10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0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10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)⋅</m:t>
                      </m:r>
                      <m:f>
                        <m:fPr>
                          <m:ctrlPr>
                            <a:rPr lang="en-US" sz="1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den>
                      </m:f>
                      <m:r>
                        <a:rPr lang="en-US" sz="1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func>
                        <m:funcPr>
                          <m:ctrlPr>
                            <a:rPr lang="en-US" sz="1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0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sz="1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r>
                                <a:rPr lang="en-US" sz="1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𝜋𝜂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1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201E721-0C05-FD63-42DB-5DFFBD25D4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54340" y="5041842"/>
                <a:ext cx="1853682" cy="38048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7F9590DE-393B-4FFD-BF01-C570F277A8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683244"/>
              </p:ext>
            </p:extLst>
          </p:nvPr>
        </p:nvGraphicFramePr>
        <p:xfrm>
          <a:off x="10394302" y="5499331"/>
          <a:ext cx="1427050" cy="1964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Equation" r:id="rId8" imgW="1650960" imgH="215640" progId="Equation.3">
                  <p:embed/>
                </p:oleObj>
              </mc:Choice>
              <mc:Fallback>
                <p:oleObj name="Equation" r:id="rId8" imgW="1650960" imgH="215640" progId="Equation.3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id="{7F9590DE-393B-4FFD-BF01-C570F277A8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394302" y="5499331"/>
                        <a:ext cx="1427050" cy="1964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370523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C92-AD10-E862-AD5D-A2145F70CBC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aseline="30000"/>
              <a:t>13</a:t>
            </a:r>
            <a:r>
              <a:rPr lang="en-US"/>
              <a:t>C(</a:t>
            </a:r>
            <a:r>
              <a:rPr lang="en-US">
                <a:sym typeface="Symbol" panose="05050102010706020507" pitchFamily="18" charset="2"/>
              </a:rPr>
              <a:t>,n)</a:t>
            </a:r>
            <a:r>
              <a:rPr lang="en-US" baseline="30000">
                <a:sym typeface="Symbol" panose="05050102010706020507" pitchFamily="18" charset="2"/>
              </a:rPr>
              <a:t>16</a:t>
            </a:r>
            <a:r>
              <a:rPr lang="en-US">
                <a:sym typeface="Symbol" panose="05050102010706020507" pitchFamily="18" charset="2"/>
              </a:rPr>
              <a:t>O  - levels and excitation curve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3AD537-6FB1-A305-6055-031F340A0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7231" y="1642771"/>
            <a:ext cx="7479055" cy="42407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FAE553-DB88-5616-4663-485D9B91DA83}"/>
              </a:ext>
            </a:extLst>
          </p:cNvPr>
          <p:cNvSpPr txBox="1"/>
          <p:nvPr/>
        </p:nvSpPr>
        <p:spPr>
          <a:xfrm>
            <a:off x="1154545" y="5846544"/>
            <a:ext cx="3020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New neutron channels open up towards higher energies!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59D434-3845-B0D0-77F6-76B040CC23A1}"/>
              </a:ext>
            </a:extLst>
          </p:cNvPr>
          <p:cNvSpPr txBox="1"/>
          <p:nvPr/>
        </p:nvSpPr>
        <p:spPr>
          <a:xfrm>
            <a:off x="5606473" y="5883564"/>
            <a:ext cx="5874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Inconsistencies in the data for a long time between </a:t>
            </a:r>
            <a:r>
              <a:rPr lang="en-US" dirty="0" err="1"/>
              <a:t>Drotleff</a:t>
            </a:r>
            <a:r>
              <a:rPr lang="en-US" dirty="0"/>
              <a:t> &amp; Heil and </a:t>
            </a:r>
            <a:r>
              <a:rPr lang="en-US" dirty="0" err="1"/>
              <a:t>Harrisopulos</a:t>
            </a:r>
            <a:r>
              <a:rPr lang="en-US" dirty="0"/>
              <a:t>, consistent data for LUNA and JUNA!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2DA0DB-6715-6FA6-A581-5407F6B7119D}"/>
              </a:ext>
            </a:extLst>
          </p:cNvPr>
          <p:cNvSpPr txBox="1"/>
          <p:nvPr/>
        </p:nvSpPr>
        <p:spPr>
          <a:xfrm>
            <a:off x="8192654" y="4304144"/>
            <a:ext cx="2918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</a:rPr>
              <a:t>Most likely due to old leaky </a:t>
            </a:r>
          </a:p>
          <a:p>
            <a:r>
              <a:rPr lang="en-US" sz="1600" baseline="30000" dirty="0">
                <a:solidFill>
                  <a:srgbClr val="0000FF"/>
                </a:solidFill>
              </a:rPr>
              <a:t>3</a:t>
            </a:r>
            <a:r>
              <a:rPr lang="en-US" sz="1600" dirty="0">
                <a:solidFill>
                  <a:srgbClr val="0000FF"/>
                </a:solidFill>
              </a:rPr>
              <a:t>He counter tubes from Caltech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8E8220-C7E0-151F-6581-ECF6C7FE6562}"/>
              </a:ext>
            </a:extLst>
          </p:cNvPr>
          <p:cNvSpPr txBox="1"/>
          <p:nvPr/>
        </p:nvSpPr>
        <p:spPr>
          <a:xfrm>
            <a:off x="5307106" y="2967335"/>
            <a:ext cx="1013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rgbClr val="FF0000"/>
                </a:solidFill>
              </a:rPr>
              <a:t>Subthreshold state tail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FEF4DC8-FC42-A3EA-B4C0-901F33526396}"/>
              </a:ext>
            </a:extLst>
          </p:cNvPr>
          <p:cNvGrpSpPr/>
          <p:nvPr/>
        </p:nvGrpSpPr>
        <p:grpSpPr>
          <a:xfrm>
            <a:off x="105714" y="1642771"/>
            <a:ext cx="4351736" cy="4094889"/>
            <a:chOff x="105714" y="1642771"/>
            <a:chExt cx="4351736" cy="409488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60E8B5C-3C86-B93C-A5D5-05CDE2A5CD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714" y="1642771"/>
              <a:ext cx="4351736" cy="4094889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CA1FC47-77FB-0482-71EC-00E3626C74FD}"/>
                </a:ext>
              </a:extLst>
            </p:cNvPr>
            <p:cNvCxnSpPr/>
            <p:nvPr/>
          </p:nvCxnSpPr>
          <p:spPr>
            <a:xfrm>
              <a:off x="1864659" y="3738282"/>
              <a:ext cx="1004047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697791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C143C-062C-27CE-A507-1B6544A47435}"/>
              </a:ext>
            </a:extLst>
          </p:cNvPr>
          <p:cNvSpPr txBox="1">
            <a:spLocks/>
          </p:cNvSpPr>
          <p:nvPr/>
        </p:nvSpPr>
        <p:spPr>
          <a:xfrm>
            <a:off x="923925" y="431518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aseline="30000" dirty="0"/>
              <a:t>13</a:t>
            </a:r>
            <a:r>
              <a:rPr lang="en-US" dirty="0"/>
              <a:t>C(</a:t>
            </a:r>
            <a:r>
              <a:rPr lang="en-US" dirty="0">
                <a:sym typeface="Symbol" panose="05050102010706020507" pitchFamily="18" charset="2"/>
              </a:rPr>
              <a:t>,n)</a:t>
            </a:r>
            <a:r>
              <a:rPr lang="en-US" baseline="30000" dirty="0">
                <a:sym typeface="Symbol" panose="05050102010706020507" pitchFamily="18" charset="2"/>
              </a:rPr>
              <a:t>16</a:t>
            </a:r>
            <a:r>
              <a:rPr lang="en-US" dirty="0">
                <a:sym typeface="Symbol" panose="05050102010706020507" pitchFamily="18" charset="2"/>
              </a:rPr>
              <a:t>O  - neutrino detector background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28F16F-2B4F-21C9-2DE6-CA1B3AC1F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94" y="1412780"/>
            <a:ext cx="5496339" cy="515095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0891E09-82CC-B560-A59B-72986DC342EB}"/>
              </a:ext>
            </a:extLst>
          </p:cNvPr>
          <p:cNvGrpSpPr/>
          <p:nvPr/>
        </p:nvGrpSpPr>
        <p:grpSpPr>
          <a:xfrm>
            <a:off x="5675633" y="1676398"/>
            <a:ext cx="6238462" cy="4482355"/>
            <a:chOff x="5675633" y="1676398"/>
            <a:chExt cx="6238462" cy="448235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72416BC-3C9E-77B9-39DA-EA2FA1C0164C}"/>
                </a:ext>
              </a:extLst>
            </p:cNvPr>
            <p:cNvGrpSpPr/>
            <p:nvPr/>
          </p:nvGrpSpPr>
          <p:grpSpPr>
            <a:xfrm>
              <a:off x="5675633" y="1676398"/>
              <a:ext cx="6238462" cy="4482355"/>
              <a:chOff x="3298506" y="1430436"/>
              <a:chExt cx="5464494" cy="4438356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E18EB1EA-A9A6-086D-4645-635F0ECA71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825" r="15636"/>
              <a:stretch/>
            </p:blipFill>
            <p:spPr>
              <a:xfrm>
                <a:off x="3298506" y="1430436"/>
                <a:ext cx="5464494" cy="4438356"/>
              </a:xfrm>
              <a:prstGeom prst="rect">
                <a:avLst/>
              </a:prstGeom>
              <a:solidFill>
                <a:schemeClr val="tx1"/>
              </a:solidFill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FF6D5486-B8F9-AD6B-9626-A0E80085318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82118" t="25821" b="56045"/>
              <a:stretch/>
            </p:blipFill>
            <p:spPr>
              <a:xfrm>
                <a:off x="6017108" y="4267199"/>
                <a:ext cx="1608136" cy="1066801"/>
              </a:xfrm>
              <a:prstGeom prst="rect">
                <a:avLst/>
              </a:prstGeom>
            </p:spPr>
          </p:pic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8BCE9BE-1BCF-2364-FF5B-81D5C2C08FD9}"/>
                </a:ext>
              </a:extLst>
            </p:cNvPr>
            <p:cNvSpPr/>
            <p:nvPr/>
          </p:nvSpPr>
          <p:spPr>
            <a:xfrm>
              <a:off x="6284259" y="1837765"/>
              <a:ext cx="5387788" cy="383033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9ED4A31-CB1D-863D-CC85-C17984FFDA33}"/>
              </a:ext>
            </a:extLst>
          </p:cNvPr>
          <p:cNvSpPr txBox="1"/>
          <p:nvPr/>
        </p:nvSpPr>
        <p:spPr>
          <a:xfrm>
            <a:off x="3131925" y="5308874"/>
            <a:ext cx="29102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R-matrix fits describe </a:t>
            </a:r>
          </a:p>
          <a:p>
            <a:r>
              <a:rPr lang="en-US" dirty="0"/>
              <a:t>the entire excitation range rather well, unlike previous Hauser-</a:t>
            </a:r>
            <a:r>
              <a:rPr lang="en-US" dirty="0" err="1"/>
              <a:t>Feshbach</a:t>
            </a:r>
            <a:r>
              <a:rPr lang="en-US" dirty="0"/>
              <a:t> predictions that exist in the literature!</a:t>
            </a:r>
          </a:p>
        </p:txBody>
      </p:sp>
    </p:spTree>
    <p:extLst>
      <p:ext uri="{BB962C8B-B14F-4D97-AF65-F5344CB8AC3E}">
        <p14:creationId xmlns:p14="http://schemas.microsoft.com/office/powerpoint/2010/main" val="24485259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F0CC6C9-27A5-1CC8-2AAC-12E40C707955}"/>
              </a:ext>
            </a:extLst>
          </p:cNvPr>
          <p:cNvGrpSpPr>
            <a:grpSpLocks/>
          </p:cNvGrpSpPr>
          <p:nvPr/>
        </p:nvGrpSpPr>
        <p:grpSpPr bwMode="auto">
          <a:xfrm>
            <a:off x="4417895" y="1707970"/>
            <a:ext cx="7676321" cy="5165035"/>
            <a:chOff x="3179" y="614"/>
            <a:chExt cx="2544" cy="186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2BF5000-D5B6-16DF-EDD3-A96199C20A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179" y="614"/>
              <a:ext cx="2544" cy="18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Line 9">
              <a:extLst>
                <a:ext uri="{FF2B5EF4-FFF2-40B4-BE49-F238E27FC236}">
                  <a16:creationId xmlns:a16="http://schemas.microsoft.com/office/drawing/2014/main" id="{4E33DCAA-5E37-F288-E200-3480DF3AB2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40" y="1200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 Light" panose="020F0302020204030204" pitchFamily="34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4FA9ED1-39D3-D3F0-53BB-C08C598F05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5" y="1425"/>
              <a:ext cx="532" cy="26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solidFill>
                  <a:srgbClr val="FF0000"/>
                </a:solidFill>
                <a:latin typeface="Calibri Light" panose="020F0302020204030204" pitchFamily="34" charset="0"/>
              </a:endParaRPr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3C2CF218-8995-CDFD-3C01-1A6FE0EC6C44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aseline="30000" dirty="0"/>
              <a:t>22</a:t>
            </a:r>
            <a:r>
              <a:rPr lang="en-US" dirty="0"/>
              <a:t>Ne(</a:t>
            </a:r>
            <a:r>
              <a:rPr lang="en-US" dirty="0">
                <a:sym typeface="Symbol" panose="05050102010706020507" pitchFamily="18" charset="2"/>
              </a:rPr>
              <a:t>,n)</a:t>
            </a:r>
            <a:r>
              <a:rPr lang="en-US" baseline="30000" dirty="0">
                <a:sym typeface="Symbol" panose="05050102010706020507" pitchFamily="18" charset="2"/>
              </a:rPr>
              <a:t>25</a:t>
            </a:r>
            <a:r>
              <a:rPr lang="en-US" dirty="0">
                <a:sym typeface="Symbol" panose="05050102010706020507" pitchFamily="18" charset="2"/>
              </a:rPr>
              <a:t>Mg  - levels and excitation curve</a:t>
            </a:r>
            <a:endParaRPr lang="en-US" dirty="0"/>
          </a:p>
        </p:txBody>
      </p:sp>
      <p:grpSp>
        <p:nvGrpSpPr>
          <p:cNvPr id="7" name="Group 13">
            <a:extLst>
              <a:ext uri="{FF2B5EF4-FFF2-40B4-BE49-F238E27FC236}">
                <a16:creationId xmlns:a16="http://schemas.microsoft.com/office/drawing/2014/main" id="{F0BC0F9D-3F64-79B6-1C65-FBF36F782254}"/>
              </a:ext>
            </a:extLst>
          </p:cNvPr>
          <p:cNvGrpSpPr>
            <a:grpSpLocks/>
          </p:cNvGrpSpPr>
          <p:nvPr/>
        </p:nvGrpSpPr>
        <p:grpSpPr bwMode="auto">
          <a:xfrm>
            <a:off x="315161" y="995082"/>
            <a:ext cx="4626958" cy="5862918"/>
            <a:chOff x="611" y="1200"/>
            <a:chExt cx="2201" cy="3120"/>
          </a:xfrm>
        </p:grpSpPr>
        <p:pic>
          <p:nvPicPr>
            <p:cNvPr id="8" name="Picture 14">
              <a:extLst>
                <a:ext uri="{FF2B5EF4-FFF2-40B4-BE49-F238E27FC236}">
                  <a16:creationId xmlns:a16="http://schemas.microsoft.com/office/drawing/2014/main" id="{55F402CD-4FB6-C058-90F2-4EDA64C1DB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1" y="1200"/>
              <a:ext cx="2201" cy="3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Line 15">
              <a:extLst>
                <a:ext uri="{FF2B5EF4-FFF2-40B4-BE49-F238E27FC236}">
                  <a16:creationId xmlns:a16="http://schemas.microsoft.com/office/drawing/2014/main" id="{92BD24BE-031C-F67B-9C00-82B8EB71E94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96" y="2372"/>
              <a:ext cx="340" cy="0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 Light" panose="020F0302020204030204" pitchFamily="34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C6DD43A-AD25-6746-9203-F2F4F8A012EF}"/>
              </a:ext>
            </a:extLst>
          </p:cNvPr>
          <p:cNvSpPr txBox="1"/>
          <p:nvPr/>
        </p:nvSpPr>
        <p:spPr>
          <a:xfrm>
            <a:off x="7607474" y="2757055"/>
            <a:ext cx="2834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 Light" panose="020F0302020204030204" pitchFamily="34" charset="0"/>
              </a:rPr>
              <a:t>How strong is this resonance at 830 keV?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A28BE8-8EF4-F0AD-5EB2-B8BB70F19CD1}"/>
              </a:ext>
            </a:extLst>
          </p:cNvPr>
          <p:cNvSpPr txBox="1"/>
          <p:nvPr/>
        </p:nvSpPr>
        <p:spPr>
          <a:xfrm>
            <a:off x="3369581" y="3854331"/>
            <a:ext cx="16052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Only natural parity states can contribute for parity conservation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37BDFDC-D528-C244-40CE-B0AD1AD4FCA9}"/>
              </a:ext>
            </a:extLst>
          </p:cNvPr>
          <p:cNvCxnSpPr/>
          <p:nvPr/>
        </p:nvCxnSpPr>
        <p:spPr>
          <a:xfrm>
            <a:off x="1563894" y="3403386"/>
            <a:ext cx="0" cy="1390287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EA4C767-56A4-624C-7DFB-64C5BE767C79}"/>
              </a:ext>
            </a:extLst>
          </p:cNvPr>
          <p:cNvSpPr txBox="1"/>
          <p:nvPr/>
        </p:nvSpPr>
        <p:spPr>
          <a:xfrm>
            <a:off x="5427608" y="1267849"/>
            <a:ext cx="64053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Pronounced </a:t>
            </a:r>
            <a:r>
              <a:rPr lang="en-US" sz="2800" dirty="0">
                <a:solidFill>
                  <a:srgbClr val="FF0000"/>
                </a:solidFill>
                <a:sym typeface="Symbol" panose="05050102010706020507" pitchFamily="18" charset="2"/>
              </a:rPr>
              <a:t> cluster configuration 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Symbol" panose="05050102010706020507" pitchFamily="18" charset="2"/>
              </a:rPr>
              <a:t>5</a:t>
            </a:r>
            <a:r>
              <a:rPr lang="el-GR" sz="28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α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Symbol" panose="05050102010706020507" pitchFamily="18" charset="2"/>
              </a:rPr>
              <a:t>2n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6146" name="Picture 2" descr="Fig. 1">
            <a:extLst>
              <a:ext uri="{FF2B5EF4-FFF2-40B4-BE49-F238E27FC236}">
                <a16:creationId xmlns:a16="http://schemas.microsoft.com/office/drawing/2014/main" id="{194074D4-6C42-487D-1C7A-891866949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632" y="1707970"/>
            <a:ext cx="6776319" cy="504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61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588DB-765C-4EE9-A337-4E663BBF8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262" y="270481"/>
            <a:ext cx="11621192" cy="1325563"/>
          </a:xfrm>
        </p:spPr>
        <p:txBody>
          <a:bodyPr/>
          <a:lstStyle/>
          <a:p>
            <a:r>
              <a:rPr lang="en-US" dirty="0"/>
              <a:t>Strength of pronounced </a:t>
            </a:r>
            <a:r>
              <a:rPr lang="el-GR" dirty="0"/>
              <a:t>α</a:t>
            </a:r>
            <a:r>
              <a:rPr lang="en-US" dirty="0"/>
              <a:t> cluster state confirmed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1CF6DA-035F-41A4-BDED-D73763B2E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268" y="1388229"/>
            <a:ext cx="9561179" cy="555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1093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Observing nuclear reactions in the formation of heavy elements">
            <a:extLst>
              <a:ext uri="{FF2B5EF4-FFF2-40B4-BE49-F238E27FC236}">
                <a16:creationId xmlns:a16="http://schemas.microsoft.com/office/drawing/2014/main" id="{F544648A-E9B6-590D-6421-18E1BE8E6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052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Fit of the results of the one-zone i-process model to the abundance... |  Download Scientific Diagram">
            <a:extLst>
              <a:ext uri="{FF2B5EF4-FFF2-40B4-BE49-F238E27FC236}">
                <a16:creationId xmlns:a16="http://schemas.microsoft.com/office/drawing/2014/main" id="{A7775256-3D38-4FD9-1B43-217A4BCC5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518" y="2615184"/>
            <a:ext cx="3419475" cy="3184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8DBC517-B981-C7BD-CE53-043EDC4BF14A}"/>
              </a:ext>
            </a:extLst>
          </p:cNvPr>
          <p:cNvCxnSpPr>
            <a:cxnSpLocks/>
          </p:cNvCxnSpPr>
          <p:nvPr/>
        </p:nvCxnSpPr>
        <p:spPr>
          <a:xfrm flipV="1">
            <a:off x="3009518" y="2770445"/>
            <a:ext cx="3985642" cy="2286000"/>
          </a:xfrm>
          <a:prstGeom prst="straightConnector1">
            <a:avLst/>
          </a:prstGeom>
          <a:ln w="76200">
            <a:solidFill>
              <a:srgbClr val="ED882E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178" name="Picture 10">
            <a:extLst>
              <a:ext uri="{FF2B5EF4-FFF2-40B4-BE49-F238E27FC236}">
                <a16:creationId xmlns:a16="http://schemas.microsoft.com/office/drawing/2014/main" id="{DD888E1E-6B67-2F37-1227-A8328E54C7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33"/>
          <a:stretch/>
        </p:blipFill>
        <p:spPr bwMode="auto">
          <a:xfrm>
            <a:off x="7641402" y="3815678"/>
            <a:ext cx="4550598" cy="3225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>
            <a:extLst>
              <a:ext uri="{FF2B5EF4-FFF2-40B4-BE49-F238E27FC236}">
                <a16:creationId xmlns:a16="http://schemas.microsoft.com/office/drawing/2014/main" id="{CCECD5B5-6E99-3B26-A057-244D6E086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4231" y="1733520"/>
            <a:ext cx="2276857" cy="225960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graph showing mass number&#10;&#10;Description automatically generated">
            <a:extLst>
              <a:ext uri="{FF2B5EF4-FFF2-40B4-BE49-F238E27FC236}">
                <a16:creationId xmlns:a16="http://schemas.microsoft.com/office/drawing/2014/main" id="{917978A6-D731-65F4-BBF5-0331CF752E0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EA"/>
              </a:clrFrom>
              <a:clrTo>
                <a:srgbClr val="FFFFEA">
                  <a:alpha val="0"/>
                </a:srgbClr>
              </a:clrTo>
            </a:clrChange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864" y="462480"/>
            <a:ext cx="3075484" cy="25420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15FA94F-4FE0-C6C6-A1E4-A3E353CD5C06}"/>
              </a:ext>
            </a:extLst>
          </p:cNvPr>
          <p:cNvSpPr txBox="1"/>
          <p:nvPr/>
        </p:nvSpPr>
        <p:spPr>
          <a:xfrm>
            <a:off x="3997551" y="193644"/>
            <a:ext cx="72877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+mj-lt"/>
              </a:rPr>
              <a:t>The s- and </a:t>
            </a:r>
            <a:r>
              <a:rPr lang="en-US" sz="4400" dirty="0" err="1">
                <a:latin typeface="+mj-lt"/>
              </a:rPr>
              <a:t>i</a:t>
            </a:r>
            <a:r>
              <a:rPr lang="en-US" sz="4400" dirty="0">
                <a:latin typeface="+mj-lt"/>
              </a:rPr>
              <a:t>-Process Signatures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9B0138-79DC-6D1B-CF1F-9A84C26D448A}"/>
              </a:ext>
            </a:extLst>
          </p:cNvPr>
          <p:cNvSpPr txBox="1"/>
          <p:nvPr/>
        </p:nvSpPr>
        <p:spPr>
          <a:xfrm>
            <a:off x="4116348" y="1015612"/>
            <a:ext cx="43225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j-lt"/>
              </a:rPr>
              <a:t>In the Sun and in CEMP Stars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EAFFD1C-573D-0511-1F13-9650ACE900F8}"/>
              </a:ext>
            </a:extLst>
          </p:cNvPr>
          <p:cNvSpPr/>
          <p:nvPr/>
        </p:nvSpPr>
        <p:spPr>
          <a:xfrm>
            <a:off x="942392" y="382555"/>
            <a:ext cx="3191069" cy="2304661"/>
          </a:xfrm>
          <a:custGeom>
            <a:avLst/>
            <a:gdLst>
              <a:gd name="connsiteX0" fmla="*/ 0 w 3191069"/>
              <a:gd name="connsiteY0" fmla="*/ 46653 h 2304661"/>
              <a:gd name="connsiteX1" fmla="*/ 9330 w 3191069"/>
              <a:gd name="connsiteY1" fmla="*/ 270588 h 2304661"/>
              <a:gd name="connsiteX2" fmla="*/ 2995126 w 3191069"/>
              <a:gd name="connsiteY2" fmla="*/ 279918 h 2304661"/>
              <a:gd name="connsiteX3" fmla="*/ 2967135 w 3191069"/>
              <a:gd name="connsiteY3" fmla="*/ 2304661 h 2304661"/>
              <a:gd name="connsiteX4" fmla="*/ 3181739 w 3191069"/>
              <a:gd name="connsiteY4" fmla="*/ 2286000 h 2304661"/>
              <a:gd name="connsiteX5" fmla="*/ 3191069 w 3191069"/>
              <a:gd name="connsiteY5" fmla="*/ 0 h 2304661"/>
              <a:gd name="connsiteX6" fmla="*/ 0 w 3191069"/>
              <a:gd name="connsiteY6" fmla="*/ 46653 h 2304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91069" h="2304661">
                <a:moveTo>
                  <a:pt x="0" y="46653"/>
                </a:moveTo>
                <a:lnTo>
                  <a:pt x="9330" y="270588"/>
                </a:lnTo>
                <a:lnTo>
                  <a:pt x="2995126" y="279918"/>
                </a:lnTo>
                <a:lnTo>
                  <a:pt x="2967135" y="2304661"/>
                </a:lnTo>
                <a:lnTo>
                  <a:pt x="3181739" y="2286000"/>
                </a:lnTo>
                <a:lnTo>
                  <a:pt x="3191069" y="0"/>
                </a:lnTo>
                <a:lnTo>
                  <a:pt x="0" y="46653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5841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Milky Way in the Dark Hills">
            <a:extLst>
              <a:ext uri="{FF2B5EF4-FFF2-40B4-BE49-F238E27FC236}">
                <a16:creationId xmlns:a16="http://schemas.microsoft.com/office/drawing/2014/main" id="{898F4B60-9469-08B2-549E-4E6385D3E4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4" b="3040"/>
          <a:stretch/>
        </p:blipFill>
        <p:spPr bwMode="auto">
          <a:xfrm>
            <a:off x="0" y="0"/>
            <a:ext cx="12191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7606E2-D2E5-3135-EE2E-0E1315FD2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Conclusion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4ED1DE-F096-9FB0-7622-F3DE1B5731DE}"/>
              </a:ext>
            </a:extLst>
          </p:cNvPr>
          <p:cNvSpPr txBox="1"/>
          <p:nvPr/>
        </p:nvSpPr>
        <p:spPr>
          <a:xfrm>
            <a:off x="985871" y="2452085"/>
            <a:ext cx="10986983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Threshold effects constitute a major uncertainty in nuclear astrophysics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Threshold effects frequently determine the reaction rate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Threshold effects appear as subthreshold states, near threshold resonances of interferences at low energies.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Nature is governed by the quantum physics of the threshold!</a:t>
            </a:r>
          </a:p>
        </p:txBody>
      </p:sp>
    </p:spTree>
    <p:extLst>
      <p:ext uri="{BB962C8B-B14F-4D97-AF65-F5344CB8AC3E}">
        <p14:creationId xmlns:p14="http://schemas.microsoft.com/office/powerpoint/2010/main" val="18676440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92D5C26-E00D-4F78-A796-6A998F7A9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9042"/>
            <a:ext cx="10515600" cy="1325563"/>
          </a:xfrm>
        </p:spPr>
        <p:txBody>
          <a:bodyPr/>
          <a:lstStyle/>
          <a:p>
            <a:r>
              <a:rPr lang="en-US" dirty="0"/>
              <a:t>Nuclear Reactions in Stars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D46CDC-1F45-47FD-AB03-98264ED2A1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577" y="3569624"/>
            <a:ext cx="3077317" cy="30161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B379C6-1D80-46BE-949F-2206FBE416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2" r="11466"/>
          <a:stretch/>
        </p:blipFill>
        <p:spPr>
          <a:xfrm>
            <a:off x="8737778" y="3569624"/>
            <a:ext cx="3155287" cy="29975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5CE330F-037D-4458-ADC3-FFCEA832EE0E}"/>
              </a:ext>
            </a:extLst>
          </p:cNvPr>
          <p:cNvSpPr txBox="1"/>
          <p:nvPr/>
        </p:nvSpPr>
        <p:spPr>
          <a:xfrm>
            <a:off x="8719005" y="3200292"/>
            <a:ext cx="3155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Supernovae are cold T=1 – 5 GK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Object 2">
                <a:extLst>
                  <a:ext uri="{FF2B5EF4-FFF2-40B4-BE49-F238E27FC236}">
                    <a16:creationId xmlns:a16="http://schemas.microsoft.com/office/drawing/2014/main" id="{4C8D56CB-6313-434F-8469-B2A23A7446A1}"/>
                  </a:ext>
                </a:extLst>
              </p:cNvPr>
              <p:cNvSpPr txBox="1"/>
              <p:nvPr/>
            </p:nvSpPr>
            <p:spPr>
              <a:xfrm>
                <a:off x="4395180" y="2012889"/>
                <a:ext cx="7551833" cy="1325564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begChr m:val="⟨"/>
                          <m:endChr m:val="⟩"/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𝜎𝜐</m:t>
                          </m:r>
                        </m:e>
                      </m:d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num>
                            <m:den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den>
                          </m:f>
                        </m:e>
                      </m:rad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𝑘𝑇</m:t>
                              </m:r>
                            </m:e>
                          </m:d>
                        </m:e>
                        <m:sup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−3/2</m:t>
                          </m:r>
                        </m:sup>
                      </m:sSup>
                      <m:nary>
                        <m:naryPr>
                          <m:limLoc m:val="undOvr"/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𝑐𝑚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d>
                            <m:d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𝑐𝑚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𝑘𝑇</m:t>
                                  </m:r>
                                </m:den>
                              </m:f>
                            </m:e>
                          </m:d>
                        </m:sup>
                      </m:sSup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𝑑𝐸</m:t>
                      </m:r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 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sSup>
                                <m:sSupPr>
                                  <m:ctrlP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𝑚𝑜𝑙𝑒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br>
                  <a:rPr lang="en-US" sz="2000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</a:br>
                <a:endParaRPr lang="en-US" sz="2000" dirty="0"/>
              </a:p>
            </p:txBody>
          </p:sp>
        </mc:Choice>
        <mc:Fallback xmlns="">
          <p:sp>
            <p:nvSpPr>
              <p:cNvPr id="16" name="Object 2">
                <a:extLst>
                  <a:ext uri="{FF2B5EF4-FFF2-40B4-BE49-F238E27FC236}">
                    <a16:creationId xmlns:a16="http://schemas.microsoft.com/office/drawing/2014/main" id="{4C8D56CB-6313-434F-8469-B2A23A7446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5180" y="2012889"/>
                <a:ext cx="7551833" cy="132556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1352B4C2-A64E-4973-B54C-764DEDABF363}"/>
              </a:ext>
            </a:extLst>
          </p:cNvPr>
          <p:cNvSpPr txBox="1"/>
          <p:nvPr/>
        </p:nvSpPr>
        <p:spPr>
          <a:xfrm>
            <a:off x="5506215" y="3200292"/>
            <a:ext cx="3077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Stars are cold T=0.01 – 0.1 GK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905C438-59EC-2B3B-F4D0-DACFD06C53D0}"/>
              </a:ext>
            </a:extLst>
          </p:cNvPr>
          <p:cNvGrpSpPr/>
          <p:nvPr/>
        </p:nvGrpSpPr>
        <p:grpSpPr>
          <a:xfrm>
            <a:off x="41801" y="1408268"/>
            <a:ext cx="5491845" cy="5449732"/>
            <a:chOff x="41801" y="1408268"/>
            <a:chExt cx="5491845" cy="5479582"/>
          </a:xfrm>
        </p:grpSpPr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17" name="Object 16">
                  <a:extLst>
                    <a:ext uri="{FF2B5EF4-FFF2-40B4-BE49-F238E27FC236}">
                      <a16:creationId xmlns:a16="http://schemas.microsoft.com/office/drawing/2014/main" id="{1E7C3B19-01E6-4831-8612-FFBB81D530EA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659171538"/>
                    </p:ext>
                  </p:extLst>
                </p:nvPr>
              </p:nvGraphicFramePr>
              <p:xfrm>
                <a:off x="3105663" y="5777785"/>
                <a:ext cx="2055767" cy="268831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2060" name="Equation" r:id="rId7" imgW="1650960" imgH="215640" progId="Equation.3">
                        <p:embed/>
                      </p:oleObj>
                    </mc:Choice>
                    <mc:Fallback>
                      <p:oleObj name="Equation" r:id="rId7" imgW="1650960" imgH="215640" progId="Equation.3">
                        <p:embed/>
                        <p:pic>
                          <p:nvPicPr>
                            <p:cNvPr id="17" name="Object 16">
                              <a:extLst>
                                <a:ext uri="{FF2B5EF4-FFF2-40B4-BE49-F238E27FC236}">
                                  <a16:creationId xmlns:a16="http://schemas.microsoft.com/office/drawing/2014/main" id="{1E7C3B19-01E6-4831-8612-FFBB81D530EA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8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3105663" y="5777785"/>
                              <a:ext cx="2055767" cy="268831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17" name="Object 16">
                  <a:extLst>
                    <a:ext uri="{FF2B5EF4-FFF2-40B4-BE49-F238E27FC236}">
                      <a16:creationId xmlns:a16="http://schemas.microsoft.com/office/drawing/2014/main" id="{1E7C3B19-01E6-4831-8612-FFBB81D530EA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659171538"/>
                    </p:ext>
                  </p:extLst>
                </p:nvPr>
              </p:nvGraphicFramePr>
              <p:xfrm>
                <a:off x="3105663" y="5777785"/>
                <a:ext cx="2055767" cy="268831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9" imgW="1650960" imgH="215640" progId="Equation.3">
                        <p:embed/>
                      </p:oleObj>
                    </mc:Choice>
                    <mc:Fallback>
                      <p:oleObj name="Equation" r:id="rId9" imgW="1650960" imgH="215640" progId="Equation.3">
                        <p:embed/>
                        <p:pic>
                          <p:nvPicPr>
                            <p:cNvPr id="17" name="Object 16">
                              <a:extLst>
                                <a:ext uri="{FF2B5EF4-FFF2-40B4-BE49-F238E27FC236}">
                                  <a16:creationId xmlns:a16="http://schemas.microsoft.com/office/drawing/2014/main" id="{1E7C3B19-01E6-4831-8612-FFBB81D530EA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10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3105663" y="5777785"/>
                              <a:ext cx="2055767" cy="268831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060032F7-B99C-44F8-92AB-BCFA97026633}"/>
                    </a:ext>
                  </a:extLst>
                </p:cNvPr>
                <p:cNvSpPr txBox="1"/>
                <p:nvPr/>
              </p:nvSpPr>
              <p:spPr>
                <a:xfrm>
                  <a:off x="2498362" y="4441161"/>
                  <a:ext cx="2800861" cy="55335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  <m:r>
                          <a:rPr lang="en-US" sz="1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sz="1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)=</m:t>
                        </m:r>
                        <m:r>
                          <a:rPr lang="en-US" sz="1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sz="1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sz="1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)⋅</m:t>
                        </m:r>
                        <m:f>
                          <m:fPr>
                            <m:ctrlPr>
                              <a:rPr lang="en-US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den>
                        </m:f>
                        <m: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⋅</m:t>
                        </m:r>
                        <m:func>
                          <m:funcPr>
                            <m:ctrlPr>
                              <a:rPr lang="en-US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600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exp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𝜋𝜂</m:t>
                                </m:r>
                              </m:e>
                            </m:d>
                          </m:e>
                        </m:func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060032F7-B99C-44F8-92AB-BCFA970266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98362" y="4441161"/>
                  <a:ext cx="2800861" cy="553357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0BB8F5D-390E-4447-BB6C-10EEA5DEA589}"/>
                </a:ext>
              </a:extLst>
            </p:cNvPr>
            <p:cNvCxnSpPr/>
            <p:nvPr/>
          </p:nvCxnSpPr>
          <p:spPr>
            <a:xfrm flipV="1">
              <a:off x="2244191" y="3264408"/>
              <a:ext cx="14377" cy="622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9D559FD-A685-A8DA-3B51-3DAC2DF0A5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744" t="3278" b="4192"/>
            <a:stretch/>
          </p:blipFill>
          <p:spPr>
            <a:xfrm rot="10800000">
              <a:off x="1123385" y="3542457"/>
              <a:ext cx="1081579" cy="3345393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00C78C8-F40F-4037-87B3-F46AF638E4BD}"/>
                </a:ext>
              </a:extLst>
            </p:cNvPr>
            <p:cNvSpPr txBox="1"/>
            <p:nvPr/>
          </p:nvSpPr>
          <p:spPr>
            <a:xfrm>
              <a:off x="1049704" y="2668216"/>
              <a:ext cx="184731" cy="36933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568551F-EE98-4E26-890A-B35681C9EC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5" t="10258" r="15968" b="22960"/>
            <a:stretch/>
          </p:blipFill>
          <p:spPr>
            <a:xfrm>
              <a:off x="71926" y="1468173"/>
              <a:ext cx="4061620" cy="1952804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2A030A7-2E66-4AC7-B3A6-9E0ED7ACEFD0}"/>
                </a:ext>
              </a:extLst>
            </p:cNvPr>
            <p:cNvSpPr txBox="1"/>
            <p:nvPr/>
          </p:nvSpPr>
          <p:spPr>
            <a:xfrm>
              <a:off x="566102" y="1408268"/>
              <a:ext cx="3864519" cy="36933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Identified by Gamow and Teller in 1938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CE4D1F4-1C46-4E80-9B2A-DCA5F895DC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78" r="20339" b="4192"/>
            <a:stretch/>
          </p:blipFill>
          <p:spPr>
            <a:xfrm rot="10800000">
              <a:off x="2202024" y="3541804"/>
              <a:ext cx="3331622" cy="3345393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</p:pic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76C2B522-5C47-4DC4-B4AF-EE24C6D96827}"/>
                </a:ext>
              </a:extLst>
            </p:cNvPr>
            <p:cNvCxnSpPr>
              <a:cxnSpLocks/>
            </p:cNvCxnSpPr>
            <p:nvPr/>
          </p:nvCxnSpPr>
          <p:spPr>
            <a:xfrm>
              <a:off x="2244191" y="2382572"/>
              <a:ext cx="14377" cy="3530223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DE6BBB3-5182-45D8-8D58-8487948C2554}"/>
                </a:ext>
              </a:extLst>
            </p:cNvPr>
            <p:cNvSpPr/>
            <p:nvPr/>
          </p:nvSpPr>
          <p:spPr>
            <a:xfrm>
              <a:off x="2006028" y="6042659"/>
              <a:ext cx="399987" cy="268831"/>
            </a:xfrm>
            <a:custGeom>
              <a:avLst/>
              <a:gdLst>
                <a:gd name="connsiteX0" fmla="*/ 237981 w 237981"/>
                <a:gd name="connsiteY0" fmla="*/ 0 h 202776"/>
                <a:gd name="connsiteX1" fmla="*/ 148446 w 237981"/>
                <a:gd name="connsiteY1" fmla="*/ 47625 h 202776"/>
                <a:gd name="connsiteX2" fmla="*/ 104631 w 237981"/>
                <a:gd name="connsiteY2" fmla="*/ 76200 h 202776"/>
                <a:gd name="connsiteX3" fmla="*/ 76056 w 237981"/>
                <a:gd name="connsiteY3" fmla="*/ 102870 h 202776"/>
                <a:gd name="connsiteX4" fmla="*/ 41766 w 237981"/>
                <a:gd name="connsiteY4" fmla="*/ 140970 h 202776"/>
                <a:gd name="connsiteX5" fmla="*/ 3666 w 237981"/>
                <a:gd name="connsiteY5" fmla="*/ 194310 h 202776"/>
                <a:gd name="connsiteX6" fmla="*/ 3666 w 237981"/>
                <a:gd name="connsiteY6" fmla="*/ 201930 h 202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981" h="202776">
                  <a:moveTo>
                    <a:pt x="237981" y="0"/>
                  </a:moveTo>
                  <a:cubicBezTo>
                    <a:pt x="204326" y="17462"/>
                    <a:pt x="170671" y="34925"/>
                    <a:pt x="148446" y="47625"/>
                  </a:cubicBezTo>
                  <a:cubicBezTo>
                    <a:pt x="126221" y="60325"/>
                    <a:pt x="116696" y="66993"/>
                    <a:pt x="104631" y="76200"/>
                  </a:cubicBezTo>
                  <a:cubicBezTo>
                    <a:pt x="92566" y="85408"/>
                    <a:pt x="86533" y="92075"/>
                    <a:pt x="76056" y="102870"/>
                  </a:cubicBezTo>
                  <a:cubicBezTo>
                    <a:pt x="65578" y="113665"/>
                    <a:pt x="53831" y="125730"/>
                    <a:pt x="41766" y="140970"/>
                  </a:cubicBezTo>
                  <a:cubicBezTo>
                    <a:pt x="29701" y="156210"/>
                    <a:pt x="3666" y="194310"/>
                    <a:pt x="3666" y="194310"/>
                  </a:cubicBezTo>
                  <a:cubicBezTo>
                    <a:pt x="-2684" y="204470"/>
                    <a:pt x="491" y="203200"/>
                    <a:pt x="3666" y="201930"/>
                  </a:cubicBezTo>
                </a:path>
              </a:pathLst>
            </a:custGeom>
            <a:ln w="19050">
              <a:prstDash val="sysDot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2974841-31A9-4B5F-B689-CC3831EB0FDB}"/>
                </a:ext>
              </a:extLst>
            </p:cNvPr>
            <p:cNvSpPr/>
            <p:nvPr/>
          </p:nvSpPr>
          <p:spPr>
            <a:xfrm>
              <a:off x="2066666" y="5751195"/>
              <a:ext cx="341254" cy="289560"/>
            </a:xfrm>
            <a:custGeom>
              <a:avLst/>
              <a:gdLst>
                <a:gd name="connsiteX0" fmla="*/ 236220 w 236220"/>
                <a:gd name="connsiteY0" fmla="*/ 289560 h 289560"/>
                <a:gd name="connsiteX1" fmla="*/ 171450 w 236220"/>
                <a:gd name="connsiteY1" fmla="*/ 270510 h 289560"/>
                <a:gd name="connsiteX2" fmla="*/ 112395 w 236220"/>
                <a:gd name="connsiteY2" fmla="*/ 230505 h 289560"/>
                <a:gd name="connsiteX3" fmla="*/ 80010 w 236220"/>
                <a:gd name="connsiteY3" fmla="*/ 173355 h 289560"/>
                <a:gd name="connsiteX4" fmla="*/ 22860 w 236220"/>
                <a:gd name="connsiteY4" fmla="*/ 36195 h 289560"/>
                <a:gd name="connsiteX5" fmla="*/ 0 w 236220"/>
                <a:gd name="connsiteY5" fmla="*/ 0 h 289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6220" h="289560">
                  <a:moveTo>
                    <a:pt x="236220" y="289560"/>
                  </a:moveTo>
                  <a:cubicBezTo>
                    <a:pt x="214153" y="284956"/>
                    <a:pt x="192087" y="280352"/>
                    <a:pt x="171450" y="270510"/>
                  </a:cubicBezTo>
                  <a:cubicBezTo>
                    <a:pt x="150812" y="260667"/>
                    <a:pt x="127635" y="246697"/>
                    <a:pt x="112395" y="230505"/>
                  </a:cubicBezTo>
                  <a:cubicBezTo>
                    <a:pt x="97155" y="214312"/>
                    <a:pt x="94932" y="205740"/>
                    <a:pt x="80010" y="173355"/>
                  </a:cubicBezTo>
                  <a:cubicBezTo>
                    <a:pt x="65087" y="140970"/>
                    <a:pt x="36195" y="65087"/>
                    <a:pt x="22860" y="36195"/>
                  </a:cubicBezTo>
                  <a:cubicBezTo>
                    <a:pt x="9525" y="7303"/>
                    <a:pt x="0" y="0"/>
                    <a:pt x="0" y="0"/>
                  </a:cubicBezTo>
                </a:path>
              </a:pathLst>
            </a:custGeom>
            <a:ln w="19050">
              <a:prstDash val="sysDot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10CFBDB-8B38-47D1-B469-776D6E31E17C}"/>
                </a:ext>
              </a:extLst>
            </p:cNvPr>
            <p:cNvSpPr txBox="1"/>
            <p:nvPr/>
          </p:nvSpPr>
          <p:spPr>
            <a:xfrm>
              <a:off x="41801" y="4435467"/>
              <a:ext cx="1325217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How does the S-factor </a:t>
              </a:r>
              <a:r>
                <a:rPr lang="en-US" dirty="0">
                  <a:solidFill>
                    <a:srgbClr val="FF0000"/>
                  </a:solidFill>
                </a:rPr>
                <a:t>extrapolate </a:t>
              </a:r>
              <a:r>
                <a:rPr lang="en-US" dirty="0"/>
                <a:t>towards the threshold?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8654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D2C3F-7AC4-4EE0-A41A-092850C18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4131"/>
            <a:ext cx="10515600" cy="1325563"/>
          </a:xfrm>
        </p:spPr>
        <p:txBody>
          <a:bodyPr/>
          <a:lstStyle/>
          <a:p>
            <a:r>
              <a:rPr lang="en-US" dirty="0"/>
              <a:t>SMEC Model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2B0FF6-9B9E-41ED-A6D1-E641BFDE360C}"/>
              </a:ext>
            </a:extLst>
          </p:cNvPr>
          <p:cNvSpPr txBox="1"/>
          <p:nvPr/>
        </p:nvSpPr>
        <p:spPr>
          <a:xfrm>
            <a:off x="6378192" y="622858"/>
            <a:ext cx="57032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Threshold resonances emerge through continuum-coupling induced collectivization of bound shell model  levels embedded in the unbound continuum.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8E8F29-0555-4CD9-9C7F-7B774EE1B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986" y="2409825"/>
            <a:ext cx="5345221" cy="43240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D4D1B8-00F6-4A87-8778-E1DDC6418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0099" y="1546188"/>
            <a:ext cx="2983391" cy="51876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59A33FE-885F-485E-B6E3-AF4F51E50BBF}"/>
              </a:ext>
            </a:extLst>
          </p:cNvPr>
          <p:cNvSpPr txBox="1"/>
          <p:nvPr/>
        </p:nvSpPr>
        <p:spPr>
          <a:xfrm>
            <a:off x="1292223" y="1209496"/>
            <a:ext cx="51402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0" i="0" dirty="0">
                <a:solidFill>
                  <a:srgbClr val="333333"/>
                </a:solidFill>
                <a:effectLst/>
                <a:latin typeface="Proxima Nova"/>
              </a:rPr>
              <a:t>Near-threshold resonances in </a:t>
            </a:r>
            <a:r>
              <a:rPr lang="en-US" b="0" i="0" baseline="30000" dirty="0">
                <a:solidFill>
                  <a:srgbClr val="333333"/>
                </a:solidFill>
                <a:effectLst/>
                <a:latin typeface="Proxima Nova"/>
              </a:rPr>
              <a:t>11</a:t>
            </a:r>
            <a:r>
              <a:rPr lang="en-US" b="0" i="0" dirty="0">
                <a:solidFill>
                  <a:srgbClr val="333333"/>
                </a:solidFill>
                <a:effectLst/>
                <a:latin typeface="Proxima Nova"/>
              </a:rPr>
              <a:t>C and the </a:t>
            </a:r>
            <a:r>
              <a:rPr lang="en-US" b="0" i="0" baseline="30000" dirty="0">
                <a:solidFill>
                  <a:srgbClr val="333333"/>
                </a:solidFill>
                <a:effectLst/>
                <a:latin typeface="Proxima Nova"/>
              </a:rPr>
              <a:t>10</a:t>
            </a:r>
            <a:r>
              <a:rPr lang="en-US" b="0" i="0" dirty="0">
                <a:solidFill>
                  <a:srgbClr val="333333"/>
                </a:solidFill>
                <a:effectLst/>
                <a:latin typeface="Proxima Nova"/>
              </a:rPr>
              <a:t>B(p,</a:t>
            </a:r>
            <a:r>
              <a:rPr lang="el-GR" b="0" i="0" dirty="0">
                <a:solidFill>
                  <a:srgbClr val="333333"/>
                </a:solidFill>
                <a:effectLst/>
                <a:latin typeface="Proxima Nova"/>
              </a:rPr>
              <a:t>α</a:t>
            </a:r>
            <a:r>
              <a:rPr lang="en-US" b="0" i="0" dirty="0">
                <a:solidFill>
                  <a:srgbClr val="333333"/>
                </a:solidFill>
                <a:effectLst/>
                <a:latin typeface="Proxima Nova"/>
              </a:rPr>
              <a:t>)</a:t>
            </a:r>
            <a:r>
              <a:rPr lang="en-US" b="0" i="0" baseline="30000" dirty="0">
                <a:solidFill>
                  <a:srgbClr val="333333"/>
                </a:solidFill>
                <a:effectLst/>
                <a:latin typeface="Proxima Nova"/>
              </a:rPr>
              <a:t>7</a:t>
            </a:r>
            <a:r>
              <a:rPr lang="en-US" b="0" i="0" dirty="0">
                <a:solidFill>
                  <a:srgbClr val="333333"/>
                </a:solidFill>
                <a:effectLst/>
                <a:latin typeface="Proxima Nova"/>
              </a:rPr>
              <a:t>Be aneutronic reaction</a:t>
            </a:r>
          </a:p>
          <a:p>
            <a:pPr algn="l"/>
            <a:r>
              <a:rPr lang="en-US" b="0" i="0" dirty="0">
                <a:solidFill>
                  <a:srgbClr val="555555"/>
                </a:solidFill>
                <a:effectLst/>
                <a:latin typeface="Proxima Nova"/>
              </a:rPr>
              <a:t>J. </a:t>
            </a:r>
            <a:r>
              <a:rPr lang="en-US" b="0" i="0" dirty="0" err="1">
                <a:solidFill>
                  <a:srgbClr val="555555"/>
                </a:solidFill>
                <a:effectLst/>
                <a:latin typeface="Proxima Nova"/>
              </a:rPr>
              <a:t>Okołowicz</a:t>
            </a:r>
            <a:r>
              <a:rPr lang="en-US" b="0" i="0" dirty="0">
                <a:solidFill>
                  <a:srgbClr val="555555"/>
                </a:solidFill>
                <a:effectLst/>
                <a:latin typeface="Proxima Nova"/>
              </a:rPr>
              <a:t>, M. </a:t>
            </a:r>
            <a:r>
              <a:rPr lang="en-US" b="0" i="0" dirty="0" err="1">
                <a:solidFill>
                  <a:srgbClr val="555555"/>
                </a:solidFill>
                <a:effectLst/>
                <a:latin typeface="Proxima Nova"/>
              </a:rPr>
              <a:t>Płoszajczak</a:t>
            </a:r>
            <a:r>
              <a:rPr lang="en-US" b="0" i="0" dirty="0">
                <a:solidFill>
                  <a:srgbClr val="555555"/>
                </a:solidFill>
                <a:effectLst/>
                <a:latin typeface="Proxima Nova"/>
              </a:rPr>
              <a:t>, and W. </a:t>
            </a:r>
            <a:r>
              <a:rPr lang="en-US" b="0" i="0" dirty="0" err="1">
                <a:solidFill>
                  <a:srgbClr val="555555"/>
                </a:solidFill>
                <a:effectLst/>
                <a:latin typeface="Proxima Nova"/>
              </a:rPr>
              <a:t>Nazarewicz</a:t>
            </a:r>
            <a:endParaRPr lang="en-US" b="0" i="0" dirty="0">
              <a:solidFill>
                <a:srgbClr val="555555"/>
              </a:solidFill>
              <a:effectLst/>
              <a:latin typeface="Proxima Nova"/>
            </a:endParaRPr>
          </a:p>
          <a:p>
            <a:pPr algn="l"/>
            <a:r>
              <a:rPr lang="en-US" b="0" i="0" dirty="0">
                <a:solidFill>
                  <a:srgbClr val="555555"/>
                </a:solidFill>
                <a:effectLst/>
                <a:latin typeface="Proxima Nova"/>
              </a:rPr>
              <a:t>Phys. Rev. C </a:t>
            </a:r>
            <a:r>
              <a:rPr lang="en-US" b="1" i="0" dirty="0">
                <a:solidFill>
                  <a:srgbClr val="555555"/>
                </a:solidFill>
                <a:effectLst/>
                <a:latin typeface="Proxima Nova"/>
              </a:rPr>
              <a:t>107</a:t>
            </a:r>
            <a:r>
              <a:rPr lang="en-US" b="0" i="0" dirty="0">
                <a:solidFill>
                  <a:srgbClr val="555555"/>
                </a:solidFill>
                <a:effectLst/>
                <a:latin typeface="Proxima Nova"/>
              </a:rPr>
              <a:t>, (2023) L021305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42976F-BE9F-4BEA-9175-BAFE45715226}"/>
              </a:ext>
            </a:extLst>
          </p:cNvPr>
          <p:cNvSpPr txBox="1"/>
          <p:nvPr/>
        </p:nvSpPr>
        <p:spPr>
          <a:xfrm>
            <a:off x="4505498" y="2571860"/>
            <a:ext cx="20199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rgbClr val="4D5156"/>
                </a:solidFill>
                <a:effectLst/>
              </a:rPr>
              <a:t> </a:t>
            </a:r>
            <a:r>
              <a:rPr lang="en-US" b="1" i="0" dirty="0">
                <a:solidFill>
                  <a:srgbClr val="5F6368"/>
                </a:solidFill>
                <a:effectLst/>
              </a:rPr>
              <a:t>SMEC</a:t>
            </a:r>
            <a:r>
              <a:rPr lang="en-US" b="0" i="0" dirty="0">
                <a:solidFill>
                  <a:srgbClr val="4D5156"/>
                </a:solidFill>
                <a:effectLst/>
              </a:rPr>
              <a:t> (shell model embedded in the continuum)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9053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4DBDE-30F2-4EDE-87F7-754288B294E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Experimental data and R-matrix fit</a:t>
            </a:r>
            <a:endParaRPr lang="de-D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317618-7D1A-4930-94BE-AF6BD6D146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68" t="4732" r="2248" b="1721"/>
          <a:stretch/>
        </p:blipFill>
        <p:spPr>
          <a:xfrm>
            <a:off x="6747850" y="3173694"/>
            <a:ext cx="3629897" cy="24240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606904-43F3-4314-AD9C-63A10591E6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5603"/>
            <a:ext cx="4015409" cy="44395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4D343F-C36E-4877-8446-84A2940B1F59}"/>
              </a:ext>
            </a:extLst>
          </p:cNvPr>
          <p:cNvSpPr txBox="1"/>
          <p:nvPr/>
        </p:nvSpPr>
        <p:spPr>
          <a:xfrm>
            <a:off x="4451831" y="1502960"/>
            <a:ext cx="75877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The fits show a number of broad structures as predicted by SMEC, including the state at 500 keV, all have a substantial </a:t>
            </a:r>
            <a:r>
              <a:rPr lang="en-US" sz="2200" dirty="0">
                <a:sym typeface="Symbol" panose="05050102010706020507" pitchFamily="18" charset="2"/>
              </a:rPr>
              <a:t> </a:t>
            </a:r>
            <a:r>
              <a:rPr lang="en-US" sz="2200" dirty="0"/>
              <a:t>width, suggesting strong </a:t>
            </a:r>
            <a:r>
              <a:rPr lang="en-US" sz="2200" dirty="0">
                <a:sym typeface="Symbol" panose="05050102010706020507" pitchFamily="18" charset="2"/>
              </a:rPr>
              <a:t></a:t>
            </a:r>
            <a:r>
              <a:rPr lang="en-US" sz="2200" dirty="0"/>
              <a:t> </a:t>
            </a:r>
            <a:r>
              <a:rPr lang="en-US" sz="2200" dirty="0" err="1"/>
              <a:t>clusterization</a:t>
            </a:r>
            <a:r>
              <a:rPr lang="en-US" sz="2200" dirty="0"/>
              <a:t>.</a:t>
            </a:r>
            <a:endParaRPr lang="de-DE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529CBB-E251-49D0-A68C-A2BCE43183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878"/>
          <a:stretch/>
        </p:blipFill>
        <p:spPr>
          <a:xfrm>
            <a:off x="3082678" y="2979063"/>
            <a:ext cx="3894717" cy="26859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52E97A-2E54-4C50-A9DA-AA687BAC1C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7747" y="2580658"/>
            <a:ext cx="1822603" cy="30957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ECD78E-24F0-4BAB-B2B7-51F5C44992E4}"/>
              </a:ext>
            </a:extLst>
          </p:cNvPr>
          <p:cNvSpPr txBox="1"/>
          <p:nvPr/>
        </p:nvSpPr>
        <p:spPr>
          <a:xfrm>
            <a:off x="10369397" y="5851678"/>
            <a:ext cx="18226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SMEC based nuclear potential predictions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8A679D-B54D-4DE1-AA32-4F18846DFA69}"/>
              </a:ext>
            </a:extLst>
          </p:cNvPr>
          <p:cNvSpPr txBox="1"/>
          <p:nvPr/>
        </p:nvSpPr>
        <p:spPr>
          <a:xfrm>
            <a:off x="3687164" y="5869064"/>
            <a:ext cx="2968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Radiative capture data: Wiescher et al. PRC 1982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35DB46-CE1E-4172-BD9A-FF02EF40C115}"/>
              </a:ext>
            </a:extLst>
          </p:cNvPr>
          <p:cNvSpPr txBox="1"/>
          <p:nvPr/>
        </p:nvSpPr>
        <p:spPr>
          <a:xfrm>
            <a:off x="7584747" y="5869064"/>
            <a:ext cx="1617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Scattering and reaction data</a:t>
            </a:r>
          </a:p>
        </p:txBody>
      </p:sp>
    </p:spTree>
    <p:extLst>
      <p:ext uri="{BB962C8B-B14F-4D97-AF65-F5344CB8AC3E}">
        <p14:creationId xmlns:p14="http://schemas.microsoft.com/office/powerpoint/2010/main" val="38801343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DDB5208-D79D-1A4D-14F4-33E66EF1C8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972" y="1234062"/>
            <a:ext cx="2573809" cy="29195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AC4E56-CCC3-4E27-B0B1-F01255893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798" y="147940"/>
            <a:ext cx="10515600" cy="1325563"/>
          </a:xfrm>
        </p:spPr>
        <p:txBody>
          <a:bodyPr/>
          <a:lstStyle/>
          <a:p>
            <a:r>
              <a:rPr lang="en-US" dirty="0"/>
              <a:t>Cluster Formation near Threshold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4F87072-7E6C-4E4F-B24E-C830733F36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3184"/>
            <a:ext cx="65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500" b="0" i="0" u="none" strike="noStrike" cap="none" normalizeH="0" baseline="0" dirty="0">
              <a:ln>
                <a:noFill/>
              </a:ln>
              <a:solidFill>
                <a:srgbClr val="1F1F1F"/>
              </a:solidFill>
              <a:effectLst/>
              <a:latin typeface="ElsevierGulliver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46D388E-0505-FF00-BF65-8139B6625187}"/>
              </a:ext>
            </a:extLst>
          </p:cNvPr>
          <p:cNvGrpSpPr/>
          <p:nvPr/>
        </p:nvGrpSpPr>
        <p:grpSpPr>
          <a:xfrm>
            <a:off x="3015137" y="3168627"/>
            <a:ext cx="4343271" cy="1023694"/>
            <a:chOff x="2575166" y="3918459"/>
            <a:chExt cx="4343271" cy="1023694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1F29FBF4-8ADB-DC6B-CE0A-45B0520F9CD7}"/>
                </a:ext>
              </a:extLst>
            </p:cNvPr>
            <p:cNvGrpSpPr/>
            <p:nvPr/>
          </p:nvGrpSpPr>
          <p:grpSpPr>
            <a:xfrm>
              <a:off x="2575166" y="4208465"/>
              <a:ext cx="3544903" cy="733688"/>
              <a:chOff x="2551097" y="3317104"/>
              <a:chExt cx="3544903" cy="733688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CC6E4C24-E712-6187-7B94-8CEA2242DF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83162"/>
              <a:stretch/>
            </p:blipFill>
            <p:spPr>
              <a:xfrm>
                <a:off x="2551097" y="3317104"/>
                <a:ext cx="3544903" cy="683325"/>
              </a:xfrm>
              <a:prstGeom prst="rect">
                <a:avLst/>
              </a:prstGeom>
            </p:spPr>
          </p:pic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5FF0A50-4457-A619-D06C-62B462A739E6}"/>
                  </a:ext>
                </a:extLst>
              </p:cNvPr>
              <p:cNvSpPr/>
              <p:nvPr/>
            </p:nvSpPr>
            <p:spPr>
              <a:xfrm>
                <a:off x="4128240" y="3877319"/>
                <a:ext cx="1967760" cy="17347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0BABAFA-B11F-96FB-B058-B831924C5DDC}"/>
                </a:ext>
              </a:extLst>
            </p:cNvPr>
            <p:cNvGrpSpPr/>
            <p:nvPr/>
          </p:nvGrpSpPr>
          <p:grpSpPr>
            <a:xfrm>
              <a:off x="5938997" y="3918459"/>
              <a:ext cx="979440" cy="992067"/>
              <a:chOff x="7436257" y="878926"/>
              <a:chExt cx="968793" cy="1026075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5F249F53-4589-C1B4-C1E6-0A6FE9EC4956}"/>
                  </a:ext>
                </a:extLst>
              </p:cNvPr>
              <p:cNvGrpSpPr/>
              <p:nvPr/>
            </p:nvGrpSpPr>
            <p:grpSpPr>
              <a:xfrm>
                <a:off x="7436257" y="914400"/>
                <a:ext cx="945743" cy="990601"/>
                <a:chOff x="5105399" y="4648200"/>
                <a:chExt cx="1933127" cy="1804252"/>
              </a:xfrm>
            </p:grpSpPr>
            <p:pic>
              <p:nvPicPr>
                <p:cNvPr id="25" name="Picture 6" descr="http://images.slideplayer.com/14/4458863/slides/slide_10.jpg">
                  <a:extLst>
                    <a:ext uri="{FF2B5EF4-FFF2-40B4-BE49-F238E27FC236}">
                      <a16:creationId xmlns:a16="http://schemas.microsoft.com/office/drawing/2014/main" id="{D3911CF2-B682-42D0-9F32-D8FB25F316B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066" t="19187" r="24793" b="54504"/>
                <a:stretch/>
              </p:blipFill>
              <p:spPr bwMode="auto">
                <a:xfrm>
                  <a:off x="5105399" y="4648200"/>
                  <a:ext cx="1933127" cy="180425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D0047FE-AE33-DBFD-A841-2D04547F6784}"/>
                    </a:ext>
                  </a:extLst>
                </p:cNvPr>
                <p:cNvSpPr/>
                <p:nvPr/>
              </p:nvSpPr>
              <p:spPr>
                <a:xfrm>
                  <a:off x="5181600" y="6172200"/>
                  <a:ext cx="533400" cy="26900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63BAE70-FE6B-0667-7234-452DE75FF6F3}"/>
                  </a:ext>
                </a:extLst>
              </p:cNvPr>
              <p:cNvSpPr txBox="1"/>
              <p:nvPr/>
            </p:nvSpPr>
            <p:spPr>
              <a:xfrm>
                <a:off x="8058480" y="878926"/>
                <a:ext cx="34657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FFFF00"/>
                    </a:solidFill>
                  </a:rPr>
                  <a:t>0</a:t>
                </a:r>
                <a:r>
                  <a:rPr lang="en-US" sz="1400" baseline="30000" dirty="0">
                    <a:solidFill>
                      <a:srgbClr val="FFFF00"/>
                    </a:solidFill>
                  </a:rPr>
                  <a:t>+</a:t>
                </a:r>
              </a:p>
            </p:txBody>
          </p:sp>
        </p:grp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3E0EF411-A9B2-B1D8-3D69-24C0A1EF5D17}"/>
              </a:ext>
            </a:extLst>
          </p:cNvPr>
          <p:cNvSpPr txBox="1"/>
          <p:nvPr/>
        </p:nvSpPr>
        <p:spPr>
          <a:xfrm>
            <a:off x="3180576" y="5963789"/>
            <a:ext cx="58609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0" u="none" strike="noStrike" baseline="0" dirty="0"/>
              <a:t>Jacek </a:t>
            </a:r>
            <a:r>
              <a:rPr lang="en-US" sz="1600" b="0" i="0" u="none" strike="noStrike" baseline="0" dirty="0" err="1"/>
              <a:t>Okolowicz</a:t>
            </a:r>
            <a:r>
              <a:rPr lang="en-US" sz="1600" b="0" i="0" u="none" strike="noStrike" baseline="0" dirty="0"/>
              <a:t>, Marek </a:t>
            </a:r>
            <a:r>
              <a:rPr lang="en-US" sz="1600" b="0" i="0" u="none" strike="noStrike" baseline="0" dirty="0" err="1"/>
              <a:t>Ploszajczak</a:t>
            </a:r>
            <a:r>
              <a:rPr lang="en-US" sz="1600" b="0" i="0" u="none" strike="noStrike" baseline="0" dirty="0"/>
              <a:t> and Witold </a:t>
            </a:r>
            <a:r>
              <a:rPr lang="en-US" sz="1600" b="0" i="0" u="none" strike="noStrike" baseline="0" dirty="0" err="1"/>
              <a:t>Nazarewicz</a:t>
            </a:r>
            <a:endParaRPr lang="en-US" sz="1600" b="0" i="0" u="none" strike="noStrike" baseline="0" dirty="0"/>
          </a:p>
          <a:p>
            <a:r>
              <a:rPr lang="en-US" sz="1600" b="1" i="0" u="none" strike="noStrike" baseline="0" dirty="0"/>
              <a:t>On the Origin of Nuclear Clustering</a:t>
            </a:r>
            <a:endParaRPr lang="en-US" sz="1600" dirty="0"/>
          </a:p>
          <a:p>
            <a:pPr algn="l"/>
            <a:r>
              <a:rPr lang="en-US" sz="1600" b="0" i="0" u="none" strike="noStrike" baseline="0" dirty="0"/>
              <a:t>Progress of Theoretical Physics Supplement No. 196, (2012) 230-243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1D01B54-3EAC-FB92-B7BF-2476F1A947A7}"/>
              </a:ext>
            </a:extLst>
          </p:cNvPr>
          <p:cNvGrpSpPr/>
          <p:nvPr/>
        </p:nvGrpSpPr>
        <p:grpSpPr>
          <a:xfrm>
            <a:off x="7333763" y="1473503"/>
            <a:ext cx="4738675" cy="4352493"/>
            <a:chOff x="7333763" y="1473503"/>
            <a:chExt cx="4738675" cy="435249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AA3265E-BDCE-7AF5-4E3D-599A4F34B593}"/>
                </a:ext>
              </a:extLst>
            </p:cNvPr>
            <p:cNvGrpSpPr/>
            <p:nvPr/>
          </p:nvGrpSpPr>
          <p:grpSpPr>
            <a:xfrm>
              <a:off x="7333763" y="1473503"/>
              <a:ext cx="4738675" cy="4352493"/>
              <a:chOff x="7336388" y="2255394"/>
              <a:chExt cx="4738675" cy="4352493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6917FA8B-C361-ECC4-16CF-943F132B30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36388" y="2255394"/>
                <a:ext cx="3793940" cy="4352493"/>
              </a:xfrm>
              <a:prstGeom prst="rect">
                <a:avLst/>
              </a:prstGeom>
            </p:spPr>
          </p:pic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588A430A-9551-C890-73EE-C77F5669AFD8}"/>
                  </a:ext>
                </a:extLst>
              </p:cNvPr>
              <p:cNvGrpSpPr/>
              <p:nvPr/>
            </p:nvGrpSpPr>
            <p:grpSpPr>
              <a:xfrm>
                <a:off x="10835809" y="3712848"/>
                <a:ext cx="1239254" cy="1080440"/>
                <a:chOff x="7443514" y="2323777"/>
                <a:chExt cx="1150281" cy="1080440"/>
              </a:xfrm>
            </p:grpSpPr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E00562CB-1C6A-9649-4941-EE640A35C37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5735" t="29086" r="23245"/>
                <a:stretch/>
              </p:blipFill>
              <p:spPr bwMode="auto">
                <a:xfrm>
                  <a:off x="7443535" y="2323777"/>
                  <a:ext cx="1090865" cy="10804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6829614A-9EB8-81F5-04CC-BFBF37E85223}"/>
                    </a:ext>
                  </a:extLst>
                </p:cNvPr>
                <p:cNvSpPr txBox="1"/>
                <p:nvPr/>
              </p:nvSpPr>
              <p:spPr>
                <a:xfrm>
                  <a:off x="7443514" y="2344579"/>
                  <a:ext cx="1150281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baseline="30000" dirty="0">
                      <a:solidFill>
                        <a:srgbClr val="FFFF00"/>
                      </a:solidFill>
                      <a:latin typeface="Comic Sans MS" panose="030F0702030302020204" pitchFamily="66" charset="0"/>
                    </a:rPr>
                    <a:t>12</a:t>
                  </a:r>
                  <a:r>
                    <a:rPr lang="en-US" sz="1000" dirty="0">
                      <a:solidFill>
                        <a:srgbClr val="FFFF00"/>
                      </a:solidFill>
                      <a:latin typeface="Comic Sans MS" panose="030F0702030302020204" pitchFamily="66" charset="0"/>
                    </a:rPr>
                    <a:t>C Hoyle State</a:t>
                  </a: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ED60262E-A379-4468-8952-983767EC54DD}"/>
                    </a:ext>
                  </a:extLst>
                </p:cNvPr>
                <p:cNvSpPr txBox="1"/>
                <p:nvPr/>
              </p:nvSpPr>
              <p:spPr>
                <a:xfrm>
                  <a:off x="8056538" y="2919406"/>
                  <a:ext cx="34657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FFFF00"/>
                      </a:solidFill>
                    </a:rPr>
                    <a:t>0</a:t>
                  </a:r>
                  <a:r>
                    <a:rPr lang="en-US" sz="1400" baseline="30000" dirty="0">
                      <a:solidFill>
                        <a:srgbClr val="FFFF00"/>
                      </a:solidFill>
                    </a:rPr>
                    <a:t>+</a:t>
                  </a: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9E5EB0A5-5ED6-4BF8-1093-727720871110}"/>
                  </a:ext>
                </a:extLst>
              </p:cNvPr>
              <p:cNvGrpSpPr/>
              <p:nvPr/>
            </p:nvGrpSpPr>
            <p:grpSpPr>
              <a:xfrm>
                <a:off x="10798485" y="4523131"/>
                <a:ext cx="1163052" cy="1099029"/>
                <a:chOff x="7443537" y="3610099"/>
                <a:chExt cx="1098143" cy="1135915"/>
              </a:xfrm>
            </p:grpSpPr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5BCBFADC-6DE6-3E35-F367-59D109D2BF3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221" t="29036" r="45016"/>
                <a:stretch/>
              </p:blipFill>
              <p:spPr bwMode="auto">
                <a:xfrm>
                  <a:off x="7443537" y="3610099"/>
                  <a:ext cx="1098143" cy="11359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8663CBE7-0928-C520-D807-627F442AF36C}"/>
                    </a:ext>
                  </a:extLst>
                </p:cNvPr>
                <p:cNvSpPr txBox="1"/>
                <p:nvPr/>
              </p:nvSpPr>
              <p:spPr>
                <a:xfrm>
                  <a:off x="7473907" y="3696472"/>
                  <a:ext cx="42030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aseline="30000" dirty="0">
                      <a:solidFill>
                        <a:srgbClr val="FFFF00"/>
                      </a:solidFill>
                      <a:latin typeface="Comic Sans MS" panose="030F0702030302020204" pitchFamily="66" charset="0"/>
                    </a:rPr>
                    <a:t>12</a:t>
                  </a:r>
                  <a:r>
                    <a:rPr lang="en-US" sz="1400" dirty="0">
                      <a:solidFill>
                        <a:srgbClr val="FFFF00"/>
                      </a:solidFill>
                      <a:latin typeface="Comic Sans MS" panose="030F0702030302020204" pitchFamily="66" charset="0"/>
                    </a:rPr>
                    <a:t>C</a:t>
                  </a: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31104044-9C01-F088-ED8E-AFAF49326989}"/>
                    </a:ext>
                  </a:extLst>
                </p:cNvPr>
                <p:cNvSpPr txBox="1"/>
                <p:nvPr/>
              </p:nvSpPr>
              <p:spPr>
                <a:xfrm>
                  <a:off x="8127384" y="3680479"/>
                  <a:ext cx="34657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FFFF00"/>
                      </a:solidFill>
                    </a:rPr>
                    <a:t>2</a:t>
                  </a:r>
                  <a:r>
                    <a:rPr lang="en-US" sz="1400" baseline="30000" dirty="0">
                      <a:solidFill>
                        <a:srgbClr val="FFFF00"/>
                      </a:solidFill>
                    </a:rPr>
                    <a:t>+</a:t>
                  </a:r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23AD0167-25B2-9044-C19A-E05864C595C2}"/>
                  </a:ext>
                </a:extLst>
              </p:cNvPr>
              <p:cNvGrpSpPr/>
              <p:nvPr/>
            </p:nvGrpSpPr>
            <p:grpSpPr>
              <a:xfrm>
                <a:off x="10811988" y="5427016"/>
                <a:ext cx="1199086" cy="1080440"/>
                <a:chOff x="7577944" y="5171358"/>
                <a:chExt cx="1135651" cy="1102455"/>
              </a:xfrm>
            </p:grpSpPr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C2DCD58E-485C-7572-724A-64BE193917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255" t="31306" r="65329"/>
                <a:stretch/>
              </p:blipFill>
              <p:spPr bwMode="auto">
                <a:xfrm>
                  <a:off x="7577944" y="5171358"/>
                  <a:ext cx="1135651" cy="11024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F3EC725C-BF93-E9DC-210C-0C63DA68A58B}"/>
                    </a:ext>
                  </a:extLst>
                </p:cNvPr>
                <p:cNvSpPr txBox="1"/>
                <p:nvPr/>
              </p:nvSpPr>
              <p:spPr>
                <a:xfrm>
                  <a:off x="8185472" y="5171358"/>
                  <a:ext cx="34657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FFFF00"/>
                      </a:solidFill>
                    </a:rPr>
                    <a:t>0</a:t>
                  </a:r>
                  <a:r>
                    <a:rPr lang="en-US" sz="1400" baseline="30000" dirty="0">
                      <a:solidFill>
                        <a:srgbClr val="FFFF00"/>
                      </a:solidFill>
                    </a:rPr>
                    <a:t>+</a:t>
                  </a:r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888579B6-C7A7-1E9D-22D6-ABF30A087475}"/>
                    </a:ext>
                  </a:extLst>
                </p:cNvPr>
                <p:cNvSpPr txBox="1"/>
                <p:nvPr/>
              </p:nvSpPr>
              <p:spPr>
                <a:xfrm>
                  <a:off x="7588856" y="5202136"/>
                  <a:ext cx="42030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aseline="30000" dirty="0">
                      <a:solidFill>
                        <a:srgbClr val="FFFF00"/>
                      </a:solidFill>
                      <a:latin typeface="Comic Sans MS" panose="030F0702030302020204" pitchFamily="66" charset="0"/>
                    </a:rPr>
                    <a:t>12</a:t>
                  </a:r>
                  <a:r>
                    <a:rPr lang="en-US" sz="1400" dirty="0">
                      <a:solidFill>
                        <a:srgbClr val="FFFF00"/>
                      </a:solidFill>
                      <a:latin typeface="Comic Sans MS" panose="030F0702030302020204" pitchFamily="66" charset="0"/>
                    </a:rPr>
                    <a:t>C</a:t>
                  </a:r>
                </a:p>
              </p:txBody>
            </p:sp>
          </p:grpSp>
        </p:grp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468B12D-98F7-F79D-315E-E513818F46B7}"/>
                </a:ext>
              </a:extLst>
            </p:cNvPr>
            <p:cNvSpPr/>
            <p:nvPr/>
          </p:nvSpPr>
          <p:spPr>
            <a:xfrm>
              <a:off x="7543800" y="2843784"/>
              <a:ext cx="1234440" cy="1225296"/>
            </a:xfrm>
            <a:custGeom>
              <a:avLst/>
              <a:gdLst>
                <a:gd name="connsiteX0" fmla="*/ 475488 w 1234440"/>
                <a:gd name="connsiteY0" fmla="*/ 1225296 h 1225296"/>
                <a:gd name="connsiteX1" fmla="*/ 1042416 w 1234440"/>
                <a:gd name="connsiteY1" fmla="*/ 914400 h 1225296"/>
                <a:gd name="connsiteX2" fmla="*/ 1234440 w 1234440"/>
                <a:gd name="connsiteY2" fmla="*/ 685800 h 1225296"/>
                <a:gd name="connsiteX3" fmla="*/ 1152144 w 1234440"/>
                <a:gd name="connsiteY3" fmla="*/ 0 h 1225296"/>
                <a:gd name="connsiteX4" fmla="*/ 347472 w 1234440"/>
                <a:gd name="connsiteY4" fmla="*/ 36576 h 1225296"/>
                <a:gd name="connsiteX5" fmla="*/ 0 w 1234440"/>
                <a:gd name="connsiteY5" fmla="*/ 795528 h 1225296"/>
                <a:gd name="connsiteX6" fmla="*/ 475488 w 1234440"/>
                <a:gd name="connsiteY6" fmla="*/ 1225296 h 1225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34440" h="1225296">
                  <a:moveTo>
                    <a:pt x="475488" y="1225296"/>
                  </a:moveTo>
                  <a:lnTo>
                    <a:pt x="1042416" y="914400"/>
                  </a:lnTo>
                  <a:lnTo>
                    <a:pt x="1234440" y="685800"/>
                  </a:lnTo>
                  <a:lnTo>
                    <a:pt x="1152144" y="0"/>
                  </a:lnTo>
                  <a:lnTo>
                    <a:pt x="347472" y="36576"/>
                  </a:lnTo>
                  <a:lnTo>
                    <a:pt x="0" y="795528"/>
                  </a:lnTo>
                  <a:lnTo>
                    <a:pt x="475488" y="1225296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448A048-69CF-0195-3E90-B352DDCA998C}"/>
                </a:ext>
              </a:extLst>
            </p:cNvPr>
            <p:cNvSpPr txBox="1"/>
            <p:nvPr/>
          </p:nvSpPr>
          <p:spPr>
            <a:xfrm>
              <a:off x="8335802" y="357006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E558B37-32DC-3E0D-04A6-899B69D0BF08}"/>
              </a:ext>
            </a:extLst>
          </p:cNvPr>
          <p:cNvSpPr txBox="1"/>
          <p:nvPr/>
        </p:nvSpPr>
        <p:spPr>
          <a:xfrm>
            <a:off x="2508362" y="1214806"/>
            <a:ext cx="9341825" cy="16004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200" dirty="0"/>
              <a:t>The observation of nuclear clusters near the threshold is generally described in terms of the phenomenology of the Ikeda model by potential matching or the use of double potentials.		</a:t>
            </a:r>
            <a:r>
              <a:rPr lang="en-US" sz="1600" b="0" i="0" u="none" strike="noStrike" baseline="0" dirty="0">
                <a:solidFill>
                  <a:srgbClr val="231F20"/>
                </a:solidFill>
              </a:rPr>
              <a:t>W. von </a:t>
            </a:r>
            <a:r>
              <a:rPr lang="en-US" sz="1600" b="0" i="0" u="none" strike="noStrike" baseline="0" dirty="0" err="1">
                <a:solidFill>
                  <a:srgbClr val="231F20"/>
                </a:solidFill>
              </a:rPr>
              <a:t>Oertzen</a:t>
            </a:r>
            <a:r>
              <a:rPr lang="en-US" sz="1600" b="0" i="0" u="none" strike="noStrike" baseline="0" dirty="0">
                <a:solidFill>
                  <a:srgbClr val="231F20"/>
                </a:solidFill>
              </a:rPr>
              <a:t>, Martin Freer, Yoshiko Kanada-</a:t>
            </a:r>
            <a:r>
              <a:rPr lang="en-US" sz="1600" b="0" i="0" u="none" strike="noStrike" baseline="0" dirty="0" err="1">
                <a:solidFill>
                  <a:srgbClr val="231F20"/>
                </a:solidFill>
              </a:rPr>
              <a:t>En’yo</a:t>
            </a:r>
            <a:endParaRPr lang="en-US" sz="1600" b="0" i="0" u="none" strike="noStrike" baseline="0" dirty="0">
              <a:solidFill>
                <a:srgbClr val="231F20"/>
              </a:solidFill>
            </a:endParaRPr>
          </a:p>
          <a:p>
            <a:r>
              <a:rPr lang="en-US" sz="1600" b="1" i="0" u="none" strike="noStrike" baseline="0" dirty="0">
                <a:solidFill>
                  <a:srgbClr val="231F20"/>
                </a:solidFill>
              </a:rPr>
              <a:t>					Nuclear clusters and nuclear molecules</a:t>
            </a:r>
          </a:p>
          <a:p>
            <a:pPr algn="l"/>
            <a:r>
              <a:rPr lang="en-US" sz="1600" b="0" i="0" u="none" strike="noStrike" baseline="0" dirty="0">
                <a:solidFill>
                  <a:srgbClr val="231F20"/>
                </a:solidFill>
              </a:rPr>
              <a:t>					Physics Reports 432 (2006) 43 – 113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57B1939-44C4-2648-C9A8-3644F09D4118}"/>
              </a:ext>
            </a:extLst>
          </p:cNvPr>
          <p:cNvSpPr txBox="1"/>
          <p:nvPr/>
        </p:nvSpPr>
        <p:spPr>
          <a:xfrm>
            <a:off x="411108" y="4747821"/>
            <a:ext cx="83671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200" b="0" i="0" u="none" strike="noStrike" baseline="0" dirty="0"/>
              <a:t>Clustering is the generic near-threshold phenomenon in Open Quantum Systems that originate</a:t>
            </a:r>
            <a:r>
              <a:rPr lang="en-US" sz="2200" dirty="0"/>
              <a:t> </a:t>
            </a:r>
            <a:r>
              <a:rPr lang="en-US" sz="2200" b="0" i="0" u="none" strike="noStrike" baseline="0" dirty="0"/>
              <a:t>from the coupling of bound shell model states to unbound scattering states near a newly opened threshold as in the case of </a:t>
            </a:r>
            <a:r>
              <a:rPr lang="en-US" sz="2200" b="0" i="0" u="none" strike="noStrike" baseline="30000" dirty="0"/>
              <a:t>8</a:t>
            </a:r>
            <a:r>
              <a:rPr lang="en-US" sz="2200" b="0" i="0" u="none" strike="noStrike" baseline="0" dirty="0"/>
              <a:t>Be and </a:t>
            </a:r>
            <a:r>
              <a:rPr lang="en-US" sz="2200" b="0" i="0" u="none" strike="noStrike" baseline="30000" dirty="0"/>
              <a:t>12</a:t>
            </a:r>
            <a:r>
              <a:rPr lang="en-US" sz="2200" b="0" i="0" u="none" strike="noStrike" baseline="0" dirty="0"/>
              <a:t>C </a:t>
            </a:r>
            <a:r>
              <a:rPr lang="en-US" sz="2200" b="0" i="0" u="none" strike="noStrike" baseline="0" dirty="0" err="1"/>
              <a:t>etc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249875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95EF4-EBA9-4192-B578-D8DD3B285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23" y="493574"/>
            <a:ext cx="10515600" cy="1325563"/>
          </a:xfrm>
        </p:spPr>
        <p:txBody>
          <a:bodyPr/>
          <a:lstStyle/>
          <a:p>
            <a:r>
              <a:rPr lang="en-US" dirty="0"/>
              <a:t>Present attempts for &lt;</a:t>
            </a:r>
            <a:r>
              <a:rPr lang="en-US" dirty="0">
                <a:latin typeface="Symbol" panose="05050102010706020507" pitchFamily="18" charset="2"/>
              </a:rPr>
              <a:t>aa</a:t>
            </a:r>
            <a:r>
              <a:rPr lang="en-US" dirty="0"/>
              <a:t>&gt; and &lt;</a:t>
            </a:r>
            <a:r>
              <a:rPr lang="en-US" dirty="0">
                <a:latin typeface="Symbol" panose="05050102010706020507" pitchFamily="18" charset="2"/>
              </a:rPr>
              <a:t>a</a:t>
            </a:r>
            <a:r>
              <a:rPr lang="en-US" baseline="30000" dirty="0"/>
              <a:t>8</a:t>
            </a:r>
            <a:r>
              <a:rPr lang="en-US" dirty="0"/>
              <a:t>Be&gt;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CDA868-A9C4-48EC-AFC8-A04167D39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614" y="1690688"/>
            <a:ext cx="6365885" cy="46088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BA588A-42D5-40BC-A598-C1C19FB6D275}"/>
              </a:ext>
            </a:extLst>
          </p:cNvPr>
          <p:cNvSpPr txBox="1"/>
          <p:nvPr/>
        </p:nvSpPr>
        <p:spPr>
          <a:xfrm>
            <a:off x="3417255" y="3088531"/>
            <a:ext cx="3335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Ghost peak of ground state at 184 </a:t>
            </a:r>
            <a:r>
              <a:rPr lang="en-US" dirty="0" err="1"/>
              <a:t>keV</a:t>
            </a:r>
            <a:r>
              <a:rPr lang="en-US" dirty="0"/>
              <a:t>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C44E15-07AF-4D64-95DD-637C0F014ACB}"/>
              </a:ext>
            </a:extLst>
          </p:cNvPr>
          <p:cNvSpPr txBox="1"/>
          <p:nvPr/>
        </p:nvSpPr>
        <p:spPr>
          <a:xfrm>
            <a:off x="4090964" y="2558550"/>
            <a:ext cx="24559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Gray, without GS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4BE578-A764-403D-86A6-0FFE2A058173}"/>
              </a:ext>
            </a:extLst>
          </p:cNvPr>
          <p:cNvSpPr txBox="1"/>
          <p:nvPr/>
        </p:nvSpPr>
        <p:spPr>
          <a:xfrm>
            <a:off x="4257388" y="2227117"/>
            <a:ext cx="18962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Red, with GS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DF13CF1-D8E1-4052-9BCC-04594731FC0D}"/>
              </a:ext>
            </a:extLst>
          </p:cNvPr>
          <p:cNvCxnSpPr>
            <a:cxnSpLocks/>
          </p:cNvCxnSpPr>
          <p:nvPr/>
        </p:nvCxnSpPr>
        <p:spPr>
          <a:xfrm flipH="1">
            <a:off x="1232821" y="2352466"/>
            <a:ext cx="641161" cy="276833"/>
          </a:xfrm>
          <a:prstGeom prst="straightConnector1">
            <a:avLst/>
          </a:prstGeom>
          <a:ln w="79375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DADE16C-A1DF-46D6-A1C3-FD1CC5AF69B7}"/>
              </a:ext>
            </a:extLst>
          </p:cNvPr>
          <p:cNvSpPr txBox="1"/>
          <p:nvPr/>
        </p:nvSpPr>
        <p:spPr>
          <a:xfrm>
            <a:off x="2044131" y="2039918"/>
            <a:ext cx="13155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Actual resonance at 94 keV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B7ABA4-031A-4132-B424-8F5B4FE6E7CA}"/>
              </a:ext>
            </a:extLst>
          </p:cNvPr>
          <p:cNvSpPr txBox="1"/>
          <p:nvPr/>
        </p:nvSpPr>
        <p:spPr>
          <a:xfrm>
            <a:off x="2919030" y="5060425"/>
            <a:ext cx="38964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dirty="0" err="1"/>
              <a:t>Haydenburg</a:t>
            </a:r>
            <a:r>
              <a:rPr lang="en-US" dirty="0"/>
              <a:t> and </a:t>
            </a:r>
            <a:r>
              <a:rPr lang="en-US" dirty="0" err="1"/>
              <a:t>Temmer</a:t>
            </a:r>
            <a:r>
              <a:rPr lang="en-US" dirty="0"/>
              <a:t> (1956)</a:t>
            </a:r>
          </a:p>
          <a:p>
            <a:pPr lvl="1"/>
            <a:r>
              <a:rPr lang="en-US" dirty="0" err="1"/>
              <a:t>Tombrello</a:t>
            </a:r>
            <a:r>
              <a:rPr lang="en-US" dirty="0"/>
              <a:t> and </a:t>
            </a:r>
            <a:r>
              <a:rPr lang="en-US" dirty="0" err="1"/>
              <a:t>Senhouse</a:t>
            </a:r>
            <a:r>
              <a:rPr lang="en-US" dirty="0"/>
              <a:t> (1963)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4DFA491-A29E-410E-A23B-B9BF2CE93F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2036" y="346365"/>
            <a:ext cx="3051814" cy="651163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62EAEB5-9C81-4D4F-975A-9FFC845612E2}"/>
              </a:ext>
            </a:extLst>
          </p:cNvPr>
          <p:cNvSpPr txBox="1"/>
          <p:nvPr/>
        </p:nvSpPr>
        <p:spPr>
          <a:xfrm>
            <a:off x="6230109" y="1806184"/>
            <a:ext cx="305181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dirty="0"/>
              <a:t>Li et al. 2024:</a:t>
            </a:r>
          </a:p>
          <a:p>
            <a:pPr lvl="1"/>
            <a:r>
              <a:rPr lang="en-US" dirty="0"/>
              <a:t>Fitting different inelastic scattering and transfer data sets towards </a:t>
            </a:r>
            <a:r>
              <a:rPr lang="en-US" baseline="30000" dirty="0"/>
              <a:t>8</a:t>
            </a:r>
            <a:r>
              <a:rPr lang="en-US" dirty="0"/>
              <a:t>Be(</a:t>
            </a:r>
            <a:r>
              <a:rPr lang="el-GR" dirty="0"/>
              <a:t>α</a:t>
            </a:r>
            <a:r>
              <a:rPr lang="en-US" dirty="0"/>
              <a:t>,</a:t>
            </a:r>
            <a:r>
              <a:rPr lang="el-GR" dirty="0"/>
              <a:t>γ</a:t>
            </a:r>
            <a:r>
              <a:rPr lang="en-US" dirty="0"/>
              <a:t>)</a:t>
            </a:r>
            <a:r>
              <a:rPr lang="en-US" baseline="30000" dirty="0"/>
              <a:t>12</a:t>
            </a:r>
            <a:r>
              <a:rPr lang="en-US" dirty="0"/>
              <a:t>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C5F22F-130C-45F3-B8DA-B7662AAB855F}"/>
              </a:ext>
            </a:extLst>
          </p:cNvPr>
          <p:cNvSpPr txBox="1"/>
          <p:nvPr/>
        </p:nvSpPr>
        <p:spPr>
          <a:xfrm>
            <a:off x="6682398" y="5060425"/>
            <a:ext cx="24559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Fitting inelastic scattering data sets towards </a:t>
            </a:r>
            <a:r>
              <a:rPr lang="en-US" baseline="30000" dirty="0"/>
              <a:t>4</a:t>
            </a:r>
            <a:r>
              <a:rPr lang="en-US" dirty="0"/>
              <a:t>He+</a:t>
            </a:r>
            <a:r>
              <a:rPr lang="en-US" baseline="30000" dirty="0"/>
              <a:t> 4</a:t>
            </a:r>
            <a:r>
              <a:rPr lang="en-US" dirty="0"/>
              <a:t>He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5054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6ED7E4-08C4-23EF-4898-565E06DB3F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0"/>
          <a:stretch/>
        </p:blipFill>
        <p:spPr>
          <a:xfrm>
            <a:off x="0" y="-1030605"/>
            <a:ext cx="12192000" cy="788860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E866C61-6CA9-51D6-FCFF-324DE3AF4FFB}"/>
              </a:ext>
            </a:extLst>
          </p:cNvPr>
          <p:cNvSpPr/>
          <p:nvPr/>
        </p:nvSpPr>
        <p:spPr>
          <a:xfrm>
            <a:off x="8277669" y="3886200"/>
            <a:ext cx="3914331" cy="29801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24799CD-1D73-A100-2ABC-E0F53A7E5858}"/>
              </a:ext>
            </a:extLst>
          </p:cNvPr>
          <p:cNvSpPr txBox="1">
            <a:spLocks/>
          </p:cNvSpPr>
          <p:nvPr/>
        </p:nvSpPr>
        <p:spPr>
          <a:xfrm>
            <a:off x="2003961" y="2644398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FF0000"/>
                </a:solidFill>
              </a:rPr>
              <a:t>Big Bang Nucleosynthesis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41A7C78-F974-72B1-F51D-C363B23565EE}"/>
              </a:ext>
            </a:extLst>
          </p:cNvPr>
          <p:cNvGrpSpPr/>
          <p:nvPr/>
        </p:nvGrpSpPr>
        <p:grpSpPr>
          <a:xfrm>
            <a:off x="3792432" y="3886200"/>
            <a:ext cx="4485237" cy="2980196"/>
            <a:chOff x="1821306" y="4131138"/>
            <a:chExt cx="4059947" cy="274631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75D0E22-46ED-381A-1207-7498FF7E4EAD}"/>
                </a:ext>
              </a:extLst>
            </p:cNvPr>
            <p:cNvSpPr/>
            <p:nvPr/>
          </p:nvSpPr>
          <p:spPr>
            <a:xfrm>
              <a:off x="1821306" y="4131138"/>
              <a:ext cx="4059947" cy="27463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" name="Picture 2" descr="Related image">
              <a:extLst>
                <a:ext uri="{FF2B5EF4-FFF2-40B4-BE49-F238E27FC236}">
                  <a16:creationId xmlns:a16="http://schemas.microsoft.com/office/drawing/2014/main" id="{F1DFFDE7-FF51-E60F-93E9-F83607D83D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1583" y="4242462"/>
              <a:ext cx="2350804" cy="2464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A45A5E7-DFC3-CCF1-392E-0671510A0130}"/>
                </a:ext>
              </a:extLst>
            </p:cNvPr>
            <p:cNvSpPr txBox="1"/>
            <p:nvPr/>
          </p:nvSpPr>
          <p:spPr>
            <a:xfrm>
              <a:off x="1949983" y="4197975"/>
              <a:ext cx="2837584" cy="1377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" dirty="0"/>
                <a:t>Onset of nucleosynthesis with the freeze out of deuterium photo-dissociation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B40D86B-78C8-E538-93D5-176ECE9C6859}"/>
              </a:ext>
            </a:extLst>
          </p:cNvPr>
          <p:cNvGrpSpPr/>
          <p:nvPr/>
        </p:nvGrpSpPr>
        <p:grpSpPr>
          <a:xfrm>
            <a:off x="0" y="3886200"/>
            <a:ext cx="4084650" cy="2971799"/>
            <a:chOff x="-4010" y="4588042"/>
            <a:chExt cx="2856663" cy="2269958"/>
          </a:xfrm>
        </p:grpSpPr>
        <p:pic>
          <p:nvPicPr>
            <p:cNvPr id="10" name="Picture 14" descr="http://www.scienceforthepublic.org/images/lecture/Lectures_Cosmos/1926.jpg">
              <a:extLst>
                <a:ext uri="{FF2B5EF4-FFF2-40B4-BE49-F238E27FC236}">
                  <a16:creationId xmlns:a16="http://schemas.microsoft.com/office/drawing/2014/main" id="{8942ECE1-C8AA-2EC3-CB73-CA58603366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10" y="4588042"/>
              <a:ext cx="2671010" cy="22699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D6749B07-E26B-EB32-8205-D2CB1BD26FFF}"/>
                </a:ext>
              </a:extLst>
            </p:cNvPr>
            <p:cNvSpPr/>
            <p:nvPr/>
          </p:nvSpPr>
          <p:spPr>
            <a:xfrm>
              <a:off x="320842" y="4612105"/>
              <a:ext cx="2310063" cy="1564106"/>
            </a:xfrm>
            <a:custGeom>
              <a:avLst/>
              <a:gdLst>
                <a:gd name="connsiteX0" fmla="*/ 16042 w 2310063"/>
                <a:gd name="connsiteY0" fmla="*/ 128337 h 1564106"/>
                <a:gd name="connsiteX1" fmla="*/ 0 w 2310063"/>
                <a:gd name="connsiteY1" fmla="*/ 457200 h 1564106"/>
                <a:gd name="connsiteX2" fmla="*/ 272716 w 2310063"/>
                <a:gd name="connsiteY2" fmla="*/ 689811 h 1564106"/>
                <a:gd name="connsiteX3" fmla="*/ 1724526 w 2310063"/>
                <a:gd name="connsiteY3" fmla="*/ 858253 h 1564106"/>
                <a:gd name="connsiteX4" fmla="*/ 1772653 w 2310063"/>
                <a:gd name="connsiteY4" fmla="*/ 1211179 h 1564106"/>
                <a:gd name="connsiteX5" fmla="*/ 1981200 w 2310063"/>
                <a:gd name="connsiteY5" fmla="*/ 1211179 h 1564106"/>
                <a:gd name="connsiteX6" fmla="*/ 2053390 w 2310063"/>
                <a:gd name="connsiteY6" fmla="*/ 1564106 h 1564106"/>
                <a:gd name="connsiteX7" fmla="*/ 2310063 w 2310063"/>
                <a:gd name="connsiteY7" fmla="*/ 1564106 h 1564106"/>
                <a:gd name="connsiteX8" fmla="*/ 2310063 w 2310063"/>
                <a:gd name="connsiteY8" fmla="*/ 8021 h 1564106"/>
                <a:gd name="connsiteX9" fmla="*/ 200526 w 2310063"/>
                <a:gd name="connsiteY9" fmla="*/ 0 h 1564106"/>
                <a:gd name="connsiteX10" fmla="*/ 16042 w 2310063"/>
                <a:gd name="connsiteY10" fmla="*/ 128337 h 1564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10063" h="1564106">
                  <a:moveTo>
                    <a:pt x="16042" y="128337"/>
                  </a:moveTo>
                  <a:lnTo>
                    <a:pt x="0" y="457200"/>
                  </a:lnTo>
                  <a:lnTo>
                    <a:pt x="272716" y="689811"/>
                  </a:lnTo>
                  <a:lnTo>
                    <a:pt x="1724526" y="858253"/>
                  </a:lnTo>
                  <a:lnTo>
                    <a:pt x="1772653" y="1211179"/>
                  </a:lnTo>
                  <a:lnTo>
                    <a:pt x="1981200" y="1211179"/>
                  </a:lnTo>
                  <a:lnTo>
                    <a:pt x="2053390" y="1564106"/>
                  </a:lnTo>
                  <a:lnTo>
                    <a:pt x="2310063" y="1564106"/>
                  </a:lnTo>
                  <a:lnTo>
                    <a:pt x="2310063" y="8021"/>
                  </a:lnTo>
                  <a:lnTo>
                    <a:pt x="200526" y="0"/>
                  </a:lnTo>
                  <a:lnTo>
                    <a:pt x="16042" y="128337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3887ECF-5304-739B-5D8A-CE9F5A0CBA4C}"/>
                </a:ext>
              </a:extLst>
            </p:cNvPr>
            <p:cNvSpPr txBox="1"/>
            <p:nvPr/>
          </p:nvSpPr>
          <p:spPr>
            <a:xfrm>
              <a:off x="1807906" y="5298552"/>
              <a:ext cx="10447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Photon decoupling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B3E3FF1-76AF-553C-2F50-94546D6EA3D0}"/>
                </a:ext>
              </a:extLst>
            </p:cNvPr>
            <p:cNvSpPr txBox="1"/>
            <p:nvPr/>
          </p:nvSpPr>
          <p:spPr>
            <a:xfrm>
              <a:off x="2249182" y="5923959"/>
              <a:ext cx="4572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FF0000"/>
                  </a:solidFill>
                </a:rPr>
                <a:t>stars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C0A62DA-73C9-2977-996C-109A47E74A54}"/>
                </a:ext>
              </a:extLst>
            </p:cNvPr>
            <p:cNvSpPr txBox="1"/>
            <p:nvPr/>
          </p:nvSpPr>
          <p:spPr>
            <a:xfrm>
              <a:off x="220093" y="4632160"/>
              <a:ext cx="73289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Plank time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B910A49-C6FF-68A9-A5A2-E27060C1C099}"/>
                </a:ext>
              </a:extLst>
            </p:cNvPr>
            <p:cNvSpPr txBox="1"/>
            <p:nvPr/>
          </p:nvSpPr>
          <p:spPr>
            <a:xfrm>
              <a:off x="290977" y="4965336"/>
              <a:ext cx="61908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Inflation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C24970-27B4-8EAC-A05B-DFF28B18DE9B}"/>
                </a:ext>
              </a:extLst>
            </p:cNvPr>
            <p:cNvSpPr txBox="1"/>
            <p:nvPr/>
          </p:nvSpPr>
          <p:spPr>
            <a:xfrm>
              <a:off x="1066800" y="4632298"/>
              <a:ext cx="10447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Neutrino decoupling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8BE9DFD-BEDA-C22A-3A80-AE75547D8CAC}"/>
                </a:ext>
              </a:extLst>
            </p:cNvPr>
            <p:cNvSpPr txBox="1"/>
            <p:nvPr/>
          </p:nvSpPr>
          <p:spPr>
            <a:xfrm>
              <a:off x="1669117" y="5119197"/>
              <a:ext cx="10447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rgbClr val="FF0000"/>
                  </a:solidFill>
                </a:rPr>
                <a:t>deuterium freeze-out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4BE48B7-AA91-F679-7B31-3BE2A3E90E9D}"/>
                </a:ext>
              </a:extLst>
            </p:cNvPr>
            <p:cNvSpPr txBox="1"/>
            <p:nvPr/>
          </p:nvSpPr>
          <p:spPr>
            <a:xfrm>
              <a:off x="821153" y="5024408"/>
              <a:ext cx="10447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Quark confinement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AC32F44-F176-767A-A147-D9FB062B5CEF}"/>
                </a:ext>
              </a:extLst>
            </p:cNvPr>
            <p:cNvCxnSpPr/>
            <p:nvPr/>
          </p:nvCxnSpPr>
          <p:spPr>
            <a:xfrm flipH="1" flipV="1">
              <a:off x="1692442" y="5013158"/>
              <a:ext cx="8021" cy="882315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4CC02B85-1927-7446-F8C5-92CA3213E5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911" y="3899883"/>
            <a:ext cx="3831337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7778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24B70FF-E9A7-4830-8DBD-2E9ACF1496D6}"/>
              </a:ext>
            </a:extLst>
          </p:cNvPr>
          <p:cNvSpPr txBox="1">
            <a:spLocks/>
          </p:cNvSpPr>
          <p:nvPr/>
        </p:nvSpPr>
        <p:spPr>
          <a:xfrm>
            <a:off x="609600" y="532694"/>
            <a:ext cx="11230708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Impact of threshold states in </a:t>
            </a:r>
            <a:r>
              <a:rPr lang="en-US" baseline="30000" dirty="0"/>
              <a:t>10</a:t>
            </a:r>
            <a:r>
              <a:rPr lang="en-US" dirty="0"/>
              <a:t>Be: Tritium on </a:t>
            </a:r>
            <a:r>
              <a:rPr lang="en-US" baseline="30000" dirty="0"/>
              <a:t>7</a:t>
            </a:r>
            <a:r>
              <a:rPr lang="en-US" dirty="0"/>
              <a:t>Li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08DC48-A2BC-4F13-84D5-642539F73595}"/>
              </a:ext>
            </a:extLst>
          </p:cNvPr>
          <p:cNvSpPr txBox="1"/>
          <p:nvPr/>
        </p:nvSpPr>
        <p:spPr>
          <a:xfrm>
            <a:off x="207615" y="1104194"/>
            <a:ext cx="701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Impact of near threshold s-wave resonance states may cause order of magnitude increase in reaction rate!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AD755EA-4565-4A7D-BB1C-77D6FDAFF470}"/>
              </a:ext>
            </a:extLst>
          </p:cNvPr>
          <p:cNvGrpSpPr/>
          <p:nvPr/>
        </p:nvGrpSpPr>
        <p:grpSpPr>
          <a:xfrm>
            <a:off x="0" y="1935191"/>
            <a:ext cx="3796705" cy="4799608"/>
            <a:chOff x="1144673" y="1087918"/>
            <a:chExt cx="3796705" cy="479960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BC079EC-1DC9-4463-A3C8-8D9899B78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4673" y="1087918"/>
              <a:ext cx="3796705" cy="4799608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0657A9C-7039-4BCB-B8E5-BC2FD46037AC}"/>
                </a:ext>
              </a:extLst>
            </p:cNvPr>
            <p:cNvSpPr/>
            <p:nvPr/>
          </p:nvSpPr>
          <p:spPr>
            <a:xfrm>
              <a:off x="2357568" y="1943595"/>
              <a:ext cx="1518408" cy="931178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3B9790A-6E4A-43BE-BD4A-B2513DE93F90}"/>
                </a:ext>
              </a:extLst>
            </p:cNvPr>
            <p:cNvSpPr/>
            <p:nvPr/>
          </p:nvSpPr>
          <p:spPr>
            <a:xfrm>
              <a:off x="3959866" y="1087918"/>
              <a:ext cx="897622" cy="14345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2139ACA-E037-4DEE-AAAD-5FAC187E7933}"/>
              </a:ext>
            </a:extLst>
          </p:cNvPr>
          <p:cNvGrpSpPr/>
          <p:nvPr/>
        </p:nvGrpSpPr>
        <p:grpSpPr>
          <a:xfrm>
            <a:off x="3596294" y="2652449"/>
            <a:ext cx="3796705" cy="3025038"/>
            <a:chOff x="3596294" y="2652449"/>
            <a:chExt cx="3796705" cy="302503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B45329D-8A13-409E-9811-CF7172265C1B}"/>
                </a:ext>
              </a:extLst>
            </p:cNvPr>
            <p:cNvSpPr txBox="1"/>
            <p:nvPr/>
          </p:nvSpPr>
          <p:spPr>
            <a:xfrm>
              <a:off x="4412256" y="3577928"/>
              <a:ext cx="1011327" cy="2176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Fictitious state?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16E45C6-369C-46C7-9DEC-CBDF567D4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596294" y="2652449"/>
              <a:ext cx="3796705" cy="3025038"/>
            </a:xfrm>
            <a:prstGeom prst="rect">
              <a:avLst/>
            </a:prstGeom>
          </p:spPr>
        </p:pic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1491FBE-CD09-42C7-816B-58DE2E099829}"/>
                </a:ext>
              </a:extLst>
            </p:cNvPr>
            <p:cNvSpPr/>
            <p:nvPr/>
          </p:nvSpPr>
          <p:spPr>
            <a:xfrm>
              <a:off x="4152647" y="3424761"/>
              <a:ext cx="312848" cy="523953"/>
            </a:xfrm>
            <a:custGeom>
              <a:avLst/>
              <a:gdLst>
                <a:gd name="connsiteX0" fmla="*/ 511728 w 511728"/>
                <a:gd name="connsiteY0" fmla="*/ 889233 h 889233"/>
                <a:gd name="connsiteX1" fmla="*/ 436227 w 511728"/>
                <a:gd name="connsiteY1" fmla="*/ 696286 h 889233"/>
                <a:gd name="connsiteX2" fmla="*/ 385893 w 511728"/>
                <a:gd name="connsiteY2" fmla="*/ 570451 h 889233"/>
                <a:gd name="connsiteX3" fmla="*/ 293614 w 511728"/>
                <a:gd name="connsiteY3" fmla="*/ 369115 h 889233"/>
                <a:gd name="connsiteX4" fmla="*/ 192946 w 511728"/>
                <a:gd name="connsiteY4" fmla="*/ 218113 h 889233"/>
                <a:gd name="connsiteX5" fmla="*/ 100667 w 511728"/>
                <a:gd name="connsiteY5" fmla="*/ 109056 h 889233"/>
                <a:gd name="connsiteX6" fmla="*/ 58723 w 511728"/>
                <a:gd name="connsiteY6" fmla="*/ 58722 h 889233"/>
                <a:gd name="connsiteX7" fmla="*/ 0 w 511728"/>
                <a:gd name="connsiteY7" fmla="*/ 0 h 889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728" h="889233">
                  <a:moveTo>
                    <a:pt x="511728" y="889233"/>
                  </a:moveTo>
                  <a:lnTo>
                    <a:pt x="436227" y="696286"/>
                  </a:lnTo>
                  <a:lnTo>
                    <a:pt x="385893" y="570451"/>
                  </a:lnTo>
                  <a:lnTo>
                    <a:pt x="293614" y="369115"/>
                  </a:lnTo>
                  <a:lnTo>
                    <a:pt x="192946" y="218113"/>
                  </a:lnTo>
                  <a:lnTo>
                    <a:pt x="100667" y="109056"/>
                  </a:lnTo>
                  <a:lnTo>
                    <a:pt x="58723" y="58722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BAC101BB-0DFF-4D3F-B77B-C7A9D79B79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098" y="1440985"/>
            <a:ext cx="4455288" cy="337885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FE4BA06-51A0-442E-BB07-FE9B66FD5F58}"/>
              </a:ext>
            </a:extLst>
          </p:cNvPr>
          <p:cNvSpPr txBox="1"/>
          <p:nvPr/>
        </p:nvSpPr>
        <p:spPr>
          <a:xfrm>
            <a:off x="7448525" y="5004859"/>
            <a:ext cx="45941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Low energy </a:t>
            </a:r>
            <a:r>
              <a:rPr lang="en-US" sz="2200" baseline="30000" dirty="0"/>
              <a:t>3</a:t>
            </a:r>
            <a:r>
              <a:rPr lang="en-US" sz="2200" dirty="0"/>
              <a:t>H+</a:t>
            </a:r>
            <a:r>
              <a:rPr lang="en-US" sz="2200" baseline="30000" dirty="0"/>
              <a:t>7</a:t>
            </a:r>
            <a:r>
              <a:rPr lang="en-US" sz="2200" dirty="0"/>
              <a:t>Li measurements in an underground accelerator or laser induced fusion environment necessary to explore the impact at threshold!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26E0B0-1C46-4FAE-93CE-D07DBE2A6CE1}"/>
              </a:ext>
            </a:extLst>
          </p:cNvPr>
          <p:cNvSpPr txBox="1"/>
          <p:nvPr/>
        </p:nvSpPr>
        <p:spPr>
          <a:xfrm>
            <a:off x="2934393" y="5818136"/>
            <a:ext cx="4395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+mj-lt"/>
              </a:rPr>
              <a:t>Hu et al., R-matrix analyses for the </a:t>
            </a:r>
            <a:r>
              <a:rPr lang="en-US" sz="1500" baseline="30000" dirty="0">
                <a:latin typeface="+mj-lt"/>
              </a:rPr>
              <a:t>7</a:t>
            </a:r>
            <a:r>
              <a:rPr lang="en-US" sz="1500" dirty="0">
                <a:latin typeface="+mj-lt"/>
              </a:rPr>
              <a:t>Li(</a:t>
            </a:r>
            <a:r>
              <a:rPr lang="en-US" sz="1500" dirty="0" err="1">
                <a:latin typeface="+mj-lt"/>
              </a:rPr>
              <a:t>t,n</a:t>
            </a:r>
            <a:r>
              <a:rPr lang="en-US" sz="1500" dirty="0">
                <a:latin typeface="+mj-lt"/>
              </a:rPr>
              <a:t>)</a:t>
            </a:r>
            <a:r>
              <a:rPr lang="en-US" sz="1500" baseline="30000" dirty="0">
                <a:latin typeface="+mj-lt"/>
              </a:rPr>
              <a:t>9</a:t>
            </a:r>
            <a:r>
              <a:rPr lang="en-US" sz="1500" dirty="0">
                <a:latin typeface="+mj-lt"/>
              </a:rPr>
              <a:t>Be and </a:t>
            </a:r>
            <a:r>
              <a:rPr lang="en-US" sz="1500" baseline="30000" dirty="0">
                <a:latin typeface="+mj-lt"/>
              </a:rPr>
              <a:t>7</a:t>
            </a:r>
            <a:r>
              <a:rPr lang="en-US" sz="1500" dirty="0">
                <a:latin typeface="+mj-lt"/>
              </a:rPr>
              <a:t>Li(3He,p)</a:t>
            </a:r>
            <a:r>
              <a:rPr lang="en-US" sz="1500" baseline="30000" dirty="0">
                <a:latin typeface="+mj-lt"/>
              </a:rPr>
              <a:t>9</a:t>
            </a:r>
            <a:r>
              <a:rPr lang="en-US" sz="1500" dirty="0">
                <a:latin typeface="+mj-lt"/>
              </a:rPr>
              <a:t>Be reactions and their improved thermonuclear reaction rates, PRC  106, 045802 (2022)</a:t>
            </a:r>
          </a:p>
        </p:txBody>
      </p:sp>
    </p:spTree>
    <p:extLst>
      <p:ext uri="{BB962C8B-B14F-4D97-AF65-F5344CB8AC3E}">
        <p14:creationId xmlns:p14="http://schemas.microsoft.com/office/powerpoint/2010/main" val="14420403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3570</TotalTime>
  <Words>1365</Words>
  <Application>Microsoft Office PowerPoint</Application>
  <PresentationFormat>Widescreen</PresentationFormat>
  <Paragraphs>161</Paragraphs>
  <Slides>25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Aptos</vt:lpstr>
      <vt:lpstr>Arial</vt:lpstr>
      <vt:lpstr>Calibri</vt:lpstr>
      <vt:lpstr>Calibri Light</vt:lpstr>
      <vt:lpstr>Cambria Math</vt:lpstr>
      <vt:lpstr>Comic Sans MS</vt:lpstr>
      <vt:lpstr>ElsevierGulliver</vt:lpstr>
      <vt:lpstr>Google Sans</vt:lpstr>
      <vt:lpstr>Proxima Nova</vt:lpstr>
      <vt:lpstr>Symbol</vt:lpstr>
      <vt:lpstr>Times New Roman</vt:lpstr>
      <vt:lpstr>Office Theme</vt:lpstr>
      <vt:lpstr>Equation</vt:lpstr>
      <vt:lpstr>Threshold Effects in  Nuclear Astrophysics</vt:lpstr>
      <vt:lpstr>Threshold and Phase Transition</vt:lpstr>
      <vt:lpstr>Nuclear Reactions in Stars</vt:lpstr>
      <vt:lpstr>SMEC Model</vt:lpstr>
      <vt:lpstr>PowerPoint Presentation</vt:lpstr>
      <vt:lpstr>Cluster Formation near Threshold</vt:lpstr>
      <vt:lpstr>Present attempts for &lt;aa&gt; and &lt;a8Be&gt;</vt:lpstr>
      <vt:lpstr>PowerPoint Presentation</vt:lpstr>
      <vt:lpstr>PowerPoint Presentation</vt:lpstr>
      <vt:lpstr>Fixing the 7Li problem by reduction via 7Li(t,n)9Be</vt:lpstr>
      <vt:lpstr>Nucleosynthesis in First (POP III) Stars</vt:lpstr>
      <vt:lpstr>The 10B+α reaction channels </vt:lpstr>
      <vt:lpstr>Impact on Carbon Formation in First Stars</vt:lpstr>
      <vt:lpstr>PowerPoint Presentation</vt:lpstr>
      <vt:lpstr>12C(,γ)16O determines the carbon oxygen ratio in our universe </vt:lpstr>
      <vt:lpstr>PowerPoint Presentation</vt:lpstr>
      <vt:lpstr>PowerPoint Presentation</vt:lpstr>
      <vt:lpstr>Impact on Black Hole Mass Gap</vt:lpstr>
      <vt:lpstr>PowerPoint Presentation</vt:lpstr>
      <vt:lpstr>PowerPoint Presentation</vt:lpstr>
      <vt:lpstr>PowerPoint Presentation</vt:lpstr>
      <vt:lpstr>PowerPoint Presentation</vt:lpstr>
      <vt:lpstr>Strength of pronounced α cluster state confirmed</vt:lpstr>
      <vt:lpstr>PowerPoint Presentation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Threshold Effects in  Nuclear Astrophysics</dc:title>
  <dc:creator>Michael Wiescher</dc:creator>
  <cp:lastModifiedBy>Michael Wiescher</cp:lastModifiedBy>
  <cp:revision>38</cp:revision>
  <dcterms:created xsi:type="dcterms:W3CDTF">2024-09-04T08:49:57Z</dcterms:created>
  <dcterms:modified xsi:type="dcterms:W3CDTF">2024-09-17T08:51:50Z</dcterms:modified>
</cp:coreProperties>
</file>