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318" r:id="rId4"/>
    <p:sldId id="320" r:id="rId5"/>
    <p:sldId id="261" r:id="rId6"/>
    <p:sldId id="307" r:id="rId7"/>
    <p:sldId id="308" r:id="rId8"/>
    <p:sldId id="309" r:id="rId9"/>
    <p:sldId id="310" r:id="rId10"/>
    <p:sldId id="311" r:id="rId11"/>
    <p:sldId id="312" r:id="rId12"/>
    <p:sldId id="313" r:id="rId13"/>
    <p:sldId id="314" r:id="rId14"/>
    <p:sldId id="306" r:id="rId15"/>
    <p:sldId id="315" r:id="rId16"/>
    <p:sldId id="321" r:id="rId17"/>
    <p:sldId id="262" r:id="rId18"/>
    <p:sldId id="258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71" autoAdjust="0"/>
    <p:restoredTop sz="94660"/>
  </p:normalViewPr>
  <p:slideViewPr>
    <p:cSldViewPr snapToGrid="0">
      <p:cViewPr varScale="1">
        <p:scale>
          <a:sx n="46" d="100"/>
          <a:sy n="46" d="100"/>
        </p:scale>
        <p:origin x="38" y="6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4A630E-5829-4D17-9A14-6FF20BB301BA}" type="datetimeFigureOut">
              <a:rPr lang="de-DE" smtClean="0"/>
              <a:t>24.09.2024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AB2184-F420-4E81-A300-5FB5FB4140E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9759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17.09.2024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23D75-35E9-44F0-AE78-FBB0133D561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2865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9093F2-7696-269A-BB11-D5C2FFA8B7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41FE660-7BC8-B76D-97BD-90A64F338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17.09.2024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363686E-60AA-D422-E6EE-8DD8E5F8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First temperature-dependent relative self-absorption experiment at the S-DALINAC</a:t>
            </a:r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0739CE4A-2BE8-F232-4C6E-237F56ABC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23D75-35E9-44F0-AE78-FBB0133D561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0721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C2DE3C2-C819-A980-93F3-EAC418950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17.09.2024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D40727B-45B4-9274-85DF-F723F18B2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23D75-35E9-44F0-AE78-FBB0133D561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9570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17.09.2024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23D75-35E9-44F0-AE78-FBB0133D5610}" type="slidenum">
              <a:rPr lang="de-DE" smtClean="0"/>
              <a:t>‹#›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Axel Becker</a:t>
            </a:r>
          </a:p>
        </p:txBody>
      </p:sp>
    </p:spTree>
    <p:extLst>
      <p:ext uri="{BB962C8B-B14F-4D97-AF65-F5344CB8AC3E}">
        <p14:creationId xmlns:p14="http://schemas.microsoft.com/office/powerpoint/2010/main" val="3004500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17.09.2024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23D75-35E9-44F0-AE78-FBB0133D5610}" type="slidenum">
              <a:rPr lang="de-DE" smtClean="0"/>
              <a:t>‹#›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Thomas Ott</a:t>
            </a:r>
          </a:p>
        </p:txBody>
      </p:sp>
    </p:spTree>
    <p:extLst>
      <p:ext uri="{BB962C8B-B14F-4D97-AF65-F5344CB8AC3E}">
        <p14:creationId xmlns:p14="http://schemas.microsoft.com/office/powerpoint/2010/main" val="293511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17.09.2024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23D75-35E9-44F0-AE78-FBB0133D5610}" type="slidenum">
              <a:rPr lang="de-DE" smtClean="0"/>
              <a:t>‹#›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Thomas Ott</a:t>
            </a:r>
          </a:p>
        </p:txBody>
      </p:sp>
    </p:spTree>
    <p:extLst>
      <p:ext uri="{BB962C8B-B14F-4D97-AF65-F5344CB8AC3E}">
        <p14:creationId xmlns:p14="http://schemas.microsoft.com/office/powerpoint/2010/main" val="140805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5CDA01-DDC9-2253-72DE-96209CE4E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7C98BC-77ED-57FD-F633-2BC8142A2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980000"/>
            <a:ext cx="11519987" cy="450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FCB9AE0-FB31-AD7B-F074-94F25823D69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17.09.2024</a:t>
            </a:r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DBDDB1D6-39C5-381A-1C8E-0B3A2109CC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First temperature-dependent relative self-absorption experiment at the S-DALINAC</a:t>
            </a:r>
            <a:endParaRPr lang="de-DE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1513966-0604-55AE-E780-E1382633BFC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BB23D75-35E9-44F0-AE78-FBB0133D561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6869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A8DEF2-3EB0-7C61-65FD-4CF2BF6AA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924000"/>
            <a:ext cx="11558700" cy="1080000"/>
          </a:xfrm>
        </p:spPr>
        <p:txBody>
          <a:bodyPr anchor="b">
            <a:normAutofit/>
          </a:bodyPr>
          <a:lstStyle>
            <a:lvl1pPr>
              <a:defRPr sz="4200"/>
            </a:lvl1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B02D4D-81F0-49AF-1CF0-1A75D0BC7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5040000"/>
            <a:ext cx="7919993" cy="1080000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A0B6FE2-4691-8E94-5E86-36CF5EFB7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17.09.2024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A590409-784D-7817-ED5F-00C6036B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00" y="360000"/>
            <a:ext cx="8976000" cy="189000"/>
          </a:xfrm>
        </p:spPr>
        <p:txBody>
          <a:bodyPr/>
          <a:lstStyle/>
          <a:p>
            <a:r>
              <a:rPr lang="en-US"/>
              <a:t>First temperature-dependent relative self-absorption experiment at the S-DALINAC</a:t>
            </a:r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28A47B0-219D-E504-F79C-A5E591940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23D75-35E9-44F0-AE78-FBB0133D561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4780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964544-40DC-4288-275B-FB15B4D07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512A440-6CC2-C81B-AAB4-F8419E201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17.09.2024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0EA03BC-F835-8900-FE38-6958D04E8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First temperature-dependent relative self-absorption experiment at the S-DALINAC</a:t>
            </a: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469E877-7369-A8AF-FF8A-DDFA8A855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23D75-35E9-44F0-AE78-FBB0133D5610}" type="slidenum">
              <a:rPr lang="de-DE" smtClean="0"/>
              <a:t>‹#›</a:t>
            </a:fld>
            <a:endParaRPr lang="de-DE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6B08FBBD-180E-596B-F91F-8F6ADC5F63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362" y="1980000"/>
            <a:ext cx="5580000" cy="450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CD333C59-0ADD-F97D-91D2-1E187ECAF60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00209" y="1980000"/>
            <a:ext cx="5580000" cy="450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2557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EA8B7A-08C3-285D-CDA3-D0DCEF856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5C45FF0-DFBA-6FB8-5D9D-4E9A98A87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17.09.2024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1DAEC6-70FB-93F3-56DA-505CA7898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First temperature-dependent relative self-absorption experiment at the S-DALINAC</a:t>
            </a: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19F1D11-78E8-8CC4-923C-7925ADB7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23D75-35E9-44F0-AE78-FBB0133D5610}" type="slidenum">
              <a:rPr lang="de-DE" smtClean="0"/>
              <a:t>‹#›</a:t>
            </a:fld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D1F37F6-4222-0F2F-8273-DDE8A60C7A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363" y="1980000"/>
            <a:ext cx="11520487" cy="40680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B3ED93-4F10-B98E-C79A-9C75CB74FC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3" y="6084000"/>
            <a:ext cx="11520487" cy="360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457200" indent="0">
              <a:buNone/>
              <a:defRPr sz="1400">
                <a:solidFill>
                  <a:schemeClr val="accent6"/>
                </a:solidFill>
              </a:defRPr>
            </a:lvl2pPr>
            <a:lvl3pPr marL="914400" indent="0">
              <a:buNone/>
              <a:defRPr sz="1400">
                <a:solidFill>
                  <a:schemeClr val="accent6"/>
                </a:solidFill>
              </a:defRPr>
            </a:lvl3pPr>
            <a:lvl4pPr marL="1371600" indent="0">
              <a:buNone/>
              <a:defRPr sz="1400">
                <a:solidFill>
                  <a:schemeClr val="accent6"/>
                </a:solidFill>
              </a:defRPr>
            </a:lvl4pPr>
            <a:lvl5pPr marL="1828800" indent="0">
              <a:buNone/>
              <a:defRPr sz="1400">
                <a:solidFill>
                  <a:schemeClr val="accent6"/>
                </a:solidFill>
              </a:defRPr>
            </a:lvl5pPr>
          </a:lstStyle>
          <a:p>
            <a:pPr lvl="0"/>
            <a:r>
              <a:rPr lang="de-DE" dirty="0"/>
              <a:t>Bildunterschrift / Caption</a:t>
            </a:r>
          </a:p>
        </p:txBody>
      </p:sp>
    </p:spTree>
    <p:extLst>
      <p:ext uri="{BB962C8B-B14F-4D97-AF65-F5344CB8AC3E}">
        <p14:creationId xmlns:p14="http://schemas.microsoft.com/office/powerpoint/2010/main" val="289256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8FC2DAB9-ADD2-1E42-D0D7-6395646D29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648482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859BFDA-5919-80E3-6FB9-03C9FBF6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108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B5DB4C4-7360-79EC-43CC-2887232E8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980000"/>
            <a:ext cx="11519987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grpSp>
        <p:nvGrpSpPr>
          <p:cNvPr id="7" name="TU Da Logo">
            <a:extLst>
              <a:ext uri="{FF2B5EF4-FFF2-40B4-BE49-F238E27FC236}">
                <a16:creationId xmlns:a16="http://schemas.microsoft.com/office/drawing/2014/main" id="{51119E7C-0EFF-440C-7D9B-DC934FA66296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65BC44CB-CBBB-FAC0-EB9F-E8F9DC95037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9C445B24-F9B1-8960-5444-7772C7A47F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378BFC59-1C78-1D5B-F297-FDAE60A3B3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AD4C2154-1036-25AE-9332-6CD29C8A4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F1AA4C57-F564-9D30-8972-9143A104F6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8ED9D6D-B335-8396-2289-7DD61F9A06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8872A2F5-7430-CC8E-7732-1707D9E6FB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AE49A029-9AE0-4CF9-87DF-91910B2623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B8CBC970-FC0D-4723-B28A-D212B56428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4638EAF1-DC81-698A-E2F9-ED824E3D31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7FD520B6-32AC-A196-05E4-28829C4F09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21" name="Datumsplatzhalter 20">
            <a:extLst>
              <a:ext uri="{FF2B5EF4-FFF2-40B4-BE49-F238E27FC236}">
                <a16:creationId xmlns:a16="http://schemas.microsoft.com/office/drawing/2014/main" id="{AF9F05BC-ECE1-ED71-B285-6224B2166F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800" spc="8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17.09.2024</a:t>
            </a:r>
          </a:p>
        </p:txBody>
      </p:sp>
      <p:sp>
        <p:nvSpPr>
          <p:cNvPr id="22" name="Fußzeilenplatzhalter 21">
            <a:extLst>
              <a:ext uri="{FF2B5EF4-FFF2-40B4-BE49-F238E27FC236}">
                <a16:creationId xmlns:a16="http://schemas.microsoft.com/office/drawing/2014/main" id="{3419663B-FA1A-D2AC-6FFB-FEF3AE171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359999"/>
            <a:ext cx="8976000" cy="1908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First temperature-dependent relative self-absorption experiment at the S-DALINAC</a:t>
            </a:r>
            <a:endParaRPr lang="de-DE" dirty="0"/>
          </a:p>
        </p:txBody>
      </p:sp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146D37BF-C929-35EB-9D31-617A9D8FE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17905" y="6558140"/>
            <a:ext cx="1462304" cy="180000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23D75-35E9-44F0-AE78-FBB0133D5610}" type="slidenum">
              <a:rPr lang="de-DE" smtClean="0"/>
              <a:t>‹#›</a:t>
            </a:fld>
            <a:endParaRPr lang="de-DE"/>
          </a:p>
        </p:txBody>
      </p:sp>
      <p:sp>
        <p:nvSpPr>
          <p:cNvPr id="5" name="Fußzeilenplatzhalter 21">
            <a:extLst>
              <a:ext uri="{FF2B5EF4-FFF2-40B4-BE49-F238E27FC236}">
                <a16:creationId xmlns:a16="http://schemas.microsoft.com/office/drawing/2014/main" id="{7D283BE2-FBCB-712B-618D-52A485BD70FD}"/>
              </a:ext>
            </a:extLst>
          </p:cNvPr>
          <p:cNvSpPr txBox="1">
            <a:spLocks/>
          </p:cNvSpPr>
          <p:nvPr/>
        </p:nvSpPr>
        <p:spPr>
          <a:xfrm>
            <a:off x="2134800" y="6563539"/>
            <a:ext cx="7920000" cy="18000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 spc="4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IKP TU Darmstadt | AG Pietralla | 45th International School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Nuclear</a:t>
            </a:r>
            <a:r>
              <a:rPr lang="de-DE" dirty="0"/>
              <a:t> Physics | K. Prifti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464CF79-8FDD-5303-2D83-D41AB90816E0}"/>
              </a:ext>
            </a:extLst>
          </p:cNvPr>
          <p:cNvSpPr txBox="1"/>
          <p:nvPr/>
        </p:nvSpPr>
        <p:spPr>
          <a:xfrm>
            <a:off x="8256000" y="1629000"/>
            <a:ext cx="10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1578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200" kern="1200" cap="all" baseline="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§"/>
        <a:defRPr sz="2000" kern="1200" spc="4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mailto:kprifti@ikp.tu-darmstadt.de" TargetMode="External"/><Relationship Id="rId3" Type="http://schemas.openxmlformats.org/officeDocument/2006/relationships/image" Target="../media/image45.png"/><Relationship Id="rId7" Type="http://schemas.openxmlformats.org/officeDocument/2006/relationships/image" Target="../media/image4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4D312-0FCC-3120-04F4-B0DE58DA25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FIRST TEMPERATURE-DEPENDENT RELATIVE SELF-ABSORPTION EXPERIMENT AT THE S-DALINAC</a:t>
            </a:r>
            <a:endParaRPr lang="de-D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F24E9D-9B53-00D6-2156-5F3E04EEA2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CA" sz="2400" b="1" dirty="0"/>
              <a:t>Kiriaki Prifti</a:t>
            </a:r>
            <a:endParaRPr lang="de-DE" sz="2400" b="1" dirty="0"/>
          </a:p>
        </p:txBody>
      </p:sp>
      <p:pic>
        <p:nvPicPr>
          <p:cNvPr id="4" name="Picture 3" descr="A logo of a skin condition&#10;&#10;Description automatically generated">
            <a:extLst>
              <a:ext uri="{FF2B5EF4-FFF2-40B4-BE49-F238E27FC236}">
                <a16:creationId xmlns:a16="http://schemas.microsoft.com/office/drawing/2014/main" id="{2CAD3735-E344-17B3-D396-26D632576B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881" y="4742108"/>
            <a:ext cx="1607823" cy="1165862"/>
          </a:xfrm>
          <a:prstGeom prst="rect">
            <a:avLst/>
          </a:prstGeom>
        </p:spPr>
      </p:pic>
      <p:pic>
        <p:nvPicPr>
          <p:cNvPr id="5" name="Picture 4" descr="A red line on a black background&#10;&#10;Description automatically generated">
            <a:extLst>
              <a:ext uri="{FF2B5EF4-FFF2-40B4-BE49-F238E27FC236}">
                <a16:creationId xmlns:a16="http://schemas.microsoft.com/office/drawing/2014/main" id="{75459A25-699F-8452-962C-936781A283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714" y="4887231"/>
            <a:ext cx="2933990" cy="74113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5A3657-548C-9BD7-A21F-BB61B1817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23D75-35E9-44F0-AE78-FBB0133D5610}" type="slidenum">
              <a:rPr lang="de-DE" smtClean="0"/>
              <a:t>1</a:t>
            </a:fld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08EB82-7E0B-F5BE-CB66-40C012B68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17.09.2024</a:t>
            </a:r>
          </a:p>
        </p:txBody>
      </p:sp>
    </p:spTree>
    <p:extLst>
      <p:ext uri="{BB962C8B-B14F-4D97-AF65-F5344CB8AC3E}">
        <p14:creationId xmlns:p14="http://schemas.microsoft.com/office/powerpoint/2010/main" val="914077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42E73-1EAA-EFBF-C944-6758C0646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T-dependent relative self-absorption (t-</a:t>
            </a:r>
            <a:r>
              <a:rPr lang="en-CA" dirty="0" err="1"/>
              <a:t>rsa</a:t>
            </a:r>
            <a:r>
              <a:rPr lang="en-CA" dirty="0"/>
              <a:t>)</a:t>
            </a:r>
            <a:endParaRPr lang="de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01466A-BFD6-223B-EFA3-DD8DCD5CD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17.09.2024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B4C30B-AED8-3F87-60FE-B0CD6AD6B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First temperature-dependent relative self-absorption experiment at the S-DALINAC</a:t>
            </a:r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97C45B-9658-A927-EF07-CE3B0B123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23D75-35E9-44F0-AE78-FBB0133D5610}" type="slidenum">
              <a:rPr lang="de-DE" smtClean="0"/>
              <a:t>10</a:t>
            </a:fld>
            <a:endParaRPr lang="de-DE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82B01B2D-1004-2FF9-8383-7DF7DDD8CC99}"/>
              </a:ext>
            </a:extLst>
          </p:cNvPr>
          <p:cNvSpPr txBox="1">
            <a:spLocks/>
          </p:cNvSpPr>
          <p:nvPr/>
        </p:nvSpPr>
        <p:spPr>
          <a:xfrm>
            <a:off x="360001" y="1980000"/>
            <a:ext cx="6788706" cy="165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chemeClr val="tx1"/>
              </a:buClr>
            </a:pPr>
            <a:r>
              <a:rPr lang="en-CA" kern="0"/>
              <a:t>Temperature-dependent RSA measurements (T-RSA)</a:t>
            </a:r>
          </a:p>
          <a:p>
            <a:pPr marL="773430" lvl="2" indent="-342900"/>
            <a:r>
              <a:rPr lang="en-CA" sz="2000" kern="0">
                <a:solidFill>
                  <a:srgbClr val="FF0000"/>
                </a:solidFill>
              </a:rPr>
              <a:t>Heat up</a:t>
            </a:r>
            <a:r>
              <a:rPr lang="en-CA" sz="2000" kern="0"/>
              <a:t>/</a:t>
            </a:r>
            <a:r>
              <a:rPr lang="en-CA" sz="2000" kern="0">
                <a:solidFill>
                  <a:srgbClr val="00B0F0"/>
                </a:solidFill>
              </a:rPr>
              <a:t>Cool down </a:t>
            </a:r>
            <a:r>
              <a:rPr lang="en-CA" sz="2000" kern="0"/>
              <a:t>the absorber and scatterer</a:t>
            </a:r>
          </a:p>
          <a:p>
            <a:pPr>
              <a:buFont typeface="Wingdings" panose="05000000000000000000" pitchFamily="2" charset="2"/>
              <a:buChar char="ð"/>
            </a:pPr>
            <a:endParaRPr lang="de-DE"/>
          </a:p>
          <a:p>
            <a:pPr>
              <a:buFont typeface="Wingdings" panose="05000000000000000000" pitchFamily="2" charset="2"/>
              <a:buChar char="ð"/>
            </a:pPr>
            <a:endParaRPr lang="en-CA"/>
          </a:p>
          <a:p>
            <a:pPr>
              <a:buFont typeface="Wingdings" panose="05000000000000000000" pitchFamily="2" charset="2"/>
              <a:buChar char="ð"/>
            </a:pPr>
            <a:endParaRPr lang="de-D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E0CB86-166A-C2DD-DE72-86A832F71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1986" y="1996033"/>
            <a:ext cx="4648001" cy="2988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16238B-73E2-AB27-79A7-6B282CB5C258}"/>
              </a:ext>
            </a:extLst>
          </p:cNvPr>
          <p:cNvCxnSpPr>
            <a:cxnSpLocks/>
          </p:cNvCxnSpPr>
          <p:nvPr/>
        </p:nvCxnSpPr>
        <p:spPr>
          <a:xfrm>
            <a:off x="11496000" y="2188120"/>
            <a:ext cx="0" cy="2268000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F62E633-4D2A-3D3E-3588-1E81049BA41E}"/>
              </a:ext>
            </a:extLst>
          </p:cNvPr>
          <p:cNvCxnSpPr>
            <a:cxnSpLocks/>
          </p:cNvCxnSpPr>
          <p:nvPr/>
        </p:nvCxnSpPr>
        <p:spPr>
          <a:xfrm>
            <a:off x="8616000" y="2692400"/>
            <a:ext cx="0" cy="1782000"/>
          </a:xfrm>
          <a:prstGeom prst="line">
            <a:avLst/>
          </a:prstGeom>
          <a:ln w="762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9EF9A610-3A67-A68E-60B9-6E8A7CA43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0721" y="2827704"/>
            <a:ext cx="432000" cy="432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9D422E-2652-B733-EF5A-2D2B450F8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8100721" y="2808803"/>
            <a:ext cx="432000" cy="432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012E8DB-522C-D2BB-73AF-6B2F63E4A32E}"/>
              </a:ext>
            </a:extLst>
          </p:cNvPr>
          <p:cNvSpPr txBox="1"/>
          <p:nvPr/>
        </p:nvSpPr>
        <p:spPr>
          <a:xfrm>
            <a:off x="8316721" y="6121318"/>
            <a:ext cx="38074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i="1" dirty="0"/>
              <a:t>A. </a:t>
            </a:r>
            <a:r>
              <a:rPr lang="de-DE" sz="1100" i="1" dirty="0" err="1"/>
              <a:t>Zilges</a:t>
            </a:r>
            <a:r>
              <a:rPr lang="de-DE" sz="1100" i="1" dirty="0"/>
              <a:t> et. </a:t>
            </a:r>
            <a:r>
              <a:rPr lang="de-DE" sz="1100" i="1" dirty="0" err="1"/>
              <a:t>al.,Prog</a:t>
            </a:r>
            <a:r>
              <a:rPr lang="de-DE" sz="1100" i="1" dirty="0"/>
              <a:t>. Part. </a:t>
            </a:r>
            <a:r>
              <a:rPr lang="de-DE" sz="1100" i="1" dirty="0" err="1"/>
              <a:t>Nucl</a:t>
            </a:r>
            <a:r>
              <a:rPr lang="de-DE" sz="1100" i="1" dirty="0"/>
              <a:t>. Phys. </a:t>
            </a:r>
            <a:r>
              <a:rPr lang="de-DE" sz="1100" b="1" i="1" dirty="0"/>
              <a:t>122</a:t>
            </a:r>
            <a:r>
              <a:rPr lang="de-DE" sz="1100" i="1" dirty="0"/>
              <a:t> (2021) 103903</a:t>
            </a:r>
          </a:p>
        </p:txBody>
      </p:sp>
    </p:spTree>
    <p:extLst>
      <p:ext uri="{BB962C8B-B14F-4D97-AF65-F5344CB8AC3E}">
        <p14:creationId xmlns:p14="http://schemas.microsoft.com/office/powerpoint/2010/main" val="28357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46B61-10A0-5C9B-F95A-6396AB3B5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60" y="736682"/>
            <a:ext cx="9352960" cy="1589958"/>
          </a:xfrm>
        </p:spPr>
        <p:txBody>
          <a:bodyPr>
            <a:noAutofit/>
          </a:bodyPr>
          <a:lstStyle/>
          <a:p>
            <a:r>
              <a:rPr lang="en-CA" dirty="0"/>
              <a:t>Simulation of self-absorption r for different t</a:t>
            </a:r>
            <a:r>
              <a:rPr lang="en-CA" baseline="-25000" dirty="0"/>
              <a:t>d</a:t>
            </a:r>
            <a:r>
              <a:rPr lang="en-CA" dirty="0"/>
              <a:t> and </a:t>
            </a:r>
            <a:r>
              <a:rPr lang="el-GR" dirty="0"/>
              <a:t>γ</a:t>
            </a:r>
            <a:r>
              <a:rPr lang="en-CA" baseline="-25000" dirty="0"/>
              <a:t>0</a:t>
            </a:r>
            <a:endParaRPr lang="de-DE" baseline="-25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104CB-C504-CDE1-4033-02A91348A72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17.09.2024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8A45B-B764-863B-907E-6086CC9FF7B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First temperature-dependent relative self-absorption experiment at the S-DALINAC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F99B6-476A-B0F5-1655-20A110BBF09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BB23D75-35E9-44F0-AE78-FBB0133D5610}" type="slidenum">
              <a:rPr lang="de-DE" smtClean="0"/>
              <a:t>11</a:t>
            </a:fld>
            <a:endParaRPr lang="de-DE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435E58C-C5E6-2614-10F3-7AC7E06CE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4400" y="1269000"/>
            <a:ext cx="2428306" cy="4860000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DD08712D-2263-8B6A-D792-1DA040CEB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320" y="2442392"/>
            <a:ext cx="3215999" cy="835663"/>
          </a:xfrm>
        </p:spPr>
        <p:txBody>
          <a:bodyPr/>
          <a:lstStyle/>
          <a:p>
            <a:r>
              <a:rPr lang="en-CA" dirty="0"/>
              <a:t>The larger T, the smaller is the impact of T</a:t>
            </a:r>
            <a:r>
              <a:rPr lang="en-CA" baseline="-25000" dirty="0"/>
              <a:t>D</a:t>
            </a:r>
            <a:endParaRPr lang="de-DE" baseline="-25000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790DDE4-BA16-0254-ACE8-4E50DC33E1FC}"/>
              </a:ext>
            </a:extLst>
          </p:cNvPr>
          <p:cNvCxnSpPr/>
          <p:nvPr/>
        </p:nvCxnSpPr>
        <p:spPr>
          <a:xfrm flipV="1">
            <a:off x="6940645" y="2812063"/>
            <a:ext cx="0" cy="19080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0D7203C-519D-9993-CA6B-CBACD895F473}"/>
              </a:ext>
            </a:extLst>
          </p:cNvPr>
          <p:cNvCxnSpPr/>
          <p:nvPr/>
        </p:nvCxnSpPr>
        <p:spPr>
          <a:xfrm>
            <a:off x="8612706" y="6129000"/>
            <a:ext cx="18000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FFD54C9-BBEB-090E-328A-F04A72840835}"/>
              </a:ext>
            </a:extLst>
          </p:cNvPr>
          <p:cNvSpPr txBox="1"/>
          <p:nvPr/>
        </p:nvSpPr>
        <p:spPr>
          <a:xfrm>
            <a:off x="5572765" y="3317400"/>
            <a:ext cx="13115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/>
              <a:t>Larger T</a:t>
            </a:r>
            <a:r>
              <a:rPr lang="en-CA" sz="2000" baseline="-25000" dirty="0"/>
              <a:t>D</a:t>
            </a:r>
          </a:p>
          <a:p>
            <a:pPr algn="ctr"/>
            <a:r>
              <a:rPr lang="en-CA" sz="2000" dirty="0"/>
              <a:t>↓ </a:t>
            </a:r>
          </a:p>
          <a:p>
            <a:r>
              <a:rPr lang="en-CA" sz="2000" dirty="0"/>
              <a:t>Smaller R</a:t>
            </a:r>
            <a:endParaRPr lang="de-DE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D14847-BAB3-17A7-D153-2C252DE236F0}"/>
              </a:ext>
            </a:extLst>
          </p:cNvPr>
          <p:cNvSpPr txBox="1"/>
          <p:nvPr/>
        </p:nvSpPr>
        <p:spPr>
          <a:xfrm>
            <a:off x="8311776" y="6178085"/>
            <a:ext cx="2460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/>
              <a:t>Larger </a:t>
            </a:r>
            <a:r>
              <a:rPr lang="el-GR" sz="2000" dirty="0"/>
              <a:t>Γ</a:t>
            </a:r>
            <a:r>
              <a:rPr lang="en-CA" sz="2000" dirty="0">
                <a:sym typeface="Wingdings" panose="05000000000000000000" pitchFamily="2" charset="2"/>
              </a:rPr>
              <a:t>→ </a:t>
            </a:r>
            <a:r>
              <a:rPr lang="en-CA" sz="2000" dirty="0"/>
              <a:t>Larger R</a:t>
            </a:r>
            <a:endParaRPr lang="de-DE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61E8F7-5180-525A-84AE-9904E9FBBA76}"/>
              </a:ext>
            </a:extLst>
          </p:cNvPr>
          <p:cNvSpPr txBox="1"/>
          <p:nvPr/>
        </p:nvSpPr>
        <p:spPr>
          <a:xfrm>
            <a:off x="7180615" y="1822565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LN</a:t>
            </a:r>
            <a:r>
              <a:rPr lang="en-CA" baseline="-25000" dirty="0"/>
              <a:t>2</a:t>
            </a:r>
            <a:r>
              <a:rPr lang="en-CA" dirty="0"/>
              <a:t> temp.</a:t>
            </a:r>
            <a:endParaRPr lang="de-DE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82F75B-B32F-2E90-3028-A8F723C01DE8}"/>
              </a:ext>
            </a:extLst>
          </p:cNvPr>
          <p:cNvSpPr txBox="1"/>
          <p:nvPr/>
        </p:nvSpPr>
        <p:spPr>
          <a:xfrm>
            <a:off x="7078023" y="3393807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room temp.</a:t>
            </a:r>
            <a:endParaRPr lang="de-DE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27D2424-F4CE-8406-5F22-C26A7B25A263}"/>
              </a:ext>
            </a:extLst>
          </p:cNvPr>
          <p:cNvSpPr txBox="1"/>
          <p:nvPr/>
        </p:nvSpPr>
        <p:spPr>
          <a:xfrm>
            <a:off x="7431647" y="4948791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500</a:t>
            </a:r>
            <a:r>
              <a:rPr lang="en-CA" baseline="30000" dirty="0"/>
              <a:t>o</a:t>
            </a:r>
            <a:r>
              <a:rPr lang="en-CA" dirty="0"/>
              <a:t>C</a:t>
            </a:r>
            <a:endParaRPr lang="de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38C5F5-993D-E13A-2AA0-CCA3A45AF142}"/>
              </a:ext>
            </a:extLst>
          </p:cNvPr>
          <p:cNvSpPr txBox="1"/>
          <p:nvPr/>
        </p:nvSpPr>
        <p:spPr>
          <a:xfrm rot="16200000">
            <a:off x="10858507" y="5258980"/>
            <a:ext cx="19816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100" i="1" dirty="0"/>
              <a:t>Simulations by P. </a:t>
            </a:r>
            <a:r>
              <a:rPr lang="en-CA" sz="1100" i="1" dirty="0" err="1"/>
              <a:t>Koseoglou</a:t>
            </a:r>
            <a:endParaRPr lang="de-DE" sz="1600" i="1" dirty="0"/>
          </a:p>
        </p:txBody>
      </p:sp>
    </p:spTree>
    <p:extLst>
      <p:ext uri="{BB962C8B-B14F-4D97-AF65-F5344CB8AC3E}">
        <p14:creationId xmlns:p14="http://schemas.microsoft.com/office/powerpoint/2010/main" val="3492765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AF766-B6A4-CD6F-834A-6F1E2FCD0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T-dependent relative self-absorption (t-</a:t>
            </a:r>
            <a:r>
              <a:rPr lang="en-CA" dirty="0" err="1"/>
              <a:t>rsa</a:t>
            </a:r>
            <a:r>
              <a:rPr lang="en-CA" dirty="0"/>
              <a:t>)</a:t>
            </a:r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1E0329-2354-6312-B375-59546A08D1E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17.09.2024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60E77-A9E6-E3CA-A2F3-8F9AAD021BF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First temperature-dependent relative self-absorption experiment at the S-DALINAC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F4823-E4D1-A771-38F8-5211ACCE3B1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BB23D75-35E9-44F0-AE78-FBB0133D5610}" type="slidenum">
              <a:rPr lang="de-DE" smtClean="0"/>
              <a:t>12</a:t>
            </a:fld>
            <a:endParaRPr lang="de-DE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82B01B2D-1004-2FF9-8383-7DF7DDD8C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1" y="1980000"/>
            <a:ext cx="6611279" cy="3821360"/>
          </a:xfrm>
        </p:spPr>
        <p:txBody>
          <a:bodyPr/>
          <a:lstStyle/>
          <a:p>
            <a:pPr marL="0" indent="0">
              <a:buNone/>
            </a:pPr>
            <a:endParaRPr lang="de-DE" dirty="0"/>
          </a:p>
          <a:p>
            <a:pPr>
              <a:buFont typeface="Wingdings" panose="05000000000000000000" pitchFamily="2" charset="2"/>
              <a:buChar char="ð"/>
            </a:pPr>
            <a:r>
              <a:rPr lang="en-CA" sz="2000" dirty="0"/>
              <a:t>Get independent of theoretical calculations of the effective temperature and the uncertainty in the T</a:t>
            </a:r>
            <a:r>
              <a:rPr lang="en-CA" sz="2000" baseline="-25000" dirty="0"/>
              <a:t>D</a:t>
            </a:r>
          </a:p>
          <a:p>
            <a:pPr>
              <a:buFont typeface="Wingdings" panose="05000000000000000000" pitchFamily="2" charset="2"/>
              <a:buChar char="ð"/>
            </a:pPr>
            <a:endParaRPr lang="en-CA" sz="2000" dirty="0"/>
          </a:p>
          <a:p>
            <a:pPr>
              <a:buFont typeface="Wingdings" panose="05000000000000000000" pitchFamily="2" charset="2"/>
              <a:buChar char="ð"/>
            </a:pPr>
            <a:r>
              <a:rPr lang="en-CA" sz="2000" dirty="0"/>
              <a:t>High precision level width and decay strength measurements</a:t>
            </a:r>
          </a:p>
          <a:p>
            <a:pPr>
              <a:buFont typeface="Wingdings" panose="05000000000000000000" pitchFamily="2" charset="2"/>
              <a:buChar char="ð"/>
            </a:pPr>
            <a:endParaRPr lang="en-CA" sz="2000" dirty="0"/>
          </a:p>
          <a:p>
            <a:pPr>
              <a:buFont typeface="Wingdings" panose="05000000000000000000" pitchFamily="2" charset="2"/>
              <a:buChar char="ð"/>
            </a:pPr>
            <a:r>
              <a:rPr lang="en-CA" sz="2000" dirty="0"/>
              <a:t>Reduce systematic uncertainties of the measured transition matrix elements</a:t>
            </a:r>
            <a:endParaRPr lang="de-DE" sz="2000" dirty="0"/>
          </a:p>
          <a:p>
            <a:pPr>
              <a:buFont typeface="Wingdings" panose="05000000000000000000" pitchFamily="2" charset="2"/>
              <a:buChar char="ð"/>
            </a:pPr>
            <a:endParaRPr lang="en-CA" sz="2000" dirty="0"/>
          </a:p>
          <a:p>
            <a:pPr>
              <a:buFont typeface="Wingdings" panose="05000000000000000000" pitchFamily="2" charset="2"/>
              <a:buChar char="ð"/>
            </a:pPr>
            <a:endParaRPr lang="de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E0CB86-166A-C2DD-DE72-86A832F71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1986" y="1996033"/>
            <a:ext cx="4648001" cy="2988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16238B-73E2-AB27-79A7-6B282CB5C258}"/>
              </a:ext>
            </a:extLst>
          </p:cNvPr>
          <p:cNvCxnSpPr>
            <a:cxnSpLocks/>
          </p:cNvCxnSpPr>
          <p:nvPr/>
        </p:nvCxnSpPr>
        <p:spPr>
          <a:xfrm>
            <a:off x="11496000" y="2188120"/>
            <a:ext cx="0" cy="2268000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62E633-4D2A-3D3E-3588-1E81049BA41E}"/>
              </a:ext>
            </a:extLst>
          </p:cNvPr>
          <p:cNvCxnSpPr>
            <a:cxnSpLocks/>
          </p:cNvCxnSpPr>
          <p:nvPr/>
        </p:nvCxnSpPr>
        <p:spPr>
          <a:xfrm>
            <a:off x="8616000" y="2692400"/>
            <a:ext cx="0" cy="1782000"/>
          </a:xfrm>
          <a:prstGeom prst="line">
            <a:avLst/>
          </a:prstGeom>
          <a:ln w="762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9EF9A610-3A67-A68E-60B9-6E8A7CA43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0721" y="2827704"/>
            <a:ext cx="432000" cy="432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9D422E-2652-B733-EF5A-2D2B450F8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8139294" y="2827704"/>
            <a:ext cx="432000" cy="432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012E8DB-522C-D2BB-73AF-6B2F63E4A32E}"/>
              </a:ext>
            </a:extLst>
          </p:cNvPr>
          <p:cNvSpPr txBox="1"/>
          <p:nvPr/>
        </p:nvSpPr>
        <p:spPr>
          <a:xfrm>
            <a:off x="8256000" y="6134966"/>
            <a:ext cx="38074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i="1" dirty="0"/>
              <a:t>A. </a:t>
            </a:r>
            <a:r>
              <a:rPr lang="de-DE" sz="1100" i="1" dirty="0" err="1"/>
              <a:t>Zilges</a:t>
            </a:r>
            <a:r>
              <a:rPr lang="de-DE" sz="1100" i="1" dirty="0"/>
              <a:t> et. </a:t>
            </a:r>
            <a:r>
              <a:rPr lang="de-DE" sz="1100" i="1" dirty="0" err="1"/>
              <a:t>al.,Prog</a:t>
            </a:r>
            <a:r>
              <a:rPr lang="de-DE" sz="1100" i="1" dirty="0"/>
              <a:t>. Part. </a:t>
            </a:r>
            <a:r>
              <a:rPr lang="de-DE" sz="1100" i="1" dirty="0" err="1"/>
              <a:t>Nucl</a:t>
            </a:r>
            <a:r>
              <a:rPr lang="de-DE" sz="1100" i="1" dirty="0"/>
              <a:t>. Phys. </a:t>
            </a:r>
            <a:r>
              <a:rPr lang="de-DE" sz="1100" b="1" i="1" dirty="0"/>
              <a:t>122</a:t>
            </a:r>
            <a:r>
              <a:rPr lang="de-DE" sz="1100" i="1" dirty="0"/>
              <a:t> (2021) 103903</a:t>
            </a:r>
          </a:p>
        </p:txBody>
      </p:sp>
    </p:spTree>
    <p:extLst>
      <p:ext uri="{BB962C8B-B14F-4D97-AF65-F5344CB8AC3E}">
        <p14:creationId xmlns:p14="http://schemas.microsoft.com/office/powerpoint/2010/main" val="101765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17F1BA-E694-B1AA-29B0-3B5D3C24A43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17.09.2024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CE7381-655C-B008-B51A-260F6F08663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First temperature-dependent relative self-absorption experiment at the S-DALINAC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394F3-9F4B-9141-FF9B-3EC94BCB0F5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BB23D75-35E9-44F0-AE78-FBB0133D5610}" type="slidenum">
              <a:rPr lang="de-DE" smtClean="0"/>
              <a:t>13</a:t>
            </a:fld>
            <a:endParaRPr lang="de-DE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210A93E-C664-0399-444B-E25A94205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1080000"/>
          </a:xfrm>
        </p:spPr>
        <p:txBody>
          <a:bodyPr/>
          <a:lstStyle/>
          <a:p>
            <a:r>
              <a:rPr lang="en-CA" dirty="0"/>
              <a:t>T-dependent relative self-absorption (t-</a:t>
            </a:r>
            <a:r>
              <a:rPr lang="en-CA" dirty="0" err="1"/>
              <a:t>rsa</a:t>
            </a:r>
            <a:r>
              <a:rPr lang="en-CA" dirty="0"/>
              <a:t>)</a:t>
            </a:r>
            <a:endParaRPr lang="de-DE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E3FC0DCF-0070-A7F1-4E67-615A9E3FF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00" y="2349000"/>
            <a:ext cx="4840429" cy="4131000"/>
          </a:xfrm>
        </p:spPr>
        <p:txBody>
          <a:bodyPr/>
          <a:lstStyle/>
          <a:p>
            <a:pPr marL="0" lvl="1" indent="0">
              <a:lnSpc>
                <a:spcPct val="100000"/>
              </a:lnSpc>
              <a:buNone/>
            </a:pPr>
            <a:r>
              <a:rPr lang="en-CA" sz="2400" kern="0" dirty="0"/>
              <a:t>LAKE SHORE model VPF-800 system</a:t>
            </a:r>
          </a:p>
          <a:p>
            <a:pPr marL="504349" lvl="1" indent="-342900"/>
            <a:r>
              <a:rPr lang="en-CA" sz="2000" kern="0" dirty="0"/>
              <a:t>LN</a:t>
            </a:r>
            <a:r>
              <a:rPr lang="en-CA" sz="2000" kern="0" baseline="-25000" dirty="0"/>
              <a:t>2</a:t>
            </a:r>
            <a:r>
              <a:rPr lang="en-CA" sz="2000" kern="0" dirty="0"/>
              <a:t> temperature – 800 K</a:t>
            </a:r>
          </a:p>
          <a:p>
            <a:pPr marL="504349" lvl="1" indent="-342900"/>
            <a:r>
              <a:rPr lang="en-CA" sz="2000" kern="0" dirty="0"/>
              <a:t>Under vacuum</a:t>
            </a:r>
          </a:p>
          <a:p>
            <a:endParaRPr lang="de-DE" dirty="0"/>
          </a:p>
        </p:txBody>
      </p:sp>
      <p:pic>
        <p:nvPicPr>
          <p:cNvPr id="17" name="Picture 16" descr="A close-up of a machine&#10;&#10;Description automatically generated">
            <a:extLst>
              <a:ext uri="{FF2B5EF4-FFF2-40B4-BE49-F238E27FC236}">
                <a16:creationId xmlns:a16="http://schemas.microsoft.com/office/drawing/2014/main" id="{C9CE7304-C893-D6E0-75E0-B448319DC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960" y="5041319"/>
            <a:ext cx="4078043" cy="11870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47AC57-092A-0D73-4988-F06EF66531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1" b="25850"/>
          <a:stretch/>
        </p:blipFill>
        <p:spPr>
          <a:xfrm>
            <a:off x="7339731" y="3421262"/>
            <a:ext cx="2427366" cy="3076739"/>
          </a:xfrm>
          <a:prstGeom prst="rect">
            <a:avLst/>
          </a:prstGeom>
        </p:spPr>
      </p:pic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63BD9AB0-B627-124C-1F97-D6D740608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0116919" y="1449000"/>
            <a:ext cx="1705720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6579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metal cylinder with pipes and pipes&#10;&#10;Description automatically generated">
            <a:extLst>
              <a:ext uri="{FF2B5EF4-FFF2-40B4-BE49-F238E27FC236}">
                <a16:creationId xmlns:a16="http://schemas.microsoft.com/office/drawing/2014/main" id="{5A58E8DC-DAAE-1AE9-FF42-BD658D7FB0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28" y="1816682"/>
            <a:ext cx="3375421" cy="450056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A2C11A-DB92-0684-87A8-0761914551D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17.09.2024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D5077-2713-0B96-C653-D2EDE9E348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First temperature-dependent relative self-absorption experiment at the S-DALINAC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B5BB5-4FAD-9E90-AF25-18607A63DC4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BB23D75-35E9-44F0-AE78-FBB0133D5610}" type="slidenum">
              <a:rPr lang="de-DE" smtClean="0"/>
              <a:t>14</a:t>
            </a:fld>
            <a:endParaRPr lang="de-DE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0981727-BD0B-83CC-E0AA-E7B1358D3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10612800" cy="1080000"/>
          </a:xfrm>
        </p:spPr>
        <p:txBody>
          <a:bodyPr>
            <a:normAutofit/>
          </a:bodyPr>
          <a:lstStyle/>
          <a:p>
            <a:r>
              <a:rPr lang="en-CA" dirty="0"/>
              <a:t>T-dependent relative self-absorption on </a:t>
            </a:r>
            <a:r>
              <a:rPr lang="en-CA" baseline="30000" dirty="0"/>
              <a:t>27</a:t>
            </a:r>
            <a:r>
              <a:rPr lang="en-CA" dirty="0"/>
              <a:t>Al at </a:t>
            </a:r>
            <a:r>
              <a:rPr lang="en-CA" dirty="0" err="1"/>
              <a:t>dhips</a:t>
            </a:r>
            <a:endParaRPr lang="de-DE" dirty="0"/>
          </a:p>
        </p:txBody>
      </p:sp>
      <p:pic>
        <p:nvPicPr>
          <p:cNvPr id="16" name="Picture 15" descr="A close-up of a machine&#10;&#10;Description automatically generated">
            <a:extLst>
              <a:ext uri="{FF2B5EF4-FFF2-40B4-BE49-F238E27FC236}">
                <a16:creationId xmlns:a16="http://schemas.microsoft.com/office/drawing/2014/main" id="{B1703CD2-F957-7545-F02B-CE2035EE0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4" t="34383" r="7000" b="10742"/>
          <a:stretch/>
        </p:blipFill>
        <p:spPr>
          <a:xfrm>
            <a:off x="7646688" y="1816682"/>
            <a:ext cx="4259266" cy="20462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3AE95F-7FF7-3C0E-9FCC-0D0E23A3C8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76" y="1816682"/>
            <a:ext cx="3375422" cy="450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43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DF70B-3AF8-E35B-3405-0AF1FAB66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10612800" cy="1080000"/>
          </a:xfrm>
        </p:spPr>
        <p:txBody>
          <a:bodyPr>
            <a:normAutofit/>
          </a:bodyPr>
          <a:lstStyle/>
          <a:p>
            <a:r>
              <a:rPr lang="en-CA" dirty="0"/>
              <a:t>T-dependent relative self-absorption on </a:t>
            </a:r>
            <a:r>
              <a:rPr lang="en-CA" baseline="30000" dirty="0"/>
              <a:t>27</a:t>
            </a:r>
            <a:r>
              <a:rPr lang="en-CA" dirty="0"/>
              <a:t>Al at </a:t>
            </a:r>
            <a:r>
              <a:rPr lang="en-CA" dirty="0" err="1"/>
              <a:t>dhips</a:t>
            </a:r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3C8AB-2591-63B9-190D-37039FC29E2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17.09.2024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B4A29-F76A-92BD-5D41-FB10B5D68CC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First temperature-dependent relative self-absorption experiment at the S-DALINAC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26D0ED-B896-4060-809D-9BE386527F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BB23D75-35E9-44F0-AE78-FBB0133D5610}" type="slidenum">
              <a:rPr lang="de-DE" smtClean="0"/>
              <a:t>15</a:t>
            </a:fld>
            <a:endParaRPr lang="de-DE"/>
          </a:p>
        </p:txBody>
      </p:sp>
      <p:sp>
        <p:nvSpPr>
          <p:cNvPr id="7" name="Content Placeholder 14">
            <a:extLst>
              <a:ext uri="{FF2B5EF4-FFF2-40B4-BE49-F238E27FC236}">
                <a16:creationId xmlns:a16="http://schemas.microsoft.com/office/drawing/2014/main" id="{E3FC0DCF-0070-A7F1-4E67-615A9E3FF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131" y="2153012"/>
            <a:ext cx="4680000" cy="3847746"/>
          </a:xfrm>
        </p:spPr>
        <p:txBody>
          <a:bodyPr/>
          <a:lstStyle/>
          <a:p>
            <a:pPr marL="0" lvl="1" indent="0">
              <a:lnSpc>
                <a:spcPct val="100000"/>
              </a:lnSpc>
              <a:buNone/>
            </a:pPr>
            <a:r>
              <a:rPr lang="en-CA" sz="2000" kern="0" dirty="0" err="1"/>
              <a:t>E</a:t>
            </a:r>
            <a:r>
              <a:rPr lang="en-CA" sz="2000" kern="0" baseline="-25000" dirty="0" err="1"/>
              <a:t>beam</a:t>
            </a:r>
            <a:r>
              <a:rPr lang="en-CA" sz="2000" kern="0" dirty="0"/>
              <a:t> = 5.5 MeV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en-CA" sz="2000" kern="0" dirty="0"/>
              <a:t>t</a:t>
            </a:r>
            <a:r>
              <a:rPr lang="en-CA" sz="2000" kern="0" baseline="-25000" dirty="0"/>
              <a:t>abs</a:t>
            </a:r>
            <a:r>
              <a:rPr lang="en-CA" sz="2000" kern="0" dirty="0"/>
              <a:t> = 50 mm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en-CA" sz="2000" kern="0" dirty="0" err="1"/>
              <a:t>t</a:t>
            </a:r>
            <a:r>
              <a:rPr lang="en-CA" sz="2000" kern="0" baseline="-25000" dirty="0" err="1"/>
              <a:t>sc</a:t>
            </a:r>
            <a:r>
              <a:rPr lang="en-CA" sz="2000" kern="0" dirty="0"/>
              <a:t> = 3 mm</a:t>
            </a:r>
          </a:p>
          <a:p>
            <a:pPr marL="0" lvl="1" indent="0">
              <a:lnSpc>
                <a:spcPct val="100000"/>
              </a:lnSpc>
              <a:buNone/>
            </a:pPr>
            <a:endParaRPr lang="en-CA" sz="2000" kern="0" dirty="0"/>
          </a:p>
          <a:p>
            <a:pPr marL="0" lvl="1" indent="0">
              <a:lnSpc>
                <a:spcPct val="100000"/>
              </a:lnSpc>
              <a:buNone/>
            </a:pPr>
            <a:r>
              <a:rPr lang="en-CA" sz="2000" kern="0" dirty="0" err="1"/>
              <a:t>T</a:t>
            </a:r>
            <a:r>
              <a:rPr lang="en-CA" sz="2000" kern="0" baseline="-25000" dirty="0" err="1"/>
              <a:t>cold</a:t>
            </a:r>
            <a:r>
              <a:rPr lang="en-CA" sz="2000" kern="0" dirty="0"/>
              <a:t> = 77 K (LN2 temperature)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en-CA" sz="2000" kern="0" dirty="0" err="1"/>
              <a:t>T</a:t>
            </a:r>
            <a:r>
              <a:rPr lang="en-CA" sz="2000" kern="0" baseline="-25000" dirty="0" err="1"/>
              <a:t>room</a:t>
            </a:r>
            <a:r>
              <a:rPr lang="en-CA" sz="2000" kern="0" dirty="0"/>
              <a:t> = 320 K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en-CA" sz="2000" kern="0" dirty="0"/>
              <a:t>T</a:t>
            </a:r>
            <a:r>
              <a:rPr lang="en-CA" sz="2000" kern="0" baseline="-25000" dirty="0"/>
              <a:t>hot</a:t>
            </a:r>
            <a:r>
              <a:rPr lang="en-CA" sz="2000" kern="0" dirty="0"/>
              <a:t> = 600 K</a:t>
            </a:r>
          </a:p>
          <a:p>
            <a:pPr marL="0" lvl="1" indent="0">
              <a:lnSpc>
                <a:spcPct val="100000"/>
              </a:lnSpc>
              <a:buNone/>
            </a:pPr>
            <a:endParaRPr lang="en-CA" sz="2000" kern="0" dirty="0"/>
          </a:p>
          <a:p>
            <a:pPr marL="0" lvl="1" indent="0">
              <a:lnSpc>
                <a:spcPct val="100000"/>
              </a:lnSpc>
              <a:buNone/>
            </a:pPr>
            <a:endParaRPr lang="en-CA" sz="2000" kern="0" dirty="0"/>
          </a:p>
        </p:txBody>
      </p:sp>
      <p:pic>
        <p:nvPicPr>
          <p:cNvPr id="8" name="Picture 7" descr="A close-up of a machine&#10;&#10;Description automatically generated">
            <a:extLst>
              <a:ext uri="{FF2B5EF4-FFF2-40B4-BE49-F238E27FC236}">
                <a16:creationId xmlns:a16="http://schemas.microsoft.com/office/drawing/2014/main" id="{2289E07E-7EF6-FDC8-CC2A-F2AE484D62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1" r="13163" b="12074"/>
          <a:stretch/>
        </p:blipFill>
        <p:spPr>
          <a:xfrm>
            <a:off x="5891433" y="2326893"/>
            <a:ext cx="2262409" cy="3600000"/>
          </a:xfrm>
          <a:prstGeom prst="rect">
            <a:avLst/>
          </a:prstGeom>
        </p:spPr>
      </p:pic>
      <p:pic>
        <p:nvPicPr>
          <p:cNvPr id="10" name="Picture 9" descr="A metal cylinder with a cylinder attached to it&#10;&#10;Description automatically generated">
            <a:extLst>
              <a:ext uri="{FF2B5EF4-FFF2-40B4-BE49-F238E27FC236}">
                <a16:creationId xmlns:a16="http://schemas.microsoft.com/office/drawing/2014/main" id="{91C639A7-D912-B431-7933-1F396FA995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" t="18504" r="29003" b="10741"/>
          <a:stretch/>
        </p:blipFill>
        <p:spPr>
          <a:xfrm>
            <a:off x="8597161" y="2326893"/>
            <a:ext cx="2528442" cy="3600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D7CCAAD-B41E-A3A0-6413-B25095BE8E80}"/>
              </a:ext>
            </a:extLst>
          </p:cNvPr>
          <p:cNvSpPr/>
          <p:nvPr/>
        </p:nvSpPr>
        <p:spPr>
          <a:xfrm>
            <a:off x="5736000" y="1740760"/>
            <a:ext cx="5760000" cy="4259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8A5988E-7B5B-D66C-0A4A-54919EB42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4013" y="2276267"/>
            <a:ext cx="4648001" cy="298800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A5E8009-B0B9-0F53-64E4-08A0278ED569}"/>
              </a:ext>
            </a:extLst>
          </p:cNvPr>
          <p:cNvCxnSpPr>
            <a:cxnSpLocks/>
          </p:cNvCxnSpPr>
          <p:nvPr/>
        </p:nvCxnSpPr>
        <p:spPr>
          <a:xfrm>
            <a:off x="10212748" y="2820760"/>
            <a:ext cx="0" cy="2016000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FAABF56-196D-E4C7-C501-0FF1E74B7BA5}"/>
              </a:ext>
            </a:extLst>
          </p:cNvPr>
          <p:cNvCxnSpPr>
            <a:cxnSpLocks/>
          </p:cNvCxnSpPr>
          <p:nvPr/>
        </p:nvCxnSpPr>
        <p:spPr>
          <a:xfrm>
            <a:off x="7848027" y="2972634"/>
            <a:ext cx="0" cy="1782000"/>
          </a:xfrm>
          <a:prstGeom prst="line">
            <a:avLst/>
          </a:prstGeom>
          <a:ln w="762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F18EE90-0811-E8CA-6AE1-82CAFBF76495}"/>
              </a:ext>
            </a:extLst>
          </p:cNvPr>
          <p:cNvCxnSpPr>
            <a:cxnSpLocks/>
          </p:cNvCxnSpPr>
          <p:nvPr/>
        </p:nvCxnSpPr>
        <p:spPr>
          <a:xfrm>
            <a:off x="8898907" y="2972634"/>
            <a:ext cx="0" cy="1782000"/>
          </a:xfrm>
          <a:prstGeom prst="line">
            <a:avLst/>
          </a:prstGeom>
          <a:ln w="7620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263F3B9D-08A2-699F-C8CA-64FFD5BBC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7598" y="3108760"/>
            <a:ext cx="432000" cy="432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0A46AC9-2114-7096-90F8-F3BD2CC3CC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7332748" y="3089037"/>
            <a:ext cx="432000" cy="432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6F9BA8E-D325-CDEA-F01A-FA2A1B966ADF}"/>
              </a:ext>
            </a:extLst>
          </p:cNvPr>
          <p:cNvSpPr txBox="1"/>
          <p:nvPr/>
        </p:nvSpPr>
        <p:spPr>
          <a:xfrm>
            <a:off x="8256000" y="6246726"/>
            <a:ext cx="38074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i="1" dirty="0"/>
              <a:t>A. </a:t>
            </a:r>
            <a:r>
              <a:rPr lang="de-DE" sz="1100" i="1" dirty="0" err="1"/>
              <a:t>Zilges</a:t>
            </a:r>
            <a:r>
              <a:rPr lang="de-DE" sz="1100" i="1" dirty="0"/>
              <a:t> et. </a:t>
            </a:r>
            <a:r>
              <a:rPr lang="de-DE" sz="1100" i="1" dirty="0" err="1"/>
              <a:t>al.,Prog</a:t>
            </a:r>
            <a:r>
              <a:rPr lang="de-DE" sz="1100" i="1" dirty="0"/>
              <a:t>. Part. </a:t>
            </a:r>
            <a:r>
              <a:rPr lang="de-DE" sz="1100" i="1" dirty="0" err="1"/>
              <a:t>Nucl</a:t>
            </a:r>
            <a:r>
              <a:rPr lang="de-DE" sz="1100" i="1" dirty="0"/>
              <a:t>. Phys. </a:t>
            </a:r>
            <a:r>
              <a:rPr lang="de-DE" sz="1100" b="1" i="1" dirty="0"/>
              <a:t>122</a:t>
            </a:r>
            <a:r>
              <a:rPr lang="de-DE" sz="1100" i="1" dirty="0"/>
              <a:t> (2021) 103903</a:t>
            </a:r>
          </a:p>
        </p:txBody>
      </p:sp>
    </p:spTree>
    <p:extLst>
      <p:ext uri="{BB962C8B-B14F-4D97-AF65-F5344CB8AC3E}">
        <p14:creationId xmlns:p14="http://schemas.microsoft.com/office/powerpoint/2010/main" val="197825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9A8D5-AD89-1DF7-1CAF-0AD75C9A5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743640"/>
          </a:xfrm>
        </p:spPr>
        <p:txBody>
          <a:bodyPr/>
          <a:lstStyle/>
          <a:p>
            <a:r>
              <a:rPr lang="en-CA" dirty="0"/>
              <a:t>S-DALINAC</a:t>
            </a:r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A6D40-3A1D-A820-2824-42E501E8582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17.09.2024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0EA5A-7956-F37B-BFE2-BC9674A3546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First temperature-dependent relative self-absorption experiment at the S-DALINAC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76CEB-8874-3599-58D5-D1874E12340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BB23D75-35E9-44F0-AE78-FBB0133D5610}" type="slidenum">
              <a:rPr lang="de-DE" smtClean="0"/>
              <a:t>16</a:t>
            </a:fld>
            <a:endParaRPr lang="de-DE"/>
          </a:p>
        </p:txBody>
      </p:sp>
      <p:pic>
        <p:nvPicPr>
          <p:cNvPr id="21" name="Picture 20" descr="A diagram of a diagram of a line">
            <a:extLst>
              <a:ext uri="{FF2B5EF4-FFF2-40B4-BE49-F238E27FC236}">
                <a16:creationId xmlns:a16="http://schemas.microsoft.com/office/drawing/2014/main" id="{DF2FA301-F7B2-4D97-01CD-74623842B4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514" y="3008015"/>
            <a:ext cx="7212972" cy="3600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66E8361-46A5-3DFC-BC56-A151E7346A8C}"/>
              </a:ext>
            </a:extLst>
          </p:cNvPr>
          <p:cNvSpPr/>
          <p:nvPr/>
        </p:nvSpPr>
        <p:spPr>
          <a:xfrm>
            <a:off x="1882672" y="3032057"/>
            <a:ext cx="7453327" cy="149026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E4BCCB3-6FEB-D9DC-5C99-60EC647BF6FE}"/>
              </a:ext>
            </a:extLst>
          </p:cNvPr>
          <p:cNvSpPr/>
          <p:nvPr/>
        </p:nvSpPr>
        <p:spPr>
          <a:xfrm>
            <a:off x="8616000" y="1729927"/>
            <a:ext cx="1672000" cy="1123032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300" b="1" baseline="0" dirty="0"/>
              <a:t>e</a:t>
            </a:r>
            <a:r>
              <a:rPr lang="en-CA" sz="1300" b="1" baseline="30000" dirty="0"/>
              <a:t>-</a:t>
            </a:r>
            <a:r>
              <a:rPr lang="en-CA" sz="1300" b="1" dirty="0"/>
              <a:t> are provided by a thermionic gun</a:t>
            </a:r>
            <a:endParaRPr lang="de-DE" sz="1300" b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DE8A49C-0827-30CD-C79B-0B176D61A9BC}"/>
              </a:ext>
            </a:extLst>
          </p:cNvPr>
          <p:cNvSpPr/>
          <p:nvPr/>
        </p:nvSpPr>
        <p:spPr>
          <a:xfrm>
            <a:off x="6202120" y="1741391"/>
            <a:ext cx="1672000" cy="1123032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1300" b="1" dirty="0"/>
              <a:t>pass the normal-conducting part of the S-DALINAC</a:t>
            </a:r>
            <a:endParaRPr lang="de-DE" sz="1300" b="1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4AB9577-0A59-5B5A-C1D0-111A6119C64C}"/>
              </a:ext>
            </a:extLst>
          </p:cNvPr>
          <p:cNvSpPr/>
          <p:nvPr/>
        </p:nvSpPr>
        <p:spPr>
          <a:xfrm>
            <a:off x="3715760" y="1721095"/>
            <a:ext cx="1672000" cy="1123032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0000"/>
              </a:lnSpc>
            </a:pPr>
            <a:r>
              <a:rPr lang="en-CA" sz="1200" b="1" dirty="0">
                <a:solidFill>
                  <a:schemeClr val="bg1"/>
                </a:solidFill>
              </a:rPr>
              <a:t>enter the superconducting injector module, and the electrons are accelerated up to 14 MeV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40C8196-4033-B4D9-AAFF-454001113816}"/>
              </a:ext>
            </a:extLst>
          </p:cNvPr>
          <p:cNvSpPr/>
          <p:nvPr/>
        </p:nvSpPr>
        <p:spPr>
          <a:xfrm>
            <a:off x="1184000" y="1729927"/>
            <a:ext cx="1672000" cy="1123032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1200" b="1" dirty="0"/>
              <a:t>provided to DHIPS  measuring site for NRF, RSA, and       T-RSA measurements</a:t>
            </a:r>
            <a:endParaRPr lang="de-DE" sz="1200" b="1" dirty="0"/>
          </a:p>
        </p:txBody>
      </p:sp>
      <p:sp>
        <p:nvSpPr>
          <p:cNvPr id="27" name="Arrow: Left 26">
            <a:extLst>
              <a:ext uri="{FF2B5EF4-FFF2-40B4-BE49-F238E27FC236}">
                <a16:creationId xmlns:a16="http://schemas.microsoft.com/office/drawing/2014/main" id="{D8F1194E-592D-A16D-5EC9-F5AF38186FF6}"/>
              </a:ext>
            </a:extLst>
          </p:cNvPr>
          <p:cNvSpPr/>
          <p:nvPr/>
        </p:nvSpPr>
        <p:spPr>
          <a:xfrm>
            <a:off x="8005860" y="2071805"/>
            <a:ext cx="360000" cy="445252"/>
          </a:xfrm>
          <a:prstGeom prst="left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Arrow: Left 27">
            <a:extLst>
              <a:ext uri="{FF2B5EF4-FFF2-40B4-BE49-F238E27FC236}">
                <a16:creationId xmlns:a16="http://schemas.microsoft.com/office/drawing/2014/main" id="{E9905824-D0C0-1AC3-6489-226F1F41EF16}"/>
              </a:ext>
            </a:extLst>
          </p:cNvPr>
          <p:cNvSpPr/>
          <p:nvPr/>
        </p:nvSpPr>
        <p:spPr>
          <a:xfrm>
            <a:off x="5556000" y="2080281"/>
            <a:ext cx="360000" cy="445252"/>
          </a:xfrm>
          <a:prstGeom prst="left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Arrow: Left 28">
            <a:extLst>
              <a:ext uri="{FF2B5EF4-FFF2-40B4-BE49-F238E27FC236}">
                <a16:creationId xmlns:a16="http://schemas.microsoft.com/office/drawing/2014/main" id="{D072A301-C81F-77AB-C07C-D3F43EB80257}"/>
              </a:ext>
            </a:extLst>
          </p:cNvPr>
          <p:cNvSpPr/>
          <p:nvPr/>
        </p:nvSpPr>
        <p:spPr>
          <a:xfrm>
            <a:off x="3073390" y="2071805"/>
            <a:ext cx="360000" cy="445252"/>
          </a:xfrm>
          <a:prstGeom prst="left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1AFE304-A6D7-6CDF-40EC-D0AA8E73AB77}"/>
              </a:ext>
            </a:extLst>
          </p:cNvPr>
          <p:cNvSpPr/>
          <p:nvPr/>
        </p:nvSpPr>
        <p:spPr>
          <a:xfrm>
            <a:off x="1883712" y="3093015"/>
            <a:ext cx="1833088" cy="1788007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E1B4B9A2-BA09-C8CC-2D1A-67027E9BC26E}"/>
              </a:ext>
            </a:extLst>
          </p:cNvPr>
          <p:cNvCxnSpPr>
            <a:cxnSpLocks/>
            <a:stCxn id="30" idx="2"/>
          </p:cNvCxnSpPr>
          <p:nvPr/>
        </p:nvCxnSpPr>
        <p:spPr>
          <a:xfrm rot="10800000" flipV="1">
            <a:off x="1416000" y="3987019"/>
            <a:ext cx="467712" cy="653230"/>
          </a:xfrm>
          <a:prstGeom prst="bentConnector2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 descr="A diagram of a machine&#10;&#10;Description automatically generated">
            <a:extLst>
              <a:ext uri="{FF2B5EF4-FFF2-40B4-BE49-F238E27FC236}">
                <a16:creationId xmlns:a16="http://schemas.microsoft.com/office/drawing/2014/main" id="{C9978F83-5C3F-7ACF-AB78-943EDF3C6D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" y="4640249"/>
            <a:ext cx="2381462" cy="1788007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4E05609-3D80-215B-1338-34258B6DB1AE}"/>
              </a:ext>
            </a:extLst>
          </p:cNvPr>
          <p:cNvSpPr txBox="1"/>
          <p:nvPr/>
        </p:nvSpPr>
        <p:spPr>
          <a:xfrm>
            <a:off x="8981876" y="6235711"/>
            <a:ext cx="30091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100" b="0" i="1" dirty="0">
                <a:solidFill>
                  <a:srgbClr val="000000"/>
                </a:solidFill>
                <a:effectLst/>
              </a:rPr>
              <a:t>C. Romig, </a:t>
            </a:r>
            <a:r>
              <a:rPr lang="de-DE" sz="1100" b="0" i="1" dirty="0" err="1">
                <a:solidFill>
                  <a:srgbClr val="000000"/>
                </a:solidFill>
                <a:effectLst/>
              </a:rPr>
              <a:t>Ph</a:t>
            </a:r>
            <a:r>
              <a:rPr lang="de-DE" sz="1100" b="0" i="1" dirty="0">
                <a:solidFill>
                  <a:srgbClr val="000000"/>
                </a:solidFill>
                <a:effectLst/>
              </a:rPr>
              <a:t>. D. </a:t>
            </a:r>
            <a:r>
              <a:rPr lang="de-DE" sz="1100" b="0" i="1" dirty="0" err="1">
                <a:solidFill>
                  <a:srgbClr val="000000"/>
                </a:solidFill>
                <a:effectLst/>
              </a:rPr>
              <a:t>thesis</a:t>
            </a:r>
            <a:r>
              <a:rPr lang="de-DE" sz="1100" b="0" i="1" dirty="0">
                <a:solidFill>
                  <a:srgbClr val="000000"/>
                </a:solidFill>
                <a:effectLst/>
              </a:rPr>
              <a:t>, </a:t>
            </a:r>
            <a:r>
              <a:rPr lang="de-DE" sz="1100" b="0" i="1" dirty="0" err="1">
                <a:solidFill>
                  <a:srgbClr val="000000"/>
                </a:solidFill>
                <a:effectLst/>
              </a:rPr>
              <a:t>TUDarmstadt</a:t>
            </a:r>
            <a:r>
              <a:rPr lang="de-DE" sz="1100" b="0" i="1" dirty="0">
                <a:solidFill>
                  <a:srgbClr val="000000"/>
                </a:solidFill>
                <a:effectLst/>
              </a:rPr>
              <a:t> (2015)</a:t>
            </a:r>
          </a:p>
        </p:txBody>
      </p:sp>
    </p:spTree>
    <p:extLst>
      <p:ext uri="{BB962C8B-B14F-4D97-AF65-F5344CB8AC3E}">
        <p14:creationId xmlns:p14="http://schemas.microsoft.com/office/powerpoint/2010/main" val="375723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58751-6AA1-F183-7244-C77F2E916B0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17.09.2024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22489-CA04-2BDC-2DF5-EFC79DDD8B9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First temperature-dependent relative self-absorption experiment at the S-DALINAC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42ED0-05C2-A853-7729-0AA77FD41DA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BB23D75-35E9-44F0-AE78-FBB0133D5610}" type="slidenum">
              <a:rPr lang="de-DE" smtClean="0"/>
              <a:t>17</a:t>
            </a:fld>
            <a:endParaRPr lang="de-DE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438B8AF-A9C3-F590-D00A-A101DE801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1346" y="1324671"/>
            <a:ext cx="9000000" cy="477197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55B114C-4F65-925B-B14B-A0A8E5FCA0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1346" y="1324671"/>
            <a:ext cx="9000000" cy="477197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FF506BD-961F-49DD-691D-BB6C9B29DF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1346" y="1324671"/>
            <a:ext cx="9000000" cy="47719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9A965DE-E65D-8954-D9DC-4962B2D9422B}"/>
              </a:ext>
            </a:extLst>
          </p:cNvPr>
          <p:cNvSpPr txBox="1"/>
          <p:nvPr/>
        </p:nvSpPr>
        <p:spPr>
          <a:xfrm>
            <a:off x="9336000" y="1812174"/>
            <a:ext cx="25442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Measurement time:</a:t>
            </a:r>
          </a:p>
          <a:p>
            <a:endParaRPr lang="en-CA" dirty="0"/>
          </a:p>
          <a:p>
            <a:r>
              <a:rPr lang="en-CA" dirty="0"/>
              <a:t>TRSA:</a:t>
            </a:r>
          </a:p>
          <a:p>
            <a:pPr marL="285750" indent="-285750">
              <a:buFontTx/>
              <a:buChar char="-"/>
            </a:pPr>
            <a:r>
              <a:rPr lang="en-CA" dirty="0"/>
              <a:t>@77 K: 241.6 h</a:t>
            </a:r>
          </a:p>
          <a:p>
            <a:pPr marL="285750" indent="-285750">
              <a:buFontTx/>
              <a:buChar char="-"/>
            </a:pPr>
            <a:r>
              <a:rPr lang="en-CA" dirty="0"/>
              <a:t>@320 K: 277.1 h</a:t>
            </a:r>
          </a:p>
          <a:p>
            <a:pPr marL="285750" indent="-285750">
              <a:buFontTx/>
              <a:buChar char="-"/>
            </a:pPr>
            <a:r>
              <a:rPr lang="en-CA" dirty="0"/>
              <a:t>@600 K: 237.4 h</a:t>
            </a:r>
          </a:p>
          <a:p>
            <a:pPr marL="285750" indent="-285750">
              <a:buFontTx/>
              <a:buChar char="-"/>
            </a:pPr>
            <a:endParaRPr lang="en-CA" dirty="0"/>
          </a:p>
          <a:p>
            <a:pPr marL="285750" indent="-285750">
              <a:buFontTx/>
              <a:buChar char="-"/>
            </a:pPr>
            <a:r>
              <a:rPr lang="en-CA" dirty="0"/>
              <a:t>NRF: 185.7 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183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4D312-0FCC-3120-04F4-B0DE58DA25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3846" y="639507"/>
            <a:ext cx="10424308" cy="1080000"/>
          </a:xfrm>
        </p:spPr>
        <p:txBody>
          <a:bodyPr>
            <a:normAutofit fontScale="90000"/>
          </a:bodyPr>
          <a:lstStyle/>
          <a:p>
            <a:r>
              <a:rPr lang="en-CA" sz="4400" dirty="0"/>
              <a:t>Thank you for your attention!</a:t>
            </a:r>
            <a:endParaRPr lang="de-DE" dirty="0"/>
          </a:p>
        </p:txBody>
      </p:sp>
      <p:sp>
        <p:nvSpPr>
          <p:cNvPr id="8" name="Untertitel 1">
            <a:extLst>
              <a:ext uri="{FF2B5EF4-FFF2-40B4-BE49-F238E27FC236}">
                <a16:creationId xmlns:a16="http://schemas.microsoft.com/office/drawing/2014/main" id="{5792FBC2-7B52-4633-BE35-CE9FCC6F2216}"/>
              </a:ext>
            </a:extLst>
          </p:cNvPr>
          <p:cNvSpPr txBox="1">
            <a:spLocks/>
          </p:cNvSpPr>
          <p:nvPr/>
        </p:nvSpPr>
        <p:spPr>
          <a:xfrm>
            <a:off x="295138" y="1910919"/>
            <a:ext cx="11601722" cy="1615978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CA" sz="2400" b="1" dirty="0"/>
              <a:t>K. Prifti</a:t>
            </a:r>
            <a:r>
              <a:rPr lang="en-CA" sz="2400" b="1" baseline="30000" dirty="0"/>
              <a:t>1,  </a:t>
            </a:r>
            <a:r>
              <a:rPr lang="en-CA" sz="2400" dirty="0"/>
              <a:t>, P. Koseoglou</a:t>
            </a:r>
            <a:r>
              <a:rPr lang="en-CA" sz="2400" baseline="30000" dirty="0"/>
              <a:t>1,2</a:t>
            </a:r>
            <a:r>
              <a:rPr lang="en-CA" sz="2400" dirty="0"/>
              <a:t>, </a:t>
            </a:r>
            <a:r>
              <a:rPr lang="de-DE" sz="2400" dirty="0">
                <a:latin typeface="ArialMT"/>
              </a:rPr>
              <a:t>J. Isaak</a:t>
            </a:r>
            <a:r>
              <a:rPr lang="de-DE" sz="2400" baseline="30000" dirty="0">
                <a:latin typeface="ArialMT"/>
              </a:rPr>
              <a:t>1</a:t>
            </a:r>
            <a:r>
              <a:rPr lang="de-DE" sz="2400" dirty="0">
                <a:latin typeface="ArialMT"/>
              </a:rPr>
              <a:t>, N. Pietralla</a:t>
            </a:r>
            <a:r>
              <a:rPr lang="de-DE" sz="2400" baseline="30000" dirty="0">
                <a:latin typeface="ArialMT"/>
              </a:rPr>
              <a:t>1</a:t>
            </a:r>
            <a:r>
              <a:rPr lang="de-DE" sz="2400" dirty="0">
                <a:latin typeface="ArialMT"/>
              </a:rPr>
              <a:t>, V. Werner</a:t>
            </a:r>
            <a:r>
              <a:rPr lang="de-DE" sz="2400" baseline="30000" dirty="0">
                <a:latin typeface="ArialMT"/>
              </a:rPr>
              <a:t>1</a:t>
            </a:r>
            <a:r>
              <a:rPr lang="de-DE" sz="2400" dirty="0">
                <a:latin typeface="ArialMT"/>
              </a:rPr>
              <a:t>, U. Ahmed</a:t>
            </a:r>
            <a:r>
              <a:rPr lang="de-DE" sz="2400" baseline="30000" dirty="0">
                <a:latin typeface="ArialMT"/>
              </a:rPr>
              <a:t>1</a:t>
            </a:r>
            <a:r>
              <a:rPr lang="de-DE" sz="2400" dirty="0">
                <a:latin typeface="ArialMT"/>
              </a:rPr>
              <a:t>, M. Baumann</a:t>
            </a:r>
            <a:r>
              <a:rPr lang="de-DE" sz="2400" baseline="30000" dirty="0">
                <a:latin typeface="ArialMT"/>
              </a:rPr>
              <a:t>1</a:t>
            </a:r>
            <a:r>
              <a:rPr lang="de-DE" sz="2400" dirty="0">
                <a:latin typeface="ArialMT"/>
              </a:rPr>
              <a:t>, M. Beuschlein</a:t>
            </a:r>
            <a:r>
              <a:rPr lang="de-DE" sz="2400" baseline="30000" dirty="0">
                <a:latin typeface="ArialMT"/>
              </a:rPr>
              <a:t>1</a:t>
            </a:r>
            <a:r>
              <a:rPr lang="de-DE" sz="2400" dirty="0">
                <a:latin typeface="ArialMT"/>
              </a:rPr>
              <a:t>, J. Bormans</a:t>
            </a:r>
            <a:r>
              <a:rPr lang="de-DE" sz="2400" baseline="30000" dirty="0">
                <a:latin typeface="ArialMT"/>
              </a:rPr>
              <a:t>1,3</a:t>
            </a:r>
            <a:r>
              <a:rPr lang="de-DE" sz="2400" dirty="0">
                <a:latin typeface="ArialMT"/>
              </a:rPr>
              <a:t>, I. </a:t>
            </a:r>
            <a:r>
              <a:rPr lang="de-DE" sz="2400" dirty="0"/>
              <a:t>Brandherm</a:t>
            </a:r>
            <a:r>
              <a:rPr lang="de-DE" sz="2400" baseline="30000" dirty="0"/>
              <a:t>1</a:t>
            </a:r>
            <a:r>
              <a:rPr lang="de-DE" sz="2400" dirty="0"/>
              <a:t>,</a:t>
            </a:r>
            <a:r>
              <a:rPr lang="de-DE" sz="2400" dirty="0">
                <a:latin typeface="ArialMT"/>
              </a:rPr>
              <a:t> M. L. Cortés</a:t>
            </a:r>
            <a:r>
              <a:rPr lang="de-DE" sz="2400" baseline="30000" dirty="0">
                <a:latin typeface="ArialMT"/>
              </a:rPr>
              <a:t>1</a:t>
            </a:r>
            <a:r>
              <a:rPr lang="de-DE" sz="2400" dirty="0">
                <a:latin typeface="ArialMT"/>
              </a:rPr>
              <a:t>, A. Gupta</a:t>
            </a:r>
            <a:r>
              <a:rPr lang="de-DE" sz="2400" baseline="30000" dirty="0">
                <a:latin typeface="ArialMT"/>
              </a:rPr>
              <a:t>1</a:t>
            </a:r>
            <a:r>
              <a:rPr lang="de-DE" sz="2400" dirty="0">
                <a:latin typeface="ArialMT"/>
              </a:rPr>
              <a:t>, </a:t>
            </a:r>
            <a:r>
              <a:rPr lang="de-DE" sz="2400" dirty="0"/>
              <a:t>B. Götz</a:t>
            </a:r>
            <a:r>
              <a:rPr lang="de-DE" sz="2400" baseline="30000" dirty="0"/>
              <a:t>1</a:t>
            </a:r>
            <a:r>
              <a:rPr lang="de-DE" sz="2400" dirty="0">
                <a:latin typeface="ArialMT"/>
              </a:rPr>
              <a:t>, J. Hauf</a:t>
            </a:r>
            <a:r>
              <a:rPr lang="de-DE" sz="2400" baseline="30000" dirty="0">
                <a:latin typeface="ArialMT"/>
              </a:rPr>
              <a:t>1</a:t>
            </a:r>
            <a:r>
              <a:rPr lang="de-DE" sz="2400" dirty="0">
                <a:latin typeface="ArialMT"/>
              </a:rPr>
              <a:t>, B. </a:t>
            </a:r>
            <a:r>
              <a:rPr lang="de-DE" sz="2400" dirty="0"/>
              <a:t>Hesbacher</a:t>
            </a:r>
            <a:r>
              <a:rPr lang="de-DE" sz="2400" baseline="30000" dirty="0"/>
              <a:t>1</a:t>
            </a:r>
            <a:r>
              <a:rPr lang="de-DE" sz="2400" dirty="0"/>
              <a:t>, </a:t>
            </a:r>
            <a:r>
              <a:rPr lang="de-DE" sz="2400" dirty="0">
                <a:latin typeface="ArialMT"/>
              </a:rPr>
              <a:t>M. Heumüller</a:t>
            </a:r>
            <a:r>
              <a:rPr lang="de-DE" sz="2400" baseline="30000" dirty="0">
                <a:latin typeface="ArialMT"/>
              </a:rPr>
              <a:t>1</a:t>
            </a:r>
            <a:r>
              <a:rPr lang="de-DE" sz="2400" dirty="0">
                <a:latin typeface="ArialMT"/>
              </a:rPr>
              <a:t>, K. E. Ide</a:t>
            </a:r>
            <a:r>
              <a:rPr lang="de-DE" sz="2400" baseline="30000" dirty="0">
                <a:latin typeface="ArialMT"/>
              </a:rPr>
              <a:t>1</a:t>
            </a:r>
            <a:r>
              <a:rPr lang="de-DE" sz="2400" dirty="0">
                <a:latin typeface="ArialMT"/>
              </a:rPr>
              <a:t>, I. Jurosevic</a:t>
            </a:r>
            <a:r>
              <a:rPr lang="de-DE" sz="2400" baseline="30000" dirty="0">
                <a:latin typeface="ArialMT"/>
              </a:rPr>
              <a:t>1</a:t>
            </a:r>
            <a:r>
              <a:rPr lang="de-DE" sz="2400" dirty="0">
                <a:latin typeface="ArialMT"/>
              </a:rPr>
              <a:t>, J. Kleemann</a:t>
            </a:r>
            <a:r>
              <a:rPr lang="de-DE" sz="2400" baseline="30000" dirty="0">
                <a:latin typeface="ArialMT"/>
              </a:rPr>
              <a:t>1</a:t>
            </a:r>
            <a:r>
              <a:rPr lang="de-DE" sz="2400" dirty="0">
                <a:latin typeface="ArialMT"/>
              </a:rPr>
              <a:t>, J. Lu</a:t>
            </a:r>
            <a:r>
              <a:rPr lang="de-DE" sz="2400" baseline="30000" dirty="0">
                <a:latin typeface="ArialMT"/>
              </a:rPr>
              <a:t>1</a:t>
            </a:r>
            <a:r>
              <a:rPr lang="de-DE" sz="2400" dirty="0">
                <a:latin typeface="ArialMT"/>
              </a:rPr>
              <a:t>, H. Mayr</a:t>
            </a:r>
            <a:r>
              <a:rPr lang="de-DE" sz="2400" baseline="30000" dirty="0">
                <a:latin typeface="ArialMT"/>
              </a:rPr>
              <a:t>1</a:t>
            </a:r>
            <a:r>
              <a:rPr lang="de-DE" sz="2400" dirty="0">
                <a:latin typeface="ArialMT"/>
              </a:rPr>
              <a:t>,   A. R. Netto</a:t>
            </a:r>
            <a:r>
              <a:rPr lang="de-DE" sz="2400" baseline="30000" dirty="0">
                <a:latin typeface="ArialMT"/>
              </a:rPr>
              <a:t>1</a:t>
            </a:r>
            <a:r>
              <a:rPr lang="de-DE" sz="2400" dirty="0">
                <a:latin typeface="ArialMT"/>
              </a:rPr>
              <a:t>, C. Nickel1, O. Papst</a:t>
            </a:r>
            <a:r>
              <a:rPr lang="de-DE" sz="2400" baseline="30000" dirty="0">
                <a:latin typeface="ArialMT"/>
              </a:rPr>
              <a:t>1</a:t>
            </a:r>
            <a:r>
              <a:rPr lang="de-DE" sz="2400" dirty="0">
                <a:latin typeface="ArialMT"/>
              </a:rPr>
              <a:t>, D. M. </a:t>
            </a:r>
            <a:r>
              <a:rPr lang="de-DE" sz="2400" dirty="0"/>
              <a:t>Richter</a:t>
            </a:r>
            <a:r>
              <a:rPr lang="de-DE" sz="2400" baseline="30000" dirty="0"/>
              <a:t>1</a:t>
            </a:r>
            <a:r>
              <a:rPr lang="de-DE" sz="2400" dirty="0">
                <a:latin typeface="ArialMT"/>
              </a:rPr>
              <a:t>, M. Spall</a:t>
            </a:r>
            <a:r>
              <a:rPr lang="de-DE" sz="2400" baseline="30000" dirty="0">
                <a:latin typeface="ArialMT"/>
              </a:rPr>
              <a:t>1</a:t>
            </a:r>
            <a:r>
              <a:rPr lang="de-DE" sz="2400" dirty="0">
                <a:latin typeface="ArialMT"/>
              </a:rPr>
              <a:t>, T. Ramaker</a:t>
            </a:r>
            <a:r>
              <a:rPr lang="de-DE" sz="2400" baseline="30000" dirty="0">
                <a:latin typeface="ArialMT"/>
              </a:rPr>
              <a:t>1</a:t>
            </a:r>
            <a:r>
              <a:rPr lang="de-DE" sz="2400" dirty="0">
                <a:latin typeface="ArialMT"/>
              </a:rPr>
              <a:t>, T. M. Sebe</a:t>
            </a:r>
            <a:r>
              <a:rPr lang="de-DE" sz="2400" baseline="30000" dirty="0">
                <a:latin typeface="ArialMT"/>
              </a:rPr>
              <a:t>4</a:t>
            </a:r>
            <a:r>
              <a:rPr lang="de-DE" sz="2400" dirty="0">
                <a:latin typeface="ArialMT"/>
              </a:rPr>
              <a:t>,   T. Stetz</a:t>
            </a:r>
            <a:r>
              <a:rPr lang="de-DE" sz="2400" baseline="30000" dirty="0">
                <a:latin typeface="ArialMT"/>
              </a:rPr>
              <a:t>1</a:t>
            </a:r>
            <a:r>
              <a:rPr lang="de-DE" sz="2400" dirty="0">
                <a:latin typeface="ArialMT"/>
              </a:rPr>
              <a:t> and R. Zidarova</a:t>
            </a:r>
            <a:r>
              <a:rPr lang="de-DE" sz="2400" baseline="30000" dirty="0">
                <a:latin typeface="ArialMT"/>
              </a:rPr>
              <a:t>1</a:t>
            </a:r>
            <a:endParaRPr lang="de-DE" sz="2400" baseline="30000" dirty="0"/>
          </a:p>
          <a:p>
            <a:pPr marL="0" indent="0">
              <a:buNone/>
            </a:pPr>
            <a:endParaRPr lang="de-DE" sz="1900" dirty="0">
              <a:latin typeface="ArialMT"/>
            </a:endParaRPr>
          </a:p>
          <a:p>
            <a:pPr marL="0" indent="0">
              <a:buNone/>
            </a:pPr>
            <a:endParaRPr lang="de-DE" sz="2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775708-7198-B07B-DCAD-5498F329E8B2}"/>
              </a:ext>
            </a:extLst>
          </p:cNvPr>
          <p:cNvSpPr txBox="1"/>
          <p:nvPr/>
        </p:nvSpPr>
        <p:spPr>
          <a:xfrm>
            <a:off x="295138" y="3651898"/>
            <a:ext cx="7685079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sz="1800" baseline="30000" dirty="0">
                <a:latin typeface="ArialMT"/>
              </a:rPr>
              <a:t>1</a:t>
            </a:r>
            <a:r>
              <a:rPr lang="de-DE" sz="1800" dirty="0">
                <a:latin typeface="ArialMT"/>
              </a:rPr>
              <a:t>IKP, TU Darmstadt</a:t>
            </a:r>
            <a:r>
              <a:rPr lang="de-DE" sz="1800" dirty="0"/>
              <a:t> </a:t>
            </a:r>
          </a:p>
          <a:p>
            <a:pPr marL="0" indent="0">
              <a:buNone/>
            </a:pPr>
            <a:r>
              <a:rPr lang="en-US" sz="2000" baseline="30000" dirty="0"/>
              <a:t>2</a:t>
            </a:r>
            <a:r>
              <a:rPr lang="en-US" sz="2000" dirty="0"/>
              <a:t>National </a:t>
            </a:r>
            <a:r>
              <a:rPr lang="en-US" sz="2000" dirty="0" err="1"/>
              <a:t>Kapodistrian</a:t>
            </a:r>
            <a:r>
              <a:rPr lang="en-US" sz="2000" dirty="0"/>
              <a:t> University of Athens, Athens, Greece</a:t>
            </a:r>
          </a:p>
          <a:p>
            <a:pPr marL="0" indent="0">
              <a:buNone/>
            </a:pPr>
            <a:r>
              <a:rPr lang="de-DE" sz="1800" baseline="30000" dirty="0"/>
              <a:t>3</a:t>
            </a:r>
            <a:r>
              <a:rPr lang="de-DE" sz="1800" dirty="0"/>
              <a:t>GSI </a:t>
            </a:r>
            <a:r>
              <a:rPr lang="de-DE" sz="1800" dirty="0" err="1"/>
              <a:t>Helmholtzzentrum</a:t>
            </a:r>
            <a:r>
              <a:rPr lang="de-DE" sz="1800" dirty="0"/>
              <a:t> für Schwerionenforschung, Darmstadt, Germany</a:t>
            </a:r>
          </a:p>
          <a:p>
            <a:pPr marL="0" indent="0">
              <a:buNone/>
            </a:pPr>
            <a:r>
              <a:rPr lang="en-US" sz="1800" baseline="30000" dirty="0"/>
              <a:t>4</a:t>
            </a:r>
            <a:r>
              <a:rPr lang="en-US" sz="1800" dirty="0"/>
              <a:t>ELI-NP, University of Bucharest, Bucharest, Romania </a:t>
            </a:r>
            <a:endParaRPr lang="de-DE" sz="1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6FAF9B-378C-A566-5C49-982392E00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684" y="5517231"/>
            <a:ext cx="1835696" cy="5109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7B2AEC-FE6B-5257-2B96-CEF4E4AE1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155" y="5487647"/>
            <a:ext cx="1584176" cy="633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F73DB1-472C-FC39-25A4-A254DFFEA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3548" y="5439761"/>
            <a:ext cx="939925" cy="6815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D5FA7A-463D-AA4C-5470-6087D548CE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3281" y="5545235"/>
            <a:ext cx="2555776" cy="454928"/>
          </a:xfrm>
          <a:prstGeom prst="rect">
            <a:avLst/>
          </a:prstGeom>
        </p:spPr>
      </p:pic>
      <p:pic>
        <p:nvPicPr>
          <p:cNvPr id="17" name="Graphic 16" descr="Envelope outline">
            <a:extLst>
              <a:ext uri="{FF2B5EF4-FFF2-40B4-BE49-F238E27FC236}">
                <a16:creationId xmlns:a16="http://schemas.microsoft.com/office/drawing/2014/main" id="{199501E8-5E22-BF3D-55B2-1AC434E8F5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85461" y="1923093"/>
            <a:ext cx="144016" cy="1440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B437B20-064A-9515-8220-FE45534B03AC}"/>
              </a:ext>
            </a:extLst>
          </p:cNvPr>
          <p:cNvSpPr txBox="1"/>
          <p:nvPr/>
        </p:nvSpPr>
        <p:spPr>
          <a:xfrm>
            <a:off x="400484" y="4939104"/>
            <a:ext cx="17281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hlinkClick r:id="rId8"/>
              </a:rPr>
              <a:t>kprifti@ikp.tu-darmstadt.de</a:t>
            </a:r>
            <a:endParaRPr lang="de-DE" sz="1000" dirty="0"/>
          </a:p>
        </p:txBody>
      </p:sp>
      <p:pic>
        <p:nvPicPr>
          <p:cNvPr id="19" name="Graphic 18" descr="Envelope outline">
            <a:extLst>
              <a:ext uri="{FF2B5EF4-FFF2-40B4-BE49-F238E27FC236}">
                <a16:creationId xmlns:a16="http://schemas.microsoft.com/office/drawing/2014/main" id="{98F92750-5581-40E8-0F4E-D3D6883FB1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5138" y="5006374"/>
            <a:ext cx="144016" cy="144016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9B8F6354-E3C5-4F64-29E0-BD8A54B86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23D75-35E9-44F0-AE78-FBB0133D5610}" type="slidenum">
              <a:rPr lang="de-DE" smtClean="0"/>
              <a:t>18</a:t>
            </a:fld>
            <a:endParaRPr lang="de-DE"/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F932D550-7B7A-9E5E-8C1E-6C8FD1631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17.09.2024</a:t>
            </a:r>
          </a:p>
        </p:txBody>
      </p:sp>
    </p:spTree>
    <p:extLst>
      <p:ext uri="{BB962C8B-B14F-4D97-AF65-F5344CB8AC3E}">
        <p14:creationId xmlns:p14="http://schemas.microsoft.com/office/powerpoint/2010/main" val="2154771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35BC9-1AA0-1311-DBB1-71B2C149C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750187"/>
          </a:xfrm>
        </p:spPr>
        <p:txBody>
          <a:bodyPr/>
          <a:lstStyle/>
          <a:p>
            <a:r>
              <a:rPr lang="en-CA" dirty="0"/>
              <a:t>Motivation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6EF249-CAEC-0052-3D46-4E5BBCE976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60000" y="359998"/>
            <a:ext cx="9382516" cy="213365"/>
          </a:xfrm>
        </p:spPr>
        <p:txBody>
          <a:bodyPr/>
          <a:lstStyle/>
          <a:p>
            <a:r>
              <a:rPr lang="en-US" dirty="0"/>
              <a:t>First temperature-dependent relative self-absorption experiment at the S-DALINAC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79F7AF-1CC0-781C-2B8A-E44FE96D462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BB23D75-35E9-44F0-AE78-FBB0133D5610}" type="slidenum">
              <a:rPr lang="de-DE" smtClean="0"/>
              <a:t>2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CEDF80F-18BE-E03C-FB6F-96093A0AB1E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/>
              <a:t>17.09.2024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Inhaltsplatzhalter 2">
                <a:extLst>
                  <a:ext uri="{FF2B5EF4-FFF2-40B4-BE49-F238E27FC236}">
                    <a16:creationId xmlns:a16="http://schemas.microsoft.com/office/drawing/2014/main" id="{F3A3C0C3-7B1C-6312-08DC-C7B4A4A4438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440" y="1739493"/>
                <a:ext cx="11519987" cy="1954182"/>
              </a:xfrm>
            </p:spPr>
            <p:txBody>
              <a:bodyPr>
                <a:normAutofit/>
              </a:bodyPr>
              <a:lstStyle/>
              <a:p>
                <a:r>
                  <a:rPr lang="en-CA" dirty="0"/>
                  <a:t>Importance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2- and 3-body </a:t>
                </a:r>
                <a:r>
                  <a:rPr lang="en-CA" dirty="0"/>
                  <a:t>interactions using the </a:t>
                </a:r>
                <a:r>
                  <a:rPr lang="en-CA" dirty="0" err="1"/>
                  <a:t>ChEFT</a:t>
                </a:r>
                <a:r>
                  <a:rPr lang="en-CA" dirty="0"/>
                  <a:t> and the role of the 2-body currents (2BC) in decay transitions</a:t>
                </a:r>
              </a:p>
              <a:p>
                <a:pPr lvl="2"/>
                <a:r>
                  <a:rPr lang="en-CA" dirty="0"/>
                  <a:t>Measurement of the decay width of the excited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CA" dirty="0"/>
                  <a:t> state of </a:t>
                </a:r>
                <a:r>
                  <a:rPr lang="en-CA" baseline="30000" dirty="0"/>
                  <a:t>6</a:t>
                </a:r>
                <a:r>
                  <a:rPr lang="en-CA" dirty="0"/>
                  <a:t>Li using the RSA technique</a:t>
                </a:r>
              </a:p>
              <a:p>
                <a:pPr>
                  <a:lnSpc>
                    <a:spcPct val="150000"/>
                  </a:lnSpc>
                </a:pPr>
                <a:r>
                  <a:rPr lang="en-CA" dirty="0"/>
                  <a:t>High precision level width measurement</a:t>
                </a:r>
              </a:p>
              <a:p>
                <a:endParaRPr lang="en-CA" dirty="0"/>
              </a:p>
            </p:txBody>
          </p:sp>
        </mc:Choice>
        <mc:Fallback xmlns="">
          <p:sp>
            <p:nvSpPr>
              <p:cNvPr id="7" name="Inhaltsplatzhalter 2">
                <a:extLst>
                  <a:ext uri="{FF2B5EF4-FFF2-40B4-BE49-F238E27FC236}">
                    <a16:creationId xmlns:a16="http://schemas.microsoft.com/office/drawing/2014/main" id="{F3A3C0C3-7B1C-6312-08DC-C7B4A4A443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440" y="1739493"/>
                <a:ext cx="11519987" cy="1954182"/>
              </a:xfrm>
              <a:blipFill>
                <a:blip r:embed="rId2"/>
                <a:stretch>
                  <a:fillRect l="-1270" t="-373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924D381-C3DB-AC26-B1DD-0DFA2BB96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601" y="2709000"/>
            <a:ext cx="3634844" cy="35643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F41086D-50F6-83F3-3611-2EC141EA9D5A}"/>
                  </a:ext>
                </a:extLst>
              </p:cNvPr>
              <p:cNvSpPr txBox="1"/>
              <p:nvPr/>
            </p:nvSpPr>
            <p:spPr>
              <a:xfrm>
                <a:off x="5016000" y="4677944"/>
                <a:ext cx="3634844" cy="1320939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>
                <a:spAutoFit/>
              </a:bodyPr>
              <a:lstStyle/>
              <a:p>
                <a:pPr indent="-555625">
                  <a:lnSpc>
                    <a:spcPct val="150000"/>
                  </a:lnSpc>
                  <a:buClr>
                    <a:srgbClr val="C00000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CA" sz="1600" b="0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CA" sz="16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lang="en-CA" sz="160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CA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=0.5192</m:t>
                      </m:r>
                      <m:sSub>
                        <m:sSubPr>
                          <m:ctrlPr>
                            <a:rPr lang="en-CA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CA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20</m:t>
                              </m:r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CA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stat</m:t>
                          </m:r>
                          <m:r>
                            <a:rPr lang="en-CA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</m:oMath>
                  </m:oMathPara>
                </a14:m>
                <a:endParaRPr lang="en-CA" sz="1600" dirty="0"/>
              </a:p>
              <a:p>
                <a:pPr indent="-555625">
                  <a:lnSpc>
                    <a:spcPct val="150000"/>
                  </a:lnSpc>
                  <a:buClr>
                    <a:srgbClr val="C00000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16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r>
                            <a:rPr lang="en-CA" sz="16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CA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16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sub>
                              <m:r>
                                <a:rPr lang="en-CA" sz="16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CA" sz="16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lang="en-CA" sz="16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bSup>
                            <m:sSubSupPr>
                              <m:ctrlPr>
                                <a:rPr lang="en-CA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16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  <m:sub>
                              <m:r>
                                <a:rPr lang="en-CA" sz="16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CA" sz="16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</m:sub>
                      </m:sSub>
                      <m:r>
                        <a:rPr lang="en-CA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=8.17</m:t>
                      </m:r>
                      <m:sSub>
                        <m:sSubPr>
                          <m:ctrlPr>
                            <a:rPr lang="en-CA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CA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14</m:t>
                              </m:r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CA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stat</m:t>
                          </m:r>
                          <m:r>
                            <a:rPr lang="en-CA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  <m:sSub>
                        <m:sSubPr>
                          <m:ctrlPr>
                            <a:rPr lang="en-CA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CA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11</m:t>
                              </m:r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CA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syst</m:t>
                          </m:r>
                          <m:r>
                            <a:rPr lang="en-CA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  <m:r>
                        <a:rPr lang="en-CA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CA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lang="en-CA" sz="1600" b="0" dirty="0">
                  <a:ea typeface="Cambria Math" panose="02040503050406030204" pitchFamily="18" charset="0"/>
                </a:endParaRPr>
              </a:p>
              <a:p>
                <a:pPr indent="-555625">
                  <a:lnSpc>
                    <a:spcPct val="150000"/>
                  </a:lnSpc>
                  <a:buClr>
                    <a:srgbClr val="C00000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A" sz="1600" b="0" i="0" smtClean="0">
                          <a:latin typeface="Cambria Math" panose="02040503050406030204" pitchFamily="18" charset="0"/>
                        </a:rPr>
                        <m:t>B</m:t>
                      </m:r>
                      <m:d>
                        <m:dPr>
                          <m:ctrlPr>
                            <a:rPr lang="en-CA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CA" sz="1600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en-CA" sz="1600" b="0" i="0" smtClean="0">
                              <a:latin typeface="Cambria Math" panose="02040503050406030204" pitchFamily="18" charset="0"/>
                            </a:rPr>
                            <m:t>1;</m:t>
                          </m:r>
                          <m:sSubSup>
                            <m:sSubSupPr>
                              <m:ctrlPr>
                                <a:rPr lang="en-CA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1600" b="0" i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b>
                              <m:r>
                                <a:rPr lang="en-CA" sz="1600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CA" sz="1600" b="0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lang="en-CA" sz="1600" b="0" i="0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sSubSup>
                            <m:sSubSupPr>
                              <m:ctrlPr>
                                <a:rPr lang="en-CA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1600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sub>
                              <m:r>
                                <a:rPr lang="en-CA" sz="1600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CA" sz="1600" b="0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</m:e>
                      </m:d>
                      <m:r>
                        <a:rPr lang="en-CA" sz="1600" b="0" i="0" smtClean="0">
                          <a:latin typeface="Cambria Math" panose="02040503050406030204" pitchFamily="18" charset="0"/>
                        </a:rPr>
                        <m:t>=15.61</m:t>
                      </m:r>
                      <m:d>
                        <m:dPr>
                          <m:ctrlPr>
                            <a:rPr lang="en-CA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1600" b="0" i="0" smtClean="0">
                              <a:latin typeface="Cambria Math" panose="02040503050406030204" pitchFamily="18" charset="0"/>
                            </a:rPr>
                            <m:t>33</m:t>
                          </m:r>
                        </m:e>
                      </m:d>
                      <m:sSubSup>
                        <m:sSubSupPr>
                          <m:ctrlPr>
                            <a:rPr lang="en-CA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CA" sz="1600" b="0" i="0" smtClean="0">
                              <a:latin typeface="Cambria Math" panose="02040503050406030204" pitchFamily="18" charset="0"/>
                            </a:rPr>
                            <m:t>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CA" sz="1600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sub>
                        <m:sup>
                          <m:r>
                            <a:rPr lang="en-CA" sz="16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F41086D-50F6-83F3-3611-2EC141EA9D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6000" y="4677944"/>
                <a:ext cx="3634844" cy="13209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B6A2E383-DC9A-E72C-B696-BADAE61C4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000" y="3617798"/>
            <a:ext cx="2072115" cy="23810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501002C-4127-9225-7BFF-560D3AFC51D9}"/>
              </a:ext>
            </a:extLst>
          </p:cNvPr>
          <p:cNvSpPr txBox="1"/>
          <p:nvPr/>
        </p:nvSpPr>
        <p:spPr>
          <a:xfrm>
            <a:off x="8267648" y="6251507"/>
            <a:ext cx="6096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100" b="0" i="1" dirty="0">
                <a:solidFill>
                  <a:srgbClr val="000000"/>
                </a:solidFill>
                <a:effectLst/>
                <a:latin typeface="+mn-lt"/>
              </a:rPr>
              <a:t>U. Friman-Gayer et al., Phys. Rev. Lett. </a:t>
            </a:r>
            <a:r>
              <a:rPr lang="nb-NO" sz="1100" b="1" i="1" dirty="0">
                <a:solidFill>
                  <a:srgbClr val="000000"/>
                </a:solidFill>
                <a:effectLst/>
                <a:latin typeface="+mn-lt"/>
              </a:rPr>
              <a:t>126 </a:t>
            </a:r>
            <a:r>
              <a:rPr lang="nb-NO" sz="1100" b="0" i="1" dirty="0">
                <a:solidFill>
                  <a:srgbClr val="000000"/>
                </a:solidFill>
                <a:effectLst/>
                <a:latin typeface="+mn-lt"/>
              </a:rPr>
              <a:t>(2021) </a:t>
            </a:r>
            <a:r>
              <a:rPr lang="nb-NO" sz="1100" i="1" dirty="0">
                <a:solidFill>
                  <a:srgbClr val="000000"/>
                </a:solidFill>
              </a:rPr>
              <a:t>102501</a:t>
            </a:r>
            <a:r>
              <a:rPr lang="nb-NO" sz="1100" i="1" dirty="0"/>
              <a:t> </a:t>
            </a:r>
            <a:br>
              <a:rPr lang="nb-NO" sz="1100" i="1" dirty="0"/>
            </a:br>
            <a:endParaRPr lang="de-DE" sz="1100" i="1" dirty="0"/>
          </a:p>
        </p:txBody>
      </p:sp>
    </p:spTree>
    <p:extLst>
      <p:ext uri="{BB962C8B-B14F-4D97-AF65-F5344CB8AC3E}">
        <p14:creationId xmlns:p14="http://schemas.microsoft.com/office/powerpoint/2010/main" val="161058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FD7DB-CAF8-F8A7-F53F-B057486D6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1080000"/>
          </a:xfrm>
        </p:spPr>
        <p:txBody>
          <a:bodyPr anchor="b">
            <a:normAutofit/>
          </a:bodyPr>
          <a:lstStyle/>
          <a:p>
            <a:r>
              <a:rPr lang="en-CA" dirty="0"/>
              <a:t>Nuclear resonance fluorescence (</a:t>
            </a:r>
            <a:r>
              <a:rPr lang="en-CA" dirty="0" err="1"/>
              <a:t>nrf</a:t>
            </a:r>
            <a:r>
              <a:rPr lang="en-CA" dirty="0"/>
              <a:t>)</a:t>
            </a:r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A51E1F-0C9C-817A-8DB3-D05E42D285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0000" y="6558140"/>
            <a:ext cx="1439993" cy="180000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dirty="0"/>
              <a:t>17.09.2024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99FF42-4016-DB4B-A508-1664A13EB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00" y="359999"/>
            <a:ext cx="8976000" cy="1908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First temperature-dependent relative self-absorption experiment at the S-DALINAC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E6E10-DB7F-BEB4-4B78-B4BF746B2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905" y="6558140"/>
            <a:ext cx="1462304" cy="180000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BB23D75-35E9-44F0-AE78-FBB0133D5610}" type="slidenum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01B4303-5AEE-5DB0-2800-6BF4324BEA3D}"/>
                  </a:ext>
                </a:extLst>
              </p:cNvPr>
              <p:cNvSpPr txBox="1"/>
              <p:nvPr/>
            </p:nvSpPr>
            <p:spPr>
              <a:xfrm>
                <a:off x="6816000" y="2305875"/>
                <a:ext cx="4290205" cy="3670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/>
                  <a:t>Some observables in NRF are: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CA" sz="2000" dirty="0"/>
                  <a:t>Excitation energy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 sz="20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CA" sz="2000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</m:sSub>
                  </m:oMath>
                </a14:m>
                <a:endParaRPr lang="en-CA" sz="2000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CA" sz="2000" dirty="0"/>
                  <a:t>Spin </a:t>
                </a:r>
                <a:r>
                  <a:rPr lang="en-CA" sz="2000" dirty="0">
                    <a:ea typeface="Cambria Math" panose="02040503050406030204" pitchFamily="18" charset="0"/>
                  </a:rPr>
                  <a:t>J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CA" sz="2000" dirty="0"/>
                  <a:t>Parity </a:t>
                </a:r>
                <a:r>
                  <a:rPr lang="el-GR" sz="2000" dirty="0">
                    <a:ea typeface="Cambria Math" panose="02040503050406030204" pitchFamily="18" charset="0"/>
                  </a:rPr>
                  <a:t>π</a:t>
                </a:r>
                <a:endParaRPr lang="en-CA" sz="2000" dirty="0">
                  <a:ea typeface="Cambria Math" panose="02040503050406030204" pitchFamily="18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CA" sz="2000" dirty="0"/>
                  <a:t>Lifetime </a:t>
                </a:r>
                <a:r>
                  <a:rPr lang="el-GR" sz="2000" dirty="0">
                    <a:ea typeface="Cambria Math" panose="02040503050406030204" pitchFamily="18" charset="0"/>
                  </a:rPr>
                  <a:t>τ</a:t>
                </a:r>
                <a:endParaRPr lang="en-CA" sz="2000" dirty="0">
                  <a:ea typeface="Cambria Math" panose="02040503050406030204" pitchFamily="18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CA" sz="2000" dirty="0"/>
                  <a:t>Decay branching ratio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A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CA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CA" sz="2000" b="0" i="0" smtClean="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CA" sz="2000" b="0" i="0" smtClean="0">
                                <a:latin typeface="Cambria Math" panose="02040503050406030204" pitchFamily="18" charset="0"/>
                              </a:rPr>
                              <m:t>j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CA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CA" sz="2000" b="0" i="0" smtClean="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CA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lang="en-CA" sz="2000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de-DE" sz="2000" dirty="0"/>
                  <a:t>Partial </a:t>
                </a:r>
                <a:r>
                  <a:rPr lang="en-CA" sz="2000" dirty="0"/>
                  <a:t>width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 sz="20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CA" sz="2000" b="0" i="0" smtClean="0">
                            <a:latin typeface="Cambria Math" panose="02040503050406030204" pitchFamily="18" charset="0"/>
                          </a:rPr>
                          <m:t>j</m:t>
                        </m:r>
                      </m:sub>
                    </m:sSub>
                  </m:oMath>
                </a14:m>
                <a:endParaRPr lang="en-CA" sz="2000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de-DE" sz="2000" dirty="0"/>
                  <a:t>Multipole </a:t>
                </a:r>
                <a:r>
                  <a:rPr lang="en-CA" sz="2000" dirty="0"/>
                  <a:t>mixing ratio </a:t>
                </a:r>
                <a:r>
                  <a:rPr lang="el-GR" sz="2000" dirty="0">
                    <a:ea typeface="Cambria Math" panose="02040503050406030204" pitchFamily="18" charset="0"/>
                  </a:rPr>
                  <a:t>δ</a:t>
                </a:r>
                <a:endParaRPr lang="en-CA" sz="2000" dirty="0">
                  <a:ea typeface="Cambria Math" panose="02040503050406030204" pitchFamily="18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CA" sz="2000" dirty="0"/>
                  <a:t>Transition strength </a:t>
                </a:r>
                <a:r>
                  <a:rPr lang="en-CA" sz="2000" dirty="0">
                    <a:ea typeface="Cambria Math" panose="02040503050406030204" pitchFamily="18" charset="0"/>
                  </a:rPr>
                  <a:t>B(</a:t>
                </a:r>
                <a:r>
                  <a:rPr lang="el-GR" sz="2000" dirty="0">
                    <a:ea typeface="Cambria Math" panose="02040503050406030204" pitchFamily="18" charset="0"/>
                  </a:rPr>
                  <a:t>λ</a:t>
                </a:r>
                <a:r>
                  <a:rPr lang="en-CA" sz="2000" dirty="0">
                    <a:ea typeface="Cambria Math" panose="02040503050406030204" pitchFamily="18" charset="0"/>
                  </a:rPr>
                  <a:t>L)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en-CA" sz="2000" dirty="0">
                  <a:ea typeface="Cambria Math" panose="02040503050406030204" pitchFamily="18" charset="0"/>
                </a:endParaRPr>
              </a:p>
              <a:p>
                <a:r>
                  <a:rPr lang="en-CA" sz="2000" dirty="0">
                    <a:ea typeface="Cambria Math" panose="02040503050406030204" pitchFamily="18" charset="0"/>
                  </a:rPr>
                  <a:t>…</a:t>
                </a:r>
                <a:endParaRPr lang="de-DE" sz="20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01B4303-5AEE-5DB0-2800-6BF4324BEA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6000" y="2305875"/>
                <a:ext cx="4290205" cy="3670492"/>
              </a:xfrm>
              <a:prstGeom prst="rect">
                <a:avLst/>
              </a:prstGeom>
              <a:blipFill>
                <a:blip r:embed="rId2"/>
                <a:stretch>
                  <a:fillRect l="-1420" t="-664" b="-29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C8DC7A4-B1FF-0C1F-3CD8-5D1B726176E9}"/>
                  </a:ext>
                </a:extLst>
              </p:cNvPr>
              <p:cNvSpPr txBox="1"/>
              <p:nvPr/>
            </p:nvSpPr>
            <p:spPr>
              <a:xfrm>
                <a:off x="10825209" y="3525362"/>
                <a:ext cx="11400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𝛕</m:t>
                      </m:r>
                      <m:r>
                        <m:rPr>
                          <m:lit/>
                        </m:rPr>
                        <a:rPr lang="en-CA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CA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en-CA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CA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=ℏ</m:t>
                      </m:r>
                    </m:oMath>
                  </m:oMathPara>
                </a14:m>
                <a:endParaRPr lang="de-D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C8DC7A4-B1FF-0C1F-3CD8-5D1B726176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5209" y="3525362"/>
                <a:ext cx="1140056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779721-4885-3933-423C-08CAC33B5640}"/>
                  </a:ext>
                </a:extLst>
              </p:cNvPr>
              <p:cNvSpPr txBox="1"/>
              <p:nvPr/>
            </p:nvSpPr>
            <p:spPr>
              <a:xfrm>
                <a:off x="10771237" y="4192154"/>
                <a:ext cx="1248000" cy="7958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𝚪</m:t>
                      </m:r>
                      <m:r>
                        <a:rPr lang="en-CA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CA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CA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CA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𝚪</m:t>
                              </m:r>
                            </m:e>
                            <m:sub>
                              <m:r>
                                <a:rPr lang="en-CA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de-DE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779721-4885-3933-423C-08CAC33B56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1237" y="4192154"/>
                <a:ext cx="1248000" cy="7958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A1BCEE2-8925-1891-7848-17A6AAE90632}"/>
                  </a:ext>
                </a:extLst>
              </p:cNvPr>
              <p:cNvSpPr txBox="1"/>
              <p:nvPr/>
            </p:nvSpPr>
            <p:spPr>
              <a:xfrm>
                <a:off x="10788116" y="4988013"/>
                <a:ext cx="13599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𝚪</m:t>
                          </m:r>
                        </m:e>
                        <m:sub>
                          <m:r>
                            <a:rPr lang="en-CA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CA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en-CA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𝐁</m:t>
                      </m:r>
                      <m:r>
                        <a:rPr lang="en-CA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CA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𝛌</m:t>
                      </m:r>
                      <m:r>
                        <a:rPr lang="en-CA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𝐋</m:t>
                      </m:r>
                      <m:r>
                        <a:rPr lang="en-CA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A1BCEE2-8925-1891-7848-17A6AAE90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8116" y="4988013"/>
                <a:ext cx="1359988" cy="369332"/>
              </a:xfrm>
              <a:prstGeom prst="rect">
                <a:avLst/>
              </a:prstGeom>
              <a:blipFill>
                <a:blip r:embed="rId5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70E916F5-9F4B-14C1-768F-A0EE8F1DB4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950" y="2002565"/>
            <a:ext cx="4740051" cy="39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1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FD7DB-CAF8-F8A7-F53F-B057486D6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1080000"/>
          </a:xfrm>
        </p:spPr>
        <p:txBody>
          <a:bodyPr anchor="b">
            <a:normAutofit/>
          </a:bodyPr>
          <a:lstStyle/>
          <a:p>
            <a:r>
              <a:rPr lang="en-CA" dirty="0"/>
              <a:t>Nuclear resonance fluorescence (</a:t>
            </a:r>
            <a:r>
              <a:rPr lang="en-CA" dirty="0" err="1"/>
              <a:t>nrf</a:t>
            </a:r>
            <a:r>
              <a:rPr lang="en-CA" dirty="0"/>
              <a:t>)</a:t>
            </a:r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A51E1F-0C9C-817A-8DB3-D05E42D285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0000" y="6558140"/>
            <a:ext cx="1439993" cy="180000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dirty="0"/>
              <a:t>17.09.2024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99FF42-4016-DB4B-A508-1664A13EB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00" y="359999"/>
            <a:ext cx="8976000" cy="1908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First temperature-dependent relative self-absorption experiment at the S-DALINAC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E6E10-DB7F-BEB4-4B78-B4BF746B2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905" y="6558140"/>
            <a:ext cx="1462304" cy="180000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BB23D75-35E9-44F0-AE78-FBB0133D5610}" type="slidenum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4</a:t>
            </a:fld>
            <a:endParaRPr lang="de-DE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E916F5-9F4B-14C1-768F-A0EE8F1DB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950" y="2002565"/>
            <a:ext cx="4740051" cy="3932261"/>
          </a:xfrm>
          <a:prstGeom prst="rect">
            <a:avLst/>
          </a:prstGeom>
        </p:spPr>
      </p:pic>
      <p:pic>
        <p:nvPicPr>
          <p:cNvPr id="15" name="Content Placeholder 6" descr="Diagram of a machine with a diagram">
            <a:extLst>
              <a:ext uri="{FF2B5EF4-FFF2-40B4-BE49-F238E27FC236}">
                <a16:creationId xmlns:a16="http://schemas.microsoft.com/office/drawing/2014/main" id="{A28A3A3E-9A83-C85E-B756-99468B51BE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01" y="2062204"/>
            <a:ext cx="5828400" cy="4327586"/>
          </a:xfrm>
          <a:prstGeom prst="rect">
            <a:avLst/>
          </a:prstGeom>
          <a:noFill/>
          <a:ln>
            <a:solidFill>
              <a:srgbClr val="898989"/>
            </a:solidFill>
          </a:ln>
        </p:spPr>
      </p:pic>
    </p:spTree>
    <p:extLst>
      <p:ext uri="{BB962C8B-B14F-4D97-AF65-F5344CB8AC3E}">
        <p14:creationId xmlns:p14="http://schemas.microsoft.com/office/powerpoint/2010/main" val="1387503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7C8FA-3AB4-A1FF-3E40-FDB59606C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1080000"/>
          </a:xfrm>
        </p:spPr>
        <p:txBody>
          <a:bodyPr anchor="b">
            <a:normAutofit/>
          </a:bodyPr>
          <a:lstStyle/>
          <a:p>
            <a:r>
              <a:rPr lang="en-CA" dirty="0"/>
              <a:t>Relative self-absorption (</a:t>
            </a:r>
            <a:r>
              <a:rPr lang="en-CA" dirty="0" err="1"/>
              <a:t>rsa</a:t>
            </a:r>
            <a:r>
              <a:rPr lang="en-CA" dirty="0"/>
              <a:t>)</a:t>
            </a:r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107EE-AA96-4592-D4BF-E734B9A94F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0000" y="6558140"/>
            <a:ext cx="1439993" cy="180000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dirty="0"/>
              <a:t>17.09.2024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427A82-4EBF-3218-CB03-A8FDE9328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00" y="359999"/>
            <a:ext cx="8976000" cy="1908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First temperature-dependent relative self-absorption experiment at the S-DALINAC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F47AB-97F3-B0DE-669D-9318800FA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905" y="6558140"/>
            <a:ext cx="1462304" cy="180000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BB23D75-35E9-44F0-AE78-FBB0133D5610}" type="slidenum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de-DE"/>
          </a:p>
        </p:txBody>
      </p:sp>
      <p:sp>
        <p:nvSpPr>
          <p:cNvPr id="8" name="Content Placeholder 17">
            <a:extLst>
              <a:ext uri="{FF2B5EF4-FFF2-40B4-BE49-F238E27FC236}">
                <a16:creationId xmlns:a16="http://schemas.microsoft.com/office/drawing/2014/main" id="{F4B6BD03-9EEF-2005-7EEB-938D1697FA2A}"/>
              </a:ext>
            </a:extLst>
          </p:cNvPr>
          <p:cNvSpPr txBox="1">
            <a:spLocks/>
          </p:cNvSpPr>
          <p:nvPr/>
        </p:nvSpPr>
        <p:spPr>
          <a:xfrm>
            <a:off x="806327" y="2065822"/>
            <a:ext cx="4942358" cy="449231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RSA method is based on the NRF technique</a:t>
            </a:r>
          </a:p>
          <a:p>
            <a:endParaRPr lang="en-CA" dirty="0"/>
          </a:p>
          <a:p>
            <a:r>
              <a:rPr lang="en-CA" dirty="0"/>
              <a:t>Absorber made of the same material as the scatterer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DE" dirty="0"/>
          </a:p>
          <a:p>
            <a:r>
              <a:rPr lang="en-CA" dirty="0"/>
              <a:t>In the absorber, nuclei are resonantly excited to higher-lying states</a:t>
            </a:r>
          </a:p>
          <a:p>
            <a:endParaRPr lang="de-DE" dirty="0"/>
          </a:p>
          <a:p>
            <a:r>
              <a:rPr lang="en-CA" dirty="0"/>
              <a:t>Scattering target is used as a high-resolution detector for the absorption lines</a:t>
            </a:r>
          </a:p>
          <a:p>
            <a:endParaRPr lang="de-DE" dirty="0"/>
          </a:p>
        </p:txBody>
      </p:sp>
      <p:pic>
        <p:nvPicPr>
          <p:cNvPr id="10" name="Content Placeholder 6" descr="Diagram of a machine with a diagram&#10;&#10;Description automatically generated with medium confidence">
            <a:extLst>
              <a:ext uri="{FF2B5EF4-FFF2-40B4-BE49-F238E27FC236}">
                <a16:creationId xmlns:a16="http://schemas.microsoft.com/office/drawing/2014/main" id="{F538B21D-BF12-9A84-27F0-4B211DF328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00" y="2064054"/>
            <a:ext cx="5828400" cy="4327586"/>
          </a:xfrm>
          <a:prstGeom prst="rect">
            <a:avLst/>
          </a:prstGeom>
          <a:noFill/>
          <a:ln>
            <a:solidFill>
              <a:srgbClr val="898989"/>
            </a:solidFill>
          </a:ln>
        </p:spPr>
      </p:pic>
    </p:spTree>
    <p:extLst>
      <p:ext uri="{BB962C8B-B14F-4D97-AF65-F5344CB8AC3E}">
        <p14:creationId xmlns:p14="http://schemas.microsoft.com/office/powerpoint/2010/main" val="45081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BC0C0-C8AB-9FE0-857E-B35B804CE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Relative self-absorption (</a:t>
            </a:r>
            <a:r>
              <a:rPr lang="en-CA" dirty="0" err="1"/>
              <a:t>rsa</a:t>
            </a:r>
            <a:r>
              <a:rPr lang="en-CA" dirty="0"/>
              <a:t>)</a:t>
            </a:r>
            <a:endParaRPr lang="de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629D1E-8711-C8CE-776D-65A761E95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17.09.2024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701C91-989E-82BE-6CFF-A89A11190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First temperature-dependent relative self-absorption experiment at the S-DALINAC</a:t>
            </a:r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1C0E38-44BA-9F00-BBB6-BF57B8998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23D75-35E9-44F0-AE78-FBB0133D5610}" type="slidenum">
              <a:rPr lang="de-DE" smtClean="0"/>
              <a:t>6</a:t>
            </a:fld>
            <a:endParaRPr lang="de-DE"/>
          </a:p>
        </p:txBody>
      </p:sp>
      <p:pic>
        <p:nvPicPr>
          <p:cNvPr id="31" name="Picture 30" descr="Diagram of a machine with a diagram">
            <a:extLst>
              <a:ext uri="{FF2B5EF4-FFF2-40B4-BE49-F238E27FC236}">
                <a16:creationId xmlns:a16="http://schemas.microsoft.com/office/drawing/2014/main" id="{4C624196-8D3E-DAB7-766D-7A9D1DFB2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235" y="2071640"/>
            <a:ext cx="5827765" cy="4320000"/>
          </a:xfrm>
          <a:prstGeom prst="rect">
            <a:avLst/>
          </a:prstGeom>
          <a:ln>
            <a:solidFill>
              <a:srgbClr val="898989"/>
            </a:solidFill>
          </a:ln>
        </p:spPr>
      </p:pic>
      <p:pic>
        <p:nvPicPr>
          <p:cNvPr id="29" name="Picture 28" descr="Diagram of a machine with a diagram&#10;&#10;Description automatically generated with medium confidence">
            <a:extLst>
              <a:ext uri="{FF2B5EF4-FFF2-40B4-BE49-F238E27FC236}">
                <a16:creationId xmlns:a16="http://schemas.microsoft.com/office/drawing/2014/main" id="{3DF715B4-CDAB-C0C0-CA76-354A7131A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235" y="2071640"/>
            <a:ext cx="5827765" cy="4320000"/>
          </a:xfrm>
          <a:prstGeom prst="rect">
            <a:avLst/>
          </a:prstGeom>
          <a:ln>
            <a:solidFill>
              <a:srgbClr val="898989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AD827A-C4FB-9187-FED4-7CF542541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87" y="2071640"/>
            <a:ext cx="5703889" cy="338627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EADEC0-F9D8-1F54-31AA-7068A871C242}"/>
              </a:ext>
            </a:extLst>
          </p:cNvPr>
          <p:cNvSpPr txBox="1"/>
          <p:nvPr/>
        </p:nvSpPr>
        <p:spPr>
          <a:xfrm>
            <a:off x="528000" y="5852951"/>
            <a:ext cx="432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dirty="0"/>
              <a:t>resonant absorption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dirty="0"/>
              <a:t>atomic attenuation</a:t>
            </a:r>
            <a:endParaRPr lang="de-D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489B6D-D0B8-4DBC-35EB-846A0A494FDD}"/>
              </a:ext>
            </a:extLst>
          </p:cNvPr>
          <p:cNvSpPr/>
          <p:nvPr/>
        </p:nvSpPr>
        <p:spPr>
          <a:xfrm>
            <a:off x="1946493" y="3673303"/>
            <a:ext cx="441325" cy="149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6FE910-BD5E-9F6F-7207-D3E6B79148AB}"/>
              </a:ext>
            </a:extLst>
          </p:cNvPr>
          <p:cNvSpPr/>
          <p:nvPr/>
        </p:nvSpPr>
        <p:spPr>
          <a:xfrm>
            <a:off x="3007931" y="4231639"/>
            <a:ext cx="568069" cy="935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BB8A56-DAE0-A2EA-107B-01EFD16A10D8}"/>
              </a:ext>
            </a:extLst>
          </p:cNvPr>
          <p:cNvSpPr txBox="1"/>
          <p:nvPr/>
        </p:nvSpPr>
        <p:spPr>
          <a:xfrm>
            <a:off x="3495040" y="2184400"/>
            <a:ext cx="1967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rgbClr val="FFC000"/>
                </a:solidFill>
              </a:rPr>
              <a:t> ̶̶  ̶̶ </a:t>
            </a:r>
            <a:r>
              <a:rPr lang="en-CA" dirty="0"/>
              <a:t>   w/o absorber</a:t>
            </a:r>
          </a:p>
          <a:p>
            <a:r>
              <a:rPr lang="en-CA" dirty="0">
                <a:solidFill>
                  <a:srgbClr val="00B050"/>
                </a:solidFill>
              </a:rPr>
              <a:t> ̶̶  ̶̶ </a:t>
            </a:r>
            <a:r>
              <a:rPr lang="en-CA" dirty="0"/>
              <a:t>   w/ absorber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805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5EC92-4D85-9DB6-4695-AD043FBCD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Relative self-absorption (</a:t>
            </a:r>
            <a:r>
              <a:rPr lang="en-CA" dirty="0" err="1"/>
              <a:t>rsa</a:t>
            </a:r>
            <a:r>
              <a:rPr lang="en-CA" dirty="0"/>
              <a:t>)</a:t>
            </a:r>
            <a:endParaRPr lang="de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664994-ECD8-8949-9390-2C33BE753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17.09.2024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69E59D-4962-5D4E-2E24-CEDE214B6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First temperature-dependent relative self-absorption experiment at the S-DALINAC</a:t>
            </a:r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9B1C15-5DB7-2DE7-AC42-A3F3357C5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23D75-35E9-44F0-AE78-FBB0133D5610}" type="slidenum">
              <a:rPr lang="de-DE" smtClean="0"/>
              <a:t>7</a:t>
            </a:fld>
            <a:endParaRPr lang="de-DE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83CB02CA-BE34-62E4-1A53-CC5010011352}"/>
              </a:ext>
            </a:extLst>
          </p:cNvPr>
          <p:cNvSpPr txBox="1">
            <a:spLocks/>
          </p:cNvSpPr>
          <p:nvPr/>
        </p:nvSpPr>
        <p:spPr>
          <a:xfrm>
            <a:off x="433642" y="1629000"/>
            <a:ext cx="4942358" cy="44923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  <a:p>
            <a:endParaRPr lang="de-DE"/>
          </a:p>
          <a:p>
            <a:pPr>
              <a:buClr>
                <a:schemeClr val="tx1"/>
              </a:buClr>
            </a:pPr>
            <a:r>
              <a:rPr lang="en-CA" b="1"/>
              <a:t>Monitoring target: </a:t>
            </a:r>
          </a:p>
          <a:p>
            <a:pPr marL="914400" lvl="1" indent="-457200">
              <a:buClr>
                <a:schemeClr val="tx1"/>
              </a:buClr>
              <a:buFont typeface="+mj-lt"/>
              <a:buAutoNum type="arabicPeriod"/>
            </a:pPr>
            <a:r>
              <a:rPr lang="en-CA" sz="2000"/>
              <a:t>has a few excited states </a:t>
            </a:r>
          </a:p>
          <a:p>
            <a:pPr marL="914400" lvl="1" indent="-457200">
              <a:buClr>
                <a:schemeClr val="tx1"/>
              </a:buClr>
              <a:buFont typeface="+mj-lt"/>
              <a:buAutoNum type="arabicPeriod"/>
            </a:pPr>
            <a:r>
              <a:rPr lang="en-CA" sz="2000"/>
              <a:t>do not coincide with our scatterer</a:t>
            </a:r>
            <a:endParaRPr lang="de-DE" sz="2000"/>
          </a:p>
          <a:p>
            <a:pPr>
              <a:buClr>
                <a:schemeClr val="tx1"/>
              </a:buClr>
              <a:buSzPct val="100000"/>
            </a:pPr>
            <a:endParaRPr lang="en-CA"/>
          </a:p>
          <a:p>
            <a:pPr>
              <a:buClr>
                <a:schemeClr val="tx1"/>
              </a:buClr>
              <a:buSzPct val="100000"/>
            </a:pPr>
            <a:r>
              <a:rPr lang="en-CA"/>
              <a:t>A normalization technique is applied which </a:t>
            </a:r>
            <a:r>
              <a:rPr lang="en-CA" b="1"/>
              <a:t>reduces the systematic uncertainties</a:t>
            </a:r>
            <a:r>
              <a:rPr lang="en-CA"/>
              <a:t> that are coming from SAbs measurements</a:t>
            </a:r>
            <a:endParaRPr lang="en-CA" dirty="0"/>
          </a:p>
        </p:txBody>
      </p:sp>
      <p:pic>
        <p:nvPicPr>
          <p:cNvPr id="14" name="Picture 13" descr="Diagram of a machine with a diagram&#10;&#10;Description automatically generated with medium confidence">
            <a:extLst>
              <a:ext uri="{FF2B5EF4-FFF2-40B4-BE49-F238E27FC236}">
                <a16:creationId xmlns:a16="http://schemas.microsoft.com/office/drawing/2014/main" id="{E4F49224-F93A-96FB-A36A-4CEDDCEFF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235" y="2071640"/>
            <a:ext cx="5827765" cy="4320000"/>
          </a:xfrm>
          <a:prstGeom prst="rect">
            <a:avLst/>
          </a:prstGeom>
          <a:ln>
            <a:solidFill>
              <a:srgbClr val="898989"/>
            </a:solidFill>
          </a:ln>
        </p:spPr>
      </p:pic>
    </p:spTree>
    <p:extLst>
      <p:ext uri="{BB962C8B-B14F-4D97-AF65-F5344CB8AC3E}">
        <p14:creationId xmlns:p14="http://schemas.microsoft.com/office/powerpoint/2010/main" val="2723471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DCAEB-2C9D-4292-1440-43143DD17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relative self-absorption (</a:t>
            </a:r>
            <a:r>
              <a:rPr lang="en-CA" dirty="0" err="1"/>
              <a:t>rsa</a:t>
            </a:r>
            <a:r>
              <a:rPr lang="en-CA" dirty="0"/>
              <a:t>)</a:t>
            </a:r>
            <a:endParaRPr lang="de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FD9D62-4DE4-3F29-5AA6-AE5AE2BA8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17.09.2024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7D22CA-E111-EC52-2157-4E674B339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First temperature-dependent relative self-absorption experiment at the S-DALINAC</a:t>
            </a:r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1430F4-284B-13BD-FEB9-466196A5A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23D75-35E9-44F0-AE78-FBB0133D5610}" type="slidenum">
              <a:rPr lang="de-DE" smtClean="0"/>
              <a:t>8</a:t>
            </a:fld>
            <a:endParaRPr lang="de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A86A5D-7172-BB07-A6AA-91315BA9A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722" y="1865350"/>
            <a:ext cx="6670278" cy="3960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DE5A93E8-0B65-D667-E062-9FF614B5C95F}"/>
              </a:ext>
            </a:extLst>
          </p:cNvPr>
          <p:cNvSpPr txBox="1"/>
          <p:nvPr/>
        </p:nvSpPr>
        <p:spPr>
          <a:xfrm>
            <a:off x="1142573" y="6133124"/>
            <a:ext cx="38074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i="1" dirty="0"/>
              <a:t>A. </a:t>
            </a:r>
            <a:r>
              <a:rPr lang="de-DE" sz="1100" i="1" dirty="0" err="1"/>
              <a:t>Zilges</a:t>
            </a:r>
            <a:r>
              <a:rPr lang="de-DE" sz="1100" i="1" dirty="0"/>
              <a:t> et. </a:t>
            </a:r>
            <a:r>
              <a:rPr lang="de-DE" sz="1100" i="1" dirty="0" err="1"/>
              <a:t>al.,Prog</a:t>
            </a:r>
            <a:r>
              <a:rPr lang="de-DE" sz="1100" i="1" dirty="0"/>
              <a:t>. Part. </a:t>
            </a:r>
            <a:r>
              <a:rPr lang="de-DE" sz="1100" i="1" dirty="0" err="1"/>
              <a:t>Nucl</a:t>
            </a:r>
            <a:r>
              <a:rPr lang="de-DE" sz="1100" i="1" dirty="0"/>
              <a:t>. Phys. </a:t>
            </a:r>
            <a:r>
              <a:rPr lang="de-DE" sz="1100" b="1" i="1" dirty="0"/>
              <a:t>122</a:t>
            </a:r>
            <a:r>
              <a:rPr lang="de-DE" sz="1100" i="1" dirty="0"/>
              <a:t> (2021) 103903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8A72A8E-73DC-EC2E-E8D6-49F0BEA718D7}"/>
                  </a:ext>
                </a:extLst>
              </p:cNvPr>
              <p:cNvSpPr txBox="1"/>
              <p:nvPr/>
            </p:nvSpPr>
            <p:spPr>
              <a:xfrm>
                <a:off x="8256000" y="3134995"/>
                <a:ext cx="2889907" cy="14207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A" sz="2000" i="0" dirty="0">
                    <a:latin typeface="Cambria Math" panose="02040503050406030204" pitchFamily="18" charset="0"/>
                  </a:rPr>
                  <a:t>The self-absorption is:</a:t>
                </a:r>
              </a:p>
              <a:p>
                <a:endParaRPr lang="en-CA" sz="200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CA" sz="2000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CA" sz="20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sub>
                      </m:sSub>
                      <m:r>
                        <a:rPr lang="en-CA" sz="2000" i="0" smtClean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en-CA" sz="20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CA" sz="2000" i="1" smtClean="0">
                                  <a:solidFill>
                                    <a:srgbClr val="F0A01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CA" sz="2000" i="0">
                                  <a:solidFill>
                                    <a:srgbClr val="F0A010"/>
                                  </a:solidFill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CA" sz="2000" i="0">
                                  <a:solidFill>
                                    <a:srgbClr val="F0A010"/>
                                  </a:solidFill>
                                  <a:latin typeface="Cambria Math" panose="02040503050406030204" pitchFamily="18" charset="0"/>
                                </a:rPr>
                                <m:t>mon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CA" sz="2000" i="0">
                                  <a:solidFill>
                                    <a:srgbClr val="F0A010"/>
                                  </a:solidFill>
                                  <a:latin typeface="Cambria Math" panose="02040503050406030204" pitchFamily="18" charset="0"/>
                                </a:rPr>
                                <m:t>nrf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CA" sz="2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CA" sz="2000" i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CA" sz="2000" i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mon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CA" sz="2000" i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abs</m:t>
                              </m:r>
                            </m:sup>
                          </m:sSubSup>
                        </m:den>
                      </m:f>
                      <m:r>
                        <a:rPr lang="en-CA" sz="2000" i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CA" sz="2000" i="1" smtClean="0">
                              <a:solidFill>
                                <a:srgbClr val="DB68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CA" sz="20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CA" sz="2000" i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CA" sz="2000" i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sc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CA" sz="2000" i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abs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CA" sz="2000" i="1" smtClean="0">
                                  <a:solidFill>
                                    <a:srgbClr val="F0A01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CA" sz="2000" i="0">
                                  <a:solidFill>
                                    <a:srgbClr val="F0A010"/>
                                  </a:solidFill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CA" sz="2000" i="0">
                                  <a:solidFill>
                                    <a:srgbClr val="F0A010"/>
                                  </a:solidFill>
                                  <a:latin typeface="Cambria Math" panose="02040503050406030204" pitchFamily="18" charset="0"/>
                                </a:rPr>
                                <m:t>sc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CA" sz="2000" i="0">
                                  <a:solidFill>
                                    <a:srgbClr val="F0A010"/>
                                  </a:solidFill>
                                  <a:latin typeface="Cambria Math" panose="02040503050406030204" pitchFamily="18" charset="0"/>
                                </a:rPr>
                                <m:t>nrf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de-DE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8A72A8E-73DC-EC2E-E8D6-49F0BEA718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6000" y="3134995"/>
                <a:ext cx="2889907" cy="1420710"/>
              </a:xfrm>
              <a:prstGeom prst="rect">
                <a:avLst/>
              </a:prstGeom>
              <a:blipFill>
                <a:blip r:embed="rId3"/>
                <a:stretch>
                  <a:fillRect l="-2110" t="-21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A2372004-61FB-0A8A-87BB-3DA52FF39D1D}"/>
              </a:ext>
            </a:extLst>
          </p:cNvPr>
          <p:cNvSpPr txBox="1"/>
          <p:nvPr/>
        </p:nvSpPr>
        <p:spPr>
          <a:xfrm>
            <a:off x="5069840" y="2072640"/>
            <a:ext cx="1967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rgbClr val="FFC000"/>
                </a:solidFill>
              </a:rPr>
              <a:t> ̶̶  ̶̶ </a:t>
            </a:r>
            <a:r>
              <a:rPr lang="en-CA" dirty="0"/>
              <a:t>   w/o absorber</a:t>
            </a:r>
          </a:p>
          <a:p>
            <a:r>
              <a:rPr lang="en-CA" dirty="0">
                <a:solidFill>
                  <a:srgbClr val="00B050"/>
                </a:solidFill>
              </a:rPr>
              <a:t> ̶̶  ̶̶ </a:t>
            </a:r>
            <a:r>
              <a:rPr lang="en-CA" dirty="0"/>
              <a:t>   w/ absorber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758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FF0FC-A974-8787-CE8F-16EB08F56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Relative self-absorption (RSA)</a:t>
            </a:r>
            <a:endParaRPr lang="de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65ABE5-FC62-0031-42F7-95ABAE050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17.09.2024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1A1E21-EDF5-73E5-8E1E-B2698023A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First temperature-dependent relative self-absorption experiment at the S-DALINAC</a:t>
            </a:r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44509-D106-56A5-4B7A-5A41A52A1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23D75-35E9-44F0-AE78-FBB0133D5610}" type="slidenum">
              <a:rPr lang="de-DE" smtClean="0"/>
              <a:t>9</a:t>
            </a:fld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E00F1A-29F5-545E-D7ED-3EF8164C7985}"/>
              </a:ext>
            </a:extLst>
          </p:cNvPr>
          <p:cNvSpPr txBox="1"/>
          <p:nvPr/>
        </p:nvSpPr>
        <p:spPr>
          <a:xfrm>
            <a:off x="2378160" y="1333397"/>
            <a:ext cx="96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i="1" dirty="0"/>
              <a:t>Uncertainty due to thermal motion in solid target</a:t>
            </a:r>
            <a:endParaRPr lang="de-DE" sz="2000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2D014C-A020-5EEA-401C-51DD91B84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562" y="1809000"/>
            <a:ext cx="5240926" cy="324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2F1098-AC55-1FC9-701E-18E10076EB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82" b="1"/>
          <a:stretch/>
        </p:blipFill>
        <p:spPr>
          <a:xfrm>
            <a:off x="288242" y="1809000"/>
            <a:ext cx="5240048" cy="324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59DC32-43D8-D51F-D714-845452F11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647" y="1798400"/>
            <a:ext cx="4479425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B4A3AD-9EE7-4A1F-C7F2-8827F1A07167}"/>
                  </a:ext>
                </a:extLst>
              </p:cNvPr>
              <p:cNvSpPr txBox="1"/>
              <p:nvPr/>
            </p:nvSpPr>
            <p:spPr>
              <a:xfrm>
                <a:off x="696000" y="5107233"/>
                <a:ext cx="4320000" cy="1318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CA" sz="2000" i="0" dirty="0">
                    <a:latin typeface="+mn-lt"/>
                  </a:rPr>
                  <a:t>The self-absorption is:</a:t>
                </a:r>
              </a:p>
              <a:p>
                <a:endParaRPr lang="en-CA" sz="180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CA" sz="1800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CA" sz="18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sub>
                      </m:sSub>
                      <m:r>
                        <a:rPr lang="en-CA" sz="180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1800" i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CA" sz="1800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CA" sz="18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CA" sz="1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CA" sz="1800" i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CA" sz="1800" i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mon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CA" sz="1800" i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nrf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CA" sz="1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CA" sz="1800" i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CA" sz="1800" i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mon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CA" sz="1800" i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abs</m:t>
                              </m:r>
                            </m:sup>
                          </m:sSubSup>
                        </m:den>
                      </m:f>
                      <m:r>
                        <a:rPr lang="en-CA" sz="1800" i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CA" sz="1800" i="1" smtClean="0">
                              <a:solidFill>
                                <a:srgbClr val="DB68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CA" sz="1800" i="1">
                                  <a:solidFill>
                                    <a:srgbClr val="DB68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CA" sz="1800" i="0">
                                  <a:solidFill>
                                    <a:srgbClr val="DB6800"/>
                                  </a:solidFill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CA" sz="1800" i="0">
                                  <a:solidFill>
                                    <a:srgbClr val="DB6800"/>
                                  </a:solidFill>
                                  <a:latin typeface="Cambria Math" panose="02040503050406030204" pitchFamily="18" charset="0"/>
                                </a:rPr>
                                <m:t>sc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CA" sz="1800" i="0">
                                  <a:solidFill>
                                    <a:srgbClr val="DB6800"/>
                                  </a:solidFill>
                                  <a:latin typeface="Cambria Math" panose="02040503050406030204" pitchFamily="18" charset="0"/>
                                </a:rPr>
                                <m:t>abs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CA" sz="1800" i="1">
                                  <a:solidFill>
                                    <a:srgbClr val="DB68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CA" sz="1800" i="0">
                                  <a:solidFill>
                                    <a:srgbClr val="DB6800"/>
                                  </a:solidFill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CA" sz="1800" i="0">
                                  <a:solidFill>
                                    <a:srgbClr val="DB6800"/>
                                  </a:solidFill>
                                  <a:latin typeface="Cambria Math" panose="02040503050406030204" pitchFamily="18" charset="0"/>
                                </a:rPr>
                                <m:t>sc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CA" sz="1800" i="0">
                                  <a:solidFill>
                                    <a:srgbClr val="DB6800"/>
                                  </a:solidFill>
                                  <a:latin typeface="Cambria Math" panose="02040503050406030204" pitchFamily="18" charset="0"/>
                                </a:rPr>
                                <m:t>nrf</m:t>
                              </m:r>
                            </m:sup>
                          </m:sSubSup>
                        </m:den>
                      </m:f>
                      <m:r>
                        <a:rPr lang="en-CA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CA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lang="en-CA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CA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CA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CA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CA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CA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  <m:r>
                        <a:rPr lang="en-CA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B4A3AD-9EE7-4A1F-C7F2-8827F1A071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000" y="5107233"/>
                <a:ext cx="4320000" cy="1318759"/>
              </a:xfrm>
              <a:prstGeom prst="rect">
                <a:avLst/>
              </a:prstGeom>
              <a:blipFill>
                <a:blip r:embed="rId5"/>
                <a:stretch>
                  <a:fillRect l="-1269" t="-231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C992C414-DB31-702E-6AF8-76381876682B}"/>
              </a:ext>
            </a:extLst>
          </p:cNvPr>
          <p:cNvSpPr txBox="1"/>
          <p:nvPr/>
        </p:nvSpPr>
        <p:spPr>
          <a:xfrm>
            <a:off x="5528290" y="4775937"/>
            <a:ext cx="666371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de-DE" sz="2000" dirty="0"/>
              <a:t>Due </a:t>
            </a:r>
            <a:r>
              <a:rPr lang="de-DE" sz="2000" dirty="0" err="1"/>
              <a:t>to</a:t>
            </a:r>
            <a:r>
              <a:rPr lang="de-DE" sz="2000" dirty="0"/>
              <a:t> thermal </a:t>
            </a:r>
            <a:r>
              <a:rPr lang="de-DE" sz="2000" dirty="0" err="1"/>
              <a:t>motion</a:t>
            </a:r>
            <a:r>
              <a:rPr lang="de-DE" sz="2000" dirty="0"/>
              <a:t> and </a:t>
            </a:r>
            <a:r>
              <a:rPr lang="de-DE" sz="2000" dirty="0" err="1"/>
              <a:t>lattice</a:t>
            </a:r>
            <a:r>
              <a:rPr lang="de-DE" sz="2000" dirty="0"/>
              <a:t> </a:t>
            </a:r>
            <a:r>
              <a:rPr lang="de-DE" sz="2000" dirty="0" err="1"/>
              <a:t>vibrations</a:t>
            </a:r>
            <a:r>
              <a:rPr lang="de-DE" sz="2000" dirty="0"/>
              <a:t> </a:t>
            </a:r>
            <a:r>
              <a:rPr lang="de-DE" sz="2000" dirty="0" err="1"/>
              <a:t>broaden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cross</a:t>
            </a:r>
            <a:r>
              <a:rPr lang="de-DE" sz="2000" dirty="0"/>
              <a:t> </a:t>
            </a:r>
            <a:r>
              <a:rPr lang="de-DE" sz="2000" dirty="0" err="1"/>
              <a:t>section</a:t>
            </a:r>
            <a:r>
              <a:rPr lang="de-DE" sz="2000" dirty="0"/>
              <a:t>. 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de-DE" sz="2000" dirty="0"/>
              <a:t>The </a:t>
            </a:r>
            <a:r>
              <a:rPr lang="de-DE" sz="2000" dirty="0" err="1"/>
              <a:t>effective</a:t>
            </a:r>
            <a:r>
              <a:rPr lang="de-DE" sz="2000" dirty="0"/>
              <a:t> </a:t>
            </a:r>
            <a:r>
              <a:rPr lang="de-DE" sz="2000" dirty="0" err="1"/>
              <a:t>temperature</a:t>
            </a:r>
            <a:r>
              <a:rPr lang="de-DE" sz="2000" dirty="0"/>
              <a:t> </a:t>
            </a:r>
            <a:r>
              <a:rPr lang="de-DE" sz="2000" dirty="0" err="1"/>
              <a:t>from</a:t>
            </a:r>
            <a:r>
              <a:rPr lang="de-DE" sz="2000" dirty="0"/>
              <a:t> Debye </a:t>
            </a:r>
            <a:r>
              <a:rPr lang="de-DE" sz="2000" dirty="0" err="1"/>
              <a:t>approximation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given</a:t>
            </a:r>
            <a:r>
              <a:rPr lang="de-DE" sz="2000" dirty="0"/>
              <a:t> </a:t>
            </a:r>
            <a:r>
              <a:rPr lang="de-DE" sz="2000" dirty="0" err="1"/>
              <a:t>as</a:t>
            </a:r>
            <a:endParaRPr lang="de-DE" sz="2000" dirty="0"/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de-DE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D97264-169F-F173-72EA-64D49F9D4F35}"/>
                  </a:ext>
                </a:extLst>
              </p:cNvPr>
              <p:cNvSpPr txBox="1"/>
              <p:nvPr/>
            </p:nvSpPr>
            <p:spPr>
              <a:xfrm>
                <a:off x="7176002" y="5814566"/>
                <a:ext cx="4125039" cy="856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30530" lvl="2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CA" sz="1400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CA" sz="1400" b="0" i="0" smtClean="0"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  <m:r>
                        <a:rPr lang="en-CA" sz="1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1400" b="0" i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m:rPr>
                          <m:sty m:val="p"/>
                        </m:rPr>
                        <a:rPr lang="en-CA" sz="1400" b="0" i="0" smtClean="0">
                          <a:latin typeface="Cambria Math" panose="02040503050406030204" pitchFamily="18" charset="0"/>
                        </a:rPr>
                        <m:t>T</m:t>
                      </m:r>
                      <m:sSup>
                        <m:sSupPr>
                          <m:ctrlPr>
                            <a:rPr lang="en-CA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CA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CA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CA" sz="1400" b="0" i="0" smtClean="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CA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CA" sz="1400" b="0" i="0" smtClean="0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CA" sz="1400" b="0" i="0" smtClean="0">
                                          <a:latin typeface="Cambria Math" panose="02040503050406030204" pitchFamily="18" charset="0"/>
                                        </a:rPr>
                                        <m:t>D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CA" sz="1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nary>
                        <m:naryPr>
                          <m:limLoc m:val="undOvr"/>
                          <m:ctrlPr>
                            <a:rPr lang="en-CA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CA" sz="1400" b="0" i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f>
                            <m:fPr>
                              <m:ctrlPr>
                                <a:rPr lang="en-CA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CA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 sz="1400" i="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CA" sz="1400" i="0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</m:sub>
                              </m:sSub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CA" sz="1400" i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den>
                          </m:f>
                        </m:sup>
                        <m:e>
                          <m:sSup>
                            <m:sSupPr>
                              <m:ctrlPr>
                                <a:rPr lang="en-CA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CA" sz="1400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  <m:sup>
                              <m:r>
                                <a:rPr lang="en-CA" sz="1400" b="0" i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d>
                            <m:dPr>
                              <m:ctrlPr>
                                <a:rPr lang="en-CA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CA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CA" sz="1400" b="0" i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CA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CA" sz="1400" b="0" i="0" smtClean="0">
                                          <a:latin typeface="Cambria Math" panose="02040503050406030204" pitchFamily="18" charset="0"/>
                                        </a:rPr>
                                        <m:t>e</m:t>
                                      </m:r>
                                    </m:e>
                                    <m:sup>
                                      <m:r>
                                        <m:rPr>
                                          <m:sty m:val="p"/>
                                        </m:rPr>
                                        <a:rPr lang="en-CA" sz="1400" b="0" i="0" smtClean="0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sup>
                                  </m:sSup>
                                  <m:r>
                                    <a:rPr lang="en-CA" sz="1400" b="0" i="0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CA" sz="1400" b="0" i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den>
                              </m:f>
                              <m:r>
                                <a:rPr lang="en-CA" sz="1400" b="0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CA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CA" sz="1400" b="0" i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CA" sz="14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m:rPr>
                              <m:sty m:val="p"/>
                            </m:rPr>
                            <a:rPr lang="en-CA" sz="1400" b="0" i="0" smtClean="0">
                              <a:latin typeface="Cambria Math" panose="02040503050406030204" pitchFamily="18" charset="0"/>
                            </a:rPr>
                            <m:t>dt</m:t>
                          </m:r>
                        </m:e>
                      </m:nary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D97264-169F-F173-72EA-64D49F9D4F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6002" y="5814566"/>
                <a:ext cx="4125039" cy="8563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271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theme/theme1.xml><?xml version="1.0" encoding="utf-8"?>
<a:theme xmlns:a="http://schemas.openxmlformats.org/drawingml/2006/main" name="Theme3">
  <a:themeElements>
    <a:clrScheme name="TUD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001A"/>
      </a:accent1>
      <a:accent2>
        <a:srgbClr val="004E8A"/>
      </a:accent2>
      <a:accent3>
        <a:srgbClr val="009CDA"/>
      </a:accent3>
      <a:accent4>
        <a:srgbClr val="00689D"/>
      </a:accent4>
      <a:accent5>
        <a:srgbClr val="B5B5B5"/>
      </a:accent5>
      <a:accent6>
        <a:srgbClr val="535353"/>
      </a:accent6>
      <a:hlink>
        <a:srgbClr val="243572"/>
      </a:hlink>
      <a:folHlink>
        <a:srgbClr val="611C73"/>
      </a:folHlink>
    </a:clrScheme>
    <a:fontScheme name="TU Darmstadt 202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3" id="{3157C95A-7125-4E0A-8050-237A077EA555}" vid="{D90C8CBA-3410-4D6A-B931-F55A48D4FD5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Theme3</Template>
  <TotalTime>0</TotalTime>
  <Words>999</Words>
  <Application>Microsoft Office PowerPoint</Application>
  <PresentationFormat>Widescreen</PresentationFormat>
  <Paragraphs>172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Aptos</vt:lpstr>
      <vt:lpstr>Arial</vt:lpstr>
      <vt:lpstr>Arial Black</vt:lpstr>
      <vt:lpstr>ArialMT</vt:lpstr>
      <vt:lpstr>Cambria Math</vt:lpstr>
      <vt:lpstr>Wingdings</vt:lpstr>
      <vt:lpstr>Theme3</vt:lpstr>
      <vt:lpstr>FIRST TEMPERATURE-DEPENDENT RELATIVE SELF-ABSORPTION EXPERIMENT AT THE S-DALINAC</vt:lpstr>
      <vt:lpstr>Motivation</vt:lpstr>
      <vt:lpstr>Nuclear resonance fluorescence (nrf)</vt:lpstr>
      <vt:lpstr>Nuclear resonance fluorescence (nrf)</vt:lpstr>
      <vt:lpstr>Relative self-absorption (rsa)</vt:lpstr>
      <vt:lpstr>Relative self-absorption (rsa)</vt:lpstr>
      <vt:lpstr>Relative self-absorption (rsa)</vt:lpstr>
      <vt:lpstr>relative self-absorption (rsa)</vt:lpstr>
      <vt:lpstr>Relative self-absorption (RSA)</vt:lpstr>
      <vt:lpstr>T-dependent relative self-absorption (t-rsa)</vt:lpstr>
      <vt:lpstr>Simulation of self-absorption r for different td and γ0</vt:lpstr>
      <vt:lpstr>T-dependent relative self-absorption (t-rsa)</vt:lpstr>
      <vt:lpstr>T-dependent relative self-absorption (t-rsa)</vt:lpstr>
      <vt:lpstr>T-dependent relative self-absorption on 27Al at dhips</vt:lpstr>
      <vt:lpstr>T-dependent relative self-absorption on 27Al at dhips</vt:lpstr>
      <vt:lpstr>S-DALINAC</vt:lpstr>
      <vt:lpstr>PowerPoint Presentation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Kia Prifti</dc:creator>
  <cp:lastModifiedBy>Kia Prifti</cp:lastModifiedBy>
  <cp:revision>15</cp:revision>
  <dcterms:created xsi:type="dcterms:W3CDTF">2024-08-25T14:17:33Z</dcterms:created>
  <dcterms:modified xsi:type="dcterms:W3CDTF">2024-09-24T13:28:32Z</dcterms:modified>
</cp:coreProperties>
</file>