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815" r:id="rId2"/>
    <p:sldId id="819" r:id="rId3"/>
    <p:sldId id="746" r:id="rId4"/>
    <p:sldId id="817" r:id="rId5"/>
    <p:sldId id="818" r:id="rId6"/>
    <p:sldId id="822" r:id="rId7"/>
    <p:sldId id="736" r:id="rId8"/>
    <p:sldId id="753" r:id="rId9"/>
    <p:sldId id="767" r:id="rId10"/>
    <p:sldId id="798" r:id="rId11"/>
    <p:sldId id="740" r:id="rId12"/>
    <p:sldId id="628" r:id="rId13"/>
    <p:sldId id="799" r:id="rId14"/>
    <p:sldId id="744" r:id="rId15"/>
    <p:sldId id="768" r:id="rId16"/>
    <p:sldId id="630" r:id="rId17"/>
    <p:sldId id="821" r:id="rId18"/>
    <p:sldId id="823" r:id="rId19"/>
    <p:sldId id="811" r:id="rId20"/>
    <p:sldId id="661" r:id="rId21"/>
    <p:sldId id="813" r:id="rId22"/>
    <p:sldId id="791" r:id="rId23"/>
    <p:sldId id="720" r:id="rId24"/>
    <p:sldId id="751" r:id="rId25"/>
    <p:sldId id="794" r:id="rId26"/>
    <p:sldId id="697" r:id="rId27"/>
    <p:sldId id="747" r:id="rId28"/>
    <p:sldId id="786" r:id="rId29"/>
    <p:sldId id="662" r:id="rId30"/>
    <p:sldId id="754" r:id="rId31"/>
    <p:sldId id="763" r:id="rId32"/>
    <p:sldId id="762" r:id="rId33"/>
    <p:sldId id="764" r:id="rId34"/>
    <p:sldId id="803" r:id="rId35"/>
    <p:sldId id="810" r:id="rId36"/>
    <p:sldId id="804" r:id="rId37"/>
    <p:sldId id="824" r:id="rId38"/>
    <p:sldId id="825" r:id="rId39"/>
    <p:sldId id="816" r:id="rId40"/>
    <p:sldId id="756" r:id="rId41"/>
    <p:sldId id="820" r:id="rId42"/>
    <p:sldId id="765" r:id="rId43"/>
    <p:sldId id="745" r:id="rId44"/>
    <p:sldId id="758" r:id="rId45"/>
    <p:sldId id="327" r:id="rId46"/>
    <p:sldId id="780" r:id="rId47"/>
    <p:sldId id="748" r:id="rId48"/>
    <p:sldId id="750" r:id="rId49"/>
    <p:sldId id="761" r:id="rId50"/>
    <p:sldId id="809" r:id="rId51"/>
    <p:sldId id="796" r:id="rId5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iele" initials="D" lastIdx="4" clrIdx="0">
    <p:extLst>
      <p:ext uri="{19B8F6BF-5375-455C-9EA6-DF929625EA0E}">
        <p15:presenceInfo xmlns:p15="http://schemas.microsoft.com/office/powerpoint/2012/main" userId="Daniel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9B0F"/>
    <a:srgbClr val="1D8105"/>
    <a:srgbClr val="EEAF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635" autoAdjust="0"/>
    <p:restoredTop sz="59236" autoAdjust="0"/>
  </p:normalViewPr>
  <p:slideViewPr>
    <p:cSldViewPr>
      <p:cViewPr varScale="1">
        <p:scale>
          <a:sx n="91" d="100"/>
          <a:sy n="91" d="100"/>
        </p:scale>
        <p:origin x="879" y="5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9AEB19-0629-4521-A178-CE6C39C60A41}" type="datetimeFigureOut">
              <a:rPr lang="it-IT" smtClean="0"/>
              <a:t>21/09/2024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D266B8-F866-437D-83C9-A55A2561A9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4233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F1BCF9-D239-4E22-AC05-5A60878FF92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916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7D9D2-B1EF-450F-8935-6962FD670266}" type="datetime1">
              <a:rPr lang="it-IT" smtClean="0"/>
              <a:t>21/09/2024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21 September 2024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8770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8ABF9-B99E-46A3-A1A7-528D3B4C6713}" type="datetime1">
              <a:rPr lang="it-IT" smtClean="0"/>
              <a:t>21/09/2024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21 September 2024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0962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66CE2-56CB-4383-AD91-817C895412FD}" type="datetime1">
              <a:rPr lang="it-IT" smtClean="0"/>
              <a:t>21/09/2024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21 September 2024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2069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BD1F9-0B7E-44C5-9115-0ED8C3CDE217}" type="datetime1">
              <a:rPr lang="it-IT" smtClean="0"/>
              <a:t>21/09/2024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21 September 2024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9202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81EAA-3476-4D2A-A9AD-3E9E94F9B815}" type="datetime1">
              <a:rPr lang="it-IT" smtClean="0"/>
              <a:t>21/09/2024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21 September 2024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7945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6E406-748F-4F1D-AF7D-AEC79C281EC7}" type="datetime1">
              <a:rPr lang="it-IT" smtClean="0"/>
              <a:t>21/09/2024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21 September 2024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6339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EB2B6-18ED-4350-AE9A-7D3D0134D772}" type="datetime1">
              <a:rPr lang="it-IT" smtClean="0"/>
              <a:t>21/09/2024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21 September 2024</a:t>
            </a: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2127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7858B-90CA-4664-8E09-59031971CCD0}" type="datetime1">
              <a:rPr lang="it-IT" smtClean="0"/>
              <a:t>21/09/2024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21 September 2024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7140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83AA5-06F0-4423-BCE5-A2D1BDCAA0C7}" type="datetime1">
              <a:rPr lang="it-IT" smtClean="0"/>
              <a:t>21/09/2024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21 September 2024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0212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2BA4D-6E46-4C40-B437-B828BFD8AF28}" type="datetime1">
              <a:rPr lang="it-IT" smtClean="0"/>
              <a:t>21/09/2024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21 September 2024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6323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070CD-D126-4C87-B9C0-F960A130D9F1}" type="datetime1">
              <a:rPr lang="it-IT" smtClean="0"/>
              <a:t>21/09/2024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21 September 2024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8228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3F7968-FDD0-4962-81C5-21B0920C2DFF}" type="datetime1">
              <a:rPr lang="it-IT" smtClean="0"/>
              <a:t>21/09/2024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Fargion 21 September 2024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39752B-B5A8-489C-BD23-08CEF4BEEE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1307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303.08922" TargetMode="External"/><Relationship Id="rId2" Type="http://schemas.openxmlformats.org/officeDocument/2006/relationships/hyperlink" Target="https://arxiv.org/abs/2408.07172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0801.0227" TargetMode="External"/><Relationship Id="rId5" Type="http://schemas.openxmlformats.org/officeDocument/2006/relationships/hyperlink" Target="https://arxiv.org/abs/0908.2650" TargetMode="External"/><Relationship Id="rId4" Type="http://schemas.openxmlformats.org/officeDocument/2006/relationships/hyperlink" Target="https://arxiv.org/abs/1412.1573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310.19227" TargetMode="External"/><Relationship Id="rId2" Type="http://schemas.openxmlformats.org/officeDocument/2006/relationships/hyperlink" Target="https://arxiv.org/abs/2310.19227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xiv.org/search/?searchtype=author&amp;query=Fraija%2C+N" TargetMode="External"/><Relationship Id="rId4" Type="http://schemas.openxmlformats.org/officeDocument/2006/relationships/hyperlink" Target="https://arxiv.org/format/2310.19227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390/universe10080323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0107DD-03CD-4C60-9626-478F30962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274638"/>
            <a:ext cx="8795320" cy="1143000"/>
          </a:xfrm>
        </p:spPr>
        <p:txBody>
          <a:bodyPr>
            <a:normAutofit fontScale="90000"/>
          </a:bodyPr>
          <a:lstStyle/>
          <a:p>
            <a:r>
              <a:rPr lang="it-IT" sz="3100" i="1" dirty="0">
                <a:solidFill>
                  <a:schemeClr val="accent1">
                    <a:lumMod val="75000"/>
                  </a:schemeClr>
                </a:solidFill>
              </a:rPr>
              <a:t>Erice, </a:t>
            </a:r>
            <a:r>
              <a:rPr lang="it-IT" sz="3100" i="1" dirty="0" err="1">
                <a:solidFill>
                  <a:schemeClr val="accent1">
                    <a:lumMod val="75000"/>
                  </a:schemeClr>
                </a:solidFill>
              </a:rPr>
              <a:t>Saturday</a:t>
            </a:r>
            <a:r>
              <a:rPr lang="it-IT" sz="3100" i="1" dirty="0">
                <a:solidFill>
                  <a:schemeClr val="accent1">
                    <a:lumMod val="75000"/>
                  </a:schemeClr>
                </a:solidFill>
              </a:rPr>
              <a:t> 21 </a:t>
            </a:r>
            <a:r>
              <a:rPr lang="it-IT" sz="3100" i="1" dirty="0" err="1">
                <a:solidFill>
                  <a:schemeClr val="accent1">
                    <a:lumMod val="75000"/>
                  </a:schemeClr>
                </a:solidFill>
              </a:rPr>
              <a:t>September</a:t>
            </a:r>
            <a:r>
              <a:rPr lang="it-IT" sz="3100" i="1" dirty="0">
                <a:solidFill>
                  <a:schemeClr val="accent1">
                    <a:lumMod val="75000"/>
                  </a:schemeClr>
                </a:solidFill>
              </a:rPr>
              <a:t>, Daniele </a:t>
            </a:r>
            <a:r>
              <a:rPr lang="it-IT" sz="3100" i="1" dirty="0" err="1">
                <a:solidFill>
                  <a:schemeClr val="accent1">
                    <a:lumMod val="75000"/>
                  </a:schemeClr>
                </a:solidFill>
              </a:rPr>
              <a:t>Fargion</a:t>
            </a:r>
            <a:br>
              <a:rPr lang="it-IT" sz="3100" i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it-IT" sz="2700" i="1" dirty="0">
                <a:solidFill>
                  <a:schemeClr val="accent1">
                    <a:lumMod val="75000"/>
                  </a:schemeClr>
                </a:solidFill>
              </a:rPr>
              <a:t>Ettore Majorana 2024: </a:t>
            </a:r>
            <a:r>
              <a:rPr lang="it-IT" sz="4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On </a:t>
            </a:r>
            <a:r>
              <a:rPr lang="it-IT" sz="40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Cosmic</a:t>
            </a:r>
            <a:r>
              <a:rPr lang="it-IT" sz="4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40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Rays</a:t>
            </a:r>
            <a:r>
              <a:rPr lang="it-IT" sz="4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Puzzle</a:t>
            </a:r>
            <a:endParaRPr lang="it-IT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D374B961-68AD-43D3-8F20-93F5F5E88B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84784"/>
            <a:ext cx="7178092" cy="4785395"/>
          </a:xfr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4D1F3D0-B372-4446-AA32-11A44C8AA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21 September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9756031-3CA3-4F94-841B-D254115BE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30327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07EA349-A024-459B-A02E-FA3A32CE3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646869"/>
            <a:ext cx="8877672" cy="1143000"/>
          </a:xfrm>
        </p:spPr>
        <p:txBody>
          <a:bodyPr>
            <a:normAutofit fontScale="90000"/>
          </a:bodyPr>
          <a:lstStyle/>
          <a:p>
            <a:r>
              <a:rPr lang="it-IT" sz="31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The Two </a:t>
            </a:r>
            <a:r>
              <a:rPr lang="it-IT" sz="31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different</a:t>
            </a:r>
            <a:r>
              <a:rPr lang="it-IT" sz="31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3100" b="1" i="1" dirty="0" err="1">
                <a:solidFill>
                  <a:schemeClr val="accent1">
                    <a:lumMod val="75000"/>
                  </a:schemeClr>
                </a:solidFill>
              </a:rPr>
              <a:t>nuclear</a:t>
            </a:r>
            <a:r>
              <a:rPr lang="it-IT" sz="31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3100" b="1" i="1" dirty="0" err="1">
                <a:solidFill>
                  <a:schemeClr val="accent1">
                    <a:lumMod val="75000"/>
                  </a:schemeClr>
                </a:solidFill>
              </a:rPr>
              <a:t>cut</a:t>
            </a:r>
            <a:r>
              <a:rPr lang="it-IT" sz="3100" b="1" i="1" dirty="0">
                <a:solidFill>
                  <a:schemeClr val="accent1">
                    <a:lumMod val="75000"/>
                  </a:schemeClr>
                </a:solidFill>
              </a:rPr>
              <a:t> off to UHECR by</a:t>
            </a:r>
            <a:r>
              <a:rPr lang="it-IT" sz="31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31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relic</a:t>
            </a:r>
            <a:r>
              <a:rPr lang="it-IT" sz="31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31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photons</a:t>
            </a:r>
            <a:r>
              <a:rPr lang="it-IT" sz="31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</a:t>
            </a:r>
            <a:r>
              <a:rPr lang="it-IT" sz="3100" b="1" i="1" dirty="0">
                <a:solidFill>
                  <a:schemeClr val="accent6">
                    <a:lumMod val="50000"/>
                  </a:schemeClr>
                </a:solidFill>
              </a:rPr>
              <a:t>GZK:</a:t>
            </a:r>
            <a:br>
              <a:rPr lang="it-IT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it-IT" sz="31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Greisen</a:t>
            </a:r>
            <a:r>
              <a:rPr lang="it-IT" sz="31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it-IT" sz="31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Zatzepin,Kuzmin</a:t>
            </a:r>
            <a:r>
              <a:rPr lang="it-IT" sz="31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br>
              <a:rPr lang="it-IT" sz="3100" b="1" i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it-IT" sz="3200" b="1" i="1" dirty="0">
                <a:solidFill>
                  <a:schemeClr val="accent1">
                    <a:lumMod val="75000"/>
                  </a:schemeClr>
                </a:solidFill>
              </a:rPr>
              <a:t>and </a:t>
            </a:r>
            <a:r>
              <a:rPr lang="it-IT" sz="3200" b="1" i="1" dirty="0">
                <a:solidFill>
                  <a:srgbClr val="00B050"/>
                </a:solidFill>
              </a:rPr>
              <a:t>GDR : </a:t>
            </a:r>
            <a:r>
              <a:rPr lang="it-IT" sz="31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Giant</a:t>
            </a:r>
            <a:r>
              <a:rPr lang="it-IT" sz="31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31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Dipole</a:t>
            </a:r>
            <a:r>
              <a:rPr lang="it-IT" sz="31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31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Resonance</a:t>
            </a:r>
            <a:br>
              <a:rPr lang="it-IT" sz="31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it-IT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9467454-DEA4-445A-BD8A-675D6F53A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988840"/>
            <a:ext cx="8616215" cy="4392488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it-IT" sz="4000" b="1" i="1" dirty="0">
                <a:solidFill>
                  <a:schemeClr val="accent1">
                    <a:lumMod val="75000"/>
                  </a:schemeClr>
                </a:solidFill>
              </a:rPr>
              <a:t>  GZK </a:t>
            </a:r>
            <a:r>
              <a:rPr lang="it-IT" sz="4000" b="1" i="1" dirty="0" err="1">
                <a:solidFill>
                  <a:schemeClr val="accent1">
                    <a:lumMod val="75000"/>
                  </a:schemeClr>
                </a:solidFill>
              </a:rPr>
              <a:t>photopion</a:t>
            </a:r>
            <a:r>
              <a:rPr lang="it-IT" sz="4000" b="1" i="1" dirty="0">
                <a:solidFill>
                  <a:schemeClr val="accent1">
                    <a:lumMod val="75000"/>
                  </a:schemeClr>
                </a:solidFill>
              </a:rPr>
              <a:t> cutoff </a:t>
            </a:r>
            <a:r>
              <a:rPr lang="it-IT" sz="4000" b="1" i="1" dirty="0" err="1">
                <a:solidFill>
                  <a:schemeClr val="accent1">
                    <a:lumMod val="75000"/>
                  </a:schemeClr>
                </a:solidFill>
              </a:rPr>
              <a:t>occur</a:t>
            </a:r>
            <a:r>
              <a:rPr lang="it-IT" sz="40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4000" b="1" i="1" dirty="0" err="1">
                <a:solidFill>
                  <a:schemeClr val="accent1">
                    <a:lumMod val="75000"/>
                  </a:schemeClr>
                </a:solidFill>
              </a:rPr>
              <a:t>at</a:t>
            </a:r>
            <a:r>
              <a:rPr lang="it-IT" sz="40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4000" b="1" i="1" dirty="0" err="1">
                <a:solidFill>
                  <a:schemeClr val="accent1">
                    <a:lumMod val="75000"/>
                  </a:schemeClr>
                </a:solidFill>
              </a:rPr>
              <a:t>tens</a:t>
            </a:r>
            <a:r>
              <a:rPr lang="it-IT" sz="40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4000" b="1" i="1" dirty="0" err="1">
                <a:solidFill>
                  <a:schemeClr val="accent1">
                    <a:lumMod val="75000"/>
                  </a:schemeClr>
                </a:solidFill>
              </a:rPr>
              <a:t>EeV</a:t>
            </a:r>
            <a:r>
              <a:rPr lang="it-IT" sz="4000" b="1" i="1" dirty="0">
                <a:solidFill>
                  <a:schemeClr val="accent1">
                    <a:lumMod val="75000"/>
                  </a:schemeClr>
                </a:solidFill>
              </a:rPr>
              <a:t>,</a:t>
            </a:r>
          </a:p>
          <a:p>
            <a:pPr marL="0" indent="0">
              <a:buNone/>
            </a:pPr>
            <a:r>
              <a:rPr lang="it-IT" sz="4000" b="1" i="1" dirty="0">
                <a:solidFill>
                  <a:schemeClr val="accent1">
                    <a:lumMod val="75000"/>
                  </a:schemeClr>
                </a:solidFill>
              </a:rPr>
              <a:t>   </a:t>
            </a:r>
            <a:r>
              <a:rPr lang="it-IT" sz="4000" b="1" i="1" dirty="0" err="1">
                <a:solidFill>
                  <a:schemeClr val="accent1">
                    <a:lumMod val="75000"/>
                  </a:schemeClr>
                </a:solidFill>
              </a:rPr>
              <a:t>it</a:t>
            </a:r>
            <a:r>
              <a:rPr lang="it-IT" sz="4000" b="1" i="1" dirty="0">
                <a:solidFill>
                  <a:schemeClr val="accent1">
                    <a:lumMod val="75000"/>
                  </a:schemeClr>
                </a:solidFill>
              </a:rPr>
              <a:t> makes UHECR </a:t>
            </a:r>
            <a:r>
              <a:rPr lang="it-IT" sz="4000" b="1" i="1" dirty="0" err="1">
                <a:solidFill>
                  <a:schemeClr val="accent1">
                    <a:lumMod val="75000"/>
                  </a:schemeClr>
                </a:solidFill>
              </a:rPr>
              <a:t>constrained</a:t>
            </a:r>
            <a:r>
              <a:rPr lang="it-IT" sz="4000" b="1" i="1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it-IT" sz="4000" b="1" i="1" dirty="0" err="1">
                <a:solidFill>
                  <a:schemeClr val="accent1">
                    <a:lumMod val="75000"/>
                  </a:schemeClr>
                </a:solidFill>
              </a:rPr>
              <a:t>near</a:t>
            </a:r>
            <a:r>
              <a:rPr lang="it-IT" sz="4000" b="1" i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it-IT" sz="6500" b="1" i="1" dirty="0">
                <a:solidFill>
                  <a:schemeClr val="accent6">
                    <a:lumMod val="50000"/>
                  </a:schemeClr>
                </a:solidFill>
              </a:rPr>
              <a:t>40 </a:t>
            </a:r>
            <a:r>
              <a:rPr lang="it-IT" sz="6500" b="1" i="1" dirty="0" err="1">
                <a:solidFill>
                  <a:schemeClr val="accent6">
                    <a:lumMod val="50000"/>
                  </a:schemeClr>
                </a:solidFill>
              </a:rPr>
              <a:t>Mpc</a:t>
            </a:r>
            <a:endParaRPr lang="it-IT" sz="6500" b="1" i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it-IT" sz="4000" b="1" i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it-IT" sz="4000" b="1" i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it-IT" sz="4000" b="1" i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it-IT" sz="4000" b="1" i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it-IT" sz="4000" b="1" i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it-IT" sz="4000" b="1" i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it-IT" sz="4000" b="1" i="1" dirty="0">
                <a:solidFill>
                  <a:schemeClr val="accent1">
                    <a:lumMod val="75000"/>
                  </a:schemeClr>
                </a:solidFill>
              </a:rPr>
              <a:t>GDR </a:t>
            </a:r>
            <a:r>
              <a:rPr lang="it-IT" sz="4000" b="1" i="1" dirty="0" err="1">
                <a:solidFill>
                  <a:schemeClr val="accent1">
                    <a:lumMod val="75000"/>
                  </a:schemeClr>
                </a:solidFill>
              </a:rPr>
              <a:t>photonuclear</a:t>
            </a:r>
            <a:r>
              <a:rPr lang="it-IT" sz="40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4000" b="1" i="1" dirty="0" err="1">
                <a:solidFill>
                  <a:schemeClr val="accent1">
                    <a:lumMod val="75000"/>
                  </a:schemeClr>
                </a:solidFill>
              </a:rPr>
              <a:t>distruption</a:t>
            </a:r>
            <a:r>
              <a:rPr lang="it-IT" sz="4000" b="1" i="1" dirty="0">
                <a:solidFill>
                  <a:schemeClr val="accent1">
                    <a:lumMod val="75000"/>
                  </a:schemeClr>
                </a:solidFill>
              </a:rPr>
              <a:t> makes  (to </a:t>
            </a:r>
            <a:r>
              <a:rPr lang="it-IT" sz="4000" b="1" i="1" dirty="0" err="1">
                <a:solidFill>
                  <a:schemeClr val="accent1">
                    <a:lumMod val="75000"/>
                  </a:schemeClr>
                </a:solidFill>
              </a:rPr>
              <a:t>lightest</a:t>
            </a:r>
            <a:r>
              <a:rPr lang="it-IT" sz="4000" b="1" i="1" dirty="0">
                <a:solidFill>
                  <a:schemeClr val="accent1">
                    <a:lumMod val="75000"/>
                  </a:schemeClr>
                </a:solidFill>
              </a:rPr>
              <a:t> nuclei ) a </a:t>
            </a:r>
            <a:r>
              <a:rPr lang="it-IT" sz="4000" b="1" i="1" dirty="0" err="1">
                <a:solidFill>
                  <a:schemeClr val="accent1">
                    <a:lumMod val="75000"/>
                  </a:schemeClr>
                </a:solidFill>
              </a:rPr>
              <a:t>cut</a:t>
            </a:r>
            <a:r>
              <a:rPr lang="it-IT" sz="4000" b="1" i="1" dirty="0">
                <a:solidFill>
                  <a:schemeClr val="accent1">
                    <a:lumMod val="75000"/>
                  </a:schemeClr>
                </a:solidFill>
              </a:rPr>
              <a:t> off </a:t>
            </a:r>
            <a:r>
              <a:rPr lang="it-IT" sz="4000" b="1" i="1" dirty="0" err="1">
                <a:solidFill>
                  <a:schemeClr val="accent1">
                    <a:lumMod val="75000"/>
                  </a:schemeClr>
                </a:solidFill>
              </a:rPr>
              <a:t>at</a:t>
            </a:r>
            <a:r>
              <a:rPr lang="it-IT" sz="40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4000" b="1" i="1" dirty="0" err="1">
                <a:solidFill>
                  <a:schemeClr val="accent1">
                    <a:lumMod val="75000"/>
                  </a:schemeClr>
                </a:solidFill>
              </a:rPr>
              <a:t>tens</a:t>
            </a:r>
            <a:r>
              <a:rPr lang="it-IT" sz="40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4000" b="1" i="1" dirty="0" err="1">
                <a:solidFill>
                  <a:schemeClr val="accent1">
                    <a:lumMod val="75000"/>
                  </a:schemeClr>
                </a:solidFill>
              </a:rPr>
              <a:t>EeV</a:t>
            </a:r>
            <a:r>
              <a:rPr lang="it-IT" sz="40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marL="0" indent="0">
              <a:buNone/>
            </a:pPr>
            <a:r>
              <a:rPr lang="it-IT" sz="4000" b="1" i="1" dirty="0">
                <a:solidFill>
                  <a:schemeClr val="accent1">
                    <a:lumMod val="75000"/>
                  </a:schemeClr>
                </a:solidFill>
              </a:rPr>
              <a:t>    </a:t>
            </a:r>
            <a:r>
              <a:rPr lang="it-IT" sz="4000" b="1" i="1" dirty="0" err="1">
                <a:solidFill>
                  <a:schemeClr val="accent1">
                    <a:lumMod val="75000"/>
                  </a:schemeClr>
                </a:solidFill>
              </a:rPr>
              <a:t>but</a:t>
            </a:r>
            <a:r>
              <a:rPr lang="it-IT" sz="40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4000" b="1" i="1" dirty="0" err="1">
                <a:solidFill>
                  <a:schemeClr val="accent1">
                    <a:lumMod val="75000"/>
                  </a:schemeClr>
                </a:solidFill>
              </a:rPr>
              <a:t>constrained</a:t>
            </a:r>
            <a:r>
              <a:rPr lang="it-IT" sz="4000" b="1" i="1" dirty="0">
                <a:solidFill>
                  <a:schemeClr val="accent1">
                    <a:lumMod val="75000"/>
                  </a:schemeClr>
                </a:solidFill>
              </a:rPr>
              <a:t>  in a </a:t>
            </a:r>
            <a:r>
              <a:rPr lang="it-IT" sz="4000" b="1" i="1" dirty="0" err="1">
                <a:solidFill>
                  <a:schemeClr val="accent1">
                    <a:lumMod val="75000"/>
                  </a:schemeClr>
                </a:solidFill>
              </a:rPr>
              <a:t>nearer</a:t>
            </a:r>
            <a:r>
              <a:rPr lang="it-IT" sz="4300" b="1" i="1" dirty="0">
                <a:solidFill>
                  <a:schemeClr val="accent1">
                    <a:lumMod val="75000"/>
                  </a:schemeClr>
                </a:solidFill>
              </a:rPr>
              <a:t>,           </a:t>
            </a:r>
            <a:r>
              <a:rPr lang="it-IT" sz="5800" b="1" i="1" dirty="0">
                <a:solidFill>
                  <a:srgbClr val="00B050"/>
                </a:solidFill>
              </a:rPr>
              <a:t>4 </a:t>
            </a:r>
            <a:r>
              <a:rPr lang="it-IT" sz="5800" b="1" i="1" dirty="0" err="1">
                <a:solidFill>
                  <a:srgbClr val="00B050"/>
                </a:solidFill>
              </a:rPr>
              <a:t>Mpc</a:t>
            </a:r>
            <a:endParaRPr lang="it-IT" sz="4000" b="1" i="1" dirty="0">
              <a:solidFill>
                <a:srgbClr val="00B050"/>
              </a:solidFill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513BEE2-A996-4757-A24B-D929F173B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21 September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B3E2CDF-6FAD-4E41-927A-89B9AD131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10</a:t>
            </a:fld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A7F35DA-8914-49E2-8F54-4A3DFF5C6A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881687"/>
            <a:ext cx="3385721" cy="1979630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2BD30CF1-299E-4536-B674-994C5E3C4281}"/>
              </a:ext>
            </a:extLst>
          </p:cNvPr>
          <p:cNvSpPr/>
          <p:nvPr/>
        </p:nvSpPr>
        <p:spPr>
          <a:xfrm>
            <a:off x="5514781" y="2996952"/>
            <a:ext cx="5693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i="1" dirty="0">
                <a:solidFill>
                  <a:schemeClr val="accent6">
                    <a:lumMod val="50000"/>
                  </a:schemeClr>
                </a:solidFill>
              </a:rPr>
              <a:t>GZK</a:t>
            </a:r>
            <a:endParaRPr lang="it-IT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F635B7A3-0933-48C8-A2E9-D783310965F1}"/>
              </a:ext>
            </a:extLst>
          </p:cNvPr>
          <p:cNvSpPr/>
          <p:nvPr/>
        </p:nvSpPr>
        <p:spPr>
          <a:xfrm>
            <a:off x="3635896" y="2996952"/>
            <a:ext cx="6078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i="1" dirty="0">
                <a:solidFill>
                  <a:srgbClr val="00B050"/>
                </a:solidFill>
              </a:rPr>
              <a:t>GDR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22629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8B043BAA-4002-4466-88CB-9015741DA9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8" y="980728"/>
            <a:ext cx="8229600" cy="4078209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952CA52-03BB-4BAF-B30C-29683741C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Fargion 21 September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765705B-8354-4548-A9DF-3EDC83F57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D86D34-86CF-48D3-B047-0C6665456ECF}" type="slidenum">
              <a:rPr lang="it-IT" smtClean="0"/>
              <a:pPr>
                <a:defRPr/>
              </a:pPr>
              <a:t>11</a:t>
            </a:fld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EF12C0D-6E4E-4F9A-8273-6264DAE48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23861"/>
            <a:ext cx="8363272" cy="6336705"/>
          </a:xfrm>
          <a:prstGeom prst="rect">
            <a:avLst/>
          </a:prstGeom>
        </p:spPr>
      </p:pic>
      <p:sp>
        <p:nvSpPr>
          <p:cNvPr id="7" name="Ovale 6">
            <a:extLst>
              <a:ext uri="{FF2B5EF4-FFF2-40B4-BE49-F238E27FC236}">
                <a16:creationId xmlns:a16="http://schemas.microsoft.com/office/drawing/2014/main" id="{20B33B30-A8B7-40FE-A887-6C16F0616B07}"/>
              </a:ext>
            </a:extLst>
          </p:cNvPr>
          <p:cNvSpPr/>
          <p:nvPr/>
        </p:nvSpPr>
        <p:spPr>
          <a:xfrm rot="21351524">
            <a:off x="3775893" y="3511931"/>
            <a:ext cx="336695" cy="770012"/>
          </a:xfrm>
          <a:prstGeom prst="ellipse">
            <a:avLst/>
          </a:prstGeom>
          <a:solidFill>
            <a:srgbClr val="FFFF00">
              <a:alpha val="40000"/>
            </a:srgbClr>
          </a:solidFill>
          <a:ln w="317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A291187-B6E4-420F-B9DD-65A8F31CF989}"/>
              </a:ext>
            </a:extLst>
          </p:cNvPr>
          <p:cNvSpPr txBox="1"/>
          <p:nvPr/>
        </p:nvSpPr>
        <p:spPr>
          <a:xfrm>
            <a:off x="2987824" y="1268760"/>
            <a:ext cx="74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CAS A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7C021AE-27E0-4999-BBD0-4EA57201C770}"/>
              </a:ext>
            </a:extLst>
          </p:cNvPr>
          <p:cNvSpPr txBox="1"/>
          <p:nvPr/>
        </p:nvSpPr>
        <p:spPr>
          <a:xfrm>
            <a:off x="5072067" y="1254487"/>
            <a:ext cx="67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M 82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1FA1163-6DC8-4FCC-A6C5-F88C55305073}"/>
              </a:ext>
            </a:extLst>
          </p:cNvPr>
          <p:cNvSpPr txBox="1"/>
          <p:nvPr/>
        </p:nvSpPr>
        <p:spPr>
          <a:xfrm>
            <a:off x="2267744" y="2852936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SS 433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2F7FAC8-616D-47E3-90B7-DDE9E7B1E5E6}"/>
              </a:ext>
            </a:extLst>
          </p:cNvPr>
          <p:cNvSpPr txBox="1"/>
          <p:nvPr/>
        </p:nvSpPr>
        <p:spPr>
          <a:xfrm>
            <a:off x="4087848" y="3841810"/>
            <a:ext cx="854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/>
              <a:t>CenA</a:t>
            </a:r>
            <a:endParaRPr lang="it-IT" sz="2400" b="1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0CB7980-4B51-4905-8B89-B8470912466E}"/>
              </a:ext>
            </a:extLst>
          </p:cNvPr>
          <p:cNvSpPr txBox="1"/>
          <p:nvPr/>
        </p:nvSpPr>
        <p:spPr>
          <a:xfrm>
            <a:off x="5408858" y="4026476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VELA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F15EB4E-8851-475C-A955-EB2A9DDEEB56}"/>
              </a:ext>
            </a:extLst>
          </p:cNvPr>
          <p:cNvSpPr txBox="1"/>
          <p:nvPr/>
        </p:nvSpPr>
        <p:spPr>
          <a:xfrm>
            <a:off x="6444208" y="2420888"/>
            <a:ext cx="673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/>
              <a:t>Crab</a:t>
            </a:r>
            <a:endParaRPr lang="it-IT" b="1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38A9BB5-01D8-435A-85E7-973A63BA3686}"/>
              </a:ext>
            </a:extLst>
          </p:cNvPr>
          <p:cNvSpPr txBox="1"/>
          <p:nvPr/>
        </p:nvSpPr>
        <p:spPr>
          <a:xfrm>
            <a:off x="2411760" y="1925801"/>
            <a:ext cx="818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/>
              <a:t>Cyg</a:t>
            </a:r>
            <a:r>
              <a:rPr lang="it-IT" b="1" dirty="0"/>
              <a:t> X3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AA48FA0-CCC8-46BD-BE82-860C6EA299E9}"/>
              </a:ext>
            </a:extLst>
          </p:cNvPr>
          <p:cNvSpPr txBox="1"/>
          <p:nvPr/>
        </p:nvSpPr>
        <p:spPr>
          <a:xfrm>
            <a:off x="5173551" y="4317643"/>
            <a:ext cx="627791" cy="382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LMC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6229C96-0CCE-4538-9F72-F2068D597E72}"/>
              </a:ext>
            </a:extLst>
          </p:cNvPr>
          <p:cNvSpPr txBox="1"/>
          <p:nvPr/>
        </p:nvSpPr>
        <p:spPr>
          <a:xfrm>
            <a:off x="7066161" y="3657144"/>
            <a:ext cx="1010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NGC 253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D3B9EE9C-04DC-4A36-8A2D-449626502619}"/>
              </a:ext>
            </a:extLst>
          </p:cNvPr>
          <p:cNvSpPr txBox="1"/>
          <p:nvPr/>
        </p:nvSpPr>
        <p:spPr>
          <a:xfrm>
            <a:off x="6660232" y="1644610"/>
            <a:ext cx="67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M 31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CA8DB36E-BAB2-40FE-A0F1-5CFDECC78525}"/>
              </a:ext>
            </a:extLst>
          </p:cNvPr>
          <p:cNvSpPr txBox="1"/>
          <p:nvPr/>
        </p:nvSpPr>
        <p:spPr>
          <a:xfrm>
            <a:off x="5364088" y="4509120"/>
            <a:ext cx="617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SMC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BCDF3254-1966-4F49-B5DE-767689468F01}"/>
              </a:ext>
            </a:extLst>
          </p:cNvPr>
          <p:cNvSpPr txBox="1"/>
          <p:nvPr/>
        </p:nvSpPr>
        <p:spPr>
          <a:xfrm>
            <a:off x="3203848" y="2348880"/>
            <a:ext cx="9671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FF0000"/>
                </a:solidFill>
              </a:rPr>
              <a:t>Virgo</a:t>
            </a:r>
          </a:p>
        </p:txBody>
      </p:sp>
      <p:sp>
        <p:nvSpPr>
          <p:cNvPr id="21" name="Ovale 20">
            <a:extLst>
              <a:ext uri="{FF2B5EF4-FFF2-40B4-BE49-F238E27FC236}">
                <a16:creationId xmlns:a16="http://schemas.microsoft.com/office/drawing/2014/main" id="{54868DDC-B4B2-4022-B5AA-2974B217FD6E}"/>
              </a:ext>
            </a:extLst>
          </p:cNvPr>
          <p:cNvSpPr/>
          <p:nvPr/>
        </p:nvSpPr>
        <p:spPr>
          <a:xfrm rot="2908819">
            <a:off x="6813865" y="3009801"/>
            <a:ext cx="457541" cy="1770483"/>
          </a:xfrm>
          <a:prstGeom prst="ellipse">
            <a:avLst/>
          </a:prstGeom>
          <a:solidFill>
            <a:srgbClr val="FFFF00">
              <a:alpha val="40000"/>
            </a:srgbClr>
          </a:solidFill>
          <a:ln w="317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Ovale 21">
            <a:extLst>
              <a:ext uri="{FF2B5EF4-FFF2-40B4-BE49-F238E27FC236}">
                <a16:creationId xmlns:a16="http://schemas.microsoft.com/office/drawing/2014/main" id="{58EAD16A-820D-4246-B200-3D73D958F8EF}"/>
              </a:ext>
            </a:extLst>
          </p:cNvPr>
          <p:cNvSpPr/>
          <p:nvPr/>
        </p:nvSpPr>
        <p:spPr>
          <a:xfrm rot="18750260">
            <a:off x="6653409" y="1652951"/>
            <a:ext cx="288032" cy="961755"/>
          </a:xfrm>
          <a:prstGeom prst="ellipse">
            <a:avLst/>
          </a:prstGeom>
          <a:solidFill>
            <a:srgbClr val="FFFF00">
              <a:alpha val="40000"/>
            </a:srgbClr>
          </a:solidFill>
          <a:ln w="317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Ovale 22">
            <a:extLst>
              <a:ext uri="{FF2B5EF4-FFF2-40B4-BE49-F238E27FC236}">
                <a16:creationId xmlns:a16="http://schemas.microsoft.com/office/drawing/2014/main" id="{0B755936-8AD7-4DC2-9F1F-F70DA6356B4E}"/>
              </a:ext>
            </a:extLst>
          </p:cNvPr>
          <p:cNvSpPr/>
          <p:nvPr/>
        </p:nvSpPr>
        <p:spPr>
          <a:xfrm rot="21351524">
            <a:off x="4561486" y="1545971"/>
            <a:ext cx="845580" cy="834530"/>
          </a:xfrm>
          <a:prstGeom prst="ellipse">
            <a:avLst/>
          </a:prstGeom>
          <a:solidFill>
            <a:srgbClr val="FFFF00">
              <a:alpha val="40000"/>
            </a:srgbClr>
          </a:solidFill>
          <a:ln w="317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B0CEDBF-0497-4581-BB0B-9E9C51885EDB}"/>
              </a:ext>
            </a:extLst>
          </p:cNvPr>
          <p:cNvSpPr txBox="1"/>
          <p:nvPr/>
        </p:nvSpPr>
        <p:spPr>
          <a:xfrm>
            <a:off x="6079234" y="408683"/>
            <a:ext cx="2381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THE  GZK </a:t>
            </a:r>
            <a:r>
              <a:rPr lang="it-IT" sz="24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cut</a:t>
            </a:r>
            <a:r>
              <a:rPr lang="it-IT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off UNIVERSE</a:t>
            </a:r>
          </a:p>
        </p:txBody>
      </p:sp>
    </p:spTree>
    <p:extLst>
      <p:ext uri="{BB962C8B-B14F-4D97-AF65-F5344CB8AC3E}">
        <p14:creationId xmlns:p14="http://schemas.microsoft.com/office/powerpoint/2010/main" val="4179077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 animBg="1"/>
      <p:bldP spid="22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C7025919-BC3E-4FB4-84CA-39E57CB589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496" y="1484784"/>
            <a:ext cx="8568952" cy="5328592"/>
          </a:xfrm>
          <a:prstGeom prst="rect">
            <a:avLst/>
          </a:prstGeom>
        </p:spPr>
      </p:pic>
      <p:pic>
        <p:nvPicPr>
          <p:cNvPr id="7" name="Segnaposto contenuto 5">
            <a:extLst>
              <a:ext uri="{FF2B5EF4-FFF2-40B4-BE49-F238E27FC236}">
                <a16:creationId xmlns:a16="http://schemas.microsoft.com/office/drawing/2014/main" id="{FF838C58-301D-4A14-94A7-E19FBA09C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098" y="1600200"/>
            <a:ext cx="7962342" cy="4525963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BF583E8E-C9C0-4F51-8090-5342354C1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1597"/>
            <a:ext cx="8990656" cy="1143000"/>
          </a:xfrm>
        </p:spPr>
        <p:txBody>
          <a:bodyPr>
            <a:noAutofit/>
          </a:bodyPr>
          <a:lstStyle/>
          <a:p>
            <a:r>
              <a:rPr lang="it-IT" sz="2800" dirty="0"/>
              <a:t>AGAIN: </a:t>
            </a:r>
            <a:r>
              <a:rPr lang="it-IT" sz="2800" dirty="0" err="1"/>
              <a:t>expected</a:t>
            </a:r>
            <a:r>
              <a:rPr lang="it-IT" sz="2800" dirty="0"/>
              <a:t> VIRGO CLUSTER DOMINANCE  (40 </a:t>
            </a:r>
            <a:r>
              <a:rPr lang="it-IT" sz="2800" dirty="0" err="1"/>
              <a:t>Mpc</a:t>
            </a:r>
            <a:r>
              <a:rPr lang="it-IT" sz="2800" dirty="0"/>
              <a:t>):</a:t>
            </a:r>
            <a:br>
              <a:rPr lang="it-IT" sz="2800" dirty="0"/>
            </a:br>
            <a:r>
              <a:rPr lang="it-IT" sz="2800" b="1" i="1" dirty="0">
                <a:solidFill>
                  <a:schemeClr val="accent2">
                    <a:lumMod val="75000"/>
                  </a:schemeClr>
                </a:solidFill>
              </a:rPr>
              <a:t>GALACTIC COORDINATE </a:t>
            </a:r>
            <a:r>
              <a:rPr lang="it-IT" sz="2800" dirty="0"/>
              <a:t>: </a:t>
            </a:r>
            <a:r>
              <a:rPr lang="it-IT" sz="2800" dirty="0" err="1"/>
              <a:t>but</a:t>
            </a:r>
            <a:r>
              <a:rPr lang="it-IT" sz="2800" dirty="0"/>
              <a:t>, </a:t>
            </a:r>
            <a:r>
              <a:rPr lang="it-IT" sz="2800" dirty="0" err="1"/>
              <a:t>only</a:t>
            </a:r>
            <a:r>
              <a:rPr lang="it-IT" sz="2800" dirty="0"/>
              <a:t> 1 clustering-</a:t>
            </a:r>
            <a:r>
              <a:rPr lang="it-IT" sz="2800" dirty="0">
                <a:sym typeface="Wingdings" panose="05000000000000000000" pitchFamily="2" charset="2"/>
              </a:rPr>
              <a:t> </a:t>
            </a:r>
            <a:r>
              <a:rPr lang="it-IT" sz="2800" dirty="0" err="1">
                <a:sym typeface="Wingdings" panose="05000000000000000000" pitchFamily="2" charset="2"/>
              </a:rPr>
              <a:t>Cen</a:t>
            </a:r>
            <a:r>
              <a:rPr lang="it-IT" sz="2800" dirty="0">
                <a:sym typeface="Wingdings" panose="05000000000000000000" pitchFamily="2" charset="2"/>
              </a:rPr>
              <a:t> A</a:t>
            </a:r>
            <a:endParaRPr lang="it-IT" sz="2800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945DFDB-ABBD-468D-8F09-56FCF8AC8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21 September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A7AE941-A163-4707-8B9D-DE1A4A23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C3067-AD91-4DD4-B773-F7BC54F43AFD}" type="slidenum">
              <a:rPr lang="it-IT" smtClean="0"/>
              <a:t>12</a:t>
            </a:fld>
            <a:endParaRPr lang="it-IT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C46CC25F-7C61-4B06-899C-A99F012BF605}"/>
              </a:ext>
            </a:extLst>
          </p:cNvPr>
          <p:cNvSpPr/>
          <p:nvPr/>
        </p:nvSpPr>
        <p:spPr>
          <a:xfrm rot="21103266">
            <a:off x="5432077" y="2935867"/>
            <a:ext cx="336695" cy="770012"/>
          </a:xfrm>
          <a:prstGeom prst="ellipse">
            <a:avLst/>
          </a:prstGeom>
          <a:solidFill>
            <a:srgbClr val="FFFF00">
              <a:alpha val="40000"/>
            </a:srgbClr>
          </a:solidFill>
          <a:ln w="317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8694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75AB36-ED6C-4F39-90B8-AA621C986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i="1" dirty="0">
                <a:solidFill>
                  <a:srgbClr val="FF0000"/>
                </a:solidFill>
              </a:rPr>
              <a:t>How to make Virgo </a:t>
            </a:r>
            <a:r>
              <a:rPr lang="it-IT" b="1" i="1" dirty="0" err="1">
                <a:solidFill>
                  <a:srgbClr val="FF0000"/>
                </a:solidFill>
              </a:rPr>
              <a:t>opaque</a:t>
            </a:r>
            <a:r>
              <a:rPr lang="it-IT" b="1" i="1" dirty="0">
                <a:solidFill>
                  <a:srgbClr val="FF0000"/>
                </a:solidFill>
              </a:rPr>
              <a:t>, </a:t>
            </a:r>
            <a:br>
              <a:rPr lang="it-IT" b="1" i="1" dirty="0">
                <a:solidFill>
                  <a:srgbClr val="FF0000"/>
                </a:solidFill>
              </a:rPr>
            </a:br>
            <a:r>
              <a:rPr lang="it-IT" b="1" i="1" dirty="0" err="1">
                <a:solidFill>
                  <a:srgbClr val="FF0000"/>
                </a:solidFill>
              </a:rPr>
              <a:t>while</a:t>
            </a:r>
            <a:r>
              <a:rPr lang="it-IT" b="1" i="1" dirty="0">
                <a:solidFill>
                  <a:srgbClr val="FF0000"/>
                </a:solidFill>
              </a:rPr>
              <a:t> </a:t>
            </a:r>
            <a:r>
              <a:rPr lang="it-IT" b="1" i="1" dirty="0" err="1">
                <a:solidFill>
                  <a:srgbClr val="FF0000"/>
                </a:solidFill>
              </a:rPr>
              <a:t>only</a:t>
            </a:r>
            <a:r>
              <a:rPr lang="it-IT" b="1" i="1" dirty="0">
                <a:solidFill>
                  <a:srgbClr val="FF0000"/>
                </a:solidFill>
              </a:rPr>
              <a:t> </a:t>
            </a:r>
            <a:r>
              <a:rPr lang="it-IT" b="1" i="1" dirty="0" err="1">
                <a:solidFill>
                  <a:srgbClr val="FF0000"/>
                </a:solidFill>
              </a:rPr>
              <a:t>Cen</a:t>
            </a:r>
            <a:r>
              <a:rPr lang="it-IT" b="1" i="1" dirty="0">
                <a:solidFill>
                  <a:srgbClr val="FF0000"/>
                </a:solidFill>
              </a:rPr>
              <a:t> A </a:t>
            </a:r>
            <a:r>
              <a:rPr lang="it-IT" b="1" i="1" dirty="0" err="1">
                <a:solidFill>
                  <a:srgbClr val="FF0000"/>
                </a:solidFill>
              </a:rPr>
              <a:t>was</a:t>
            </a:r>
            <a:r>
              <a:rPr lang="it-IT" b="1" i="1" dirty="0">
                <a:solidFill>
                  <a:srgbClr val="FF0000"/>
                </a:solidFill>
              </a:rPr>
              <a:t>  </a:t>
            </a:r>
            <a:r>
              <a:rPr lang="it-IT" b="1" i="1" dirty="0" err="1">
                <a:solidFill>
                  <a:srgbClr val="FF0000"/>
                </a:solidFill>
              </a:rPr>
              <a:t>observable</a:t>
            </a:r>
            <a:r>
              <a:rPr lang="it-IT" b="1" i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3BCE547-E2B5-452D-B81E-831EA73714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it-IT" sz="4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46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if</a:t>
            </a:r>
            <a:r>
              <a:rPr lang="it-IT" sz="46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46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Proton</a:t>
            </a:r>
            <a:r>
              <a:rPr lang="it-IT" sz="46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UHECR, </a:t>
            </a:r>
            <a:r>
              <a:rPr lang="it-IT" sz="46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than</a:t>
            </a:r>
            <a:r>
              <a:rPr lang="it-IT" sz="46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46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Virgo</a:t>
            </a:r>
            <a:r>
              <a:rPr lang="it-IT" sz="46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46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should</a:t>
            </a:r>
            <a:r>
              <a:rPr lang="it-IT" sz="46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46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shine</a:t>
            </a:r>
            <a:r>
              <a:rPr lang="it-IT" sz="46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</a:t>
            </a:r>
            <a:r>
              <a:rPr lang="it-IT" sz="46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at</a:t>
            </a:r>
            <a:r>
              <a:rPr lang="it-IT" sz="46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4600" b="1" i="1" dirty="0">
                <a:solidFill>
                  <a:schemeClr val="accent1">
                    <a:lumMod val="75000"/>
                  </a:schemeClr>
                </a:solidFill>
              </a:rPr>
              <a:t>GZK</a:t>
            </a:r>
            <a:r>
              <a:rPr lang="it-IT" sz="46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sz="4600" b="1" i="1" dirty="0" err="1">
                <a:solidFill>
                  <a:schemeClr val="accent6">
                    <a:lumMod val="50000"/>
                  </a:schemeClr>
                </a:solidFill>
              </a:rPr>
              <a:t>cut</a:t>
            </a:r>
            <a:r>
              <a:rPr lang="it-IT" sz="4600" b="1" i="1" dirty="0">
                <a:solidFill>
                  <a:schemeClr val="accent6">
                    <a:lumMod val="50000"/>
                  </a:schemeClr>
                </a:solidFill>
              </a:rPr>
              <a:t> off </a:t>
            </a:r>
            <a:r>
              <a:rPr lang="it-IT" sz="4600" i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it-IT" sz="4600" b="1" i="1" dirty="0">
                <a:solidFill>
                  <a:schemeClr val="accent6">
                    <a:lumMod val="50000"/>
                  </a:schemeClr>
                </a:solidFill>
              </a:rPr>
              <a:t>40 </a:t>
            </a:r>
            <a:r>
              <a:rPr lang="it-IT" sz="4600" b="1" i="1" dirty="0" err="1">
                <a:solidFill>
                  <a:schemeClr val="accent6">
                    <a:lumMod val="50000"/>
                  </a:schemeClr>
                </a:solidFill>
              </a:rPr>
              <a:t>Mpc</a:t>
            </a:r>
            <a:r>
              <a:rPr lang="it-IT" sz="46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… (</a:t>
            </a:r>
            <a:r>
              <a:rPr lang="it-IT" sz="46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but</a:t>
            </a:r>
            <a:r>
              <a:rPr lang="it-IT" sz="46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46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it</a:t>
            </a:r>
            <a:r>
              <a:rPr lang="it-IT" sz="46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46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doesn’t</a:t>
            </a:r>
            <a:r>
              <a:rPr lang="it-IT" sz="46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</a:p>
          <a:p>
            <a:endParaRPr lang="it-IT" sz="48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it-IT" sz="57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But</a:t>
            </a:r>
            <a:r>
              <a:rPr lang="it-IT" sz="57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</a:t>
            </a:r>
            <a:r>
              <a:rPr lang="it-IT" sz="4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48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if</a:t>
            </a:r>
            <a:r>
              <a:rPr lang="it-IT" sz="4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UHECR are </a:t>
            </a:r>
            <a:r>
              <a:rPr lang="it-IT" sz="48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Lightest</a:t>
            </a:r>
            <a:r>
              <a:rPr lang="it-IT" sz="4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nuclei</a:t>
            </a:r>
            <a:r>
              <a:rPr lang="it-IT" sz="4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</a:t>
            </a:r>
          </a:p>
          <a:p>
            <a:r>
              <a:rPr lang="it-IT" sz="48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They</a:t>
            </a:r>
            <a:r>
              <a:rPr lang="it-IT" sz="4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48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should</a:t>
            </a:r>
            <a:r>
              <a:rPr lang="it-IT" sz="4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48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shine</a:t>
            </a:r>
            <a:r>
              <a:rPr lang="it-IT" sz="4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4800" b="1" i="1" dirty="0" err="1">
                <a:solidFill>
                  <a:srgbClr val="00B050"/>
                </a:solidFill>
              </a:rPr>
              <a:t>at</a:t>
            </a:r>
            <a:r>
              <a:rPr lang="it-IT" sz="4800" b="1" i="1" dirty="0">
                <a:solidFill>
                  <a:srgbClr val="00B050"/>
                </a:solidFill>
              </a:rPr>
              <a:t> GDR</a:t>
            </a:r>
            <a:r>
              <a:rPr lang="it-IT" sz="48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sz="4800" b="1" i="1" dirty="0" err="1">
                <a:solidFill>
                  <a:schemeClr val="accent6">
                    <a:lumMod val="50000"/>
                  </a:schemeClr>
                </a:solidFill>
              </a:rPr>
              <a:t>cut</a:t>
            </a:r>
            <a:r>
              <a:rPr lang="it-IT" sz="4800" b="1" i="1" dirty="0">
                <a:solidFill>
                  <a:schemeClr val="accent6">
                    <a:lumMod val="50000"/>
                  </a:schemeClr>
                </a:solidFill>
              </a:rPr>
              <a:t> off, </a:t>
            </a:r>
            <a:r>
              <a:rPr lang="it-IT" sz="4800" i="1" dirty="0" err="1">
                <a:solidFill>
                  <a:schemeClr val="accent6">
                    <a:lumMod val="50000"/>
                  </a:schemeClr>
                </a:solidFill>
              </a:rPr>
              <a:t>much</a:t>
            </a:r>
            <a:r>
              <a:rPr lang="it-IT" sz="48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sz="4800" i="1" dirty="0" err="1">
                <a:solidFill>
                  <a:schemeClr val="accent6">
                    <a:lumMod val="50000"/>
                  </a:schemeClr>
                </a:solidFill>
              </a:rPr>
              <a:t>smaller</a:t>
            </a:r>
            <a:r>
              <a:rPr lang="it-IT" sz="4800" i="1" dirty="0">
                <a:solidFill>
                  <a:schemeClr val="accent6">
                    <a:lumMod val="50000"/>
                  </a:schemeClr>
                </a:solidFill>
              </a:rPr>
              <a:t>,  </a:t>
            </a:r>
            <a:r>
              <a:rPr lang="it-IT" sz="4800" b="1" i="1" dirty="0">
                <a:solidFill>
                  <a:schemeClr val="accent6">
                    <a:lumMod val="50000"/>
                  </a:schemeClr>
                </a:solidFill>
              </a:rPr>
              <a:t>4 </a:t>
            </a:r>
            <a:r>
              <a:rPr lang="it-IT" sz="4800" b="1" i="1" dirty="0" err="1">
                <a:solidFill>
                  <a:schemeClr val="accent6">
                    <a:lumMod val="50000"/>
                  </a:schemeClr>
                </a:solidFill>
              </a:rPr>
              <a:t>Mpc</a:t>
            </a:r>
            <a:r>
              <a:rPr lang="it-IT" sz="4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,…SO:</a:t>
            </a:r>
          </a:p>
          <a:p>
            <a:endParaRPr lang="it-IT" sz="48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it-IT" sz="4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Virgo </a:t>
            </a:r>
            <a:r>
              <a:rPr lang="it-IT" sz="48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is</a:t>
            </a:r>
            <a:r>
              <a:rPr lang="it-IT" sz="4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48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absent</a:t>
            </a:r>
            <a:r>
              <a:rPr lang="it-IT" sz="4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(</a:t>
            </a:r>
            <a:r>
              <a:rPr lang="it-IT" sz="48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as</a:t>
            </a:r>
            <a:r>
              <a:rPr lang="it-IT" sz="4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48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it</a:t>
            </a:r>
            <a:r>
              <a:rPr lang="it-IT" sz="4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48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is</a:t>
            </a:r>
            <a:r>
              <a:rPr lang="it-IT" sz="4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far), </a:t>
            </a:r>
          </a:p>
          <a:p>
            <a:r>
              <a:rPr lang="it-IT" sz="48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but</a:t>
            </a:r>
            <a:r>
              <a:rPr lang="it-IT" sz="4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it-IT" sz="48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Cen</a:t>
            </a:r>
            <a:r>
              <a:rPr lang="it-IT" sz="4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A, no:  </a:t>
            </a:r>
            <a:r>
              <a:rPr lang="it-IT" sz="48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it</a:t>
            </a:r>
            <a:r>
              <a:rPr lang="it-IT" sz="4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48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is</a:t>
            </a:r>
            <a:r>
              <a:rPr lang="it-IT" sz="4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48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within</a:t>
            </a:r>
            <a:r>
              <a:rPr lang="it-IT" sz="4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4 </a:t>
            </a:r>
            <a:r>
              <a:rPr lang="it-IT" sz="48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Mpc</a:t>
            </a:r>
            <a:r>
              <a:rPr lang="it-IT" sz="4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F12746C-6EA3-4813-BDD4-5C86A2989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21 September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C6F13B6-5B4B-4BC7-96D0-23C015DDA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13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51205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A3D432-E31E-4F7B-A244-53946EA6C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36" y="692696"/>
            <a:ext cx="8610128" cy="648072"/>
          </a:xfrm>
        </p:spPr>
        <p:txBody>
          <a:bodyPr>
            <a:noAutofit/>
          </a:bodyPr>
          <a:lstStyle/>
          <a:p>
            <a:r>
              <a:rPr lang="it-IT" sz="2000" b="1" i="1" dirty="0">
                <a:solidFill>
                  <a:schemeClr val="accent6">
                    <a:lumMod val="50000"/>
                  </a:schemeClr>
                </a:solidFill>
              </a:rPr>
              <a:t>A </a:t>
            </a:r>
            <a:r>
              <a:rPr lang="it-IT" sz="2000" b="1" i="1" dirty="0" err="1">
                <a:solidFill>
                  <a:schemeClr val="accent6">
                    <a:lumMod val="50000"/>
                  </a:schemeClr>
                </a:solidFill>
              </a:rPr>
              <a:t>different</a:t>
            </a:r>
            <a:r>
              <a:rPr lang="it-IT" sz="2000" b="1" i="1" dirty="0">
                <a:solidFill>
                  <a:schemeClr val="accent6">
                    <a:lumMod val="50000"/>
                  </a:schemeClr>
                </a:solidFill>
              </a:rPr>
              <a:t>   </a:t>
            </a:r>
            <a:r>
              <a:rPr lang="it-IT" sz="2000" b="1" i="1" dirty="0">
                <a:solidFill>
                  <a:schemeClr val="tx2">
                    <a:lumMod val="75000"/>
                  </a:schemeClr>
                </a:solidFill>
              </a:rPr>
              <a:t>COMPOSITION</a:t>
            </a:r>
            <a:r>
              <a:rPr lang="it-IT" sz="2000" b="1" i="1" dirty="0">
                <a:solidFill>
                  <a:schemeClr val="accent6">
                    <a:lumMod val="50000"/>
                  </a:schemeClr>
                </a:solidFill>
              </a:rPr>
              <a:t>  </a:t>
            </a:r>
            <a:r>
              <a:rPr lang="it-IT" sz="2800" b="1" i="1" dirty="0">
                <a:solidFill>
                  <a:schemeClr val="accent6">
                    <a:lumMod val="50000"/>
                  </a:schemeClr>
                </a:solidFill>
              </a:rPr>
              <a:t>Test  for UHECR</a:t>
            </a:r>
            <a:br>
              <a:rPr lang="it-IT" sz="2000" b="1" i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it-IT" sz="2000" b="1" i="1" dirty="0" err="1">
                <a:solidFill>
                  <a:schemeClr val="accent6">
                    <a:lumMod val="50000"/>
                  </a:schemeClr>
                </a:solidFill>
              </a:rPr>
              <a:t>observed</a:t>
            </a:r>
            <a:r>
              <a:rPr lang="it-IT" sz="2000" b="1" i="1" dirty="0">
                <a:solidFill>
                  <a:schemeClr val="accent6">
                    <a:lumMod val="50000"/>
                  </a:schemeClr>
                </a:solidFill>
              </a:rPr>
              <a:t>  by </a:t>
            </a:r>
            <a:r>
              <a:rPr lang="it-IT" sz="2000" b="1" i="1" dirty="0" err="1">
                <a:solidFill>
                  <a:schemeClr val="accent6">
                    <a:lumMod val="50000"/>
                  </a:schemeClr>
                </a:solidFill>
              </a:rPr>
              <a:t>their</a:t>
            </a:r>
            <a:r>
              <a:rPr lang="it-IT" sz="20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sz="2000" b="1" i="1" dirty="0" err="1">
                <a:solidFill>
                  <a:schemeClr val="accent6">
                    <a:lumMod val="50000"/>
                  </a:schemeClr>
                </a:solidFill>
              </a:rPr>
              <a:t>huge</a:t>
            </a:r>
            <a:r>
              <a:rPr lang="it-IT" sz="20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sz="2000" b="1" i="1" dirty="0" err="1">
                <a:solidFill>
                  <a:schemeClr val="accent6">
                    <a:lumMod val="50000"/>
                  </a:schemeClr>
                </a:solidFill>
              </a:rPr>
              <a:t>tree</a:t>
            </a:r>
            <a:r>
              <a:rPr lang="it-IT" sz="2000" b="1" i="1" dirty="0">
                <a:solidFill>
                  <a:schemeClr val="accent6">
                    <a:lumMod val="50000"/>
                  </a:schemeClr>
                </a:solidFill>
              </a:rPr>
              <a:t>-air-</a:t>
            </a:r>
            <a:r>
              <a:rPr lang="it-IT" sz="2000" b="1" i="1" dirty="0" err="1">
                <a:solidFill>
                  <a:schemeClr val="accent6">
                    <a:lumMod val="50000"/>
                  </a:schemeClr>
                </a:solidFill>
              </a:rPr>
              <a:t>showers</a:t>
            </a:r>
            <a:r>
              <a:rPr lang="it-IT" sz="2000" b="1" i="1" dirty="0">
                <a:solidFill>
                  <a:schemeClr val="accent6">
                    <a:lumMod val="50000"/>
                  </a:schemeClr>
                </a:solidFill>
              </a:rPr>
              <a:t>. </a:t>
            </a:r>
            <a:b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b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it-IT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Their</a:t>
            </a:r>
            <a: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«</a:t>
            </a:r>
            <a:r>
              <a:rPr lang="it-IT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three</a:t>
            </a:r>
            <a: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» </a:t>
            </a:r>
            <a:r>
              <a:rPr lang="it-IT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structure</a:t>
            </a:r>
            <a: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= </a:t>
            </a:r>
            <a:r>
              <a:rPr lang="it-IT" sz="2800" b="1" i="1" dirty="0" err="1">
                <a:solidFill>
                  <a:schemeClr val="accent1">
                    <a:lumMod val="75000"/>
                  </a:schemeClr>
                </a:solidFill>
              </a:rPr>
              <a:t>Slanth</a:t>
            </a:r>
            <a:r>
              <a:rPr lang="it-IT" sz="2800" b="1" i="1" dirty="0">
                <a:solidFill>
                  <a:schemeClr val="accent1">
                    <a:lumMod val="75000"/>
                  </a:schemeClr>
                </a:solidFill>
              </a:rPr>
              <a:t> Depth </a:t>
            </a:r>
            <a: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&lt;=&gt; </a:t>
            </a:r>
            <a:r>
              <a:rPr lang="it-IT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composition</a:t>
            </a:r>
            <a: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is</a:t>
            </a:r>
            <a: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the </a:t>
            </a:r>
            <a:r>
              <a:rPr lang="it-IT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imprint</a:t>
            </a:r>
            <a: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b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The </a:t>
            </a:r>
            <a:r>
              <a:rPr lang="it-IT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lightest</a:t>
            </a:r>
            <a: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it-IT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less</a:t>
            </a:r>
            <a: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cross </a:t>
            </a:r>
            <a:r>
              <a:rPr lang="it-IT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section</a:t>
            </a:r>
            <a: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more </a:t>
            </a:r>
            <a:r>
              <a:rPr lang="it-IT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penetrating</a:t>
            </a:r>
            <a: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it-IT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lower</a:t>
            </a:r>
            <a: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altitude</a:t>
            </a:r>
            <a:b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The </a:t>
            </a:r>
            <a:r>
              <a:rPr lang="it-IT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heavier,larger</a:t>
            </a:r>
            <a: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cross </a:t>
            </a:r>
            <a:r>
              <a:rPr lang="it-IT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section</a:t>
            </a:r>
            <a: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it-IT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less</a:t>
            </a:r>
            <a: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pennetrating</a:t>
            </a:r>
            <a: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it-IT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higher</a:t>
            </a:r>
            <a: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altitude</a:t>
            </a:r>
            <a:endParaRPr lang="it-IT" sz="2000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ECF8561-544A-4437-8A0C-1704924F9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Fargion 21 September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0002E3A-6D86-4585-9BFF-DEB584467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F2690E-04CF-4A9A-B385-D1B70A3AD0C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5F713D4-C7D4-4B82-8CC6-91633905D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4931" y="2492896"/>
            <a:ext cx="3353162" cy="251487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EC98F40-43D3-4E21-A7A6-E49C9D5185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641" y="2133755"/>
            <a:ext cx="2676550" cy="384324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B26241F-AE6E-4355-9BCE-C548254FAE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4" y="2325995"/>
            <a:ext cx="3029247" cy="384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21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2491B2A-9C04-40A9-9F23-ED387F9A4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93203"/>
            <a:ext cx="8229600" cy="1143000"/>
          </a:xfrm>
        </p:spPr>
        <p:txBody>
          <a:bodyPr>
            <a:noAutofit/>
          </a:bodyPr>
          <a:lstStyle/>
          <a:p>
            <a:r>
              <a:rPr lang="it-IT" sz="36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Composition</a:t>
            </a:r>
            <a:r>
              <a:rPr lang="it-IT" sz="36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36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evolution</a:t>
            </a:r>
            <a:r>
              <a:rPr lang="it-IT" sz="36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: from </a:t>
            </a:r>
            <a:r>
              <a:rPr lang="it-IT" sz="36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lightest</a:t>
            </a:r>
            <a:r>
              <a:rPr lang="it-IT" sz="36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to heavy nuclei with UHECR energy </a:t>
            </a:r>
            <a:r>
              <a:rPr lang="it-IT" sz="36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growth</a:t>
            </a:r>
            <a:endParaRPr lang="it-IT" sz="3600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5146FB93-C18C-461F-8318-A75DB63A97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6000"/>
                    </a14:imgEffect>
                    <a14:imgEffect>
                      <a14:brightnessContrast bright="4000" contrast="5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12" y="1484784"/>
            <a:ext cx="8502571" cy="4608513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37E8EFD-590A-443B-8590-5B8FD2155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21 September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D83318A-69C6-40F5-BCCD-490EE3F2E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74627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BAEADD-C26B-4154-9121-2DAAF3BE8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28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Composition</a:t>
            </a:r>
            <a:r>
              <a:rPr lang="it-IT" sz="2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28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evolution</a:t>
            </a:r>
            <a:r>
              <a:rPr lang="it-IT" sz="2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with UHECR energy </a:t>
            </a:r>
            <a:r>
              <a:rPr lang="it-IT" sz="28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growth</a:t>
            </a:r>
            <a:r>
              <a:rPr lang="it-IT" sz="2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of </a:t>
            </a:r>
            <a:r>
              <a:rPr lang="it-IT" sz="28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Slanth</a:t>
            </a:r>
            <a:r>
              <a:rPr lang="it-IT" sz="2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28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depth</a:t>
            </a:r>
            <a:r>
              <a:rPr lang="it-IT" sz="2800" b="1" i="1" dirty="0">
                <a:solidFill>
                  <a:schemeClr val="accent1">
                    <a:lumMod val="75000"/>
                  </a:schemeClr>
                </a:solidFill>
              </a:rPr>
              <a:t>::He-Be </a:t>
            </a:r>
            <a:r>
              <a:rPr lang="it-IT" sz="2800" b="1" i="1" dirty="0" err="1">
                <a:solidFill>
                  <a:schemeClr val="accent1">
                    <a:lumMod val="75000"/>
                  </a:schemeClr>
                </a:solidFill>
              </a:rPr>
              <a:t>dominant</a:t>
            </a:r>
            <a:r>
              <a:rPr lang="it-IT" sz="2800" b="1" i="1" dirty="0">
                <a:solidFill>
                  <a:schemeClr val="accent1">
                    <a:lumMod val="75000"/>
                  </a:schemeClr>
                </a:solidFill>
              </a:rPr>
              <a:t> up   E=4x10^(19)</a:t>
            </a:r>
            <a:r>
              <a:rPr lang="it-IT" sz="2800" b="1" i="1" dirty="0" err="1">
                <a:solidFill>
                  <a:schemeClr val="accent1">
                    <a:lumMod val="75000"/>
                  </a:schemeClr>
                </a:solidFill>
              </a:rPr>
              <a:t>eV</a:t>
            </a:r>
            <a:r>
              <a:rPr lang="it-IT" sz="28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EC506B70-C740-44F0-B015-B68332A051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184903"/>
            <a:ext cx="8229600" cy="3356556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E17F4B2-5E8E-43F9-B2F2-57E4AFB6B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Fargion 21 September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2A731EF-DAAD-4E05-8BED-556CB1AB3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C148B-FCE1-46A8-BC4E-4503345797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ccia a destra 6">
            <a:extLst>
              <a:ext uri="{FF2B5EF4-FFF2-40B4-BE49-F238E27FC236}">
                <a16:creationId xmlns:a16="http://schemas.microsoft.com/office/drawing/2014/main" id="{E2410784-2042-4A4B-888B-5924BEE238E1}"/>
              </a:ext>
            </a:extLst>
          </p:cNvPr>
          <p:cNvSpPr/>
          <p:nvPr/>
        </p:nvSpPr>
        <p:spPr>
          <a:xfrm flipH="1">
            <a:off x="8172400" y="3645024"/>
            <a:ext cx="432048" cy="3651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a destra 7">
            <a:extLst>
              <a:ext uri="{FF2B5EF4-FFF2-40B4-BE49-F238E27FC236}">
                <a16:creationId xmlns:a16="http://schemas.microsoft.com/office/drawing/2014/main" id="{0BF719EE-046D-458E-BFA5-9E2FA453D178}"/>
              </a:ext>
            </a:extLst>
          </p:cNvPr>
          <p:cNvSpPr/>
          <p:nvPr/>
        </p:nvSpPr>
        <p:spPr>
          <a:xfrm rot="19381101" flipH="1">
            <a:off x="3558244" y="2329929"/>
            <a:ext cx="432048" cy="3651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A9D993E-7530-42CE-A64A-F092D34928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0" y="4446222"/>
            <a:ext cx="2808312" cy="35528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759D6E9D-9463-4F48-9CBA-30EB9FE9AC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4446222"/>
            <a:ext cx="2880320" cy="35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3902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1A3F0F-6923-45A7-9FC3-749DD4613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44624"/>
            <a:ext cx="8496944" cy="1584906"/>
          </a:xfrm>
        </p:spPr>
        <p:txBody>
          <a:bodyPr>
            <a:noAutofit/>
          </a:bodyPr>
          <a:lstStyle/>
          <a:p>
            <a:r>
              <a:rPr lang="it-IT" sz="3600" dirty="0" err="1"/>
              <a:t>Distances</a:t>
            </a:r>
            <a:r>
              <a:rPr lang="it-IT" sz="3600" dirty="0"/>
              <a:t> for UHECR </a:t>
            </a:r>
            <a:r>
              <a:rPr lang="it-IT" sz="3600" dirty="0" err="1"/>
              <a:t>nucleon</a:t>
            </a:r>
            <a:r>
              <a:rPr lang="it-IT" sz="3600" dirty="0"/>
              <a:t> and Nuclei</a:t>
            </a:r>
            <a:br>
              <a:rPr lang="it-IT" sz="3600" dirty="0"/>
            </a:br>
            <a:r>
              <a:rPr lang="it-IT" sz="3600" dirty="0"/>
              <a:t>D-He-Li-Be </a:t>
            </a:r>
            <a:r>
              <a:rPr lang="it-IT" sz="3600" dirty="0" err="1"/>
              <a:t>very</a:t>
            </a:r>
            <a:r>
              <a:rPr lang="it-IT" sz="3600" dirty="0"/>
              <a:t> </a:t>
            </a:r>
            <a:r>
              <a:rPr lang="it-IT" sz="3600" dirty="0" err="1"/>
              <a:t>narrow</a:t>
            </a:r>
            <a:r>
              <a:rPr lang="it-IT" sz="3600" dirty="0">
                <a:sym typeface="Wingdings" panose="05000000000000000000" pitchFamily="2" charset="2"/>
              </a:rPr>
              <a:t> 4 </a:t>
            </a:r>
            <a:r>
              <a:rPr lang="it-IT" sz="3600" dirty="0" err="1">
                <a:sym typeface="Wingdings" panose="05000000000000000000" pitchFamily="2" charset="2"/>
              </a:rPr>
              <a:t>Mpc</a:t>
            </a:r>
            <a:r>
              <a:rPr lang="it-IT" sz="3600" dirty="0">
                <a:sym typeface="Wingdings" panose="05000000000000000000" pitchFamily="2" charset="2"/>
              </a:rPr>
              <a:t> </a:t>
            </a:r>
            <a:r>
              <a:rPr lang="it-IT" sz="3600" dirty="0" err="1">
                <a:sym typeface="Wingdings" panose="05000000000000000000" pitchFamily="2" charset="2"/>
              </a:rPr>
              <a:t>cut</a:t>
            </a:r>
            <a:r>
              <a:rPr lang="it-IT" sz="3600" dirty="0">
                <a:sym typeface="Wingdings" panose="05000000000000000000" pitchFamily="2" charset="2"/>
              </a:rPr>
              <a:t> off</a:t>
            </a:r>
            <a:br>
              <a:rPr lang="it-IT" sz="3600" dirty="0">
                <a:sym typeface="Wingdings" panose="05000000000000000000" pitchFamily="2" charset="2"/>
              </a:rPr>
            </a:br>
            <a:r>
              <a:rPr lang="it-IT" sz="3600" b="1" i="1" dirty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VIRGO IS FILTERED; </a:t>
            </a:r>
            <a:r>
              <a:rPr lang="it-IT" sz="2800" b="1" i="1" dirty="0" err="1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Cen</a:t>
            </a:r>
            <a:r>
              <a:rPr lang="it-IT" sz="2800" b="1" i="1" dirty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 A, M82, NGC 253, NO.</a:t>
            </a:r>
            <a:endParaRPr lang="it-IT" sz="36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E73F7389-B1CC-4D76-AE64-E8488C9F78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1680" y="1701538"/>
            <a:ext cx="5616624" cy="4751798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E0A3BCA-25F7-48B0-95F2-C8CFC9B57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21 September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84471F4-E8F9-4C05-A0D0-59740B445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17</a:t>
            </a:fld>
            <a:endParaRPr lang="it-IT"/>
          </a:p>
        </p:txBody>
      </p:sp>
      <p:sp>
        <p:nvSpPr>
          <p:cNvPr id="3" name="Freccia in giù 2">
            <a:extLst>
              <a:ext uri="{FF2B5EF4-FFF2-40B4-BE49-F238E27FC236}">
                <a16:creationId xmlns:a16="http://schemas.microsoft.com/office/drawing/2014/main" id="{8AF09D6A-5434-4457-AD54-B51EA9E73BD4}"/>
              </a:ext>
            </a:extLst>
          </p:cNvPr>
          <p:cNvSpPr/>
          <p:nvPr/>
        </p:nvSpPr>
        <p:spPr>
          <a:xfrm flipV="1">
            <a:off x="2940360" y="5910957"/>
            <a:ext cx="367680" cy="4269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4E1B618B-3EEF-4800-AB4A-ABE3BC2EB5A6}"/>
              </a:ext>
            </a:extLst>
          </p:cNvPr>
          <p:cNvSpPr/>
          <p:nvPr/>
        </p:nvSpPr>
        <p:spPr>
          <a:xfrm>
            <a:off x="3347864" y="1629531"/>
            <a:ext cx="72008" cy="4247742"/>
          </a:xfrm>
          <a:prstGeom prst="rect">
            <a:avLst/>
          </a:prstGeom>
          <a:solidFill>
            <a:schemeClr val="accent6">
              <a:lumMod val="75000"/>
              <a:alpha val="1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871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6C82B84-A41B-4D38-8CB6-5A77A256E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/>
              <a:t>Photon</a:t>
            </a:r>
            <a:r>
              <a:rPr lang="it-IT" dirty="0"/>
              <a:t> </a:t>
            </a:r>
            <a:r>
              <a:rPr lang="it-IT" dirty="0" err="1"/>
              <a:t>Astronomy</a:t>
            </a:r>
            <a:r>
              <a:rPr lang="it-IT" dirty="0"/>
              <a:t> versus UHECR </a:t>
            </a:r>
            <a:br>
              <a:rPr lang="it-IT" dirty="0"/>
            </a:br>
            <a:r>
              <a:rPr lang="it-IT" dirty="0"/>
              <a:t>(by </a:t>
            </a:r>
            <a:r>
              <a:rPr lang="it-IT" dirty="0" err="1"/>
              <a:t>proton</a:t>
            </a:r>
            <a:r>
              <a:rPr lang="it-IT" dirty="0"/>
              <a:t> or </a:t>
            </a:r>
            <a:r>
              <a:rPr lang="it-IT" b="1" i="1" dirty="0" err="1">
                <a:solidFill>
                  <a:srgbClr val="00B0F0"/>
                </a:solidFill>
              </a:rPr>
              <a:t>Lightest</a:t>
            </a:r>
            <a:r>
              <a:rPr lang="it-IT" b="1" i="1" dirty="0">
                <a:solidFill>
                  <a:srgbClr val="00B0F0"/>
                </a:solidFill>
              </a:rPr>
              <a:t> Nuclei</a:t>
            </a:r>
            <a:r>
              <a:rPr lang="it-IT" dirty="0"/>
              <a:t>)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09B73784-BEE8-4C5A-859C-E388D9C282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297" y="1600200"/>
            <a:ext cx="4789406" cy="4525963"/>
          </a:xfr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9A036E3-41C2-4171-B3BC-506775152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21 September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EFA4646-C7CE-4EEA-B126-1A821781D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18</a:t>
            </a:fld>
            <a:endParaRPr lang="it-IT"/>
          </a:p>
        </p:txBody>
      </p:sp>
      <p:sp>
        <p:nvSpPr>
          <p:cNvPr id="8" name="Arco 7">
            <a:extLst>
              <a:ext uri="{FF2B5EF4-FFF2-40B4-BE49-F238E27FC236}">
                <a16:creationId xmlns:a16="http://schemas.microsoft.com/office/drawing/2014/main" id="{3AC86EE9-3DAA-4E4D-9642-3ABBAAE12A30}"/>
              </a:ext>
            </a:extLst>
          </p:cNvPr>
          <p:cNvSpPr/>
          <p:nvPr/>
        </p:nvSpPr>
        <p:spPr>
          <a:xfrm rot="10800000">
            <a:off x="4813770" y="3284984"/>
            <a:ext cx="3358629" cy="864095"/>
          </a:xfrm>
          <a:prstGeom prst="arc">
            <a:avLst>
              <a:gd name="adj1" fmla="val 16200000"/>
              <a:gd name="adj2" fmla="val 21032536"/>
            </a:avLst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3864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3C152A-2E7F-419E-9DF3-34628C4ED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1143000"/>
          </a:xfrm>
        </p:spPr>
        <p:txBody>
          <a:bodyPr>
            <a:normAutofit fontScale="90000"/>
          </a:bodyPr>
          <a:lstStyle/>
          <a:p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UHECR clustering + </a:t>
            </a:r>
            <a:r>
              <a:rPr lang="it-IT" b="1" i="1" dirty="0" err="1">
                <a:solidFill>
                  <a:schemeClr val="accent1">
                    <a:lumMod val="75000"/>
                  </a:schemeClr>
                </a:solidFill>
              </a:rPr>
              <a:t>associated</a:t>
            </a:r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 sources:</a:t>
            </a:r>
            <a:br>
              <a:rPr lang="it-IT" b="1" i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it-IT" b="1" i="1" dirty="0" err="1">
                <a:solidFill>
                  <a:schemeClr val="accent1">
                    <a:lumMod val="75000"/>
                  </a:schemeClr>
                </a:solidFill>
              </a:rPr>
              <a:t>all</a:t>
            </a:r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b="1" i="1" dirty="0" err="1">
                <a:solidFill>
                  <a:schemeClr val="accent1">
                    <a:lumMod val="75000"/>
                  </a:schemeClr>
                </a:solidFill>
              </a:rPr>
              <a:t>within</a:t>
            </a:r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b="1" i="1" dirty="0">
                <a:solidFill>
                  <a:schemeClr val="accent6">
                    <a:lumMod val="50000"/>
                  </a:schemeClr>
                </a:solidFill>
              </a:rPr>
              <a:t>4 </a:t>
            </a:r>
            <a:r>
              <a:rPr lang="it-IT" b="1" i="1" dirty="0" err="1">
                <a:solidFill>
                  <a:schemeClr val="accent6">
                    <a:lumMod val="50000"/>
                  </a:schemeClr>
                </a:solidFill>
              </a:rPr>
              <a:t>Mpc</a:t>
            </a:r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it-IT" b="1" i="1" dirty="0" err="1">
                <a:solidFill>
                  <a:schemeClr val="accent1">
                    <a:lumMod val="75000"/>
                  </a:schemeClr>
                </a:solidFill>
              </a:rPr>
              <a:t>observations</a:t>
            </a:r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  up 2024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C5D3311-3559-4503-94C2-96330BEE38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it-IT" sz="3500" b="1" i="1" dirty="0" err="1">
                <a:solidFill>
                  <a:schemeClr val="accent6">
                    <a:lumMod val="50000"/>
                  </a:schemeClr>
                </a:solidFill>
              </a:rPr>
              <a:t>Cen</a:t>
            </a:r>
            <a:r>
              <a:rPr lang="it-IT" sz="3500" b="1" i="1" dirty="0">
                <a:solidFill>
                  <a:schemeClr val="accent6">
                    <a:lumMod val="50000"/>
                  </a:schemeClr>
                </a:solidFill>
              </a:rPr>
              <a:t> A</a:t>
            </a:r>
            <a:r>
              <a:rPr lang="it-IT" sz="35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,(AUGER) 2007, </a:t>
            </a:r>
          </a:p>
          <a:p>
            <a:r>
              <a:rPr lang="it-IT" sz="3500" b="1" i="1" dirty="0">
                <a:solidFill>
                  <a:schemeClr val="accent6">
                    <a:lumMod val="50000"/>
                  </a:schemeClr>
                </a:solidFill>
              </a:rPr>
              <a:t>M82</a:t>
            </a:r>
            <a:r>
              <a:rPr lang="it-IT" sz="35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(</a:t>
            </a:r>
            <a:r>
              <a:rPr lang="it-IT" sz="35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Telescope</a:t>
            </a:r>
            <a:r>
              <a:rPr lang="it-IT" sz="35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Array) 2009,</a:t>
            </a:r>
          </a:p>
          <a:p>
            <a:r>
              <a:rPr lang="it-IT" sz="3500" b="1" i="1" dirty="0">
                <a:solidFill>
                  <a:schemeClr val="accent6">
                    <a:lumMod val="50000"/>
                  </a:schemeClr>
                </a:solidFill>
              </a:rPr>
              <a:t>NGC 253 </a:t>
            </a:r>
            <a:r>
              <a:rPr lang="it-IT" sz="35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(D:F: and AUGER) 2014</a:t>
            </a:r>
          </a:p>
          <a:p>
            <a:endParaRPr lang="it-IT" sz="3500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it-IT" sz="22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Other</a:t>
            </a:r>
            <a:r>
              <a:rPr lang="it-IT" sz="22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it-IT" sz="22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not</a:t>
            </a:r>
            <a:r>
              <a:rPr lang="it-IT" sz="22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22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yet</a:t>
            </a:r>
            <a:r>
              <a:rPr lang="it-IT" sz="22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22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widely</a:t>
            </a:r>
            <a:r>
              <a:rPr lang="it-IT" sz="22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22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accepted</a:t>
            </a:r>
            <a:endParaRPr lang="it-IT" sz="2200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it-IT" sz="35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LMC (DF) , </a:t>
            </a:r>
            <a:r>
              <a:rPr lang="it-IT" sz="35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Cas</a:t>
            </a:r>
            <a:r>
              <a:rPr lang="it-IT" sz="35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A,  </a:t>
            </a:r>
            <a:r>
              <a:rPr lang="it-IT" sz="35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Cyg</a:t>
            </a:r>
            <a:r>
              <a:rPr lang="it-IT" sz="35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X3 , (2012-2024)</a:t>
            </a:r>
          </a:p>
          <a:p>
            <a:r>
              <a:rPr lang="it-IT" sz="35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SS 433 (DF) (2014-2024)</a:t>
            </a:r>
          </a:p>
          <a:p>
            <a:r>
              <a:rPr lang="it-IT" sz="35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M31  (DF) (2018-2024),</a:t>
            </a:r>
          </a:p>
          <a:p>
            <a:r>
              <a:rPr lang="it-IT" sz="35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Maffei </a:t>
            </a:r>
            <a:r>
              <a:rPr lang="it-IT" sz="35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Galaxies</a:t>
            </a:r>
            <a:r>
              <a:rPr lang="it-IT" sz="35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(Taylor, DF), (2023-2024)</a:t>
            </a:r>
          </a:p>
          <a:p>
            <a:r>
              <a:rPr lang="it-IT" sz="4200" b="1" i="1" dirty="0">
                <a:solidFill>
                  <a:schemeClr val="accent6">
                    <a:lumMod val="50000"/>
                  </a:schemeClr>
                </a:solidFill>
              </a:rPr>
              <a:t>LOCAL SHEET GALAXIES (2023-2024)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F550847-67C8-4AA3-9B65-8EBCC1BB5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21 September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1017C00-ED77-4C0E-BF00-2DD645FA1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8012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DEE067-0EE1-4F29-ACAC-A3C981DDE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 </a:t>
            </a:r>
            <a:r>
              <a:rPr lang="it-IT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century</a:t>
            </a:r>
            <a:r>
              <a:rPr lang="it-IT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of </a:t>
            </a:r>
            <a:r>
              <a:rPr lang="it-IT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Cosmic</a:t>
            </a:r>
            <a:r>
              <a:rPr lang="it-IT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Ray </a:t>
            </a:r>
            <a:r>
              <a:rPr lang="it-IT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deflections</a:t>
            </a:r>
            <a:r>
              <a:rPr lang="it-IT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</a:t>
            </a:r>
            <a:br>
              <a:rPr lang="it-IT" i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it-IT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 </a:t>
            </a:r>
            <a:r>
              <a:rPr lang="it-IT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never</a:t>
            </a:r>
            <a:r>
              <a:rPr lang="it-IT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ending</a:t>
            </a:r>
            <a:r>
              <a:rPr lang="it-IT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« </a:t>
            </a:r>
            <a:r>
              <a:rPr lang="it-IT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blind</a:t>
            </a:r>
            <a:r>
              <a:rPr lang="it-IT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man’s</a:t>
            </a:r>
            <a:r>
              <a:rPr lang="it-IT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fly</a:t>
            </a:r>
            <a:r>
              <a:rPr lang="it-IT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» ?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4A0C86E5-162F-4CA4-8C95-AD433CF18B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25" y="1678781"/>
            <a:ext cx="7702550" cy="4368800"/>
          </a:xfr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E6218CE-1301-45BB-9339-76F17311B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21 September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D72F8D7-6C50-419E-8E4E-DD8C70216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11795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D4D157-8B15-4D62-B153-5478C5850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93688"/>
            <a:ext cx="8229600" cy="337963"/>
          </a:xfrm>
        </p:spPr>
        <p:txBody>
          <a:bodyPr>
            <a:noAutofit/>
          </a:bodyPr>
          <a:lstStyle/>
          <a:p>
            <a:r>
              <a:rPr lang="it-IT" sz="3200" b="1" i="1" dirty="0">
                <a:solidFill>
                  <a:schemeClr val="accent3">
                    <a:lumMod val="75000"/>
                  </a:schemeClr>
                </a:solidFill>
              </a:rPr>
              <a:t>2014 :the </a:t>
            </a:r>
            <a:r>
              <a:rPr lang="it-IT" sz="3200" b="1" i="1" dirty="0" err="1">
                <a:solidFill>
                  <a:schemeClr val="accent3">
                    <a:lumMod val="75000"/>
                  </a:schemeClr>
                </a:solidFill>
              </a:rPr>
              <a:t>Council</a:t>
            </a:r>
            <a:r>
              <a:rPr lang="it-IT" sz="3200" b="1" i="1" dirty="0">
                <a:solidFill>
                  <a:schemeClr val="accent3">
                    <a:lumMod val="75000"/>
                  </a:schemeClr>
                </a:solidFill>
              </a:rPr>
              <a:t> of Giants </a:t>
            </a:r>
            <a:r>
              <a:rPr lang="it-IT" sz="3600" b="1" i="1" dirty="0" err="1">
                <a:solidFill>
                  <a:schemeClr val="accent6">
                    <a:lumMod val="50000"/>
                  </a:schemeClr>
                </a:solidFill>
              </a:rPr>
              <a:t>at</a:t>
            </a:r>
            <a:r>
              <a:rPr lang="it-IT" sz="3600" b="1" i="1" dirty="0">
                <a:solidFill>
                  <a:schemeClr val="accent6">
                    <a:lumMod val="50000"/>
                  </a:schemeClr>
                </a:solidFill>
              </a:rPr>
              <a:t> Local </a:t>
            </a:r>
            <a:r>
              <a:rPr lang="it-IT" sz="3600" b="1" i="1" dirty="0" err="1">
                <a:solidFill>
                  <a:schemeClr val="accent6">
                    <a:lumMod val="50000"/>
                  </a:schemeClr>
                </a:solidFill>
              </a:rPr>
              <a:t>Sheet</a:t>
            </a:r>
            <a:br>
              <a:rPr lang="it-IT" sz="3600" b="1" i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it-IT" sz="2800" b="1" i="1" dirty="0">
                <a:solidFill>
                  <a:srgbClr val="00B050"/>
                </a:solidFill>
              </a:rPr>
              <a:t>With the GDR </a:t>
            </a:r>
            <a:r>
              <a:rPr lang="it-IT" sz="2800" b="1" i="1" dirty="0" err="1">
                <a:solidFill>
                  <a:srgbClr val="00B050"/>
                </a:solidFill>
              </a:rPr>
              <a:t>cut</a:t>
            </a:r>
            <a:r>
              <a:rPr lang="it-IT" sz="2800" b="1" i="1" dirty="0">
                <a:solidFill>
                  <a:srgbClr val="00B050"/>
                </a:solidFill>
              </a:rPr>
              <a:t> off</a:t>
            </a:r>
            <a:endParaRPr lang="it-IT" sz="3200" b="1" i="1" dirty="0">
              <a:solidFill>
                <a:srgbClr val="00B050"/>
              </a:solidFill>
            </a:endParaRP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6ED9B4E3-2F17-41AF-8EFF-B4ABCE4D13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3649" y="1232646"/>
            <a:ext cx="6624735" cy="5438648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AE608DC-6487-4AEF-A730-F3CA748C6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583362"/>
            <a:ext cx="2743944" cy="138113"/>
          </a:xfrm>
        </p:spPr>
        <p:txBody>
          <a:bodyPr/>
          <a:lstStyle/>
          <a:p>
            <a:r>
              <a:rPr lang="it-IT"/>
              <a:t>Fargion 21 September 2024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307846A-5811-402D-9AC4-48DC3DE5A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4E36-0AEA-40C4-85FE-0B7DF346B73A}" type="slidenum">
              <a:rPr lang="it-IT" smtClean="0"/>
              <a:pPr/>
              <a:t>20</a:t>
            </a:fld>
            <a:endParaRPr lang="it-IT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35D00083-117D-4EE5-836E-1CF12402635C}"/>
              </a:ext>
            </a:extLst>
          </p:cNvPr>
          <p:cNvSpPr/>
          <p:nvPr/>
        </p:nvSpPr>
        <p:spPr>
          <a:xfrm>
            <a:off x="3779912" y="2564904"/>
            <a:ext cx="2016224" cy="2016224"/>
          </a:xfrm>
          <a:prstGeom prst="ellipse">
            <a:avLst/>
          </a:prstGeom>
          <a:solidFill>
            <a:srgbClr val="FFFF00">
              <a:alpha val="12000"/>
            </a:srgbClr>
          </a:solidFill>
          <a:ln w="469900">
            <a:solidFill>
              <a:schemeClr val="accent1">
                <a:shade val="50000"/>
                <a:alpha val="3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928410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CE8516-D8C0-4D5E-A1DF-1B049AB03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96" y="274638"/>
            <a:ext cx="9001000" cy="1143000"/>
          </a:xfrm>
        </p:spPr>
        <p:txBody>
          <a:bodyPr>
            <a:normAutofit fontScale="90000"/>
          </a:bodyPr>
          <a:lstStyle/>
          <a:p>
            <a:r>
              <a:rPr lang="it-IT" dirty="0" err="1"/>
              <a:t>Council</a:t>
            </a:r>
            <a:r>
              <a:rPr lang="it-IT" dirty="0"/>
              <a:t> of Giants: just a </a:t>
            </a:r>
            <a:r>
              <a:rPr lang="it-IT" dirty="0" err="1"/>
              <a:t>dozen</a:t>
            </a:r>
            <a:r>
              <a:rPr lang="it-IT" dirty="0"/>
              <a:t> of  </a:t>
            </a:r>
            <a:r>
              <a:rPr lang="it-IT" dirty="0" err="1"/>
              <a:t>objects</a:t>
            </a:r>
            <a:endParaRPr lang="it-IT" dirty="0"/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B1F8DE76-D19A-47AE-AD1C-D5683297F7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1556792"/>
            <a:ext cx="9397264" cy="4491723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DB59F4B-58C3-4CA6-B223-D7FA237C7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21 September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D9CCA4B-F247-43B6-B66B-DCA3960E4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57397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8077A06-4720-469E-83E7-8B5783250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The Local </a:t>
            </a:r>
            <a:r>
              <a:rPr lang="it-IT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Sheet</a:t>
            </a:r>
            <a:r>
              <a:rPr lang="it-IT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Galaxies</a:t>
            </a:r>
            <a:r>
              <a:rPr lang="it-IT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or the </a:t>
            </a:r>
            <a:r>
              <a:rPr lang="it-IT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Council</a:t>
            </a:r>
            <a:r>
              <a:rPr lang="it-IT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of Giants </a:t>
            </a:r>
            <a:r>
              <a:rPr lang="it-IT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map</a:t>
            </a:r>
            <a:r>
              <a:rPr lang="it-IT" i="1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it-IT" sz="2700" dirty="0" err="1"/>
              <a:t>galactic</a:t>
            </a:r>
            <a:r>
              <a:rPr lang="it-IT" sz="2700" dirty="0"/>
              <a:t> coordinate</a:t>
            </a:r>
            <a:endParaRPr lang="it-IT" dirty="0"/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4A2B5B58-0374-4213-811A-8EB04B040F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296791"/>
            <a:ext cx="8229600" cy="3132780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FD59253-D924-4D00-8FD9-8E6F7F559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21 September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E4C1AAE-C9DC-44C7-88C1-E24B137DA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39462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7D4DF2-E600-415F-883B-38783136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52164"/>
            <a:ext cx="8579296" cy="634082"/>
          </a:xfrm>
        </p:spPr>
        <p:txBody>
          <a:bodyPr>
            <a:noAutofit/>
          </a:bodyPr>
          <a:lstStyle/>
          <a:p>
            <a:r>
              <a:rPr lang="it-IT" sz="3600" b="1" i="1" dirty="0">
                <a:solidFill>
                  <a:srgbClr val="00B050"/>
                </a:solidFill>
              </a:rPr>
              <a:t>The Local </a:t>
            </a:r>
            <a:r>
              <a:rPr lang="it-IT" sz="3600" b="1" i="1" dirty="0" err="1">
                <a:solidFill>
                  <a:srgbClr val="00B050"/>
                </a:solidFill>
              </a:rPr>
              <a:t>Sheet</a:t>
            </a:r>
            <a:r>
              <a:rPr lang="it-IT" sz="3600" b="1" i="1" dirty="0">
                <a:solidFill>
                  <a:srgbClr val="00B050"/>
                </a:solidFill>
              </a:rPr>
              <a:t>- A </a:t>
            </a:r>
            <a:r>
              <a:rPr lang="it-IT" sz="3600" b="1" i="1" dirty="0" err="1">
                <a:solidFill>
                  <a:srgbClr val="00B050"/>
                </a:solidFill>
              </a:rPr>
              <a:t>Few</a:t>
            </a:r>
            <a:r>
              <a:rPr lang="it-IT" sz="3600" b="1" i="1" dirty="0">
                <a:solidFill>
                  <a:srgbClr val="00B050"/>
                </a:solidFill>
              </a:rPr>
              <a:t> </a:t>
            </a:r>
            <a:r>
              <a:rPr lang="it-IT" sz="3600" b="1" i="1" dirty="0" err="1">
                <a:solidFill>
                  <a:srgbClr val="00B050"/>
                </a:solidFill>
              </a:rPr>
              <a:t>Mpc</a:t>
            </a:r>
            <a:r>
              <a:rPr lang="it-IT" sz="3600" b="1" i="1" dirty="0">
                <a:solidFill>
                  <a:srgbClr val="00B050"/>
                </a:solidFill>
              </a:rPr>
              <a:t> </a:t>
            </a:r>
            <a:r>
              <a:rPr lang="it-IT" sz="3600" b="1" i="1" dirty="0" err="1">
                <a:solidFill>
                  <a:srgbClr val="00B050"/>
                </a:solidFill>
              </a:rPr>
              <a:t>distances</a:t>
            </a:r>
            <a:br>
              <a:rPr lang="it-IT" sz="3600" b="1" i="1" dirty="0">
                <a:solidFill>
                  <a:srgbClr val="00B050"/>
                </a:solidFill>
              </a:rPr>
            </a:br>
            <a:r>
              <a:rPr lang="it-IT" sz="3600" b="1" i="1" dirty="0">
                <a:solidFill>
                  <a:srgbClr val="F19B0F"/>
                </a:solidFill>
              </a:rPr>
              <a:t>South</a:t>
            </a:r>
            <a:r>
              <a:rPr lang="it-IT" sz="3600" b="1" i="1" dirty="0">
                <a:solidFill>
                  <a:srgbClr val="00B050"/>
                </a:solidFill>
              </a:rPr>
              <a:t>-</a:t>
            </a:r>
            <a:r>
              <a:rPr lang="it-IT" sz="36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North </a:t>
            </a:r>
            <a:r>
              <a:rPr lang="it-IT" sz="3600" b="1" i="1" dirty="0">
                <a:solidFill>
                  <a:srgbClr val="00B050"/>
                </a:solidFill>
              </a:rPr>
              <a:t>UHECR </a:t>
            </a:r>
            <a:r>
              <a:rPr lang="it-IT" sz="3600" b="1" i="1" dirty="0" err="1">
                <a:solidFill>
                  <a:srgbClr val="FF0000"/>
                </a:solidFill>
              </a:rPr>
              <a:t>asymmetry</a:t>
            </a:r>
            <a:endParaRPr lang="it-IT" sz="3600" b="1" i="1" dirty="0">
              <a:solidFill>
                <a:srgbClr val="FF0000"/>
              </a:solidFill>
            </a:endParaRP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3E28DE5B-7529-4881-AA13-974E30643C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9672" y="1322153"/>
            <a:ext cx="6336704" cy="5399322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CB1E7C3-126C-47E8-A4E6-7FE4D8AE7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21 September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B211AF2-0DC0-4C62-B519-9A538C64D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23</a:t>
            </a:fld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4C77AC5A-B178-427E-B74F-51548160D83C}"/>
              </a:ext>
            </a:extLst>
          </p:cNvPr>
          <p:cNvSpPr/>
          <p:nvPr/>
        </p:nvSpPr>
        <p:spPr>
          <a:xfrm rot="21069932">
            <a:off x="3366567" y="1894274"/>
            <a:ext cx="1403960" cy="3715218"/>
          </a:xfrm>
          <a:prstGeom prst="rect">
            <a:avLst/>
          </a:prstGeom>
          <a:solidFill>
            <a:srgbClr val="FFC000">
              <a:alpha val="1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5B00CB97-390D-4DE0-BB7D-61878A4093C6}"/>
              </a:ext>
            </a:extLst>
          </p:cNvPr>
          <p:cNvSpPr/>
          <p:nvPr/>
        </p:nvSpPr>
        <p:spPr>
          <a:xfrm rot="21069932" flipH="1">
            <a:off x="4886558" y="1612163"/>
            <a:ext cx="1920749" cy="3859433"/>
          </a:xfrm>
          <a:prstGeom prst="rect">
            <a:avLst/>
          </a:prstGeom>
          <a:solidFill>
            <a:srgbClr val="0070C0">
              <a:alpha val="1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Freccia a destra 2">
            <a:extLst>
              <a:ext uri="{FF2B5EF4-FFF2-40B4-BE49-F238E27FC236}">
                <a16:creationId xmlns:a16="http://schemas.microsoft.com/office/drawing/2014/main" id="{56B19210-0159-4F02-BAD4-525286B64C4E}"/>
              </a:ext>
            </a:extLst>
          </p:cNvPr>
          <p:cNvSpPr/>
          <p:nvPr/>
        </p:nvSpPr>
        <p:spPr>
          <a:xfrm>
            <a:off x="1403648" y="2097659"/>
            <a:ext cx="1512168" cy="504056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reccia a destra 8">
            <a:extLst>
              <a:ext uri="{FF2B5EF4-FFF2-40B4-BE49-F238E27FC236}">
                <a16:creationId xmlns:a16="http://schemas.microsoft.com/office/drawing/2014/main" id="{A65D88C6-1681-4534-A1C5-88463E2D6E15}"/>
              </a:ext>
            </a:extLst>
          </p:cNvPr>
          <p:cNvSpPr/>
          <p:nvPr/>
        </p:nvSpPr>
        <p:spPr>
          <a:xfrm flipH="1">
            <a:off x="7039000" y="2204864"/>
            <a:ext cx="1647800" cy="504056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66713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2CC81B-851B-4FAD-8262-15C6C1DAC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North versus South , </a:t>
            </a:r>
            <a:r>
              <a:rPr lang="it-IT" b="1" i="1" dirty="0">
                <a:solidFill>
                  <a:srgbClr val="FF0000"/>
                </a:solidFill>
              </a:rPr>
              <a:t>AUGER-TA</a:t>
            </a:r>
            <a:br>
              <a:rPr lang="it-IT" b="1" i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it-IT" b="1" i="1" dirty="0" err="1">
                <a:solidFill>
                  <a:schemeClr val="accent1">
                    <a:lumMod val="75000"/>
                  </a:schemeClr>
                </a:solidFill>
              </a:rPr>
              <a:t>sky</a:t>
            </a:r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b="1" i="1" dirty="0" err="1">
                <a:solidFill>
                  <a:schemeClr val="accent1">
                    <a:lumMod val="75000"/>
                  </a:schemeClr>
                </a:solidFill>
              </a:rPr>
              <a:t>puzzling</a:t>
            </a:r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b="1" i="1" dirty="0">
                <a:solidFill>
                  <a:srgbClr val="FF0000"/>
                </a:solidFill>
              </a:rPr>
              <a:t>asymmetry</a:t>
            </a:r>
            <a:br>
              <a:rPr lang="it-IT" b="1" i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it-IT" b="1" i="1" dirty="0" err="1">
                <a:solidFill>
                  <a:schemeClr val="accent1">
                    <a:lumMod val="75000"/>
                  </a:schemeClr>
                </a:solidFill>
              </a:rPr>
              <a:t>along</a:t>
            </a:r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 the </a:t>
            </a:r>
            <a:r>
              <a:rPr lang="it-IT" sz="4000" b="1" i="1" dirty="0">
                <a:solidFill>
                  <a:schemeClr val="accent1">
                    <a:lumMod val="75000"/>
                  </a:schemeClr>
                </a:solidFill>
              </a:rPr>
              <a:t> UHECR GZK </a:t>
            </a:r>
            <a:r>
              <a:rPr lang="it-IT" sz="4000" b="1" i="1" dirty="0" err="1">
                <a:solidFill>
                  <a:schemeClr val="accent1">
                    <a:lumMod val="75000"/>
                  </a:schemeClr>
                </a:solidFill>
              </a:rPr>
              <a:t>cut</a:t>
            </a:r>
            <a:r>
              <a:rPr lang="it-IT" sz="4000" b="1" i="1" dirty="0">
                <a:solidFill>
                  <a:schemeClr val="accent1">
                    <a:lumMod val="75000"/>
                  </a:schemeClr>
                </a:solidFill>
              </a:rPr>
              <a:t> off</a:t>
            </a:r>
            <a:endParaRPr lang="it-IT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776F640D-17E6-48EA-9834-7A1E2D4F0D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673" y="2276872"/>
            <a:ext cx="9117839" cy="4104456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6FAFE74-6E96-4840-A263-89D9005F3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21 September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7520544-2F45-48F1-92EB-8F05EF248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24</a:t>
            </a:fld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82CFEC5-EB5F-44D7-B73A-D067CCAE7E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727163"/>
            <a:ext cx="3744416" cy="458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25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E831D813-EA6F-4DCE-87A3-4CC0827748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5000"/>
                    </a14:imgEffect>
                    <a14:imgEffect>
                      <a14:brightnessContrast bright="11000" contrast="-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5576" y="1628800"/>
            <a:ext cx="7773263" cy="5316406"/>
          </a:xfrm>
          <a:prstGeom prst="rect">
            <a:avLst/>
          </a:prstGeom>
        </p:spPr>
      </p:pic>
      <p:pic>
        <p:nvPicPr>
          <p:cNvPr id="10" name="Segnaposto contenuto 5">
            <a:extLst>
              <a:ext uri="{FF2B5EF4-FFF2-40B4-BE49-F238E27FC236}">
                <a16:creationId xmlns:a16="http://schemas.microsoft.com/office/drawing/2014/main" id="{04C9DBDF-5DA4-4F70-BF60-E017C09771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8401" y="1665512"/>
            <a:ext cx="5832648" cy="3236709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62BA71F9-B440-4102-850A-D408B5A5A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654" y="108272"/>
            <a:ext cx="8229600" cy="1143000"/>
          </a:xfrm>
        </p:spPr>
        <p:txBody>
          <a:bodyPr>
            <a:noAutofit/>
          </a:bodyPr>
          <a:lstStyle/>
          <a:p>
            <a:r>
              <a:rPr lang="it-IT" sz="36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Galactic</a:t>
            </a:r>
            <a:r>
              <a:rPr lang="it-IT" sz="36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Coordinate: Hot Spots and </a:t>
            </a:r>
            <a:r>
              <a:rPr lang="it-IT" sz="3600" b="1" i="1" dirty="0">
                <a:solidFill>
                  <a:srgbClr val="FF0000"/>
                </a:solidFill>
              </a:rPr>
              <a:t>Local </a:t>
            </a:r>
            <a:r>
              <a:rPr lang="it-IT" sz="3600" b="1" i="1" dirty="0" err="1">
                <a:solidFill>
                  <a:srgbClr val="FF0000"/>
                </a:solidFill>
              </a:rPr>
              <a:t>Sheet</a:t>
            </a:r>
            <a:r>
              <a:rPr lang="it-IT" sz="3600" b="1" i="1" dirty="0">
                <a:solidFill>
                  <a:srgbClr val="FF0000"/>
                </a:solidFill>
              </a:rPr>
              <a:t> Sources++ </a:t>
            </a:r>
            <a:r>
              <a:rPr lang="it-IT" sz="3600" b="1" i="1" dirty="0" err="1">
                <a:solidFill>
                  <a:srgbClr val="FF0000"/>
                </a:solidFill>
              </a:rPr>
              <a:t>Multiplets</a:t>
            </a:r>
            <a:endParaRPr lang="it-IT" sz="3600" b="1" i="1" dirty="0">
              <a:solidFill>
                <a:srgbClr val="FF0000"/>
              </a:solidFill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1180642-89C1-4B7A-BC19-0ABF8FF8C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21 September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26199C0-0015-4699-8D41-9DA9EAB21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25</a:t>
            </a:fld>
            <a:endParaRPr lang="it-IT"/>
          </a:p>
        </p:txBody>
      </p:sp>
      <p:sp>
        <p:nvSpPr>
          <p:cNvPr id="7" name="Freccia in giù 6">
            <a:extLst>
              <a:ext uri="{FF2B5EF4-FFF2-40B4-BE49-F238E27FC236}">
                <a16:creationId xmlns:a16="http://schemas.microsoft.com/office/drawing/2014/main" id="{65E290EF-1E3B-47D0-9EF1-CA03B0E6E11B}"/>
              </a:ext>
            </a:extLst>
          </p:cNvPr>
          <p:cNvSpPr/>
          <p:nvPr/>
        </p:nvSpPr>
        <p:spPr>
          <a:xfrm rot="8648632" flipH="1">
            <a:off x="5070429" y="4582830"/>
            <a:ext cx="97489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in giù 7">
            <a:extLst>
              <a:ext uri="{FF2B5EF4-FFF2-40B4-BE49-F238E27FC236}">
                <a16:creationId xmlns:a16="http://schemas.microsoft.com/office/drawing/2014/main" id="{BD6BB35D-8374-4092-8A2D-ADC44998F354}"/>
              </a:ext>
            </a:extLst>
          </p:cNvPr>
          <p:cNvSpPr/>
          <p:nvPr/>
        </p:nvSpPr>
        <p:spPr>
          <a:xfrm rot="4944017" flipH="1">
            <a:off x="5859637" y="2807292"/>
            <a:ext cx="97489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reccia in giù 8">
            <a:extLst>
              <a:ext uri="{FF2B5EF4-FFF2-40B4-BE49-F238E27FC236}">
                <a16:creationId xmlns:a16="http://schemas.microsoft.com/office/drawing/2014/main" id="{A51D4190-64D5-4D4D-9603-14E2FAAB0DC2}"/>
              </a:ext>
            </a:extLst>
          </p:cNvPr>
          <p:cNvSpPr/>
          <p:nvPr/>
        </p:nvSpPr>
        <p:spPr>
          <a:xfrm rot="4944017" flipH="1">
            <a:off x="8515466" y="954364"/>
            <a:ext cx="97489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40E04BA0-34DA-4C7F-A047-9FC44A51BD2F}"/>
              </a:ext>
            </a:extLst>
          </p:cNvPr>
          <p:cNvSpPr/>
          <p:nvPr/>
        </p:nvSpPr>
        <p:spPr>
          <a:xfrm>
            <a:off x="2051720" y="1296180"/>
            <a:ext cx="44729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>
                <a:solidFill>
                  <a:schemeClr val="accent1">
                    <a:lumMod val="75000"/>
                  </a:schemeClr>
                </a:solidFill>
              </a:rPr>
              <a:t>https://arxiv.org/pdf/2302.06489</a:t>
            </a:r>
          </a:p>
        </p:txBody>
      </p:sp>
    </p:spTree>
    <p:extLst>
      <p:ext uri="{BB962C8B-B14F-4D97-AF65-F5344CB8AC3E}">
        <p14:creationId xmlns:p14="http://schemas.microsoft.com/office/powerpoint/2010/main" val="417275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B642F09-149D-478C-9D1F-B5D7E367F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680" y="620688"/>
            <a:ext cx="8147248" cy="1930226"/>
          </a:xfrm>
        </p:spPr>
        <p:txBody>
          <a:bodyPr>
            <a:normAutofit fontScale="90000"/>
          </a:bodyPr>
          <a:lstStyle/>
          <a:p>
            <a:r>
              <a:rPr lang="en-US" sz="31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Stellar Mass and Star Formation Rate within a Billion Light-years, by Jonathan </a:t>
            </a:r>
            <a:r>
              <a:rPr lang="en-US" sz="31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Biteau</a:t>
            </a:r>
            <a:r>
              <a:rPr lang="en-US" sz="31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2021</a:t>
            </a:r>
            <a:br>
              <a:rPr lang="en-US" dirty="0"/>
            </a:br>
            <a:r>
              <a:rPr lang="en-US" sz="4000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the </a:t>
            </a:r>
            <a:r>
              <a:rPr lang="en-US" sz="4000" b="1" i="1" u="sng" dirty="0">
                <a:solidFill>
                  <a:srgbClr val="0070C0"/>
                </a:solidFill>
              </a:rPr>
              <a:t>Andromeda</a:t>
            </a:r>
            <a:r>
              <a:rPr lang="en-US" sz="4000" b="1" i="1" u="sng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-</a:t>
            </a:r>
            <a:r>
              <a:rPr lang="en-US" sz="4000" b="1" i="1" u="sng" dirty="0">
                <a:solidFill>
                  <a:srgbClr val="00B050"/>
                </a:solidFill>
              </a:rPr>
              <a:t>Local Sheet</a:t>
            </a:r>
            <a:r>
              <a:rPr lang="en-US" sz="4000" b="1" i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-</a:t>
            </a:r>
            <a:r>
              <a:rPr lang="en-US" sz="4000" b="1" i="1" u="sng" dirty="0">
                <a:solidFill>
                  <a:srgbClr val="FF0000"/>
                </a:solidFill>
              </a:rPr>
              <a:t>VIRGO</a:t>
            </a:r>
            <a:br>
              <a:rPr lang="en-US" sz="4000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en-US" sz="40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mass distribution</a:t>
            </a:r>
            <a:br>
              <a:rPr lang="en-US" dirty="0"/>
            </a:br>
            <a:endParaRPr lang="it-IT" dirty="0"/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305A251A-F3F7-4A36-BEF4-830E1806CA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3680" y="3219917"/>
            <a:ext cx="8229600" cy="3000803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0261AEE-A930-4685-B033-FF15CF4D1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21 September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5EEC0BA-692D-4EC5-9C2A-9E705B9C0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4E36-0AEA-40C4-85FE-0B7DF346B73A}" type="slidenum">
              <a:rPr lang="it-IT" smtClean="0"/>
              <a:pPr/>
              <a:t>26</a:t>
            </a:fld>
            <a:endParaRPr lang="it-IT"/>
          </a:p>
        </p:txBody>
      </p:sp>
      <p:sp>
        <p:nvSpPr>
          <p:cNvPr id="3" name="Freccia in giù 2">
            <a:extLst>
              <a:ext uri="{FF2B5EF4-FFF2-40B4-BE49-F238E27FC236}">
                <a16:creationId xmlns:a16="http://schemas.microsoft.com/office/drawing/2014/main" id="{FD550C6B-5634-4702-A21B-FF05B91510BB}"/>
              </a:ext>
            </a:extLst>
          </p:cNvPr>
          <p:cNvSpPr/>
          <p:nvPr/>
        </p:nvSpPr>
        <p:spPr>
          <a:xfrm>
            <a:off x="1187624" y="2492896"/>
            <a:ext cx="288032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reccia in giù 6">
            <a:extLst>
              <a:ext uri="{FF2B5EF4-FFF2-40B4-BE49-F238E27FC236}">
                <a16:creationId xmlns:a16="http://schemas.microsoft.com/office/drawing/2014/main" id="{8716C292-97A0-4FF8-89D4-45D6DA754A9A}"/>
              </a:ext>
            </a:extLst>
          </p:cNvPr>
          <p:cNvSpPr/>
          <p:nvPr/>
        </p:nvSpPr>
        <p:spPr>
          <a:xfrm rot="10800000">
            <a:off x="2051721" y="5085184"/>
            <a:ext cx="288032" cy="452332"/>
          </a:xfrm>
          <a:prstGeom prst="downArrow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in giù 7">
            <a:extLst>
              <a:ext uri="{FF2B5EF4-FFF2-40B4-BE49-F238E27FC236}">
                <a16:creationId xmlns:a16="http://schemas.microsoft.com/office/drawing/2014/main" id="{80D1588C-89DF-4B11-B0CC-C74D810C5C1A}"/>
              </a:ext>
            </a:extLst>
          </p:cNvPr>
          <p:cNvSpPr/>
          <p:nvPr/>
        </p:nvSpPr>
        <p:spPr>
          <a:xfrm rot="10800000">
            <a:off x="3203848" y="5157192"/>
            <a:ext cx="288032" cy="50405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reccia in giù 8">
            <a:extLst>
              <a:ext uri="{FF2B5EF4-FFF2-40B4-BE49-F238E27FC236}">
                <a16:creationId xmlns:a16="http://schemas.microsoft.com/office/drawing/2014/main" id="{A2106365-A0AE-4084-91C7-810A0D776762}"/>
              </a:ext>
            </a:extLst>
          </p:cNvPr>
          <p:cNvSpPr/>
          <p:nvPr/>
        </p:nvSpPr>
        <p:spPr>
          <a:xfrm rot="13869289">
            <a:off x="1340024" y="2007055"/>
            <a:ext cx="288032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Freccia in giù 9">
            <a:extLst>
              <a:ext uri="{FF2B5EF4-FFF2-40B4-BE49-F238E27FC236}">
                <a16:creationId xmlns:a16="http://schemas.microsoft.com/office/drawing/2014/main" id="{032147A3-A169-4454-9803-5E2789DB54ED}"/>
              </a:ext>
            </a:extLst>
          </p:cNvPr>
          <p:cNvSpPr/>
          <p:nvPr/>
        </p:nvSpPr>
        <p:spPr>
          <a:xfrm rot="10800000">
            <a:off x="6799919" y="5085184"/>
            <a:ext cx="288032" cy="50405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Freccia in giù 10">
            <a:extLst>
              <a:ext uri="{FF2B5EF4-FFF2-40B4-BE49-F238E27FC236}">
                <a16:creationId xmlns:a16="http://schemas.microsoft.com/office/drawing/2014/main" id="{9FE33BE1-E540-4346-B199-3B64E571A653}"/>
              </a:ext>
            </a:extLst>
          </p:cNvPr>
          <p:cNvSpPr/>
          <p:nvPr/>
        </p:nvSpPr>
        <p:spPr>
          <a:xfrm rot="10800000">
            <a:off x="6084168" y="5085183"/>
            <a:ext cx="288032" cy="504056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reccia in giù 11">
            <a:extLst>
              <a:ext uri="{FF2B5EF4-FFF2-40B4-BE49-F238E27FC236}">
                <a16:creationId xmlns:a16="http://schemas.microsoft.com/office/drawing/2014/main" id="{6CD96D08-8A22-4D74-B0BD-76948B1CD27A}"/>
              </a:ext>
            </a:extLst>
          </p:cNvPr>
          <p:cNvSpPr/>
          <p:nvPr/>
        </p:nvSpPr>
        <p:spPr>
          <a:xfrm rot="10800000">
            <a:off x="1187623" y="5013176"/>
            <a:ext cx="288032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Freccia in giù 12">
            <a:extLst>
              <a:ext uri="{FF2B5EF4-FFF2-40B4-BE49-F238E27FC236}">
                <a16:creationId xmlns:a16="http://schemas.microsoft.com/office/drawing/2014/main" id="{AC5BC12B-271F-4443-AB4B-810470893991}"/>
              </a:ext>
            </a:extLst>
          </p:cNvPr>
          <p:cNvSpPr/>
          <p:nvPr/>
        </p:nvSpPr>
        <p:spPr>
          <a:xfrm rot="10800000">
            <a:off x="5292080" y="5013176"/>
            <a:ext cx="288032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33331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F5710A-29DF-44D9-8146-5B42C02A6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274638"/>
            <a:ext cx="8579296" cy="1143000"/>
          </a:xfrm>
        </p:spPr>
        <p:txBody>
          <a:bodyPr>
            <a:normAutofit fontScale="90000"/>
          </a:bodyPr>
          <a:lstStyle/>
          <a:p>
            <a:r>
              <a:rPr lang="it-IT" b="1" i="1" dirty="0">
                <a:solidFill>
                  <a:schemeClr val="accent3">
                    <a:lumMod val="75000"/>
                  </a:schemeClr>
                </a:solidFill>
              </a:rPr>
              <a:t>2024, </a:t>
            </a:r>
            <a:r>
              <a:rPr lang="it-IT" b="1" i="1" dirty="0" err="1">
                <a:solidFill>
                  <a:schemeClr val="accent3">
                    <a:lumMod val="75000"/>
                  </a:schemeClr>
                </a:solidFill>
              </a:rPr>
              <a:t>Celestial</a:t>
            </a:r>
            <a:r>
              <a:rPr lang="it-IT" b="1" i="1" dirty="0">
                <a:solidFill>
                  <a:schemeClr val="accent3">
                    <a:lumMod val="75000"/>
                  </a:schemeClr>
                </a:solidFill>
              </a:rPr>
              <a:t> Coordinate  Hot Spots</a:t>
            </a:r>
            <a:br>
              <a:rPr lang="it-IT" b="1" i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it-IT" b="1" i="1" dirty="0" err="1">
                <a:solidFill>
                  <a:schemeClr val="accent3">
                    <a:lumMod val="75000"/>
                  </a:schemeClr>
                </a:solidFill>
              </a:rPr>
              <a:t>Amaterasu</a:t>
            </a:r>
            <a:endParaRPr lang="it-IT" b="1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9926B811-DBF4-4BF5-B2B5-66FF4C08EC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1760" y="1600200"/>
            <a:ext cx="7600479" cy="4525963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A53B0C1-2F43-45AB-866A-47D67918E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21 September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1D2F265-E17E-4B91-84F2-142432673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65331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C9BE24-BF4E-4C25-850A-150E75565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36525"/>
            <a:ext cx="8686800" cy="418058"/>
          </a:xfrm>
        </p:spPr>
        <p:txBody>
          <a:bodyPr>
            <a:noAutofit/>
          </a:bodyPr>
          <a:lstStyle/>
          <a:p>
            <a:r>
              <a:rPr lang="it-IT" sz="1800" b="1" dirty="0">
                <a:solidFill>
                  <a:schemeClr val="accent1">
                    <a:lumMod val="75000"/>
                  </a:schemeClr>
                </a:solidFill>
              </a:rPr>
              <a:t>AUGER : </a:t>
            </a:r>
            <a:r>
              <a:rPr lang="it-IT" sz="2000" b="1" dirty="0" err="1">
                <a:solidFill>
                  <a:schemeClr val="accent6">
                    <a:lumMod val="50000"/>
                  </a:schemeClr>
                </a:solidFill>
              </a:rPr>
              <a:t>Supergalactic</a:t>
            </a:r>
            <a:r>
              <a:rPr lang="it-IT" sz="1800" b="1" dirty="0">
                <a:solidFill>
                  <a:schemeClr val="accent1">
                    <a:lumMod val="75000"/>
                  </a:schemeClr>
                </a:solidFill>
              </a:rPr>
              <a:t> = </a:t>
            </a:r>
            <a:r>
              <a:rPr lang="it-IT" sz="1800" b="1" dirty="0">
                <a:solidFill>
                  <a:srgbClr val="1D8105"/>
                </a:solidFill>
              </a:rPr>
              <a:t>LOCAL SHEET</a:t>
            </a:r>
            <a:r>
              <a:rPr lang="it-IT" sz="1800" b="1" dirty="0">
                <a:solidFill>
                  <a:schemeClr val="accent1">
                    <a:lumMod val="75000"/>
                  </a:schemeClr>
                </a:solidFill>
              </a:rPr>
              <a:t>= </a:t>
            </a:r>
            <a:r>
              <a:rPr lang="it-IT" sz="1800" b="1" dirty="0" err="1">
                <a:solidFill>
                  <a:schemeClr val="accent1">
                    <a:lumMod val="75000"/>
                  </a:schemeClr>
                </a:solidFill>
              </a:rPr>
              <a:t>Plane</a:t>
            </a:r>
            <a:r>
              <a:rPr lang="it-IT" sz="1800" b="1" dirty="0">
                <a:solidFill>
                  <a:schemeClr val="accent1">
                    <a:lumMod val="75000"/>
                  </a:schemeClr>
                </a:solidFill>
              </a:rPr>
              <a:t> , </a:t>
            </a:r>
            <a:r>
              <a:rPr lang="it-IT" sz="1400" b="1" dirty="0" err="1">
                <a:solidFill>
                  <a:schemeClr val="accent1">
                    <a:lumMod val="75000"/>
                  </a:schemeClr>
                </a:solidFill>
              </a:rPr>
              <a:t>July</a:t>
            </a:r>
            <a:r>
              <a:rPr lang="it-IT" sz="1400" b="1" dirty="0">
                <a:solidFill>
                  <a:schemeClr val="accent1">
                    <a:lumMod val="75000"/>
                  </a:schemeClr>
                </a:solidFill>
              </a:rPr>
              <a:t> 2024 </a:t>
            </a:r>
            <a:r>
              <a:rPr lang="it-IT" sz="2800" b="1" dirty="0">
                <a:solidFill>
                  <a:schemeClr val="accent1">
                    <a:lumMod val="75000"/>
                  </a:schemeClr>
                </a:solidFill>
              </a:rPr>
              <a:t>,</a:t>
            </a:r>
            <a:br>
              <a:rPr lang="it-IT" sz="28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it-IT" sz="2400" b="1" i="1" dirty="0">
                <a:solidFill>
                  <a:schemeClr val="accent6">
                    <a:lumMod val="50000"/>
                  </a:schemeClr>
                </a:solidFill>
              </a:rPr>
              <a:t>A  </a:t>
            </a:r>
            <a:r>
              <a:rPr lang="it-IT" sz="2400" b="1" i="1" dirty="0" err="1">
                <a:solidFill>
                  <a:schemeClr val="accent6">
                    <a:lumMod val="50000"/>
                  </a:schemeClr>
                </a:solidFill>
              </a:rPr>
              <a:t>very</a:t>
            </a:r>
            <a:r>
              <a:rPr lang="it-IT" sz="24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sz="2400" b="1" i="1" dirty="0" err="1">
                <a:solidFill>
                  <a:schemeClr val="accent6">
                    <a:lumMod val="50000"/>
                  </a:schemeClr>
                </a:solidFill>
              </a:rPr>
              <a:t>missing</a:t>
            </a:r>
            <a:r>
              <a:rPr lang="it-IT" sz="2400" b="1" i="1" dirty="0">
                <a:solidFill>
                  <a:schemeClr val="accent6">
                    <a:lumMod val="50000"/>
                  </a:schemeClr>
                </a:solidFill>
              </a:rPr>
              <a:t> Virgo </a:t>
            </a:r>
            <a:endParaRPr lang="it-IT" sz="28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FEF022BC-8F5C-4032-B04F-58D819B503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52536" y="764704"/>
            <a:ext cx="9073008" cy="7608390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D277D2E-8342-4EA5-B5EB-88CB0B602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21 September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2A99A78-341F-4E01-8C6A-97B51E1E6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28</a:t>
            </a:fld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EC578B78-A29D-40FC-B9CC-ECCD99E35ADD}"/>
              </a:ext>
            </a:extLst>
          </p:cNvPr>
          <p:cNvSpPr/>
          <p:nvPr/>
        </p:nvSpPr>
        <p:spPr>
          <a:xfrm>
            <a:off x="4572000" y="1052736"/>
            <a:ext cx="44729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>
                <a:solidFill>
                  <a:schemeClr val="accent1">
                    <a:lumMod val="75000"/>
                  </a:schemeClr>
                </a:solidFill>
              </a:rPr>
              <a:t>https://arxiv.org/pdf/2407.06874</a:t>
            </a:r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1217E5CC-32D5-4235-BB8A-3DCE911F23F0}"/>
              </a:ext>
            </a:extLst>
          </p:cNvPr>
          <p:cNvSpPr/>
          <p:nvPr/>
        </p:nvSpPr>
        <p:spPr>
          <a:xfrm>
            <a:off x="6084168" y="476672"/>
            <a:ext cx="216024" cy="216024"/>
          </a:xfrm>
          <a:prstGeom prst="ellipse">
            <a:avLst/>
          </a:prstGeom>
          <a:solidFill>
            <a:srgbClr val="FFFF00">
              <a:alpha val="9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6DF9EA7B-6579-4C09-BD62-71F17A96FECF}"/>
              </a:ext>
            </a:extLst>
          </p:cNvPr>
          <p:cNvSpPr/>
          <p:nvPr/>
        </p:nvSpPr>
        <p:spPr>
          <a:xfrm>
            <a:off x="5205783" y="6102822"/>
            <a:ext cx="216024" cy="216024"/>
          </a:xfrm>
          <a:prstGeom prst="ellipse">
            <a:avLst/>
          </a:prstGeom>
          <a:solidFill>
            <a:srgbClr val="FFFF00">
              <a:alpha val="9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CFD351F2-F140-4630-B99A-247F521EC9D0}"/>
              </a:ext>
            </a:extLst>
          </p:cNvPr>
          <p:cNvSpPr/>
          <p:nvPr/>
        </p:nvSpPr>
        <p:spPr>
          <a:xfrm>
            <a:off x="5200457" y="5329786"/>
            <a:ext cx="216024" cy="216024"/>
          </a:xfrm>
          <a:prstGeom prst="ellipse">
            <a:avLst/>
          </a:prstGeom>
          <a:solidFill>
            <a:srgbClr val="FFFF00">
              <a:alpha val="9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E3B80537-850A-4502-94B0-3E29EAD4D376}"/>
              </a:ext>
            </a:extLst>
          </p:cNvPr>
          <p:cNvSpPr/>
          <p:nvPr/>
        </p:nvSpPr>
        <p:spPr>
          <a:xfrm>
            <a:off x="5215309" y="4509120"/>
            <a:ext cx="216024" cy="216024"/>
          </a:xfrm>
          <a:prstGeom prst="ellipse">
            <a:avLst/>
          </a:prstGeom>
          <a:solidFill>
            <a:srgbClr val="FFFF00">
              <a:alpha val="4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EE83C57E-457B-4E77-B877-4283A8092AC6}"/>
              </a:ext>
            </a:extLst>
          </p:cNvPr>
          <p:cNvSpPr/>
          <p:nvPr/>
        </p:nvSpPr>
        <p:spPr>
          <a:xfrm>
            <a:off x="5205783" y="3717032"/>
            <a:ext cx="216024" cy="216024"/>
          </a:xfrm>
          <a:prstGeom prst="ellipse">
            <a:avLst/>
          </a:prstGeom>
          <a:solidFill>
            <a:srgbClr val="FFFF00">
              <a:alpha val="4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1F909821-24D3-4429-B666-474F86AE2381}"/>
              </a:ext>
            </a:extLst>
          </p:cNvPr>
          <p:cNvSpPr/>
          <p:nvPr/>
        </p:nvSpPr>
        <p:spPr>
          <a:xfrm>
            <a:off x="5258739" y="2958848"/>
            <a:ext cx="216024" cy="216024"/>
          </a:xfrm>
          <a:prstGeom prst="ellipse">
            <a:avLst/>
          </a:prstGeom>
          <a:solidFill>
            <a:srgbClr val="FFFF00">
              <a:alpha val="4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66A5067F-D52C-481C-B55D-D9F6C7AF0BB2}"/>
              </a:ext>
            </a:extLst>
          </p:cNvPr>
          <p:cNvSpPr/>
          <p:nvPr/>
        </p:nvSpPr>
        <p:spPr>
          <a:xfrm>
            <a:off x="5273028" y="2161997"/>
            <a:ext cx="216024" cy="216024"/>
          </a:xfrm>
          <a:prstGeom prst="ellipse">
            <a:avLst/>
          </a:prstGeom>
          <a:solidFill>
            <a:srgbClr val="FFFF00">
              <a:alpha val="6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6872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74" y="1695301"/>
            <a:ext cx="6878154" cy="4065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56" y="1700809"/>
            <a:ext cx="8847781" cy="3888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1143000"/>
          </a:xfrm>
        </p:spPr>
        <p:txBody>
          <a:bodyPr>
            <a:noAutofit/>
          </a:bodyPr>
          <a:lstStyle/>
          <a:p>
            <a:r>
              <a:rPr lang="it-IT" sz="2800" b="1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DIPOLE: </a:t>
            </a:r>
            <a:r>
              <a:rPr lang="it-IT" sz="2800" b="1" i="1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Different</a:t>
            </a:r>
            <a:r>
              <a:rPr lang="it-IT" sz="2800" b="1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b="1" i="1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direction</a:t>
            </a:r>
            <a:r>
              <a:rPr lang="it-IT" sz="2800" b="1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SIZE</a:t>
            </a:r>
            <a:br>
              <a:rPr lang="it-IT" sz="2800" b="1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2800" b="1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</a:t>
            </a:r>
            <a:r>
              <a:rPr lang="it-IT" sz="2800" b="1" i="1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EeV</a:t>
            </a:r>
            <a:r>
              <a:rPr lang="it-IT" sz="2800" b="1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AUGER </a:t>
            </a:r>
            <a:r>
              <a:rPr lang="it-IT" sz="2800" b="1" i="1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anisotropy</a:t>
            </a:r>
            <a:r>
              <a:rPr lang="it-IT" sz="2800" b="1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b="1" i="1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respect</a:t>
            </a:r>
            <a:r>
              <a:rPr lang="it-IT" sz="2800" b="1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with  </a:t>
            </a:r>
            <a:r>
              <a:rPr lang="it-IT" sz="2800" b="1" i="1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cosmic</a:t>
            </a:r>
            <a:r>
              <a:rPr lang="it-IT" sz="2800" b="1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big bang </a:t>
            </a:r>
            <a:r>
              <a:rPr lang="it-IT" sz="2800" b="1" i="1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dipole</a:t>
            </a:r>
            <a:r>
              <a:rPr lang="it-IT" sz="2800" b="1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</a:t>
            </a:r>
            <a:r>
              <a:rPr lang="it-IT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Virgo-</a:t>
            </a:r>
            <a:r>
              <a:rPr lang="it-IT" sz="2800" b="1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  - Great </a:t>
            </a:r>
            <a:r>
              <a:rPr lang="it-IT" sz="2800" b="1" i="1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Attractor</a:t>
            </a:r>
            <a:r>
              <a:rPr lang="it-IT" sz="2800" b="1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-and the </a:t>
            </a:r>
            <a:r>
              <a:rPr lang="it-IT" sz="2800" b="1" i="1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galactic</a:t>
            </a:r>
            <a:r>
              <a:rPr lang="it-IT" sz="2800" b="1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b="1" i="1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role</a:t>
            </a:r>
            <a:endParaRPr lang="it-IT" sz="2800" b="1" i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Fargion 21 September 2024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0122F1-0DD1-4220-AD7E-FDB1163335E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1C564445-495E-4756-A848-710577E89C39}"/>
              </a:ext>
            </a:extLst>
          </p:cNvPr>
          <p:cNvSpPr/>
          <p:nvPr/>
        </p:nvSpPr>
        <p:spPr>
          <a:xfrm>
            <a:off x="4860032" y="2204864"/>
            <a:ext cx="216024" cy="216024"/>
          </a:xfrm>
          <a:prstGeom prst="ellipse">
            <a:avLst/>
          </a:prstGeom>
          <a:solidFill>
            <a:srgbClr val="FF0000">
              <a:alpha val="9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8287FCB6-4D0B-4376-87B1-F21522A84DE9}"/>
              </a:ext>
            </a:extLst>
          </p:cNvPr>
          <p:cNvSpPr/>
          <p:nvPr/>
        </p:nvSpPr>
        <p:spPr>
          <a:xfrm>
            <a:off x="2699791" y="1232322"/>
            <a:ext cx="257721" cy="196428"/>
          </a:xfrm>
          <a:prstGeom prst="ellipse">
            <a:avLst/>
          </a:prstGeom>
          <a:solidFill>
            <a:srgbClr val="FF0000">
              <a:alpha val="9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45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FFE6A4-CFA5-4001-AFCD-16F2B15A7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96" y="274638"/>
            <a:ext cx="8568952" cy="365125"/>
          </a:xfrm>
        </p:spPr>
        <p:txBody>
          <a:bodyPr>
            <a:normAutofit fontScale="90000"/>
          </a:bodyPr>
          <a:lstStyle/>
          <a:p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A brief </a:t>
            </a:r>
            <a:r>
              <a:rPr lang="it-IT" b="1" i="1" dirty="0" err="1">
                <a:solidFill>
                  <a:schemeClr val="accent1">
                    <a:lumMod val="75000"/>
                  </a:schemeClr>
                </a:solidFill>
              </a:rPr>
              <a:t>Summary</a:t>
            </a:r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 of «</a:t>
            </a:r>
            <a:r>
              <a:rPr lang="it-IT" b="1" i="1" dirty="0" err="1">
                <a:solidFill>
                  <a:schemeClr val="accent1">
                    <a:lumMod val="75000"/>
                  </a:schemeClr>
                </a:solidFill>
              </a:rPr>
              <a:t>Cosmic</a:t>
            </a:r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b="1" i="1" dirty="0" err="1">
                <a:solidFill>
                  <a:schemeClr val="accent1">
                    <a:lumMod val="75000"/>
                  </a:schemeClr>
                </a:solidFill>
              </a:rPr>
              <a:t>Rays</a:t>
            </a:r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»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104808E-1C1F-4B67-A766-F067D78E0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3</a:t>
            </a:fld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1F9A079-0924-47F8-930F-EF677A0B5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144" y="1295289"/>
            <a:ext cx="3168352" cy="206438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89214BF-4C94-4299-A8E2-B82A1FDA4F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3762657"/>
            <a:ext cx="3084144" cy="2439731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9BAD559D-45A4-4227-B069-1D3BD1329922}"/>
              </a:ext>
            </a:extLst>
          </p:cNvPr>
          <p:cNvSpPr txBox="1"/>
          <p:nvPr/>
        </p:nvSpPr>
        <p:spPr>
          <a:xfrm>
            <a:off x="6878965" y="6300028"/>
            <a:ext cx="10054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i="1" dirty="0">
                <a:solidFill>
                  <a:schemeClr val="accent6">
                    <a:lumMod val="50000"/>
                  </a:schemeClr>
                </a:solidFill>
              </a:rPr>
              <a:t>UHECR</a:t>
            </a:r>
          </a:p>
        </p:txBody>
      </p:sp>
      <p:sp>
        <p:nvSpPr>
          <p:cNvPr id="9" name="Freccia in giù 8">
            <a:extLst>
              <a:ext uri="{FF2B5EF4-FFF2-40B4-BE49-F238E27FC236}">
                <a16:creationId xmlns:a16="http://schemas.microsoft.com/office/drawing/2014/main" id="{B5A53A68-0598-4DD0-B2AB-3AA3D11A0308}"/>
              </a:ext>
            </a:extLst>
          </p:cNvPr>
          <p:cNvSpPr/>
          <p:nvPr/>
        </p:nvSpPr>
        <p:spPr>
          <a:xfrm rot="16200000">
            <a:off x="8007464" y="6834296"/>
            <a:ext cx="234636" cy="6248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Segnaposto piè di pagina 13">
            <a:extLst>
              <a:ext uri="{FF2B5EF4-FFF2-40B4-BE49-F238E27FC236}">
                <a16:creationId xmlns:a16="http://schemas.microsoft.com/office/drawing/2014/main" id="{675B5D59-D226-4F8E-98F8-BD29491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err="1"/>
              <a:t>Fargion</a:t>
            </a:r>
            <a:r>
              <a:rPr lang="it-IT" dirty="0"/>
              <a:t> 21 </a:t>
            </a:r>
            <a:r>
              <a:rPr lang="it-IT" dirty="0" err="1"/>
              <a:t>September</a:t>
            </a:r>
            <a:r>
              <a:rPr lang="it-IT" dirty="0"/>
              <a:t> 2024</a:t>
            </a:r>
          </a:p>
        </p:txBody>
      </p:sp>
      <p:pic>
        <p:nvPicPr>
          <p:cNvPr id="19" name="Segnaposto contenuto 18">
            <a:extLst>
              <a:ext uri="{FF2B5EF4-FFF2-40B4-BE49-F238E27FC236}">
                <a16:creationId xmlns:a16="http://schemas.microsoft.com/office/drawing/2014/main" id="{7E13A9E7-B1DF-4E74-A3DE-7D52043896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82082"/>
            <a:ext cx="5279514" cy="5599245"/>
          </a:xfr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2CCB68C5-37A1-4EFC-9423-91A99901126C}"/>
              </a:ext>
            </a:extLst>
          </p:cNvPr>
          <p:cNvSpPr txBox="1"/>
          <p:nvPr/>
        </p:nvSpPr>
        <p:spPr>
          <a:xfrm>
            <a:off x="4443138" y="6017722"/>
            <a:ext cx="10054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i="1" dirty="0">
                <a:solidFill>
                  <a:schemeClr val="accent6">
                    <a:lumMod val="50000"/>
                  </a:schemeClr>
                </a:solidFill>
              </a:rPr>
              <a:t>UHECR</a:t>
            </a:r>
          </a:p>
        </p:txBody>
      </p:sp>
      <p:sp>
        <p:nvSpPr>
          <p:cNvPr id="3" name="Freccia a destra 2">
            <a:extLst>
              <a:ext uri="{FF2B5EF4-FFF2-40B4-BE49-F238E27FC236}">
                <a16:creationId xmlns:a16="http://schemas.microsoft.com/office/drawing/2014/main" id="{94998693-C2D0-4C88-84CA-A7DB648A2E12}"/>
              </a:ext>
            </a:extLst>
          </p:cNvPr>
          <p:cNvSpPr/>
          <p:nvPr/>
        </p:nvSpPr>
        <p:spPr>
          <a:xfrm>
            <a:off x="2915816" y="5157192"/>
            <a:ext cx="811666" cy="3255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3815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D4CAC7-2916-4E03-81C6-0B799A250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36525"/>
            <a:ext cx="8651304" cy="1143000"/>
          </a:xfrm>
        </p:spPr>
        <p:txBody>
          <a:bodyPr>
            <a:noAutofit/>
          </a:bodyPr>
          <a:lstStyle/>
          <a:p>
            <a:r>
              <a:rPr lang="it-IT" sz="28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Galactic</a:t>
            </a:r>
            <a:r>
              <a:rPr lang="it-IT" sz="2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coordinate</a:t>
            </a:r>
            <a:r>
              <a:rPr lang="it-IT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—</a:t>
            </a:r>
            <a:r>
              <a:rPr lang="it-IT" sz="3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AUGER </a:t>
            </a:r>
            <a:r>
              <a:rPr lang="it-IT" sz="36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Dipole</a:t>
            </a:r>
            <a:r>
              <a:rPr lang="it-IT" sz="3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36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Anisotropy</a:t>
            </a:r>
            <a:r>
              <a:rPr lang="it-IT" sz="3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-Hot spots- Local </a:t>
            </a:r>
            <a:r>
              <a:rPr lang="it-IT" sz="36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Sheet</a:t>
            </a:r>
            <a:r>
              <a:rPr lang="it-IT" sz="3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Sources</a:t>
            </a:r>
            <a:endParaRPr lang="it-IT" sz="2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2BAAC526-3FCF-42A0-952D-C46BA5E0E6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568" y="1196752"/>
            <a:ext cx="7776864" cy="5201345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617F1AC-2332-46CB-914A-3F50F8DC1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21 September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BA41DEC-7814-4AFB-9640-9566840D0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48553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BA71F9-B440-4102-850A-D408B5A5A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Galactic</a:t>
            </a:r>
            <a:r>
              <a:rPr lang="it-IT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Coordinate: Hot Spots and Local </a:t>
            </a:r>
            <a:r>
              <a:rPr lang="it-IT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Sheet</a:t>
            </a:r>
            <a:r>
              <a:rPr lang="it-IT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Sources++ </a:t>
            </a:r>
            <a:r>
              <a:rPr lang="it-IT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Multiplets</a:t>
            </a:r>
            <a:endParaRPr lang="it-IT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E831D813-EA6F-4DCE-87A3-4CC0827748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576" y="1628800"/>
            <a:ext cx="7773263" cy="5316406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1180642-89C1-4B7A-BC19-0ABF8FF8C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21 September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26199C0-0015-4699-8D41-9DA9EAB21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31</a:t>
            </a:fld>
            <a:endParaRPr lang="it-IT"/>
          </a:p>
        </p:txBody>
      </p:sp>
      <p:sp>
        <p:nvSpPr>
          <p:cNvPr id="7" name="Freccia in giù 6">
            <a:extLst>
              <a:ext uri="{FF2B5EF4-FFF2-40B4-BE49-F238E27FC236}">
                <a16:creationId xmlns:a16="http://schemas.microsoft.com/office/drawing/2014/main" id="{65E290EF-1E3B-47D0-9EF1-CA03B0E6E11B}"/>
              </a:ext>
            </a:extLst>
          </p:cNvPr>
          <p:cNvSpPr/>
          <p:nvPr/>
        </p:nvSpPr>
        <p:spPr>
          <a:xfrm rot="8648632" flipH="1">
            <a:off x="5070429" y="4582830"/>
            <a:ext cx="97489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in giù 7">
            <a:extLst>
              <a:ext uri="{FF2B5EF4-FFF2-40B4-BE49-F238E27FC236}">
                <a16:creationId xmlns:a16="http://schemas.microsoft.com/office/drawing/2014/main" id="{BD6BB35D-8374-4092-8A2D-ADC44998F354}"/>
              </a:ext>
            </a:extLst>
          </p:cNvPr>
          <p:cNvSpPr/>
          <p:nvPr/>
        </p:nvSpPr>
        <p:spPr>
          <a:xfrm rot="4944017" flipH="1">
            <a:off x="5859637" y="2807292"/>
            <a:ext cx="97489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reccia in giù 8">
            <a:extLst>
              <a:ext uri="{FF2B5EF4-FFF2-40B4-BE49-F238E27FC236}">
                <a16:creationId xmlns:a16="http://schemas.microsoft.com/office/drawing/2014/main" id="{A51D4190-64D5-4D4D-9603-14E2FAAB0DC2}"/>
              </a:ext>
            </a:extLst>
          </p:cNvPr>
          <p:cNvSpPr/>
          <p:nvPr/>
        </p:nvSpPr>
        <p:spPr>
          <a:xfrm rot="4944017" flipH="1">
            <a:off x="8515466" y="954364"/>
            <a:ext cx="97489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41628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6869EC-8DFE-4642-897B-F26296B87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b="1" i="1" dirty="0" err="1">
                <a:solidFill>
                  <a:schemeClr val="accent5">
                    <a:lumMod val="75000"/>
                  </a:schemeClr>
                </a:solidFill>
              </a:rPr>
              <a:t>Additional</a:t>
            </a:r>
            <a:r>
              <a:rPr lang="it-IT" sz="3200" b="1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it-IT" sz="3200" b="1" i="1" dirty="0" err="1">
                <a:solidFill>
                  <a:schemeClr val="accent5">
                    <a:lumMod val="75000"/>
                  </a:schemeClr>
                </a:solidFill>
              </a:rPr>
              <a:t>Multiplets</a:t>
            </a:r>
            <a:r>
              <a:rPr lang="it-IT" sz="3200" b="1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br>
              <a:rPr lang="it-IT" sz="3200" b="1" i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it-IT" sz="3200" b="1" i="1" dirty="0">
                <a:solidFill>
                  <a:schemeClr val="accent5">
                    <a:lumMod val="75000"/>
                  </a:schemeClr>
                </a:solidFill>
              </a:rPr>
              <a:t>and </a:t>
            </a:r>
            <a:r>
              <a:rPr lang="it-IT" sz="3200" b="1" i="1" dirty="0" err="1">
                <a:solidFill>
                  <a:schemeClr val="accent5">
                    <a:lumMod val="75000"/>
                  </a:schemeClr>
                </a:solidFill>
              </a:rPr>
              <a:t>puzzling</a:t>
            </a:r>
            <a:r>
              <a:rPr lang="it-IT" sz="3200" b="1" i="1" dirty="0">
                <a:solidFill>
                  <a:schemeClr val="accent5">
                    <a:lumMod val="75000"/>
                  </a:schemeClr>
                </a:solidFill>
              </a:rPr>
              <a:t> clustering </a:t>
            </a:r>
            <a:r>
              <a:rPr lang="it-IT" sz="3200" b="1" i="1" dirty="0" err="1">
                <a:solidFill>
                  <a:schemeClr val="accent5">
                    <a:lumMod val="75000"/>
                  </a:schemeClr>
                </a:solidFill>
              </a:rPr>
              <a:t>at</a:t>
            </a:r>
            <a:r>
              <a:rPr lang="it-IT" sz="3200" b="1" i="1" dirty="0">
                <a:solidFill>
                  <a:schemeClr val="accent5">
                    <a:lumMod val="75000"/>
                  </a:schemeClr>
                </a:solidFill>
              </a:rPr>
              <a:t> 3C454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5B211DC6-370E-4948-8CDF-8E14C2425B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2424" y="1340768"/>
            <a:ext cx="7836039" cy="4845593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A4417A7-98D8-4C27-8486-EEF3321D4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21 September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2A964CB-63A8-4DA9-9625-73CFBFDCE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32</a:t>
            </a:fld>
            <a:endParaRPr lang="it-IT"/>
          </a:p>
        </p:txBody>
      </p:sp>
      <p:sp>
        <p:nvSpPr>
          <p:cNvPr id="7" name="Freccia in giù 6">
            <a:extLst>
              <a:ext uri="{FF2B5EF4-FFF2-40B4-BE49-F238E27FC236}">
                <a16:creationId xmlns:a16="http://schemas.microsoft.com/office/drawing/2014/main" id="{82100E0C-96E7-42C5-AFBB-424F0B410976}"/>
              </a:ext>
            </a:extLst>
          </p:cNvPr>
          <p:cNvSpPr/>
          <p:nvPr/>
        </p:nvSpPr>
        <p:spPr>
          <a:xfrm rot="4944017" flipH="1">
            <a:off x="6139202" y="1871188"/>
            <a:ext cx="97489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in giù 7">
            <a:extLst>
              <a:ext uri="{FF2B5EF4-FFF2-40B4-BE49-F238E27FC236}">
                <a16:creationId xmlns:a16="http://schemas.microsoft.com/office/drawing/2014/main" id="{9A38D40E-7E8C-4F16-85F9-5B79925D63CB}"/>
              </a:ext>
            </a:extLst>
          </p:cNvPr>
          <p:cNvSpPr/>
          <p:nvPr/>
        </p:nvSpPr>
        <p:spPr>
          <a:xfrm rot="4944017" flipH="1" flipV="1">
            <a:off x="5892031" y="2999359"/>
            <a:ext cx="123929" cy="3019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Freccia in giù 9">
            <a:extLst>
              <a:ext uri="{FF2B5EF4-FFF2-40B4-BE49-F238E27FC236}">
                <a16:creationId xmlns:a16="http://schemas.microsoft.com/office/drawing/2014/main" id="{912F082A-98A9-4621-BFB1-260521515067}"/>
              </a:ext>
            </a:extLst>
          </p:cNvPr>
          <p:cNvSpPr/>
          <p:nvPr/>
        </p:nvSpPr>
        <p:spPr>
          <a:xfrm rot="4944017" flipH="1">
            <a:off x="4126048" y="3132473"/>
            <a:ext cx="211021" cy="592558"/>
          </a:xfrm>
          <a:prstGeom prst="downArrow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34528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7AE8F32-9ECF-4C75-9894-545A934BB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74638"/>
            <a:ext cx="8856984" cy="1143000"/>
          </a:xfrm>
        </p:spPr>
        <p:txBody>
          <a:bodyPr>
            <a:normAutofit fontScale="90000"/>
          </a:bodyPr>
          <a:lstStyle/>
          <a:p>
            <a:r>
              <a:rPr lang="it-IT" b="1" i="1" dirty="0" err="1">
                <a:solidFill>
                  <a:srgbClr val="00B050"/>
                </a:solidFill>
              </a:rPr>
              <a:t>Amaterasu</a:t>
            </a:r>
            <a:r>
              <a:rPr lang="it-IT" b="1" i="1" dirty="0">
                <a:solidFill>
                  <a:srgbClr val="00B050"/>
                </a:solidFill>
              </a:rPr>
              <a:t>, </a:t>
            </a:r>
            <a:r>
              <a:rPr lang="it-IT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most</a:t>
            </a:r>
            <a:r>
              <a:rPr lang="it-IT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recent</a:t>
            </a:r>
            <a:r>
              <a:rPr lang="it-IT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TA 220 </a:t>
            </a:r>
            <a:r>
              <a:rPr lang="it-IT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EeV</a:t>
            </a:r>
            <a:r>
              <a:rPr lang="it-IT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UHECR: a  SS433 heavy </a:t>
            </a:r>
            <a:r>
              <a:rPr lang="it-IT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bent</a:t>
            </a:r>
            <a:r>
              <a:rPr lang="it-IT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Ni UHECR?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A4C9A9DB-5A07-4461-BBDD-C9CCC785E2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0439" y="1600200"/>
            <a:ext cx="7563122" cy="4525963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E4FCBA3-56EE-4CB5-854E-0E66430D3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21 September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2A09F90-4822-48D1-AB29-877D11646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33</a:t>
            </a:fld>
            <a:endParaRPr lang="it-IT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91109D75-AC16-4E4B-A393-64D73A710D61}"/>
              </a:ext>
            </a:extLst>
          </p:cNvPr>
          <p:cNvSpPr/>
          <p:nvPr/>
        </p:nvSpPr>
        <p:spPr>
          <a:xfrm>
            <a:off x="1043608" y="1916832"/>
            <a:ext cx="216024" cy="216024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CBB3A542-83D9-4D6D-BD77-1007346D40D8}"/>
              </a:ext>
            </a:extLst>
          </p:cNvPr>
          <p:cNvSpPr/>
          <p:nvPr/>
        </p:nvSpPr>
        <p:spPr>
          <a:xfrm>
            <a:off x="539552" y="188640"/>
            <a:ext cx="216024" cy="216024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reccia in giù 8">
            <a:extLst>
              <a:ext uri="{FF2B5EF4-FFF2-40B4-BE49-F238E27FC236}">
                <a16:creationId xmlns:a16="http://schemas.microsoft.com/office/drawing/2014/main" id="{995BB591-336C-4575-8C06-0A5A6CFC8108}"/>
              </a:ext>
            </a:extLst>
          </p:cNvPr>
          <p:cNvSpPr/>
          <p:nvPr/>
        </p:nvSpPr>
        <p:spPr>
          <a:xfrm rot="4944017" flipH="1">
            <a:off x="3549984" y="3132721"/>
            <a:ext cx="211021" cy="592558"/>
          </a:xfrm>
          <a:prstGeom prst="downArrow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60003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B9F86C-0141-4EE0-B244-D4DC3473A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643192" cy="691927"/>
          </a:xfrm>
        </p:spPr>
        <p:txBody>
          <a:bodyPr>
            <a:normAutofit fontScale="90000"/>
          </a:bodyPr>
          <a:lstStyle/>
          <a:p>
            <a:r>
              <a:rPr lang="it-IT" b="1" i="1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Conclusions</a:t>
            </a:r>
            <a:endParaRPr lang="it-IT" b="1" i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E0EA9FE-FCBD-4F36-BC97-3E78BEAF2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4744"/>
            <a:ext cx="8579296" cy="5159598"/>
          </a:xfrm>
        </p:spPr>
        <p:txBody>
          <a:bodyPr>
            <a:normAutofit fontScale="85000" lnSpcReduction="20000"/>
          </a:bodyPr>
          <a:lstStyle/>
          <a:p>
            <a:r>
              <a:rPr lang="it-IT" sz="2400" b="1" i="1" dirty="0">
                <a:solidFill>
                  <a:schemeClr val="accent6">
                    <a:lumMod val="50000"/>
                  </a:schemeClr>
                </a:solidFill>
              </a:rPr>
              <a:t>UHECR clustering are  </a:t>
            </a:r>
            <a:r>
              <a:rPr lang="it-IT" sz="2400" b="1" i="1" dirty="0" err="1">
                <a:solidFill>
                  <a:schemeClr val="accent6">
                    <a:lumMod val="50000"/>
                  </a:schemeClr>
                </a:solidFill>
              </a:rPr>
              <a:t>mostly</a:t>
            </a:r>
            <a:r>
              <a:rPr lang="it-IT" sz="2400" b="1" i="1" dirty="0">
                <a:solidFill>
                  <a:schemeClr val="accent6">
                    <a:lumMod val="50000"/>
                  </a:schemeClr>
                </a:solidFill>
              </a:rPr>
              <a:t> due to </a:t>
            </a:r>
            <a:r>
              <a:rPr lang="it-IT" sz="2400" b="1" i="1" dirty="0" err="1">
                <a:solidFill>
                  <a:schemeClr val="accent6">
                    <a:lumMod val="50000"/>
                  </a:schemeClr>
                </a:solidFill>
              </a:rPr>
              <a:t>lightest</a:t>
            </a:r>
            <a:r>
              <a:rPr lang="it-IT" sz="2400" b="1" i="1" dirty="0">
                <a:solidFill>
                  <a:schemeClr val="accent6">
                    <a:lumMod val="50000"/>
                  </a:schemeClr>
                </a:solidFill>
              </a:rPr>
              <a:t> nuclei: </a:t>
            </a:r>
            <a:r>
              <a:rPr lang="it-IT" sz="2400" b="1" i="1" dirty="0" err="1">
                <a:solidFill>
                  <a:schemeClr val="accent6">
                    <a:lumMod val="50000"/>
                  </a:schemeClr>
                </a:solidFill>
              </a:rPr>
              <a:t>D,H,Be,Li</a:t>
            </a:r>
            <a:endParaRPr lang="it-IT" sz="2400" b="1" i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it-IT" sz="24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UHECR are </a:t>
            </a:r>
            <a:r>
              <a:rPr lang="it-IT" sz="24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mainly</a:t>
            </a:r>
            <a:r>
              <a:rPr lang="it-IT" sz="24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made by </a:t>
            </a:r>
            <a:r>
              <a:rPr lang="it-IT" sz="24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GRBs</a:t>
            </a:r>
            <a:r>
              <a:rPr lang="it-IT" sz="24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and AGN jets</a:t>
            </a:r>
          </a:p>
          <a:p>
            <a:endParaRPr lang="it-IT" sz="2400" b="1" i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it-IT" sz="2000" b="1" i="1" dirty="0" err="1">
                <a:solidFill>
                  <a:schemeClr val="accent6">
                    <a:lumMod val="50000"/>
                  </a:schemeClr>
                </a:solidFill>
              </a:rPr>
              <a:t>Such</a:t>
            </a:r>
            <a:r>
              <a:rPr lang="it-IT" sz="2000" b="1" i="1" dirty="0">
                <a:solidFill>
                  <a:schemeClr val="accent6">
                    <a:lumMod val="50000"/>
                  </a:schemeClr>
                </a:solidFill>
              </a:rPr>
              <a:t> UHECR are  </a:t>
            </a:r>
            <a:r>
              <a:rPr lang="it-IT" sz="2000" b="1" i="1" dirty="0" err="1">
                <a:solidFill>
                  <a:schemeClr val="accent6">
                    <a:lumMod val="50000"/>
                  </a:schemeClr>
                </a:solidFill>
              </a:rPr>
              <a:t>bounded</a:t>
            </a:r>
            <a:r>
              <a:rPr lang="it-IT" sz="20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sz="2000" b="1" i="1" dirty="0" err="1">
                <a:solidFill>
                  <a:schemeClr val="accent6">
                    <a:lumMod val="50000"/>
                  </a:schemeClr>
                </a:solidFill>
              </a:rPr>
              <a:t>within</a:t>
            </a:r>
            <a:r>
              <a:rPr lang="it-IT" sz="2000" b="1" i="1" dirty="0">
                <a:solidFill>
                  <a:schemeClr val="accent6">
                    <a:lumMod val="50000"/>
                  </a:schemeClr>
                </a:solidFill>
              </a:rPr>
              <a:t> 4 </a:t>
            </a:r>
            <a:r>
              <a:rPr lang="it-IT" sz="2000" b="1" i="1" dirty="0" err="1">
                <a:solidFill>
                  <a:schemeClr val="accent6">
                    <a:lumMod val="50000"/>
                  </a:schemeClr>
                </a:solidFill>
              </a:rPr>
              <a:t>Mpc</a:t>
            </a:r>
            <a:r>
              <a:rPr lang="it-IT" sz="2000" b="1" i="1" dirty="0">
                <a:solidFill>
                  <a:schemeClr val="accent6">
                    <a:lumMod val="50000"/>
                  </a:schemeClr>
                </a:solidFill>
              </a:rPr>
              <a:t>  in Local </a:t>
            </a:r>
            <a:r>
              <a:rPr lang="it-IT" sz="2000" b="1" i="1" dirty="0" err="1">
                <a:solidFill>
                  <a:schemeClr val="accent6">
                    <a:lumMod val="50000"/>
                  </a:schemeClr>
                </a:solidFill>
              </a:rPr>
              <a:t>Sheet</a:t>
            </a:r>
            <a:r>
              <a:rPr lang="it-IT" sz="20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sz="2000" b="1" i="1" dirty="0" err="1">
                <a:solidFill>
                  <a:schemeClr val="accent6">
                    <a:lumMod val="50000"/>
                  </a:schemeClr>
                </a:solidFill>
              </a:rPr>
              <a:t>Galaxies</a:t>
            </a:r>
            <a:r>
              <a:rPr lang="it-IT" sz="20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it-IT" sz="2000" b="1" i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it-IT" sz="2000" b="1" i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it-IT" sz="26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The first clustering : </a:t>
            </a:r>
            <a:r>
              <a:rPr lang="it-IT" sz="26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Cen</a:t>
            </a:r>
            <a:r>
              <a:rPr lang="it-IT" sz="26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A, M82, NGC 253  are </a:t>
            </a:r>
            <a:r>
              <a:rPr lang="it-IT" sz="26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found</a:t>
            </a:r>
            <a:r>
              <a:rPr lang="it-IT" sz="26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and </a:t>
            </a:r>
            <a:r>
              <a:rPr lang="it-IT" sz="26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confirmed</a:t>
            </a:r>
            <a:r>
              <a:rPr lang="it-IT" sz="26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; M31, Maffei </a:t>
            </a:r>
            <a:r>
              <a:rPr lang="it-IT" sz="26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Galaxies</a:t>
            </a:r>
            <a:r>
              <a:rPr lang="it-IT" sz="26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it-IT" sz="26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Cas</a:t>
            </a:r>
            <a:r>
              <a:rPr lang="it-IT" sz="26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A, </a:t>
            </a:r>
            <a:r>
              <a:rPr lang="it-IT" sz="26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also</a:t>
            </a:r>
            <a:r>
              <a:rPr lang="it-IT" sz="26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start to </a:t>
            </a:r>
            <a:r>
              <a:rPr lang="it-IT" sz="26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arise</a:t>
            </a:r>
            <a:r>
              <a:rPr lang="it-IT" sz="26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  <a:p>
            <a:endParaRPr lang="it-IT" sz="2000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it-IT" sz="2600" b="1" i="1" dirty="0" err="1">
                <a:solidFill>
                  <a:schemeClr val="accent2">
                    <a:lumMod val="75000"/>
                  </a:schemeClr>
                </a:solidFill>
              </a:rPr>
              <a:t>Multiplets</a:t>
            </a:r>
            <a:r>
              <a:rPr lang="it-IT" sz="2600" b="1" i="1" dirty="0">
                <a:solidFill>
                  <a:schemeClr val="accent2">
                    <a:lumMod val="75000"/>
                  </a:schemeClr>
                </a:solidFill>
              </a:rPr>
              <a:t> from </a:t>
            </a:r>
            <a:r>
              <a:rPr lang="it-IT" sz="2600" b="1" i="1" dirty="0" err="1">
                <a:solidFill>
                  <a:schemeClr val="accent2">
                    <a:lumMod val="75000"/>
                  </a:schemeClr>
                </a:solidFill>
              </a:rPr>
              <a:t>Cen</a:t>
            </a:r>
            <a:r>
              <a:rPr lang="it-IT" sz="2600" b="1" i="1" dirty="0">
                <a:solidFill>
                  <a:schemeClr val="accent2">
                    <a:lumMod val="75000"/>
                  </a:schemeClr>
                </a:solidFill>
              </a:rPr>
              <a:t> A and NGC 253  </a:t>
            </a:r>
            <a:r>
              <a:rPr lang="it-IT" sz="2600" b="1" i="1" dirty="0" err="1">
                <a:solidFill>
                  <a:schemeClr val="accent2">
                    <a:lumMod val="75000"/>
                  </a:schemeClr>
                </a:solidFill>
              </a:rPr>
              <a:t>have</a:t>
            </a:r>
            <a:r>
              <a:rPr lang="it-IT" sz="26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sz="2600" b="1" i="1" dirty="0" err="1">
                <a:solidFill>
                  <a:schemeClr val="accent2">
                    <a:lumMod val="75000"/>
                  </a:schemeClr>
                </a:solidFill>
              </a:rPr>
              <a:t>been</a:t>
            </a:r>
            <a:r>
              <a:rPr lang="it-IT" sz="26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sz="2600" b="1" i="1" dirty="0" err="1">
                <a:solidFill>
                  <a:schemeClr val="accent2">
                    <a:lumMod val="75000"/>
                  </a:schemeClr>
                </a:solidFill>
              </a:rPr>
              <a:t>foreseen</a:t>
            </a:r>
            <a:r>
              <a:rPr lang="it-IT" sz="2600" b="1" i="1" dirty="0">
                <a:solidFill>
                  <a:schemeClr val="accent2">
                    <a:lumMod val="75000"/>
                  </a:schemeClr>
                </a:solidFill>
              </a:rPr>
              <a:t>/</a:t>
            </a:r>
            <a:r>
              <a:rPr lang="it-IT" sz="2600" b="1" i="1" dirty="0" err="1">
                <a:solidFill>
                  <a:schemeClr val="accent2">
                    <a:lumMod val="75000"/>
                  </a:schemeClr>
                </a:solidFill>
              </a:rPr>
              <a:t>observed</a:t>
            </a:r>
            <a:r>
              <a:rPr lang="it-IT" sz="2600" b="1" i="1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endParaRPr lang="it-IT" sz="2000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it-IT" sz="2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UHECR </a:t>
            </a:r>
            <a:r>
              <a:rPr lang="it-IT" sz="28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Asymmetry</a:t>
            </a:r>
            <a:r>
              <a:rPr lang="it-IT" sz="2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North South made by  </a:t>
            </a:r>
            <a:r>
              <a:rPr lang="it-IT" sz="28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few</a:t>
            </a:r>
            <a:r>
              <a:rPr lang="it-IT" sz="2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Local </a:t>
            </a:r>
            <a:r>
              <a:rPr lang="it-IT" sz="28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Sheet</a:t>
            </a:r>
            <a:r>
              <a:rPr lang="it-IT" sz="2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masses </a:t>
            </a:r>
            <a:r>
              <a:rPr lang="it-IT" sz="28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asymmetry</a:t>
            </a:r>
            <a:r>
              <a:rPr lang="it-IT" sz="2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in </a:t>
            </a:r>
            <a:r>
              <a:rPr lang="it-IT" sz="28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sky</a:t>
            </a:r>
            <a:endParaRPr lang="it-IT" sz="2800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it-IT" sz="2000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it-IT" sz="2100" b="1" i="1" dirty="0">
                <a:solidFill>
                  <a:schemeClr val="accent2">
                    <a:lumMod val="75000"/>
                  </a:schemeClr>
                </a:solidFill>
              </a:rPr>
              <a:t>UHECR AUGER </a:t>
            </a:r>
            <a:r>
              <a:rPr lang="it-IT" sz="2100" b="1" i="1" dirty="0" err="1">
                <a:solidFill>
                  <a:schemeClr val="accent2">
                    <a:lumMod val="75000"/>
                  </a:schemeClr>
                </a:solidFill>
              </a:rPr>
              <a:t>Dipole</a:t>
            </a:r>
            <a:r>
              <a:rPr lang="it-IT" sz="21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sz="2100" b="1" i="1" dirty="0" err="1">
                <a:solidFill>
                  <a:schemeClr val="accent2">
                    <a:lumMod val="75000"/>
                  </a:schemeClr>
                </a:solidFill>
              </a:rPr>
              <a:t>fed</a:t>
            </a:r>
            <a:r>
              <a:rPr lang="it-IT" sz="2100" b="1" i="1" dirty="0">
                <a:solidFill>
                  <a:schemeClr val="accent2">
                    <a:lumMod val="75000"/>
                  </a:schemeClr>
                </a:solidFill>
              </a:rPr>
              <a:t> by NGC 253 and , </a:t>
            </a:r>
            <a:r>
              <a:rPr lang="it-IT" sz="2100" b="1" i="1" dirty="0" err="1">
                <a:solidFill>
                  <a:schemeClr val="accent2">
                    <a:lumMod val="75000"/>
                  </a:schemeClr>
                </a:solidFill>
              </a:rPr>
              <a:t>possible</a:t>
            </a:r>
            <a:r>
              <a:rPr lang="it-IT" sz="2100" b="1" i="1" dirty="0">
                <a:solidFill>
                  <a:schemeClr val="accent2">
                    <a:lumMod val="75000"/>
                  </a:schemeClr>
                </a:solidFill>
              </a:rPr>
              <a:t> LMC, Vela, </a:t>
            </a:r>
            <a:r>
              <a:rPr lang="it-IT" sz="2100" b="1" i="1" dirty="0" err="1">
                <a:solidFill>
                  <a:schemeClr val="accent2">
                    <a:lumMod val="75000"/>
                  </a:schemeClr>
                </a:solidFill>
              </a:rPr>
              <a:t>Crab</a:t>
            </a:r>
            <a:endParaRPr lang="it-IT" sz="2000" b="1" i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it-IT" sz="2000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it-IT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If</a:t>
            </a:r>
            <a: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Mrk</a:t>
            </a:r>
            <a: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os</a:t>
            </a:r>
            <a: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3C454 AGN correlate more with UHECR clustering, and </a:t>
            </a:r>
            <a:r>
              <a:rPr lang="it-IT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their</a:t>
            </a:r>
            <a: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composition</a:t>
            </a:r>
            <a: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is</a:t>
            </a:r>
            <a: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nucleon</a:t>
            </a:r>
            <a: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like, Z </a:t>
            </a:r>
            <a:r>
              <a:rPr lang="it-IT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burst</a:t>
            </a:r>
            <a: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model </a:t>
            </a:r>
            <a:r>
              <a:rPr lang="it-IT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based</a:t>
            </a:r>
            <a: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on </a:t>
            </a:r>
            <a:r>
              <a:rPr lang="it-IT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ZeV-relic</a:t>
            </a:r>
            <a: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neutrino </a:t>
            </a:r>
            <a:r>
              <a:rPr lang="it-IT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overcome</a:t>
            </a:r>
            <a: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A Great </a:t>
            </a:r>
            <a:r>
              <a:rPr lang="it-IT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discover</a:t>
            </a:r>
            <a:endParaRPr lang="it-IT" sz="2000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044F83C-A78B-4547-9577-83FC7DB00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21 September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7144E44-584A-4490-BA07-4B210CC71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74286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805392-D7EA-4BD5-B961-1C5D09CEC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48" y="260648"/>
            <a:ext cx="8651304" cy="1143000"/>
          </a:xfrm>
        </p:spPr>
        <p:txBody>
          <a:bodyPr>
            <a:noAutofit/>
          </a:bodyPr>
          <a:lstStyle/>
          <a:p>
            <a:r>
              <a:rPr lang="it-IT" sz="3600" b="1" dirty="0"/>
              <a:t>2008-2024: </a:t>
            </a:r>
            <a:r>
              <a:rPr lang="it-IT" sz="3600" b="1" dirty="0">
                <a:solidFill>
                  <a:schemeClr val="accent2">
                    <a:lumMod val="75000"/>
                  </a:schemeClr>
                </a:solidFill>
              </a:rPr>
              <a:t>UHECR </a:t>
            </a:r>
            <a:r>
              <a:rPr lang="it-IT" sz="3600" b="1" dirty="0" err="1">
                <a:solidFill>
                  <a:schemeClr val="accent2">
                    <a:lumMod val="75000"/>
                  </a:schemeClr>
                </a:solidFill>
              </a:rPr>
              <a:t>Lightest</a:t>
            </a:r>
            <a:r>
              <a:rPr lang="it-IT" sz="3600" b="1" dirty="0">
                <a:solidFill>
                  <a:schemeClr val="accent2">
                    <a:lumMod val="75000"/>
                  </a:schemeClr>
                </a:solidFill>
              </a:rPr>
              <a:t> nuclei </a:t>
            </a:r>
            <a:br>
              <a:rPr lang="it-IT" sz="36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it-IT" sz="3600" b="1" dirty="0">
                <a:solidFill>
                  <a:schemeClr val="accent2">
                    <a:lumMod val="75000"/>
                  </a:schemeClr>
                </a:solidFill>
              </a:rPr>
              <a:t>Model </a:t>
            </a:r>
            <a:r>
              <a:rPr lang="it-IT" sz="3600" b="1" dirty="0" err="1">
                <a:solidFill>
                  <a:schemeClr val="accent2">
                    <a:lumMod val="75000"/>
                  </a:schemeClr>
                </a:solidFill>
              </a:rPr>
              <a:t>evolution</a:t>
            </a:r>
            <a:r>
              <a:rPr lang="it-IT" sz="3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A6BC109-CE1E-4DD6-8CAB-609D15E0A6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it-IT" sz="3600" b="1" dirty="0">
                <a:hlinkClick r:id="rId2"/>
              </a:rPr>
              <a:t>arXiv:2408.07172</a:t>
            </a:r>
            <a:r>
              <a:rPr lang="it-IT" sz="3600" b="1" dirty="0"/>
              <a:t>  , </a:t>
            </a:r>
            <a:r>
              <a:rPr lang="it-IT" sz="3600" b="1" dirty="0">
                <a:solidFill>
                  <a:schemeClr val="accent2">
                    <a:lumMod val="75000"/>
                  </a:schemeClr>
                </a:solidFill>
              </a:rPr>
              <a:t>UHECR Clustering: </a:t>
            </a:r>
            <a:r>
              <a:rPr lang="it-IT" sz="3600" b="1" dirty="0" err="1">
                <a:solidFill>
                  <a:schemeClr val="accent2">
                    <a:lumMod val="75000"/>
                  </a:schemeClr>
                </a:solidFill>
              </a:rPr>
              <a:t>Lightest</a:t>
            </a:r>
            <a:r>
              <a:rPr lang="it-IT" sz="3600" b="1" dirty="0">
                <a:solidFill>
                  <a:schemeClr val="accent2">
                    <a:lumMod val="75000"/>
                  </a:schemeClr>
                </a:solidFill>
              </a:rPr>
              <a:t> Nuclei </a:t>
            </a:r>
            <a:r>
              <a:rPr lang="it-IT" sz="3600" b="1" dirty="0">
                <a:solidFill>
                  <a:schemeClr val="accent3">
                    <a:lumMod val="75000"/>
                  </a:schemeClr>
                </a:solidFill>
              </a:rPr>
              <a:t>from </a:t>
            </a:r>
            <a:r>
              <a:rPr lang="it-IT" sz="3600" b="1" dirty="0">
                <a:solidFill>
                  <a:schemeClr val="accent6">
                    <a:lumMod val="50000"/>
                  </a:schemeClr>
                </a:solidFill>
              </a:rPr>
              <a:t>Local </a:t>
            </a:r>
            <a:r>
              <a:rPr lang="it-IT" sz="3600" b="1" dirty="0" err="1">
                <a:solidFill>
                  <a:schemeClr val="accent6">
                    <a:lumMod val="50000"/>
                  </a:schemeClr>
                </a:solidFill>
              </a:rPr>
              <a:t>Sheet</a:t>
            </a:r>
            <a:r>
              <a:rPr lang="it-IT" sz="3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sz="3600" b="1" dirty="0" err="1">
                <a:solidFill>
                  <a:schemeClr val="accent6">
                    <a:lumMod val="50000"/>
                  </a:schemeClr>
                </a:solidFill>
              </a:rPr>
              <a:t>Galaxies</a:t>
            </a:r>
            <a:endParaRPr lang="it-IT" sz="36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it-IT" b="1" dirty="0">
                <a:hlinkClick r:id="rId3"/>
              </a:rPr>
              <a:t>arXiv:2303.08922</a:t>
            </a:r>
            <a:r>
              <a:rPr lang="it-IT" b="1" dirty="0"/>
              <a:t> 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</a:rPr>
              <a:t>, UHECR Signatures and Source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  <a:sym typeface="Wingdings" panose="05000000000000000000" pitchFamily="2" charset="2"/>
              </a:rPr>
              <a:t>......</a:t>
            </a:r>
            <a:endParaRPr lang="it-IT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it-IT" b="1" dirty="0">
                <a:hlinkClick r:id="rId4"/>
              </a:rPr>
              <a:t>arXiv:1412.1573</a:t>
            </a:r>
            <a:r>
              <a:rPr lang="it-IT" b="1" dirty="0"/>
              <a:t>,  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</a:rPr>
              <a:t>The </a:t>
            </a:r>
            <a:r>
              <a:rPr lang="it-IT" b="1" dirty="0" err="1">
                <a:solidFill>
                  <a:schemeClr val="tx2">
                    <a:lumMod val="75000"/>
                  </a:schemeClr>
                </a:solidFill>
              </a:rPr>
              <a:t>meaning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</a:rPr>
              <a:t> of the UHECR Hot Spots: A Light Nuclei </a:t>
            </a:r>
            <a:r>
              <a:rPr lang="it-IT" b="1" dirty="0" err="1">
                <a:solidFill>
                  <a:schemeClr val="tx2">
                    <a:lumMod val="75000"/>
                  </a:schemeClr>
                </a:solidFill>
              </a:rPr>
              <a:t>Nearby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b="1" dirty="0" err="1">
                <a:solidFill>
                  <a:schemeClr val="tx2">
                    <a:lumMod val="75000"/>
                  </a:schemeClr>
                </a:solidFill>
              </a:rPr>
              <a:t>Astronomy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  <a:sym typeface="Wingdings" panose="05000000000000000000" pitchFamily="2" charset="2"/>
              </a:rPr>
              <a:t>…….</a:t>
            </a:r>
          </a:p>
          <a:p>
            <a:r>
              <a:rPr lang="it-IT" b="1" dirty="0">
                <a:hlinkClick r:id="rId5"/>
              </a:rPr>
              <a:t>arXiv:0908.2650</a:t>
            </a:r>
            <a:r>
              <a:rPr lang="it-IT" b="1" dirty="0"/>
              <a:t>,  </a:t>
            </a:r>
            <a:r>
              <a:rPr lang="it-IT" b="1" dirty="0" err="1"/>
              <a:t>Coherent</a:t>
            </a:r>
            <a:r>
              <a:rPr lang="it-IT" b="1" dirty="0"/>
              <a:t> and random UHECR </a:t>
            </a:r>
            <a:r>
              <a:rPr lang="it-IT" b="1" dirty="0" err="1"/>
              <a:t>Spectroscopy</a:t>
            </a:r>
            <a:r>
              <a:rPr lang="it-IT" b="1" dirty="0"/>
              <a:t> of </a:t>
            </a:r>
            <a:r>
              <a:rPr lang="it-IT" b="1" dirty="0" err="1"/>
              <a:t>Lightest</a:t>
            </a:r>
            <a:r>
              <a:rPr lang="it-IT" b="1" dirty="0"/>
              <a:t> Nuclei </a:t>
            </a:r>
            <a:r>
              <a:rPr lang="it-IT" b="1" dirty="0" err="1"/>
              <a:t>along</a:t>
            </a:r>
            <a:r>
              <a:rPr lang="it-IT" b="1" dirty="0"/>
              <a:t> </a:t>
            </a:r>
            <a:r>
              <a:rPr lang="it-IT" b="1" dirty="0" err="1"/>
              <a:t>CenA</a:t>
            </a:r>
            <a:r>
              <a:rPr lang="it-IT" b="1" dirty="0"/>
              <a:t>…</a:t>
            </a:r>
          </a:p>
          <a:p>
            <a:pPr marL="0" indent="0">
              <a:buNone/>
            </a:pPr>
            <a:r>
              <a:rPr lang="it-IT" b="1" dirty="0">
                <a:solidFill>
                  <a:schemeClr val="tx2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     arXiv:0801.0227</a:t>
            </a:r>
            <a:r>
              <a:rPr lang="it-IT" b="1" dirty="0">
                <a:solidFill>
                  <a:schemeClr val="accent6">
                    <a:lumMod val="50000"/>
                  </a:schemeClr>
                </a:solidFill>
              </a:rPr>
              <a:t> </a:t>
            </a:r>
          </a:p>
          <a:p>
            <a:pPr marL="0" indent="0">
              <a:buNone/>
            </a:pPr>
            <a:r>
              <a:rPr lang="it-IT" b="1" dirty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it-IT" sz="4100" b="1" dirty="0">
                <a:solidFill>
                  <a:schemeClr val="accent6">
                    <a:lumMod val="50000"/>
                  </a:schemeClr>
                </a:solidFill>
              </a:rPr>
              <a:t>Light Nuclei solving </a:t>
            </a:r>
            <a:r>
              <a:rPr lang="it-IT" sz="4100" b="1" dirty="0" err="1">
                <a:solidFill>
                  <a:schemeClr val="accent6">
                    <a:lumMod val="50000"/>
                  </a:schemeClr>
                </a:solidFill>
              </a:rPr>
              <a:t>Auger</a:t>
            </a:r>
            <a:r>
              <a:rPr lang="it-IT" sz="4100" b="1" dirty="0">
                <a:solidFill>
                  <a:schemeClr val="accent6">
                    <a:lumMod val="50000"/>
                  </a:schemeClr>
                </a:solidFill>
              </a:rPr>
              <a:t> puzzles.  The </a:t>
            </a:r>
            <a:r>
              <a:rPr lang="it-IT" sz="4100" b="1" dirty="0" err="1">
                <a:solidFill>
                  <a:schemeClr val="accent6">
                    <a:lumMod val="50000"/>
                  </a:schemeClr>
                </a:solidFill>
              </a:rPr>
              <a:t>Cen</a:t>
            </a:r>
            <a:r>
              <a:rPr lang="it-IT" sz="4100" b="1" dirty="0">
                <a:solidFill>
                  <a:schemeClr val="accent6">
                    <a:lumMod val="50000"/>
                  </a:schemeClr>
                </a:solidFill>
              </a:rPr>
              <a:t>-A </a:t>
            </a:r>
            <a:r>
              <a:rPr lang="it-IT" sz="4100" b="1" dirty="0" err="1">
                <a:solidFill>
                  <a:schemeClr val="accent6">
                    <a:lumMod val="50000"/>
                  </a:schemeClr>
                </a:solidFill>
              </a:rPr>
              <a:t>imprint</a:t>
            </a:r>
            <a:endParaRPr lang="it-IT" sz="4100" b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it-IT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it-IT" b="1" dirty="0"/>
          </a:p>
          <a:p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B55697C-DC21-4E06-91D0-140D0A5B5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21 September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B798AB3-994C-468E-92AB-19D86513F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75754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30BDB3-5832-4CAC-98EF-8F57533E0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Thank </a:t>
            </a:r>
            <a:r>
              <a:rPr lang="it-IT" dirty="0" err="1"/>
              <a:t>You</a:t>
            </a:r>
            <a:r>
              <a:rPr lang="it-IT" dirty="0"/>
              <a:t> for the </a:t>
            </a:r>
            <a:r>
              <a:rPr lang="it-IT" i="1" dirty="0"/>
              <a:t>Erice</a:t>
            </a:r>
            <a:r>
              <a:rPr lang="it-IT" dirty="0"/>
              <a:t> </a:t>
            </a:r>
            <a:r>
              <a:rPr lang="it-IT" dirty="0" err="1"/>
              <a:t>attention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D62C4C2-72A8-44FA-B7EB-20DD5F9F2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21 September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A988E2C-CCC3-496C-A210-9C61D749F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36</a:t>
            </a:fld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A5BAB07-6CA6-42CF-B6D2-AB3570DF50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417638"/>
            <a:ext cx="3600400" cy="480053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304335D-E294-4C8F-8E3A-9C8039905D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276872"/>
            <a:ext cx="4262197" cy="319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990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1510BE-AB7C-4EAD-B4ED-709A76136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A51021D-D5FD-4D11-9F6D-376D8D6599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0762F7A-C186-432E-B58F-B1A726BD1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21 September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A375024-C4A9-4B79-941E-A0E23A60B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20979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D7B7E0-8B4A-4228-AE5C-FB8297E47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681A143-7E83-4BF2-9C3C-E0DCECB69B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73BB0E7-B954-468B-9765-969A4E953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21 September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39D3B01-B08B-4D23-95AF-E51A55D9B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1302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76431B-DCCE-4974-AC6E-BBC21A41D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Summary</a:t>
            </a:r>
            <a:r>
              <a:rPr lang="it-IT" dirty="0"/>
              <a:t> 2 (2014, </a:t>
            </a:r>
            <a:r>
              <a:rPr lang="it-IT" dirty="0" err="1"/>
              <a:t>ten</a:t>
            </a:r>
            <a:r>
              <a:rPr lang="it-IT" dirty="0"/>
              <a:t> </a:t>
            </a:r>
            <a:r>
              <a:rPr lang="it-IT" dirty="0" err="1"/>
              <a:t>years</a:t>
            </a:r>
            <a:r>
              <a:rPr lang="it-IT" dirty="0"/>
              <a:t> ago)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C4E66D7-A415-4453-84BA-A86F73D4CC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err="1"/>
              <a:t>Same</a:t>
            </a:r>
            <a:r>
              <a:rPr lang="it-IT" dirty="0"/>
              <a:t> </a:t>
            </a:r>
            <a:r>
              <a:rPr lang="it-IT" dirty="0" err="1"/>
              <a:t>message</a:t>
            </a:r>
            <a:r>
              <a:rPr lang="it-IT" dirty="0"/>
              <a:t> in </a:t>
            </a:r>
            <a:r>
              <a:rPr lang="it-IT" dirty="0" err="1"/>
              <a:t>earliest</a:t>
            </a:r>
            <a:r>
              <a:rPr lang="it-IT" dirty="0"/>
              <a:t> time: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FCA84B9-F926-4BDD-830D-09E0D789E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21 September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0A48A4C-4C5C-49E9-ABEE-D6B528EF9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39</a:t>
            </a:fld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A1E0C86-FD26-4A2F-A438-3E5E94525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2597041"/>
            <a:ext cx="5652120" cy="369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26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2650E8-7AC1-4B01-B355-874E59F52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1143000"/>
          </a:xfrm>
        </p:spPr>
        <p:txBody>
          <a:bodyPr>
            <a:noAutofit/>
          </a:bodyPr>
          <a:lstStyle/>
          <a:p>
            <a:r>
              <a:rPr lang="it-IT" sz="3200" i="1" dirty="0" err="1">
                <a:solidFill>
                  <a:schemeClr val="accent1">
                    <a:lumMod val="75000"/>
                  </a:schemeClr>
                </a:solidFill>
              </a:rPr>
              <a:t>Cosmic</a:t>
            </a:r>
            <a:r>
              <a:rPr lang="it-IT" sz="32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3200" i="1" dirty="0" err="1">
                <a:solidFill>
                  <a:schemeClr val="accent1">
                    <a:lumMod val="75000"/>
                  </a:schemeClr>
                </a:solidFill>
              </a:rPr>
              <a:t>Rays</a:t>
            </a:r>
            <a:r>
              <a:rPr lang="it-IT" sz="3200" i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it-IT" sz="3200" i="1" dirty="0" err="1">
                <a:solidFill>
                  <a:schemeClr val="accent1">
                    <a:lumMod val="75000"/>
                  </a:schemeClr>
                </a:solidFill>
              </a:rPr>
              <a:t>Charged</a:t>
            </a:r>
            <a:r>
              <a:rPr lang="it-IT" sz="3200" i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it-IT" sz="3200" i="1" dirty="0" err="1">
                <a:solidFill>
                  <a:schemeClr val="accent1">
                    <a:lumMod val="75000"/>
                  </a:schemeClr>
                </a:solidFill>
              </a:rPr>
              <a:t>Bent</a:t>
            </a:r>
            <a:r>
              <a:rPr lang="it-IT" sz="3200" i="1" dirty="0">
                <a:solidFill>
                  <a:schemeClr val="accent1">
                    <a:lumMod val="75000"/>
                  </a:schemeClr>
                </a:solidFill>
              </a:rPr>
              <a:t> and </a:t>
            </a:r>
            <a:r>
              <a:rPr lang="it-IT" sz="3200" i="1" dirty="0" err="1">
                <a:solidFill>
                  <a:schemeClr val="accent1">
                    <a:lumMod val="75000"/>
                  </a:schemeClr>
                </a:solidFill>
              </a:rPr>
              <a:t>much</a:t>
            </a:r>
            <a:r>
              <a:rPr lang="it-IT" sz="3200" i="1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it-IT" sz="3200" i="1" dirty="0" err="1">
                <a:solidFill>
                  <a:schemeClr val="accent1">
                    <a:lumMod val="75000"/>
                  </a:schemeClr>
                </a:solidFill>
              </a:rPr>
              <a:t>Smeared</a:t>
            </a:r>
            <a:r>
              <a:rPr lang="it-IT" sz="3200" i="1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it-IT" sz="3200" b="1" i="1" dirty="0" err="1">
                <a:solidFill>
                  <a:schemeClr val="accent1">
                    <a:lumMod val="75000"/>
                  </a:schemeClr>
                </a:solidFill>
              </a:rPr>
              <a:t>But</a:t>
            </a:r>
            <a:r>
              <a:rPr lang="it-IT" sz="3200" b="1" i="1" dirty="0">
                <a:solidFill>
                  <a:schemeClr val="accent1">
                    <a:lumMod val="75000"/>
                  </a:schemeClr>
                </a:solidFill>
              </a:rPr>
              <a:t>, UHECR, </a:t>
            </a:r>
            <a:r>
              <a:rPr lang="it-IT" sz="3200" b="1" i="1" dirty="0" err="1">
                <a:solidFill>
                  <a:schemeClr val="accent1">
                    <a:lumMod val="75000"/>
                  </a:schemeClr>
                </a:solidFill>
              </a:rPr>
              <a:t>less</a:t>
            </a:r>
            <a:r>
              <a:rPr lang="it-IT" sz="3200" b="1" i="1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it-IT" sz="3200" b="1" i="1" dirty="0" err="1">
                <a:solidFill>
                  <a:schemeClr val="accent1">
                    <a:lumMod val="75000"/>
                  </a:schemeClr>
                </a:solidFill>
              </a:rPr>
              <a:t>smeared</a:t>
            </a:r>
            <a:r>
              <a:rPr lang="it-IT" sz="3200" b="1" i="1" dirty="0">
                <a:solidFill>
                  <a:schemeClr val="accent1">
                    <a:lumMod val="75000"/>
                  </a:schemeClr>
                </a:solidFill>
              </a:rPr>
              <a:t> , </a:t>
            </a:r>
            <a:r>
              <a:rPr lang="it-IT" sz="3200" b="1" i="1" dirty="0" err="1">
                <a:solidFill>
                  <a:schemeClr val="accent1">
                    <a:lumMod val="75000"/>
                  </a:schemeClr>
                </a:solidFill>
              </a:rPr>
              <a:t>but</a:t>
            </a:r>
            <a:r>
              <a:rPr lang="it-IT" sz="3200" b="1" i="1" dirty="0">
                <a:solidFill>
                  <a:schemeClr val="accent1">
                    <a:lumMod val="75000"/>
                  </a:schemeClr>
                </a:solidFill>
              </a:rPr>
              <a:t> more </a:t>
            </a:r>
            <a:r>
              <a:rPr lang="it-IT" sz="3200" b="1" i="1" dirty="0" err="1">
                <a:solidFill>
                  <a:schemeClr val="accent1">
                    <a:lumMod val="75000"/>
                  </a:schemeClr>
                </a:solidFill>
              </a:rPr>
              <a:t>bounded</a:t>
            </a:r>
            <a:r>
              <a:rPr lang="it-IT" sz="3200" b="1" i="1" dirty="0">
                <a:solidFill>
                  <a:schemeClr val="accent1">
                    <a:lumMod val="75000"/>
                  </a:schemeClr>
                </a:solidFill>
              </a:rPr>
              <a:t>:</a:t>
            </a:r>
            <a:br>
              <a:rPr lang="it-IT" sz="3200" b="1" i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it-IT" sz="3200" b="1" i="1" dirty="0">
                <a:solidFill>
                  <a:schemeClr val="accent1">
                    <a:lumMod val="75000"/>
                  </a:schemeClr>
                </a:solidFill>
              </a:rPr>
              <a:t>A new UHECR « </a:t>
            </a:r>
            <a:r>
              <a:rPr lang="it-IT" sz="3200" b="1" i="1" dirty="0" err="1">
                <a:solidFill>
                  <a:schemeClr val="accent1">
                    <a:lumMod val="75000"/>
                  </a:schemeClr>
                </a:solidFill>
              </a:rPr>
              <a:t>Astronomy</a:t>
            </a:r>
            <a:r>
              <a:rPr lang="it-IT" sz="3200" b="1" i="1" dirty="0">
                <a:solidFill>
                  <a:schemeClr val="accent1">
                    <a:lumMod val="75000"/>
                  </a:schemeClr>
                </a:solidFill>
              </a:rPr>
              <a:t>» ?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9B89691-95D4-4DBD-817B-0CB1A25FB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21 September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02C62E4-BE1A-4196-9C16-4D4D6B4BF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4</a:t>
            </a:fld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B26C2C9-F24F-40BF-A858-B4C3F1717F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8000"/>
                    </a14:imgEffect>
                    <a14:imgEffect>
                      <a14:brightnessContrast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760" y="1860724"/>
            <a:ext cx="2784479" cy="4495626"/>
          </a:xfrm>
          <a:prstGeom prst="rect">
            <a:avLst/>
          </a:prstGeom>
        </p:spPr>
      </p:pic>
      <p:pic>
        <p:nvPicPr>
          <p:cNvPr id="12" name="Segnaposto contenuto 6">
            <a:extLst>
              <a:ext uri="{FF2B5EF4-FFF2-40B4-BE49-F238E27FC236}">
                <a16:creationId xmlns:a16="http://schemas.microsoft.com/office/drawing/2014/main" id="{AD3B8A4E-9F32-40D9-902A-23D4FC291A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760" y="2018310"/>
            <a:ext cx="2784479" cy="4338040"/>
          </a:xfrm>
        </p:spPr>
      </p:pic>
      <p:grpSp>
        <p:nvGrpSpPr>
          <p:cNvPr id="15" name="Gruppo 14">
            <a:extLst>
              <a:ext uri="{FF2B5EF4-FFF2-40B4-BE49-F238E27FC236}">
                <a16:creationId xmlns:a16="http://schemas.microsoft.com/office/drawing/2014/main" id="{4962BF21-3B89-4EEE-BD9B-5AF7244E9DB9}"/>
              </a:ext>
            </a:extLst>
          </p:cNvPr>
          <p:cNvGrpSpPr/>
          <p:nvPr/>
        </p:nvGrpSpPr>
        <p:grpSpPr>
          <a:xfrm>
            <a:off x="3089005" y="2018944"/>
            <a:ext cx="2964719" cy="4329985"/>
            <a:chOff x="3084548" y="2018944"/>
            <a:chExt cx="2964719" cy="4329985"/>
          </a:xfrm>
        </p:grpSpPr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C93C22F4-6A72-465A-A871-ECC89F350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7000"/>
                      </a14:imgEffect>
                      <a14:imgEffect>
                        <a14:brightnessContrast contrast="-2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114016" y="3601046"/>
              <a:ext cx="2905784" cy="274788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</p:pic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7EFDE7AC-6432-4B5B-AE2A-57671025DD6A}"/>
                </a:ext>
              </a:extLst>
            </p:cNvPr>
            <p:cNvSpPr/>
            <p:nvPr/>
          </p:nvSpPr>
          <p:spPr>
            <a:xfrm>
              <a:off x="3084548" y="2018944"/>
              <a:ext cx="2964719" cy="1582102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13787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C0380FA-4BA5-4440-AA05-38A7D65C5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8" y="1341184"/>
            <a:ext cx="7560840" cy="4304020"/>
          </a:xfrm>
          <a:prstGeom prst="rect">
            <a:avLst/>
          </a:prstGeom>
        </p:spPr>
      </p:pic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6F71B22D-58AE-4501-90A4-5B5767D983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3528" y="1212796"/>
            <a:ext cx="8640960" cy="5168532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CA69379C-4C2F-4A11-87BA-FCED14963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7"/>
            <a:ext cx="8892480" cy="772843"/>
          </a:xfrm>
        </p:spPr>
        <p:txBody>
          <a:bodyPr>
            <a:noAutofit/>
          </a:bodyPr>
          <a:lstStyle/>
          <a:p>
            <a:r>
              <a:rPr lang="it-IT" sz="2800" b="1" i="1" dirty="0">
                <a:solidFill>
                  <a:schemeClr val="accent5">
                    <a:lumMod val="75000"/>
                  </a:schemeClr>
                </a:solidFill>
              </a:rPr>
              <a:t> Z-</a:t>
            </a:r>
            <a:r>
              <a:rPr lang="it-IT" sz="2800" b="1" i="1" dirty="0" err="1">
                <a:solidFill>
                  <a:schemeClr val="accent5">
                    <a:lumMod val="75000"/>
                  </a:schemeClr>
                </a:solidFill>
              </a:rPr>
              <a:t>resonance</a:t>
            </a:r>
            <a:r>
              <a:rPr lang="it-IT" sz="2800" b="1" i="1" dirty="0">
                <a:solidFill>
                  <a:schemeClr val="accent5">
                    <a:lumMod val="75000"/>
                  </a:schemeClr>
                </a:solidFill>
              </a:rPr>
              <a:t> on 3C454 : neutrino-neutrino</a:t>
            </a:r>
            <a:br>
              <a:rPr lang="it-IT" sz="2800" b="1" i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it-IT" sz="2800" b="1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it-IT" sz="2800" b="1" i="1" dirty="0" err="1">
                <a:solidFill>
                  <a:schemeClr val="accent5">
                    <a:lumMod val="75000"/>
                  </a:schemeClr>
                </a:solidFill>
              </a:rPr>
              <a:t>relic</a:t>
            </a:r>
            <a:r>
              <a:rPr lang="it-IT" sz="2800" b="1" i="1" dirty="0">
                <a:solidFill>
                  <a:schemeClr val="accent5">
                    <a:lumMod val="75000"/>
                  </a:schemeClr>
                </a:solidFill>
              </a:rPr>
              <a:t> in UHECR puzzle?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20F0829-3A9E-4983-8640-EF57FDAC5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Fargion 21 September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FD1483A-0D59-46D7-844C-C68486923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C148B-FCE1-46A8-BC4E-4503345797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0DB0E63D-9A67-4452-9B8D-367D3466CDAE}"/>
              </a:ext>
            </a:extLst>
          </p:cNvPr>
          <p:cNvSpPr/>
          <p:nvPr/>
        </p:nvSpPr>
        <p:spPr>
          <a:xfrm>
            <a:off x="5292080" y="1140372"/>
            <a:ext cx="131258" cy="1283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D4C455D-221F-49F1-930C-EE9D6A0438BB}"/>
              </a:ext>
            </a:extLst>
          </p:cNvPr>
          <p:cNvSpPr txBox="1"/>
          <p:nvPr/>
        </p:nvSpPr>
        <p:spPr>
          <a:xfrm>
            <a:off x="3203848" y="4005064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92D050"/>
                </a:solidFill>
              </a:rPr>
              <a:t>3C454</a:t>
            </a:r>
          </a:p>
        </p:txBody>
      </p:sp>
      <p:sp>
        <p:nvSpPr>
          <p:cNvPr id="9" name="Freccia in giù 8">
            <a:extLst>
              <a:ext uri="{FF2B5EF4-FFF2-40B4-BE49-F238E27FC236}">
                <a16:creationId xmlns:a16="http://schemas.microsoft.com/office/drawing/2014/main" id="{B6E3C3C6-D0E9-46BB-A523-69D9C546B07E}"/>
              </a:ext>
            </a:extLst>
          </p:cNvPr>
          <p:cNvSpPr/>
          <p:nvPr/>
        </p:nvSpPr>
        <p:spPr>
          <a:xfrm rot="4944017" flipH="1">
            <a:off x="3694000" y="4141081"/>
            <a:ext cx="211021" cy="592558"/>
          </a:xfrm>
          <a:prstGeom prst="downArrow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4752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41E760-6A01-4D46-B265-48596DBCE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2800" b="1" i="1" dirty="0">
                <a:solidFill>
                  <a:schemeClr val="tx2">
                    <a:lumMod val="75000"/>
                  </a:schemeClr>
                </a:solidFill>
              </a:rPr>
              <a:t>Far AGN </a:t>
            </a:r>
            <a:r>
              <a:rPr lang="it-IT" sz="2800" b="1" i="1" dirty="0" err="1">
                <a:solidFill>
                  <a:schemeClr val="tx2">
                    <a:lumMod val="75000"/>
                  </a:schemeClr>
                </a:solidFill>
              </a:rPr>
              <a:t>correlating</a:t>
            </a:r>
            <a:r>
              <a:rPr lang="it-IT" sz="2800" b="1" i="1" dirty="0">
                <a:solidFill>
                  <a:schemeClr val="tx2">
                    <a:lumMod val="75000"/>
                  </a:schemeClr>
                </a:solidFill>
              </a:rPr>
              <a:t> UHECR</a:t>
            </a:r>
            <a:br>
              <a:rPr lang="it-IT" sz="2800" b="1" i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it-IT" sz="2800" b="1" i="1" dirty="0">
                <a:solidFill>
                  <a:schemeClr val="tx2">
                    <a:lumMod val="75000"/>
                  </a:schemeClr>
                </a:solidFill>
              </a:rPr>
              <a:t>and UHE </a:t>
            </a:r>
            <a:r>
              <a:rPr lang="it-IT" sz="2800" b="1" i="1" dirty="0" err="1">
                <a:solidFill>
                  <a:schemeClr val="tx2">
                    <a:lumMod val="75000"/>
                  </a:schemeClr>
                </a:solidFill>
              </a:rPr>
              <a:t>ZeV</a:t>
            </a:r>
            <a:r>
              <a:rPr lang="it-IT" sz="2800" b="1" i="1" dirty="0">
                <a:solidFill>
                  <a:schemeClr val="tx2">
                    <a:lumMod val="75000"/>
                  </a:schemeClr>
                </a:solidFill>
              </a:rPr>
              <a:t> neutrino scattering on </a:t>
            </a:r>
            <a:r>
              <a:rPr lang="it-IT" sz="2800" b="1" i="1" dirty="0" err="1">
                <a:solidFill>
                  <a:schemeClr val="tx2">
                    <a:lumMod val="75000"/>
                  </a:schemeClr>
                </a:solidFill>
              </a:rPr>
              <a:t>relic</a:t>
            </a:r>
            <a:r>
              <a:rPr lang="it-IT" sz="2800" b="1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2800" b="1" i="1" dirty="0" err="1">
                <a:solidFill>
                  <a:schemeClr val="tx2">
                    <a:lumMod val="75000"/>
                  </a:schemeClr>
                </a:solidFill>
              </a:rPr>
              <a:t>eV</a:t>
            </a:r>
            <a:r>
              <a:rPr lang="it-IT" sz="2800" b="1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2800" b="1" i="1" dirty="0" err="1">
                <a:solidFill>
                  <a:schemeClr val="tx2">
                    <a:lumMod val="75000"/>
                  </a:schemeClr>
                </a:solidFill>
              </a:rPr>
              <a:t>ones</a:t>
            </a:r>
            <a:endParaRPr lang="it-IT" sz="28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9E13141-E22E-403C-BBB0-6EA489684D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000" b="1" dirty="0">
                <a:hlinkClick r:id="rId2"/>
              </a:rPr>
              <a:t>arXiv:2310.19227</a:t>
            </a:r>
            <a:r>
              <a:rPr lang="it-IT" sz="2000" b="1" dirty="0"/>
              <a:t>  [</a:t>
            </a:r>
            <a:r>
              <a:rPr lang="it-IT" sz="2000" b="1" dirty="0">
                <a:hlinkClick r:id="rId3"/>
              </a:rPr>
              <a:t>pdf</a:t>
            </a:r>
            <a:r>
              <a:rPr lang="it-IT" sz="2000" b="1" dirty="0"/>
              <a:t>, </a:t>
            </a:r>
            <a:r>
              <a:rPr lang="it-IT" sz="2000" b="1" dirty="0" err="1">
                <a:hlinkClick r:id="rId4"/>
              </a:rPr>
              <a:t>other</a:t>
            </a:r>
            <a:r>
              <a:rPr lang="it-IT" sz="2000" b="1" dirty="0"/>
              <a:t>] </a:t>
            </a:r>
            <a:endParaRPr lang="it-IT" sz="2000" dirty="0"/>
          </a:p>
          <a:p>
            <a:r>
              <a:rPr lang="it-IT" sz="2000" b="1" dirty="0"/>
              <a:t>The </a:t>
            </a:r>
            <a:r>
              <a:rPr lang="it-IT" sz="2000" b="1" dirty="0" err="1"/>
              <a:t>unprecedented</a:t>
            </a:r>
            <a:r>
              <a:rPr lang="it-IT" sz="2000" b="1" dirty="0"/>
              <a:t> </a:t>
            </a:r>
            <a:r>
              <a:rPr lang="it-IT" sz="2000" b="1" dirty="0" err="1"/>
              <a:t>flaring</a:t>
            </a:r>
            <a:r>
              <a:rPr lang="it-IT" sz="2000" b="1" dirty="0"/>
              <a:t> activities </a:t>
            </a:r>
            <a:r>
              <a:rPr lang="it-IT" sz="2000" b="1" dirty="0" err="1"/>
              <a:t>around</a:t>
            </a:r>
            <a:r>
              <a:rPr lang="it-IT" sz="2000" b="1" dirty="0"/>
              <a:t> </a:t>
            </a:r>
            <a:r>
              <a:rPr lang="it-IT" sz="2000" b="1" dirty="0" err="1"/>
              <a:t>Mrk</a:t>
            </a:r>
            <a:r>
              <a:rPr lang="it-IT" sz="2000" b="1" dirty="0"/>
              <a:t> 421 in 2012 and 2013: The test for neutrino and UHECR event connection</a:t>
            </a:r>
          </a:p>
          <a:p>
            <a:r>
              <a:rPr lang="it-IT" sz="2000" b="1" dirty="0" err="1"/>
              <a:t>Authors</a:t>
            </a:r>
            <a:r>
              <a:rPr lang="it-IT" sz="2000" b="1" dirty="0"/>
              <a:t>:</a:t>
            </a:r>
            <a:r>
              <a:rPr lang="it-IT" sz="2000" dirty="0"/>
              <a:t> </a:t>
            </a:r>
            <a:r>
              <a:rPr lang="it-IT" sz="2000" dirty="0" err="1">
                <a:hlinkClick r:id="rId5"/>
              </a:rPr>
              <a:t>Nissim</a:t>
            </a:r>
            <a:r>
              <a:rPr lang="it-IT" sz="2000" dirty="0">
                <a:hlinkClick r:id="rId5"/>
              </a:rPr>
              <a:t> </a:t>
            </a:r>
            <a:r>
              <a:rPr lang="it-IT" sz="2000" dirty="0" err="1">
                <a:hlinkClick r:id="rId5"/>
              </a:rPr>
              <a:t>Fraija</a:t>
            </a:r>
            <a:r>
              <a:rPr lang="it-IT" sz="2000" dirty="0" err="1"/>
              <a:t>,et</a:t>
            </a:r>
            <a:r>
              <a:rPr lang="it-IT" sz="2000" dirty="0"/>
              <a:t> al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A28F2E7-1BC0-4F9F-BFE3-6FC4A41E5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21 September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2AFD8EF-FCA1-43C8-85BE-39F614A5E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79035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3C3204-8243-4EF6-9080-17EB35DE2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200790"/>
            <a:ext cx="8867328" cy="1143000"/>
          </a:xfrm>
        </p:spPr>
        <p:txBody>
          <a:bodyPr>
            <a:normAutofit fontScale="90000"/>
          </a:bodyPr>
          <a:lstStyle/>
          <a:p>
            <a:r>
              <a:rPr lang="it-IT" i="1" dirty="0" err="1">
                <a:solidFill>
                  <a:schemeClr val="accent1">
                    <a:lumMod val="75000"/>
                  </a:schemeClr>
                </a:solidFill>
              </a:rPr>
              <a:t>Uhe</a:t>
            </a:r>
            <a:r>
              <a:rPr lang="it-IT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i="1" dirty="0" err="1">
                <a:solidFill>
                  <a:schemeClr val="accent1">
                    <a:lumMod val="75000"/>
                  </a:schemeClr>
                </a:solidFill>
              </a:rPr>
              <a:t>ZeV</a:t>
            </a:r>
            <a:r>
              <a:rPr lang="it-IT" i="1" dirty="0">
                <a:solidFill>
                  <a:schemeClr val="accent1">
                    <a:lumMod val="75000"/>
                  </a:schemeClr>
                </a:solidFill>
              </a:rPr>
              <a:t> neutrino scattering </a:t>
            </a:r>
            <a:br>
              <a:rPr lang="it-IT" i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it-IT" i="1" dirty="0">
                <a:solidFill>
                  <a:schemeClr val="accent1">
                    <a:lumMod val="75000"/>
                  </a:schemeClr>
                </a:solidFill>
              </a:rPr>
              <a:t>on </a:t>
            </a:r>
            <a:r>
              <a:rPr lang="it-IT" i="1" dirty="0" err="1">
                <a:solidFill>
                  <a:schemeClr val="accent1">
                    <a:lumMod val="75000"/>
                  </a:schemeClr>
                </a:solidFill>
              </a:rPr>
              <a:t>relic</a:t>
            </a:r>
            <a:r>
              <a:rPr lang="it-IT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i="1" dirty="0" err="1">
                <a:solidFill>
                  <a:schemeClr val="accent1">
                    <a:lumMod val="75000"/>
                  </a:schemeClr>
                </a:solidFill>
              </a:rPr>
              <a:t>ones</a:t>
            </a:r>
            <a:r>
              <a:rPr lang="it-IT" i="1" dirty="0">
                <a:solidFill>
                  <a:schemeClr val="accent1">
                    <a:lumMod val="75000"/>
                  </a:schemeClr>
                </a:solidFill>
              </a:rPr>
              <a:t> (</a:t>
            </a:r>
            <a:r>
              <a:rPr lang="it-IT" i="1" dirty="0" err="1">
                <a:solidFill>
                  <a:schemeClr val="accent1">
                    <a:lumMod val="75000"/>
                  </a:schemeClr>
                </a:solidFill>
              </a:rPr>
              <a:t>about</a:t>
            </a:r>
            <a:r>
              <a:rPr lang="it-IT" i="1" dirty="0">
                <a:solidFill>
                  <a:schemeClr val="accent1">
                    <a:lumMod val="75000"/>
                  </a:schemeClr>
                </a:solidFill>
              </a:rPr>
              <a:t> 1-0.2 </a:t>
            </a:r>
            <a:r>
              <a:rPr lang="it-IT" i="1" dirty="0" err="1">
                <a:solidFill>
                  <a:schemeClr val="accent1">
                    <a:lumMod val="75000"/>
                  </a:schemeClr>
                </a:solidFill>
              </a:rPr>
              <a:t>eV</a:t>
            </a:r>
            <a:r>
              <a:rPr lang="it-IT" i="1" dirty="0">
                <a:solidFill>
                  <a:schemeClr val="accent1">
                    <a:lumMod val="75000"/>
                  </a:schemeClr>
                </a:solidFill>
              </a:rPr>
              <a:t> mass)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3E8B10BA-C4BF-41CF-80E1-7835347A6F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9000"/>
                    </a14:imgEffect>
                    <a14:imgEffect>
                      <a14:brightnessContrast contrast="4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3608" y="1475628"/>
            <a:ext cx="6785457" cy="5063284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BE88278-FD1A-44CC-B18E-A80CFD260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21 September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0286276-0F75-47E2-8428-C3D5DC78A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0911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A49CE4-B2D6-4276-BEB4-1F46167B9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136525"/>
            <a:ext cx="8579296" cy="1143000"/>
          </a:xfrm>
        </p:spPr>
        <p:txBody>
          <a:bodyPr>
            <a:noAutofit/>
          </a:bodyPr>
          <a:lstStyle/>
          <a:p>
            <a: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The UHECR </a:t>
            </a:r>
            <a:r>
              <a:rPr lang="it-IT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suffer</a:t>
            </a:r>
            <a: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of photo-</a:t>
            </a:r>
            <a:r>
              <a:rPr lang="it-IT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pion</a:t>
            </a:r>
            <a: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opacity</a:t>
            </a:r>
            <a: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</a:t>
            </a:r>
            <a:r>
              <a:rPr lang="it-IT" sz="2800" b="1" i="1" dirty="0">
                <a:solidFill>
                  <a:schemeClr val="accent2">
                    <a:lumMod val="75000"/>
                  </a:schemeClr>
                </a:solidFill>
              </a:rPr>
              <a:t>the GZK </a:t>
            </a:r>
            <a:r>
              <a:rPr lang="it-IT" sz="2800" b="1" i="1" dirty="0" err="1">
                <a:solidFill>
                  <a:schemeClr val="accent2">
                    <a:lumMod val="75000"/>
                  </a:schemeClr>
                </a:solidFill>
              </a:rPr>
              <a:t>cut</a:t>
            </a:r>
            <a:r>
              <a:rPr lang="it-IT" sz="2800" b="1" i="1" dirty="0">
                <a:solidFill>
                  <a:schemeClr val="accent2">
                    <a:lumMod val="75000"/>
                  </a:schemeClr>
                </a:solidFill>
              </a:rPr>
              <a:t> off </a:t>
            </a:r>
            <a:br>
              <a:rPr lang="it-IT" sz="2000" b="1" i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(and </a:t>
            </a:r>
            <a:r>
              <a:rPr lang="it-IT" sz="2800" b="1" i="1" dirty="0" err="1">
                <a:solidFill>
                  <a:srgbClr val="FF0000"/>
                </a:solidFill>
              </a:rPr>
              <a:t>also</a:t>
            </a:r>
            <a:r>
              <a:rPr lang="it-IT" sz="2800" b="1" i="1" dirty="0">
                <a:solidFill>
                  <a:srgbClr val="FF0000"/>
                </a:solidFill>
              </a:rPr>
              <a:t> </a:t>
            </a:r>
            <a: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photo </a:t>
            </a:r>
            <a:r>
              <a:rPr lang="it-IT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nuclear</a:t>
            </a:r>
            <a: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disruption by </a:t>
            </a:r>
            <a:r>
              <a:rPr lang="it-IT" sz="2000" b="1" i="1" dirty="0" err="1">
                <a:solidFill>
                  <a:srgbClr val="FF0000"/>
                </a:solidFill>
              </a:rPr>
              <a:t>G</a:t>
            </a:r>
            <a:r>
              <a:rPr lang="it-IT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iant</a:t>
            </a:r>
            <a: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2000" b="1" i="1" dirty="0" err="1">
                <a:solidFill>
                  <a:srgbClr val="FF0000"/>
                </a:solidFill>
              </a:rPr>
              <a:t>D</a:t>
            </a:r>
            <a:r>
              <a:rPr lang="it-IT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ipole</a:t>
            </a:r>
            <a: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2000" b="1" i="1" dirty="0" err="1">
                <a:solidFill>
                  <a:srgbClr val="FF0000"/>
                </a:solidFill>
              </a:rPr>
              <a:t>R</a:t>
            </a:r>
            <a:r>
              <a:rPr lang="it-IT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esonance</a:t>
            </a:r>
            <a: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it-IT" sz="2800" b="1" i="1" dirty="0">
                <a:solidFill>
                  <a:schemeClr val="accent6">
                    <a:lumMod val="75000"/>
                  </a:schemeClr>
                </a:solidFill>
              </a:rPr>
              <a:t>GDR</a:t>
            </a:r>
            <a: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8D0B6F9-DED2-4931-9B3C-A7D3CB1DB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21 September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165B808-1DD6-4635-AD42-5748B3767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43</a:t>
            </a:fld>
            <a:endParaRPr lang="it-IT"/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8653551F-5863-410D-9A65-5A21CA85A046}"/>
              </a:ext>
            </a:extLst>
          </p:cNvPr>
          <p:cNvGrpSpPr/>
          <p:nvPr/>
        </p:nvGrpSpPr>
        <p:grpSpPr>
          <a:xfrm>
            <a:off x="611560" y="1196752"/>
            <a:ext cx="7627868" cy="7123458"/>
            <a:chOff x="611560" y="1417638"/>
            <a:chExt cx="7339836" cy="6824760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D77D9B60-B958-4FD2-9460-6C2BBA6F6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1560" y="1417638"/>
              <a:ext cx="7339836" cy="6824760"/>
            </a:xfrm>
            <a:prstGeom prst="rect">
              <a:avLst/>
            </a:prstGeom>
          </p:spPr>
        </p:pic>
        <p:sp>
          <p:nvSpPr>
            <p:cNvPr id="3" name="Rettangolo 2">
              <a:extLst>
                <a:ext uri="{FF2B5EF4-FFF2-40B4-BE49-F238E27FC236}">
                  <a16:creationId xmlns:a16="http://schemas.microsoft.com/office/drawing/2014/main" id="{B650ACAC-D4F0-4ACC-B683-B4C6D5FCF501}"/>
                </a:ext>
              </a:extLst>
            </p:cNvPr>
            <p:cNvSpPr/>
            <p:nvPr/>
          </p:nvSpPr>
          <p:spPr>
            <a:xfrm>
              <a:off x="6570409" y="5353717"/>
              <a:ext cx="6222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b="1" i="1" dirty="0">
                  <a:solidFill>
                    <a:schemeClr val="accent2">
                      <a:lumMod val="75000"/>
                    </a:schemeClr>
                  </a:solidFill>
                </a:rPr>
                <a:t>GZK </a:t>
              </a:r>
              <a:endParaRPr lang="it-IT" dirty="0"/>
            </a:p>
          </p:txBody>
        </p:sp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3CF65A5E-1FD4-4EAF-9138-111E6B876597}"/>
                </a:ext>
              </a:extLst>
            </p:cNvPr>
            <p:cNvSpPr/>
            <p:nvPr/>
          </p:nvSpPr>
          <p:spPr>
            <a:xfrm>
              <a:off x="4462073" y="5338619"/>
              <a:ext cx="60785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b="1" i="1" dirty="0">
                  <a:solidFill>
                    <a:schemeClr val="accent6">
                      <a:lumMod val="75000"/>
                    </a:schemeClr>
                  </a:solidFill>
                </a:rPr>
                <a:t>GDR</a:t>
              </a:r>
              <a:endParaRPr lang="it-IT" dirty="0"/>
            </a:p>
          </p:txBody>
        </p:sp>
      </p:grpSp>
    </p:spTree>
    <p:extLst>
      <p:ext uri="{BB962C8B-B14F-4D97-AF65-F5344CB8AC3E}">
        <p14:creationId xmlns:p14="http://schemas.microsoft.com/office/powerpoint/2010/main" val="8991050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7A9C06-858C-48CC-B548-2212C6C59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Conclusion</a:t>
            </a:r>
            <a:r>
              <a:rPr lang="it-IT" dirty="0"/>
              <a:t> 2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BC78053-2BDB-4204-B53C-DD960E8451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781128"/>
          </a:xfrm>
        </p:spPr>
        <p:txBody>
          <a:bodyPr>
            <a:normAutofit fontScale="92500"/>
          </a:bodyPr>
          <a:lstStyle/>
          <a:p>
            <a:r>
              <a:rPr lang="it-IT" b="1" i="1" dirty="0" err="1">
                <a:solidFill>
                  <a:srgbClr val="00B050"/>
                </a:solidFill>
              </a:rPr>
              <a:t>Ten</a:t>
            </a:r>
            <a:r>
              <a:rPr lang="it-IT" b="1" i="1" dirty="0">
                <a:solidFill>
                  <a:srgbClr val="00B050"/>
                </a:solidFill>
              </a:rPr>
              <a:t> </a:t>
            </a:r>
            <a:r>
              <a:rPr lang="it-IT" b="1" i="1" dirty="0" err="1">
                <a:solidFill>
                  <a:srgbClr val="00B050"/>
                </a:solidFill>
              </a:rPr>
              <a:t>EeV</a:t>
            </a:r>
            <a:r>
              <a:rPr lang="it-IT" b="1" i="1" dirty="0">
                <a:solidFill>
                  <a:srgbClr val="00B050"/>
                </a:solidFill>
              </a:rPr>
              <a:t> </a:t>
            </a:r>
            <a:r>
              <a:rPr lang="it-IT" b="1" i="1" dirty="0" err="1">
                <a:solidFill>
                  <a:srgbClr val="00B050"/>
                </a:solidFill>
              </a:rPr>
              <a:t>dipole</a:t>
            </a:r>
            <a:r>
              <a:rPr lang="it-IT" b="1" i="1" dirty="0">
                <a:solidFill>
                  <a:srgbClr val="00B050"/>
                </a:solidFill>
              </a:rPr>
              <a:t> </a:t>
            </a:r>
            <a:r>
              <a:rPr lang="it-IT" b="1" i="1" dirty="0" err="1">
                <a:solidFill>
                  <a:srgbClr val="00B050"/>
                </a:solidFill>
              </a:rPr>
              <a:t>is</a:t>
            </a:r>
            <a:r>
              <a:rPr lang="it-IT" b="1" i="1" dirty="0">
                <a:solidFill>
                  <a:srgbClr val="00B050"/>
                </a:solidFill>
              </a:rPr>
              <a:t> </a:t>
            </a:r>
            <a:r>
              <a:rPr lang="it-IT" b="1" i="1" dirty="0" err="1">
                <a:solidFill>
                  <a:srgbClr val="00B050"/>
                </a:solidFill>
              </a:rPr>
              <a:t>fed</a:t>
            </a:r>
            <a:r>
              <a:rPr lang="it-IT" b="1" i="1" dirty="0">
                <a:solidFill>
                  <a:srgbClr val="00B050"/>
                </a:solidFill>
              </a:rPr>
              <a:t> by NGC 253 AGN and by the </a:t>
            </a:r>
            <a:r>
              <a:rPr lang="it-IT" b="1" i="1" dirty="0" err="1">
                <a:solidFill>
                  <a:srgbClr val="00B050"/>
                </a:solidFill>
              </a:rPr>
              <a:t>local</a:t>
            </a:r>
            <a:r>
              <a:rPr lang="it-IT" b="1" i="1" dirty="0">
                <a:solidFill>
                  <a:srgbClr val="00B050"/>
                </a:solidFill>
              </a:rPr>
              <a:t> Vela, </a:t>
            </a:r>
            <a:r>
              <a:rPr lang="it-IT" b="1" i="1" dirty="0" err="1">
                <a:solidFill>
                  <a:srgbClr val="00B050"/>
                </a:solidFill>
              </a:rPr>
              <a:t>Crab</a:t>
            </a:r>
            <a:r>
              <a:rPr lang="it-IT" b="1" i="1" dirty="0">
                <a:solidFill>
                  <a:srgbClr val="00B050"/>
                </a:solidFill>
              </a:rPr>
              <a:t>. LMC and </a:t>
            </a:r>
            <a:r>
              <a:rPr lang="it-IT" b="1" i="1" dirty="0" err="1">
                <a:solidFill>
                  <a:srgbClr val="00B050"/>
                </a:solidFill>
              </a:rPr>
              <a:t>possibly</a:t>
            </a:r>
            <a:r>
              <a:rPr lang="it-IT" b="1" i="1" dirty="0">
                <a:solidFill>
                  <a:srgbClr val="00B050"/>
                </a:solidFill>
              </a:rPr>
              <a:t>, </a:t>
            </a:r>
            <a:r>
              <a:rPr lang="it-IT" b="1" i="1" dirty="0" err="1">
                <a:solidFill>
                  <a:srgbClr val="00B050"/>
                </a:solidFill>
              </a:rPr>
              <a:t>also</a:t>
            </a:r>
            <a:r>
              <a:rPr lang="it-IT" b="1" i="1" dirty="0">
                <a:solidFill>
                  <a:srgbClr val="00B050"/>
                </a:solidFill>
              </a:rPr>
              <a:t>, by Andromeda, </a:t>
            </a:r>
            <a:r>
              <a:rPr lang="it-IT" b="1" i="1" dirty="0" err="1">
                <a:solidFill>
                  <a:srgbClr val="00B050"/>
                </a:solidFill>
              </a:rPr>
              <a:t>Fornax</a:t>
            </a:r>
            <a:r>
              <a:rPr lang="it-IT" b="1" i="1" dirty="0">
                <a:solidFill>
                  <a:srgbClr val="00B050"/>
                </a:solidFill>
              </a:rPr>
              <a:t> D.</a:t>
            </a:r>
          </a:p>
          <a:p>
            <a:endParaRPr lang="it-IT" b="1" dirty="0">
              <a:solidFill>
                <a:srgbClr val="00B0F0"/>
              </a:solidFill>
            </a:endParaRPr>
          </a:p>
          <a:p>
            <a:r>
              <a:rPr lang="it-IT" b="1" dirty="0" err="1">
                <a:solidFill>
                  <a:srgbClr val="00B050"/>
                </a:solidFill>
              </a:rPr>
              <a:t>Puzzling</a:t>
            </a:r>
            <a:r>
              <a:rPr lang="it-IT" b="1" dirty="0">
                <a:solidFill>
                  <a:srgbClr val="00B050"/>
                </a:solidFill>
              </a:rPr>
              <a:t> 3C454  clustering </a:t>
            </a:r>
            <a:r>
              <a:rPr lang="it-IT" b="1" dirty="0">
                <a:solidFill>
                  <a:srgbClr val="00B0F0"/>
                </a:solidFill>
              </a:rPr>
              <a:t>, </a:t>
            </a:r>
            <a:r>
              <a:rPr lang="it-IT" b="1" dirty="0" err="1">
                <a:solidFill>
                  <a:srgbClr val="00B0F0"/>
                </a:solidFill>
              </a:rPr>
              <a:t>Amaterasu</a:t>
            </a:r>
            <a:r>
              <a:rPr lang="it-IT" b="1" dirty="0">
                <a:solidFill>
                  <a:srgbClr val="00B0F0"/>
                </a:solidFill>
              </a:rPr>
              <a:t>, </a:t>
            </a:r>
            <a:r>
              <a:rPr lang="it-IT" b="1" dirty="0" err="1">
                <a:solidFill>
                  <a:srgbClr val="00B0F0"/>
                </a:solidFill>
              </a:rPr>
              <a:t>if</a:t>
            </a:r>
            <a:r>
              <a:rPr lang="it-IT" b="1" dirty="0">
                <a:solidFill>
                  <a:srgbClr val="00B0F0"/>
                </a:solidFill>
              </a:rPr>
              <a:t> a  </a:t>
            </a:r>
            <a:r>
              <a:rPr lang="it-IT" b="1" dirty="0" err="1">
                <a:solidFill>
                  <a:srgbClr val="00B0F0"/>
                </a:solidFill>
              </a:rPr>
              <a:t>real</a:t>
            </a:r>
            <a:r>
              <a:rPr lang="it-IT" b="1" dirty="0">
                <a:solidFill>
                  <a:srgbClr val="00B0F0"/>
                </a:solidFill>
              </a:rPr>
              <a:t> one, </a:t>
            </a:r>
            <a:r>
              <a:rPr lang="it-IT" b="1" dirty="0" err="1">
                <a:solidFill>
                  <a:srgbClr val="00B050"/>
                </a:solidFill>
              </a:rPr>
              <a:t>might</a:t>
            </a:r>
            <a:r>
              <a:rPr lang="it-IT" b="1" dirty="0">
                <a:solidFill>
                  <a:srgbClr val="00B050"/>
                </a:solidFill>
              </a:rPr>
              <a:t> be </a:t>
            </a:r>
            <a:r>
              <a:rPr lang="it-IT" b="1" dirty="0" err="1">
                <a:solidFill>
                  <a:srgbClr val="00B050"/>
                </a:solidFill>
              </a:rPr>
              <a:t>related</a:t>
            </a:r>
            <a:r>
              <a:rPr lang="it-IT" b="1" dirty="0">
                <a:solidFill>
                  <a:srgbClr val="00B050"/>
                </a:solidFill>
              </a:rPr>
              <a:t> to UHE </a:t>
            </a:r>
            <a:r>
              <a:rPr lang="it-IT" b="1" dirty="0" err="1">
                <a:solidFill>
                  <a:srgbClr val="00B050"/>
                </a:solidFill>
              </a:rPr>
              <a:t>ZeV</a:t>
            </a:r>
            <a:r>
              <a:rPr lang="it-IT" b="1" dirty="0">
                <a:solidFill>
                  <a:srgbClr val="00B050"/>
                </a:solidFill>
              </a:rPr>
              <a:t> neutrino scattering </a:t>
            </a:r>
            <a:r>
              <a:rPr lang="it-IT" b="1" dirty="0" err="1">
                <a:solidFill>
                  <a:srgbClr val="00B0F0"/>
                </a:solidFill>
              </a:rPr>
              <a:t>onto</a:t>
            </a:r>
            <a:r>
              <a:rPr lang="it-IT" b="1" dirty="0">
                <a:solidFill>
                  <a:srgbClr val="00B0F0"/>
                </a:solidFill>
              </a:rPr>
              <a:t> </a:t>
            </a:r>
            <a:r>
              <a:rPr lang="it-IT" b="1" dirty="0" err="1">
                <a:solidFill>
                  <a:srgbClr val="00B0F0"/>
                </a:solidFill>
              </a:rPr>
              <a:t>relic</a:t>
            </a:r>
            <a:r>
              <a:rPr lang="it-IT" b="1" dirty="0">
                <a:solidFill>
                  <a:srgbClr val="00B0F0"/>
                </a:solidFill>
              </a:rPr>
              <a:t> </a:t>
            </a:r>
            <a:r>
              <a:rPr lang="it-IT" b="1" dirty="0" err="1">
                <a:solidFill>
                  <a:srgbClr val="00B0F0"/>
                </a:solidFill>
              </a:rPr>
              <a:t>ones</a:t>
            </a:r>
            <a:r>
              <a:rPr lang="it-IT" b="1" dirty="0">
                <a:solidFill>
                  <a:srgbClr val="00B0F0"/>
                </a:solidFill>
              </a:rPr>
              <a:t> in a hot, dark </a:t>
            </a:r>
            <a:r>
              <a:rPr lang="it-IT" b="1" dirty="0" err="1">
                <a:solidFill>
                  <a:srgbClr val="00B0F0"/>
                </a:solidFill>
              </a:rPr>
              <a:t>halo</a:t>
            </a:r>
            <a:r>
              <a:rPr lang="it-IT" b="1" dirty="0">
                <a:solidFill>
                  <a:srgbClr val="00B0F0"/>
                </a:solidFill>
              </a:rPr>
              <a:t>.</a:t>
            </a:r>
          </a:p>
          <a:p>
            <a:r>
              <a:rPr lang="it-IT" b="1" dirty="0">
                <a:solidFill>
                  <a:srgbClr val="00B0F0"/>
                </a:solidFill>
              </a:rPr>
              <a:t>THE Z-BURST </a:t>
            </a:r>
            <a:r>
              <a:rPr lang="it-IT" b="1" dirty="0" err="1">
                <a:solidFill>
                  <a:srgbClr val="00B0F0"/>
                </a:solidFill>
              </a:rPr>
              <a:t>lead</a:t>
            </a:r>
            <a:r>
              <a:rPr lang="it-IT" b="1" dirty="0">
                <a:solidFill>
                  <a:srgbClr val="00B0F0"/>
                </a:solidFill>
              </a:rPr>
              <a:t> to  </a:t>
            </a:r>
            <a:r>
              <a:rPr lang="it-IT" b="1" i="1" dirty="0" err="1">
                <a:solidFill>
                  <a:schemeClr val="accent1">
                    <a:lumMod val="75000"/>
                  </a:schemeClr>
                </a:solidFill>
              </a:rPr>
              <a:t>nucleon-composition</a:t>
            </a:r>
            <a:endParaRPr lang="it-IT" b="1" i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it-IT" b="1" dirty="0">
                <a:solidFill>
                  <a:srgbClr val="00B0F0"/>
                </a:solidFill>
              </a:rPr>
              <a:t>Heavy </a:t>
            </a:r>
            <a:r>
              <a:rPr lang="it-IT" b="1" dirty="0" err="1">
                <a:solidFill>
                  <a:srgbClr val="00B0F0"/>
                </a:solidFill>
              </a:rPr>
              <a:t>galactic</a:t>
            </a:r>
            <a:r>
              <a:rPr lang="it-IT" b="1" dirty="0">
                <a:solidFill>
                  <a:srgbClr val="00B0F0"/>
                </a:solidFill>
              </a:rPr>
              <a:t> nuclei </a:t>
            </a:r>
            <a:r>
              <a:rPr lang="it-IT" b="1" dirty="0" err="1">
                <a:solidFill>
                  <a:srgbClr val="00B0F0"/>
                </a:solidFill>
              </a:rPr>
              <a:t>lead</a:t>
            </a:r>
            <a:r>
              <a:rPr lang="it-IT" b="1" dirty="0">
                <a:solidFill>
                  <a:srgbClr val="00B0F0"/>
                </a:solidFill>
              </a:rPr>
              <a:t> to </a:t>
            </a:r>
            <a:r>
              <a:rPr lang="it-IT" b="1" i="1" dirty="0">
                <a:solidFill>
                  <a:schemeClr val="accent6">
                    <a:lumMod val="75000"/>
                  </a:schemeClr>
                </a:solidFill>
              </a:rPr>
              <a:t>Ni-like </a:t>
            </a:r>
            <a:r>
              <a:rPr lang="it-IT" b="1" i="1" dirty="0" err="1">
                <a:solidFill>
                  <a:schemeClr val="accent6">
                    <a:lumMod val="75000"/>
                  </a:schemeClr>
                </a:solidFill>
              </a:rPr>
              <a:t>composition</a:t>
            </a:r>
            <a:endParaRPr lang="it-IT" b="1" i="1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it-IT" b="1" dirty="0">
              <a:solidFill>
                <a:srgbClr val="00B0F0"/>
              </a:solidFill>
            </a:endParaRPr>
          </a:p>
          <a:p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06A654A-4BF6-46F1-A556-D4983B2EF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21 September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DABD83F-DFD4-49BF-9F9D-8189B33AB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122F1-0DD1-4220-AD7E-FDB1163335EF}" type="slidenum">
              <a:rPr lang="it-IT" smtClean="0"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17118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4EBF026D-5AAB-4528-BCC8-0F852D65B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44824"/>
            <a:ext cx="8136904" cy="4511526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AFB73EBC-0C16-47B9-9ADE-61FA42F9B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8092" y="-99392"/>
            <a:ext cx="9433048" cy="1714202"/>
          </a:xfrm>
        </p:spPr>
        <p:txBody>
          <a:bodyPr>
            <a:normAutofit/>
          </a:bodyPr>
          <a:lstStyle/>
          <a:p>
            <a:r>
              <a:rPr lang="it-IT" sz="3600" b="1" i="1" dirty="0">
                <a:solidFill>
                  <a:schemeClr val="accent1">
                    <a:lumMod val="75000"/>
                  </a:schemeClr>
                </a:solidFill>
              </a:rPr>
              <a:t>A UHECR  </a:t>
            </a:r>
            <a:r>
              <a:rPr lang="it-IT" sz="3600" b="1" i="1" dirty="0" err="1">
                <a:solidFill>
                  <a:schemeClr val="accent1">
                    <a:lumMod val="75000"/>
                  </a:schemeClr>
                </a:solidFill>
              </a:rPr>
              <a:t>heaviest</a:t>
            </a:r>
            <a:r>
              <a:rPr lang="it-IT" sz="3600" b="1" i="1" dirty="0">
                <a:solidFill>
                  <a:schemeClr val="accent1">
                    <a:lumMod val="75000"/>
                  </a:schemeClr>
                </a:solidFill>
              </a:rPr>
              <a:t> nuclei CR connection?</a:t>
            </a:r>
            <a:br>
              <a:rPr lang="it-IT" sz="3600" b="1" i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it-IT" sz="3600" b="1" i="1" dirty="0" err="1">
                <a:solidFill>
                  <a:schemeClr val="accent1">
                    <a:lumMod val="75000"/>
                  </a:schemeClr>
                </a:solidFill>
              </a:rPr>
              <a:t>Most</a:t>
            </a:r>
            <a:r>
              <a:rPr lang="it-IT" sz="36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3600" b="1" i="1" dirty="0" err="1">
                <a:solidFill>
                  <a:schemeClr val="accent1">
                    <a:lumMod val="75000"/>
                  </a:schemeClr>
                </a:solidFill>
              </a:rPr>
              <a:t>energetic</a:t>
            </a:r>
            <a:r>
              <a:rPr lang="it-IT" sz="3600" b="1" i="1" dirty="0">
                <a:solidFill>
                  <a:schemeClr val="accent1">
                    <a:lumMod val="75000"/>
                  </a:schemeClr>
                </a:solidFill>
              </a:rPr>
              <a:t> UHECR </a:t>
            </a:r>
            <a:r>
              <a:rPr lang="it-IT" sz="3600" b="1" i="1" dirty="0" err="1">
                <a:solidFill>
                  <a:schemeClr val="accent1">
                    <a:lumMod val="75000"/>
                  </a:schemeClr>
                </a:solidFill>
              </a:rPr>
              <a:t>much</a:t>
            </a:r>
            <a:r>
              <a:rPr lang="it-IT" sz="36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3600" b="1" i="1" dirty="0" err="1">
                <a:solidFill>
                  <a:schemeClr val="accent1">
                    <a:lumMod val="75000"/>
                  </a:schemeClr>
                </a:solidFill>
              </a:rPr>
              <a:t>bent</a:t>
            </a:r>
            <a:endParaRPr lang="it-IT" sz="36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69B8CF21-F500-4C8D-B8C2-DD65497344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7544" y="1268760"/>
            <a:ext cx="8057290" cy="6042967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158CA1B-2B97-4B35-B384-9E7B50115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Fargion 21 September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12A8E84-465C-4F86-A24B-39CC181DB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C148B-FCE1-46A8-BC4E-4503345797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788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99C1A5-B5BF-4AC8-97B7-5262056BE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60648"/>
            <a:ext cx="8784976" cy="778098"/>
          </a:xfrm>
        </p:spPr>
        <p:txBody>
          <a:bodyPr>
            <a:noAutofit/>
          </a:bodyPr>
          <a:lstStyle/>
          <a:p>
            <a:r>
              <a:rPr lang="it-IT" sz="32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UHECR </a:t>
            </a:r>
            <a:r>
              <a:rPr lang="it-IT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spectra</a:t>
            </a:r>
            <a:r>
              <a:rPr lang="it-IT" sz="32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evolution</a:t>
            </a:r>
            <a:r>
              <a:rPr lang="it-IT" sz="32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2019 </a:t>
            </a:r>
            <a:r>
              <a:rPr lang="it-IT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composition</a:t>
            </a:r>
            <a:r>
              <a:rPr lang="it-IT" sz="32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models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BC30DD6D-1EB7-48A6-9A82-2EBAB58158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1680" y="1038746"/>
            <a:ext cx="6962688" cy="5387381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51D95E0-0030-4B0B-A8E5-B158F0B6F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21 September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7E3D82D-4B95-4130-836D-3D5183BC0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46</a:t>
            </a:fld>
            <a:endParaRPr lang="it-IT"/>
          </a:p>
        </p:txBody>
      </p:sp>
      <p:sp>
        <p:nvSpPr>
          <p:cNvPr id="7" name="Freccia in giù 6">
            <a:extLst>
              <a:ext uri="{FF2B5EF4-FFF2-40B4-BE49-F238E27FC236}">
                <a16:creationId xmlns:a16="http://schemas.microsoft.com/office/drawing/2014/main" id="{25459D35-9E81-4D9A-90AD-85BE8C7AA4C2}"/>
              </a:ext>
            </a:extLst>
          </p:cNvPr>
          <p:cNvSpPr/>
          <p:nvPr/>
        </p:nvSpPr>
        <p:spPr>
          <a:xfrm rot="16200000">
            <a:off x="1871700" y="3439767"/>
            <a:ext cx="432048" cy="648072"/>
          </a:xfrm>
          <a:prstGeom prst="downArrow">
            <a:avLst/>
          </a:prstGeom>
          <a:solidFill>
            <a:srgbClr val="F19B0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6170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5A514618-FE75-4425-805C-D66C721207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52736"/>
            <a:ext cx="9793088" cy="4937726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D504DCEC-C9C7-4A0A-BCDE-C8DD45316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5400" i="1" dirty="0">
                <a:solidFill>
                  <a:schemeClr val="accent1">
                    <a:lumMod val="75000"/>
                  </a:schemeClr>
                </a:solidFill>
              </a:rPr>
              <a:t>10 </a:t>
            </a:r>
            <a:r>
              <a:rPr lang="it-IT" sz="5400" i="1" dirty="0" err="1">
                <a:solidFill>
                  <a:schemeClr val="accent1">
                    <a:lumMod val="75000"/>
                  </a:schemeClr>
                </a:solidFill>
              </a:rPr>
              <a:t>years</a:t>
            </a:r>
            <a:r>
              <a:rPr lang="it-IT" sz="5400" i="1" dirty="0">
                <a:solidFill>
                  <a:schemeClr val="accent1">
                    <a:lumMod val="75000"/>
                  </a:schemeClr>
                </a:solidFill>
              </a:rPr>
              <a:t> ago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7ECC37A4-5FAC-4CF9-9B95-1C9D3101E9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0833" y="1208360"/>
            <a:ext cx="8229599" cy="5618747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0FA4841-C7F4-441F-BCB3-7380DE1C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21 September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E749C9F-DFAF-4379-885F-BA74770B0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47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404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3EA4718-88D2-4478-AF2E-C5DC92BBF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03561"/>
            <a:ext cx="8686800" cy="706090"/>
          </a:xfrm>
        </p:spPr>
        <p:txBody>
          <a:bodyPr>
            <a:normAutofit fontScale="90000"/>
          </a:bodyPr>
          <a:lstStyle/>
          <a:p>
            <a:r>
              <a:rPr lang="it-IT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Bending </a:t>
            </a:r>
            <a:r>
              <a:rPr lang="it-IT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charges</a:t>
            </a:r>
            <a:r>
              <a:rPr lang="it-IT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in </a:t>
            </a:r>
            <a:r>
              <a:rPr lang="it-IT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magnetic</a:t>
            </a:r>
            <a:r>
              <a:rPr lang="it-IT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fields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7B9D686-5BF5-42F1-B258-7982234185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4744"/>
            <a:ext cx="8291264" cy="5001419"/>
          </a:xfrm>
        </p:spPr>
        <p:txBody>
          <a:bodyPr>
            <a:normAutofit/>
          </a:bodyPr>
          <a:lstStyle/>
          <a:p>
            <a:r>
              <a:rPr lang="it-IT" sz="2800" b="1" i="1" dirty="0">
                <a:solidFill>
                  <a:schemeClr val="accent5">
                    <a:lumMod val="75000"/>
                  </a:schemeClr>
                </a:solidFill>
              </a:rPr>
              <a:t>The </a:t>
            </a:r>
            <a:r>
              <a:rPr lang="it-IT" sz="2800" b="1" i="1" dirty="0" err="1">
                <a:solidFill>
                  <a:schemeClr val="accent5">
                    <a:lumMod val="75000"/>
                  </a:schemeClr>
                </a:solidFill>
              </a:rPr>
              <a:t>TeVs</a:t>
            </a:r>
            <a:r>
              <a:rPr lang="it-IT" sz="2800" b="1" i="1" dirty="0">
                <a:solidFill>
                  <a:schemeClr val="accent5">
                    <a:lumMod val="75000"/>
                  </a:schemeClr>
                </a:solidFill>
              </a:rPr>
              <a:t> CR </a:t>
            </a:r>
            <a:r>
              <a:rPr lang="it-IT" sz="2800" b="1" i="1" dirty="0" err="1">
                <a:solidFill>
                  <a:schemeClr val="accent5">
                    <a:lumMod val="75000"/>
                  </a:schemeClr>
                </a:solidFill>
              </a:rPr>
              <a:t>Lunar</a:t>
            </a:r>
            <a:r>
              <a:rPr lang="it-IT" sz="2800" b="1" i="1" dirty="0">
                <a:solidFill>
                  <a:schemeClr val="accent5">
                    <a:lumMod val="75000"/>
                  </a:schemeClr>
                </a:solidFill>
              </a:rPr>
              <a:t> and Solar </a:t>
            </a:r>
            <a:r>
              <a:rPr lang="it-IT" sz="2800" b="1" i="1" dirty="0" err="1">
                <a:solidFill>
                  <a:schemeClr val="accent5">
                    <a:lumMod val="75000"/>
                  </a:schemeClr>
                </a:solidFill>
              </a:rPr>
              <a:t>Shadows</a:t>
            </a:r>
            <a:r>
              <a:rPr lang="it-IT" sz="2800" b="1" i="1" dirty="0">
                <a:solidFill>
                  <a:schemeClr val="accent5">
                    <a:lumMod val="75000"/>
                  </a:schemeClr>
                </a:solidFill>
              </a:rPr>
              <a:t> bending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EF2B762-9DBE-41A5-934C-DB6AFFF2C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21 September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2C1C0DB-C8CF-45F8-96F3-8D2306F16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48</a:t>
            </a:fld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5A0D63E-4F8C-40C5-A37B-4EACFCF2C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772816"/>
            <a:ext cx="7236296" cy="4549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3325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6DA6CEF-5568-49BA-A5E3-A015009EE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579296" cy="1143000"/>
          </a:xfrm>
        </p:spPr>
        <p:txBody>
          <a:bodyPr>
            <a:normAutofit fontScale="90000"/>
          </a:bodyPr>
          <a:lstStyle/>
          <a:p>
            <a:r>
              <a:rPr lang="it-IT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Amaterasu</a:t>
            </a:r>
            <a:r>
              <a:rPr lang="it-IT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Highest</a:t>
            </a:r>
            <a:r>
              <a:rPr lang="it-IT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event: From SS433?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BF47A8CC-00D0-42D3-AB7E-8154010FA4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89255"/>
            <a:ext cx="8229600" cy="4347853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3D086A1-00C8-4428-AA32-7F7E75F67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21 September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B2917DF-F655-4E24-ACF6-4331B25CF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49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91703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A3E1A3-6782-4597-8DF0-2FA8DC222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6512" y="274638"/>
            <a:ext cx="9073008" cy="1143000"/>
          </a:xfrm>
        </p:spPr>
        <p:txBody>
          <a:bodyPr>
            <a:noAutofit/>
          </a:bodyPr>
          <a:lstStyle/>
          <a:p>
            <a:r>
              <a:rPr lang="it-IT" sz="3200" b="1" i="1" dirty="0">
                <a:solidFill>
                  <a:schemeClr val="accent6">
                    <a:lumMod val="50000"/>
                  </a:schemeClr>
                </a:solidFill>
              </a:rPr>
              <a:t>UHECR</a:t>
            </a:r>
            <a:r>
              <a:rPr lang="it-IT" sz="3200" dirty="0"/>
              <a:t> </a:t>
            </a:r>
            <a:r>
              <a:rPr lang="it-IT" sz="3200" dirty="0" err="1"/>
              <a:t>bounded</a:t>
            </a:r>
            <a:r>
              <a:rPr lang="it-IT" sz="3200" dirty="0"/>
              <a:t> by </a:t>
            </a:r>
            <a:r>
              <a:rPr lang="it-IT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3200" b="1" dirty="0">
                <a:solidFill>
                  <a:schemeClr val="accent1">
                    <a:lumMod val="75000"/>
                  </a:schemeClr>
                </a:solidFill>
              </a:rPr>
              <a:t>GZK (p) </a:t>
            </a:r>
            <a:r>
              <a:rPr lang="it-IT" sz="3200" dirty="0"/>
              <a:t>and </a:t>
            </a:r>
            <a:r>
              <a:rPr lang="it-IT" sz="3200" b="1" dirty="0">
                <a:solidFill>
                  <a:srgbClr val="00B050"/>
                </a:solidFill>
              </a:rPr>
              <a:t>GDR (He) </a:t>
            </a:r>
            <a:r>
              <a:rPr lang="it-IT" sz="3200" b="1" dirty="0" err="1"/>
              <a:t>cut</a:t>
            </a:r>
            <a:r>
              <a:rPr lang="it-IT" sz="3200" b="1" dirty="0"/>
              <a:t> off</a:t>
            </a:r>
            <a:br>
              <a:rPr lang="it-IT" sz="3200" dirty="0"/>
            </a:br>
            <a:r>
              <a:rPr lang="it-IT" sz="3200" dirty="0" err="1"/>
              <a:t>both</a:t>
            </a:r>
            <a:r>
              <a:rPr lang="it-IT" sz="3200" dirty="0"/>
              <a:t> in energy and </a:t>
            </a:r>
            <a:r>
              <a:rPr lang="it-IT" sz="3200" dirty="0" err="1"/>
              <a:t>distances</a:t>
            </a:r>
            <a:endParaRPr lang="it-IT" sz="3200" dirty="0"/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2411E02F-3C65-4ACD-9B0A-914555B78D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450" y="1600200"/>
            <a:ext cx="6071099" cy="4525963"/>
          </a:xfr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386EF7A-33A1-4ABC-B041-7F9BFF058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21 September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9F16B85-42CA-46C4-B39C-CDAAA4549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5</a:t>
            </a:fld>
            <a:endParaRPr lang="it-IT"/>
          </a:p>
        </p:txBody>
      </p:sp>
      <p:sp>
        <p:nvSpPr>
          <p:cNvPr id="8" name="Freccia in giù 7">
            <a:extLst>
              <a:ext uri="{FF2B5EF4-FFF2-40B4-BE49-F238E27FC236}">
                <a16:creationId xmlns:a16="http://schemas.microsoft.com/office/drawing/2014/main" id="{AE0BE153-C0B9-4C52-96F4-6EC1CCE08860}"/>
              </a:ext>
            </a:extLst>
          </p:cNvPr>
          <p:cNvSpPr/>
          <p:nvPr/>
        </p:nvSpPr>
        <p:spPr>
          <a:xfrm>
            <a:off x="5292080" y="4149079"/>
            <a:ext cx="198182" cy="4417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reccia in giù 8">
            <a:extLst>
              <a:ext uri="{FF2B5EF4-FFF2-40B4-BE49-F238E27FC236}">
                <a16:creationId xmlns:a16="http://schemas.microsoft.com/office/drawing/2014/main" id="{3DE733F6-9127-49C9-AC95-8A9F2905946C}"/>
              </a:ext>
            </a:extLst>
          </p:cNvPr>
          <p:cNvSpPr/>
          <p:nvPr/>
        </p:nvSpPr>
        <p:spPr>
          <a:xfrm rot="21351266">
            <a:off x="4733859" y="4518844"/>
            <a:ext cx="287246" cy="504056"/>
          </a:xfrm>
          <a:prstGeom prst="downArrow">
            <a:avLst/>
          </a:prstGeom>
          <a:solidFill>
            <a:srgbClr val="00B050">
              <a:alpha val="58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88835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CD6C7F0-3103-4428-9CC1-78D61FE60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1232"/>
            <a:ext cx="9289032" cy="1325562"/>
          </a:xfrm>
        </p:spPr>
        <p:txBody>
          <a:bodyPr>
            <a:noAutofit/>
          </a:bodyPr>
          <a:lstStyle/>
          <a:p>
            <a:r>
              <a:rPr lang="it-IT" sz="3600" b="1" i="1" dirty="0" err="1">
                <a:solidFill>
                  <a:schemeClr val="accent2">
                    <a:lumMod val="75000"/>
                  </a:schemeClr>
                </a:solidFill>
              </a:rPr>
              <a:t>Apparent</a:t>
            </a:r>
            <a:r>
              <a:rPr lang="it-IT" sz="3600" b="1" i="1" dirty="0">
                <a:solidFill>
                  <a:schemeClr val="accent2">
                    <a:lumMod val="75000"/>
                  </a:schemeClr>
                </a:solidFill>
              </a:rPr>
              <a:t>  GZK </a:t>
            </a:r>
            <a:r>
              <a:rPr lang="it-IT" sz="3600" b="1" i="1" dirty="0" err="1">
                <a:solidFill>
                  <a:schemeClr val="tx2">
                    <a:lumMod val="75000"/>
                  </a:schemeClr>
                </a:solidFill>
              </a:rPr>
              <a:t>cut</a:t>
            </a:r>
            <a:r>
              <a:rPr lang="it-IT" sz="3600" b="1" i="1" dirty="0">
                <a:solidFill>
                  <a:schemeClr val="tx2">
                    <a:lumMod val="75000"/>
                  </a:schemeClr>
                </a:solidFill>
              </a:rPr>
              <a:t> off </a:t>
            </a:r>
            <a:r>
              <a:rPr lang="it-IT" sz="3600" b="1" i="1" dirty="0" err="1">
                <a:solidFill>
                  <a:schemeClr val="tx2">
                    <a:lumMod val="75000"/>
                  </a:schemeClr>
                </a:solidFill>
              </a:rPr>
              <a:t>at</a:t>
            </a:r>
            <a:r>
              <a:rPr lang="it-IT" sz="3600" b="1" i="1" dirty="0">
                <a:solidFill>
                  <a:schemeClr val="tx2">
                    <a:lumMod val="75000"/>
                  </a:schemeClr>
                </a:solidFill>
              </a:rPr>
              <a:t> 100 </a:t>
            </a:r>
            <a:r>
              <a:rPr lang="it-IT" sz="3600" b="1" i="1" dirty="0" err="1">
                <a:solidFill>
                  <a:schemeClr val="tx2">
                    <a:lumMod val="75000"/>
                  </a:schemeClr>
                </a:solidFill>
              </a:rPr>
              <a:t>EeV</a:t>
            </a:r>
            <a:r>
              <a:rPr lang="it-IT" sz="3600" b="1" i="1" dirty="0">
                <a:solidFill>
                  <a:schemeClr val="tx2">
                    <a:lumMod val="75000"/>
                  </a:schemeClr>
                </a:solidFill>
              </a:rPr>
              <a:t>  in  UHECR led to models </a:t>
            </a:r>
            <a:r>
              <a:rPr lang="it-IT" sz="3600" b="1" i="1" dirty="0" err="1">
                <a:solidFill>
                  <a:schemeClr val="tx2">
                    <a:lumMod val="75000"/>
                  </a:schemeClr>
                </a:solidFill>
              </a:rPr>
              <a:t>based</a:t>
            </a:r>
            <a:r>
              <a:rPr lang="it-IT" sz="3600" b="1" i="1" dirty="0">
                <a:solidFill>
                  <a:schemeClr val="tx2">
                    <a:lumMod val="75000"/>
                  </a:schemeClr>
                </a:solidFill>
              </a:rPr>
              <a:t> on </a:t>
            </a:r>
            <a:r>
              <a:rPr lang="it-IT" sz="3600" b="1" i="1" dirty="0" err="1">
                <a:solidFill>
                  <a:schemeClr val="tx2">
                    <a:lumMod val="75000"/>
                  </a:schemeClr>
                </a:solidFill>
              </a:rPr>
              <a:t>photopion</a:t>
            </a:r>
            <a:r>
              <a:rPr lang="it-IT" sz="3600" b="1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3600" b="1" i="1" dirty="0" err="1">
                <a:solidFill>
                  <a:schemeClr val="tx2">
                    <a:lumMod val="75000"/>
                  </a:schemeClr>
                </a:solidFill>
              </a:rPr>
              <a:t>opacity</a:t>
            </a:r>
            <a:r>
              <a:rPr lang="it-IT" sz="3600" b="1" i="1" dirty="0">
                <a:solidFill>
                  <a:schemeClr val="tx2">
                    <a:lumMod val="75000"/>
                  </a:schemeClr>
                </a:solidFill>
              </a:rPr>
              <a:t> =</a:t>
            </a:r>
            <a:endParaRPr lang="it-IT" sz="36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A45CC20-D6E5-40A1-B787-57AC63E12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72816"/>
            <a:ext cx="8219256" cy="4353347"/>
          </a:xfrm>
        </p:spPr>
        <p:txBody>
          <a:bodyPr>
            <a:normAutofit fontScale="85000" lnSpcReduction="20000"/>
          </a:bodyPr>
          <a:lstStyle/>
          <a:p>
            <a:r>
              <a:rPr lang="it-IT" sz="4800" b="1" i="1" dirty="0" err="1">
                <a:solidFill>
                  <a:srgbClr val="0070C0"/>
                </a:solidFill>
              </a:rPr>
              <a:t>Most</a:t>
            </a:r>
            <a:r>
              <a:rPr lang="it-IT" sz="4800" b="1" i="1" dirty="0">
                <a:solidFill>
                  <a:srgbClr val="0070C0"/>
                </a:solidFill>
              </a:rPr>
              <a:t> </a:t>
            </a:r>
            <a:r>
              <a:rPr lang="it-IT" sz="4800" b="1" i="1" dirty="0" err="1">
                <a:solidFill>
                  <a:srgbClr val="0070C0"/>
                </a:solidFill>
              </a:rPr>
              <a:t>preferred</a:t>
            </a:r>
            <a:r>
              <a:rPr lang="it-IT" sz="4800" b="1" i="1" dirty="0">
                <a:solidFill>
                  <a:srgbClr val="0070C0"/>
                </a:solidFill>
              </a:rPr>
              <a:t> </a:t>
            </a:r>
            <a:r>
              <a:rPr lang="it-IT" sz="4800" b="1" i="1" dirty="0" err="1">
                <a:solidFill>
                  <a:srgbClr val="0070C0"/>
                </a:solidFill>
              </a:rPr>
              <a:t>protons</a:t>
            </a:r>
            <a:r>
              <a:rPr lang="it-IT" sz="4800" b="1" i="1" dirty="0">
                <a:solidFill>
                  <a:srgbClr val="0070C0"/>
                </a:solidFill>
              </a:rPr>
              <a:t> </a:t>
            </a:r>
            <a:r>
              <a:rPr lang="it-IT" sz="4800" b="1" i="1" dirty="0" err="1">
                <a:solidFill>
                  <a:srgbClr val="0070C0"/>
                </a:solidFill>
              </a:rPr>
              <a:t>as</a:t>
            </a:r>
            <a:r>
              <a:rPr lang="it-IT" sz="4800" b="1" i="1" dirty="0">
                <a:solidFill>
                  <a:srgbClr val="0070C0"/>
                </a:solidFill>
              </a:rPr>
              <a:t> </a:t>
            </a:r>
          </a:p>
          <a:p>
            <a:pPr marL="0" indent="0">
              <a:buNone/>
            </a:pPr>
            <a:r>
              <a:rPr lang="it-IT" sz="4800" b="1" i="1" dirty="0">
                <a:solidFill>
                  <a:srgbClr val="0070C0"/>
                </a:solidFill>
              </a:rPr>
              <a:t>UHECR </a:t>
            </a:r>
          </a:p>
          <a:p>
            <a:pPr marL="0" indent="0">
              <a:buNone/>
            </a:pPr>
            <a:r>
              <a:rPr lang="it-IT" sz="4800" b="1" i="1" dirty="0" err="1">
                <a:solidFill>
                  <a:schemeClr val="accent2">
                    <a:lumMod val="75000"/>
                  </a:schemeClr>
                </a:solidFill>
              </a:rPr>
              <a:t>These</a:t>
            </a:r>
            <a:r>
              <a:rPr lang="it-IT" sz="4800" b="1" i="1" dirty="0">
                <a:solidFill>
                  <a:schemeClr val="accent2">
                    <a:lumMod val="75000"/>
                  </a:schemeClr>
                </a:solidFill>
              </a:rPr>
              <a:t> UHECR </a:t>
            </a:r>
            <a:r>
              <a:rPr lang="it-IT" sz="4800" b="1" i="1" dirty="0" err="1">
                <a:solidFill>
                  <a:schemeClr val="accent2">
                    <a:lumMod val="75000"/>
                  </a:schemeClr>
                </a:solidFill>
              </a:rPr>
              <a:t>protons</a:t>
            </a:r>
            <a:r>
              <a:rPr lang="it-IT" sz="48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sz="4800" b="1" i="1" dirty="0" err="1">
                <a:solidFill>
                  <a:schemeClr val="accent2">
                    <a:lumMod val="75000"/>
                  </a:schemeClr>
                </a:solidFill>
              </a:rPr>
              <a:t>could</a:t>
            </a:r>
            <a:r>
              <a:rPr lang="it-IT" sz="4800" b="1" i="1" dirty="0">
                <a:solidFill>
                  <a:schemeClr val="accent2">
                    <a:lumMod val="75000"/>
                  </a:schemeClr>
                </a:solidFill>
              </a:rPr>
              <a:t>  </a:t>
            </a:r>
            <a:r>
              <a:rPr lang="it-IT" sz="4800" b="1" i="1" dirty="0" err="1">
                <a:solidFill>
                  <a:schemeClr val="accent2">
                    <a:lumMod val="75000"/>
                  </a:schemeClr>
                </a:solidFill>
              </a:rPr>
              <a:t>fly</a:t>
            </a:r>
            <a:r>
              <a:rPr lang="it-IT" sz="48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sz="4800" b="1" i="1" dirty="0" err="1">
                <a:solidFill>
                  <a:schemeClr val="accent2">
                    <a:lumMod val="75000"/>
                  </a:schemeClr>
                </a:solidFill>
              </a:rPr>
              <a:t>almost</a:t>
            </a:r>
            <a:r>
              <a:rPr lang="it-IT" sz="48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sz="4800" b="1" i="1" dirty="0" err="1">
                <a:solidFill>
                  <a:schemeClr val="accent2">
                    <a:lumMod val="75000"/>
                  </a:schemeClr>
                </a:solidFill>
              </a:rPr>
              <a:t>undeflected</a:t>
            </a:r>
            <a:r>
              <a:rPr lang="it-IT" sz="4800" b="1" i="1" dirty="0">
                <a:solidFill>
                  <a:schemeClr val="accent2">
                    <a:lumMod val="75000"/>
                  </a:schemeClr>
                </a:solidFill>
              </a:rPr>
              <a:t>,  </a:t>
            </a:r>
            <a:r>
              <a:rPr lang="it-IT" sz="4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40 </a:t>
            </a:r>
            <a:r>
              <a:rPr lang="it-IT" sz="48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Mpc</a:t>
            </a:r>
            <a:r>
              <a:rPr lang="it-IT" sz="4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, </a:t>
            </a:r>
            <a:r>
              <a:rPr lang="it-IT" sz="4800" b="1" i="1" dirty="0" err="1">
                <a:solidFill>
                  <a:schemeClr val="accent2">
                    <a:lumMod val="75000"/>
                  </a:schemeClr>
                </a:solidFill>
              </a:rPr>
              <a:t>at</a:t>
            </a:r>
            <a:r>
              <a:rPr lang="it-IT" sz="48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sz="4800" b="1" i="1" dirty="0" err="1">
                <a:solidFill>
                  <a:schemeClr val="accent2">
                    <a:lumMod val="75000"/>
                  </a:schemeClr>
                </a:solidFill>
              </a:rPr>
              <a:t>hundred</a:t>
            </a:r>
            <a:r>
              <a:rPr lang="it-IT" sz="48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sz="4800" b="1" i="1" dirty="0" err="1">
                <a:solidFill>
                  <a:schemeClr val="accent2">
                    <a:lumMod val="75000"/>
                  </a:schemeClr>
                </a:solidFill>
              </a:rPr>
              <a:t>EeV</a:t>
            </a:r>
            <a:r>
              <a:rPr lang="it-IT" sz="4800" b="1" i="1" dirty="0">
                <a:solidFill>
                  <a:schemeClr val="accent2">
                    <a:lumMod val="75000"/>
                  </a:schemeClr>
                </a:solidFill>
              </a:rPr>
              <a:t> energy</a:t>
            </a:r>
          </a:p>
          <a:p>
            <a:r>
              <a:rPr lang="it-IT" sz="4800" b="1" i="1" dirty="0" err="1">
                <a:solidFill>
                  <a:schemeClr val="accent2">
                    <a:lumMod val="75000"/>
                  </a:schemeClr>
                </a:solidFill>
              </a:rPr>
              <a:t>Within</a:t>
            </a:r>
            <a:r>
              <a:rPr lang="it-IT" sz="48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sz="4800" b="1" i="1" dirty="0" err="1">
                <a:solidFill>
                  <a:schemeClr val="accent2">
                    <a:lumMod val="75000"/>
                  </a:schemeClr>
                </a:solidFill>
              </a:rPr>
              <a:t>such</a:t>
            </a:r>
            <a:r>
              <a:rPr lang="it-IT" sz="48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sz="4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«GZK </a:t>
            </a:r>
            <a:r>
              <a:rPr lang="it-IT" sz="48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distances</a:t>
            </a:r>
            <a:r>
              <a:rPr lang="it-IT" sz="4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» Virgo </a:t>
            </a:r>
            <a:r>
              <a:rPr lang="it-IT" sz="4800" b="1" i="1" dirty="0">
                <a:solidFill>
                  <a:schemeClr val="accent2">
                    <a:lumMod val="75000"/>
                  </a:schemeClr>
                </a:solidFill>
              </a:rPr>
              <a:t>cluster  </a:t>
            </a:r>
            <a:r>
              <a:rPr lang="it-IT" sz="4800" b="1" i="1" dirty="0" err="1">
                <a:solidFill>
                  <a:schemeClr val="accent2">
                    <a:lumMod val="75000"/>
                  </a:schemeClr>
                </a:solidFill>
              </a:rPr>
              <a:t>should</a:t>
            </a:r>
            <a:r>
              <a:rPr lang="it-IT" sz="48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sz="4800" b="1" i="1" dirty="0" err="1">
                <a:solidFill>
                  <a:schemeClr val="accent2">
                    <a:lumMod val="75000"/>
                  </a:schemeClr>
                </a:solidFill>
              </a:rPr>
              <a:t>shine</a:t>
            </a:r>
            <a:r>
              <a:rPr lang="it-IT" sz="48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sz="4800" b="1" i="1" dirty="0" err="1">
                <a:solidFill>
                  <a:schemeClr val="accent2">
                    <a:lumMod val="75000"/>
                  </a:schemeClr>
                </a:solidFill>
              </a:rPr>
              <a:t>bright</a:t>
            </a:r>
            <a:endParaRPr lang="it-IT" sz="4800" b="1" i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DFB9612-B7C9-4BB7-86C5-D86170F9A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21 September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8F3FAF3-9882-4E49-8F72-2A401B564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50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84114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B92AE0-018C-48C9-AD4E-679F1FD2E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1642194"/>
          </a:xfrm>
        </p:spPr>
        <p:txBody>
          <a:bodyPr>
            <a:normAutofit/>
          </a:bodyPr>
          <a:lstStyle/>
          <a:p>
            <a:r>
              <a:rPr lang="it-IT" sz="6000" dirty="0" err="1">
                <a:solidFill>
                  <a:schemeClr val="accent2">
                    <a:lumMod val="75000"/>
                  </a:schemeClr>
                </a:solidFill>
              </a:rPr>
              <a:t>However</a:t>
            </a:r>
            <a:endParaRPr lang="it-IT" sz="6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C9D672B-E89B-4FFD-84E0-E597D6D5C7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endParaRPr lang="it-IT" sz="5400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it-IT" sz="54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UHECR  the clustering </a:t>
            </a:r>
            <a:r>
              <a:rPr lang="it-IT" sz="54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observed</a:t>
            </a:r>
            <a:r>
              <a:rPr lang="it-IT" sz="54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by AUGER </a:t>
            </a:r>
            <a:r>
              <a:rPr lang="it-IT" sz="54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since</a:t>
            </a:r>
            <a:r>
              <a:rPr lang="it-IT" sz="54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2007  </a:t>
            </a:r>
            <a:r>
              <a:rPr lang="it-IT" sz="54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is</a:t>
            </a:r>
            <a:r>
              <a:rPr lang="it-IT" sz="54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54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showing</a:t>
            </a:r>
            <a:r>
              <a:rPr lang="it-IT" sz="54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on a  </a:t>
            </a:r>
            <a:r>
              <a:rPr lang="it-IT" sz="6900" b="1" i="1" dirty="0" err="1">
                <a:solidFill>
                  <a:schemeClr val="accent2">
                    <a:lumMod val="75000"/>
                  </a:schemeClr>
                </a:solidFill>
              </a:rPr>
              <a:t>mysterious</a:t>
            </a:r>
            <a:r>
              <a:rPr lang="it-IT" sz="6900" b="1" i="1" dirty="0">
                <a:solidFill>
                  <a:schemeClr val="accent2">
                    <a:lumMod val="75000"/>
                  </a:schemeClr>
                </a:solidFill>
              </a:rPr>
              <a:t>  VIRGO </a:t>
            </a:r>
            <a:r>
              <a:rPr lang="it-IT" sz="6900" b="1" i="1" dirty="0" err="1">
                <a:solidFill>
                  <a:schemeClr val="accent2">
                    <a:lumMod val="75000"/>
                  </a:schemeClr>
                </a:solidFill>
              </a:rPr>
              <a:t>absence</a:t>
            </a:r>
            <a:r>
              <a:rPr lang="it-IT" sz="6900" b="1" i="1" dirty="0">
                <a:solidFill>
                  <a:schemeClr val="accent2">
                    <a:lumMod val="75000"/>
                  </a:schemeClr>
                </a:solidFill>
              </a:rPr>
              <a:t>….</a:t>
            </a:r>
          </a:p>
          <a:p>
            <a:endParaRPr lang="it-IT" sz="5400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it-IT" sz="54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IF UHECR </a:t>
            </a:r>
            <a:r>
              <a:rPr lang="it-IT" sz="54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were</a:t>
            </a:r>
            <a:r>
              <a:rPr lang="it-IT" sz="54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54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proton</a:t>
            </a:r>
            <a:r>
              <a:rPr lang="it-IT" sz="54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54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than</a:t>
            </a:r>
            <a:r>
              <a:rPr lang="it-IT" sz="54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…</a:t>
            </a:r>
          </a:p>
          <a:p>
            <a:pPr marL="0" indent="0">
              <a:buNone/>
            </a:pPr>
            <a:r>
              <a:rPr lang="it-IT" sz="54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VIRGO </a:t>
            </a:r>
            <a:r>
              <a:rPr lang="it-IT" sz="54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at</a:t>
            </a:r>
            <a:r>
              <a:rPr lang="it-IT" sz="54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20 </a:t>
            </a:r>
            <a:r>
              <a:rPr lang="it-IT" sz="54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Mpc</a:t>
            </a:r>
            <a:r>
              <a:rPr lang="it-IT" sz="54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it-IT" sz="5400" b="1" i="1" dirty="0" err="1">
                <a:solidFill>
                  <a:schemeClr val="accent6">
                    <a:lumMod val="50000"/>
                  </a:schemeClr>
                </a:solidFill>
              </a:rPr>
              <a:t>it</a:t>
            </a:r>
            <a:r>
              <a:rPr lang="it-IT" sz="54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sz="5400" b="1" i="1" dirty="0" err="1">
                <a:solidFill>
                  <a:schemeClr val="accent6">
                    <a:lumMod val="50000"/>
                  </a:schemeClr>
                </a:solidFill>
              </a:rPr>
              <a:t>had</a:t>
            </a:r>
            <a:r>
              <a:rPr lang="it-IT" sz="5400" b="1" i="1" dirty="0">
                <a:solidFill>
                  <a:schemeClr val="accent6">
                    <a:lumMod val="50000"/>
                  </a:schemeClr>
                </a:solidFill>
              </a:rPr>
              <a:t> to rise </a:t>
            </a:r>
            <a:r>
              <a:rPr lang="it-IT" sz="5400" b="1" i="1" dirty="0" err="1">
                <a:solidFill>
                  <a:schemeClr val="accent6">
                    <a:lumMod val="50000"/>
                  </a:schemeClr>
                </a:solidFill>
              </a:rPr>
              <a:t>bright</a:t>
            </a:r>
            <a:endParaRPr lang="it-IT" sz="54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AD8E640-84EF-4AB3-BB2E-5562F9C2D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21 September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EAE7A52-7714-4ADC-BAC4-4681C1B17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51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4858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E1A97E-A6EA-4629-B5CB-33B2A74F0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514586"/>
            <a:ext cx="8651304" cy="1210146"/>
          </a:xfrm>
        </p:spPr>
        <p:txBody>
          <a:bodyPr>
            <a:noAutofit/>
          </a:bodyPr>
          <a:lstStyle/>
          <a:p>
            <a:r>
              <a:rPr lang="it-IT" sz="3200" dirty="0"/>
              <a:t>Air </a:t>
            </a:r>
            <a:r>
              <a:rPr lang="it-IT" sz="3200" dirty="0" err="1"/>
              <a:t>Shower</a:t>
            </a:r>
            <a:r>
              <a:rPr lang="it-IT" sz="3200" dirty="0"/>
              <a:t> </a:t>
            </a:r>
            <a:r>
              <a:rPr lang="it-IT" sz="3200" dirty="0" err="1"/>
              <a:t>detection</a:t>
            </a:r>
            <a:r>
              <a:rPr lang="it-IT" sz="3200" dirty="0"/>
              <a:t> for </a:t>
            </a:r>
            <a:r>
              <a:rPr lang="it-IT" sz="3200" b="1" i="1" dirty="0">
                <a:solidFill>
                  <a:schemeClr val="accent6">
                    <a:lumMod val="50000"/>
                  </a:schemeClr>
                </a:solidFill>
              </a:rPr>
              <a:t>UHECR, </a:t>
            </a:r>
            <a:r>
              <a:rPr lang="it-IT" sz="3200" i="1" dirty="0"/>
              <a:t>energy and </a:t>
            </a:r>
            <a:r>
              <a:rPr lang="it-IT" sz="3200" i="1" dirty="0" err="1"/>
              <a:t>composition</a:t>
            </a:r>
            <a:r>
              <a:rPr lang="it-IT" sz="3200" i="1" dirty="0"/>
              <a:t>.</a:t>
            </a:r>
            <a:br>
              <a:rPr lang="it-IT" sz="3200" i="1" dirty="0"/>
            </a:br>
            <a:r>
              <a:rPr lang="it-IT" sz="3200" i="1" dirty="0" err="1">
                <a:solidFill>
                  <a:schemeClr val="accent1">
                    <a:lumMod val="75000"/>
                  </a:schemeClr>
                </a:solidFill>
              </a:rPr>
              <a:t>Auger</a:t>
            </a:r>
            <a:r>
              <a:rPr lang="it-IT" sz="3200" i="1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it-IT" sz="3200" i="1" dirty="0" err="1">
                <a:solidFill>
                  <a:schemeClr val="accent1">
                    <a:lumMod val="75000"/>
                  </a:schemeClr>
                </a:solidFill>
              </a:rPr>
              <a:t>huge</a:t>
            </a:r>
            <a:r>
              <a:rPr lang="it-IT" sz="3200" i="1" dirty="0">
                <a:solidFill>
                  <a:schemeClr val="accent1">
                    <a:lumMod val="75000"/>
                  </a:schemeClr>
                </a:solidFill>
              </a:rPr>
              <a:t> arrays (South) and TA (North)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562B0A3-06A4-47BF-A711-6C63CE2AF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21 September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005B4F7-A147-4D9C-9C42-4D12B273D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6</a:t>
            </a:fld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AFDDC78-6307-47E4-929E-9639E27CA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2060848"/>
            <a:ext cx="6120680" cy="412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792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56DCA1E7-12F8-44F1-9D6C-AEEE6CA0B3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1640" y="7029400"/>
            <a:ext cx="6400800" cy="1752600"/>
          </a:xfrm>
        </p:spPr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4BAAAB2-195F-4E10-8E3E-FB89049F0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21 September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DBA2B99-4BA7-4632-BBFD-9196FDB7F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7</a:t>
            </a:fld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CECCA993-6F7B-41C7-B46B-9DD66EE3E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576" y="764704"/>
            <a:ext cx="7872928" cy="1008112"/>
          </a:xfrm>
          <a:prstGeom prst="rect">
            <a:avLst/>
          </a:prstGeom>
        </p:spPr>
      </p:pic>
      <p:sp>
        <p:nvSpPr>
          <p:cNvPr id="7" name="Titolo 6">
            <a:extLst>
              <a:ext uri="{FF2B5EF4-FFF2-40B4-BE49-F238E27FC236}">
                <a16:creationId xmlns:a16="http://schemas.microsoft.com/office/drawing/2014/main" id="{22997BF5-C5A6-4FBC-87DE-3306097403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7584" y="4293096"/>
            <a:ext cx="7774632" cy="1632699"/>
          </a:xfrm>
        </p:spPr>
        <p:txBody>
          <a:bodyPr>
            <a:normAutofit fontScale="90000"/>
          </a:bodyPr>
          <a:lstStyle/>
          <a:p>
            <a:r>
              <a:rPr lang="it-IT" sz="4000" b="1" i="1" dirty="0">
                <a:solidFill>
                  <a:schemeClr val="accent1">
                    <a:lumMod val="75000"/>
                  </a:schemeClr>
                </a:solidFill>
              </a:rPr>
              <a:t>Title:   From </a:t>
            </a:r>
            <a:r>
              <a:rPr lang="it-IT" sz="4000" b="1" i="1" dirty="0" err="1">
                <a:solidFill>
                  <a:schemeClr val="accent1">
                    <a:lumMod val="75000"/>
                  </a:schemeClr>
                </a:solidFill>
              </a:rPr>
              <a:t>Lightest</a:t>
            </a:r>
            <a:r>
              <a:rPr lang="it-IT" sz="4000" b="1" i="1" dirty="0">
                <a:solidFill>
                  <a:schemeClr val="accent1">
                    <a:lumMod val="75000"/>
                  </a:schemeClr>
                </a:solidFill>
              </a:rPr>
              <a:t> to Heavy nuclei</a:t>
            </a:r>
            <a:br>
              <a:rPr lang="it-IT" sz="4000" b="1" i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it-IT" sz="4000" b="1" i="1" dirty="0">
                <a:solidFill>
                  <a:schemeClr val="accent1">
                    <a:lumMod val="75000"/>
                  </a:schemeClr>
                </a:solidFill>
              </a:rPr>
              <a:t>in </a:t>
            </a:r>
            <a:r>
              <a:rPr lang="it-IT" sz="4000" b="1" i="1" dirty="0" err="1">
                <a:solidFill>
                  <a:schemeClr val="accent1">
                    <a:lumMod val="75000"/>
                  </a:schemeClr>
                </a:solidFill>
              </a:rPr>
              <a:t>Nearest</a:t>
            </a:r>
            <a:r>
              <a:rPr lang="it-IT" sz="40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4000" b="1" i="1" dirty="0" err="1">
                <a:solidFill>
                  <a:schemeClr val="accent1">
                    <a:lumMod val="75000"/>
                  </a:schemeClr>
                </a:solidFill>
              </a:rPr>
              <a:t>Universe</a:t>
            </a:r>
            <a:br>
              <a:rPr lang="it-IT" sz="4000" b="1" i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it-IT" sz="3100" b="1" i="1" dirty="0">
                <a:solidFill>
                  <a:schemeClr val="accent1">
                    <a:lumMod val="75000"/>
                  </a:schemeClr>
                </a:solidFill>
              </a:rPr>
              <a:t>by</a:t>
            </a:r>
            <a:br>
              <a:rPr lang="it-IT" i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it-IT" sz="3600" b="1" i="1" dirty="0">
                <a:solidFill>
                  <a:schemeClr val="accent3">
                    <a:lumMod val="75000"/>
                  </a:schemeClr>
                </a:solidFill>
              </a:rPr>
              <a:t>Daniele </a:t>
            </a:r>
            <a:r>
              <a:rPr lang="it-IT" sz="3600" b="1" i="1" dirty="0" err="1">
                <a:solidFill>
                  <a:schemeClr val="accent3">
                    <a:lumMod val="75000"/>
                  </a:schemeClr>
                </a:solidFill>
              </a:rPr>
              <a:t>Fargion</a:t>
            </a:r>
            <a:r>
              <a:rPr lang="it-IT" sz="2700" b="1" i="1" dirty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it-IT" sz="2700" b="1" i="1" dirty="0" err="1">
                <a:solidFill>
                  <a:schemeClr val="accent3">
                    <a:lumMod val="75000"/>
                  </a:schemeClr>
                </a:solidFill>
              </a:rPr>
              <a:t>M.Klopov,P.G.Lucentini</a:t>
            </a:r>
            <a:br>
              <a:rPr lang="it-IT" sz="3600" b="1" i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it-IT" sz="2200" b="1" i="1" u="sng" dirty="0">
                <a:solidFill>
                  <a:schemeClr val="tx2">
                    <a:lumMod val="60000"/>
                    <a:lumOff val="40000"/>
                  </a:schemeClr>
                </a:solidFill>
                <a:hlinkClick r:id="rId3"/>
              </a:rPr>
              <a:t>https://doi.org/10.3390/universe10080323</a:t>
            </a:r>
            <a:br>
              <a:rPr lang="it-IT" sz="2200" b="1" i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it-IT" sz="2200" b="1" i="1" u="sng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see</a:t>
            </a:r>
            <a:r>
              <a:rPr lang="it-IT" sz="2200" b="1" i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2200" b="1" i="1" u="sng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also</a:t>
            </a:r>
            <a:br>
              <a:rPr lang="it-IT" sz="2700" b="1" i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it-IT" sz="3600" b="1" i="1" u="sng" dirty="0">
                <a:solidFill>
                  <a:schemeClr val="accent1">
                    <a:lumMod val="75000"/>
                  </a:schemeClr>
                </a:solidFill>
              </a:rPr>
              <a:t>UHECR Clustering: </a:t>
            </a:r>
            <a:r>
              <a:rPr lang="it-IT" sz="3600" b="1" i="1" u="sng" dirty="0" err="1">
                <a:solidFill>
                  <a:schemeClr val="accent1">
                    <a:lumMod val="75000"/>
                  </a:schemeClr>
                </a:solidFill>
              </a:rPr>
              <a:t>Lightest</a:t>
            </a:r>
            <a:r>
              <a:rPr lang="it-IT" sz="3600" b="1" i="1" u="sng" dirty="0">
                <a:solidFill>
                  <a:schemeClr val="accent1">
                    <a:lumMod val="75000"/>
                  </a:schemeClr>
                </a:solidFill>
              </a:rPr>
              <a:t> Nuclei from Local </a:t>
            </a:r>
            <a:r>
              <a:rPr lang="it-IT" sz="3600" b="1" i="1" u="sng" dirty="0" err="1">
                <a:solidFill>
                  <a:schemeClr val="accent1">
                    <a:lumMod val="75000"/>
                  </a:schemeClr>
                </a:solidFill>
              </a:rPr>
              <a:t>Sheet</a:t>
            </a:r>
            <a:r>
              <a:rPr lang="it-IT" sz="3600" b="1" i="1" u="sng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3600" b="1" i="1" u="sng" dirty="0" err="1">
                <a:solidFill>
                  <a:schemeClr val="accent1">
                    <a:lumMod val="75000"/>
                  </a:schemeClr>
                </a:solidFill>
              </a:rPr>
              <a:t>Galaxies</a:t>
            </a:r>
            <a:br>
              <a:rPr lang="it-IT" sz="3600" b="1" u="sng" dirty="0">
                <a:solidFill>
                  <a:schemeClr val="accent6">
                    <a:lumMod val="50000"/>
                  </a:schemeClr>
                </a:solidFill>
              </a:rPr>
            </a:br>
            <a:br>
              <a:rPr lang="it-IT" sz="3600" u="sng" dirty="0"/>
            </a:br>
            <a:br>
              <a:rPr lang="it-IT" dirty="0"/>
            </a:br>
            <a:br>
              <a:rPr lang="it-IT" i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it-IT" sz="36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it-IT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1424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5C9FAF-100B-4F74-9601-0575DEDF3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941" y="189313"/>
            <a:ext cx="8507288" cy="1143000"/>
          </a:xfrm>
        </p:spPr>
        <p:txBody>
          <a:bodyPr>
            <a:noAutofit/>
          </a:bodyPr>
          <a:lstStyle/>
          <a:p>
            <a:r>
              <a:rPr lang="it-IT" sz="2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Bending </a:t>
            </a:r>
            <a:r>
              <a:rPr lang="it-IT" sz="28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charges</a:t>
            </a:r>
            <a:r>
              <a:rPr lang="it-IT" sz="2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nuclei in UHECR </a:t>
            </a:r>
            <a:r>
              <a:rPr lang="it-IT" sz="28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at</a:t>
            </a:r>
            <a:r>
              <a:rPr lang="it-IT" sz="2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GZK:</a:t>
            </a:r>
            <a:br>
              <a:rPr lang="it-IT" sz="2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it-IT" sz="2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for Proton &lt;-&gt; 9°, for He-&gt; 18° </a:t>
            </a:r>
            <a:br>
              <a:rPr lang="it-IT" sz="2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it-IT" sz="2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Who and </a:t>
            </a:r>
            <a:r>
              <a:rPr lang="it-IT" sz="28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Where</a:t>
            </a:r>
            <a:r>
              <a:rPr lang="it-IT" sz="2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are the sources ? </a:t>
            </a:r>
            <a:endParaRPr lang="it-IT" sz="2800" b="1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B458DEB-5295-49C9-92C9-9286A5BC2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21 September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8C4C4D3-0D51-40C2-93C1-D891030F9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8</a:t>
            </a:fld>
            <a:endParaRPr lang="it-IT"/>
          </a:p>
        </p:txBody>
      </p:sp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97FCB6C4-20EC-4203-A084-E639C531E2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003232" cy="3958030"/>
          </a:xfrm>
        </p:spPr>
        <p:txBody>
          <a:bodyPr/>
          <a:lstStyle/>
          <a:p>
            <a:r>
              <a:rPr lang="it-IT" i="1" dirty="0"/>
              <a:t>Random </a:t>
            </a:r>
            <a:r>
              <a:rPr lang="it-IT" i="1" dirty="0" err="1"/>
              <a:t>Galactic</a:t>
            </a:r>
            <a:r>
              <a:rPr lang="it-IT" i="1" dirty="0"/>
              <a:t> and Extra </a:t>
            </a:r>
            <a:r>
              <a:rPr lang="it-IT" i="1" dirty="0" err="1"/>
              <a:t>Galactic</a:t>
            </a:r>
            <a:r>
              <a:rPr lang="it-IT" i="1" dirty="0"/>
              <a:t> bending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1CD47024-6D8A-46C4-880A-953FFB5D9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748" y="2420888"/>
            <a:ext cx="8747895" cy="378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5730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6CB964-D6A3-41A0-BEBF-765260920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i="1" dirty="0">
                <a:solidFill>
                  <a:schemeClr val="accent5">
                    <a:lumMod val="75000"/>
                  </a:schemeClr>
                </a:solidFill>
              </a:rPr>
              <a:t>AGN and GRB </a:t>
            </a:r>
            <a:r>
              <a:rPr lang="it-IT" b="1" i="1" dirty="0">
                <a:solidFill>
                  <a:schemeClr val="accent6">
                    <a:lumMod val="75000"/>
                  </a:schemeClr>
                </a:solidFill>
              </a:rPr>
              <a:t>Jets</a:t>
            </a:r>
            <a:r>
              <a:rPr lang="it-IT" b="1" i="1" dirty="0">
                <a:solidFill>
                  <a:schemeClr val="accent5">
                    <a:lumMod val="75000"/>
                  </a:schemeClr>
                </a:solidFill>
              </a:rPr>
              <a:t>: </a:t>
            </a:r>
            <a:r>
              <a:rPr lang="it-IT" b="1" i="1" dirty="0" err="1">
                <a:solidFill>
                  <a:schemeClr val="accent5">
                    <a:lumMod val="75000"/>
                  </a:schemeClr>
                </a:solidFill>
              </a:rPr>
              <a:t>BH+Accretion</a:t>
            </a:r>
            <a:r>
              <a:rPr lang="it-IT" b="1" i="1" dirty="0">
                <a:solidFill>
                  <a:schemeClr val="accent5">
                    <a:lumMod val="75000"/>
                  </a:schemeClr>
                </a:solidFill>
              </a:rPr>
              <a:t> disk</a:t>
            </a:r>
            <a:br>
              <a:rPr lang="it-IT" b="1" i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it-IT" b="1" i="1" dirty="0">
                <a:solidFill>
                  <a:schemeClr val="accent5">
                    <a:lumMod val="75000"/>
                  </a:schemeClr>
                </a:solidFill>
              </a:rPr>
              <a:t>Ideal smoking gun sources!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C02EFFB-5C60-4B58-B530-AC2CA4060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Fargion 21 September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DE7E1BC-B129-4F14-9D1F-59FF56E42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2690E-04CF-4A9A-B385-D1B70A3AD0C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6386" name="Picture 2" descr="See Explanation.  Clicking on the picture will download&#10; the highest resolution version available.">
            <a:extLst>
              <a:ext uri="{FF2B5EF4-FFF2-40B4-BE49-F238E27FC236}">
                <a16:creationId xmlns:a16="http://schemas.microsoft.com/office/drawing/2014/main" id="{CBB41773-493D-4C95-A1A8-C5F6E1BCAFB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76" y="1641315"/>
            <a:ext cx="586564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handra :: Photo Album :: GRB 140903A :: July 14, 2016">
            <a:extLst>
              <a:ext uri="{FF2B5EF4-FFF2-40B4-BE49-F238E27FC236}">
                <a16:creationId xmlns:a16="http://schemas.microsoft.com/office/drawing/2014/main" id="{C6E22D05-718F-4004-90BC-3BD61D94F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222" y="2780928"/>
            <a:ext cx="2935556" cy="23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388270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12202</TotalTime>
  <Words>1644</Words>
  <Application>Microsoft Office PowerPoint</Application>
  <PresentationFormat>Presentazione su schermo (4:3)</PresentationFormat>
  <Paragraphs>243</Paragraphs>
  <Slides>51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51</vt:i4>
      </vt:variant>
    </vt:vector>
  </HeadingPairs>
  <TitlesOfParts>
    <vt:vector size="54" baseType="lpstr">
      <vt:lpstr>Arial</vt:lpstr>
      <vt:lpstr>Calibri</vt:lpstr>
      <vt:lpstr>Tema di Office</vt:lpstr>
      <vt:lpstr>Erice, Saturday 21 September, Daniele Fargion Ettore Majorana 2024: On Cosmic Rays Puzzle</vt:lpstr>
      <vt:lpstr>A century of Cosmic Ray deflections: A never ending, « blind man’s fly» ?</vt:lpstr>
      <vt:lpstr>A brief Summary of «Cosmic Rays»</vt:lpstr>
      <vt:lpstr>Cosmic Rays, Charged, Bent and much  Smeared. But, UHECR, less  smeared , but more bounded: A new UHECR « Astronomy» ?</vt:lpstr>
      <vt:lpstr>UHECR bounded by  GZK (p) and GDR (He) cut off both in energy and distances</vt:lpstr>
      <vt:lpstr>Air Shower detection for UHECR, energy and composition. Auger  huge arrays (South) and TA (North)</vt:lpstr>
      <vt:lpstr>Title:   From Lightest to Heavy nuclei in Nearest Universe by Daniele Fargion, M.Klopov,P.G.Lucentini https://doi.org/10.3390/universe10080323 see also UHECR Clustering: Lightest Nuclei from Local Sheet Galaxies     </vt:lpstr>
      <vt:lpstr>Bending charges nuclei in UHECR at GZK: for Proton &lt;-&gt; 9°, for He-&gt; 18°  Who and Where are the sources ? </vt:lpstr>
      <vt:lpstr>AGN and GRB Jets: BH+Accretion disk Ideal smoking gun sources!</vt:lpstr>
      <vt:lpstr>The Two different nuclear cut off to UHECR by relic photons: GZK: Greisen, Zatzepin,Kuzmin  and GDR : Giant Dipole Resonance </vt:lpstr>
      <vt:lpstr>Presentazione standard di PowerPoint</vt:lpstr>
      <vt:lpstr>AGAIN: expected VIRGO CLUSTER DOMINANCE  (40 Mpc): GALACTIC COORDINATE : but, only 1 clustering- Cen A</vt:lpstr>
      <vt:lpstr>How to make Virgo opaque,  while only Cen A was  observable?</vt:lpstr>
      <vt:lpstr>A different   COMPOSITION  Test  for UHECR observed  by their huge tree-air-showers.   Their «three» structure = Slanth Depth &lt;=&gt; composition is the imprint. The lightest, less cross section, more penetrating, lower altitude The heavier,larger cross section, less pennetrating, higher altitude</vt:lpstr>
      <vt:lpstr>Composition evolution : from lightest to heavy nuclei with UHECR energy growth</vt:lpstr>
      <vt:lpstr>Composition evolution with UHECR energy growth of Slanth depth::He-Be dominant up   E=4x10^(19)eV </vt:lpstr>
      <vt:lpstr>Distances for UHECR nucleon and Nuclei D-He-Li-Be very narrow 4 Mpc cut off VIRGO IS FILTERED; Cen A, M82, NGC 253, NO.</vt:lpstr>
      <vt:lpstr>Photon Astronomy versus UHECR  (by proton or Lightest Nuclei)</vt:lpstr>
      <vt:lpstr>UHECR clustering + associated sources: all within 4 Mpc: observations  up 2024</vt:lpstr>
      <vt:lpstr>2014 :the Council of Giants at Local Sheet With the GDR cut off</vt:lpstr>
      <vt:lpstr>Council of Giants: just a dozen of  objects</vt:lpstr>
      <vt:lpstr>The Local Sheet Galaxies, or the Council of Giants map, galactic coordinate</vt:lpstr>
      <vt:lpstr>The Local Sheet- A Few Mpc distances South-North UHECR asymmetry</vt:lpstr>
      <vt:lpstr>North versus South , AUGER-TA sky puzzling asymmetry along the  UHECR GZK cut off</vt:lpstr>
      <vt:lpstr>Galactic Coordinate: Hot Spots and Local Sheet Sources++ Multiplets</vt:lpstr>
      <vt:lpstr>Stellar Mass and Star Formation Rate within a Billion Light-years, by Jonathan Biteau 2021 the Andromeda-Local Sheet-VIRGO mass distribution </vt:lpstr>
      <vt:lpstr>2024, Celestial Coordinate  Hot Spots Amaterasu</vt:lpstr>
      <vt:lpstr>AUGER : Supergalactic = LOCAL SHEET= Plane , July 2024 , A  very missing Virgo </vt:lpstr>
      <vt:lpstr>DIPOLE: Different direction and SIZE of EeV AUGER anisotropy respect with  cosmic big bang dipole—Virgo--   - Great Attractor-and the galactic role</vt:lpstr>
      <vt:lpstr>Galactic coordinate—AUGER Dipole Anisotropy-Hot spots- Local Sheet Sources</vt:lpstr>
      <vt:lpstr>Galactic Coordinate: Hot Spots and Local Sheet Sources++ Multiplets</vt:lpstr>
      <vt:lpstr>Additional Multiplets  and puzzling clustering at 3C454</vt:lpstr>
      <vt:lpstr>Amaterasu, most recent TA 220 EeV  UHECR: a  SS433 heavy bent  Ni UHECR?</vt:lpstr>
      <vt:lpstr>Conclusions</vt:lpstr>
      <vt:lpstr>2008-2024: UHECR Lightest nuclei  Model evolution </vt:lpstr>
      <vt:lpstr>Thank You for the Erice attention</vt:lpstr>
      <vt:lpstr>Presentazione standard di PowerPoint</vt:lpstr>
      <vt:lpstr>Presentazione standard di PowerPoint</vt:lpstr>
      <vt:lpstr>Summary 2 (2014, ten years ago)</vt:lpstr>
      <vt:lpstr> Z-resonance on 3C454 : neutrino-neutrino  relic in UHECR puzzle?</vt:lpstr>
      <vt:lpstr>Far AGN correlating UHECR and UHE ZeV neutrino scattering on relic eV ones</vt:lpstr>
      <vt:lpstr>Uhe ZeV neutrino scattering  on relic ones (about 1-0.2 eV mass)</vt:lpstr>
      <vt:lpstr>The UHECR suffer of photo-pion opacity: the GZK cut off  (and also photo nuclear disruption by Giant Dipole Resonance, GDR)</vt:lpstr>
      <vt:lpstr>Conclusion 2</vt:lpstr>
      <vt:lpstr>A UHECR  heaviest nuclei CR connection? Most energetic UHECR much bent</vt:lpstr>
      <vt:lpstr>UHECR spectra evolution: 2019 composition models</vt:lpstr>
      <vt:lpstr>10 years ago</vt:lpstr>
      <vt:lpstr>Bending charges  in magnetic fields</vt:lpstr>
      <vt:lpstr>Amaterasu Highest event: From SS433?</vt:lpstr>
      <vt:lpstr>Apparent  GZK cut off at 100 EeV  in  UHECR led to models based on photopion opacity =</vt:lpstr>
      <vt:lpstr>However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Old Neutrino interessanti</dc:title>
  <dc:creator>win</dc:creator>
  <cp:lastModifiedBy>Daniele</cp:lastModifiedBy>
  <cp:revision>608</cp:revision>
  <dcterms:created xsi:type="dcterms:W3CDTF">2021-05-19T09:15:38Z</dcterms:created>
  <dcterms:modified xsi:type="dcterms:W3CDTF">2024-09-21T13:35:51Z</dcterms:modified>
</cp:coreProperties>
</file>