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8.xml" ContentType="application/vnd.openxmlformats-officedocument.presentationml.tags+xml"/>
  <Override PartName="/ppt/notesSlides/notesSlide14.xml" ContentType="application/vnd.openxmlformats-officedocument.presentationml.notesSlide+xml"/>
  <Override PartName="/ppt/tags/tag9.xml" ContentType="application/vnd.openxmlformats-officedocument.presentationml.tags+xml"/>
  <Override PartName="/ppt/notesSlides/notesSlide15.xml" ContentType="application/vnd.openxmlformats-officedocument.presentationml.notesSlide+xml"/>
  <Override PartName="/ppt/tags/tag10.xml" ContentType="application/vnd.openxmlformats-officedocument.presentationml.tags+xml"/>
  <Override PartName="/ppt/notesSlides/notesSlide16.xml" ContentType="application/vnd.openxmlformats-officedocument.presentationml.notesSlide+xml"/>
  <Override PartName="/ppt/tags/tag11.xml" ContentType="application/vnd.openxmlformats-officedocument.presentationml.tags+xml"/>
  <Override PartName="/ppt/notesSlides/notesSlide17.xml" ContentType="application/vnd.openxmlformats-officedocument.presentationml.notesSlide+xml"/>
  <Override PartName="/ppt/tags/tag12.xml" ContentType="application/vnd.openxmlformats-officedocument.presentationml.tags+xml"/>
  <Override PartName="/ppt/notesSlides/notesSlide18.xml" ContentType="application/vnd.openxmlformats-officedocument.presentationml.notesSlide+xml"/>
  <Override PartName="/ppt/tags/tag13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4.xml" ContentType="application/vnd.openxmlformats-officedocument.presentationml.tags+xml"/>
  <Override PartName="/ppt/notesSlides/notesSlide21.xml" ContentType="application/vnd.openxmlformats-officedocument.presentationml.notesSlide+xml"/>
  <Override PartName="/ppt/tags/tag15.xml" ContentType="application/vnd.openxmlformats-officedocument.presentationml.tags+xml"/>
  <Override PartName="/ppt/notesSlides/notesSlide22.xml" ContentType="application/vnd.openxmlformats-officedocument.presentationml.notesSlide+xml"/>
  <Override PartName="/ppt/tags/tag16.xml" ContentType="application/vnd.openxmlformats-officedocument.presentationml.tags+xml"/>
  <Override PartName="/ppt/notesSlides/notesSlide23.xml" ContentType="application/vnd.openxmlformats-officedocument.presentationml.notesSlide+xml"/>
  <Override PartName="/ppt/tags/tag17.xml" ContentType="application/vnd.openxmlformats-officedocument.presentationml.tags+xml"/>
  <Override PartName="/ppt/notesSlides/notesSlide24.xml" ContentType="application/vnd.openxmlformats-officedocument.presentationml.notesSlide+xml"/>
  <Override PartName="/ppt/tags/tag18.xml" ContentType="application/vnd.openxmlformats-officedocument.presentationml.tags+xml"/>
  <Override PartName="/ppt/notesSlides/notesSlide25.xml" ContentType="application/vnd.openxmlformats-officedocument.presentationml.notesSlide+xml"/>
  <Override PartName="/ppt/tags/tag19.xml" ContentType="application/vnd.openxmlformats-officedocument.presentationml.tags+xml"/>
  <Override PartName="/ppt/notesSlides/notesSlide26.xml" ContentType="application/vnd.openxmlformats-officedocument.presentationml.notesSlide+xml"/>
  <Override PartName="/ppt/tags/tag20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21.xml" ContentType="application/vnd.openxmlformats-officedocument.presentationml.tags+xml"/>
  <Override PartName="/ppt/notesSlides/notesSlide29.xml" ContentType="application/vnd.openxmlformats-officedocument.presentationml.notesSlide+xml"/>
  <Override PartName="/ppt/tags/tag22.xml" ContentType="application/vnd.openxmlformats-officedocument.presentationml.tags+xml"/>
  <Override PartName="/ppt/notesSlides/notesSlide30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31.xml" ContentType="application/vnd.openxmlformats-officedocument.presentationml.notesSlide+xml"/>
  <Override PartName="/ppt/tags/tag25.xml" ContentType="application/vnd.openxmlformats-officedocument.presentationml.tags+xml"/>
  <Override PartName="/ppt/activeX/activeX1.xml" ContentType="application/vnd.ms-office.activeX+xml"/>
  <Override PartName="/ppt/activeX/activeX1.bin" ContentType="application/vnd.ms-office.activeX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26.xml" ContentType="application/vnd.openxmlformats-officedocument.presentationml.tags+xml"/>
  <Override PartName="/ppt/activeX/activeX2.xml" ContentType="application/vnd.ms-office.activeX+xml"/>
  <Override PartName="/ppt/activeX/activeX2.bin" ContentType="application/vnd.ms-office.activeX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34" r:id="rId1"/>
  </p:sldMasterIdLst>
  <p:notesMasterIdLst>
    <p:notesMasterId r:id="rId46"/>
  </p:notesMasterIdLst>
  <p:handoutMasterIdLst>
    <p:handoutMasterId r:id="rId47"/>
  </p:handoutMasterIdLst>
  <p:sldIdLst>
    <p:sldId id="296" r:id="rId2"/>
    <p:sldId id="301" r:id="rId3"/>
    <p:sldId id="298" r:id="rId4"/>
    <p:sldId id="548" r:id="rId5"/>
    <p:sldId id="546" r:id="rId6"/>
    <p:sldId id="547" r:id="rId7"/>
    <p:sldId id="549" r:id="rId8"/>
    <p:sldId id="550" r:id="rId9"/>
    <p:sldId id="554" r:id="rId10"/>
    <p:sldId id="541" r:id="rId11"/>
    <p:sldId id="552" r:id="rId12"/>
    <p:sldId id="555" r:id="rId13"/>
    <p:sldId id="556" r:id="rId14"/>
    <p:sldId id="557" r:id="rId15"/>
    <p:sldId id="553" r:id="rId16"/>
    <p:sldId id="542" r:id="rId17"/>
    <p:sldId id="564" r:id="rId18"/>
    <p:sldId id="558" r:id="rId19"/>
    <p:sldId id="559" r:id="rId20"/>
    <p:sldId id="574" r:id="rId21"/>
    <p:sldId id="576" r:id="rId22"/>
    <p:sldId id="575" r:id="rId23"/>
    <p:sldId id="560" r:id="rId24"/>
    <p:sldId id="562" r:id="rId25"/>
    <p:sldId id="561" r:id="rId26"/>
    <p:sldId id="570" r:id="rId27"/>
    <p:sldId id="563" r:id="rId28"/>
    <p:sldId id="578" r:id="rId29"/>
    <p:sldId id="543" r:id="rId30"/>
    <p:sldId id="565" r:id="rId31"/>
    <p:sldId id="566" r:id="rId32"/>
    <p:sldId id="567" r:id="rId33"/>
    <p:sldId id="568" r:id="rId34"/>
    <p:sldId id="571" r:id="rId35"/>
    <p:sldId id="577" r:id="rId36"/>
    <p:sldId id="572" r:id="rId37"/>
    <p:sldId id="573" r:id="rId38"/>
    <p:sldId id="544" r:id="rId39"/>
    <p:sldId id="579" r:id="rId40"/>
    <p:sldId id="580" r:id="rId41"/>
    <p:sldId id="551" r:id="rId42"/>
    <p:sldId id="581" r:id="rId43"/>
    <p:sldId id="582" r:id="rId44"/>
    <p:sldId id="583" r:id="rId45"/>
  </p:sldIdLst>
  <p:sldSz cx="9144000" cy="6858000" type="screen4x3"/>
  <p:notesSz cx="6797675" cy="9928225"/>
  <p:custDataLst>
    <p:tags r:id="rId48"/>
  </p:custDataLst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634" userDrawn="1">
          <p15:clr>
            <a:srgbClr val="A4A3A4"/>
          </p15:clr>
        </p15:guide>
        <p15:guide id="2" pos="39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0406"/>
    <a:srgbClr val="008000"/>
    <a:srgbClr val="E94945"/>
    <a:srgbClr val="0402DF"/>
    <a:srgbClr val="D70E02"/>
    <a:srgbClr val="FF5750"/>
    <a:srgbClr val="1718F5"/>
    <a:srgbClr val="000685"/>
    <a:srgbClr val="FFFFCC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36" autoAdjust="0"/>
    <p:restoredTop sz="95411" autoAdjust="0"/>
  </p:normalViewPr>
  <p:slideViewPr>
    <p:cSldViewPr snapToGrid="0" snapToObjects="1" showGuides="1">
      <p:cViewPr varScale="1">
        <p:scale>
          <a:sx n="80" d="100"/>
          <a:sy n="80" d="100"/>
        </p:scale>
        <p:origin x="1358" y="62"/>
      </p:cViewPr>
      <p:guideLst>
        <p:guide orient="horz" pos="3634"/>
        <p:guide pos="3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7" d="100"/>
        <a:sy n="47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5512D11A-5CC6-11CF-8D67-00AA00BDCE1D}" ax:persistence="persistStream" r:id="rId1"/>
</file>

<file path=ppt/activeX/activeX2.xml><?xml version="1.0" encoding="utf-8"?>
<ax:ocx xmlns:ax="http://schemas.microsoft.com/office/2006/activeX" xmlns:r="http://schemas.openxmlformats.org/officeDocument/2006/relationships" ax:classid="{5512D11A-5CC6-11CF-8D67-00AA00BDCE1D}" ax:persistence="persistStream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image" Target="../media/image7.emf"/><Relationship Id="rId4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 Neue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 Neue" charset="0"/>
              </a:defRPr>
            </a:lvl1pPr>
          </a:lstStyle>
          <a:p>
            <a:pPr>
              <a:defRPr/>
            </a:pPr>
            <a:fld id="{02B65EA6-BF5B-A140-8968-2802CBE5A98E}" type="datetime1">
              <a:rPr lang="de-DE"/>
              <a:pPr>
                <a:defRPr/>
              </a:pPr>
              <a:t>17.09.2022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 Neue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 Neue" charset="0"/>
              </a:defRPr>
            </a:lvl1pPr>
          </a:lstStyle>
          <a:p>
            <a:pPr>
              <a:defRPr/>
            </a:pPr>
            <a:fld id="{CDC65DEF-D2D9-8F47-B651-F9786E2D61A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17701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 Neue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 Neue" charset="0"/>
              </a:defRPr>
            </a:lvl1pPr>
          </a:lstStyle>
          <a:p>
            <a:pPr>
              <a:defRPr/>
            </a:pPr>
            <a:fld id="{33B8FD22-CA29-7343-8D69-4324C02B485A}" type="datetime1">
              <a:rPr lang="de-DE"/>
              <a:pPr>
                <a:defRPr/>
              </a:pPr>
              <a:t>17.09.2022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1038" y="4716463"/>
            <a:ext cx="5435600" cy="44688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 Neue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 Neue" charset="0"/>
              </a:defRPr>
            </a:lvl1pPr>
          </a:lstStyle>
          <a:p>
            <a:pPr>
              <a:defRPr/>
            </a:pPr>
            <a:fld id="{E0F5DBF4-BDA5-704C-B0E0-DABACE4729B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63552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" charset="0"/>
        <a:ea typeface="ＭＳ Ｐゴシック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" charset="0"/>
        <a:ea typeface="ＭＳ Ｐゴシック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" charset="0"/>
        <a:ea typeface="ＭＳ Ｐゴシック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" charset="0"/>
        <a:ea typeface="ＭＳ Ｐゴシック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" charset="0"/>
        <a:ea typeface="ＭＳ Ｐゴシック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26881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14059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99212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1686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4109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20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965114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21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102563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22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03755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23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33878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24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1248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28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94648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3885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2277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30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31076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32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83896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33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88435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34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40542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35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03391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36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062156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37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826499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27702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39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42186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780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40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628108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41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57378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42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68989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66100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44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7226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4534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5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8126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6294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9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0302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74601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2593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M3NeT_Tit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7"/>
            <a:ext cx="9162000" cy="4880292"/>
          </a:xfrm>
          <a:prstGeom prst="rect">
            <a:avLst/>
          </a:prstGeom>
        </p:spPr>
      </p:pic>
      <p:pic>
        <p:nvPicPr>
          <p:cNvPr id="14" name="Picture 17" descr="Logo_FAU_DinA4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5754688"/>
            <a:ext cx="27559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 descr="ecap_logo_big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234" y="5728499"/>
            <a:ext cx="1608344" cy="58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7944" y="888457"/>
            <a:ext cx="8135937" cy="1619794"/>
          </a:xfrm>
        </p:spPr>
        <p:txBody>
          <a:bodyPr/>
          <a:lstStyle>
            <a:lvl1pPr>
              <a:lnSpc>
                <a:spcPts val="4200"/>
              </a:lnSpc>
              <a:defRPr sz="360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27944" y="3402013"/>
            <a:ext cx="4073470" cy="1079500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baseline="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pPr lvl="0"/>
            <a:r>
              <a:rPr lang="en-US" dirty="0" smtClean="0"/>
              <a:t>Conference</a:t>
            </a:r>
          </a:p>
          <a:p>
            <a:pPr lvl="0"/>
            <a:r>
              <a:rPr lang="en-US" dirty="0" smtClean="0"/>
              <a:t>Name</a:t>
            </a:r>
          </a:p>
          <a:p>
            <a:pPr lvl="0"/>
            <a:r>
              <a:rPr lang="en-US" dirty="0" smtClean="0"/>
              <a:t>Address,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517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6"/>
          <p:cNvCxnSpPr/>
          <p:nvPr/>
        </p:nvCxnSpPr>
        <p:spPr>
          <a:xfrm flipH="1">
            <a:off x="627063" y="863600"/>
            <a:ext cx="8135937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Picture 7" descr="ecap_logo_bi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207963"/>
            <a:ext cx="1512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x-none" smtClean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7200">
              <a:defRPr/>
            </a:lvl1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de-DE" dirty="0" smtClean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U. Katz: Neutrino telescopes                                                                         Erice 2022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D1606-B9C1-D44E-A2C4-3729A0CF2AE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3963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6400" y="3247200"/>
            <a:ext cx="8136000" cy="900000"/>
          </a:xfrm>
        </p:spPr>
        <p:txBody>
          <a:bodyPr>
            <a:normAutofit/>
          </a:bodyPr>
          <a:lstStyle>
            <a:lvl1pPr algn="l">
              <a:lnSpc>
                <a:spcPts val="3400"/>
              </a:lnSpc>
              <a:defRPr sz="2800" b="1" cap="none"/>
            </a:lvl1pPr>
          </a:lstStyle>
          <a:p>
            <a:r>
              <a:rPr lang="x-none" smtClean="0"/>
              <a:t>Click to edit Master title style</a:t>
            </a:r>
            <a:endParaRPr lang="de-DE" dirty="0"/>
          </a:p>
        </p:txBody>
      </p:sp>
      <p:pic>
        <p:nvPicPr>
          <p:cNvPr id="5" name="Picture 4" descr="Unterkapitel_KM3Ne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2000" cy="20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451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6"/>
          <p:cNvCxnSpPr/>
          <p:nvPr/>
        </p:nvCxnSpPr>
        <p:spPr>
          <a:xfrm flipH="1">
            <a:off x="627063" y="863600"/>
            <a:ext cx="8135937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de-DE"/>
          </a:p>
        </p:txBody>
      </p:sp>
      <p:sp>
        <p:nvSpPr>
          <p:cNvPr id="10" name="Inhaltsplatzhalter 2"/>
          <p:cNvSpPr>
            <a:spLocks noGrp="1"/>
          </p:cNvSpPr>
          <p:nvPr>
            <p:ph sz="half" idx="1"/>
          </p:nvPr>
        </p:nvSpPr>
        <p:spPr>
          <a:xfrm>
            <a:off x="626400" y="1701800"/>
            <a:ext cx="3960000" cy="4706200"/>
          </a:xfrm>
        </p:spPr>
        <p:txBody>
          <a:bodyPr/>
          <a:lstStyle>
            <a:lvl1pPr marL="277200">
              <a:lnSpc>
                <a:spcPts val="2400"/>
              </a:lnSpc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de-DE" dirty="0"/>
          </a:p>
        </p:txBody>
      </p:sp>
      <p:sp>
        <p:nvSpPr>
          <p:cNvPr id="11" name="Inhaltsplatzhalter 3"/>
          <p:cNvSpPr>
            <a:spLocks noGrp="1"/>
          </p:cNvSpPr>
          <p:nvPr>
            <p:ph sz="half" idx="2"/>
          </p:nvPr>
        </p:nvSpPr>
        <p:spPr>
          <a:xfrm>
            <a:off x="4802400" y="1701800"/>
            <a:ext cx="3960000" cy="4706200"/>
          </a:xfrm>
        </p:spPr>
        <p:txBody>
          <a:bodyPr/>
          <a:lstStyle>
            <a:lvl1pPr marL="27720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U. Katz: Neutrino telescopes                                                                         Erice 2022</a:t>
            </a:r>
            <a:endParaRPr lang="de-DE"/>
          </a:p>
        </p:txBody>
      </p:sp>
      <p:sp>
        <p:nvSpPr>
          <p:cNvPr id="8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8E2CC-F545-6D4A-9BB4-86E10266AA1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9" name="Picture 7" descr="ecap_logo_big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207963"/>
            <a:ext cx="1512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3152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6"/>
          <p:cNvCxnSpPr/>
          <p:nvPr/>
        </p:nvCxnSpPr>
        <p:spPr>
          <a:xfrm flipH="1">
            <a:off x="627063" y="863600"/>
            <a:ext cx="8135937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676400"/>
            <a:ext cx="5486400" cy="42751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x-none" noProof="0" smtClean="0"/>
              <a:t>Drag picture to placeholder or click icon to add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951538"/>
            <a:ext cx="5486400" cy="457200"/>
          </a:xfrm>
        </p:spPr>
        <p:txBody>
          <a:bodyPr/>
          <a:lstStyle>
            <a:lvl1pPr marL="0" indent="0">
              <a:lnSpc>
                <a:spcPts val="17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46AAA-E222-CF4F-ABC6-85394CA4144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8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U. Katz: Neutrino telescopes                                                                         Erice 2022</a:t>
            </a:r>
            <a:endParaRPr lang="de-DE"/>
          </a:p>
        </p:txBody>
      </p:sp>
      <p:pic>
        <p:nvPicPr>
          <p:cNvPr id="9" name="Picture 7" descr="ecap_logo_big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207963"/>
            <a:ext cx="1512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407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6"/>
          <p:cNvCxnSpPr/>
          <p:nvPr/>
        </p:nvCxnSpPr>
        <p:spPr>
          <a:xfrm flipH="1">
            <a:off x="627063" y="863600"/>
            <a:ext cx="8135937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U. Katz: Neutrino telescopes                                                                         Erice 2022</a:t>
            </a:r>
            <a:endParaRPr lang="de-DE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BF8EB-E541-DB4B-8809-0345F747949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7" name="Picture 7" descr="ecap_logo_big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207963"/>
            <a:ext cx="1512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005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 Verbindung 6"/>
          <p:cNvCxnSpPr/>
          <p:nvPr/>
        </p:nvCxnSpPr>
        <p:spPr>
          <a:xfrm flipH="1">
            <a:off x="627063" y="863600"/>
            <a:ext cx="8135937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4" name="Picture 7" descr="ecap_logo_big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207963"/>
            <a:ext cx="1512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324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Zusammenfass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6"/>
          <p:cNvCxnSpPr/>
          <p:nvPr/>
        </p:nvCxnSpPr>
        <p:spPr>
          <a:xfrm flipH="1">
            <a:off x="627063" y="863600"/>
            <a:ext cx="8135937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Picture 7" descr="ecap_logo_bi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207963"/>
            <a:ext cx="1512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x-none" smtClean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7063" y="1651000"/>
            <a:ext cx="8135937" cy="4757738"/>
          </a:xfrm>
        </p:spPr>
        <p:txBody>
          <a:bodyPr/>
          <a:lstStyle>
            <a:lvl1pPr marL="277200">
              <a:defRPr/>
            </a:lvl1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de-DE" dirty="0" smtClean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U. Katz: Neutrino telescopes                                                                         Erice 2022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D1606-B9C1-D44E-A2C4-3729A0CF2AE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9" name="Picture 6" descr="BMBF-Gef-Logo.bmp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6"/>
          <a:stretch>
            <a:fillRect/>
          </a:stretch>
        </p:blipFill>
        <p:spPr bwMode="auto">
          <a:xfrm>
            <a:off x="6667500" y="5445126"/>
            <a:ext cx="2095500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415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BMBF-Gef-Logo.bmp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6"/>
          <a:stretch>
            <a:fillRect/>
          </a:stretch>
        </p:blipFill>
        <p:spPr bwMode="auto">
          <a:xfrm>
            <a:off x="676867" y="5508625"/>
            <a:ext cx="20955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Logo_FAU_DinA4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5754688"/>
            <a:ext cx="27559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KM3NeT_Title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7"/>
            <a:ext cx="9162000" cy="4880292"/>
          </a:xfrm>
          <a:prstGeom prst="rect">
            <a:avLst/>
          </a:prstGeom>
        </p:spPr>
      </p:pic>
      <p:sp>
        <p:nvSpPr>
          <p:cNvPr id="10" name="Titel 1"/>
          <p:cNvSpPr txBox="1">
            <a:spLocks/>
          </p:cNvSpPr>
          <p:nvPr userDrawn="1"/>
        </p:nvSpPr>
        <p:spPr bwMode="auto">
          <a:xfrm>
            <a:off x="619125" y="887413"/>
            <a:ext cx="8135937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4200"/>
              </a:lnSpc>
            </a:pPr>
            <a:r>
              <a:rPr lang="de-DE" sz="3600" b="1" dirty="0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Vielen Dank für </a:t>
            </a:r>
            <a:br>
              <a:rPr lang="de-DE" sz="3600" b="1" dirty="0" smtClean="0">
                <a:solidFill>
                  <a:schemeClr val="bg1"/>
                </a:solidFill>
                <a:latin typeface="Helvetica Neue" charset="0"/>
                <a:cs typeface="Arial" charset="0"/>
              </a:rPr>
            </a:br>
            <a:r>
              <a:rPr lang="de-DE" sz="3600" b="1" dirty="0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Ihre Aufmerksamkeit</a:t>
            </a:r>
            <a:endParaRPr lang="de-DE" sz="3600" b="1" dirty="0">
              <a:solidFill>
                <a:schemeClr val="bg1"/>
              </a:solidFill>
              <a:latin typeface="Helvetica Neue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729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627063" y="1083198"/>
            <a:ext cx="813593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27063" y="1651000"/>
            <a:ext cx="8135937" cy="475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27063" y="6408738"/>
            <a:ext cx="7149776" cy="44926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969696"/>
                </a:solidFill>
                <a:latin typeface="Helvetica Neue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r>
              <a:rPr lang="de-DE" smtClean="0"/>
              <a:t>U. Katz: Neutrino telescopes                                                                         Erice 2022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12150" y="6408738"/>
            <a:ext cx="450850" cy="449262"/>
          </a:xfrm>
          <a:prstGeom prst="rect">
            <a:avLst/>
          </a:prstGeom>
        </p:spPr>
        <p:txBody>
          <a:bodyPr vert="horz" wrap="square" lIns="9144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969696"/>
                </a:solidFill>
                <a:latin typeface="Helvetica Neue" charset="0"/>
                <a:cs typeface="Arial" charset="0"/>
              </a:defRPr>
            </a:lvl1pPr>
          </a:lstStyle>
          <a:p>
            <a:pPr>
              <a:defRPr/>
            </a:pPr>
            <a:fld id="{AAAA4870-6BA5-2240-82F3-AD56ED42D7C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02" r:id="rId2"/>
    <p:sldLayoutId id="2147484119" r:id="rId3"/>
    <p:sldLayoutId id="2147484106" r:id="rId4"/>
    <p:sldLayoutId id="2147484107" r:id="rId5"/>
    <p:sldLayoutId id="2147484108" r:id="rId6"/>
    <p:sldLayoutId id="2147484110" r:id="rId7"/>
    <p:sldLayoutId id="2147484120" r:id="rId8"/>
    <p:sldLayoutId id="2147484111" r:id="rId9"/>
  </p:sldLayoutIdLst>
  <p:hf hdr="0" dt="0"/>
  <p:txStyles>
    <p:titleStyle>
      <a:lvl1pPr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 kern="1200">
          <a:solidFill>
            <a:srgbClr val="003366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charset="0"/>
          <a:ea typeface="ＭＳ Ｐゴシック" charset="0"/>
          <a:cs typeface="Arial" charset="0"/>
        </a:defRPr>
      </a:lvl2pPr>
      <a:lvl3pPr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charset="0"/>
          <a:ea typeface="ＭＳ Ｐゴシック" charset="0"/>
          <a:cs typeface="Arial" charset="0"/>
        </a:defRPr>
      </a:lvl3pPr>
      <a:lvl4pPr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charset="0"/>
          <a:ea typeface="ＭＳ Ｐゴシック" charset="0"/>
          <a:cs typeface="Arial" charset="0"/>
        </a:defRPr>
      </a:lvl4pPr>
      <a:lvl5pPr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charset="0"/>
          <a:ea typeface="ＭＳ Ｐゴシック" charset="0"/>
          <a:cs typeface="Arial" charset="0"/>
        </a:defRPr>
      </a:lvl5pPr>
      <a:lvl6pPr marL="457200"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Helvetica Neue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Helvetica Neue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Helvetica Neue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Helvetica Neue" charset="0"/>
          <a:ea typeface="ＭＳ Ｐゴシック" charset="0"/>
          <a:cs typeface="ＭＳ Ｐゴシック" charset="0"/>
        </a:defRPr>
      </a:lvl9pPr>
    </p:titleStyle>
    <p:bodyStyle>
      <a:lvl1pPr marL="236538" indent="-276225" algn="l" defTabSz="457200" rtl="0" eaLnBrk="1" fontAlgn="base" hangingPunct="1">
        <a:lnSpc>
          <a:spcPts val="2400"/>
        </a:lnSpc>
        <a:spcBef>
          <a:spcPts val="475"/>
        </a:spcBef>
        <a:spcAft>
          <a:spcPct val="0"/>
        </a:spcAft>
        <a:buClr>
          <a:srgbClr val="003366"/>
        </a:buClr>
        <a:buSzPct val="100000"/>
        <a:buFont typeface="Lucida Grande" charset="0"/>
        <a:buChar char="●"/>
        <a:defRPr sz="2000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750888" indent="-276225" algn="l" defTabSz="457200" rtl="0" eaLnBrk="1" fontAlgn="base" hangingPunct="1">
        <a:lnSpc>
          <a:spcPts val="2200"/>
        </a:lnSpc>
        <a:spcBef>
          <a:spcPts val="438"/>
        </a:spcBef>
        <a:spcAft>
          <a:spcPct val="0"/>
        </a:spcAft>
        <a:buClr>
          <a:srgbClr val="003366"/>
        </a:buClr>
        <a:buSzPct val="80000"/>
        <a:buFont typeface="Lucida Grande" charset="0"/>
        <a:buChar char="●"/>
        <a:defRPr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2pPr>
      <a:lvl3pPr marL="1201738" indent="-215900" algn="l" defTabSz="457200" rtl="0" eaLnBrk="1" fontAlgn="base" hangingPunct="1">
        <a:lnSpc>
          <a:spcPts val="2000"/>
        </a:lnSpc>
        <a:spcBef>
          <a:spcPts val="388"/>
        </a:spcBef>
        <a:spcAft>
          <a:spcPct val="0"/>
        </a:spcAft>
        <a:buClr>
          <a:srgbClr val="003366"/>
        </a:buClr>
        <a:buSzPct val="64000"/>
        <a:buFont typeface="Lucida Grande" charset="0"/>
        <a:buChar char="●"/>
        <a:defRPr sz="1600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3pPr>
      <a:lvl4pPr marL="1443038" indent="-215900" algn="l" defTabSz="457200" rtl="0" eaLnBrk="1" fontAlgn="base" hangingPunct="1">
        <a:lnSpc>
          <a:spcPts val="2000"/>
        </a:lnSpc>
        <a:spcBef>
          <a:spcPts val="388"/>
        </a:spcBef>
        <a:spcAft>
          <a:spcPct val="0"/>
        </a:spcAft>
        <a:buClr>
          <a:srgbClr val="003366"/>
        </a:buClr>
        <a:buSzPct val="64000"/>
        <a:buFont typeface="Lucida Grande" charset="0"/>
        <a:buChar char="●"/>
        <a:defRPr sz="1600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4pPr>
      <a:lvl5pPr marL="1655763" indent="-215900" algn="l" defTabSz="457200" rtl="0" eaLnBrk="1" fontAlgn="base" hangingPunct="1">
        <a:lnSpc>
          <a:spcPts val="2000"/>
        </a:lnSpc>
        <a:spcBef>
          <a:spcPts val="388"/>
        </a:spcBef>
        <a:spcAft>
          <a:spcPct val="0"/>
        </a:spcAft>
        <a:buClr>
          <a:srgbClr val="003366"/>
        </a:buClr>
        <a:buSzPct val="64000"/>
        <a:buFont typeface="Lucida Grande" charset="0"/>
        <a:buChar char="●"/>
        <a:defRPr sz="1600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42.jpg"/><Relationship Id="rId5" Type="http://schemas.openxmlformats.org/officeDocument/2006/relationships/image" Target="../media/image35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55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5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6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6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62.PNG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63.jpg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64.JP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6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3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1.xml"/><Relationship Id="rId7" Type="http://schemas.openxmlformats.org/officeDocument/2006/relationships/image" Target="../media/image70.wmf"/><Relationship Id="rId2" Type="http://schemas.openxmlformats.org/officeDocument/2006/relationships/tags" Target="../tags/tag2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1.JPG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2.xml"/><Relationship Id="rId2" Type="http://schemas.openxmlformats.org/officeDocument/2006/relationships/tags" Target="../tags/tag2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0.wmf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0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emf"/><Relationship Id="rId12" Type="http://schemas.openxmlformats.org/officeDocument/2006/relationships/oleObject" Target="../embeddings/oleObject4.bin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9.emf"/><Relationship Id="rId5" Type="http://schemas.openxmlformats.org/officeDocument/2006/relationships/image" Target="../media/image11.jpeg"/><Relationship Id="rId10" Type="http://schemas.openxmlformats.org/officeDocument/2006/relationships/oleObject" Target="../embeddings/oleObject3.bin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6.xml"/><Relationship Id="rId7" Type="http://schemas.openxmlformats.org/officeDocument/2006/relationships/image" Target="../media/image21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0.jpe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2"/>
          <p:cNvSpPr txBox="1">
            <a:spLocks/>
          </p:cNvSpPr>
          <p:nvPr/>
        </p:nvSpPr>
        <p:spPr bwMode="auto">
          <a:xfrm>
            <a:off x="634239" y="2845838"/>
            <a:ext cx="5421328" cy="1324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200"/>
              </a:lnSpc>
              <a:buClr>
                <a:srgbClr val="003366"/>
              </a:buClr>
              <a:buSzPct val="100000"/>
              <a:buFont typeface="Lucida Grande" charset="0"/>
              <a:buNone/>
            </a:pPr>
            <a:r>
              <a:rPr lang="en-GB" sz="1800" dirty="0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Uli Katz</a:t>
            </a:r>
          </a:p>
          <a:p>
            <a:pPr eaLnBrk="1" hangingPunct="1">
              <a:lnSpc>
                <a:spcPts val="2200"/>
              </a:lnSpc>
              <a:buClr>
                <a:srgbClr val="003366"/>
              </a:buClr>
              <a:buSzPct val="100000"/>
              <a:buFont typeface="Lucida Grande" charset="0"/>
              <a:buNone/>
            </a:pPr>
            <a:r>
              <a:rPr lang="en-GB" sz="1800" dirty="0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Erlangen Centre for Astroparticle Physics</a:t>
            </a:r>
          </a:p>
          <a:p>
            <a:pPr eaLnBrk="1" hangingPunct="1">
              <a:lnSpc>
                <a:spcPts val="2200"/>
              </a:lnSpc>
              <a:buClr>
                <a:srgbClr val="003366"/>
              </a:buClr>
              <a:buSzPct val="100000"/>
              <a:buFont typeface="Lucida Grande" charset="0"/>
              <a:buNone/>
            </a:pPr>
            <a:r>
              <a:rPr lang="en-GB" sz="1800" dirty="0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Friedrich-Alexander University of Erlangen-</a:t>
            </a:r>
            <a:r>
              <a:rPr lang="en-GB" sz="1800" dirty="0" err="1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Nürnberg</a:t>
            </a:r>
            <a:endParaRPr lang="en-GB" sz="1800" dirty="0" smtClean="0">
              <a:solidFill>
                <a:schemeClr val="bg1"/>
              </a:solidFill>
              <a:latin typeface="Helvetica Neue" charset="0"/>
              <a:cs typeface="Arial" charset="0"/>
            </a:endParaRPr>
          </a:p>
          <a:p>
            <a:pPr eaLnBrk="1" hangingPunct="1">
              <a:lnSpc>
                <a:spcPts val="2200"/>
              </a:lnSpc>
              <a:buClr>
                <a:srgbClr val="003366"/>
              </a:buClr>
              <a:buSzPct val="100000"/>
              <a:buFont typeface="Lucida Grande" charset="0"/>
              <a:buNone/>
            </a:pPr>
            <a:r>
              <a:rPr lang="en-GB" sz="1800" dirty="0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18 September 2022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634239" y="1688123"/>
            <a:ext cx="8677469" cy="1157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3600" dirty="0" smtClean="0">
                <a:solidFill>
                  <a:schemeClr val="bg1"/>
                </a:solidFill>
              </a:rPr>
              <a:t>Neutrino telescopes</a:t>
            </a:r>
            <a:endParaRPr lang="de-DE" sz="3600" dirty="0">
              <a:solidFill>
                <a:schemeClr val="bg1"/>
              </a:solidFill>
              <a:latin typeface="Helvetica Neue" charset="0"/>
              <a:cs typeface="Arial" charset="0"/>
            </a:endParaRPr>
          </a:p>
        </p:txBody>
      </p:sp>
      <p:sp>
        <p:nvSpPr>
          <p:cNvPr id="4" name="Untertitel 2"/>
          <p:cNvSpPr txBox="1">
            <a:spLocks/>
          </p:cNvSpPr>
          <p:nvPr/>
        </p:nvSpPr>
        <p:spPr bwMode="auto">
          <a:xfrm>
            <a:off x="434770" y="292359"/>
            <a:ext cx="8425543" cy="806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GB" sz="1800" dirty="0" smtClean="0">
                <a:solidFill>
                  <a:schemeClr val="bg1"/>
                </a:solidFill>
              </a:rPr>
              <a:t>International School of Nuclear Physics</a:t>
            </a:r>
            <a:br>
              <a:rPr lang="en-GB" sz="1800" dirty="0" smtClean="0">
                <a:solidFill>
                  <a:schemeClr val="bg1"/>
                </a:solidFill>
              </a:rPr>
            </a:br>
            <a:r>
              <a:rPr lang="en-GB" sz="1800" dirty="0" smtClean="0">
                <a:solidFill>
                  <a:schemeClr val="bg1"/>
                </a:solidFill>
              </a:rPr>
              <a:t>43</a:t>
            </a:r>
            <a:r>
              <a:rPr lang="en-GB" sz="1800" baseline="30000" dirty="0" smtClean="0">
                <a:solidFill>
                  <a:schemeClr val="bg1"/>
                </a:solidFill>
              </a:rPr>
              <a:t>rd</a:t>
            </a:r>
            <a:r>
              <a:rPr lang="en-GB" sz="1800" dirty="0">
                <a:solidFill>
                  <a:schemeClr val="bg1"/>
                </a:solidFill>
              </a:rPr>
              <a:t> Course: Neutrinos in Cosmology, in Astro-, </a:t>
            </a:r>
            <a:r>
              <a:rPr lang="en-GB" sz="1800" dirty="0" smtClean="0">
                <a:solidFill>
                  <a:schemeClr val="bg1"/>
                </a:solidFill>
              </a:rPr>
              <a:t>Particle </a:t>
            </a:r>
            <a:r>
              <a:rPr lang="en-GB" sz="1800" dirty="0">
                <a:solidFill>
                  <a:schemeClr val="bg1"/>
                </a:solidFill>
              </a:rPr>
              <a:t>and </a:t>
            </a:r>
            <a:r>
              <a:rPr lang="en-GB" sz="1800" dirty="0" smtClean="0">
                <a:solidFill>
                  <a:schemeClr val="bg1"/>
                </a:solidFill>
              </a:rPr>
              <a:t>Nuclear Physics</a:t>
            </a:r>
          </a:p>
          <a:p>
            <a:pPr algn="ctr"/>
            <a:r>
              <a:rPr lang="de-DE" sz="1800" dirty="0" smtClean="0">
                <a:solidFill>
                  <a:schemeClr val="bg1"/>
                </a:solidFill>
              </a:rPr>
              <a:t>Erice, Sicily, 16 – 22 September 2022</a:t>
            </a:r>
            <a:endParaRPr lang="en-GB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3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392" y="3135084"/>
            <a:ext cx="7240555" cy="783772"/>
          </a:xfrm>
        </p:spPr>
        <p:txBody>
          <a:bodyPr>
            <a:noAutofit/>
          </a:bodyPr>
          <a:lstStyle/>
          <a:p>
            <a:pPr algn="ctr"/>
            <a:r>
              <a:rPr lang="de-DE" altLang="de-DE" dirty="0"/>
              <a:t>How do neutrino telescopes work</a:t>
            </a:r>
            <a:r>
              <a:rPr lang="de-DE" altLang="de-DE" dirty="0" smtClean="0"/>
              <a:t>?</a:t>
            </a:r>
            <a:r>
              <a:rPr lang="en-GB" altLang="de-DE" dirty="0"/>
              <a:t/>
            </a:r>
            <a:br>
              <a:rPr lang="en-GB" altLang="de-DE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7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telescopes                                                                         Erice 2022</a:t>
            </a:r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23174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mtClean="0"/>
              <a:t>How does a neutrino telescope work?</a:t>
            </a:r>
            <a:endParaRPr lang="en-US" altLang="en-US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2913" y="1217612"/>
            <a:ext cx="6161087" cy="45958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14300" y="1157289"/>
            <a:ext cx="3768725" cy="5251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Neutrino interacts in the </a:t>
            </a:r>
            <a:br>
              <a:rPr lang="en-GB" altLang="en-US" dirty="0" smtClean="0"/>
            </a:br>
            <a:r>
              <a:rPr lang="en-GB" altLang="en-US" dirty="0" smtClean="0"/>
              <a:t>(vicinity of the) telescope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Charged secondary particles cross the detector volume (water or ice) and induce Cherenkov emission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Recorded by a 3D-array of photo-sensors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“Traditional” channel:</a:t>
            </a:r>
            <a:br>
              <a:rPr lang="en-GB" altLang="en-US" dirty="0" smtClean="0"/>
            </a:br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en-GB" altLang="en-US" dirty="0" smtClean="0"/>
              <a:t>Cascades from almost all other reaction channels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Energy range :</a:t>
            </a:r>
            <a:br>
              <a:rPr lang="en-GB" altLang="en-US" dirty="0" smtClean="0"/>
            </a:br>
            <a:r>
              <a:rPr lang="en-GB" altLang="en-US" dirty="0" smtClean="0"/>
              <a:t>10(0) GeV – some PeV</a:t>
            </a:r>
            <a:endParaRPr lang="en-GB" altLang="en-US" dirty="0"/>
          </a:p>
        </p:txBody>
      </p:sp>
      <p:pic>
        <p:nvPicPr>
          <p:cNvPr id="9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41" y="4487404"/>
            <a:ext cx="230822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737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27063" y="6426666"/>
            <a:ext cx="7149776" cy="449262"/>
          </a:xfrm>
        </p:spPr>
        <p:txBody>
          <a:bodyPr/>
          <a:lstStyle/>
          <a:p>
            <a:pPr>
              <a:defRPr/>
            </a:pPr>
            <a:r>
              <a:rPr lang="en-GB" smtClean="0"/>
              <a:t>U. Katz: Neutrino telescopes                                                                         Erice 2022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Cherenkov radiation</a:t>
            </a:r>
            <a:endParaRPr lang="en-US" alt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930663"/>
            <a:ext cx="6205214" cy="36175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63" y="4228561"/>
            <a:ext cx="8516937" cy="19426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99451" y="3590925"/>
            <a:ext cx="3504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= ca.</a:t>
            </a:r>
            <a:r>
              <a:rPr lang="de-DE" sz="2000" b="1" dirty="0" smtClean="0"/>
              <a:t> 42°/ 40°in water / ice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3986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telescopes                                                                         Erice 2022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Detection of Cherenkov radiation</a:t>
            </a:r>
            <a:endParaRPr lang="en-US" alt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86297" y="1376266"/>
            <a:ext cx="4899216" cy="4481998"/>
          </a:xfrm>
          <a:prstGeom prst="rect">
            <a:avLst/>
          </a:prstGeom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en-GB" altLang="de-DE" dirty="0" smtClean="0"/>
              <a:t>Very faint light</a:t>
            </a:r>
          </a:p>
          <a:p>
            <a:pPr marL="447675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en-GB" altLang="de-DE" dirty="0" smtClean="0"/>
              <a:t>Detection requires</a:t>
            </a:r>
          </a:p>
          <a:p>
            <a:pPr marL="898525" lvl="2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en-GB" altLang="de-DE" sz="2000" dirty="0" smtClean="0"/>
              <a:t>Single-photon detection</a:t>
            </a:r>
          </a:p>
          <a:p>
            <a:pPr marL="898525" lvl="2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en-GB" altLang="de-DE" sz="2000" dirty="0"/>
              <a:t>T</a:t>
            </a:r>
            <a:r>
              <a:rPr lang="en-GB" altLang="de-DE" sz="2000" dirty="0" smtClean="0"/>
              <a:t>iming at nanosecond level to suppress backgrounds</a:t>
            </a:r>
          </a:p>
          <a:p>
            <a:pPr marL="447675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en-GB" altLang="de-DE" dirty="0" smtClean="0"/>
              <a:t>Photodetectors = Photomultiplier tubes (PMTs) or </a:t>
            </a:r>
            <a:r>
              <a:rPr lang="en-GB" altLang="de-DE" dirty="0" err="1" smtClean="0"/>
              <a:t>SiPMs</a:t>
            </a:r>
            <a:endParaRPr lang="en-GB" altLang="de-DE" dirty="0" smtClean="0"/>
          </a:p>
          <a:p>
            <a:pPr marL="447675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en-GB" altLang="de-DE" dirty="0" smtClean="0"/>
              <a:t>Synchronisation of large detector arrays at sub-nanosecond precision</a:t>
            </a:r>
          </a:p>
          <a:p>
            <a:pPr marL="447675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de-DE" altLang="de-DE" dirty="0" smtClean="0"/>
              <a:t>Position calibration of photodetectors</a:t>
            </a:r>
            <a:br>
              <a:rPr lang="de-DE" altLang="de-DE" dirty="0" smtClean="0"/>
            </a:br>
            <a:r>
              <a:rPr lang="de-DE" altLang="de-DE" dirty="0" smtClean="0"/>
              <a:t>with ~10 cm precision</a:t>
            </a:r>
            <a:endParaRPr lang="en-GB" altLang="de-D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4" r="4841"/>
          <a:stretch/>
        </p:blipFill>
        <p:spPr>
          <a:xfrm>
            <a:off x="5439747" y="1375617"/>
            <a:ext cx="3519196" cy="34023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92311" y="4893972"/>
            <a:ext cx="2214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Hamamatsu 20-inch PMT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99759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telescopes                                                                         Erice 2022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Event reconstruction</a:t>
            </a:r>
            <a:endParaRPr lang="en-US" alt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00572" y="1442941"/>
            <a:ext cx="4899216" cy="4481998"/>
          </a:xfrm>
          <a:prstGeom prst="rect">
            <a:avLst/>
          </a:prstGeom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endParaRPr lang="en-GB" altLang="de-DE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86296" y="1376266"/>
            <a:ext cx="8657703" cy="4481998"/>
          </a:xfrm>
          <a:prstGeom prst="rect">
            <a:avLst/>
          </a:prstGeom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de-DE" altLang="de-DE" dirty="0" smtClean="0"/>
              <a:t>Measure arrival times and number of photons, photodetector position</a:t>
            </a:r>
          </a:p>
          <a:p>
            <a:pPr marL="447675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de-DE" altLang="de-DE" dirty="0" smtClean="0"/>
              <a:t>Two major event topologies for energies beyond some GeV:</a:t>
            </a:r>
            <a:br>
              <a:rPr lang="de-DE" altLang="de-DE" dirty="0" smtClean="0"/>
            </a:br>
            <a:r>
              <a:rPr lang="de-DE" altLang="de-DE" dirty="0" smtClean="0"/>
              <a:t/>
            </a:r>
            <a:br>
              <a:rPr lang="de-DE" altLang="de-DE" dirty="0" smtClean="0"/>
            </a:br>
            <a:r>
              <a:rPr lang="de-DE" altLang="de-DE" dirty="0" smtClean="0"/>
              <a:t/>
            </a:r>
            <a:br>
              <a:rPr lang="de-DE" altLang="de-DE" dirty="0" smtClean="0"/>
            </a:br>
            <a:r>
              <a:rPr lang="de-DE" altLang="de-DE" dirty="0" smtClean="0"/>
              <a:t/>
            </a:r>
            <a:br>
              <a:rPr lang="de-DE" altLang="de-DE" dirty="0" smtClean="0"/>
            </a:br>
            <a:r>
              <a:rPr lang="de-DE" altLang="de-DE" dirty="0" smtClean="0"/>
              <a:t/>
            </a:r>
            <a:br>
              <a:rPr lang="de-DE" altLang="de-DE" dirty="0" smtClean="0"/>
            </a:br>
            <a:r>
              <a:rPr lang="de-DE" altLang="de-DE" dirty="0" smtClean="0"/>
              <a:t/>
            </a:r>
            <a:br>
              <a:rPr lang="de-DE" altLang="de-DE" dirty="0" smtClean="0"/>
            </a:br>
            <a:r>
              <a:rPr lang="de-DE" altLang="de-DE" dirty="0" smtClean="0"/>
              <a:t/>
            </a:r>
            <a:br>
              <a:rPr lang="de-DE" altLang="de-DE" dirty="0" smtClean="0"/>
            </a:br>
            <a:r>
              <a:rPr lang="de-DE" altLang="de-DE" dirty="0" smtClean="0"/>
              <a:t/>
            </a:r>
            <a:br>
              <a:rPr lang="de-DE" altLang="de-DE" dirty="0" smtClean="0"/>
            </a:br>
            <a:r>
              <a:rPr lang="de-DE" altLang="de-DE" dirty="0" smtClean="0"/>
              <a:t/>
            </a:r>
            <a:br>
              <a:rPr lang="de-DE" altLang="de-DE" dirty="0" smtClean="0"/>
            </a:br>
            <a:endParaRPr lang="de-DE" altLang="de-DE" dirty="0" smtClean="0"/>
          </a:p>
          <a:p>
            <a:pPr marL="447675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  <a:tab pos="2238375" algn="l"/>
              </a:tabLst>
            </a:pPr>
            <a:r>
              <a:rPr lang="de-DE" altLang="de-DE" dirty="0" smtClean="0"/>
              <a:t>Event topology 	</a:t>
            </a:r>
            <a:r>
              <a:rPr lang="de-DE" altLang="de-DE" dirty="0" smtClean="0">
                <a:sym typeface="Wingdings" panose="05000000000000000000" pitchFamily="2" charset="2"/>
              </a:rPr>
              <a:t> flavour sensitivity, </a:t>
            </a:r>
            <a:br>
              <a:rPr lang="de-DE" altLang="de-DE" dirty="0" smtClean="0">
                <a:sym typeface="Wingdings" panose="05000000000000000000" pitchFamily="2" charset="2"/>
              </a:rPr>
            </a:br>
            <a:r>
              <a:rPr lang="de-DE" altLang="de-DE" dirty="0" smtClean="0">
                <a:sym typeface="Wingdings" panose="05000000000000000000" pitchFamily="2" charset="2"/>
              </a:rPr>
              <a:t>	 determines ansatz for reconstruction</a:t>
            </a:r>
          </a:p>
          <a:p>
            <a:pPr marL="447675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de-DE" altLang="de-DE" dirty="0" smtClean="0">
                <a:sym typeface="Wingdings" panose="05000000000000000000" pitchFamily="2" charset="2"/>
              </a:rPr>
              <a:t>Reconstruction 	 direction, energy, time</a:t>
            </a:r>
            <a:endParaRPr lang="en-GB" altLang="de-DE" dirty="0"/>
          </a:p>
        </p:txBody>
      </p:sp>
      <p:sp>
        <p:nvSpPr>
          <p:cNvPr id="3" name="TextBox 2"/>
          <p:cNvSpPr txBox="1"/>
          <p:nvPr/>
        </p:nvSpPr>
        <p:spPr>
          <a:xfrm>
            <a:off x="937225" y="2413701"/>
            <a:ext cx="403507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Events with </a:t>
            </a:r>
            <a:br>
              <a:rPr lang="de-DE" dirty="0" smtClean="0"/>
            </a:br>
            <a:r>
              <a:rPr lang="de-DE" dirty="0" smtClean="0">
                <a:solidFill>
                  <a:srgbClr val="C00000"/>
                </a:solidFill>
              </a:rPr>
              <a:t>high-energy muon</a:t>
            </a:r>
            <a:br>
              <a:rPr lang="de-DE" dirty="0" smtClean="0">
                <a:solidFill>
                  <a:srgbClr val="C00000"/>
                </a:solidFill>
              </a:rPr>
            </a:br>
            <a:r>
              <a:rPr lang="de-DE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br>
              <a:rPr lang="de-DE" dirty="0" smtClean="0">
                <a:solidFill>
                  <a:srgbClr val="C00000"/>
                </a:solidFill>
                <a:sym typeface="Wingdings" panose="05000000000000000000" pitchFamily="2" charset="2"/>
              </a:rPr>
            </a:br>
            <a:r>
              <a:rPr lang="de-DE" dirty="0" smtClean="0">
                <a:solidFill>
                  <a:srgbClr val="C00000"/>
                </a:solidFill>
                <a:sym typeface="Wingdings" panose="05000000000000000000" pitchFamily="2" charset="2"/>
              </a:rPr>
              <a:t>trajectories </a:t>
            </a:r>
            <a:r>
              <a:rPr lang="de-DE" dirty="0" smtClean="0">
                <a:sym typeface="Wingdings" panose="05000000000000000000" pitchFamily="2" charset="2"/>
              </a:rPr>
              <a:t>up to several km</a:t>
            </a:r>
          </a:p>
          <a:p>
            <a:pPr algn="ctr"/>
            <a:r>
              <a:rPr lang="de-DE" dirty="0" smtClean="0">
                <a:sym typeface="Wingdings" panose="05000000000000000000" pitchFamily="2" charset="2"/>
              </a:rPr>
              <a:t>„track-like“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151872" y="2413701"/>
            <a:ext cx="321434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Events </a:t>
            </a:r>
            <a:r>
              <a:rPr lang="de-DE" dirty="0" smtClean="0">
                <a:solidFill>
                  <a:srgbClr val="C00000"/>
                </a:solidFill>
              </a:rPr>
              <a:t>without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high-energy muon</a:t>
            </a:r>
            <a:r>
              <a:rPr lang="de-DE" dirty="0" smtClean="0">
                <a:solidFill>
                  <a:srgbClr val="C00000"/>
                </a:solidFill>
              </a:rPr>
              <a:t/>
            </a:r>
            <a:br>
              <a:rPr lang="de-DE" dirty="0" smtClean="0">
                <a:solidFill>
                  <a:srgbClr val="C00000"/>
                </a:solidFill>
              </a:rPr>
            </a:br>
            <a:r>
              <a:rPr lang="de-DE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br>
              <a:rPr lang="de-DE" dirty="0" smtClean="0">
                <a:solidFill>
                  <a:srgbClr val="C00000"/>
                </a:solidFill>
                <a:sym typeface="Wingdings" panose="05000000000000000000" pitchFamily="2" charset="2"/>
              </a:rPr>
            </a:br>
            <a:r>
              <a:rPr lang="de-DE" dirty="0" smtClean="0">
                <a:solidFill>
                  <a:srgbClr val="C00000"/>
                </a:solidFill>
                <a:sym typeface="Wingdings" panose="05000000000000000000" pitchFamily="2" charset="2"/>
              </a:rPr>
              <a:t>cascades </a:t>
            </a:r>
            <a:r>
              <a:rPr lang="de-DE" dirty="0" smtClean="0">
                <a:sym typeface="Wingdings" panose="05000000000000000000" pitchFamily="2" charset="2"/>
              </a:rPr>
              <a:t>(some 10m)</a:t>
            </a:r>
            <a:br>
              <a:rPr lang="de-DE" dirty="0" smtClean="0">
                <a:sym typeface="Wingdings" panose="05000000000000000000" pitchFamily="2" charset="2"/>
              </a:rPr>
            </a:br>
            <a:r>
              <a:rPr lang="de-DE" dirty="0" smtClean="0">
                <a:sym typeface="Wingdings" panose="05000000000000000000" pitchFamily="2" charset="2"/>
              </a:rPr>
              <a:t>„point-like“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22" y="2177180"/>
            <a:ext cx="3846319" cy="2520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601" y="2177180"/>
            <a:ext cx="4055792" cy="252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9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telescopes                                                                         Erice 2022</a:t>
            </a:r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23174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What a neutrino telescope sees</a:t>
            </a:r>
            <a:endParaRPr lang="en-US" altLang="en-US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03250" y="914557"/>
            <a:ext cx="5159375" cy="53611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 indent="-469900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b="1" dirty="0" smtClean="0">
                <a:solidFill>
                  <a:srgbClr val="008000"/>
                </a:solidFill>
              </a:rPr>
              <a:t>Cosmic neutrinos </a:t>
            </a:r>
            <a:r>
              <a:rPr lang="en-GB" altLang="en-US" dirty="0" smtClean="0"/>
              <a:t>(rare!)</a:t>
            </a:r>
          </a:p>
          <a:p>
            <a:pPr marL="469900" indent="-469900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b="1" dirty="0" smtClean="0">
                <a:solidFill>
                  <a:srgbClr val="008000"/>
                </a:solidFill>
              </a:rPr>
              <a:t>Atmospheric neutrinos</a:t>
            </a:r>
            <a:r>
              <a:rPr lang="en-GB" altLang="en-US" b="1" dirty="0" smtClean="0"/>
              <a:t> </a:t>
            </a:r>
            <a:r>
              <a:rPr lang="en-GB" altLang="en-US" dirty="0" smtClean="0"/>
              <a:t>from cosmic-ray interactions in atmosphere</a:t>
            </a:r>
          </a:p>
          <a:p>
            <a:pPr marL="908050" lvl="1" indent="-436563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important calibration source</a:t>
            </a:r>
          </a:p>
          <a:p>
            <a:pPr marL="908050" lvl="1" indent="-436563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>
                <a:solidFill>
                  <a:srgbClr val="008000"/>
                </a:solidFill>
              </a:rPr>
              <a:t>allow us to study oscillations</a:t>
            </a:r>
          </a:p>
          <a:p>
            <a:pPr marL="908050" lvl="1" indent="-436563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altLang="en-US" sz="2000" dirty="0"/>
              <a:t>i</a:t>
            </a:r>
            <a:r>
              <a:rPr lang="de-DE" altLang="en-US" sz="2000" dirty="0" smtClean="0"/>
              <a:t>ndistiguishable from cosmic</a:t>
            </a:r>
            <a:br>
              <a:rPr lang="de-DE" altLang="en-US" sz="2000" dirty="0" smtClean="0"/>
            </a:br>
            <a:r>
              <a:rPr lang="de-DE" altLang="en-US" sz="2000" dirty="0" smtClean="0"/>
              <a:t>neutrinos on event-by-event basis</a:t>
            </a:r>
            <a:endParaRPr lang="en-GB" altLang="en-US" sz="2000" dirty="0" smtClean="0"/>
          </a:p>
          <a:p>
            <a:pPr marL="469900" indent="-469900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Atmospheric muons from cosmic-ray interactions in atmosphere above NT</a:t>
            </a:r>
          </a:p>
          <a:p>
            <a:pPr marL="908050" lvl="1" indent="-436563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penetrate to NT</a:t>
            </a:r>
          </a:p>
          <a:p>
            <a:pPr marL="908050" lvl="1" indent="-436563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exceed neutrino event rate by </a:t>
            </a:r>
            <a:br>
              <a:rPr lang="en-GB" altLang="en-US" sz="2000" dirty="0" smtClean="0"/>
            </a:br>
            <a:r>
              <a:rPr lang="en-GB" altLang="en-US" sz="2000" dirty="0" smtClean="0"/>
              <a:t>several orders of magnitude</a:t>
            </a:r>
            <a:r>
              <a:rPr lang="en-GB" altLang="en-US" sz="1600" dirty="0" smtClean="0"/>
              <a:t> </a:t>
            </a:r>
          </a:p>
          <a:p>
            <a:pPr marL="469900" indent="-469900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Sea water: light from K40 decays and bioluminescence</a:t>
            </a:r>
          </a:p>
          <a:p>
            <a:pPr marL="0" indent="0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354013" algn="l"/>
              </a:tabLst>
            </a:pPr>
            <a:r>
              <a:rPr lang="en-GB" altLang="en-US" dirty="0" smtClean="0">
                <a:sym typeface="Wingdings" panose="05000000000000000000" pitchFamily="2" charset="2"/>
              </a:rPr>
              <a:t> Sensitivity depends on source position</a:t>
            </a:r>
            <a:br>
              <a:rPr lang="en-GB" altLang="en-US" dirty="0" smtClean="0">
                <a:sym typeface="Wingdings" panose="05000000000000000000" pitchFamily="2" charset="2"/>
              </a:rPr>
            </a:br>
            <a:r>
              <a:rPr lang="en-GB" altLang="en-US" dirty="0" smtClean="0">
                <a:sym typeface="Wingdings" panose="05000000000000000000" pitchFamily="2" charset="2"/>
              </a:rPr>
              <a:t>	and neutrino energy spectrum.</a:t>
            </a:r>
            <a:endParaRPr lang="en-GB" altLang="en-US" dirty="0"/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5397500" y="1968001"/>
            <a:ext cx="2951163" cy="2951162"/>
          </a:xfrm>
          <a:prstGeom prst="ellipse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5900738" y="2471238"/>
            <a:ext cx="1943100" cy="19431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7137400" y="2672851"/>
            <a:ext cx="292100" cy="2905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V="1">
            <a:off x="6307138" y="4749301"/>
            <a:ext cx="360362" cy="1136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000"/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6583363" y="4555626"/>
            <a:ext cx="207962" cy="236537"/>
          </a:xfrm>
          <a:prstGeom prst="irregularSeal1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V="1">
            <a:off x="6710363" y="2949076"/>
            <a:ext cx="512762" cy="16081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000"/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V="1">
            <a:off x="4979988" y="2880813"/>
            <a:ext cx="2189162" cy="21351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000"/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 flipH="1">
            <a:off x="7278688" y="996451"/>
            <a:ext cx="14287" cy="1122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000"/>
          </a:p>
        </p:txBody>
      </p:sp>
      <p:sp>
        <p:nvSpPr>
          <p:cNvPr id="16" name="AutoShape 12"/>
          <p:cNvSpPr>
            <a:spLocks noChangeArrowheads="1"/>
          </p:cNvSpPr>
          <p:nvPr/>
        </p:nvSpPr>
        <p:spPr bwMode="auto">
          <a:xfrm>
            <a:off x="7180263" y="2050551"/>
            <a:ext cx="207962" cy="236537"/>
          </a:xfrm>
          <a:prstGeom prst="irregularSeal1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flipH="1">
            <a:off x="7280275" y="2272801"/>
            <a:ext cx="0" cy="3889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000"/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6437313" y="5131888"/>
            <a:ext cx="3417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000" b="1"/>
              <a:t>p</a:t>
            </a: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7367588" y="4801688"/>
            <a:ext cx="168187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2000" b="1">
                <a:solidFill>
                  <a:srgbClr val="008080"/>
                </a:solidFill>
              </a:rPr>
              <a:t>Atmosphere</a:t>
            </a: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6065838" y="2876051"/>
            <a:ext cx="84029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000" b="1"/>
              <a:t>Earth</a:t>
            </a: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7300913" y="2166438"/>
            <a:ext cx="33214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000" b="1">
                <a:solidFill>
                  <a:schemeClr val="accent2"/>
                </a:solidFill>
                <a:latin typeface="Symbol" panose="05050102010706020507" pitchFamily="18" charset="2"/>
              </a:rPr>
              <a:t>m</a:t>
            </a:r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5059363" y="4346076"/>
            <a:ext cx="3177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000" b="1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7275513" y="1247276"/>
            <a:ext cx="3417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000" b="1"/>
              <a:t>p</a:t>
            </a:r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6970713" y="3612651"/>
            <a:ext cx="3177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000" b="1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</a:p>
        </p:txBody>
      </p: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7367588" y="2653801"/>
            <a:ext cx="52770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000" b="1"/>
              <a:t>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711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392" y="3135084"/>
            <a:ext cx="7240555" cy="783772"/>
          </a:xfrm>
        </p:spPr>
        <p:txBody>
          <a:bodyPr>
            <a:noAutofit/>
          </a:bodyPr>
          <a:lstStyle/>
          <a:p>
            <a:pPr algn="ctr"/>
            <a:r>
              <a:rPr lang="de-DE" altLang="de-DE" dirty="0"/>
              <a:t>N</a:t>
            </a:r>
            <a:r>
              <a:rPr lang="de-DE" altLang="de-DE" dirty="0" smtClean="0"/>
              <a:t>eutrino telescopes: from past to future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05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The HE neutrino telescope world map 2018</a:t>
            </a:r>
            <a:endParaRPr lang="en-US" alt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131116" y="866181"/>
            <a:ext cx="8929393" cy="5356063"/>
            <a:chOff x="95312" y="1052675"/>
            <a:chExt cx="8929393" cy="5356063"/>
          </a:xfrm>
        </p:grpSpPr>
        <p:grpSp>
          <p:nvGrpSpPr>
            <p:cNvPr id="22" name="Group 21"/>
            <p:cNvGrpSpPr/>
            <p:nvPr/>
          </p:nvGrpSpPr>
          <p:grpSpPr>
            <a:xfrm>
              <a:off x="95312" y="1052675"/>
              <a:ext cx="8929393" cy="5356063"/>
              <a:chOff x="191107" y="2103597"/>
              <a:chExt cx="8929393" cy="5356063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191107" y="2103597"/>
                <a:ext cx="8929393" cy="5356063"/>
                <a:chOff x="141577" y="916746"/>
                <a:chExt cx="8929393" cy="5356063"/>
              </a:xfrm>
            </p:grpSpPr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5459" y="916746"/>
                  <a:ext cx="8733453" cy="5356063"/>
                </a:xfrm>
                <a:prstGeom prst="rect">
                  <a:avLst/>
                </a:prstGeom>
              </p:spPr>
            </p:pic>
            <p:sp>
              <p:nvSpPr>
                <p:cNvPr id="3" name="Rectangular Callout 2"/>
                <p:cNvSpPr/>
                <p:nvPr/>
              </p:nvSpPr>
              <p:spPr>
                <a:xfrm rot="16200000">
                  <a:off x="1438471" y="3417578"/>
                  <a:ext cx="1511680" cy="4105467"/>
                </a:xfrm>
                <a:prstGeom prst="wedgeRectCallout">
                  <a:avLst>
                    <a:gd name="adj1" fmla="val -50464"/>
                    <a:gd name="adj2" fmla="val 61457"/>
                  </a:avLst>
                </a:prstGeom>
                <a:solidFill>
                  <a:schemeClr val="bg1">
                    <a:alpha val="90000"/>
                  </a:schemeClr>
                </a:solidFill>
                <a:ln w="158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" name="Rectangular Callout 8"/>
                <p:cNvSpPr/>
                <p:nvPr/>
              </p:nvSpPr>
              <p:spPr>
                <a:xfrm rot="16200000">
                  <a:off x="1501223" y="569416"/>
                  <a:ext cx="1451686" cy="2980355"/>
                </a:xfrm>
                <a:prstGeom prst="wedgeRectCallout">
                  <a:avLst>
                    <a:gd name="adj1" fmla="val -19358"/>
                    <a:gd name="adj2" fmla="val 87693"/>
                  </a:avLst>
                </a:prstGeom>
                <a:solidFill>
                  <a:schemeClr val="bg1">
                    <a:alpha val="90000"/>
                  </a:schemeClr>
                </a:solidFill>
                <a:ln w="158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0" name="Rectangular Callout 9"/>
                <p:cNvSpPr/>
                <p:nvPr/>
              </p:nvSpPr>
              <p:spPr>
                <a:xfrm rot="16200000">
                  <a:off x="2204129" y="2173503"/>
                  <a:ext cx="1451686" cy="2980355"/>
                </a:xfrm>
                <a:prstGeom prst="wedgeRectCallout">
                  <a:avLst>
                    <a:gd name="adj1" fmla="val 79009"/>
                    <a:gd name="adj2" fmla="val 72039"/>
                  </a:avLst>
                </a:prstGeom>
                <a:solidFill>
                  <a:schemeClr val="bg1">
                    <a:alpha val="90000"/>
                  </a:schemeClr>
                </a:solidFill>
                <a:ln w="158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" name="Rectangular Callout 10"/>
                <p:cNvSpPr/>
                <p:nvPr/>
              </p:nvSpPr>
              <p:spPr>
                <a:xfrm rot="16200000">
                  <a:off x="6854950" y="1825938"/>
                  <a:ext cx="1451686" cy="2980355"/>
                </a:xfrm>
                <a:prstGeom prst="wedgeRectCallout">
                  <a:avLst>
                    <a:gd name="adj1" fmla="val 96979"/>
                    <a:gd name="adj2" fmla="val -26892"/>
                  </a:avLst>
                </a:prstGeom>
                <a:solidFill>
                  <a:schemeClr val="bg1">
                    <a:alpha val="90000"/>
                  </a:schemeClr>
                </a:solidFill>
                <a:ln w="158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7352" y="1362552"/>
                  <a:ext cx="1305541" cy="1305541"/>
                </a:xfrm>
                <a:prstGeom prst="rect">
                  <a:avLst/>
                </a:prstGeom>
              </p:spPr>
            </p:pic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79464" y="2720678"/>
                  <a:ext cx="1267981" cy="1190874"/>
                </a:xfrm>
                <a:prstGeom prst="rect">
                  <a:avLst/>
                </a:prstGeom>
              </p:spPr>
            </p:pic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476" t="7446" r="6819" b="4096"/>
                <a:stretch/>
              </p:blipFill>
              <p:spPr>
                <a:xfrm>
                  <a:off x="192597" y="4761909"/>
                  <a:ext cx="1229509" cy="1379449"/>
                </a:xfrm>
                <a:prstGeom prst="rect">
                  <a:avLst/>
                </a:prstGeom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09095" y="2984416"/>
                  <a:ext cx="1323751" cy="1323751"/>
                </a:xfrm>
                <a:prstGeom prst="rect">
                  <a:avLst/>
                </a:prstGeom>
              </p:spPr>
            </p:pic>
            <p:sp>
              <p:nvSpPr>
                <p:cNvPr id="15" name="TextBox 14"/>
                <p:cNvSpPr txBox="1"/>
                <p:nvPr/>
              </p:nvSpPr>
              <p:spPr>
                <a:xfrm>
                  <a:off x="2247734" y="1412559"/>
                  <a:ext cx="1467068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800" u="sng" dirty="0" smtClean="0"/>
                    <a:t>ANTARES</a:t>
                  </a:r>
                  <a:br>
                    <a:rPr lang="en-GB" sz="1800" u="sng" dirty="0" smtClean="0"/>
                  </a:br>
                  <a:r>
                    <a:rPr lang="en-GB" sz="1800" dirty="0" smtClean="0"/>
                    <a:t>Deep water</a:t>
                  </a:r>
                </a:p>
                <a:p>
                  <a:r>
                    <a:rPr lang="en-GB" sz="1800" dirty="0" smtClean="0"/>
                    <a:t>0.01 km</a:t>
                  </a:r>
                  <a:r>
                    <a:rPr lang="en-GB" sz="1800" baseline="30000" dirty="0" smtClean="0"/>
                    <a:t>3</a:t>
                  </a:r>
                </a:p>
                <a:p>
                  <a:r>
                    <a:rPr lang="en-GB" sz="1800" dirty="0" smtClean="0"/>
                    <a:t>2008 – 2019</a:t>
                  </a:r>
                  <a:endParaRPr lang="en-GB" sz="1800" dirty="0"/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7589020" y="2668093"/>
                  <a:ext cx="1479892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800" u="sng" dirty="0" smtClean="0"/>
                    <a:t>Baikal/GVD</a:t>
                  </a:r>
                  <a:br>
                    <a:rPr lang="en-GB" sz="1800" u="sng" dirty="0" smtClean="0"/>
                  </a:br>
                  <a:r>
                    <a:rPr lang="en-GB" sz="1800" dirty="0" smtClean="0"/>
                    <a:t>Deep water</a:t>
                  </a:r>
                </a:p>
                <a:p>
                  <a:r>
                    <a:rPr lang="en-GB" sz="1800" dirty="0"/>
                    <a:t>~</a:t>
                  </a:r>
                  <a:r>
                    <a:rPr lang="en-GB" sz="1800" dirty="0" smtClean="0"/>
                    <a:t>1 km</a:t>
                  </a:r>
                  <a:r>
                    <a:rPr lang="en-GB" sz="1800" baseline="30000" dirty="0" smtClean="0"/>
                    <a:t>3</a:t>
                  </a:r>
                </a:p>
                <a:p>
                  <a:r>
                    <a:rPr lang="en-GB" sz="1800" dirty="0" smtClean="0"/>
                    <a:t>Construction</a:t>
                  </a:r>
                  <a:endParaRPr lang="en-GB" sz="1800" dirty="0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2832846" y="3066408"/>
                  <a:ext cx="1609736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800" u="sng" dirty="0" smtClean="0"/>
                    <a:t>KM3NeT</a:t>
                  </a:r>
                  <a:br>
                    <a:rPr lang="en-GB" sz="1800" u="sng" dirty="0" smtClean="0"/>
                  </a:br>
                  <a:r>
                    <a:rPr lang="en-GB" sz="1800" dirty="0" smtClean="0"/>
                    <a:t>Deep water</a:t>
                  </a:r>
                </a:p>
                <a:p>
                  <a:r>
                    <a:rPr lang="en-GB" sz="1800" dirty="0" smtClean="0"/>
                    <a:t>1 + 0.006 km</a:t>
                  </a:r>
                  <a:r>
                    <a:rPr lang="en-GB" sz="1800" baseline="30000" dirty="0" smtClean="0"/>
                    <a:t>3</a:t>
                  </a:r>
                </a:p>
                <a:p>
                  <a:r>
                    <a:rPr lang="en-GB" sz="1800" dirty="0" smtClean="0"/>
                    <a:t>Construction</a:t>
                  </a:r>
                  <a:endParaRPr lang="en-GB" sz="1800" dirty="0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1380225" y="4748827"/>
                  <a:ext cx="1129348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800" u="sng" dirty="0" smtClean="0"/>
                    <a:t>IceCube</a:t>
                  </a:r>
                  <a:br>
                    <a:rPr lang="en-GB" sz="1800" u="sng" dirty="0" smtClean="0"/>
                  </a:br>
                  <a:r>
                    <a:rPr lang="en-GB" sz="1800" dirty="0" smtClean="0"/>
                    <a:t>Deep ice</a:t>
                  </a:r>
                </a:p>
                <a:p>
                  <a:r>
                    <a:rPr lang="en-GB" sz="1800" dirty="0"/>
                    <a:t>1</a:t>
                  </a:r>
                  <a:r>
                    <a:rPr lang="en-GB" sz="1800" dirty="0" smtClean="0"/>
                    <a:t> km</a:t>
                  </a:r>
                  <a:r>
                    <a:rPr lang="en-GB" sz="1800" baseline="30000" dirty="0" smtClean="0"/>
                    <a:t>3</a:t>
                  </a:r>
                </a:p>
                <a:p>
                  <a:r>
                    <a:rPr lang="en-GB" sz="1800" dirty="0" smtClean="0"/>
                    <a:t>2011 – </a:t>
                  </a:r>
                  <a:endParaRPr lang="en-GB" sz="1800" dirty="0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2415668" y="4748826"/>
                  <a:ext cx="1898674" cy="14773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800" u="sng" dirty="0" smtClean="0"/>
                    <a:t>IceCube-Gen2</a:t>
                  </a:r>
                  <a:br>
                    <a:rPr lang="en-GB" sz="1800" u="sng" dirty="0" smtClean="0"/>
                  </a:br>
                  <a:r>
                    <a:rPr lang="en-GB" sz="1800" dirty="0" smtClean="0"/>
                    <a:t>Deep ice</a:t>
                  </a:r>
                </a:p>
                <a:p>
                  <a:r>
                    <a:rPr lang="en-GB" sz="1800" dirty="0" smtClean="0"/>
                    <a:t>~10  km</a:t>
                  </a:r>
                  <a:r>
                    <a:rPr lang="en-GB" sz="1800" baseline="30000" dirty="0" smtClean="0"/>
                    <a:t>3</a:t>
                  </a:r>
                </a:p>
                <a:p>
                  <a:r>
                    <a:rPr lang="en-GB" sz="1800" dirty="0" smtClean="0"/>
                    <a:t>Projected, 1</a:t>
                  </a:r>
                  <a:r>
                    <a:rPr lang="en-GB" sz="1800" baseline="30000" dirty="0" smtClean="0"/>
                    <a:t>st</a:t>
                  </a:r>
                  <a:r>
                    <a:rPr lang="en-GB" sz="1800" dirty="0" smtClean="0"/>
                    <a:t> </a:t>
                  </a:r>
                  <a:br>
                    <a:rPr lang="en-GB" sz="1800" dirty="0" smtClean="0"/>
                  </a:br>
                  <a:r>
                    <a:rPr lang="en-GB" sz="1800" dirty="0" smtClean="0"/>
                    <a:t>phase imminent</a:t>
                  </a:r>
                  <a:endParaRPr lang="en-GB" sz="1800" dirty="0"/>
                </a:p>
              </p:txBody>
            </p:sp>
          </p:grpSp>
          <p:sp>
            <p:nvSpPr>
              <p:cNvPr id="16" name="Isosceles Triangle 15"/>
              <p:cNvSpPr/>
              <p:nvPr/>
            </p:nvSpPr>
            <p:spPr>
              <a:xfrm rot="8931388">
                <a:off x="4349447" y="3700700"/>
                <a:ext cx="625390" cy="118500"/>
              </a:xfrm>
              <a:prstGeom prst="triangle">
                <a:avLst>
                  <a:gd name="adj" fmla="val 44455"/>
                </a:avLst>
              </a:prstGeom>
              <a:solidFill>
                <a:schemeClr val="bg1">
                  <a:alpha val="90000"/>
                </a:schemeClr>
              </a:solidFill>
              <a:ln w="12700"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7" name="Parallelogram 16"/>
            <p:cNvSpPr/>
            <p:nvPr/>
          </p:nvSpPr>
          <p:spPr>
            <a:xfrm rot="20598008">
              <a:off x="4255688" y="2757705"/>
              <a:ext cx="407972" cy="47078"/>
            </a:xfrm>
            <a:prstGeom prst="parallelogram">
              <a:avLst>
                <a:gd name="adj" fmla="val 119619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Footer Placeholder 2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Neutrino telescopes                                                                         Erice 2022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219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chemeClr val="tx1"/>
                </a:solidFill>
              </a:rPr>
              <a:t>U. Katz: Neutrino telescopes                                                                         Erice 2022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0"/>
            <a:ext cx="8001000" cy="56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</a:rPr>
              <a:t>IceCube: A km</a:t>
            </a:r>
            <a:r>
              <a:rPr lang="en-US" altLang="en-US" baseline="30000" dirty="0">
                <a:solidFill>
                  <a:schemeClr val="bg1"/>
                </a:solidFill>
              </a:rPr>
              <a:t>3</a:t>
            </a:r>
            <a:r>
              <a:rPr lang="en-US" altLang="en-US" dirty="0">
                <a:solidFill>
                  <a:schemeClr val="bg1"/>
                </a:solidFill>
              </a:rPr>
              <a:t> detector in the Antarctic ice</a:t>
            </a: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397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Neutrino telescopes                                                                         Erice 2022</a:t>
            </a:r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0"/>
            <a:ext cx="8001000" cy="56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IceCube: </a:t>
            </a:r>
            <a:r>
              <a:rPr lang="en-US" altLang="en-US" dirty="0"/>
              <a:t>M</a:t>
            </a:r>
            <a:r>
              <a:rPr lang="en-US" altLang="en-US" dirty="0" smtClean="0"/>
              <a:t>ost sensitive v telescope to date</a:t>
            </a:r>
            <a:endParaRPr lang="en-US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919570"/>
            <a:ext cx="6543675" cy="507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36782" y="892083"/>
            <a:ext cx="3579079" cy="530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86 strings altogether</a:t>
            </a:r>
          </a:p>
          <a:p>
            <a:pPr marL="785813" lvl="1" indent="-342900">
              <a:lnSpc>
                <a:spcPct val="95000"/>
              </a:lnSpc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125 m horizontal spacing</a:t>
            </a:r>
          </a:p>
          <a:p>
            <a:pPr marL="785813" lvl="1" indent="-342900">
              <a:lnSpc>
                <a:spcPct val="95000"/>
              </a:lnSpc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17 m vertical distance </a:t>
            </a:r>
            <a:br>
              <a:rPr lang="en-GB" altLang="en-US" sz="2000" dirty="0" smtClean="0"/>
            </a:br>
            <a:r>
              <a:rPr lang="en-GB" altLang="en-US" sz="2000" dirty="0" smtClean="0"/>
              <a:t>between Optical Modules</a:t>
            </a:r>
          </a:p>
          <a:p>
            <a:pPr marL="785813" lvl="1" indent="-342900">
              <a:lnSpc>
                <a:spcPct val="95000"/>
              </a:lnSpc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1 km</a:t>
            </a:r>
            <a:r>
              <a:rPr lang="en-GB" altLang="en-US" sz="2000" baseline="30000" dirty="0" smtClean="0"/>
              <a:t>3</a:t>
            </a:r>
            <a:r>
              <a:rPr lang="en-GB" altLang="en-US" sz="2000" dirty="0" smtClean="0"/>
              <a:t> instrumented </a:t>
            </a:r>
            <a:br>
              <a:rPr lang="en-GB" altLang="en-US" sz="2000" dirty="0" smtClean="0"/>
            </a:br>
            <a:r>
              <a:rPr lang="en-GB" altLang="en-US" sz="2000" dirty="0" smtClean="0"/>
              <a:t>volume, depth 2450m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Deep Core</a:t>
            </a:r>
          </a:p>
          <a:p>
            <a:pPr marL="785813" lvl="1" indent="-342900">
              <a:lnSpc>
                <a:spcPct val="95000"/>
              </a:lnSpc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densely instrumented </a:t>
            </a:r>
            <a:br>
              <a:rPr lang="en-GB" altLang="en-US" sz="2000" dirty="0" smtClean="0"/>
            </a:br>
            <a:r>
              <a:rPr lang="en-GB" altLang="en-US" sz="2000" dirty="0" smtClean="0"/>
              <a:t>region in clearest ice 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Completed in Dec. 2010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Extremely stable and </a:t>
            </a:r>
            <a:br>
              <a:rPr lang="en-GB" altLang="en-US" dirty="0" smtClean="0"/>
            </a:br>
            <a:r>
              <a:rPr lang="en-GB" altLang="en-US" dirty="0" smtClean="0"/>
              <a:t>efficient operation since then</a:t>
            </a:r>
            <a:endParaRPr lang="en-GB" altLang="en-US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1" r="14485"/>
          <a:stretch>
            <a:fillRect/>
          </a:stretch>
        </p:blipFill>
        <p:spPr bwMode="auto">
          <a:xfrm>
            <a:off x="7361238" y="4523195"/>
            <a:ext cx="1782762" cy="187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6040438" y="4608920"/>
            <a:ext cx="2259012" cy="166687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6013450" y="4635907"/>
            <a:ext cx="1758950" cy="1566863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658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Neutrino telescopes                                                                         Erice 2022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The plan for the next 35+5 minutes</a:t>
            </a:r>
            <a:endParaRPr lang="en-US" alt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95313" y="1551605"/>
            <a:ext cx="8281988" cy="3621088"/>
          </a:xfrm>
          <a:prstGeom prst="rect">
            <a:avLst/>
          </a:prstGeom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sz="2400" dirty="0" smtClean="0"/>
              <a:t>Motivation: Why build neutrino telescopes?</a:t>
            </a:r>
          </a:p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de-DE" altLang="de-DE" sz="2400" dirty="0" smtClean="0"/>
              <a:t>How do neutrino telescopes work?</a:t>
            </a:r>
          </a:p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de-DE" altLang="de-DE" sz="2400" dirty="0"/>
              <a:t>N</a:t>
            </a:r>
            <a:r>
              <a:rPr lang="de-DE" altLang="de-DE" sz="2400" dirty="0" smtClean="0"/>
              <a:t>eutrino telescopes: from past to future </a:t>
            </a:r>
          </a:p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de-DE" altLang="de-DE" sz="2400" dirty="0" smtClean="0"/>
              <a:t>Selected results (IceCube &amp; KM3NeT)</a:t>
            </a:r>
          </a:p>
          <a:p>
            <a:pPr marL="868363" lvl="1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de-DE" altLang="de-DE" dirty="0" smtClean="0"/>
              <a:t>Cosmic neutrinos and their sources</a:t>
            </a:r>
          </a:p>
          <a:p>
            <a:pPr marL="868363" lvl="1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de-DE" altLang="de-DE" dirty="0" smtClean="0"/>
              <a:t>Neutrino oscillations</a:t>
            </a:r>
            <a:endParaRPr lang="en-GB" altLang="de-DE" sz="2400" dirty="0"/>
          </a:p>
        </p:txBody>
      </p:sp>
    </p:spTree>
    <p:extLst>
      <p:ext uri="{BB962C8B-B14F-4D97-AF65-F5344CB8AC3E}">
        <p14:creationId xmlns:p14="http://schemas.microsoft.com/office/powerpoint/2010/main" val="39140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r>
              <a:rPr lang="en-US" dirty="0" smtClean="0"/>
              <a:t>IceCube: next step = Upgrade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Neutrino telescopes                                                                         Erice 2022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t="3004" b="-3004"/>
          <a:stretch/>
        </p:blipFill>
        <p:spPr>
          <a:xfrm>
            <a:off x="3705226" y="890349"/>
            <a:ext cx="5526458" cy="4478719"/>
          </a:xfrm>
          <a:prstGeom prst="rect">
            <a:avLst/>
          </a:prstGeom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639463"/>
              </p:ext>
            </p:extLst>
          </p:nvPr>
        </p:nvGraphicFramePr>
        <p:xfrm>
          <a:off x="4343788" y="5052695"/>
          <a:ext cx="4590661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395">
                  <a:extLst>
                    <a:ext uri="{9D8B030D-6E8A-4147-A177-3AD203B41FA5}">
                      <a16:colId xmlns:a16="http://schemas.microsoft.com/office/drawing/2014/main" val="2091480672"/>
                    </a:ext>
                  </a:extLst>
                </a:gridCol>
                <a:gridCol w="1100875">
                  <a:extLst>
                    <a:ext uri="{9D8B030D-6E8A-4147-A177-3AD203B41FA5}">
                      <a16:colId xmlns:a16="http://schemas.microsoft.com/office/drawing/2014/main" val="1092376950"/>
                    </a:ext>
                  </a:extLst>
                </a:gridCol>
                <a:gridCol w="1217165">
                  <a:extLst>
                    <a:ext uri="{9D8B030D-6E8A-4147-A177-3AD203B41FA5}">
                      <a16:colId xmlns:a16="http://schemas.microsoft.com/office/drawing/2014/main" val="3417907949"/>
                    </a:ext>
                  </a:extLst>
                </a:gridCol>
                <a:gridCol w="1275226">
                  <a:extLst>
                    <a:ext uri="{9D8B030D-6E8A-4147-A177-3AD203B41FA5}">
                      <a16:colId xmlns:a16="http://schemas.microsoft.com/office/drawing/2014/main" val="2429537595"/>
                    </a:ext>
                  </a:extLst>
                </a:gridCol>
              </a:tblGrid>
              <a:tr h="28294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Franklin Gothic Medium" panose="020B0603020102020204" pitchFamily="34" charset="0"/>
                        </a:rPr>
                        <a:t>Array</a:t>
                      </a:r>
                      <a:endParaRPr lang="en-US" sz="1400" dirty="0">
                        <a:solidFill>
                          <a:schemeClr val="tx1"/>
                        </a:solidFill>
                        <a:latin typeface="Franklin Gothic Medium" panose="020B06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Franklin Gothic Medium" panose="020B0603020102020204" pitchFamily="34" charset="0"/>
                        </a:rPr>
                        <a:t>String Spacing</a:t>
                      </a:r>
                      <a:endParaRPr lang="en-US" sz="1400" dirty="0">
                        <a:solidFill>
                          <a:schemeClr val="tx1"/>
                        </a:solidFill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Franklin Gothic Medium" panose="020B0603020102020204" pitchFamily="34" charset="0"/>
                        </a:rPr>
                        <a:t>Module Spacing</a:t>
                      </a:r>
                      <a:endParaRPr lang="en-US" sz="1400" dirty="0">
                        <a:solidFill>
                          <a:schemeClr val="tx1"/>
                        </a:solidFill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Franklin Gothic Medium" panose="020B0603020102020204" pitchFamily="34" charset="0"/>
                        </a:rPr>
                        <a:t>Modules / String</a:t>
                      </a:r>
                      <a:endParaRPr lang="en-US" sz="1400" dirty="0">
                        <a:solidFill>
                          <a:schemeClr val="tx1"/>
                        </a:solidFill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5115316"/>
                  </a:ext>
                </a:extLst>
              </a:tr>
              <a:tr h="282943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Franklin Gothic Medium" panose="020B0603020102020204" pitchFamily="34" charset="0"/>
                        </a:rPr>
                        <a:t>IceCube</a:t>
                      </a:r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ranklin Gothic Medium" panose="020B0603020102020204" pitchFamily="34" charset="0"/>
                        </a:rPr>
                        <a:t>125 m</a:t>
                      </a:r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ranklin Gothic Medium" panose="020B0603020102020204" pitchFamily="34" charset="0"/>
                        </a:rPr>
                        <a:t>17 m</a:t>
                      </a:r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ranklin Gothic Medium" panose="020B0603020102020204" pitchFamily="34" charset="0"/>
                        </a:rPr>
                        <a:t>60</a:t>
                      </a:r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7248705"/>
                  </a:ext>
                </a:extLst>
              </a:tr>
              <a:tr h="282943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Franklin Gothic Medium" panose="020B0603020102020204" pitchFamily="34" charset="0"/>
                        </a:rPr>
                        <a:t>DeepCore</a:t>
                      </a:r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ranklin Gothic Medium" panose="020B0603020102020204" pitchFamily="34" charset="0"/>
                        </a:rPr>
                        <a:t>  75 m</a:t>
                      </a:r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ranklin Gothic Medium" panose="020B0603020102020204" pitchFamily="34" charset="0"/>
                        </a:rPr>
                        <a:t>  7 m</a:t>
                      </a:r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ranklin Gothic Medium" panose="020B0603020102020204" pitchFamily="34" charset="0"/>
                        </a:rPr>
                        <a:t>60</a:t>
                      </a:r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6125000"/>
                  </a:ext>
                </a:extLst>
              </a:tr>
              <a:tr h="195736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Franklin Gothic Medium" panose="020B0603020102020204" pitchFamily="34" charset="0"/>
                        </a:rPr>
                        <a:t>Upgrade</a:t>
                      </a:r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ranklin Gothic Medium" panose="020B0603020102020204" pitchFamily="34" charset="0"/>
                        </a:rPr>
                        <a:t>  20 m</a:t>
                      </a:r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ranklin Gothic Medium" panose="020B0603020102020204" pitchFamily="34" charset="0"/>
                        </a:rPr>
                        <a:t>  2 m</a:t>
                      </a:r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ranklin Gothic Medium" panose="020B0603020102020204" pitchFamily="34" charset="0"/>
                        </a:rPr>
                        <a:t>125</a:t>
                      </a:r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5644022"/>
                  </a:ext>
                </a:extLst>
              </a:tr>
            </a:tbl>
          </a:graphicData>
        </a:graphic>
      </p:graphicFrame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619125" y="1119675"/>
            <a:ext cx="2898317" cy="432940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263525" indent="-263525" eaLnBrk="0" hangingPunct="0">
              <a:lnSpc>
                <a:spcPts val="28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 indent="-4365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62088" indent="-395288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20888" indent="-38735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98738" indent="-3984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0559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131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703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275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buClr>
                <a:schemeClr val="tx2"/>
              </a:buClr>
              <a:buNone/>
            </a:pPr>
            <a:r>
              <a:rPr lang="en-GB" altLang="en-US" sz="1800" b="1" dirty="0" smtClean="0">
                <a:sym typeface="Wingdings" panose="05000000000000000000" pitchFamily="2" charset="2"/>
              </a:rPr>
              <a:t/>
            </a:r>
            <a:br>
              <a:rPr lang="en-GB" altLang="en-US" sz="1800" b="1" dirty="0" smtClean="0">
                <a:sym typeface="Wingdings" panose="05000000000000000000" pitchFamily="2" charset="2"/>
              </a:rPr>
            </a:br>
            <a:r>
              <a:rPr lang="en-GB" altLang="en-US" sz="1800" b="1" dirty="0" smtClean="0">
                <a:sym typeface="Wingdings" panose="05000000000000000000" pitchFamily="2" charset="2"/>
              </a:rPr>
              <a:t>IceCube-Upgrade</a:t>
            </a:r>
            <a:endParaRPr lang="en-GB" altLang="en-US" sz="1800" dirty="0">
              <a:sym typeface="Wingdings" panose="05000000000000000000" pitchFamily="2" charset="2"/>
            </a:endParaRPr>
          </a:p>
          <a:p>
            <a:pPr indent="-169863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altLang="en-US" sz="1800" dirty="0" smtClean="0">
                <a:sym typeface="Wingdings" panose="05000000000000000000" pitchFamily="2" charset="2"/>
              </a:rPr>
              <a:t>7 additional strings in Deep Core domain, densely instrumented</a:t>
            </a:r>
          </a:p>
          <a:p>
            <a:pPr indent="-169863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altLang="en-US" sz="1800" dirty="0" smtClean="0">
                <a:sym typeface="Wingdings" panose="05000000000000000000" pitchFamily="2" charset="2"/>
              </a:rPr>
              <a:t>Objectives:</a:t>
            </a:r>
          </a:p>
          <a:p>
            <a:pPr marL="447675" indent="-1778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altLang="en-US" sz="1800" dirty="0" smtClean="0">
                <a:sym typeface="Wingdings" panose="05000000000000000000" pitchFamily="2" charset="2"/>
              </a:rPr>
              <a:t>GeV neutrinos: </a:t>
            </a:r>
            <a:br>
              <a:rPr lang="en-GB" altLang="en-US" sz="1800" dirty="0" smtClean="0">
                <a:sym typeface="Wingdings" panose="05000000000000000000" pitchFamily="2" charset="2"/>
              </a:rPr>
            </a:br>
            <a:r>
              <a:rPr lang="en-GB" altLang="en-US" sz="1800" dirty="0" smtClean="0">
                <a:sym typeface="Wingdings" panose="05000000000000000000" pitchFamily="2" charset="2"/>
              </a:rPr>
              <a:t>v</a:t>
            </a:r>
            <a:r>
              <a:rPr lang="el-GR" altLang="en-US" sz="1800" baseline="-25000" dirty="0" smtClean="0">
                <a:sym typeface="Wingdings" panose="05000000000000000000" pitchFamily="2" charset="2"/>
              </a:rPr>
              <a:t>τ</a:t>
            </a:r>
            <a:r>
              <a:rPr lang="de-DE" altLang="en-US" sz="1800" dirty="0" smtClean="0">
                <a:sym typeface="Wingdings" panose="05000000000000000000" pitchFamily="2" charset="2"/>
              </a:rPr>
              <a:t> </a:t>
            </a:r>
            <a:r>
              <a:rPr lang="en-GB" altLang="en-US" sz="1800" dirty="0" smtClean="0">
                <a:sym typeface="Wingdings" panose="05000000000000000000" pitchFamily="2" charset="2"/>
              </a:rPr>
              <a:t>appearance, </a:t>
            </a:r>
            <a:br>
              <a:rPr lang="en-GB" altLang="en-US" sz="1800" dirty="0" smtClean="0">
                <a:sym typeface="Wingdings" panose="05000000000000000000" pitchFamily="2" charset="2"/>
              </a:rPr>
            </a:br>
            <a:r>
              <a:rPr lang="en-GB" altLang="en-US" sz="1800" dirty="0" smtClean="0">
                <a:sym typeface="Wingdings" panose="05000000000000000000" pitchFamily="2" charset="2"/>
              </a:rPr>
              <a:t>Dark Matter, …</a:t>
            </a:r>
          </a:p>
          <a:p>
            <a:pPr marL="447675" indent="-1778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altLang="en-US" sz="1800" dirty="0" smtClean="0">
                <a:sym typeface="Wingdings" panose="05000000000000000000" pitchFamily="2" charset="2"/>
              </a:rPr>
              <a:t>Improved understanding of ice</a:t>
            </a:r>
            <a:br>
              <a:rPr lang="en-GB" altLang="en-US" sz="1800" dirty="0" smtClean="0">
                <a:sym typeface="Wingdings" panose="05000000000000000000" pitchFamily="2" charset="2"/>
              </a:rPr>
            </a:br>
            <a:r>
              <a:rPr lang="en-GB" altLang="en-US" sz="1800" dirty="0" smtClean="0">
                <a:sym typeface="Wingdings" panose="05000000000000000000" pitchFamily="2" charset="2"/>
              </a:rPr>
              <a:t>properties  better precision, reduced systematic uncertainties</a:t>
            </a:r>
          </a:p>
          <a:p>
            <a:pPr marL="447675" indent="-1778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altLang="en-US" sz="1800" dirty="0" smtClean="0">
                <a:sym typeface="Wingdings" panose="05000000000000000000" pitchFamily="2" charset="2"/>
              </a:rPr>
              <a:t>Opportunity to test new</a:t>
            </a:r>
            <a:br>
              <a:rPr lang="en-GB" altLang="en-US" sz="1800" dirty="0" smtClean="0">
                <a:sym typeface="Wingdings" panose="05000000000000000000" pitchFamily="2" charset="2"/>
              </a:rPr>
            </a:br>
            <a:r>
              <a:rPr lang="en-GB" altLang="en-US" sz="1800" dirty="0" smtClean="0">
                <a:sym typeface="Wingdings" panose="05000000000000000000" pitchFamily="2" charset="2"/>
              </a:rPr>
              <a:t>hardware developments</a:t>
            </a:r>
          </a:p>
          <a:p>
            <a:pPr indent="-169863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altLang="en-US" sz="1800" dirty="0" smtClean="0">
                <a:sym typeface="Wingdings" panose="05000000000000000000" pitchFamily="2" charset="2"/>
              </a:rPr>
              <a:t>Fully funded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endParaRPr lang="en-GB" alt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8079091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5368" t="3514" r="6805" b="2848"/>
          <a:stretch/>
        </p:blipFill>
        <p:spPr>
          <a:xfrm>
            <a:off x="6286174" y="2557757"/>
            <a:ext cx="2728451" cy="4070555"/>
          </a:xfrm>
          <a:prstGeom prst="rect">
            <a:avLst/>
          </a:prstGeom>
        </p:spPr>
      </p:pic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r>
              <a:rPr lang="en-US" dirty="0" smtClean="0"/>
              <a:t>IceCube: Sensor developments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Neutrino telescopes                                                                         Erice 2022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4" b="15327"/>
          <a:stretch/>
        </p:blipFill>
        <p:spPr>
          <a:xfrm>
            <a:off x="6456784" y="175003"/>
            <a:ext cx="738272" cy="594477"/>
          </a:xfrm>
          <a:prstGeom prst="rect">
            <a:avLst/>
          </a:prstGeom>
        </p:spPr>
      </p:pic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144416" y="978438"/>
            <a:ext cx="5489221" cy="190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00000"/>
              </a:lnSpc>
              <a:spcBef>
                <a:spcPts val="1000"/>
              </a:spcBef>
              <a:buSzPct val="93000"/>
              <a:buNone/>
              <a:defRPr/>
            </a:pPr>
            <a:r>
              <a:rPr lang="en-US" altLang="en-US" sz="1800" b="1" dirty="0" smtClean="0">
                <a:sym typeface="Arial" charset="0"/>
              </a:rPr>
              <a:t>Multi-PMT optical module (</a:t>
            </a:r>
            <a:r>
              <a:rPr lang="en-US" altLang="en-US" sz="1800" b="1" dirty="0" err="1" smtClean="0">
                <a:sym typeface="Arial" charset="0"/>
              </a:rPr>
              <a:t>mDOM</a:t>
            </a:r>
            <a:r>
              <a:rPr lang="en-US" altLang="en-US" sz="1800" b="1" dirty="0" smtClean="0">
                <a:sym typeface="Arial" charset="0"/>
              </a:rPr>
              <a:t>)</a:t>
            </a:r>
          </a:p>
          <a:p>
            <a:pPr marL="328613" lvl="1" indent="-342900">
              <a:lnSpc>
                <a:spcPct val="100000"/>
              </a:lnSpc>
              <a:spcBef>
                <a:spcPts val="1000"/>
              </a:spcBef>
              <a:buSzPct val="93000"/>
              <a:buFont typeface="Arial" panose="020B0604020202020204" pitchFamily="34" charset="0"/>
              <a:buChar char="•"/>
              <a:defRPr/>
            </a:pPr>
            <a:r>
              <a:rPr lang="en-US" altLang="en-US" sz="1800" dirty="0" smtClean="0">
                <a:sym typeface="Arial" charset="0"/>
              </a:rPr>
              <a:t>24× 3” </a:t>
            </a:r>
            <a:r>
              <a:rPr lang="en-US" altLang="ja-JP" sz="1800" dirty="0" smtClean="0">
                <a:sym typeface="Arial" charset="0"/>
              </a:rPr>
              <a:t>PMTs (e.g. Hamamatsu 12199-02)</a:t>
            </a:r>
          </a:p>
          <a:p>
            <a:pPr marL="328613" lvl="1" indent="-342900">
              <a:lnSpc>
                <a:spcPct val="100000"/>
              </a:lnSpc>
              <a:spcBef>
                <a:spcPts val="1000"/>
              </a:spcBef>
              <a:buSzPct val="93000"/>
              <a:buFont typeface="Arial" panose="020B0604020202020204" pitchFamily="34" charset="0"/>
              <a:buChar char="•"/>
              <a:defRPr/>
            </a:pPr>
            <a:r>
              <a:rPr lang="en-US" altLang="ja-JP" sz="1800" dirty="0" smtClean="0">
                <a:sym typeface="Arial" charset="0"/>
              </a:rPr>
              <a:t>14” borosilicate glass vessel rated @ 700 bar </a:t>
            </a:r>
          </a:p>
          <a:p>
            <a:pPr marL="328613" lvl="1" indent="-342900">
              <a:lnSpc>
                <a:spcPct val="100000"/>
              </a:lnSpc>
              <a:spcBef>
                <a:spcPts val="1000"/>
              </a:spcBef>
              <a:buSzPct val="93000"/>
              <a:buFont typeface="Arial" panose="020B0604020202020204" pitchFamily="34" charset="0"/>
              <a:buChar char="•"/>
              <a:defRPr/>
            </a:pPr>
            <a:r>
              <a:rPr lang="en-US" altLang="en-US" sz="1800" dirty="0" smtClean="0">
                <a:sym typeface="Arial" charset="0"/>
              </a:rPr>
              <a:t>Based on proven KM3NeT design</a:t>
            </a:r>
          </a:p>
          <a:p>
            <a:pPr marL="328613" lvl="1" indent="-342900">
              <a:lnSpc>
                <a:spcPct val="100000"/>
              </a:lnSpc>
              <a:spcBef>
                <a:spcPts val="1000"/>
              </a:spcBef>
              <a:buSzPct val="93000"/>
              <a:buFont typeface="Arial" panose="020B0604020202020204" pitchFamily="34" charset="0"/>
              <a:buChar char="•"/>
              <a:defRPr/>
            </a:pPr>
            <a:r>
              <a:rPr lang="en-US" altLang="en-US" sz="1800" dirty="0" smtClean="0">
                <a:sym typeface="Arial" charset="0"/>
              </a:rPr>
              <a:t>Baseline design for Upgrade</a:t>
            </a:r>
          </a:p>
        </p:txBody>
      </p:sp>
      <p:pic>
        <p:nvPicPr>
          <p:cNvPr id="13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063" y="896225"/>
            <a:ext cx="2857784" cy="321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5"/>
          <p:cNvSpPr txBox="1">
            <a:spLocks noChangeArrowheads="1"/>
          </p:cNvSpPr>
          <p:nvPr/>
        </p:nvSpPr>
        <p:spPr bwMode="auto">
          <a:xfrm>
            <a:off x="3680907" y="4038616"/>
            <a:ext cx="2832576" cy="190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00000"/>
              </a:lnSpc>
              <a:spcBef>
                <a:spcPts val="1000"/>
              </a:spcBef>
              <a:buSzPct val="93000"/>
              <a:buNone/>
              <a:defRPr/>
            </a:pPr>
            <a:r>
              <a:rPr lang="en-US" altLang="en-US" sz="1800" b="1" dirty="0" smtClean="0">
                <a:sym typeface="Arial" charset="0"/>
              </a:rPr>
              <a:t>“D-Egg”</a:t>
            </a:r>
          </a:p>
          <a:p>
            <a:pPr marL="328613" lvl="1" indent="-342900">
              <a:lnSpc>
                <a:spcPct val="100000"/>
              </a:lnSpc>
              <a:spcBef>
                <a:spcPts val="1000"/>
              </a:spcBef>
              <a:buSzPct val="93000"/>
              <a:buFont typeface="Arial" panose="020B0604020202020204" pitchFamily="34" charset="0"/>
              <a:buChar char="•"/>
              <a:defRPr/>
            </a:pPr>
            <a:r>
              <a:rPr lang="en-US" altLang="en-US" sz="1800" dirty="0" smtClean="0">
                <a:sym typeface="Arial" charset="0"/>
              </a:rPr>
              <a:t>2 x 8” </a:t>
            </a:r>
            <a:r>
              <a:rPr lang="en-US" altLang="ja-JP" sz="1800" dirty="0" smtClean="0">
                <a:sym typeface="Arial" charset="0"/>
              </a:rPr>
              <a:t>PMTs</a:t>
            </a:r>
          </a:p>
          <a:p>
            <a:pPr marL="328613" lvl="1" indent="-342900">
              <a:lnSpc>
                <a:spcPct val="100000"/>
              </a:lnSpc>
              <a:spcBef>
                <a:spcPts val="1000"/>
              </a:spcBef>
              <a:buSzPct val="93000"/>
              <a:buFont typeface="Arial" panose="020B0604020202020204" pitchFamily="34" charset="0"/>
              <a:buChar char="•"/>
              <a:defRPr/>
            </a:pPr>
            <a:r>
              <a:rPr lang="en-US" altLang="ja-JP" sz="1800" dirty="0" smtClean="0">
                <a:sym typeface="Arial" charset="0"/>
              </a:rPr>
              <a:t>UV-transparent glass</a:t>
            </a:r>
            <a:br>
              <a:rPr lang="en-US" altLang="ja-JP" sz="1800" dirty="0" smtClean="0">
                <a:sym typeface="Arial" charset="0"/>
              </a:rPr>
            </a:br>
            <a:r>
              <a:rPr lang="en-US" altLang="ja-JP" sz="1800" dirty="0" smtClean="0">
                <a:sym typeface="Arial" charset="0"/>
              </a:rPr>
              <a:t>and gel </a:t>
            </a:r>
          </a:p>
          <a:p>
            <a:pPr marL="328613" lvl="1" indent="-342900">
              <a:lnSpc>
                <a:spcPct val="100000"/>
              </a:lnSpc>
              <a:spcBef>
                <a:spcPts val="1000"/>
              </a:spcBef>
              <a:buSzPct val="93000"/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ym typeface="Arial" charset="0"/>
              </a:rPr>
              <a:t>R&amp;D and production by </a:t>
            </a:r>
            <a:br>
              <a:rPr lang="en-US" altLang="en-US" sz="1800" dirty="0">
                <a:sym typeface="Arial" charset="0"/>
              </a:rPr>
            </a:br>
            <a:r>
              <a:rPr lang="en-US" altLang="en-US" sz="1800" dirty="0">
                <a:sym typeface="Arial" charset="0"/>
              </a:rPr>
              <a:t>Japanese </a:t>
            </a:r>
            <a:r>
              <a:rPr lang="en-US" altLang="en-US" sz="1800" dirty="0" smtClean="0">
                <a:sym typeface="Arial" charset="0"/>
              </a:rPr>
              <a:t>groups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3954" y="5678850"/>
            <a:ext cx="2833255" cy="646331"/>
          </a:xfrm>
          <a:prstGeom prst="rect">
            <a:avLst/>
          </a:prstGeom>
          <a:noFill/>
          <a:ln w="28575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/>
              <a:t>Further light sensor </a:t>
            </a:r>
            <a:br>
              <a:rPr lang="en-GB" sz="1800" dirty="0" smtClean="0"/>
            </a:br>
            <a:r>
              <a:rPr lang="en-GB" sz="1800" dirty="0" smtClean="0"/>
              <a:t>technologies under study</a:t>
            </a:r>
            <a:endParaRPr lang="en-GB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0954523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83" y="1010921"/>
            <a:ext cx="8833296" cy="2656204"/>
          </a:xfrm>
          <a:prstGeom prst="rect">
            <a:avLst/>
          </a:prstGeom>
        </p:spPr>
      </p:pic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r>
              <a:rPr lang="en-US" dirty="0" smtClean="0"/>
              <a:t>IceCube Gen2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Neutrino telescopes                                                                         Erice 2022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18337" y="4279153"/>
            <a:ext cx="6644463" cy="185298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263525" indent="-263525" eaLnBrk="0" hangingPunct="0">
              <a:lnSpc>
                <a:spcPts val="28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 indent="-4365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62088" indent="-395288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20888" indent="-38735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98738" indent="-3984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0559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131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703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275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3662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None/>
            </a:pPr>
            <a:r>
              <a:rPr lang="en-GB" altLang="en-US" dirty="0" smtClean="0">
                <a:sym typeface="Wingdings" panose="05000000000000000000" pitchFamily="2" charset="2"/>
              </a:rPr>
              <a:t>Next-generation neutrino observatory at South Pole, with</a:t>
            </a:r>
          </a:p>
          <a:p>
            <a:pPr marL="447675" indent="-1778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altLang="en-US" dirty="0" smtClean="0">
                <a:sym typeface="Wingdings" panose="05000000000000000000" pitchFamily="2" charset="2"/>
              </a:rPr>
              <a:t>High-energy deep-ice detector</a:t>
            </a:r>
          </a:p>
          <a:p>
            <a:pPr marL="447675" indent="-1778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altLang="en-US" dirty="0" smtClean="0">
                <a:sym typeface="Wingdings" panose="05000000000000000000" pitchFamily="2" charset="2"/>
              </a:rPr>
              <a:t>Cosmic-ray and veto surface scintillator array</a:t>
            </a:r>
          </a:p>
          <a:p>
            <a:pPr marL="447675" indent="-1778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altLang="en-US" dirty="0" smtClean="0">
                <a:sym typeface="Wingdings" panose="05000000000000000000" pitchFamily="2" charset="2"/>
              </a:rPr>
              <a:t>Radio array</a:t>
            </a:r>
            <a:endParaRPr lang="en-GB" altLang="en-US" sz="2400" dirty="0" smtClean="0">
              <a:sym typeface="Wingdings" panose="05000000000000000000" pitchFamily="2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91275" y="4743450"/>
            <a:ext cx="2933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EE0406"/>
                </a:solidFill>
              </a:rPr>
              <a:t>Extend enery range, find point sources</a:t>
            </a:r>
            <a:endParaRPr lang="en-GB" sz="2000" b="1" dirty="0">
              <a:solidFill>
                <a:srgbClr val="EE040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7479344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554813" y="151961"/>
            <a:ext cx="8001000" cy="519844"/>
          </a:xfrm>
        </p:spPr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n the Mediterranean Sea: KM3NeT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Neutrino telescopes                                                                         Erice 2022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43" y="911067"/>
            <a:ext cx="8814816" cy="5273040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730621" y="3457773"/>
            <a:ext cx="4297838" cy="2311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31 3’’-PMTs per optical module</a:t>
            </a:r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18 modules per string</a:t>
            </a:r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115 DUs per building block</a:t>
            </a:r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ARCA: 2 blocks for v astronomy</a:t>
            </a:r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ORCA: 1 block for v oscillations</a:t>
            </a:r>
          </a:p>
          <a:p>
            <a:pPr marL="0" indent="0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de-DE" altLang="en-US" dirty="0" smtClean="0"/>
              <a:t>Builds on ANTARES experience</a:t>
            </a:r>
            <a:endParaRPr lang="en-GB" altLang="en-US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5096673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r>
              <a:rPr lang="en-GB" altLang="en-US" dirty="0" smtClean="0"/>
              <a:t>KM3NeT </a:t>
            </a:r>
            <a:r>
              <a:rPr lang="en-GB" altLang="en-US" dirty="0"/>
              <a:t>= ARCA and ORCA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U. Katz: Neutrino telescopes                                                                         Erice 2022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660" y="3482381"/>
            <a:ext cx="3138547" cy="3044889"/>
          </a:xfrm>
          <a:prstGeom prst="rect">
            <a:avLst/>
          </a:prstGeom>
        </p:spPr>
      </p:pic>
      <p:sp>
        <p:nvSpPr>
          <p:cNvPr id="20" name="Line 3"/>
          <p:cNvSpPr>
            <a:spLocks noChangeShapeType="1"/>
          </p:cNvSpPr>
          <p:nvPr/>
        </p:nvSpPr>
        <p:spPr bwMode="auto">
          <a:xfrm>
            <a:off x="1177925" y="909444"/>
            <a:ext cx="0" cy="50847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" name="Line 4"/>
          <p:cNvSpPr>
            <a:spLocks noChangeShapeType="1"/>
          </p:cNvSpPr>
          <p:nvPr/>
        </p:nvSpPr>
        <p:spPr bwMode="auto">
          <a:xfrm>
            <a:off x="1136650" y="5952931"/>
            <a:ext cx="80073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3268" y="896841"/>
            <a:ext cx="3089752" cy="28714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0543" y="877694"/>
            <a:ext cx="3089752" cy="287143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78171" y="1024788"/>
            <a:ext cx="1288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ARCA =</a:t>
            </a:r>
            <a:endParaRPr lang="en-GB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695082" y="2818310"/>
            <a:ext cx="19992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Vertical DOM </a:t>
            </a:r>
            <a:br>
              <a:rPr lang="en-GB" sz="2000" dirty="0" smtClean="0"/>
            </a:br>
            <a:r>
              <a:rPr lang="en-GB" sz="2000" dirty="0" smtClean="0"/>
              <a:t>distance = 36 m</a:t>
            </a:r>
            <a:endParaRPr lang="en-GB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678171" y="3958453"/>
            <a:ext cx="1321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ORCA =</a:t>
            </a:r>
            <a:endParaRPr lang="en-GB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695082" y="5620451"/>
            <a:ext cx="18565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Vertical DOM </a:t>
            </a:r>
            <a:br>
              <a:rPr lang="en-GB" sz="2000" dirty="0" smtClean="0"/>
            </a:br>
            <a:r>
              <a:rPr lang="en-GB" sz="2000" dirty="0" smtClean="0"/>
              <a:t>distance = </a:t>
            </a:r>
            <a:r>
              <a:rPr lang="en-GB" sz="2000" dirty="0"/>
              <a:t>9</a:t>
            </a:r>
            <a:r>
              <a:rPr lang="en-GB" sz="2000" dirty="0" smtClean="0"/>
              <a:t> m</a:t>
            </a:r>
            <a:endParaRPr lang="en-GB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682179" y="1518574"/>
            <a:ext cx="19367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 smtClean="0"/>
              <a:t>Astroparticle</a:t>
            </a:r>
            <a:r>
              <a:rPr lang="en-GB" sz="2000" dirty="0" smtClean="0"/>
              <a:t> </a:t>
            </a:r>
          </a:p>
          <a:p>
            <a:r>
              <a:rPr lang="en-GB" sz="2000" dirty="0" smtClean="0"/>
              <a:t>Research with</a:t>
            </a:r>
          </a:p>
          <a:p>
            <a:r>
              <a:rPr lang="en-GB" sz="2000" dirty="0" err="1" smtClean="0"/>
              <a:t>Cosmics</a:t>
            </a:r>
            <a:r>
              <a:rPr lang="en-GB" sz="2000" dirty="0" smtClean="0"/>
              <a:t> in the </a:t>
            </a:r>
          </a:p>
          <a:p>
            <a:r>
              <a:rPr lang="en-GB" sz="2000" dirty="0" smtClean="0"/>
              <a:t>Abyss</a:t>
            </a:r>
            <a:endParaRPr lang="en-GB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678522" y="4308946"/>
            <a:ext cx="19367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Oscillation </a:t>
            </a:r>
          </a:p>
          <a:p>
            <a:r>
              <a:rPr lang="en-GB" sz="2000" dirty="0" smtClean="0"/>
              <a:t>Research with</a:t>
            </a:r>
          </a:p>
          <a:p>
            <a:r>
              <a:rPr lang="en-GB" sz="2000" dirty="0" err="1" smtClean="0"/>
              <a:t>Cosmics</a:t>
            </a:r>
            <a:r>
              <a:rPr lang="en-GB" sz="2000" dirty="0" smtClean="0"/>
              <a:t> in the </a:t>
            </a:r>
          </a:p>
          <a:p>
            <a:r>
              <a:rPr lang="en-GB" sz="2000" dirty="0" smtClean="0"/>
              <a:t>Abyss</a:t>
            </a:r>
            <a:endParaRPr lang="en-GB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5559298" y="1951679"/>
            <a:ext cx="5437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 smtClean="0"/>
              <a:t>+</a:t>
            </a:r>
            <a:endParaRPr lang="en-GB" sz="4800" dirty="0"/>
          </a:p>
        </p:txBody>
      </p:sp>
      <p:sp>
        <p:nvSpPr>
          <p:cNvPr id="32" name="TextBox 31"/>
          <p:cNvSpPr txBox="1"/>
          <p:nvPr/>
        </p:nvSpPr>
        <p:spPr>
          <a:xfrm>
            <a:off x="5720161" y="5178809"/>
            <a:ext cx="3408497" cy="101566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00FF"/>
                </a:solidFill>
              </a:rPr>
              <a:t>KM3NeT 2.0 Letter of Intent:</a:t>
            </a:r>
            <a:r>
              <a:rPr lang="en-GB" sz="2000" dirty="0">
                <a:solidFill>
                  <a:srgbClr val="0000FF"/>
                </a:solidFill>
              </a:rPr>
              <a:t/>
            </a:r>
            <a:br>
              <a:rPr lang="en-GB" sz="2000" dirty="0">
                <a:solidFill>
                  <a:srgbClr val="0000FF"/>
                </a:solidFill>
              </a:rPr>
            </a:br>
            <a:r>
              <a:rPr lang="en-GB" sz="2000" dirty="0" smtClean="0">
                <a:solidFill>
                  <a:srgbClr val="0000FF"/>
                </a:solidFill>
              </a:rPr>
              <a:t>arXiv:1601.07459 and</a:t>
            </a:r>
            <a:br>
              <a:rPr lang="en-GB" sz="2000" dirty="0" smtClean="0">
                <a:solidFill>
                  <a:srgbClr val="0000FF"/>
                </a:solidFill>
              </a:rPr>
            </a:br>
            <a:r>
              <a:rPr lang="en-GB" sz="2000" dirty="0" err="1" smtClean="0">
                <a:solidFill>
                  <a:srgbClr val="0000FF"/>
                </a:solidFill>
              </a:rPr>
              <a:t>J.Phys</a:t>
            </a:r>
            <a:r>
              <a:rPr lang="en-GB" sz="2000" dirty="0" smtClean="0">
                <a:solidFill>
                  <a:srgbClr val="0000FF"/>
                </a:solidFill>
              </a:rPr>
              <a:t>. G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43 (2016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</a:rPr>
              <a:t>) 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084001 </a:t>
            </a:r>
          </a:p>
        </p:txBody>
      </p:sp>
      <p:sp>
        <p:nvSpPr>
          <p:cNvPr id="3" name="TextBox 2"/>
          <p:cNvSpPr txBox="1"/>
          <p:nvPr/>
        </p:nvSpPr>
        <p:spPr>
          <a:xfrm rot="19406206">
            <a:off x="4159876" y="1503722"/>
            <a:ext cx="843227" cy="40011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500m</a:t>
            </a:r>
            <a:endParaRPr lang="en-GB" sz="2000" dirty="0"/>
          </a:p>
        </p:txBody>
      </p:sp>
      <p:sp>
        <p:nvSpPr>
          <p:cNvPr id="33" name="TextBox 32"/>
          <p:cNvSpPr txBox="1"/>
          <p:nvPr/>
        </p:nvSpPr>
        <p:spPr>
          <a:xfrm rot="19406206">
            <a:off x="7658147" y="1551311"/>
            <a:ext cx="843227" cy="40011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500m</a:t>
            </a:r>
            <a:endParaRPr lang="en-GB" sz="2000" dirty="0"/>
          </a:p>
        </p:txBody>
      </p:sp>
      <p:sp>
        <p:nvSpPr>
          <p:cNvPr id="34" name="TextBox 33"/>
          <p:cNvSpPr txBox="1"/>
          <p:nvPr/>
        </p:nvSpPr>
        <p:spPr>
          <a:xfrm rot="18463781">
            <a:off x="4193212" y="4673314"/>
            <a:ext cx="843227" cy="40011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107m</a:t>
            </a:r>
            <a:endParaRPr lang="en-GB" sz="2000" dirty="0"/>
          </a:p>
        </p:txBody>
      </p:sp>
      <p:grpSp>
        <p:nvGrpSpPr>
          <p:cNvPr id="67" name="Group 66"/>
          <p:cNvGrpSpPr/>
          <p:nvPr/>
        </p:nvGrpSpPr>
        <p:grpSpPr>
          <a:xfrm>
            <a:off x="3175656" y="1854955"/>
            <a:ext cx="5311021" cy="3479482"/>
            <a:chOff x="3111017" y="1624897"/>
            <a:chExt cx="5311021" cy="3479482"/>
          </a:xfrm>
        </p:grpSpPr>
        <p:sp>
          <p:nvSpPr>
            <p:cNvPr id="68" name="TextBox 67"/>
            <p:cNvSpPr txBox="1"/>
            <p:nvPr/>
          </p:nvSpPr>
          <p:spPr>
            <a:xfrm>
              <a:off x="3369733" y="1838780"/>
              <a:ext cx="561145" cy="46166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b="1" dirty="0" smtClean="0">
                  <a:solidFill>
                    <a:srgbClr val="EE0406"/>
                  </a:solidFill>
                </a:rPr>
                <a:t>21</a:t>
              </a:r>
              <a:endParaRPr lang="en-GB" b="1" dirty="0">
                <a:solidFill>
                  <a:srgbClr val="EE0406"/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379420" y="4487132"/>
              <a:ext cx="561145" cy="46166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rgbClr val="EE0406"/>
                  </a:solidFill>
                </a:rPr>
                <a:t>1</a:t>
              </a:r>
              <a:r>
                <a:rPr lang="de-DE" b="1" dirty="0" smtClean="0">
                  <a:solidFill>
                    <a:srgbClr val="EE0406"/>
                  </a:solidFill>
                </a:rPr>
                <a:t>1</a:t>
              </a:r>
              <a:endParaRPr lang="en-GB" b="1" dirty="0">
                <a:solidFill>
                  <a:srgbClr val="EE0406"/>
                </a:solidFill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3111017" y="1624897"/>
              <a:ext cx="1023163" cy="88434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667758" y="3944946"/>
              <a:ext cx="2754280" cy="46166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Currently installed</a:t>
              </a:r>
              <a:endParaRPr lang="en-GB" dirty="0"/>
            </a:p>
          </p:txBody>
        </p:sp>
        <p:cxnSp>
          <p:nvCxnSpPr>
            <p:cNvPr id="72" name="Straight Arrow Connector 71"/>
            <p:cNvCxnSpPr>
              <a:endCxn id="70" idx="5"/>
            </p:cNvCxnSpPr>
            <p:nvPr/>
          </p:nvCxnSpPr>
          <p:spPr>
            <a:xfrm flipH="1" flipV="1">
              <a:off x="4068341" y="2345302"/>
              <a:ext cx="1599417" cy="159964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H="1">
              <a:off x="3898701" y="4396035"/>
              <a:ext cx="1753040" cy="24000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Oval 73"/>
            <p:cNvSpPr/>
            <p:nvPr/>
          </p:nvSpPr>
          <p:spPr>
            <a:xfrm>
              <a:off x="3366075" y="4349337"/>
              <a:ext cx="532625" cy="75504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04501299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Neutrino telescopes                                                                         Erice 2022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1"/>
            <a:ext cx="8001000" cy="51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/>
              <a:t>The KM3NeT Digital Optical Module</a:t>
            </a:r>
            <a:endParaRPr lang="en-US" alt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4294967295"/>
          </p:nvPr>
        </p:nvSpPr>
        <p:spPr>
          <a:xfrm>
            <a:off x="396690" y="1078338"/>
            <a:ext cx="5649913" cy="5313363"/>
          </a:xfrm>
        </p:spPr>
        <p:txBody>
          <a:bodyPr lIns="91440" tIns="45720" rIns="91440" bIns="45720">
            <a:normAutofit/>
          </a:bodyPr>
          <a:lstStyle/>
          <a:p>
            <a:pPr marL="216000" indent="-21600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31 3-inch PMTs  in 17-inch glass sphere (cathode area ~3x10-inch PMTs)</a:t>
            </a:r>
          </a:p>
          <a:p>
            <a:pPr marL="216000" indent="-21600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Front-end electronics, digitisation, </a:t>
            </a:r>
            <a:br>
              <a:rPr lang="en-GB" altLang="en-US" sz="2000" dirty="0" smtClean="0"/>
            </a:br>
            <a:r>
              <a:rPr lang="en-GB" altLang="en-US" sz="2000" dirty="0" smtClean="0"/>
              <a:t>optical signal </a:t>
            </a:r>
            <a:r>
              <a:rPr lang="en-GB" altLang="en-US" sz="2000" dirty="0" smtClean="0">
                <a:sym typeface="Wingdings" panose="05000000000000000000" pitchFamily="2" charset="2"/>
              </a:rPr>
              <a:t> glass fibre</a:t>
            </a:r>
            <a:endParaRPr lang="en-GB" altLang="en-US" sz="2000" dirty="0" smtClean="0"/>
          </a:p>
          <a:p>
            <a:pPr marL="216000" indent="-21600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Single penetrator</a:t>
            </a:r>
          </a:p>
          <a:p>
            <a:pPr marL="216000" indent="-21600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Advantages:</a:t>
            </a:r>
            <a:r>
              <a:rPr lang="en-GB" altLang="en-US" dirty="0" smtClean="0"/>
              <a:t> </a:t>
            </a:r>
          </a:p>
          <a:p>
            <a:pPr marL="447675" lvl="1" indent="-269875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Increased photocathode area</a:t>
            </a:r>
          </a:p>
          <a:p>
            <a:pPr marL="447675" lvl="1" indent="-269875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1-vs-2 photo-electron separation </a:t>
            </a:r>
            <a:br>
              <a:rPr lang="en-GB" altLang="en-US" sz="2000" dirty="0" smtClean="0"/>
            </a:br>
            <a:r>
              <a:rPr lang="en-GB" altLang="en-US" sz="2000" dirty="0" smtClean="0">
                <a:sym typeface="Wingdings" panose="05000000000000000000" pitchFamily="2" charset="2"/>
              </a:rPr>
              <a:t> better </a:t>
            </a:r>
            <a:r>
              <a:rPr lang="en-GB" altLang="en-US" sz="2000" dirty="0" smtClean="0"/>
              <a:t>detection of coincidences </a:t>
            </a:r>
          </a:p>
          <a:p>
            <a:pPr marL="447675" lvl="1" indent="-269875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Directionality</a:t>
            </a:r>
          </a:p>
          <a:p>
            <a:pPr marL="447675" lvl="1" indent="-269875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Cost / photocathode area</a:t>
            </a:r>
          </a:p>
          <a:p>
            <a:pPr marL="447675" lvl="1" indent="-269875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Minimal number of penetrations</a:t>
            </a:r>
            <a:br>
              <a:rPr lang="en-GB" altLang="en-US" sz="2000" dirty="0" smtClean="0"/>
            </a:br>
            <a:r>
              <a:rPr lang="en-GB" altLang="en-US" sz="2000" dirty="0" smtClean="0">
                <a:sym typeface="Wingdings" panose="05000000000000000000" pitchFamily="2" charset="2"/>
              </a:rPr>
              <a:t> r</a:t>
            </a:r>
            <a:r>
              <a:rPr lang="en-GB" altLang="en-US" sz="2000" dirty="0" smtClean="0"/>
              <a:t>educed risk </a:t>
            </a:r>
            <a:endParaRPr lang="en-GB" altLang="en-US" sz="1600" dirty="0"/>
          </a:p>
        </p:txBody>
      </p:sp>
      <p:pic>
        <p:nvPicPr>
          <p:cNvPr id="2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60612" y="1690734"/>
            <a:ext cx="3952759" cy="408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49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Neutrino telescopes                                                                         Erice 2022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1"/>
            <a:ext cx="8001000" cy="51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/>
              <a:t>KM3NeT Deployment</a:t>
            </a:r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39" y="997990"/>
            <a:ext cx="4092049" cy="54587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324" y="997989"/>
            <a:ext cx="3066028" cy="54587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45565" y="1665680"/>
            <a:ext cx="1646605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3525" indent="-263525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ym typeface="Wingdings" panose="05000000000000000000" pitchFamily="2" charset="2"/>
              </a:rPr>
              <a:t> </a:t>
            </a:r>
            <a:r>
              <a:rPr lang="en-GB" sz="2000" dirty="0" smtClean="0"/>
              <a:t>Deploy </a:t>
            </a:r>
            <a:br>
              <a:rPr lang="en-GB" sz="2000" dirty="0" smtClean="0"/>
            </a:br>
            <a:r>
              <a:rPr lang="en-GB" sz="2000" dirty="0" smtClean="0"/>
              <a:t>to</a:t>
            </a:r>
            <a:r>
              <a:rPr lang="en-GB" sz="2000" dirty="0"/>
              <a:t> </a:t>
            </a:r>
            <a:r>
              <a:rPr lang="en-GB" sz="2000" dirty="0" smtClean="0"/>
              <a:t>sea bed</a:t>
            </a:r>
          </a:p>
          <a:p>
            <a:pPr marL="263525" indent="-263525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Release</a:t>
            </a:r>
            <a:br>
              <a:rPr lang="en-GB" sz="2000" dirty="0" smtClean="0"/>
            </a:br>
            <a:r>
              <a:rPr lang="en-GB" sz="2000" dirty="0" smtClean="0"/>
              <a:t>by ROV</a:t>
            </a:r>
          </a:p>
          <a:p>
            <a:pPr marL="263525" indent="-263525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Unfurl </a:t>
            </a:r>
            <a:r>
              <a:rPr lang="en-GB" sz="2000" dirty="0" smtClean="0">
                <a:sym typeface="Wingdings" panose="05000000000000000000" pitchFamily="2" charset="2"/>
              </a:rPr>
              <a:t></a:t>
            </a:r>
            <a:endParaRPr lang="en-GB" sz="2000" dirty="0" smtClean="0"/>
          </a:p>
          <a:p>
            <a:pPr marL="263525" indent="-263525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Collect</a:t>
            </a:r>
            <a:br>
              <a:rPr lang="en-GB" sz="2000" dirty="0" smtClean="0"/>
            </a:br>
            <a:r>
              <a:rPr lang="en-GB" sz="2000" dirty="0" smtClean="0"/>
              <a:t>frame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83373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55" y="346083"/>
            <a:ext cx="7923244" cy="360362"/>
          </a:xfrm>
        </p:spPr>
        <p:txBody>
          <a:bodyPr/>
          <a:lstStyle/>
          <a:p>
            <a:r>
              <a:rPr lang="en-GB" dirty="0" smtClean="0"/>
              <a:t>The Baikal GVD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U. Katz: Neutrino telescopes                                                                         Erice 2022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  <p:sp>
        <p:nvSpPr>
          <p:cNvPr id="10" name="Rectangle 9"/>
          <p:cNvSpPr/>
          <p:nvPr/>
        </p:nvSpPr>
        <p:spPr>
          <a:xfrm rot="16200000">
            <a:off x="2132084" y="3192627"/>
            <a:ext cx="3594981" cy="3261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134" y="1026269"/>
            <a:ext cx="2144575" cy="330062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635214" y="4252917"/>
            <a:ext cx="1792546" cy="2762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700 m</a:t>
            </a:r>
            <a:endParaRPr lang="en-GB" sz="1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379" y="905958"/>
            <a:ext cx="3757068" cy="33006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380930" y="994174"/>
            <a:ext cx="447701" cy="31145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23936" y="4111569"/>
            <a:ext cx="1859512" cy="340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120 m</a:t>
            </a:r>
            <a:endParaRPr lang="en-GB" sz="1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184329" y="4108734"/>
            <a:ext cx="1859512" cy="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859507" y="4249702"/>
            <a:ext cx="3481177" cy="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15955" y="4583058"/>
            <a:ext cx="8048753" cy="156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63525" indent="-263525" eaLnBrk="0" hangingPunct="0">
              <a:lnSpc>
                <a:spcPts val="28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 indent="-4365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62088" indent="-395288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20888" indent="-38735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98738" indent="-3984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0559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131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703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275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</a:pPr>
            <a:r>
              <a:rPr lang="en-GB" altLang="en-US" dirty="0" smtClean="0">
                <a:sym typeface="Wingdings" panose="05000000000000000000" pitchFamily="2" charset="2"/>
              </a:rPr>
              <a:t>Project to construct a </a:t>
            </a:r>
            <a:r>
              <a:rPr lang="en-GB" altLang="en-US" dirty="0" err="1" smtClean="0">
                <a:sym typeface="Wingdings" panose="05000000000000000000" pitchFamily="2" charset="2"/>
              </a:rPr>
              <a:t>Gigaton</a:t>
            </a:r>
            <a:r>
              <a:rPr lang="en-GB" altLang="en-US" dirty="0" smtClean="0">
                <a:sym typeface="Wingdings" panose="05000000000000000000" pitchFamily="2" charset="2"/>
              </a:rPr>
              <a:t> (=km</a:t>
            </a:r>
            <a:r>
              <a:rPr lang="en-GB" altLang="en-US" baseline="30000" dirty="0" smtClean="0">
                <a:sym typeface="Wingdings" panose="05000000000000000000" pitchFamily="2" charset="2"/>
              </a:rPr>
              <a:t>3</a:t>
            </a:r>
            <a:r>
              <a:rPr lang="en-GB" altLang="en-US" dirty="0" smtClean="0">
                <a:sym typeface="Wingdings" panose="05000000000000000000" pitchFamily="2" charset="2"/>
              </a:rPr>
              <a:t>) detector in Lake Baikal, Russia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</a:pPr>
            <a:r>
              <a:rPr lang="en-GB" altLang="en-US" dirty="0" smtClean="0">
                <a:sym typeface="Wingdings" panose="05000000000000000000" pitchFamily="2" charset="2"/>
              </a:rPr>
              <a:t>Phase 1 (GVD-1): 8 clusters, 0.4 km</a:t>
            </a:r>
            <a:r>
              <a:rPr lang="en-GB" altLang="en-US" baseline="30000" dirty="0" smtClean="0">
                <a:sym typeface="Wingdings" panose="05000000000000000000" pitchFamily="2" charset="2"/>
              </a:rPr>
              <a:t>3</a:t>
            </a:r>
            <a:r>
              <a:rPr lang="en-GB" altLang="en-US" dirty="0" smtClean="0">
                <a:sym typeface="Wingdings" panose="05000000000000000000" pitchFamily="2" charset="2"/>
              </a:rPr>
              <a:t>, completed 2021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</a:pPr>
            <a:r>
              <a:rPr lang="en-GB" altLang="en-US" dirty="0" smtClean="0">
                <a:sym typeface="Wingdings" panose="05000000000000000000" pitchFamily="2" charset="2"/>
              </a:rPr>
              <a:t>1-2 more clusters to be deployed per season, </a:t>
            </a:r>
            <a:r>
              <a:rPr lang="en-GB" altLang="en-US" dirty="0">
                <a:sym typeface="Wingdings" panose="05000000000000000000" pitchFamily="2" charset="2"/>
              </a:rPr>
              <a:t>goal </a:t>
            </a:r>
            <a:r>
              <a:rPr lang="en-GB" altLang="en-US" dirty="0" smtClean="0">
                <a:sym typeface="Wingdings" panose="05000000000000000000" pitchFamily="2" charset="2"/>
              </a:rPr>
              <a:t>1 km</a:t>
            </a:r>
            <a:r>
              <a:rPr lang="en-GB" altLang="en-US" baseline="30000" dirty="0" smtClean="0">
                <a:sym typeface="Wingdings" panose="05000000000000000000" pitchFamily="2" charset="2"/>
              </a:rPr>
              <a:t>3</a:t>
            </a:r>
            <a:endParaRPr lang="en-GB" altLang="en-US" dirty="0" smtClean="0">
              <a:sym typeface="Wingdings" panose="05000000000000000000" pitchFamily="2" charset="2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</a:pPr>
            <a:r>
              <a:rPr lang="en-GB" altLang="en-US" dirty="0" smtClean="0">
                <a:sym typeface="Wingdings" panose="05000000000000000000" pitchFamily="2" charset="2"/>
              </a:rPr>
              <a:t>Data taking &amp; analysis in progress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</a:pPr>
            <a:r>
              <a:rPr lang="en-GB" altLang="en-US" dirty="0" smtClean="0">
                <a:sym typeface="Wingdings" panose="05000000000000000000" pitchFamily="2" charset="2"/>
              </a:rPr>
              <a:t>Next-generation extension in preparation</a:t>
            </a:r>
            <a:endParaRPr lang="en-GB" altLang="en-US" baseline="30000" dirty="0"/>
          </a:p>
        </p:txBody>
      </p:sp>
      <p:sp>
        <p:nvSpPr>
          <p:cNvPr id="16" name="Rectangle 15"/>
          <p:cNvSpPr/>
          <p:nvPr/>
        </p:nvSpPr>
        <p:spPr>
          <a:xfrm>
            <a:off x="3929575" y="1480008"/>
            <a:ext cx="272376" cy="22751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/>
          <p:cNvGrpSpPr/>
          <p:nvPr/>
        </p:nvGrpSpPr>
        <p:grpSpPr>
          <a:xfrm>
            <a:off x="4008198" y="1452462"/>
            <a:ext cx="365989" cy="2230079"/>
            <a:chOff x="4043841" y="1514616"/>
            <a:chExt cx="365989" cy="2230079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4043841" y="1514616"/>
              <a:ext cx="0" cy="223007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 rot="5400000">
              <a:off x="3843653" y="2544668"/>
              <a:ext cx="793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5</a:t>
              </a:r>
              <a:r>
                <a:rPr lang="en-GB" sz="1600" dirty="0" smtClean="0"/>
                <a:t>25 m</a:t>
              </a:r>
              <a:endParaRPr lang="en-GB" sz="1600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552746" y="971920"/>
            <a:ext cx="4482317" cy="1631216"/>
          </a:xfrm>
          <a:prstGeom prst="rect">
            <a:avLst/>
          </a:prstGeom>
          <a:solidFill>
            <a:schemeClr val="bg1">
              <a:alpha val="83000"/>
            </a:schemeClr>
          </a:solidFill>
          <a:ln w="254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 smtClean="0"/>
              <a:t>First results from 2016+17 data:</a:t>
            </a:r>
          </a:p>
          <a:p>
            <a:r>
              <a:rPr lang="en-GB" sz="2000" dirty="0" smtClean="0">
                <a:sym typeface="Wingdings" panose="05000000000000000000" pitchFamily="2" charset="2"/>
              </a:rPr>
              <a:t> Understanding atmospheric muons</a:t>
            </a:r>
            <a:br>
              <a:rPr lang="en-GB" sz="2000" dirty="0" smtClean="0">
                <a:sym typeface="Wingdings" panose="05000000000000000000" pitchFamily="2" charset="2"/>
              </a:rPr>
            </a:br>
            <a:r>
              <a:rPr lang="en-GB" sz="2000" dirty="0" smtClean="0">
                <a:sym typeface="Wingdings" panose="05000000000000000000" pitchFamily="2" charset="2"/>
              </a:rPr>
              <a:t> Seeing atmospheric neutrinos</a:t>
            </a:r>
            <a:endParaRPr lang="en-GB" sz="2000" dirty="0" smtClean="0"/>
          </a:p>
          <a:p>
            <a:r>
              <a:rPr lang="en-GB" sz="2000" dirty="0" smtClean="0">
                <a:sym typeface="Wingdings" panose="05000000000000000000" pitchFamily="2" charset="2"/>
              </a:rPr>
              <a:t> Limits on v flux from </a:t>
            </a:r>
            <a:r>
              <a:rPr lang="en-GB" altLang="en-US" sz="2000" dirty="0" smtClean="0">
                <a:sym typeface="Wingdings" panose="05000000000000000000" pitchFamily="2" charset="2"/>
              </a:rPr>
              <a:t>GW170817</a:t>
            </a:r>
            <a:br>
              <a:rPr lang="en-GB" altLang="en-US" sz="2000" dirty="0" smtClean="0">
                <a:sym typeface="Wingdings" panose="05000000000000000000" pitchFamily="2" charset="2"/>
              </a:rPr>
            </a:br>
            <a:r>
              <a:rPr lang="en-GB" altLang="en-US" sz="2000" dirty="0" smtClean="0">
                <a:sym typeface="Wingdings" panose="05000000000000000000" pitchFamily="2" charset="2"/>
              </a:rPr>
              <a:t> A</a:t>
            </a:r>
            <a:r>
              <a:rPr lang="en-GB" sz="2000" dirty="0" smtClean="0">
                <a:sym typeface="Wingdings" panose="05000000000000000000" pitchFamily="2" charset="2"/>
              </a:rPr>
              <a:t> 157 TeV cascade event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9616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541" y="2951163"/>
            <a:ext cx="3366516" cy="3640137"/>
          </a:xfrm>
          <a:prstGeom prst="rect">
            <a:avLst/>
          </a:prstGeom>
        </p:spPr>
      </p:pic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r>
              <a:rPr lang="en-US" altLang="en-US" dirty="0" smtClean="0"/>
              <a:t>Other future plans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Neutrino telescopes                                                                         Erice 2022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823637" y="922710"/>
            <a:ext cx="4244163" cy="472243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263525" indent="-263525" eaLnBrk="0" hangingPunct="0">
              <a:lnSpc>
                <a:spcPts val="28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 indent="-4365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62088" indent="-395288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20888" indent="-38735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98738" indent="-3984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0559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131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703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275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3662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None/>
            </a:pPr>
            <a:r>
              <a:rPr lang="de-DE" altLang="en-US" b="1" dirty="0" smtClean="0">
                <a:sym typeface="Wingdings" panose="05000000000000000000" pitchFamily="2" charset="2"/>
              </a:rPr>
              <a:t>Trident</a:t>
            </a:r>
            <a:endParaRPr lang="en-GB" altLang="en-US" dirty="0" smtClean="0">
              <a:sym typeface="Wingdings" panose="05000000000000000000" pitchFamily="2" charset="2"/>
            </a:endParaRPr>
          </a:p>
          <a:p>
            <a:pPr marL="447675" indent="-1778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de-DE" altLang="en-US" dirty="0" smtClean="0">
                <a:sym typeface="Wingdings" panose="05000000000000000000" pitchFamily="2" charset="2"/>
              </a:rPr>
              <a:t>Chinese proposal for neutrino telescope in South China Sea</a:t>
            </a:r>
            <a:endParaRPr lang="en-GB" altLang="en-US" dirty="0" smtClean="0">
              <a:sym typeface="Wingdings" panose="05000000000000000000" pitchFamily="2" charset="2"/>
            </a:endParaRPr>
          </a:p>
          <a:p>
            <a:pPr marL="447675" indent="-1778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de-DE" altLang="en-US" dirty="0" smtClean="0">
                <a:sym typeface="Wingdings" panose="05000000000000000000" pitchFamily="2" charset="2"/>
              </a:rPr>
              <a:t>Site proposed and explored,</a:t>
            </a:r>
            <a:br>
              <a:rPr lang="de-DE" altLang="en-US" dirty="0" smtClean="0">
                <a:sym typeface="Wingdings" panose="05000000000000000000" pitchFamily="2" charset="2"/>
              </a:rPr>
            </a:br>
            <a:r>
              <a:rPr lang="de-DE" altLang="en-US" dirty="0" smtClean="0">
                <a:sym typeface="Wingdings" panose="05000000000000000000" pitchFamily="2" charset="2"/>
              </a:rPr>
              <a:t>first R&amp;D activities</a:t>
            </a:r>
            <a:endParaRPr lang="en-GB" altLang="en-US" sz="2400" dirty="0" smtClean="0">
              <a:sym typeface="Wingdings" panose="05000000000000000000" pitchFamily="2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144" y="3636168"/>
            <a:ext cx="2772570" cy="2772570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52426" y="922711"/>
            <a:ext cx="4400550" cy="472243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263525" indent="-263525" eaLnBrk="0" hangingPunct="0">
              <a:lnSpc>
                <a:spcPts val="28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 indent="-4365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62088" indent="-395288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20888" indent="-38735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98738" indent="-3984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0559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131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703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275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3662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None/>
            </a:pPr>
            <a:r>
              <a:rPr lang="de-DE" altLang="en-US" b="1" dirty="0" smtClean="0">
                <a:sym typeface="Wingdings" panose="05000000000000000000" pitchFamily="2" charset="2"/>
              </a:rPr>
              <a:t>P-ONE</a:t>
            </a:r>
            <a:endParaRPr lang="en-GB" altLang="en-US" b="1" dirty="0" smtClean="0">
              <a:sym typeface="Wingdings" panose="05000000000000000000" pitchFamily="2" charset="2"/>
            </a:endParaRPr>
          </a:p>
          <a:p>
            <a:pPr marL="447675" indent="-1778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</a:pPr>
            <a:r>
              <a:rPr lang="en-GB" altLang="en-US" dirty="0" smtClean="0">
                <a:sym typeface="Wingdings" panose="05000000000000000000" pitchFamily="2" charset="2"/>
              </a:rPr>
              <a:t>Pacific Ocean, offshore Canada</a:t>
            </a:r>
          </a:p>
          <a:p>
            <a:pPr marL="447675" indent="-1778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</a:pPr>
            <a:r>
              <a:rPr lang="de-DE" altLang="en-US" dirty="0" smtClean="0">
                <a:sym typeface="Wingdings" panose="05000000000000000000" pitchFamily="2" charset="2"/>
              </a:rPr>
              <a:t>Mainly US, Canadian, German groups</a:t>
            </a:r>
            <a:endParaRPr lang="en-GB" altLang="en-US" dirty="0" smtClean="0">
              <a:sym typeface="Wingdings" panose="05000000000000000000" pitchFamily="2" charset="2"/>
            </a:endParaRPr>
          </a:p>
          <a:p>
            <a:pPr marL="447675" indent="-1778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</a:pPr>
            <a:r>
              <a:rPr lang="de-DE" altLang="en-US" dirty="0" smtClean="0">
                <a:sym typeface="Wingdings" panose="05000000000000000000" pitchFamily="2" charset="2"/>
              </a:rPr>
              <a:t>Uses existing deep-sea network and expertise</a:t>
            </a:r>
          </a:p>
          <a:p>
            <a:pPr marL="447675" indent="-1778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</a:pPr>
            <a:r>
              <a:rPr lang="de-DE" altLang="en-US" dirty="0" smtClean="0">
                <a:sym typeface="Wingdings" panose="05000000000000000000" pitchFamily="2" charset="2"/>
              </a:rPr>
              <a:t>R&amp;D phase, first pathfinder deployments, site characterisation</a:t>
            </a:r>
            <a:endParaRPr lang="en-GB" altLang="en-US" sz="2400" dirty="0" smtClean="0">
              <a:sym typeface="Wingdings" panose="05000000000000000000" pitchFamily="2" charset="2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8016779" y="4426235"/>
            <a:ext cx="1628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arXiv 2207.04519</a:t>
            </a:r>
            <a:endParaRPr lang="en-GB" sz="1400" b="1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-125193" y="4826495"/>
            <a:ext cx="2093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www.asatronews.com</a:t>
            </a:r>
            <a:endParaRPr lang="en-GB" sz="1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7194260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392" y="3135084"/>
            <a:ext cx="7240555" cy="783772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tabLst>
                <a:tab pos="354013" algn="l"/>
              </a:tabLst>
            </a:pPr>
            <a:r>
              <a:rPr lang="de-DE" altLang="de-DE" dirty="0"/>
              <a:t>Selected </a:t>
            </a:r>
            <a:r>
              <a:rPr lang="de-DE" altLang="de-DE" dirty="0" smtClean="0"/>
              <a:t>results (1):</a:t>
            </a:r>
            <a:r>
              <a:rPr lang="de-DE" altLang="de-DE" dirty="0"/>
              <a:t/>
            </a:r>
            <a:br>
              <a:rPr lang="de-DE" altLang="de-DE" dirty="0"/>
            </a:br>
            <a:r>
              <a:rPr lang="de-DE" altLang="de-DE" dirty="0"/>
              <a:t>Cosmic neutrinos and their sources</a:t>
            </a:r>
            <a:br>
              <a:rPr lang="de-DE" altLang="de-DE" dirty="0"/>
            </a:br>
            <a:r>
              <a:rPr lang="en-GB" altLang="de-DE" dirty="0"/>
              <a:t/>
            </a:r>
            <a:br>
              <a:rPr lang="en-GB" altLang="de-DE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42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392" y="3135084"/>
            <a:ext cx="7240555" cy="783772"/>
          </a:xfrm>
        </p:spPr>
        <p:txBody>
          <a:bodyPr>
            <a:noAutofit/>
          </a:bodyPr>
          <a:lstStyle/>
          <a:p>
            <a:pPr algn="ctr"/>
            <a:r>
              <a:rPr lang="de-DE" dirty="0" smtClean="0"/>
              <a:t>Motivation – </a:t>
            </a:r>
            <a:br>
              <a:rPr lang="de-DE" dirty="0" smtClean="0"/>
            </a:br>
            <a:r>
              <a:rPr lang="de-DE" dirty="0" smtClean="0"/>
              <a:t>Why bulid neutrino telescopes?</a:t>
            </a:r>
            <a:r>
              <a:rPr lang="en-GB" altLang="de-DE" dirty="0"/>
              <a:t/>
            </a:r>
            <a:br>
              <a:rPr lang="en-GB" altLang="de-DE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96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1340"/>
            <a:ext cx="9144000" cy="6879340"/>
            <a:chOff x="0" y="-21339"/>
            <a:chExt cx="9144000" cy="6879340"/>
          </a:xfrm>
        </p:grpSpPr>
        <p:pic>
          <p:nvPicPr>
            <p:cNvPr id="23" name="Picture 22" descr="8-Event_Scal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1339"/>
              <a:ext cx="9144000" cy="687934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830641" y="6107439"/>
              <a:ext cx="21371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solidFill>
                    <a:schemeClr val="bg1"/>
                  </a:solidFill>
                </a:rPr>
                <a:t>Big Bird, 2.0 PeV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0"/>
            <a:ext cx="8001000" cy="566497"/>
          </a:xfrm>
        </p:spPr>
        <p:txBody>
          <a:bodyPr/>
          <a:lstStyle/>
          <a:p>
            <a:r>
              <a:rPr lang="en-US" altLang="en-US" dirty="0" smtClean="0">
                <a:solidFill>
                  <a:schemeClr val="bg1"/>
                </a:solidFill>
              </a:rPr>
              <a:t>A first glimpse at cosmic </a:t>
            </a:r>
            <a:r>
              <a:rPr lang="en-US" altLang="en-US" dirty="0" smtClean="0">
                <a:solidFill>
                  <a:schemeClr val="bg1"/>
                </a:solidFill>
                <a:latin typeface="Symbol" panose="05050102010706020507" pitchFamily="18" charset="2"/>
              </a:rPr>
              <a:t>n</a:t>
            </a:r>
            <a:r>
              <a:rPr lang="en-US" altLang="en-US" dirty="0" smtClean="0">
                <a:solidFill>
                  <a:schemeClr val="bg1"/>
                </a:solidFill>
              </a:rPr>
              <a:t>’s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Neutrino telescopes                                                                         Erice 2022</a:t>
            </a:r>
            <a:endParaRPr lang="de-DE" dirty="0"/>
          </a:p>
        </p:txBody>
      </p:sp>
      <p:sp>
        <p:nvSpPr>
          <p:cNvPr id="3" name="TextBox 2"/>
          <p:cNvSpPr txBox="1"/>
          <p:nvPr/>
        </p:nvSpPr>
        <p:spPr>
          <a:xfrm>
            <a:off x="6934740" y="130875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chemeClr val="bg1"/>
                </a:solidFill>
              </a:rPr>
              <a:t>By Francis </a:t>
            </a:r>
            <a:r>
              <a:rPr lang="en-GB" sz="1800" dirty="0" err="1" smtClean="0">
                <a:solidFill>
                  <a:schemeClr val="bg1"/>
                </a:solidFill>
              </a:rPr>
              <a:t>Halzen</a:t>
            </a:r>
            <a:endParaRPr lang="en-GB" sz="18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  <p:sp>
        <p:nvSpPr>
          <p:cNvPr id="7" name="TextBox 6"/>
          <p:cNvSpPr txBox="1"/>
          <p:nvPr/>
        </p:nvSpPr>
        <p:spPr>
          <a:xfrm>
            <a:off x="270588" y="4882343"/>
            <a:ext cx="56444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2013: Discovery of HE cosmic neutrinos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2018: First neutrino source</a:t>
            </a:r>
            <a:endParaRPr lang="en-GB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1637601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telescopes                                                                         Erice 2022</a:t>
            </a:r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0"/>
            <a:ext cx="8001000" cy="56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mtClean="0"/>
              <a:t>Systematic search for such events …</a:t>
            </a:r>
            <a:endParaRPr lang="en-US" alt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06" y="1073020"/>
            <a:ext cx="4359442" cy="5262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552372" y="1362995"/>
            <a:ext cx="3767378" cy="493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Select events interacting</a:t>
            </a:r>
            <a:br>
              <a:rPr lang="en-US" sz="2000" dirty="0" smtClean="0"/>
            </a:br>
            <a:r>
              <a:rPr lang="en-US" sz="2000" dirty="0" smtClean="0"/>
              <a:t>inside the detector only</a:t>
            </a:r>
            <a:endParaRPr lang="en-US" sz="2000" dirty="0"/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N</a:t>
            </a:r>
            <a:r>
              <a:rPr lang="en-US" sz="2000" dirty="0" smtClean="0"/>
              <a:t>o light in the veto region</a:t>
            </a:r>
            <a:endParaRPr lang="en-US" sz="2000" dirty="0"/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V</a:t>
            </a:r>
            <a:r>
              <a:rPr lang="en-US" sz="2000" dirty="0" smtClean="0"/>
              <a:t>eto for atmospheric</a:t>
            </a:r>
            <a:br>
              <a:rPr lang="en-US" sz="2000" dirty="0" smtClean="0"/>
            </a:br>
            <a:r>
              <a:rPr lang="en-US" sz="2000" dirty="0" smtClean="0"/>
              <a:t>muons and neutrinos</a:t>
            </a:r>
            <a:br>
              <a:rPr lang="en-US" sz="2000" dirty="0" smtClean="0"/>
            </a:br>
            <a:r>
              <a:rPr lang="en-US" sz="2000" dirty="0" smtClean="0"/>
              <a:t>(which are typically </a:t>
            </a:r>
            <a:br>
              <a:rPr lang="en-US" sz="2000" dirty="0" smtClean="0"/>
            </a:br>
            <a:r>
              <a:rPr lang="en-US" sz="2000" dirty="0" smtClean="0"/>
              <a:t>accompanied by muons)</a:t>
            </a: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E</a:t>
            </a:r>
            <a:r>
              <a:rPr lang="en-US" sz="2000" dirty="0" smtClean="0"/>
              <a:t>nergy </a:t>
            </a:r>
            <a:r>
              <a:rPr lang="en-US" sz="2000" dirty="0"/>
              <a:t>measurement: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total </a:t>
            </a:r>
            <a:r>
              <a:rPr lang="en-US" sz="2000" dirty="0"/>
              <a:t>absorption </a:t>
            </a:r>
            <a:r>
              <a:rPr lang="en-US" sz="2000" dirty="0" smtClean="0"/>
              <a:t>calorimetry</a:t>
            </a: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  <a:tabLst>
                <a:tab pos="895350" algn="l"/>
              </a:tabLst>
            </a:pPr>
            <a:r>
              <a:rPr lang="en-US" sz="2000" dirty="0" smtClean="0">
                <a:sym typeface="Wingdings" panose="05000000000000000000" pitchFamily="2" charset="2"/>
              </a:rPr>
              <a:t> 	“High-energy starting </a:t>
            </a:r>
            <a:br>
              <a:rPr lang="en-US" sz="2000" dirty="0" smtClean="0">
                <a:sym typeface="Wingdings" panose="05000000000000000000" pitchFamily="2" charset="2"/>
              </a:rPr>
            </a:br>
            <a:r>
              <a:rPr lang="en-US" sz="2000" dirty="0" smtClean="0">
                <a:sym typeface="Wingdings" panose="05000000000000000000" pitchFamily="2" charset="2"/>
              </a:rPr>
              <a:t> 	events” (HESE)</a:t>
            </a: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  <a:tabLst>
                <a:tab pos="895350" algn="l"/>
              </a:tabLst>
            </a:pPr>
            <a:r>
              <a:rPr lang="en-US" sz="2000" dirty="0" smtClean="0">
                <a:sym typeface="Wingdings" panose="05000000000000000000" pitchFamily="2" charset="2"/>
              </a:rPr>
              <a:t>Meanwhile further analyses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429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0"/>
            <a:ext cx="8001000" cy="566497"/>
          </a:xfrm>
        </p:spPr>
        <p:txBody>
          <a:bodyPr/>
          <a:lstStyle/>
          <a:p>
            <a:r>
              <a:rPr lang="en-US" altLang="en-US" dirty="0" smtClean="0"/>
              <a:t>Where do they come from?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telescopes                                                                         Erice 2022</a:t>
            </a:r>
            <a:endParaRPr lang="de-DE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753" y="1015071"/>
            <a:ext cx="6690884" cy="4082385"/>
          </a:xfrm>
          <a:prstGeom prst="rect">
            <a:avLst/>
          </a:prstGeom>
        </p:spPr>
      </p:pic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483712" y="5281127"/>
            <a:ext cx="8062604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defTabSz="914400" eaLnBrk="1" fontAlgn="base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6</a:t>
            </a:r>
            <a:r>
              <a:rPr lang="en-US" sz="2000" dirty="0" smtClean="0"/>
              <a:t>0 events, expected background 0.9/9.1 atmospheric µ/v</a:t>
            </a: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No significant clustering or correlation with Galactic Plane</a:t>
            </a: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More events from Southern than from Northern sky 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8086" y="1015071"/>
            <a:ext cx="17556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HESE </a:t>
            </a:r>
          </a:p>
          <a:p>
            <a:pPr algn="ctr"/>
            <a:r>
              <a:rPr lang="en-GB" dirty="0" smtClean="0"/>
              <a:t>7.5 years</a:t>
            </a:r>
            <a:br>
              <a:rPr lang="en-GB" dirty="0" smtClean="0"/>
            </a:br>
            <a:r>
              <a:rPr lang="en-GB" sz="1600" dirty="0" smtClean="0"/>
              <a:t>PRD 104 022002</a:t>
            </a:r>
            <a:br>
              <a:rPr lang="en-GB" sz="1600" dirty="0" smtClean="0"/>
            </a:br>
            <a:r>
              <a:rPr lang="en-GB" sz="1600" dirty="0" smtClean="0"/>
              <a:t>(2021)</a:t>
            </a:r>
            <a:endParaRPr lang="en-GB" sz="1600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1016461"/>
            <a:ext cx="8546316" cy="4082385"/>
            <a:chOff x="0" y="1016461"/>
            <a:chExt cx="8546316" cy="408238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0074" y="1016461"/>
              <a:ext cx="6516242" cy="4082385"/>
            </a:xfrm>
            <a:prstGeom prst="rect">
              <a:avLst/>
            </a:prstGeom>
          </p:spPr>
        </p:pic>
        <p:sp>
          <p:nvSpPr>
            <p:cNvPr id="17" name="Rectangular Callout 16"/>
            <p:cNvSpPr/>
            <p:nvPr/>
          </p:nvSpPr>
          <p:spPr>
            <a:xfrm>
              <a:off x="0" y="3100490"/>
              <a:ext cx="1763696" cy="1237799"/>
            </a:xfrm>
            <a:prstGeom prst="wedgeRectCallout">
              <a:avLst>
                <a:gd name="adj1" fmla="val 138493"/>
                <a:gd name="adj2" fmla="val -54438"/>
              </a:avLst>
            </a:prstGeom>
            <a:noFill/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Absorption in Earth above some 10 TeV</a:t>
              </a:r>
              <a:endPara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4102432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0"/>
            <a:ext cx="8001000" cy="566497"/>
          </a:xfrm>
        </p:spPr>
        <p:txBody>
          <a:bodyPr/>
          <a:lstStyle/>
          <a:p>
            <a:r>
              <a:rPr lang="en-US" altLang="en-US" dirty="0" smtClean="0"/>
              <a:t>What is their energy spectrum?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telescopes                                                                         Erice 2022</a:t>
            </a:r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777" y="1778935"/>
            <a:ext cx="5871223" cy="4180743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533400" y="1792218"/>
            <a:ext cx="2768707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Extending to PeV</a:t>
            </a: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Consistent with </a:t>
            </a:r>
            <a:br>
              <a:rPr lang="en-US" sz="2000" dirty="0" smtClean="0"/>
            </a:br>
            <a:r>
              <a:rPr lang="en-US" sz="2000" dirty="0" smtClean="0"/>
              <a:t>power-law energy</a:t>
            </a:r>
            <a:br>
              <a:rPr lang="en-US" sz="2000" dirty="0" smtClean="0"/>
            </a:br>
            <a:r>
              <a:rPr lang="en-US" sz="2000" dirty="0" smtClean="0"/>
              <a:t>spectrum ~E</a:t>
            </a:r>
            <a:r>
              <a:rPr lang="en-US" sz="2000" baseline="30000" dirty="0" smtClean="0"/>
              <a:t>-2.87</a:t>
            </a: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Neither energy nor</a:t>
            </a:r>
            <a:br>
              <a:rPr lang="en-US" sz="2000" dirty="0" smtClean="0"/>
            </a:br>
            <a:r>
              <a:rPr lang="en-US" sz="2000" dirty="0" smtClean="0"/>
              <a:t>zenith distribution</a:t>
            </a:r>
            <a:br>
              <a:rPr lang="en-US" sz="2000" dirty="0" smtClean="0"/>
            </a:br>
            <a:r>
              <a:rPr lang="en-US" sz="2000" dirty="0" smtClean="0"/>
              <a:t>consistent with </a:t>
            </a:r>
            <a:br>
              <a:rPr lang="en-US" sz="2000" dirty="0" smtClean="0"/>
            </a:br>
            <a:r>
              <a:rPr lang="en-US" sz="2000" dirty="0" smtClean="0"/>
              <a:t>background-only </a:t>
            </a:r>
            <a:br>
              <a:rPr lang="en-US" sz="2000" dirty="0" smtClean="0"/>
            </a:br>
            <a:r>
              <a:rPr lang="en-US" sz="2000" dirty="0" smtClean="0"/>
              <a:t>including prompt</a:t>
            </a:r>
            <a:br>
              <a:rPr lang="en-US" sz="2000" dirty="0" smtClean="0"/>
            </a:br>
            <a:r>
              <a:rPr lang="en-US" sz="2000" dirty="0" smtClean="0"/>
              <a:t>neutrinos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  <p:sp>
        <p:nvSpPr>
          <p:cNvPr id="10" name="TextBox 9"/>
          <p:cNvSpPr txBox="1"/>
          <p:nvPr/>
        </p:nvSpPr>
        <p:spPr>
          <a:xfrm>
            <a:off x="6200192" y="894753"/>
            <a:ext cx="2830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HESE 7.5 years</a:t>
            </a:r>
            <a:br>
              <a:rPr lang="en-GB" dirty="0" smtClean="0"/>
            </a:br>
            <a:r>
              <a:rPr lang="en-GB" sz="1600" dirty="0" smtClean="0"/>
              <a:t>PRD 104 022002 (2021)</a:t>
            </a:r>
            <a:endParaRPr lang="en-GB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8270171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0"/>
            <a:ext cx="8001000" cy="566497"/>
          </a:xfrm>
        </p:spPr>
        <p:txBody>
          <a:bodyPr/>
          <a:lstStyle/>
          <a:p>
            <a:r>
              <a:rPr lang="en-US" altLang="en-US" dirty="0" smtClean="0"/>
              <a:t>Is it a power law in </a:t>
            </a:r>
            <a:r>
              <a:rPr lang="en-US" altLang="en-US" dirty="0" err="1" smtClean="0"/>
              <a:t>E</a:t>
            </a:r>
            <a:r>
              <a:rPr lang="en-US" altLang="en-US" baseline="-25000" dirty="0" err="1" smtClean="0"/>
              <a:t>v</a:t>
            </a:r>
            <a:r>
              <a:rPr lang="en-US" altLang="en-US" dirty="0" smtClean="0"/>
              <a:t>?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telescopes                                                                         Erice 2022</a:t>
            </a:r>
            <a:endParaRPr lang="de-DE" dirty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61947" y="999172"/>
            <a:ext cx="8867777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defTabSz="914400" eaLnBrk="1" fontAlgn="base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Important for interpreting acceleration processes / source classes</a:t>
            </a: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Several analyses , in </a:t>
            </a:r>
            <a:r>
              <a:rPr lang="en-US" sz="2000" dirty="0" err="1" smtClean="0"/>
              <a:t>paticular</a:t>
            </a:r>
            <a:r>
              <a:rPr lang="en-US" sz="2000" dirty="0" smtClean="0"/>
              <a:t> using through-going muons</a:t>
            </a:r>
            <a:endParaRPr lang="en-US" sz="2000" dirty="0"/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Statistical fluctuation? Non-power-law spectra? Different source classes?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429" y="2476500"/>
            <a:ext cx="6106065" cy="3932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2956339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0"/>
            <a:ext cx="8001000" cy="566497"/>
          </a:xfrm>
        </p:spPr>
        <p:txBody>
          <a:bodyPr/>
          <a:lstStyle/>
          <a:p>
            <a:r>
              <a:rPr lang="en-US" altLang="en-US" dirty="0" smtClean="0"/>
              <a:t>Are there steady neutrino sources?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telescopes                                                                         Erice 2022</a:t>
            </a:r>
            <a:endParaRPr lang="de-D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374" y="999171"/>
            <a:ext cx="5921351" cy="4769803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61947" y="1446847"/>
            <a:ext cx="3095627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defTabSz="914400" eaLnBrk="1" fontAlgn="base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Searches for event excess from specific celestial directions</a:t>
            </a:r>
            <a:br>
              <a:rPr lang="en-US" sz="2000" dirty="0" smtClean="0"/>
            </a:br>
            <a:r>
              <a:rPr lang="en-US" sz="2000" dirty="0" smtClean="0"/>
              <a:t>(track events from</a:t>
            </a:r>
            <a:br>
              <a:rPr lang="en-US" sz="2000" dirty="0" smtClean="0"/>
            </a:br>
            <a:r>
              <a:rPr lang="en-US" sz="2000" dirty="0" smtClean="0"/>
              <a:t>Northern sky)</a:t>
            </a: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Also: Constrained </a:t>
            </a:r>
            <a:br>
              <a:rPr lang="en-US" sz="2000" dirty="0" smtClean="0"/>
            </a:br>
            <a:r>
              <a:rPr lang="en-US" sz="2000" dirty="0" smtClean="0"/>
              <a:t>to predefined list </a:t>
            </a:r>
            <a:br>
              <a:rPr lang="en-US" sz="2000" dirty="0" smtClean="0"/>
            </a:br>
            <a:r>
              <a:rPr lang="en-US" sz="2000" dirty="0" smtClean="0"/>
              <a:t>of gamma-ray sources</a:t>
            </a: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Most significant signal (2.9</a:t>
            </a:r>
            <a:r>
              <a:rPr lang="en-US" sz="2000" dirty="0" smtClean="0">
                <a:latin typeface="Symbol" panose="05050102010706020507" pitchFamily="18" charset="2"/>
              </a:rPr>
              <a:t>s</a:t>
            </a:r>
            <a:r>
              <a:rPr lang="en-US" sz="2000" dirty="0" smtClean="0"/>
              <a:t>) very close to NGC </a:t>
            </a:r>
            <a:r>
              <a:rPr lang="en-US" sz="2000" dirty="0" smtClean="0"/>
              <a:t>1068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(a </a:t>
            </a:r>
            <a:r>
              <a:rPr lang="en-US" sz="2000" dirty="0" err="1" smtClean="0"/>
              <a:t>Seyfert</a:t>
            </a:r>
            <a:r>
              <a:rPr lang="en-US" sz="2000" dirty="0" smtClean="0"/>
              <a:t>-II galaxy)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4029602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263128"/>
            <a:ext cx="8001000" cy="519844"/>
          </a:xfrm>
        </p:spPr>
        <p:txBody>
          <a:bodyPr/>
          <a:lstStyle/>
          <a:p>
            <a:r>
              <a:rPr lang="en-US" altLang="en-US" dirty="0" smtClean="0"/>
              <a:t>The neutrino from TXS 0506+056 – </a:t>
            </a:r>
            <a:br>
              <a:rPr lang="en-US" altLang="en-US" dirty="0" smtClean="0"/>
            </a:br>
            <a:r>
              <a:rPr lang="en-US" altLang="en-US" dirty="0" smtClean="0"/>
              <a:t>a first glimpse at a transient source …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Neutrino telescopes                                                                         Erice 2022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4" b="15327"/>
          <a:stretch/>
        </p:blipFill>
        <p:spPr>
          <a:xfrm>
            <a:off x="6456784" y="175003"/>
            <a:ext cx="738272" cy="5944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0749"/>
            <a:ext cx="9144000" cy="35008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29200" y="4591595"/>
            <a:ext cx="3780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Slide copied from Dawn Williams, RICH 2018</a:t>
            </a:r>
            <a:endParaRPr lang="en-GB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619125" y="5010539"/>
            <a:ext cx="8234947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Also detected by MAGIC (energies up to 400 GeV)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First compelling evidence for neutrino-source association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Begin of multi-messenger astronomy with </a:t>
            </a:r>
            <a:r>
              <a:rPr lang="en-GB" sz="2000" dirty="0" err="1" smtClean="0"/>
              <a:t>neutrinos&amp;gamma-rays</a:t>
            </a:r>
            <a:r>
              <a:rPr lang="en-GB" sz="2000" dirty="0" smtClean="0"/>
              <a:t> !?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8665931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r>
              <a:rPr lang="en-US" altLang="en-US" dirty="0" smtClean="0"/>
              <a:t>… earlier neutrinos from TXS 0506+056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Neutrino telescopes                                                                         Erice 2022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4" b="15327"/>
          <a:stretch/>
        </p:blipFill>
        <p:spPr>
          <a:xfrm>
            <a:off x="6456784" y="175003"/>
            <a:ext cx="738272" cy="5944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2637" y="4328379"/>
            <a:ext cx="8531503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Excess of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13±5 events found between Sept. 2014 and March 2015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Background-only hypothesis excluded at 3.5 </a:t>
            </a:r>
            <a:r>
              <a:rPr lang="el-GR" sz="2000" dirty="0" smtClean="0"/>
              <a:t>σ</a:t>
            </a:r>
            <a:endParaRPr lang="en-GB" sz="2000" dirty="0" smtClean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But: No flare of the blazar during that period </a:t>
            </a:r>
            <a:r>
              <a:rPr lang="en-GB" sz="2000" dirty="0" smtClean="0">
                <a:sym typeface="Wingdings" panose="05000000000000000000" pitchFamily="2" charset="2"/>
              </a:rPr>
              <a:t> interpretation intricate</a:t>
            </a:r>
            <a:endParaRPr lang="en-GB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92" y="1879792"/>
            <a:ext cx="8918716" cy="20763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2637" y="1025712"/>
            <a:ext cx="777809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Search in archival IceCube data for neutrinos from same source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5399675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392" y="3135084"/>
            <a:ext cx="7240555" cy="783772"/>
          </a:xfrm>
        </p:spPr>
        <p:txBody>
          <a:bodyPr>
            <a:noAutofit/>
          </a:bodyPr>
          <a:lstStyle/>
          <a:p>
            <a:pPr algn="ctr"/>
            <a:r>
              <a:rPr lang="de-DE" altLang="de-DE" dirty="0"/>
              <a:t>Selected results </a:t>
            </a:r>
            <a:r>
              <a:rPr lang="de-DE" altLang="de-DE" dirty="0" smtClean="0"/>
              <a:t>(2):</a:t>
            </a:r>
            <a:r>
              <a:rPr lang="de-DE" altLang="de-DE" dirty="0"/>
              <a:t/>
            </a:r>
            <a:br>
              <a:rPr lang="de-DE" altLang="de-DE" dirty="0"/>
            </a:br>
            <a:r>
              <a:rPr lang="de-DE" altLang="de-DE" dirty="0" smtClean="0"/>
              <a:t>Neutrino oscillations</a:t>
            </a:r>
            <a:r>
              <a:rPr lang="en-GB" altLang="de-DE" dirty="0"/>
              <a:t/>
            </a:r>
            <a:br>
              <a:rPr lang="en-GB" altLang="de-DE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30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r>
              <a:rPr lang="en-US" altLang="en-US" dirty="0" smtClean="0"/>
              <a:t>Neutrino oscillations with IceCube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Neutrino telescopes                                                                         Erice 2022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312150" y="6418263"/>
            <a:ext cx="450850" cy="449262"/>
          </a:xfrm>
        </p:spPr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4" b="15327"/>
          <a:stretch/>
        </p:blipFill>
        <p:spPr>
          <a:xfrm>
            <a:off x="6456784" y="175003"/>
            <a:ext cx="738272" cy="5944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7387" y="1425762"/>
            <a:ext cx="2574744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 smtClean="0"/>
              <a:t>Investigate:</a:t>
            </a:r>
            <a:br>
              <a:rPr lang="de-DE" sz="2000" dirty="0" smtClean="0"/>
            </a:br>
            <a:r>
              <a:rPr lang="de-DE" sz="2000" dirty="0" smtClean="0"/>
              <a:t>V</a:t>
            </a:r>
            <a:r>
              <a:rPr lang="de-DE" baseline="-25000" dirty="0" smtClean="0"/>
              <a:t>µ</a:t>
            </a:r>
            <a:r>
              <a:rPr lang="de-DE" sz="2000" dirty="0" smtClean="0"/>
              <a:t> disappearance</a:t>
            </a:r>
            <a:br>
              <a:rPr lang="de-DE" sz="2000" dirty="0" smtClean="0"/>
            </a:br>
            <a:r>
              <a:rPr lang="de-DE" sz="2000" dirty="0" smtClean="0"/>
              <a:t>V</a:t>
            </a:r>
            <a:r>
              <a:rPr lang="de-DE" sz="2800" baseline="-25000" dirty="0" smtClean="0">
                <a:latin typeface="Symbol" panose="05050102010706020507" pitchFamily="18" charset="2"/>
              </a:rPr>
              <a:t>t</a:t>
            </a:r>
            <a:r>
              <a:rPr lang="de-DE" sz="2000" dirty="0" smtClean="0"/>
              <a:t> appearance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 smtClean="0"/>
              <a:t>Determine </a:t>
            </a:r>
            <a:br>
              <a:rPr lang="de-DE" sz="2000" dirty="0" smtClean="0"/>
            </a:br>
            <a:r>
              <a:rPr lang="de-DE" sz="2000" dirty="0" smtClean="0">
                <a:latin typeface="Symbol" panose="05050102010706020507" pitchFamily="18" charset="2"/>
                <a:sym typeface="Symbol" panose="05050102010706020507" pitchFamily="18" charset="2"/>
              </a:rPr>
              <a:t></a:t>
            </a:r>
            <a:r>
              <a:rPr lang="de-DE" baseline="-25000" dirty="0" smtClean="0"/>
              <a:t>23</a:t>
            </a:r>
            <a:r>
              <a:rPr lang="de-DE" sz="2000" dirty="0" smtClean="0"/>
              <a:t> vs. </a:t>
            </a:r>
            <a:r>
              <a:rPr lang="de-DE" sz="2000" dirty="0" smtClean="0">
                <a:latin typeface="Symbol" panose="05050102010706020507" pitchFamily="18" charset="2"/>
              </a:rPr>
              <a:t>D</a:t>
            </a:r>
            <a:r>
              <a:rPr lang="de-DE" sz="2000" dirty="0" smtClean="0"/>
              <a:t>m</a:t>
            </a:r>
            <a:r>
              <a:rPr lang="de-DE" sz="2000" baseline="30000" dirty="0" smtClean="0"/>
              <a:t>2</a:t>
            </a:r>
            <a:r>
              <a:rPr lang="de-DE" baseline="-25000" dirty="0" smtClean="0"/>
              <a:t>23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 smtClean="0"/>
              <a:t>Most sensitive </a:t>
            </a:r>
            <a:br>
              <a:rPr lang="de-DE" sz="2000" dirty="0" smtClean="0"/>
            </a:br>
            <a:r>
              <a:rPr lang="de-DE" sz="2000" dirty="0" smtClean="0"/>
              <a:t>result from</a:t>
            </a:r>
            <a:br>
              <a:rPr lang="de-DE" sz="2000" dirty="0" smtClean="0"/>
            </a:br>
            <a:r>
              <a:rPr lang="de-DE" sz="2000" dirty="0" smtClean="0"/>
              <a:t>DeepCore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 smtClean="0"/>
              <a:t>Improvement</a:t>
            </a:r>
            <a:br>
              <a:rPr lang="de-DE" sz="2000" dirty="0" smtClean="0"/>
            </a:br>
            <a:r>
              <a:rPr lang="de-DE" sz="2000" dirty="0" smtClean="0"/>
              <a:t>expected from</a:t>
            </a:r>
            <a:br>
              <a:rPr lang="de-DE" sz="2000" dirty="0" smtClean="0"/>
            </a:br>
            <a:r>
              <a:rPr lang="de-DE" sz="2000" dirty="0" smtClean="0"/>
              <a:t>Upgrade</a:t>
            </a:r>
            <a:endParaRPr lang="de-DE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4100805" y="3968409"/>
            <a:ext cx="199072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PoS (NuFact2012) 64</a:t>
            </a:r>
            <a:endParaRPr lang="en-GB" sz="1400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615" y="1162985"/>
            <a:ext cx="5990935" cy="43900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894973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Neutrino telescopes                                                                         Erice 2022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Cosmic rays and their energies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3" y="994251"/>
            <a:ext cx="8167687" cy="54568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03037" y="2463282"/>
            <a:ext cx="3041779" cy="2146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1458686" y="3004457"/>
            <a:ext cx="2170923" cy="3638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2752531" y="1101014"/>
            <a:ext cx="0" cy="27756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1984372" y="3108470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LHC beam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01398" y="4171273"/>
            <a:ext cx="425642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Where from?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Chemical composition?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What causes suppression?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Transition galactic-extragalactic?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4823926" y="1101012"/>
            <a:ext cx="0" cy="27756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976619" y="1348457"/>
            <a:ext cx="3238387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Power law with features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Non-thermal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4171760" y="2757635"/>
            <a:ext cx="1802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LHC </a:t>
            </a:r>
            <a:r>
              <a:rPr lang="en-GB" sz="1600" b="1" dirty="0" err="1" smtClean="0">
                <a:solidFill>
                  <a:srgbClr val="FF0000"/>
                </a:solidFill>
              </a:rPr>
              <a:t>cms</a:t>
            </a:r>
            <a:r>
              <a:rPr lang="en-GB" sz="1600" b="1" dirty="0" smtClean="0">
                <a:solidFill>
                  <a:srgbClr val="FF0000"/>
                </a:solidFill>
              </a:rPr>
              <a:t> energy</a:t>
            </a:r>
            <a:endParaRPr lang="en-GB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09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  <p:bldP spid="7" grpId="0" animBg="1"/>
      <p:bldP spid="2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r>
              <a:rPr lang="en-US" altLang="en-US" dirty="0" smtClean="0"/>
              <a:t>A first KM3NeT/ORCA result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Neutrino telescopes                                                                         Erice 2022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312150" y="6418263"/>
            <a:ext cx="450850" cy="449262"/>
          </a:xfrm>
        </p:spPr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4" b="15327"/>
          <a:stretch/>
        </p:blipFill>
        <p:spPr>
          <a:xfrm>
            <a:off x="6456784" y="175003"/>
            <a:ext cx="738272" cy="5944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0095" y="4898316"/>
            <a:ext cx="4305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 smtClean="0"/>
              <a:t>Clear demonstration of sensitivity</a:t>
            </a:r>
            <a:endParaRPr lang="en-GB" sz="20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632637" y="1025712"/>
            <a:ext cx="5162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2000" dirty="0" smtClean="0"/>
              <a:t>6/115 detection units, one year of operation:</a:t>
            </a:r>
            <a:endParaRPr lang="en-GB" sz="20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95" y="1753238"/>
            <a:ext cx="4271726" cy="30307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744" y="1334413"/>
            <a:ext cx="4099621" cy="33734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00805" y="3968409"/>
            <a:ext cx="199072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PoS (NuFact2012) 64</a:t>
            </a:r>
            <a:endParaRPr lang="en-GB" sz="1400" b="1" dirty="0"/>
          </a:p>
        </p:txBody>
      </p:sp>
      <p:grpSp>
        <p:nvGrpSpPr>
          <p:cNvPr id="19" name="Group 18"/>
          <p:cNvGrpSpPr/>
          <p:nvPr/>
        </p:nvGrpSpPr>
        <p:grpSpPr>
          <a:xfrm>
            <a:off x="580862" y="1326696"/>
            <a:ext cx="8504984" cy="4437093"/>
            <a:chOff x="580862" y="1326696"/>
            <a:chExt cx="8504984" cy="443709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0805" y="1326696"/>
              <a:ext cx="4985041" cy="358214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80862" y="5363679"/>
              <a:ext cx="67412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de-DE" sz="2000" dirty="0" smtClean="0"/>
                <a:t>Result after 3 years with full ORCA highly competitive</a:t>
              </a:r>
              <a:endParaRPr lang="en-GB" sz="2000" dirty="0" smtClean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607962" y="1386745"/>
              <a:ext cx="24359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 smtClean="0"/>
                <a:t>Eur. Phys. J. C82 (2022) 26</a:t>
              </a:r>
              <a:endParaRPr lang="en-GB" sz="1400" b="1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31829059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59240"/>
          </a:xfrm>
        </p:spPr>
        <p:txBody>
          <a:bodyPr/>
          <a:lstStyle/>
          <a:p>
            <a:r>
              <a:rPr lang="en-US" altLang="en-US" dirty="0" smtClean="0"/>
              <a:t>The neutrino mass ordering (NMO)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telescopes                                                                         Erice 2022</a:t>
            </a:r>
            <a:endParaRPr lang="de-DE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5" y="1931988"/>
            <a:ext cx="6176963" cy="326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257175" y="1052513"/>
            <a:ext cx="8821738" cy="1279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 indent="-469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sz="2400" dirty="0" smtClean="0"/>
              <a:t>Depending on sign of             :</a:t>
            </a:r>
            <a:br>
              <a:rPr lang="en-GB" altLang="en-US" sz="2400" dirty="0" smtClean="0"/>
            </a:br>
            <a:r>
              <a:rPr lang="en-GB" altLang="en-US" sz="2800" dirty="0" smtClean="0"/>
              <a:t>     		</a:t>
            </a:r>
            <a:r>
              <a:rPr lang="en-GB" altLang="en-US" dirty="0" smtClean="0"/>
              <a:t>“normal ordering”     or     “inverted ordering”</a:t>
            </a:r>
            <a:r>
              <a:rPr lang="en-GB" altLang="en-US" sz="2800" dirty="0" smtClean="0"/>
              <a:t> </a:t>
            </a:r>
            <a:br>
              <a:rPr lang="en-GB" altLang="en-US" sz="2800" dirty="0" smtClean="0"/>
            </a:br>
            <a:r>
              <a:rPr lang="en-GB" altLang="en-US" sz="2800" dirty="0" smtClean="0"/>
              <a:t>			       </a:t>
            </a:r>
            <a:r>
              <a:rPr lang="en-GB" altLang="en-US" sz="2400" dirty="0" smtClean="0"/>
              <a:t>(NO)						(IO)</a:t>
            </a:r>
            <a:br>
              <a:rPr lang="en-GB" altLang="en-US" sz="2400" dirty="0" smtClean="0"/>
            </a:br>
            <a:r>
              <a:rPr lang="en-GB" altLang="en-US" sz="2800" dirty="0" smtClean="0"/>
              <a:t/>
            </a:r>
            <a:br>
              <a:rPr lang="en-GB" altLang="en-US" sz="2800" dirty="0" smtClean="0"/>
            </a:br>
            <a:r>
              <a:rPr lang="en-GB" altLang="en-US" sz="2800" dirty="0" smtClean="0"/>
              <a:t/>
            </a:r>
            <a:br>
              <a:rPr lang="en-GB" altLang="en-US" sz="2800" dirty="0" smtClean="0"/>
            </a:br>
            <a:r>
              <a:rPr lang="en-GB" altLang="en-US" sz="2800" dirty="0" smtClean="0"/>
              <a:t/>
            </a:r>
            <a:br>
              <a:rPr lang="en-GB" altLang="en-US" sz="2800" dirty="0" smtClean="0"/>
            </a:br>
            <a:r>
              <a:rPr lang="en-GB" altLang="en-US" sz="2800" dirty="0" smtClean="0"/>
              <a:t/>
            </a:r>
            <a:br>
              <a:rPr lang="en-GB" altLang="en-US" sz="2800" dirty="0" smtClean="0"/>
            </a:br>
            <a:r>
              <a:rPr lang="en-GB" altLang="en-US" sz="2800" dirty="0" smtClean="0"/>
              <a:t/>
            </a:r>
            <a:br>
              <a:rPr lang="en-GB" altLang="en-US" sz="2800" dirty="0" smtClean="0"/>
            </a:br>
            <a:r>
              <a:rPr lang="en-GB" altLang="en-US" sz="2800" dirty="0" smtClean="0"/>
              <a:t/>
            </a:r>
            <a:br>
              <a:rPr lang="en-GB" altLang="en-US" sz="2800" dirty="0" smtClean="0"/>
            </a:br>
            <a:r>
              <a:rPr lang="en-GB" altLang="en-US" sz="2800" dirty="0" smtClean="0"/>
              <a:t/>
            </a:r>
            <a:br>
              <a:rPr lang="en-GB" altLang="en-US" sz="2800" dirty="0" smtClean="0"/>
            </a:br>
            <a:endParaRPr lang="en-GB" altLang="en-US" sz="2800" dirty="0" smtClean="0"/>
          </a:p>
          <a:p>
            <a:pPr marL="469900" indent="-469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sz="2400" dirty="0" smtClean="0">
                <a:sym typeface="Wingdings" panose="05000000000000000000" pitchFamily="2" charset="2"/>
              </a:rPr>
              <a:t>Knowledge required to investigate neutrino CP violation;</a:t>
            </a:r>
            <a:br>
              <a:rPr lang="en-GB" altLang="en-US" sz="2400" dirty="0" smtClean="0">
                <a:sym typeface="Wingdings" panose="05000000000000000000" pitchFamily="2" charset="2"/>
              </a:rPr>
            </a:br>
            <a:r>
              <a:rPr lang="en-GB" altLang="en-US" sz="2400" dirty="0" smtClean="0">
                <a:sym typeface="Wingdings" panose="05000000000000000000" pitchFamily="2" charset="2"/>
              </a:rPr>
              <a:t>important for cosmology</a:t>
            </a:r>
            <a:endParaRPr lang="en-GB" altLang="en-US" sz="2400" dirty="0">
              <a:sym typeface="Wingdings" panose="05000000000000000000" pitchFamily="2" charset="2"/>
            </a:endParaRPr>
          </a:p>
        </p:txBody>
      </p:sp>
      <p:pic>
        <p:nvPicPr>
          <p:cNvPr id="18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55" y="1049338"/>
            <a:ext cx="839237" cy="369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0024017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59240"/>
          </a:xfrm>
        </p:spPr>
        <p:txBody>
          <a:bodyPr/>
          <a:lstStyle/>
          <a:p>
            <a:r>
              <a:rPr lang="en-US" altLang="en-US" dirty="0" smtClean="0"/>
              <a:t>Towards measuring the NMO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telescopes                                                                         Erice 2022</a:t>
            </a:r>
            <a:endParaRPr lang="de-DE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1370" y="1484313"/>
            <a:ext cx="5031202" cy="364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619125" y="1123156"/>
            <a:ext cx="3219450" cy="5010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 indent="-469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sz="2400" dirty="0" smtClean="0"/>
              <a:t>Can be measured</a:t>
            </a:r>
            <a:br>
              <a:rPr lang="en-GB" altLang="en-US" sz="2400" dirty="0" smtClean="0"/>
            </a:br>
            <a:r>
              <a:rPr lang="en-GB" altLang="en-US" sz="2400" dirty="0" smtClean="0"/>
              <a:t>using propagation of atmospheric neutrinos through</a:t>
            </a:r>
            <a:br>
              <a:rPr lang="en-GB" altLang="en-US" sz="2400" dirty="0" smtClean="0"/>
            </a:br>
            <a:r>
              <a:rPr lang="en-GB" altLang="en-US" sz="2400" dirty="0" smtClean="0"/>
              <a:t>Earth matter</a:t>
            </a:r>
          </a:p>
          <a:p>
            <a:pPr marL="469900" indent="-469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sz="2400" dirty="0" smtClean="0"/>
              <a:t>Different oscillation</a:t>
            </a:r>
            <a:br>
              <a:rPr lang="en-GB" altLang="en-US" sz="2400" dirty="0" smtClean="0"/>
            </a:br>
            <a:r>
              <a:rPr lang="en-GB" altLang="en-US" sz="2400" dirty="0" smtClean="0"/>
              <a:t>patterns for NO / IO</a:t>
            </a:r>
          </a:p>
          <a:p>
            <a:pPr marL="469900" indent="-469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sz="2400" dirty="0" smtClean="0"/>
              <a:t>Alternative: Reactor</a:t>
            </a:r>
            <a:br>
              <a:rPr lang="en-GB" altLang="en-US" sz="2400" dirty="0" smtClean="0"/>
            </a:br>
            <a:r>
              <a:rPr lang="en-GB" altLang="en-US" sz="2400" dirty="0" smtClean="0"/>
              <a:t>neutrinos (JUNO)</a:t>
            </a:r>
          </a:p>
          <a:p>
            <a:pPr marL="469900" indent="-469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sz="2400" dirty="0" smtClean="0"/>
              <a:t>KM3NeT and JUNO</a:t>
            </a:r>
            <a:br>
              <a:rPr lang="en-GB" altLang="en-US" sz="2400" dirty="0" smtClean="0"/>
            </a:br>
            <a:r>
              <a:rPr lang="en-GB" altLang="en-US" sz="2400" dirty="0" smtClean="0"/>
              <a:t>are complementary</a:t>
            </a:r>
            <a:br>
              <a:rPr lang="en-GB" altLang="en-US" sz="2400" dirty="0" smtClean="0"/>
            </a:br>
            <a:r>
              <a:rPr lang="en-GB" altLang="en-US" sz="2400" dirty="0" smtClean="0"/>
              <a:t>in systematics (see</a:t>
            </a:r>
            <a:br>
              <a:rPr lang="en-GB" altLang="en-US" sz="2400" dirty="0" smtClean="0"/>
            </a:br>
            <a:r>
              <a:rPr lang="en-US" altLang="en-US" sz="2400" dirty="0" smtClean="0"/>
              <a:t>arXiv:2108.06293)</a:t>
            </a:r>
            <a:r>
              <a:rPr lang="en-GB" altLang="en-US" sz="2400" dirty="0" smtClean="0"/>
              <a:t/>
            </a:r>
            <a:br>
              <a:rPr lang="en-GB" altLang="en-US" sz="2400" dirty="0" smtClean="0"/>
            </a:br>
            <a:r>
              <a:rPr lang="en-GB" altLang="en-US" sz="2800" dirty="0" smtClean="0"/>
              <a:t/>
            </a:r>
            <a:br>
              <a:rPr lang="en-GB" altLang="en-US" sz="2800" dirty="0" smtClean="0"/>
            </a:br>
            <a:endParaRPr lang="en-GB" altLang="en-US" sz="2400" dirty="0">
              <a:sym typeface="Wingdings" panose="05000000000000000000" pitchFamily="2" charset="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323165"/>
            <a:ext cx="2487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2062" name="HTMLText1" r:id="rId3" imgW="914400" imgH="228600"/>
        </mc:Choice>
        <mc:Fallback>
          <p:control name="HTMLText1" r:id="rId3" imgW="914400" imgH="228600">
            <p:pic>
              <p:nvPicPr>
                <p:cNvPr id="4" name="HTMLText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" cy="2286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224448086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392" y="3135084"/>
            <a:ext cx="7240555" cy="783772"/>
          </a:xfrm>
        </p:spPr>
        <p:txBody>
          <a:bodyPr>
            <a:noAutofit/>
          </a:bodyPr>
          <a:lstStyle/>
          <a:p>
            <a:pPr algn="ctr"/>
            <a:r>
              <a:rPr lang="de-DE" altLang="de-DE" dirty="0" smtClean="0"/>
              <a:t>Conclusions</a:t>
            </a:r>
            <a:r>
              <a:rPr lang="en-GB" altLang="de-DE" dirty="0"/>
              <a:t/>
            </a:r>
            <a:br>
              <a:rPr lang="en-GB" altLang="de-DE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6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59240"/>
          </a:xfrm>
        </p:spPr>
        <p:txBody>
          <a:bodyPr/>
          <a:lstStyle/>
          <a:p>
            <a:r>
              <a:rPr lang="en-US" altLang="en-US" dirty="0" smtClean="0"/>
              <a:t>Neutrino telescopes 2022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telescopes                                                                         Erice 2022</a:t>
            </a:r>
            <a:endParaRPr lang="de-DE" dirty="0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619125" y="1189831"/>
            <a:ext cx="7867650" cy="5010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None/>
            </a:pPr>
            <a:r>
              <a:rPr lang="de-DE" altLang="en-US" sz="2400" dirty="0" smtClean="0"/>
              <a:t>Lots of progess in </a:t>
            </a:r>
            <a:r>
              <a:rPr lang="de-DE" altLang="en-US" sz="2400" b="1" dirty="0" smtClean="0"/>
              <a:t>neutrino astronomy</a:t>
            </a:r>
            <a:r>
              <a:rPr lang="de-DE" altLang="en-US" sz="2400" dirty="0" smtClean="0"/>
              <a:t>:</a:t>
            </a:r>
          </a:p>
          <a:p>
            <a:pPr marL="342900" indent="-342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de-DE" altLang="en-US" sz="2400" dirty="0" smtClean="0"/>
              <a:t>Transit from from searches to measurements</a:t>
            </a:r>
          </a:p>
          <a:p>
            <a:pPr marL="342900" indent="-342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de-DE" altLang="en-US" sz="2400" dirty="0" smtClean="0"/>
              <a:t>First cosmic neutrinos and neutrino sources</a:t>
            </a:r>
          </a:p>
          <a:p>
            <a:pPr marL="342900" indent="-342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de-DE" altLang="en-US" sz="2400" dirty="0" smtClean="0"/>
              <a:t>More data coming in, new telescopes becoming active</a:t>
            </a:r>
            <a:br>
              <a:rPr lang="de-DE" altLang="en-US" sz="2400" dirty="0" smtClean="0"/>
            </a:br>
            <a:endParaRPr lang="de-DE" altLang="en-US" sz="2400" dirty="0" smtClean="0"/>
          </a:p>
          <a:p>
            <a:pPr marL="0" indent="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None/>
            </a:pPr>
            <a:r>
              <a:rPr lang="de-DE" altLang="en-US" sz="2400" dirty="0" smtClean="0"/>
              <a:t>Major contributions to </a:t>
            </a:r>
            <a:r>
              <a:rPr lang="de-DE" altLang="en-US" sz="2400" b="1" dirty="0" smtClean="0"/>
              <a:t>neutrino physics</a:t>
            </a:r>
            <a:r>
              <a:rPr lang="de-DE" altLang="en-US" sz="2400" dirty="0" smtClean="0"/>
              <a:t>:</a:t>
            </a:r>
          </a:p>
          <a:p>
            <a:pPr marL="342900" indent="-342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de-DE" altLang="en-US" sz="2400" dirty="0" smtClean="0"/>
              <a:t>Precision measurement of oscillation parameters</a:t>
            </a:r>
          </a:p>
          <a:p>
            <a:pPr marL="342900" indent="-342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de-DE" altLang="en-US" sz="2400" dirty="0" smtClean="0"/>
              <a:t>Towards exploring neutrino mass </a:t>
            </a:r>
            <a:r>
              <a:rPr lang="de-DE" altLang="en-US" sz="2400" dirty="0" smtClean="0"/>
              <a:t>ordering</a:t>
            </a:r>
          </a:p>
          <a:p>
            <a:pPr marL="342900" indent="-342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de-DE" altLang="en-US" sz="2400" dirty="0"/>
          </a:p>
          <a:p>
            <a:pPr marL="0" indent="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None/>
            </a:pPr>
            <a:r>
              <a:rPr lang="de-DE" altLang="en-US" sz="2400" dirty="0" smtClean="0"/>
              <a:t>Many </a:t>
            </a:r>
            <a:r>
              <a:rPr lang="de-DE" altLang="en-US" sz="2400" b="1" dirty="0" smtClean="0"/>
              <a:t>further exciting science perspectives</a:t>
            </a:r>
            <a:r>
              <a:rPr lang="de-DE" altLang="en-US" sz="2400" b="1" dirty="0" smtClean="0"/>
              <a:t/>
            </a:r>
            <a:br>
              <a:rPr lang="de-DE" altLang="en-US" sz="2400" b="1" dirty="0" smtClean="0"/>
            </a:br>
            <a:endParaRPr lang="de-DE" altLang="en-US" sz="2400" b="1" dirty="0" smtClean="0"/>
          </a:p>
          <a:p>
            <a:pPr marL="0" indent="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None/>
            </a:pPr>
            <a:r>
              <a:rPr lang="de-DE" altLang="en-US" sz="2400" dirty="0" smtClean="0"/>
              <a:t>Ambitious </a:t>
            </a:r>
            <a:r>
              <a:rPr lang="de-DE" altLang="en-US" sz="2400" b="1" dirty="0" smtClean="0"/>
              <a:t>future plans</a:t>
            </a:r>
          </a:p>
          <a:p>
            <a:pPr marL="342900" indent="-342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de-DE" altLang="en-US" sz="2400" dirty="0" smtClean="0"/>
          </a:p>
          <a:p>
            <a:pPr marL="0" indent="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None/>
            </a:pPr>
            <a:r>
              <a:rPr lang="en-GB" altLang="en-US" sz="2400" dirty="0" smtClean="0"/>
              <a:t/>
            </a:r>
            <a:br>
              <a:rPr lang="en-GB" altLang="en-US" sz="2400" dirty="0" smtClean="0"/>
            </a:br>
            <a:r>
              <a:rPr lang="en-GB" altLang="en-US" sz="2800" dirty="0" smtClean="0"/>
              <a:t/>
            </a:r>
            <a:br>
              <a:rPr lang="en-GB" altLang="en-US" sz="2800" dirty="0" smtClean="0"/>
            </a:br>
            <a:endParaRPr lang="en-GB" altLang="en-US" sz="2400" dirty="0">
              <a:sym typeface="Wingdings" panose="05000000000000000000" pitchFamily="2" charset="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323165"/>
            <a:ext cx="2487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3084" name="HTMLText1" r:id="rId3" imgW="914400" imgH="228600"/>
        </mc:Choice>
        <mc:Fallback>
          <p:control name="HTMLText1" r:id="rId3" imgW="914400" imgH="228600">
            <p:pic>
              <p:nvPicPr>
                <p:cNvPr id="4" name="HTMLText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" cy="2286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308581949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9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8" y="923925"/>
            <a:ext cx="3033712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595313" y="306388"/>
            <a:ext cx="8001000" cy="534987"/>
          </a:xfrm>
        </p:spPr>
        <p:txBody>
          <a:bodyPr/>
          <a:lstStyle/>
          <a:p>
            <a:r>
              <a:rPr lang="en-US" altLang="en-US" dirty="0"/>
              <a:t>Neutrino </a:t>
            </a:r>
            <a:r>
              <a:rPr lang="en-US" altLang="en-US" dirty="0" smtClean="0"/>
              <a:t>production mechanism</a:t>
            </a:r>
            <a:endParaRPr lang="en-US" altLang="en-US" dirty="0"/>
          </a:p>
        </p:txBody>
      </p:sp>
      <p:sp>
        <p:nvSpPr>
          <p:cNvPr id="38298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74650" y="1565275"/>
            <a:ext cx="5630863" cy="625475"/>
          </a:xfrm>
        </p:spPr>
        <p:txBody>
          <a:bodyPr/>
          <a:lstStyle/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Neutrinos are produced in the interaction of high energy nucleons with matter or radiation:</a:t>
            </a:r>
          </a:p>
        </p:txBody>
      </p:sp>
      <p:graphicFrame>
        <p:nvGraphicFramePr>
          <p:cNvPr id="382985" name="Object 9"/>
          <p:cNvGraphicFramePr>
            <a:graphicFrameLocks noChangeAspect="1"/>
          </p:cNvGraphicFramePr>
          <p:nvPr/>
        </p:nvGraphicFramePr>
        <p:xfrm>
          <a:off x="1136650" y="2420938"/>
          <a:ext cx="406717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4" name="Equation" r:id="rId6" imgW="2641320" imgH="253800" progId="Equation.DSMT4">
                  <p:embed/>
                </p:oleObj>
              </mc:Choice>
              <mc:Fallback>
                <p:oleObj name="Equation" r:id="rId6" imgW="2641320" imgH="253800" progId="Equation.DSMT4">
                  <p:embed/>
                  <p:pic>
                    <p:nvPicPr>
                      <p:cNvPr id="38298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6650" y="2420938"/>
                        <a:ext cx="4067175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2986" name="Object 10"/>
          <p:cNvGraphicFramePr>
            <a:graphicFrameLocks noChangeAspect="1"/>
          </p:cNvGraphicFramePr>
          <p:nvPr/>
        </p:nvGraphicFramePr>
        <p:xfrm>
          <a:off x="3686175" y="2840038"/>
          <a:ext cx="204788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5" name="Equation" r:id="rId8" imgW="139680" imgH="203040" progId="Equation.3">
                  <p:embed/>
                </p:oleObj>
              </mc:Choice>
              <mc:Fallback>
                <p:oleObj name="Equation" r:id="rId8" imgW="139680" imgH="203040" progId="Equation.3">
                  <p:embed/>
                  <p:pic>
                    <p:nvPicPr>
                      <p:cNvPr id="38298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6175" y="2840038"/>
                        <a:ext cx="204788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2987" name="Object 11"/>
          <p:cNvGraphicFramePr>
            <a:graphicFrameLocks noChangeAspect="1"/>
          </p:cNvGraphicFramePr>
          <p:nvPr/>
        </p:nvGraphicFramePr>
        <p:xfrm>
          <a:off x="3703638" y="3255963"/>
          <a:ext cx="1995487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6" name="Equation" r:id="rId10" imgW="1244520" imgH="253800" progId="Equation.3">
                  <p:embed/>
                </p:oleObj>
              </mc:Choice>
              <mc:Fallback>
                <p:oleObj name="Equation" r:id="rId10" imgW="1244520" imgH="253800" progId="Equation.3">
                  <p:embed/>
                  <p:pic>
                    <p:nvPicPr>
                      <p:cNvPr id="382987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3638" y="3255963"/>
                        <a:ext cx="1995487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2990" name="Object 14"/>
          <p:cNvGraphicFramePr>
            <a:graphicFrameLocks noChangeAspect="1"/>
          </p:cNvGraphicFramePr>
          <p:nvPr/>
        </p:nvGraphicFramePr>
        <p:xfrm>
          <a:off x="1778000" y="4546600"/>
          <a:ext cx="2901950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7" name="Equation" r:id="rId12" imgW="1714320" imgH="228600" progId="Equation.DSMT4">
                  <p:embed/>
                </p:oleObj>
              </mc:Choice>
              <mc:Fallback>
                <p:oleObj name="Equation" r:id="rId12" imgW="1714320" imgH="228600" progId="Equation.DSMT4">
                  <p:embed/>
                  <p:pic>
                    <p:nvPicPr>
                      <p:cNvPr id="38299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0" y="4546600"/>
                        <a:ext cx="2901950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2992" name="Rectangle 16"/>
          <p:cNvSpPr>
            <a:spLocks noChangeArrowheads="1"/>
          </p:cNvSpPr>
          <p:nvPr/>
        </p:nvSpPr>
        <p:spPr bwMode="auto">
          <a:xfrm>
            <a:off x="295275" y="3863975"/>
            <a:ext cx="5943600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lnSpc>
                <a:spcPts val="28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000"/>
              <a:t>Simultaneously, gamma production takes place:</a:t>
            </a:r>
          </a:p>
        </p:txBody>
      </p:sp>
      <p:grpSp>
        <p:nvGrpSpPr>
          <p:cNvPr id="383000" name="Group 24"/>
          <p:cNvGrpSpPr>
            <a:grpSpLocks/>
          </p:cNvGrpSpPr>
          <p:nvPr/>
        </p:nvGrpSpPr>
        <p:grpSpPr bwMode="auto">
          <a:xfrm>
            <a:off x="314325" y="2316163"/>
            <a:ext cx="6884988" cy="3605212"/>
            <a:chOff x="198" y="1459"/>
            <a:chExt cx="4337" cy="2271"/>
          </a:xfrm>
        </p:grpSpPr>
        <p:sp>
          <p:nvSpPr>
            <p:cNvPr id="382988" name="Oval 12"/>
            <p:cNvSpPr>
              <a:spLocks noChangeArrowheads="1"/>
            </p:cNvSpPr>
            <p:nvPr/>
          </p:nvSpPr>
          <p:spPr bwMode="auto">
            <a:xfrm>
              <a:off x="714" y="1494"/>
              <a:ext cx="202" cy="321"/>
            </a:xfrm>
            <a:prstGeom prst="ellipse">
              <a:avLst/>
            </a:prstGeom>
            <a:noFill/>
            <a:ln w="28575" algn="ctr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/>
              <a:endParaRPr lang="en-US" altLang="en-US">
                <a:solidFill>
                  <a:schemeClr val="folHlink"/>
                </a:solidFill>
              </a:endParaRPr>
            </a:p>
          </p:txBody>
        </p:sp>
        <p:sp>
          <p:nvSpPr>
            <p:cNvPr id="382989" name="Text Box 13"/>
            <p:cNvSpPr txBox="1">
              <a:spLocks noChangeArrowheads="1"/>
            </p:cNvSpPr>
            <p:nvPr/>
          </p:nvSpPr>
          <p:spPr bwMode="auto">
            <a:xfrm>
              <a:off x="376" y="1833"/>
              <a:ext cx="87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505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 sz="1600" b="1">
                  <a:solidFill>
                    <a:schemeClr val="folHlink"/>
                  </a:solidFill>
                  <a:latin typeface="Century Gothic" panose="020B0502020202020204" pitchFamily="34" charset="0"/>
                </a:rPr>
                <a:t>Cosmic rays</a:t>
              </a:r>
            </a:p>
          </p:txBody>
        </p:sp>
        <p:sp>
          <p:nvSpPr>
            <p:cNvPr id="382993" name="Rectangle 17"/>
            <p:cNvSpPr>
              <a:spLocks noChangeArrowheads="1"/>
            </p:cNvSpPr>
            <p:nvPr/>
          </p:nvSpPr>
          <p:spPr bwMode="auto">
            <a:xfrm>
              <a:off x="198" y="3416"/>
              <a:ext cx="4337" cy="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 eaLnBrk="0" hangingPunct="0">
                <a:lnSpc>
                  <a:spcPts val="28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ts val="22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ts val="22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ts val="22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ts val="22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2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2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2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2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en-US" sz="2000"/>
                <a:t>Cosmic ray acceleration yields neutrinos and gammas!</a:t>
              </a:r>
            </a:p>
            <a:p>
              <a:pPr>
                <a:lnSpc>
                  <a:spcPct val="90000"/>
                </a:lnSpc>
              </a:pPr>
              <a:r>
                <a:rPr lang="en-US" altLang="en-US" sz="2000"/>
                <a:t>… but gammas also from purely leptonic processes</a:t>
              </a:r>
            </a:p>
          </p:txBody>
        </p:sp>
        <p:sp>
          <p:nvSpPr>
            <p:cNvPr id="382980" name="Rectangle 4"/>
            <p:cNvSpPr>
              <a:spLocks noChangeArrowheads="1"/>
            </p:cNvSpPr>
            <p:nvPr/>
          </p:nvSpPr>
          <p:spPr bwMode="auto">
            <a:xfrm>
              <a:off x="3697" y="3456"/>
              <a:ext cx="617" cy="175"/>
            </a:xfrm>
            <a:prstGeom prst="rect">
              <a:avLst/>
            </a:prstGeom>
            <a:solidFill>
              <a:srgbClr val="FAFE66">
                <a:alpha val="64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>
                <a:solidFill>
                  <a:srgbClr val="FAFE66"/>
                </a:solidFill>
              </a:endParaRPr>
            </a:p>
          </p:txBody>
        </p:sp>
        <p:sp>
          <p:nvSpPr>
            <p:cNvPr id="382981" name="Rectangle 5"/>
            <p:cNvSpPr>
              <a:spLocks noChangeArrowheads="1"/>
            </p:cNvSpPr>
            <p:nvPr/>
          </p:nvSpPr>
          <p:spPr bwMode="auto">
            <a:xfrm>
              <a:off x="2678" y="3464"/>
              <a:ext cx="676" cy="150"/>
            </a:xfrm>
            <a:prstGeom prst="rect">
              <a:avLst/>
            </a:prstGeom>
            <a:solidFill>
              <a:schemeClr val="accent2">
                <a:alpha val="2400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2982" name="Rectangle 6"/>
            <p:cNvSpPr>
              <a:spLocks noChangeArrowheads="1"/>
            </p:cNvSpPr>
            <p:nvPr/>
          </p:nvSpPr>
          <p:spPr bwMode="auto">
            <a:xfrm>
              <a:off x="474" y="3456"/>
              <a:ext cx="810" cy="167"/>
            </a:xfrm>
            <a:prstGeom prst="rect">
              <a:avLst/>
            </a:prstGeom>
            <a:solidFill>
              <a:schemeClr val="folHlink">
                <a:alpha val="3200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2991" name="Oval 15"/>
            <p:cNvSpPr>
              <a:spLocks noChangeArrowheads="1"/>
            </p:cNvSpPr>
            <p:nvPr/>
          </p:nvSpPr>
          <p:spPr bwMode="auto">
            <a:xfrm>
              <a:off x="2412" y="2865"/>
              <a:ext cx="304" cy="321"/>
            </a:xfrm>
            <a:prstGeom prst="ellipse">
              <a:avLst/>
            </a:prstGeom>
            <a:noFill/>
            <a:ln w="28575" algn="ctr">
              <a:solidFill>
                <a:srgbClr val="FEFE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/>
              <a:endParaRPr lang="en-US" altLang="en-US">
                <a:solidFill>
                  <a:srgbClr val="FAFE66"/>
                </a:solidFill>
              </a:endParaRPr>
            </a:p>
          </p:txBody>
        </p:sp>
        <p:sp>
          <p:nvSpPr>
            <p:cNvPr id="382994" name="Oval 18"/>
            <p:cNvSpPr>
              <a:spLocks noChangeArrowheads="1"/>
            </p:cNvSpPr>
            <p:nvPr/>
          </p:nvSpPr>
          <p:spPr bwMode="auto">
            <a:xfrm>
              <a:off x="3134" y="2000"/>
              <a:ext cx="423" cy="425"/>
            </a:xfrm>
            <a:prstGeom prst="ellipse">
              <a:avLst/>
            </a:prstGeom>
            <a:noFill/>
            <a:ln w="28575" algn="ctr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382995" name="Oval 19"/>
            <p:cNvSpPr>
              <a:spLocks noChangeArrowheads="1"/>
            </p:cNvSpPr>
            <p:nvPr/>
          </p:nvSpPr>
          <p:spPr bwMode="auto">
            <a:xfrm>
              <a:off x="2606" y="2005"/>
              <a:ext cx="414" cy="425"/>
            </a:xfrm>
            <a:prstGeom prst="ellipse">
              <a:avLst/>
            </a:prstGeom>
            <a:noFill/>
            <a:ln w="28575" algn="ctr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382996" name="Oval 20"/>
            <p:cNvSpPr>
              <a:spLocks noChangeArrowheads="1"/>
            </p:cNvSpPr>
            <p:nvPr/>
          </p:nvSpPr>
          <p:spPr bwMode="auto">
            <a:xfrm>
              <a:off x="2618" y="1459"/>
              <a:ext cx="439" cy="434"/>
            </a:xfrm>
            <a:prstGeom prst="ellipse">
              <a:avLst/>
            </a:prstGeom>
            <a:noFill/>
            <a:ln w="28575" algn="ctr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382997" name="Oval 21"/>
            <p:cNvSpPr>
              <a:spLocks noChangeArrowheads="1"/>
            </p:cNvSpPr>
            <p:nvPr/>
          </p:nvSpPr>
          <p:spPr bwMode="auto">
            <a:xfrm>
              <a:off x="1111" y="2826"/>
              <a:ext cx="204" cy="358"/>
            </a:xfrm>
            <a:prstGeom prst="ellipse">
              <a:avLst/>
            </a:prstGeom>
            <a:noFill/>
            <a:ln w="28575" algn="ctr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382998" name="Text Box 22"/>
            <p:cNvSpPr txBox="1">
              <a:spLocks noChangeArrowheads="1"/>
            </p:cNvSpPr>
            <p:nvPr/>
          </p:nvSpPr>
          <p:spPr bwMode="auto">
            <a:xfrm>
              <a:off x="782" y="3167"/>
              <a:ext cx="87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505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 sz="1600" b="1">
                  <a:solidFill>
                    <a:schemeClr val="folHlink"/>
                  </a:solidFill>
                  <a:latin typeface="Century Gothic" panose="020B0502020202020204" pitchFamily="34" charset="0"/>
                </a:rPr>
                <a:t>Cosmic rays</a:t>
              </a:r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telescopes                                                                         Erice 2022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995104378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83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99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>
          <a:xfrm>
            <a:off x="622142" y="259151"/>
            <a:ext cx="8001000" cy="463550"/>
          </a:xfrm>
        </p:spPr>
        <p:txBody>
          <a:bodyPr/>
          <a:lstStyle/>
          <a:p>
            <a:r>
              <a:rPr lang="en-US" altLang="en-US" dirty="0"/>
              <a:t>Particle </a:t>
            </a:r>
            <a:r>
              <a:rPr lang="en-US" altLang="en-US" dirty="0" smtClean="0"/>
              <a:t>propagation </a:t>
            </a:r>
            <a:r>
              <a:rPr lang="en-US" altLang="en-US" dirty="0"/>
              <a:t>in the Universe</a:t>
            </a:r>
          </a:p>
        </p:txBody>
      </p:sp>
      <p:sp>
        <p:nvSpPr>
          <p:cNvPr id="385027" name="Rectangle 3"/>
          <p:cNvSpPr>
            <a:spLocks noChangeArrowheads="1"/>
          </p:cNvSpPr>
          <p:nvPr/>
        </p:nvSpPr>
        <p:spPr bwMode="auto">
          <a:xfrm>
            <a:off x="131206" y="5302250"/>
            <a:ext cx="861806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2000" dirty="0">
                <a:solidFill>
                  <a:schemeClr val="accent2"/>
                </a:solidFill>
              </a:rPr>
              <a:t>Photons</a:t>
            </a:r>
            <a:r>
              <a:rPr lang="en-US" altLang="en-US" sz="2000" dirty="0"/>
              <a:t>: absorbed on dust and radiation;</a:t>
            </a:r>
          </a:p>
          <a:p>
            <a:pPr algn="ctr" eaLnBrk="0" hangingPunct="0"/>
            <a:r>
              <a:rPr lang="en-US" altLang="en-US" sz="2000" dirty="0">
                <a:solidFill>
                  <a:schemeClr val="accent2"/>
                </a:solidFill>
              </a:rPr>
              <a:t>Protons/nuclei</a:t>
            </a:r>
            <a:r>
              <a:rPr lang="en-US" altLang="en-US" sz="2000" dirty="0"/>
              <a:t>: deviated by magnetic fields, reactions with radiation (CMB)</a:t>
            </a:r>
          </a:p>
        </p:txBody>
      </p:sp>
      <p:sp>
        <p:nvSpPr>
          <p:cNvPr id="385028" name="Rectangle 4" descr="stars"/>
          <p:cNvSpPr>
            <a:spLocks noChangeArrowheads="1"/>
          </p:cNvSpPr>
          <p:nvPr/>
        </p:nvSpPr>
        <p:spPr bwMode="auto">
          <a:xfrm>
            <a:off x="0" y="1116013"/>
            <a:ext cx="9144000" cy="4114800"/>
          </a:xfrm>
          <a:prstGeom prst="rect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385029" name="Picture 5" descr="earthtras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" t="3024" r="3008" b="3024"/>
          <a:stretch>
            <a:fillRect/>
          </a:stretch>
        </p:blipFill>
        <p:spPr bwMode="auto">
          <a:xfrm>
            <a:off x="573088" y="2133600"/>
            <a:ext cx="10668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5030" name="Picture 6" descr="agn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088" y="2362200"/>
            <a:ext cx="1752600" cy="107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5031" name="Picture 7" descr="cra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88" y="2233613"/>
            <a:ext cx="1169987" cy="119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5032" name="Text Box 8"/>
          <p:cNvSpPr txBox="1">
            <a:spLocks noChangeArrowheads="1"/>
          </p:cNvSpPr>
          <p:nvPr/>
        </p:nvSpPr>
        <p:spPr bwMode="auto">
          <a:xfrm>
            <a:off x="573088" y="4572000"/>
            <a:ext cx="3367087" cy="3063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altLang="en-US" sz="1400" b="1">
                <a:solidFill>
                  <a:srgbClr val="00FFFF"/>
                </a:solidFill>
                <a:latin typeface="Tahoma" panose="020B0604030504040204" pitchFamily="34" charset="0"/>
              </a:rPr>
              <a:t>1 parsec (pc) = 3.26 light years (ly)</a:t>
            </a:r>
            <a:endParaRPr lang="en-GB" altLang="en-US" sz="1400" b="1">
              <a:latin typeface="Tahoma" panose="020B0604030504040204" pitchFamily="34" charset="0"/>
            </a:endParaRPr>
          </a:p>
        </p:txBody>
      </p:sp>
      <p:pic>
        <p:nvPicPr>
          <p:cNvPr id="385033" name="Picture 9" descr="M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8" y="1990725"/>
            <a:ext cx="83820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5034" name="Group 10"/>
          <p:cNvGrpSpPr>
            <a:grpSpLocks/>
          </p:cNvGrpSpPr>
          <p:nvPr/>
        </p:nvGrpSpPr>
        <p:grpSpPr bwMode="auto">
          <a:xfrm>
            <a:off x="1381125" y="1997075"/>
            <a:ext cx="5562600" cy="2514600"/>
            <a:chOff x="816" y="2304"/>
            <a:chExt cx="3504" cy="1584"/>
          </a:xfrm>
        </p:grpSpPr>
        <p:sp>
          <p:nvSpPr>
            <p:cNvPr id="385035" name="Line 11"/>
            <p:cNvSpPr>
              <a:spLocks noChangeShapeType="1"/>
            </p:cNvSpPr>
            <p:nvPr/>
          </p:nvSpPr>
          <p:spPr bwMode="auto">
            <a:xfrm flipH="1" flipV="1">
              <a:off x="2688" y="2880"/>
              <a:ext cx="1632" cy="48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5036" name="Freeform 12"/>
            <p:cNvSpPr>
              <a:spLocks/>
            </p:cNvSpPr>
            <p:nvPr/>
          </p:nvSpPr>
          <p:spPr bwMode="auto">
            <a:xfrm>
              <a:off x="816" y="3104"/>
              <a:ext cx="3504" cy="784"/>
            </a:xfrm>
            <a:custGeom>
              <a:avLst/>
              <a:gdLst>
                <a:gd name="T0" fmla="*/ 3504 w 3504"/>
                <a:gd name="T1" fmla="*/ 0 h 784"/>
                <a:gd name="T2" fmla="*/ 1920 w 3504"/>
                <a:gd name="T3" fmla="*/ 96 h 784"/>
                <a:gd name="T4" fmla="*/ 1296 w 3504"/>
                <a:gd name="T5" fmla="*/ 288 h 784"/>
                <a:gd name="T6" fmla="*/ 864 w 3504"/>
                <a:gd name="T7" fmla="*/ 576 h 784"/>
                <a:gd name="T8" fmla="*/ 528 w 3504"/>
                <a:gd name="T9" fmla="*/ 768 h 784"/>
                <a:gd name="T10" fmla="*/ 240 w 3504"/>
                <a:gd name="T11" fmla="*/ 480 h 784"/>
                <a:gd name="T12" fmla="*/ 0 w 3504"/>
                <a:gd name="T13" fmla="*/ 0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04" h="784">
                  <a:moveTo>
                    <a:pt x="3504" y="0"/>
                  </a:moveTo>
                  <a:cubicBezTo>
                    <a:pt x="2896" y="24"/>
                    <a:pt x="2288" y="48"/>
                    <a:pt x="1920" y="96"/>
                  </a:cubicBezTo>
                  <a:cubicBezTo>
                    <a:pt x="1552" y="144"/>
                    <a:pt x="1472" y="208"/>
                    <a:pt x="1296" y="288"/>
                  </a:cubicBezTo>
                  <a:cubicBezTo>
                    <a:pt x="1120" y="368"/>
                    <a:pt x="992" y="496"/>
                    <a:pt x="864" y="576"/>
                  </a:cubicBezTo>
                  <a:cubicBezTo>
                    <a:pt x="736" y="656"/>
                    <a:pt x="632" y="784"/>
                    <a:pt x="528" y="768"/>
                  </a:cubicBezTo>
                  <a:cubicBezTo>
                    <a:pt x="424" y="752"/>
                    <a:pt x="328" y="608"/>
                    <a:pt x="240" y="480"/>
                  </a:cubicBezTo>
                  <a:cubicBezTo>
                    <a:pt x="152" y="352"/>
                    <a:pt x="76" y="176"/>
                    <a:pt x="0" y="0"/>
                  </a:cubicBezTo>
                </a:path>
              </a:pathLst>
            </a:custGeom>
            <a:noFill/>
            <a:ln w="28575" cmpd="sng">
              <a:solidFill>
                <a:srgbClr val="00FF00"/>
              </a:solidFill>
              <a:round/>
              <a:headEnd type="none" w="med" len="med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5037" name="Text Box 13"/>
            <p:cNvSpPr txBox="1">
              <a:spLocks noChangeArrowheads="1"/>
            </p:cNvSpPr>
            <p:nvPr/>
          </p:nvSpPr>
          <p:spPr bwMode="auto">
            <a:xfrm>
              <a:off x="2426" y="2908"/>
              <a:ext cx="173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altLang="en-US" sz="1600" b="1">
                  <a:solidFill>
                    <a:srgbClr val="FFCC00"/>
                  </a:solidFill>
                  <a:latin typeface="Tahoma" panose="020B0604030504040204" pitchFamily="34" charset="0"/>
                </a:rPr>
                <a:t>gammas  (0.01 - 10 Mpc)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385038" name="Group 14"/>
            <p:cNvGrpSpPr>
              <a:grpSpLocks/>
            </p:cNvGrpSpPr>
            <p:nvPr/>
          </p:nvGrpSpPr>
          <p:grpSpPr bwMode="auto">
            <a:xfrm>
              <a:off x="1968" y="2304"/>
              <a:ext cx="2352" cy="432"/>
              <a:chOff x="1968" y="2304"/>
              <a:chExt cx="2352" cy="432"/>
            </a:xfrm>
          </p:grpSpPr>
          <p:sp>
            <p:nvSpPr>
              <p:cNvPr id="385039" name="Text Box 15"/>
              <p:cNvSpPr txBox="1">
                <a:spLocks noChangeArrowheads="1"/>
              </p:cNvSpPr>
              <p:nvPr/>
            </p:nvSpPr>
            <p:spPr bwMode="auto">
              <a:xfrm>
                <a:off x="2112" y="2304"/>
                <a:ext cx="2206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en-US" sz="1600" b="1">
                    <a:solidFill>
                      <a:srgbClr val="00FF00"/>
                    </a:solidFill>
                    <a:latin typeface="Tahoma" panose="020B0604030504040204" pitchFamily="34" charset="0"/>
                  </a:rPr>
                  <a:t>protons E&gt;10</a:t>
                </a:r>
                <a:r>
                  <a:rPr lang="en-GB" altLang="en-US" sz="1600" b="1" baseline="30000">
                    <a:solidFill>
                      <a:srgbClr val="00FF00"/>
                    </a:solidFill>
                    <a:latin typeface="Tahoma" panose="020B0604030504040204" pitchFamily="34" charset="0"/>
                  </a:rPr>
                  <a:t>19</a:t>
                </a:r>
                <a:r>
                  <a:rPr lang="en-GB" altLang="en-US" sz="1600" b="1">
                    <a:solidFill>
                      <a:srgbClr val="00FF00"/>
                    </a:solidFill>
                    <a:latin typeface="Tahoma" panose="020B0604030504040204" pitchFamily="34" charset="0"/>
                  </a:rPr>
                  <a:t> eV (few 10 Mpc)</a:t>
                </a:r>
                <a:endParaRPr lang="en-GB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5040" name="Freeform 16"/>
              <p:cNvSpPr>
                <a:spLocks/>
              </p:cNvSpPr>
              <p:nvPr/>
            </p:nvSpPr>
            <p:spPr bwMode="auto">
              <a:xfrm>
                <a:off x="1968" y="2544"/>
                <a:ext cx="2352" cy="192"/>
              </a:xfrm>
              <a:custGeom>
                <a:avLst/>
                <a:gdLst>
                  <a:gd name="T0" fmla="*/ 2304 w 2304"/>
                  <a:gd name="T1" fmla="*/ 576 h 576"/>
                  <a:gd name="T2" fmla="*/ 912 w 2304"/>
                  <a:gd name="T3" fmla="*/ 480 h 576"/>
                  <a:gd name="T4" fmla="*/ 0 w 2304"/>
                  <a:gd name="T5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04" h="576">
                    <a:moveTo>
                      <a:pt x="2304" y="576"/>
                    </a:moveTo>
                    <a:cubicBezTo>
                      <a:pt x="1800" y="576"/>
                      <a:pt x="1296" y="576"/>
                      <a:pt x="912" y="480"/>
                    </a:cubicBezTo>
                    <a:cubicBezTo>
                      <a:pt x="528" y="384"/>
                      <a:pt x="264" y="192"/>
                      <a:pt x="0" y="0"/>
                    </a:cubicBezTo>
                  </a:path>
                </a:pathLst>
              </a:custGeom>
              <a:noFill/>
              <a:ln w="28575" cmpd="sng">
                <a:solidFill>
                  <a:srgbClr val="00FF00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385041" name="Text Box 17"/>
            <p:cNvSpPr txBox="1">
              <a:spLocks noChangeArrowheads="1"/>
            </p:cNvSpPr>
            <p:nvPr/>
          </p:nvSpPr>
          <p:spPr bwMode="auto">
            <a:xfrm>
              <a:off x="2688" y="3244"/>
              <a:ext cx="131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altLang="en-US" sz="1600" b="1">
                  <a:solidFill>
                    <a:srgbClr val="00FF00"/>
                  </a:solidFill>
                  <a:latin typeface="Tahoma" panose="020B0604030504040204" pitchFamily="34" charset="0"/>
                </a:rPr>
                <a:t>protons E&lt;10</a:t>
              </a:r>
              <a:r>
                <a:rPr lang="en-GB" altLang="en-US" sz="1600" b="1" baseline="30000">
                  <a:solidFill>
                    <a:srgbClr val="00FF00"/>
                  </a:solidFill>
                  <a:latin typeface="Tahoma" panose="020B0604030504040204" pitchFamily="34" charset="0"/>
                </a:rPr>
                <a:t>19</a:t>
              </a:r>
              <a:r>
                <a:rPr lang="en-GB" altLang="en-US" sz="1600" b="1">
                  <a:solidFill>
                    <a:srgbClr val="00FF00"/>
                  </a:solidFill>
                  <a:latin typeface="Tahoma" panose="020B0604030504040204" pitchFamily="34" charset="0"/>
                </a:rPr>
                <a:t> eV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85042" name="Group 18"/>
          <p:cNvGrpSpPr>
            <a:grpSpLocks/>
          </p:cNvGrpSpPr>
          <p:nvPr/>
        </p:nvGrpSpPr>
        <p:grpSpPr bwMode="auto">
          <a:xfrm>
            <a:off x="1639888" y="2590800"/>
            <a:ext cx="5334000" cy="412750"/>
            <a:chOff x="960" y="2688"/>
            <a:chExt cx="3360" cy="260"/>
          </a:xfrm>
        </p:grpSpPr>
        <p:sp>
          <p:nvSpPr>
            <p:cNvPr id="385043" name="Line 19"/>
            <p:cNvSpPr>
              <a:spLocks noChangeShapeType="1"/>
            </p:cNvSpPr>
            <p:nvPr/>
          </p:nvSpPr>
          <p:spPr bwMode="auto">
            <a:xfrm flipH="1" flipV="1">
              <a:off x="960" y="2688"/>
              <a:ext cx="3360" cy="14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5044" name="Text Box 20"/>
            <p:cNvSpPr txBox="1">
              <a:spLocks noChangeArrowheads="1"/>
            </p:cNvSpPr>
            <p:nvPr/>
          </p:nvSpPr>
          <p:spPr bwMode="auto">
            <a:xfrm>
              <a:off x="1008" y="2736"/>
              <a:ext cx="73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altLang="en-US" sz="1600" b="1">
                  <a:solidFill>
                    <a:srgbClr val="FF3300"/>
                  </a:solidFill>
                  <a:latin typeface="Tahoma" panose="020B0604030504040204" pitchFamily="34" charset="0"/>
                </a:rPr>
                <a:t>neutrinos</a:t>
              </a:r>
              <a:endParaRPr lang="en-GB" altLang="en-US" sz="240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85045" name="Text Box 21"/>
          <p:cNvSpPr txBox="1">
            <a:spLocks noChangeArrowheads="1"/>
          </p:cNvSpPr>
          <p:nvPr/>
        </p:nvSpPr>
        <p:spPr bwMode="auto">
          <a:xfrm>
            <a:off x="7019925" y="3338513"/>
            <a:ext cx="2124075" cy="3365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altLang="en-US" sz="1600" b="1">
                <a:solidFill>
                  <a:srgbClr val="FF3300"/>
                </a:solidFill>
                <a:latin typeface="Tahoma" panose="020B0604030504040204" pitchFamily="34" charset="0"/>
              </a:rPr>
              <a:t>Cosmic accelerator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telescopes                                                                         Erice 2022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970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5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85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Neutrino telescopes                                                                         Erice 2022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27063" y="278463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Different messengers </a:t>
            </a:r>
            <a:r>
              <a:rPr lang="en-US" altLang="en-US" dirty="0" smtClean="0">
                <a:sym typeface="Wingdings" panose="05000000000000000000" pitchFamily="2" charset="2"/>
              </a:rPr>
              <a:t> Multi-messenger</a:t>
            </a:r>
            <a:endParaRPr lang="en-US" alt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56195" y="1155576"/>
            <a:ext cx="8767036" cy="5160351"/>
            <a:chOff x="5141935" y="3798603"/>
            <a:chExt cx="8767036" cy="496287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1935" y="3798603"/>
              <a:ext cx="8767036" cy="496287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7896959" y="5356074"/>
              <a:ext cx="3608680" cy="22199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C00000"/>
                  </a:solidFill>
                </a:rPr>
                <a:t>The exploration </a:t>
              </a:r>
            </a:p>
            <a:p>
              <a:pPr algn="ctr"/>
              <a:r>
                <a:rPr lang="en-GB" dirty="0">
                  <a:solidFill>
                    <a:srgbClr val="C00000"/>
                  </a:solidFill>
                </a:rPr>
                <a:t>o</a:t>
              </a:r>
              <a:r>
                <a:rPr lang="en-GB" dirty="0" smtClean="0">
                  <a:solidFill>
                    <a:srgbClr val="C00000"/>
                  </a:solidFill>
                </a:rPr>
                <a:t>f the high-energy</a:t>
              </a:r>
            </a:p>
            <a:p>
              <a:pPr algn="ctr"/>
              <a:r>
                <a:rPr lang="en-GB" dirty="0" smtClean="0">
                  <a:solidFill>
                    <a:srgbClr val="C00000"/>
                  </a:solidFill>
                </a:rPr>
                <a:t>Universe requires </a:t>
              </a:r>
              <a:br>
                <a:rPr lang="en-GB" dirty="0" smtClean="0">
                  <a:solidFill>
                    <a:srgbClr val="C00000"/>
                  </a:solidFill>
                </a:rPr>
              </a:br>
              <a:r>
                <a:rPr lang="en-GB" dirty="0" smtClean="0">
                  <a:solidFill>
                    <a:srgbClr val="C00000"/>
                  </a:solidFill>
                </a:rPr>
                <a:t>multi-messenger studies </a:t>
              </a:r>
              <a:br>
                <a:rPr lang="en-GB" dirty="0" smtClean="0">
                  <a:solidFill>
                    <a:srgbClr val="C00000"/>
                  </a:solidFill>
                </a:rPr>
              </a:br>
              <a:r>
                <a:rPr lang="en-GB" dirty="0" smtClean="0">
                  <a:solidFill>
                    <a:srgbClr val="C00000"/>
                  </a:solidFill>
                </a:rPr>
                <a:t>including neutrinos!</a:t>
              </a:r>
              <a:br>
                <a:rPr lang="en-GB" dirty="0" smtClean="0">
                  <a:solidFill>
                    <a:srgbClr val="C00000"/>
                  </a:solidFill>
                </a:rPr>
              </a:br>
              <a:r>
                <a:rPr lang="en-GB" b="1" dirty="0" smtClean="0">
                  <a:solidFill>
                    <a:srgbClr val="008000"/>
                  </a:solidFill>
                  <a:sym typeface="Wingdings" panose="05000000000000000000" pitchFamily="2" charset="2"/>
                </a:rPr>
                <a:t> Talk by Julia </a:t>
              </a:r>
              <a:r>
                <a:rPr lang="en-GB" b="1" dirty="0" err="1" smtClean="0">
                  <a:solidFill>
                    <a:srgbClr val="008000"/>
                  </a:solidFill>
                  <a:sym typeface="Wingdings" panose="05000000000000000000" pitchFamily="2" charset="2"/>
                </a:rPr>
                <a:t>Tjus</a:t>
              </a:r>
              <a:endParaRPr lang="en-GB" b="1" dirty="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10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286" y="2601024"/>
            <a:ext cx="5189076" cy="361071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27063" y="6504593"/>
            <a:ext cx="7051674" cy="257552"/>
          </a:xfrm>
        </p:spPr>
        <p:txBody>
          <a:bodyPr/>
          <a:lstStyle/>
          <a:p>
            <a:pPr>
              <a:defRPr/>
            </a:pPr>
            <a:r>
              <a:rPr lang="en-GB" smtClean="0"/>
              <a:t>U. Katz: Neutrino telescopes                                                                         Erice 2022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59240"/>
          </a:xfrm>
        </p:spPr>
        <p:txBody>
          <a:bodyPr/>
          <a:lstStyle/>
          <a:p>
            <a:r>
              <a:rPr lang="en-US" altLang="en-US" dirty="0" smtClean="0"/>
              <a:t>Neutrino oscillations</a:t>
            </a:r>
            <a:endParaRPr lang="en-US" altLang="en-US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619125" y="984706"/>
            <a:ext cx="8469312" cy="5005388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 indent="-469900">
              <a:lnSpc>
                <a:spcPct val="90000"/>
              </a:lnSpc>
              <a:spcBef>
                <a:spcPct val="10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2336800" algn="l"/>
              </a:tabLst>
            </a:pPr>
            <a:r>
              <a:rPr lang="en-GB" altLang="en-US" dirty="0" smtClean="0"/>
              <a:t>Neutrino flavour and mass eigenstates are not the same:</a:t>
            </a:r>
            <a:br>
              <a:rPr lang="en-GB" altLang="en-US" dirty="0" smtClean="0"/>
            </a:br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en-GB" altLang="en-US" dirty="0" smtClean="0"/>
              <a:t/>
            </a:r>
            <a:br>
              <a:rPr lang="en-GB" altLang="en-US" dirty="0" smtClean="0"/>
            </a:br>
            <a:endParaRPr lang="en-GB" altLang="en-US" dirty="0" smtClean="0"/>
          </a:p>
          <a:p>
            <a:pPr marL="469900" indent="-469900">
              <a:lnSpc>
                <a:spcPct val="90000"/>
              </a:lnSpc>
              <a:spcBef>
                <a:spcPct val="10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2336800" algn="l"/>
              </a:tabLst>
            </a:pPr>
            <a:r>
              <a:rPr lang="de-DE" altLang="en-US" dirty="0" smtClean="0"/>
              <a:t>Fundamental process, </a:t>
            </a:r>
            <a:br>
              <a:rPr lang="de-DE" altLang="en-US" dirty="0" smtClean="0"/>
            </a:br>
            <a:r>
              <a:rPr lang="de-DE" altLang="en-US" dirty="0" smtClean="0"/>
              <a:t>relevant for particle &amp; </a:t>
            </a:r>
            <a:br>
              <a:rPr lang="de-DE" altLang="en-US" dirty="0" smtClean="0"/>
            </a:br>
            <a:r>
              <a:rPr lang="de-DE" altLang="en-US" dirty="0" smtClean="0"/>
              <a:t>nuclear physics, </a:t>
            </a:r>
            <a:br>
              <a:rPr lang="de-DE" altLang="en-US" dirty="0" smtClean="0"/>
            </a:br>
            <a:r>
              <a:rPr lang="de-DE" altLang="en-US" dirty="0" smtClean="0"/>
              <a:t>cosmology, …</a:t>
            </a:r>
            <a:endParaRPr lang="en-GB" altLang="en-US" dirty="0"/>
          </a:p>
          <a:p>
            <a:pPr marL="469900" indent="-469900">
              <a:lnSpc>
                <a:spcPct val="90000"/>
              </a:lnSpc>
              <a:spcBef>
                <a:spcPct val="10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2336800" algn="l"/>
              </a:tabLst>
            </a:pPr>
            <a:r>
              <a:rPr lang="de-DE" altLang="en-US" dirty="0" smtClean="0"/>
              <a:t>Governed by </a:t>
            </a:r>
            <a:br>
              <a:rPr lang="de-DE" altLang="en-US" dirty="0" smtClean="0"/>
            </a:br>
            <a:r>
              <a:rPr lang="de-DE" altLang="en-US" dirty="0" smtClean="0"/>
              <a:t>3 angles, 3 masses, </a:t>
            </a:r>
            <a:br>
              <a:rPr lang="de-DE" altLang="en-US" dirty="0" smtClean="0"/>
            </a:br>
            <a:r>
              <a:rPr lang="de-DE" altLang="en-US" dirty="0" smtClean="0"/>
              <a:t>1 complex phase</a:t>
            </a:r>
          </a:p>
          <a:p>
            <a:pPr marL="469900" indent="-469900">
              <a:lnSpc>
                <a:spcPct val="90000"/>
              </a:lnSpc>
              <a:spcBef>
                <a:spcPct val="10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2336800" algn="l"/>
              </a:tabLst>
            </a:pPr>
            <a:r>
              <a:rPr lang="de-DE" altLang="en-US" dirty="0" smtClean="0"/>
              <a:t>Propagation through</a:t>
            </a:r>
            <a:br>
              <a:rPr lang="de-DE" altLang="en-US" dirty="0" smtClean="0"/>
            </a:br>
            <a:r>
              <a:rPr lang="de-DE" altLang="en-US" dirty="0" smtClean="0"/>
              <a:t>matter modifies pattern</a:t>
            </a:r>
          </a:p>
          <a:p>
            <a:pPr marL="469900" indent="-469900">
              <a:lnSpc>
                <a:spcPct val="90000"/>
              </a:lnSpc>
              <a:spcBef>
                <a:spcPct val="10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2336800" algn="l"/>
              </a:tabLst>
            </a:pPr>
            <a:r>
              <a:rPr lang="de-DE" altLang="en-US" dirty="0" smtClean="0"/>
              <a:t>Neutrinos created in</a:t>
            </a:r>
            <a:br>
              <a:rPr lang="de-DE" altLang="en-US" dirty="0" smtClean="0"/>
            </a:br>
            <a:r>
              <a:rPr lang="de-DE" altLang="en-US" dirty="0" smtClean="0"/>
              <a:t>atmosphere provide </a:t>
            </a:r>
            <a:br>
              <a:rPr lang="de-DE" altLang="en-US" dirty="0" smtClean="0"/>
            </a:br>
            <a:r>
              <a:rPr lang="de-DE" altLang="en-US" dirty="0" smtClean="0"/>
              <a:t>laboratory for</a:t>
            </a:r>
            <a:br>
              <a:rPr lang="de-DE" altLang="en-US" dirty="0" smtClean="0"/>
            </a:br>
            <a:r>
              <a:rPr lang="de-DE" altLang="en-US" dirty="0" smtClean="0"/>
              <a:t>neutrino oscillations</a:t>
            </a:r>
          </a:p>
          <a:p>
            <a:pPr marL="469900" indent="-469900">
              <a:lnSpc>
                <a:spcPct val="90000"/>
              </a:lnSpc>
              <a:spcBef>
                <a:spcPct val="10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2336800" algn="l"/>
              </a:tabLst>
            </a:pPr>
            <a:endParaRPr lang="de-DE" altLang="en-US" dirty="0" smtClean="0"/>
          </a:p>
          <a:p>
            <a:pPr marL="469900" indent="-469900">
              <a:lnSpc>
                <a:spcPct val="90000"/>
              </a:lnSpc>
              <a:spcBef>
                <a:spcPct val="10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2336800" algn="l"/>
              </a:tabLst>
            </a:pPr>
            <a:endParaRPr lang="de-DE" altLang="en-US" dirty="0" smtClean="0"/>
          </a:p>
        </p:txBody>
      </p:sp>
      <p:pic>
        <p:nvPicPr>
          <p:cNvPr id="13" name="Picture 2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1321196"/>
            <a:ext cx="6319837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954088" y="1814226"/>
            <a:ext cx="1709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(propagation)</a:t>
            </a:r>
            <a:endParaRPr lang="en-GB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6028437" y="1812900"/>
            <a:ext cx="2605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(production, reaction)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59956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231749"/>
            <a:ext cx="8001000" cy="492124"/>
          </a:xfrm>
        </p:spPr>
        <p:txBody>
          <a:bodyPr/>
          <a:lstStyle/>
          <a:p>
            <a:r>
              <a:rPr lang="en-US" altLang="en-US" dirty="0" smtClean="0"/>
              <a:t>Example targets of </a:t>
            </a:r>
            <a:r>
              <a:rPr lang="en-US" altLang="en-US" dirty="0" smtClean="0">
                <a:latin typeface="Symbol" panose="05050102010706020507" pitchFamily="18" charset="2"/>
              </a:rPr>
              <a:t>n</a:t>
            </a:r>
            <a:r>
              <a:rPr lang="en-US" altLang="en-US" dirty="0" smtClean="0"/>
              <a:t> astronomy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telescopes                                                                         Erice 2022</a:t>
            </a:r>
            <a:endParaRPr lang="de-DE" dirty="0"/>
          </a:p>
        </p:txBody>
      </p:sp>
      <p:sp>
        <p:nvSpPr>
          <p:cNvPr id="18" name="Line 3"/>
          <p:cNvSpPr>
            <a:spLocks noChangeShapeType="1"/>
          </p:cNvSpPr>
          <p:nvPr/>
        </p:nvSpPr>
        <p:spPr bwMode="auto">
          <a:xfrm>
            <a:off x="1177925" y="1114726"/>
            <a:ext cx="0" cy="50847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" name="Line 4"/>
          <p:cNvSpPr>
            <a:spLocks noChangeShapeType="1"/>
          </p:cNvSpPr>
          <p:nvPr/>
        </p:nvSpPr>
        <p:spPr bwMode="auto">
          <a:xfrm>
            <a:off x="1136650" y="6158213"/>
            <a:ext cx="80073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296863" y="1543351"/>
            <a:ext cx="4752975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63525" indent="-263525" eaLnBrk="0" hangingPunct="0">
              <a:lnSpc>
                <a:spcPts val="28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 indent="-4365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62088" indent="-395288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20888" indent="-38735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98738" indent="-3984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0559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131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703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275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r>
              <a:rPr lang="en-GB" altLang="en-US" dirty="0"/>
              <a:t>Galactic neutrino sources</a:t>
            </a:r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r>
              <a:rPr lang="en-GB" altLang="en-US" dirty="0"/>
              <a:t>Extragalactic sources</a:t>
            </a:r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r>
              <a:rPr lang="en-GB" altLang="en-US" dirty="0"/>
              <a:t>Transient sources</a:t>
            </a:r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r>
              <a:rPr lang="en-GB" altLang="en-US" dirty="0"/>
              <a:t>Diffuse neutrino flux</a:t>
            </a:r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r>
              <a:rPr lang="en-GB" altLang="en-US" dirty="0"/>
              <a:t>Neutrinos from Dark Matter</a:t>
            </a:r>
            <a:br>
              <a:rPr lang="en-GB" altLang="en-US" dirty="0"/>
            </a:br>
            <a:r>
              <a:rPr lang="en-GB" altLang="en-US" dirty="0"/>
              <a:t>annihilations</a:t>
            </a:r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r>
              <a:rPr lang="en-GB" altLang="en-US" dirty="0"/>
              <a:t>Particle physics with </a:t>
            </a:r>
            <a:br>
              <a:rPr lang="en-GB" altLang="en-US" dirty="0"/>
            </a:br>
            <a:r>
              <a:rPr lang="en-GB" altLang="en-US" dirty="0"/>
              <a:t>atmospheric neutrinos</a:t>
            </a:r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r>
              <a:rPr lang="en-GB" altLang="en-US" dirty="0"/>
              <a:t>Search for exotics</a:t>
            </a:r>
            <a:br>
              <a:rPr lang="en-GB" altLang="en-US" dirty="0"/>
            </a:br>
            <a:r>
              <a:rPr lang="en-GB" altLang="en-US" dirty="0"/>
              <a:t>(monopoles, </a:t>
            </a:r>
            <a:r>
              <a:rPr lang="en-GB" altLang="en-US" dirty="0" err="1"/>
              <a:t>nuclearites</a:t>
            </a:r>
            <a:r>
              <a:rPr lang="en-GB" altLang="en-US" dirty="0"/>
              <a:t>,…)</a:t>
            </a:r>
            <a:endParaRPr lang="en-GB" altLang="en-US" sz="1800" dirty="0"/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4217988" y="5289851"/>
            <a:ext cx="4727575" cy="701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en-US" sz="2000"/>
              <a:t>Example: Supernova remnant RX J1713</a:t>
            </a:r>
            <a:br>
              <a:rPr lang="en-GB" altLang="en-US" sz="2000"/>
            </a:br>
            <a:r>
              <a:rPr lang="en-GB" altLang="en-US" sz="2000"/>
              <a:t>Gamma observation by H.E.S.S.</a:t>
            </a:r>
          </a:p>
        </p:txBody>
      </p:sp>
      <p:pic>
        <p:nvPicPr>
          <p:cNvPr id="22" name="Picture 4" descr="17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00" y="1017888"/>
            <a:ext cx="4189413" cy="436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 descr="ag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113" y="1035351"/>
            <a:ext cx="5021262" cy="37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3981450" y="4759626"/>
            <a:ext cx="5221288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en-US" sz="2000"/>
              <a:t>Active Galactic Nuclei (AGN):</a:t>
            </a:r>
            <a:br>
              <a:rPr lang="en-GB" altLang="en-US" sz="2000"/>
            </a:br>
            <a:r>
              <a:rPr lang="en-GB" altLang="en-US" sz="2000"/>
              <a:t>Super-massive black hole in centre of galaxy</a:t>
            </a:r>
            <a:br>
              <a:rPr lang="en-GB" altLang="en-US" sz="2000"/>
            </a:br>
            <a:r>
              <a:rPr lang="en-GB" altLang="en-US" sz="2000"/>
              <a:t>with accretion disk and jet emission</a:t>
            </a:r>
          </a:p>
        </p:txBody>
      </p:sp>
      <p:pic>
        <p:nvPicPr>
          <p:cNvPr id="26" name="Picture 10" descr="gamma-ray-burs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997251"/>
            <a:ext cx="5334000" cy="367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3802063" y="4658026"/>
            <a:ext cx="5089525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en-US" sz="2000"/>
              <a:t>Extremely bright gamma ray flash (sec-min)</a:t>
            </a:r>
          </a:p>
          <a:p>
            <a:pPr algn="ctr"/>
            <a:r>
              <a:rPr lang="en-GB" altLang="en-US" sz="2000"/>
              <a:t>from hypernovae or BH/NS mergers or …</a:t>
            </a:r>
            <a:br>
              <a:rPr lang="en-GB" altLang="en-US" sz="2000"/>
            </a:br>
            <a:r>
              <a:rPr lang="en-GB" altLang="en-US" sz="2000"/>
              <a:t>Isotropic distribution </a:t>
            </a:r>
            <a:r>
              <a:rPr lang="en-GB" altLang="en-US" sz="2000">
                <a:sym typeface="Wingdings" panose="05000000000000000000" pitchFamily="2" charset="2"/>
              </a:rPr>
              <a:t> extragalactic</a:t>
            </a:r>
            <a:r>
              <a:rPr lang="en-GB" altLang="en-US" sz="2000"/>
              <a:t> </a:t>
            </a:r>
          </a:p>
        </p:txBody>
      </p:sp>
      <p:grpSp>
        <p:nvGrpSpPr>
          <p:cNvPr id="28" name="Group 12"/>
          <p:cNvGrpSpPr>
            <a:grpSpLocks/>
          </p:cNvGrpSpPr>
          <p:nvPr/>
        </p:nvGrpSpPr>
        <p:grpSpPr bwMode="auto">
          <a:xfrm>
            <a:off x="4022725" y="1029001"/>
            <a:ext cx="4489450" cy="3957637"/>
            <a:chOff x="1288" y="984"/>
            <a:chExt cx="3069" cy="2859"/>
          </a:xfrm>
        </p:grpSpPr>
        <p:sp>
          <p:nvSpPr>
            <p:cNvPr id="29" name="Rectangle 13"/>
            <p:cNvSpPr>
              <a:spLocks noChangeArrowheads="1"/>
            </p:cNvSpPr>
            <p:nvPr/>
          </p:nvSpPr>
          <p:spPr bwMode="auto">
            <a:xfrm>
              <a:off x="1288" y="984"/>
              <a:ext cx="3069" cy="2859"/>
            </a:xfrm>
            <a:prstGeom prst="rect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" name="Line 14"/>
            <p:cNvSpPr>
              <a:spLocks noChangeShapeType="1"/>
            </p:cNvSpPr>
            <p:nvPr/>
          </p:nvSpPr>
          <p:spPr bwMode="auto">
            <a:xfrm flipH="1" flipV="1">
              <a:off x="1698" y="1047"/>
              <a:ext cx="10" cy="24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Line 15"/>
            <p:cNvSpPr>
              <a:spLocks noChangeShapeType="1"/>
            </p:cNvSpPr>
            <p:nvPr/>
          </p:nvSpPr>
          <p:spPr bwMode="auto">
            <a:xfrm flipV="1">
              <a:off x="1711" y="3475"/>
              <a:ext cx="249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pic>
          <p:nvPicPr>
            <p:cNvPr id="45" name="Picture 16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" y="3587"/>
              <a:ext cx="317" cy="2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" name="Picture 17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98" y="1656"/>
              <a:ext cx="1140" cy="3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" name="Line 18"/>
            <p:cNvSpPr>
              <a:spLocks noChangeShapeType="1"/>
            </p:cNvSpPr>
            <p:nvPr/>
          </p:nvSpPr>
          <p:spPr bwMode="auto">
            <a:xfrm>
              <a:off x="1819" y="1422"/>
              <a:ext cx="1367" cy="1757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Line 19"/>
            <p:cNvSpPr>
              <a:spLocks noChangeShapeType="1"/>
            </p:cNvSpPr>
            <p:nvPr/>
          </p:nvSpPr>
          <p:spPr bwMode="auto">
            <a:xfrm>
              <a:off x="2117" y="2827"/>
              <a:ext cx="1543" cy="1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Freeform 20"/>
            <p:cNvSpPr>
              <a:spLocks/>
            </p:cNvSpPr>
            <p:nvPr/>
          </p:nvSpPr>
          <p:spPr bwMode="auto">
            <a:xfrm>
              <a:off x="2770" y="2779"/>
              <a:ext cx="1269" cy="646"/>
            </a:xfrm>
            <a:custGeom>
              <a:avLst/>
              <a:gdLst>
                <a:gd name="T0" fmla="*/ 0 w 1205"/>
                <a:gd name="T1" fmla="*/ 577 h 577"/>
                <a:gd name="T2" fmla="*/ 105 w 1205"/>
                <a:gd name="T3" fmla="*/ 535 h 577"/>
                <a:gd name="T4" fmla="*/ 199 w 1205"/>
                <a:gd name="T5" fmla="*/ 441 h 577"/>
                <a:gd name="T6" fmla="*/ 262 w 1205"/>
                <a:gd name="T7" fmla="*/ 346 h 577"/>
                <a:gd name="T8" fmla="*/ 294 w 1205"/>
                <a:gd name="T9" fmla="*/ 315 h 577"/>
                <a:gd name="T10" fmla="*/ 357 w 1205"/>
                <a:gd name="T11" fmla="*/ 273 h 577"/>
                <a:gd name="T12" fmla="*/ 440 w 1205"/>
                <a:gd name="T13" fmla="*/ 242 h 577"/>
                <a:gd name="T14" fmla="*/ 535 w 1205"/>
                <a:gd name="T15" fmla="*/ 367 h 577"/>
                <a:gd name="T16" fmla="*/ 660 w 1205"/>
                <a:gd name="T17" fmla="*/ 200 h 577"/>
                <a:gd name="T18" fmla="*/ 723 w 1205"/>
                <a:gd name="T19" fmla="*/ 137 h 577"/>
                <a:gd name="T20" fmla="*/ 817 w 1205"/>
                <a:gd name="T21" fmla="*/ 43 h 577"/>
                <a:gd name="T22" fmla="*/ 985 w 1205"/>
                <a:gd name="T23" fmla="*/ 22 h 577"/>
                <a:gd name="T24" fmla="*/ 1069 w 1205"/>
                <a:gd name="T25" fmla="*/ 179 h 577"/>
                <a:gd name="T26" fmla="*/ 1132 w 1205"/>
                <a:gd name="T27" fmla="*/ 294 h 577"/>
                <a:gd name="T28" fmla="*/ 1184 w 1205"/>
                <a:gd name="T29" fmla="*/ 420 h 577"/>
                <a:gd name="T30" fmla="*/ 1194 w 1205"/>
                <a:gd name="T31" fmla="*/ 504 h 577"/>
                <a:gd name="T32" fmla="*/ 1205 w 1205"/>
                <a:gd name="T33" fmla="*/ 53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05" h="577">
                  <a:moveTo>
                    <a:pt x="0" y="577"/>
                  </a:moveTo>
                  <a:cubicBezTo>
                    <a:pt x="39" y="564"/>
                    <a:pt x="64" y="545"/>
                    <a:pt x="105" y="535"/>
                  </a:cubicBezTo>
                  <a:cubicBezTo>
                    <a:pt x="134" y="497"/>
                    <a:pt x="170" y="478"/>
                    <a:pt x="199" y="441"/>
                  </a:cubicBezTo>
                  <a:cubicBezTo>
                    <a:pt x="204" y="435"/>
                    <a:pt x="249" y="365"/>
                    <a:pt x="262" y="346"/>
                  </a:cubicBezTo>
                  <a:cubicBezTo>
                    <a:pt x="270" y="334"/>
                    <a:pt x="282" y="324"/>
                    <a:pt x="294" y="315"/>
                  </a:cubicBezTo>
                  <a:cubicBezTo>
                    <a:pt x="314" y="300"/>
                    <a:pt x="357" y="273"/>
                    <a:pt x="357" y="273"/>
                  </a:cubicBezTo>
                  <a:cubicBezTo>
                    <a:pt x="383" y="233"/>
                    <a:pt x="395" y="226"/>
                    <a:pt x="440" y="242"/>
                  </a:cubicBezTo>
                  <a:cubicBezTo>
                    <a:pt x="465" y="311"/>
                    <a:pt x="457" y="343"/>
                    <a:pt x="535" y="367"/>
                  </a:cubicBezTo>
                  <a:cubicBezTo>
                    <a:pt x="585" y="317"/>
                    <a:pt x="612" y="248"/>
                    <a:pt x="660" y="200"/>
                  </a:cubicBezTo>
                  <a:cubicBezTo>
                    <a:pt x="681" y="179"/>
                    <a:pt x="706" y="162"/>
                    <a:pt x="723" y="137"/>
                  </a:cubicBezTo>
                  <a:cubicBezTo>
                    <a:pt x="750" y="97"/>
                    <a:pt x="769" y="59"/>
                    <a:pt x="817" y="43"/>
                  </a:cubicBezTo>
                  <a:cubicBezTo>
                    <a:pt x="883" y="0"/>
                    <a:pt x="891" y="12"/>
                    <a:pt x="985" y="22"/>
                  </a:cubicBezTo>
                  <a:cubicBezTo>
                    <a:pt x="1000" y="84"/>
                    <a:pt x="1041" y="123"/>
                    <a:pt x="1069" y="179"/>
                  </a:cubicBezTo>
                  <a:cubicBezTo>
                    <a:pt x="1091" y="223"/>
                    <a:pt x="1102" y="254"/>
                    <a:pt x="1132" y="294"/>
                  </a:cubicBezTo>
                  <a:cubicBezTo>
                    <a:pt x="1147" y="342"/>
                    <a:pt x="1168" y="374"/>
                    <a:pt x="1184" y="420"/>
                  </a:cubicBezTo>
                  <a:cubicBezTo>
                    <a:pt x="1187" y="448"/>
                    <a:pt x="1189" y="476"/>
                    <a:pt x="1194" y="504"/>
                  </a:cubicBezTo>
                  <a:cubicBezTo>
                    <a:pt x="1196" y="515"/>
                    <a:pt x="1205" y="535"/>
                    <a:pt x="1205" y="535"/>
                  </a:cubicBezTo>
                </a:path>
              </a:pathLst>
            </a:custGeom>
            <a:solidFill>
              <a:schemeClr val="bg1"/>
            </a:solidFill>
            <a:ln w="38100" cap="flat" cmpd="sng">
              <a:solidFill>
                <a:srgbClr val="0066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0" name="Text Box 21"/>
          <p:cNvSpPr txBox="1">
            <a:spLocks noChangeArrowheads="1"/>
          </p:cNvSpPr>
          <p:nvPr/>
        </p:nvSpPr>
        <p:spPr bwMode="auto">
          <a:xfrm>
            <a:off x="3849688" y="4954888"/>
            <a:ext cx="4713287" cy="1311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en-US" sz="2000"/>
              <a:t>Isotropic high-energy neutrino flux</a:t>
            </a:r>
            <a:br>
              <a:rPr lang="en-GB" altLang="en-US" sz="2000"/>
            </a:br>
            <a:r>
              <a:rPr lang="en-GB" altLang="en-US" sz="2000"/>
              <a:t>above </a:t>
            </a:r>
            <a:r>
              <a:rPr lang="en-GB" altLang="en-US" sz="2000">
                <a:solidFill>
                  <a:schemeClr val="accent2"/>
                </a:solidFill>
              </a:rPr>
              <a:t>atmospheric neutrino</a:t>
            </a:r>
            <a:r>
              <a:rPr lang="en-GB" altLang="en-US" sz="2000"/>
              <a:t> background</a:t>
            </a:r>
          </a:p>
          <a:p>
            <a:pPr algn="ctr"/>
            <a:r>
              <a:rPr lang="en-GB" altLang="en-US" sz="2000"/>
              <a:t>from </a:t>
            </a:r>
            <a:r>
              <a:rPr lang="en-GB" altLang="en-US" sz="2000">
                <a:solidFill>
                  <a:srgbClr val="CC0000"/>
                </a:solidFill>
              </a:rPr>
              <a:t>unresolved astrophysical sources</a:t>
            </a:r>
          </a:p>
          <a:p>
            <a:pPr algn="ctr"/>
            <a:r>
              <a:rPr lang="en-GB" altLang="en-US" sz="2000"/>
              <a:t>or of </a:t>
            </a:r>
            <a:r>
              <a:rPr lang="en-GB" altLang="en-US" sz="2000">
                <a:solidFill>
                  <a:srgbClr val="006600"/>
                </a:solidFill>
              </a:rPr>
              <a:t>cosmogenic origin</a:t>
            </a:r>
            <a:r>
              <a:rPr lang="en-GB" altLang="en-US" sz="2000"/>
              <a:t> (GZK)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7122856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36994E-6 L 0.15105 -0.188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2" y="-945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4.91329E-6 L -0.11076 -0.1403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38" y="-702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6763E-6 L 0.17986 0.1306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93" y="652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79769E-6 L -0.06164 0.2083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0" y="10405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  <p:bldP spid="25" grpId="1" animBg="1"/>
      <p:bldP spid="27" grpId="0" animBg="1"/>
      <p:bldP spid="27" grpId="1" animBg="1"/>
      <p:bldP spid="50" grpId="0" animBg="1"/>
      <p:bldP spid="50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512df844-4977-4365-9411-c6c1817fd89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m^2_{23}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552"/>
  <p:tag name="BOXFONT" val="10"/>
  <p:tag name="BOXWRAP" val="Falsch"/>
  <p:tag name="WORKAROUNDTRANSPARENCYBUG" val="Falsch"/>
  <p:tag name="BITMAPFORMAT" val="png256"/>
  <p:tag name="DEBUGINTERACTIVE" val="Wahr"/>
  <p:tag name="ORIGWIDTH" val="59"/>
  <p:tag name="PICTUREFILESIZE" val="692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,amssymb,amscd}&#10;\begin{document}&#10;\begin{equation*}&#10;\text{\small{[mass]}}\rightarrow\quad&#10;|\nu_i\rangle=\sum_{\alpha=1}^3U_{i\alpha}|\nu_\alpha\rangle&#10;\quad\leftarrow\text{\small{[flavour]}}&#10;\end{equation*}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350"/>
  <p:tag name="BOXFONT" val="10"/>
  <p:tag name="BOXWRAP" val="Falsch"/>
  <p:tag name="WORKAROUNDTRANSPARENCYBUG" val="Falsch"/>
  <p:tag name="BITMAPFORMAT" val="pngmono"/>
  <p:tag name="DEBUGINTERACTIVE" val="Wahr"/>
  <p:tag name="ORIGWIDTH" val="406"/>
  <p:tag name="PICTUREFILESIZE" val="207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E_\nu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552"/>
  <p:tag name="BOXFONT" val="10"/>
  <p:tag name="BOXWRAP" val="Falsch"/>
  <p:tag name="WORKAROUNDTRANSPARENCYBUG" val="Falsch"/>
  <p:tag name="BITMAPFORMAT" val="pngmono"/>
  <p:tag name="DEBUGINTERACTIVE" val="Wahr"/>
  <p:tag name="ORIGWIDTH" val="24"/>
  <p:tag name="PICTUREFILESIZE" val="134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E^2_\nu\phi(E_\nu)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552"/>
  <p:tag name="BOXFONT" val="10"/>
  <p:tag name="BOXWRAP" val="Falsch"/>
  <p:tag name="WORKAROUNDTRANSPARENCYBUG" val="Falsch"/>
  <p:tag name="BITMAPFORMAT" val="pngmono"/>
  <p:tag name="DEBUGINTERACTIVE" val="Wahr"/>
  <p:tag name="ORIGWIDTH" val="83"/>
  <p:tag name="PICTUREFILESIZE" val="602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u_\mu+N\to\mu+X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272"/>
  <p:tag name="BOXFONT" val="10"/>
  <p:tag name="BOXWRAP" val="Falsch"/>
  <p:tag name="WORKAROUNDTRANSPARENCYBUG" val="Falsch"/>
  <p:tag name="BITMAPFORMAT" val="pngmono"/>
  <p:tag name="DEBUGINTERACTIVE" val="Wahr"/>
  <p:tag name="ORIGWIDTH" val="161"/>
  <p:tag name="PICTUREFILESIZE" val="630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heme/theme1.xml><?xml version="1.0" encoding="utf-8"?>
<a:theme xmlns:a="http://schemas.openxmlformats.org/drawingml/2006/main" name="KM3NeT_CD">
  <a:themeElements>
    <a:clrScheme name="Custom 1">
      <a:dk1>
        <a:srgbClr val="000000"/>
      </a:dk1>
      <a:lt1>
        <a:srgbClr val="FFFFFF"/>
      </a:lt1>
      <a:dk2>
        <a:srgbClr val="003366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ronus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1503</Words>
  <Application>Microsoft Office PowerPoint</Application>
  <PresentationFormat>On-screen Show (4:3)</PresentationFormat>
  <Paragraphs>434</Paragraphs>
  <Slides>44</Slides>
  <Notes>34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8" baseType="lpstr">
      <vt:lpstr>ＭＳ Ｐゴシック</vt:lpstr>
      <vt:lpstr>Arial</vt:lpstr>
      <vt:lpstr>Calibri</vt:lpstr>
      <vt:lpstr>Century Gothic</vt:lpstr>
      <vt:lpstr>Franklin Gothic Medium</vt:lpstr>
      <vt:lpstr>Georgia</vt:lpstr>
      <vt:lpstr>Helvetica Neue</vt:lpstr>
      <vt:lpstr>Lucida Grande</vt:lpstr>
      <vt:lpstr>Symbol</vt:lpstr>
      <vt:lpstr>Tahoma</vt:lpstr>
      <vt:lpstr>Times New Roman</vt:lpstr>
      <vt:lpstr>Wingdings</vt:lpstr>
      <vt:lpstr>KM3NeT_CD</vt:lpstr>
      <vt:lpstr>Equation</vt:lpstr>
      <vt:lpstr>PowerPoint Presentation</vt:lpstr>
      <vt:lpstr>PowerPoint Presentation</vt:lpstr>
      <vt:lpstr>Motivation –  Why bulid neutrino telescopes? </vt:lpstr>
      <vt:lpstr>PowerPoint Presentation</vt:lpstr>
      <vt:lpstr>Neutrino production mechanism</vt:lpstr>
      <vt:lpstr>Particle propagation in the Universe</vt:lpstr>
      <vt:lpstr>PowerPoint Presentation</vt:lpstr>
      <vt:lpstr>Neutrino oscillations</vt:lpstr>
      <vt:lpstr>Example targets of n astronomy</vt:lpstr>
      <vt:lpstr>How do neutrino telescopes work?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Neutrino telescopes: from past to future</vt:lpstr>
      <vt:lpstr>PowerPoint Presentation</vt:lpstr>
      <vt:lpstr>PowerPoint Presentation</vt:lpstr>
      <vt:lpstr>PowerPoint Presentation</vt:lpstr>
      <vt:lpstr>IceCube: next step = Upgrade</vt:lpstr>
      <vt:lpstr>IceCube: Sensor developments</vt:lpstr>
      <vt:lpstr>IceCube Gen2</vt:lpstr>
      <vt:lpstr>In the Mediterranean Sea: KM3NeT</vt:lpstr>
      <vt:lpstr>KM3NeT = ARCA and ORCA</vt:lpstr>
      <vt:lpstr>PowerPoint Presentation</vt:lpstr>
      <vt:lpstr>PowerPoint Presentation</vt:lpstr>
      <vt:lpstr>The Baikal GVD</vt:lpstr>
      <vt:lpstr>Other future plans</vt:lpstr>
      <vt:lpstr>Selected results (1): Cosmic neutrinos and their sources  </vt:lpstr>
      <vt:lpstr>A first glimpse at cosmic n’s</vt:lpstr>
      <vt:lpstr>PowerPoint Presentation</vt:lpstr>
      <vt:lpstr>Where do they come from?</vt:lpstr>
      <vt:lpstr>What is their energy spectrum?</vt:lpstr>
      <vt:lpstr>Is it a power law in Ev?</vt:lpstr>
      <vt:lpstr>Are there steady neutrino sources?</vt:lpstr>
      <vt:lpstr>The neutrino from TXS 0506+056 –  a first glimpse at a transient source …</vt:lpstr>
      <vt:lpstr>… earlier neutrinos from TXS 0506+056</vt:lpstr>
      <vt:lpstr>Selected results (2): Neutrino oscillations </vt:lpstr>
      <vt:lpstr>Neutrino oscillations with IceCube</vt:lpstr>
      <vt:lpstr>A first KM3NeT/ORCA result</vt:lpstr>
      <vt:lpstr>The neutrino mass ordering (NMO)</vt:lpstr>
      <vt:lpstr>Towards measuring the NMO</vt:lpstr>
      <vt:lpstr>Conclusions </vt:lpstr>
      <vt:lpstr>Neutrino telescopes 2022</vt:lpstr>
    </vt:vector>
  </TitlesOfParts>
  <Company>FAU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der Präsentation auch zweizeilig  Untertitel der Präsentation</dc:title>
  <dc:creator>Lukas Walenciak</dc:creator>
  <cp:lastModifiedBy>Uli Katz</cp:lastModifiedBy>
  <cp:revision>899</cp:revision>
  <cp:lastPrinted>2015-01-18T20:19:59Z</cp:lastPrinted>
  <dcterms:created xsi:type="dcterms:W3CDTF">2013-03-15T11:11:15Z</dcterms:created>
  <dcterms:modified xsi:type="dcterms:W3CDTF">2022-09-18T13:54:20Z</dcterms:modified>
</cp:coreProperties>
</file>