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304" r:id="rId2"/>
    <p:sldId id="331"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p:restoredTop sz="67209"/>
  </p:normalViewPr>
  <p:slideViewPr>
    <p:cSldViewPr snapToGrid="0" snapToObjects="1">
      <p:cViewPr varScale="1">
        <p:scale>
          <a:sx n="84" d="100"/>
          <a:sy n="84" d="100"/>
        </p:scale>
        <p:origin x="100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4D8F2-6970-3C4E-B7D4-5EE99BAB82A7}" type="datetimeFigureOut">
              <a:rPr kumimoji="1" lang="ja-JP" altLang="en-US" smtClean="0"/>
              <a:t>2022/9/9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1B25D-5EB7-104A-BD03-547D26CCC9DC}" type="slidenum">
              <a:rPr kumimoji="1" lang="ja-JP" altLang="en-US" smtClean="0"/>
              <a:t>‹#›</a:t>
            </a:fld>
            <a:endParaRPr kumimoji="1" lang="ja-JP" altLang="en-US"/>
          </a:p>
        </p:txBody>
      </p:sp>
    </p:spTree>
    <p:extLst>
      <p:ext uri="{BB962C8B-B14F-4D97-AF65-F5344CB8AC3E}">
        <p14:creationId xmlns:p14="http://schemas.microsoft.com/office/powerpoint/2010/main" val="12358532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Super-</a:t>
            </a:r>
            <a:r>
              <a:rPr kumimoji="1" lang="en-US" altLang="ja-JP" dirty="0" err="1"/>
              <a:t>Kamiokande</a:t>
            </a:r>
            <a:r>
              <a:rPr kumimoji="1" lang="en-US" altLang="ja-JP" dirty="0"/>
              <a:t>, or SK, is the world-largest water-Cherenkov detector located 1 km underground at </a:t>
            </a:r>
            <a:r>
              <a:rPr kumimoji="1" lang="en-US" altLang="ja-JP" dirty="0" err="1"/>
              <a:t>Kamioka</a:t>
            </a:r>
            <a:r>
              <a:rPr kumimoji="1" lang="en-US" altLang="ja-JP" dirty="0"/>
              <a:t> mine in Japan.</a:t>
            </a:r>
          </a:p>
          <a:p>
            <a:r>
              <a:rPr kumimoji="1" lang="en-US" altLang="ja-JP" dirty="0"/>
              <a:t>It holds 50 </a:t>
            </a:r>
            <a:r>
              <a:rPr kumimoji="1" lang="en-US" altLang="ja-JP" dirty="0" err="1"/>
              <a:t>kton</a:t>
            </a:r>
            <a:r>
              <a:rPr kumimoji="1" lang="en-US" altLang="ja-JP" dirty="0"/>
              <a:t> pure water as a target, and when a charged particle runs in the detector, Cherenkov photons are detected by the 50cm PMTs on the wall and particle species, its position, direction and momentum are reconstructed.</a:t>
            </a:r>
          </a:p>
          <a:p>
            <a:r>
              <a:rPr kumimoji="1" lang="en-US" altLang="ja-JP" dirty="0"/>
              <a:t>It aims mainly for neutrino observation from various sources and proton decay detection which will be an evidence for grand unification theory.</a:t>
            </a:r>
            <a:endParaRPr kumimoji="1" lang="ja-JP" altLang="en-US"/>
          </a:p>
        </p:txBody>
      </p:sp>
      <p:sp>
        <p:nvSpPr>
          <p:cNvPr id="4" name="スライド番号プレースホルダー 3"/>
          <p:cNvSpPr>
            <a:spLocks noGrp="1"/>
          </p:cNvSpPr>
          <p:nvPr>
            <p:ph type="sldNum" sz="quarter" idx="5"/>
          </p:nvPr>
        </p:nvSpPr>
        <p:spPr/>
        <p:txBody>
          <a:bodyPr/>
          <a:lstStyle/>
          <a:p>
            <a:fld id="{4D81B25D-5EB7-104A-BD03-547D26CCC9DC}" type="slidenum">
              <a:rPr kumimoji="1" lang="ja-JP" altLang="en-US" smtClean="0"/>
              <a:t>2</a:t>
            </a:fld>
            <a:endParaRPr kumimoji="1" lang="ja-JP" altLang="en-US"/>
          </a:p>
        </p:txBody>
      </p:sp>
    </p:spTree>
    <p:extLst>
      <p:ext uri="{BB962C8B-B14F-4D97-AF65-F5344CB8AC3E}">
        <p14:creationId xmlns:p14="http://schemas.microsoft.com/office/powerpoint/2010/main" val="50584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When we set the true multiplicity distribution as n0, n1, n2, ... , the distribution distorted by neutron efficiency epsilon is written as the formula. Also in the real measurement, we may mis-identify some noise as a neutron signal. By adding this mis-tagged signals, the observed distribution should be like obs0, obs1, ... . This process is a simple algebra and inversely, we can get the true distribution </a:t>
            </a:r>
            <a:r>
              <a:rPr kumimoji="1" lang="en-US" altLang="ja-JP" dirty="0" err="1"/>
              <a:t>n_i</a:t>
            </a:r>
            <a:r>
              <a:rPr kumimoji="1" lang="en-US" altLang="ja-JP" dirty="0"/>
              <a:t> from the observed distribution.</a:t>
            </a:r>
          </a:p>
          <a:p>
            <a:r>
              <a:rPr kumimoji="1" lang="en-US" altLang="ja-JP" dirty="0"/>
              <a:t>Moreover, the number of 0 neutron events, n_0, includes the remaining events where the parent muon decays to electron. To account for this, we reduced the number of 0 neutron events to meet with the expected number of captured events, which is calculated in the previous page.</a:t>
            </a:r>
            <a:endParaRPr kumimoji="1" lang="ja-JP" altLang="en-US"/>
          </a:p>
        </p:txBody>
      </p:sp>
      <p:sp>
        <p:nvSpPr>
          <p:cNvPr id="4" name="スライド番号プレースホルダー 3"/>
          <p:cNvSpPr>
            <a:spLocks noGrp="1"/>
          </p:cNvSpPr>
          <p:nvPr>
            <p:ph type="sldNum" sz="quarter" idx="5"/>
          </p:nvPr>
        </p:nvSpPr>
        <p:spPr/>
        <p:txBody>
          <a:bodyPr/>
          <a:lstStyle/>
          <a:p>
            <a:fld id="{4D81B25D-5EB7-104A-BD03-547D26CCC9DC}" type="slidenum">
              <a:rPr kumimoji="1" lang="ja-JP" altLang="en-US" smtClean="0"/>
              <a:t>11</a:t>
            </a:fld>
            <a:endParaRPr kumimoji="1" lang="ja-JP" altLang="en-US"/>
          </a:p>
        </p:txBody>
      </p:sp>
    </p:spTree>
    <p:extLst>
      <p:ext uri="{BB962C8B-B14F-4D97-AF65-F5344CB8AC3E}">
        <p14:creationId xmlns:p14="http://schemas.microsoft.com/office/powerpoint/2010/main" val="362349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After these corrections, we obtained the multiplicity distribution of neutrons produced in muon capture reaction. This is the first direct measurement of the neutron multiplicity. </a:t>
            </a:r>
          </a:p>
          <a:p>
            <a:r>
              <a:rPr kumimoji="1" lang="en-US" altLang="ja-JP" dirty="0"/>
              <a:t>For the uncertainties shown in the graph, the largest source is neutron tagging efficiency for n=0,1,2, and statistics for n larger than 2.</a:t>
            </a:r>
          </a:p>
          <a:p>
            <a:r>
              <a:rPr kumimoji="1" lang="en-US" altLang="ja-JP" dirty="0"/>
              <a:t>The same kind of analysis can be done with pure-water SK data before Gd loading. It is lower statistics and lower efficiency so uncertainty is larger than in SK-Gd analysis, but the results are consistent.</a:t>
            </a:r>
            <a:endParaRPr kumimoji="1" lang="ja-JP" altLang="en-US"/>
          </a:p>
        </p:txBody>
      </p:sp>
      <p:sp>
        <p:nvSpPr>
          <p:cNvPr id="4" name="スライド番号プレースホルダー 3"/>
          <p:cNvSpPr>
            <a:spLocks noGrp="1"/>
          </p:cNvSpPr>
          <p:nvPr>
            <p:ph type="sldNum" sz="quarter" idx="5"/>
          </p:nvPr>
        </p:nvSpPr>
        <p:spPr/>
        <p:txBody>
          <a:bodyPr/>
          <a:lstStyle/>
          <a:p>
            <a:fld id="{4D81B25D-5EB7-104A-BD03-547D26CCC9DC}" type="slidenum">
              <a:rPr kumimoji="1" lang="ja-JP" altLang="en-US" smtClean="0"/>
              <a:t>12</a:t>
            </a:fld>
            <a:endParaRPr kumimoji="1" lang="ja-JP" altLang="en-US"/>
          </a:p>
        </p:txBody>
      </p:sp>
    </p:spTree>
    <p:extLst>
      <p:ext uri="{BB962C8B-B14F-4D97-AF65-F5344CB8AC3E}">
        <p14:creationId xmlns:p14="http://schemas.microsoft.com/office/powerpoint/2010/main" val="395604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a summary, </a:t>
            </a:r>
            <a:r>
              <a:rPr kumimoji="1" lang="ja-JP" altLang="en-US"/>
              <a:t>読む</a:t>
            </a:r>
          </a:p>
        </p:txBody>
      </p:sp>
      <p:sp>
        <p:nvSpPr>
          <p:cNvPr id="4" name="スライド番号プレースホルダー 3"/>
          <p:cNvSpPr>
            <a:spLocks noGrp="1"/>
          </p:cNvSpPr>
          <p:nvPr>
            <p:ph type="sldNum" sz="quarter" idx="5"/>
          </p:nvPr>
        </p:nvSpPr>
        <p:spPr/>
        <p:txBody>
          <a:bodyPr/>
          <a:lstStyle/>
          <a:p>
            <a:fld id="{4D81B25D-5EB7-104A-BD03-547D26CCC9DC}" type="slidenum">
              <a:rPr kumimoji="1" lang="ja-JP" altLang="en-US" smtClean="0"/>
              <a:t>13</a:t>
            </a:fld>
            <a:endParaRPr kumimoji="1" lang="ja-JP" altLang="en-US"/>
          </a:p>
        </p:txBody>
      </p:sp>
    </p:spTree>
    <p:extLst>
      <p:ext uri="{BB962C8B-B14F-4D97-AF65-F5344CB8AC3E}">
        <p14:creationId xmlns:p14="http://schemas.microsoft.com/office/powerpoint/2010/main" val="335403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SK has been running for more than 25 years. Two years ago, gadolinium sulfate was added to the SK water and SK-Gd era started. Here thermalized neutrons are captured by gadolinium and total 8 MeV gamma rays are emitted. This energy is high enough to be detected in SK, so Gd enhances neutron tagging efficiency.</a:t>
            </a:r>
          </a:p>
          <a:p>
            <a:r>
              <a:rPr kumimoji="1" lang="en-US" altLang="ja-JP" dirty="0"/>
              <a:t>This will have many benefits on physics. Neutrino and anti-neutrino discrimination, supernova diffuse neutrino search sensitivity, pointing accuracy in supernova burst, and background rejection in proton decay search.</a:t>
            </a:r>
          </a:p>
          <a:p>
            <a:r>
              <a:rPr kumimoji="1" lang="en-US" altLang="ja-JP" dirty="0"/>
              <a:t>In this year, Gd concentration got three times higher and more fraction of neutrons are captured by Gd, and so neutron detection power became stronger. But in talk, I will focus on the period with 0.01% Gd where about half of neutrons are captured by Gd and tagging efficiency is around 50%.</a:t>
            </a:r>
            <a:endParaRPr kumimoji="1" lang="ja-JP" altLang="en-US"/>
          </a:p>
        </p:txBody>
      </p:sp>
      <p:sp>
        <p:nvSpPr>
          <p:cNvPr id="4" name="スライド番号プレースホルダー 3"/>
          <p:cNvSpPr>
            <a:spLocks noGrp="1"/>
          </p:cNvSpPr>
          <p:nvPr>
            <p:ph type="sldNum" sz="quarter" idx="5"/>
          </p:nvPr>
        </p:nvSpPr>
        <p:spPr/>
        <p:txBody>
          <a:bodyPr/>
          <a:lstStyle/>
          <a:p>
            <a:fld id="{4D81B25D-5EB7-104A-BD03-547D26CCC9DC}" type="slidenum">
              <a:rPr kumimoji="1" lang="ja-JP" altLang="en-US" smtClean="0"/>
              <a:t>3</a:t>
            </a:fld>
            <a:endParaRPr kumimoji="1" lang="ja-JP" altLang="en-US"/>
          </a:p>
        </p:txBody>
      </p:sp>
    </p:spTree>
    <p:extLst>
      <p:ext uri="{BB962C8B-B14F-4D97-AF65-F5344CB8AC3E}">
        <p14:creationId xmlns:p14="http://schemas.microsoft.com/office/powerpoint/2010/main" val="98706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Technically, neutron capture signals are tagged with neural network. The upper figure shows the distribution of signal likelihood. The gray line represents noise and the colored lines are for physical signals. Noise and signals can be separated by this value. </a:t>
            </a:r>
          </a:p>
          <a:p>
            <a:r>
              <a:rPr kumimoji="1" lang="en-US" altLang="ja-JP" dirty="0"/>
              <a:t>In the bottom figures, some feature values of neutron signals are compared between Monte Carlo and data. They agree well in each case and the neutron signals are observed almost as expected in SK-Gd.</a:t>
            </a:r>
            <a:endParaRPr kumimoji="1" lang="ja-JP" altLang="en-US"/>
          </a:p>
        </p:txBody>
      </p:sp>
      <p:sp>
        <p:nvSpPr>
          <p:cNvPr id="4" name="スライド番号プレースホルダー 3"/>
          <p:cNvSpPr>
            <a:spLocks noGrp="1"/>
          </p:cNvSpPr>
          <p:nvPr>
            <p:ph type="sldNum" sz="quarter" idx="5"/>
          </p:nvPr>
        </p:nvSpPr>
        <p:spPr/>
        <p:txBody>
          <a:bodyPr/>
          <a:lstStyle/>
          <a:p>
            <a:fld id="{4D81B25D-5EB7-104A-BD03-547D26CCC9DC}" type="slidenum">
              <a:rPr kumimoji="1" lang="ja-JP" altLang="en-US" smtClean="0"/>
              <a:t>4</a:t>
            </a:fld>
            <a:endParaRPr kumimoji="1" lang="ja-JP" altLang="en-US"/>
          </a:p>
        </p:txBody>
      </p:sp>
    </p:spTree>
    <p:extLst>
      <p:ext uri="{BB962C8B-B14F-4D97-AF65-F5344CB8AC3E}">
        <p14:creationId xmlns:p14="http://schemas.microsoft.com/office/powerpoint/2010/main" val="429157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the physics goal, atmospheric neutrino is produced in interactions between cosmic rays and air on the earth. By observing atmospheric neutrinos coming from the other side of the earth, we can determine the mass ordering, </a:t>
            </a:r>
            <a:r>
              <a:rPr kumimoji="1" lang="en-US" altLang="ja-JP" dirty="0" err="1"/>
              <a:t>delta_CP</a:t>
            </a:r>
            <a:r>
              <a:rPr kumimoji="1" lang="en-US" altLang="ja-JP" dirty="0"/>
              <a:t> and theta_23 in the neutrino mixing matrix. </a:t>
            </a:r>
          </a:p>
          <a:p>
            <a:r>
              <a:rPr kumimoji="1" lang="en-US" altLang="ja-JP" dirty="0"/>
              <a:t>The bottom figures show oscillation probabilities for neutrino and anti-neutrino. It depends on neutrino energy in the horizontal axis and neutrino direction in the vertical axis. Therefore, to enhance physics sensitivity, energy and direction resolution and nu/</a:t>
            </a:r>
            <a:r>
              <a:rPr kumimoji="1" lang="en-US" altLang="ja-JP" dirty="0" err="1"/>
              <a:t>nubar</a:t>
            </a:r>
            <a:r>
              <a:rPr kumimoji="1" lang="en-US" altLang="ja-JP" dirty="0"/>
              <a:t> discrimination power are important.</a:t>
            </a:r>
            <a:endParaRPr kumimoji="1" lang="ja-JP" altLang="en-US"/>
          </a:p>
        </p:txBody>
      </p:sp>
      <p:sp>
        <p:nvSpPr>
          <p:cNvPr id="4" name="スライド番号プレースホルダー 3"/>
          <p:cNvSpPr>
            <a:spLocks noGrp="1"/>
          </p:cNvSpPr>
          <p:nvPr>
            <p:ph type="sldNum" sz="quarter" idx="5"/>
          </p:nvPr>
        </p:nvSpPr>
        <p:spPr/>
        <p:txBody>
          <a:bodyPr/>
          <a:lstStyle/>
          <a:p>
            <a:fld id="{4D81B25D-5EB7-104A-BD03-547D26CCC9DC}" type="slidenum">
              <a:rPr kumimoji="1" lang="ja-JP" altLang="en-US" smtClean="0"/>
              <a:t>5</a:t>
            </a:fld>
            <a:endParaRPr kumimoji="1" lang="ja-JP" altLang="en-US"/>
          </a:p>
        </p:txBody>
      </p:sp>
    </p:spTree>
    <p:extLst>
      <p:ext uri="{BB962C8B-B14F-4D97-AF65-F5344CB8AC3E}">
        <p14:creationId xmlns:p14="http://schemas.microsoft.com/office/powerpoint/2010/main" val="153847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atmospheric neutrino analysis in SK-Gd, neutron information can be used for event reconstruction. More neutrons are likely to be generated in anti-neutrino events than neutrino events, so nu/</a:t>
            </a:r>
            <a:r>
              <a:rPr kumimoji="1" lang="en-US" altLang="ja-JP" dirty="0" err="1"/>
              <a:t>nubar</a:t>
            </a:r>
            <a:r>
              <a:rPr kumimoji="1" lang="en-US" altLang="ja-JP" dirty="0"/>
              <a:t> discrimination can be improved. Invisible energy taken away by hadrons is larger as more neutrons are produced. By correcting this part, energy resolution of neutrino is improved. Also, the momentum of each neutron can be estimated from its displacement and from that value, energy and direction resolutions are improved.</a:t>
            </a:r>
          </a:p>
          <a:p>
            <a:endParaRPr kumimoji="1" lang="en-US" altLang="ja-JP" dirty="0"/>
          </a:p>
          <a:p>
            <a:r>
              <a:rPr kumimoji="1" lang="en-US" altLang="ja-JP" dirty="0"/>
              <a:t>Among neutron production processes in atmospheric neutrino, muon capture is one important process. After mu- stops in water, it is trapped by oxygen nuclei and in 20% probability it is captured via weak interaction and 0, 1, or some neutrons are emitted. The main topic in this talk is the neutron multiplicity here.</a:t>
            </a:r>
            <a:endParaRPr kumimoji="1" lang="ja-JP" altLang="en-US"/>
          </a:p>
        </p:txBody>
      </p:sp>
      <p:sp>
        <p:nvSpPr>
          <p:cNvPr id="4" name="スライド番号プレースホルダー 3"/>
          <p:cNvSpPr>
            <a:spLocks noGrp="1"/>
          </p:cNvSpPr>
          <p:nvPr>
            <p:ph type="sldNum" sz="quarter" idx="5"/>
          </p:nvPr>
        </p:nvSpPr>
        <p:spPr/>
        <p:txBody>
          <a:bodyPr/>
          <a:lstStyle/>
          <a:p>
            <a:fld id="{4D81B25D-5EB7-104A-BD03-547D26CCC9DC}" type="slidenum">
              <a:rPr kumimoji="1" lang="ja-JP" altLang="en-US" smtClean="0"/>
              <a:t>6</a:t>
            </a:fld>
            <a:endParaRPr kumimoji="1" lang="ja-JP" altLang="en-US"/>
          </a:p>
        </p:txBody>
      </p:sp>
    </p:spTree>
    <p:extLst>
      <p:ext uri="{BB962C8B-B14F-4D97-AF65-F5344CB8AC3E}">
        <p14:creationId xmlns:p14="http://schemas.microsoft.com/office/powerpoint/2010/main" val="236270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Before my analysis, it is a general description of muon capture.</a:t>
            </a:r>
          </a:p>
          <a:p>
            <a:r>
              <a:rPr kumimoji="1" lang="en-US" altLang="ja-JP" dirty="0"/>
              <a:t>After muon capture reaction, the target nuclei changes into nitrogen16. If that nuclei has enough energy typically several MeV, a neutron is emitted.. If the excited energy is not so large, the nuclei is de-excited to the ground state by gamma emission.</a:t>
            </a:r>
            <a:endParaRPr kumimoji="1" lang="ja-JP" altLang="en-US"/>
          </a:p>
        </p:txBody>
      </p:sp>
      <p:sp>
        <p:nvSpPr>
          <p:cNvPr id="4" name="スライド番号プレースホルダー 3"/>
          <p:cNvSpPr>
            <a:spLocks noGrp="1"/>
          </p:cNvSpPr>
          <p:nvPr>
            <p:ph type="sldNum" sz="quarter" idx="5"/>
          </p:nvPr>
        </p:nvSpPr>
        <p:spPr/>
        <p:txBody>
          <a:bodyPr/>
          <a:lstStyle/>
          <a:p>
            <a:fld id="{4D81B25D-5EB7-104A-BD03-547D26CCC9DC}" type="slidenum">
              <a:rPr kumimoji="1" lang="ja-JP" altLang="en-US" smtClean="0"/>
              <a:t>7</a:t>
            </a:fld>
            <a:endParaRPr kumimoji="1" lang="ja-JP" altLang="en-US"/>
          </a:p>
        </p:txBody>
      </p:sp>
    </p:spTree>
    <p:extLst>
      <p:ext uri="{BB962C8B-B14F-4D97-AF65-F5344CB8AC3E}">
        <p14:creationId xmlns:p14="http://schemas.microsoft.com/office/powerpoint/2010/main" val="62159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the previous studies, gamma emission and neutron multiplicity have been measured. 11% of the reaction goes to nitrogen16 ground or bound states without neutron emission. In 67% of the reactions, it emits 1 neutron and around 6 MeV gamma rays. 21% emits 1 neutron without gamma. 0.8% has more excitation energy and emits second neutrons resulting in nitrogen14. </a:t>
            </a:r>
          </a:p>
          <a:p>
            <a:r>
              <a:rPr kumimoji="1" lang="en-US" altLang="ja-JP" dirty="0"/>
              <a:t>In those measurements, each value has large uncertainty and is measured in coincidence with deexcitation gamma.</a:t>
            </a:r>
          </a:p>
          <a:p>
            <a:r>
              <a:rPr kumimoji="1" lang="en-US" altLang="ja-JP" dirty="0"/>
              <a:t>In this study, we measured neutron multiplicity with cosmic ray stopping muons in SK-Gd. This is the first direct measurement of the multiplicity. The strong points of SK for this measurement are 4 pi coverage of the detector and high neutron detection efficiency. </a:t>
            </a:r>
            <a:endParaRPr kumimoji="1" lang="ja-JP" altLang="en-US"/>
          </a:p>
        </p:txBody>
      </p:sp>
      <p:sp>
        <p:nvSpPr>
          <p:cNvPr id="4" name="スライド番号プレースホルダー 3"/>
          <p:cNvSpPr>
            <a:spLocks noGrp="1"/>
          </p:cNvSpPr>
          <p:nvPr>
            <p:ph type="sldNum" sz="quarter" idx="5"/>
          </p:nvPr>
        </p:nvSpPr>
        <p:spPr/>
        <p:txBody>
          <a:bodyPr/>
          <a:lstStyle/>
          <a:p>
            <a:fld id="{4D81B25D-5EB7-104A-BD03-547D26CCC9DC}" type="slidenum">
              <a:rPr kumimoji="1" lang="ja-JP" altLang="en-US" smtClean="0"/>
              <a:t>8</a:t>
            </a:fld>
            <a:endParaRPr kumimoji="1" lang="ja-JP" altLang="en-US"/>
          </a:p>
        </p:txBody>
      </p:sp>
    </p:spTree>
    <p:extLst>
      <p:ext uri="{BB962C8B-B14F-4D97-AF65-F5344CB8AC3E}">
        <p14:creationId xmlns:p14="http://schemas.microsoft.com/office/powerpoint/2010/main" val="254049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 we measured neutron tagging efficiency in SK-Gd. For this purpose, we use cosmic ray muons that stop in the detector tank. Among such stopping muons, muon capture events with gamma rays whose energy is more than 5 MeV should be accompanied by only one neutron. (</a:t>
            </a:r>
            <a:r>
              <a:rPr kumimoji="1" lang="ja-JP" altLang="en-US"/>
              <a:t>前ページ</a:t>
            </a:r>
            <a:r>
              <a:rPr kumimoji="1" lang="en-US" altLang="ja-JP" dirty="0"/>
              <a:t>) Such energetic gamma rays appear only in this branch. So by selecting muon capture events with energetic gamma rays, we can obtain 1-neutron control sample. </a:t>
            </a:r>
          </a:p>
          <a:p>
            <a:r>
              <a:rPr kumimoji="1" lang="en-US" altLang="ja-JP" dirty="0"/>
              <a:t>In such a sample, neutron signals are searched for and their capture time distribution is shown in the middle figure. Its nice exponential curve is fitted and the number of tagged neutrons is estimated. By dividing this number by the number of gamma rays, we obtain the neutron tagging efficiency as 46.1%.</a:t>
            </a:r>
            <a:endParaRPr kumimoji="1" lang="ja-JP" altLang="en-US"/>
          </a:p>
        </p:txBody>
      </p:sp>
      <p:sp>
        <p:nvSpPr>
          <p:cNvPr id="4" name="スライド番号プレースホルダー 3"/>
          <p:cNvSpPr>
            <a:spLocks noGrp="1"/>
          </p:cNvSpPr>
          <p:nvPr>
            <p:ph type="sldNum" sz="quarter" idx="5"/>
          </p:nvPr>
        </p:nvSpPr>
        <p:spPr/>
        <p:txBody>
          <a:bodyPr/>
          <a:lstStyle/>
          <a:p>
            <a:fld id="{4D81B25D-5EB7-104A-BD03-547D26CCC9DC}" type="slidenum">
              <a:rPr kumimoji="1" lang="ja-JP" altLang="en-US" smtClean="0"/>
              <a:t>9</a:t>
            </a:fld>
            <a:endParaRPr kumimoji="1" lang="ja-JP" altLang="en-US"/>
          </a:p>
        </p:txBody>
      </p:sp>
    </p:spTree>
    <p:extLst>
      <p:ext uri="{BB962C8B-B14F-4D97-AF65-F5344CB8AC3E}">
        <p14:creationId xmlns:p14="http://schemas.microsoft.com/office/powerpoint/2010/main" val="85225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Neutron multiplicity was measured with the same stopping muon events. </a:t>
            </a:r>
          </a:p>
          <a:p>
            <a:r>
              <a:rPr kumimoji="1" lang="en-US" altLang="ja-JP" dirty="0"/>
              <a:t>In the 760 thousand stopping muons, the number of muon capture events is statistically estimated assuming muon charge ratio and muon capture probability.</a:t>
            </a:r>
          </a:p>
          <a:p>
            <a:r>
              <a:rPr kumimoji="1" lang="en-US" altLang="ja-JP" dirty="0"/>
              <a:t>Independent from this calculation, in stopping muon events with no tagged decay electron, the distribution of the number of tagged neutrons was counted as shown in the table.</a:t>
            </a:r>
          </a:p>
          <a:p>
            <a:r>
              <a:rPr kumimoji="1" lang="en-US" altLang="ja-JP" dirty="0"/>
              <a:t>This distribution is distorted by neutron efficiency and mis-tagging, so we should correct the effects.</a:t>
            </a:r>
          </a:p>
        </p:txBody>
      </p:sp>
      <p:sp>
        <p:nvSpPr>
          <p:cNvPr id="4" name="スライド番号プレースホルダー 3"/>
          <p:cNvSpPr>
            <a:spLocks noGrp="1"/>
          </p:cNvSpPr>
          <p:nvPr>
            <p:ph type="sldNum" sz="quarter" idx="5"/>
          </p:nvPr>
        </p:nvSpPr>
        <p:spPr/>
        <p:txBody>
          <a:bodyPr/>
          <a:lstStyle/>
          <a:p>
            <a:fld id="{4D81B25D-5EB7-104A-BD03-547D26CCC9DC}" type="slidenum">
              <a:rPr kumimoji="1" lang="ja-JP" altLang="en-US" smtClean="0"/>
              <a:t>10</a:t>
            </a:fld>
            <a:endParaRPr kumimoji="1" lang="ja-JP" altLang="en-US"/>
          </a:p>
        </p:txBody>
      </p:sp>
    </p:spTree>
    <p:extLst>
      <p:ext uri="{BB962C8B-B14F-4D97-AF65-F5344CB8AC3E}">
        <p14:creationId xmlns:p14="http://schemas.microsoft.com/office/powerpoint/2010/main" val="32448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53305"/>
            <a:ext cx="9144000" cy="2387600"/>
          </a:xfrm>
          <a:prstGeom prst="rect">
            <a:avLst/>
          </a:prstGeom>
        </p:spPr>
        <p:txBody>
          <a:bodyPr anchor="ct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4565599"/>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5DF9057-E45C-1C41-97BC-8DE22D2E2E60}" type="datetime1">
              <a:rPr kumimoji="1" lang="ja-JP" altLang="en-US" smtClean="0"/>
              <a:t>2022/9/9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39B41BB1-86BE-6247-BF02-016A23C9CCA3}"/>
              </a:ext>
            </a:extLst>
          </p:cNvPr>
          <p:cNvSpPr txBox="1">
            <a:spLocks/>
          </p:cNvSpPr>
          <p:nvPr userDrawn="1"/>
        </p:nvSpPr>
        <p:spPr>
          <a:xfrm>
            <a:off x="9141542" y="36000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2CD2F0-4FD2-764B-8F05-837DEC568E72}" type="slidenum">
              <a:rPr lang="ja-JP" altLang="en-US" sz="2400" smtClean="0"/>
              <a:pPr/>
              <a:t>‹#›</a:t>
            </a:fld>
            <a:endParaRPr lang="ja-JP" altLang="en-US" sz="2400"/>
          </a:p>
        </p:txBody>
      </p:sp>
    </p:spTree>
    <p:extLst>
      <p:ext uri="{BB962C8B-B14F-4D97-AF65-F5344CB8AC3E}">
        <p14:creationId xmlns:p14="http://schemas.microsoft.com/office/powerpoint/2010/main" val="163661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EB238-A46F-8642-9AA0-C08F192704A7}" type="datetime1">
              <a:rPr kumimoji="1" lang="ja-JP" altLang="en-US" smtClean="0"/>
              <a:t>2022/9/9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5">
            <a:extLst>
              <a:ext uri="{FF2B5EF4-FFF2-40B4-BE49-F238E27FC236}">
                <a16:creationId xmlns:a16="http://schemas.microsoft.com/office/drawing/2014/main" id="{E9C28D33-15F1-374E-8206-84680F2A4CF1}"/>
              </a:ext>
            </a:extLst>
          </p:cNvPr>
          <p:cNvSpPr txBox="1">
            <a:spLocks/>
          </p:cNvSpPr>
          <p:nvPr userDrawn="1"/>
        </p:nvSpPr>
        <p:spPr>
          <a:xfrm>
            <a:off x="9141542" y="36000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2CD2F0-4FD2-764B-8F05-837DEC568E72}" type="slidenum">
              <a:rPr lang="ja-JP" altLang="en-US" sz="2400" smtClean="0"/>
              <a:pPr/>
              <a:t>‹#›</a:t>
            </a:fld>
            <a:endParaRPr lang="ja-JP" altLang="en-US" sz="2400"/>
          </a:p>
        </p:txBody>
      </p:sp>
    </p:spTree>
    <p:extLst>
      <p:ext uri="{BB962C8B-B14F-4D97-AF65-F5344CB8AC3E}">
        <p14:creationId xmlns:p14="http://schemas.microsoft.com/office/powerpoint/2010/main" val="269654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5417"/>
          </a:xfrm>
          <a:prstGeom prst="rect">
            <a:avLst/>
          </a:prstGeom>
        </p:spPr>
        <p:txBody>
          <a:bodyPr/>
          <a:lstStyle>
            <a:lvl1pPr>
              <a:defRPr b="1"/>
            </a:lvl1pPr>
          </a:lstStyle>
          <a:p>
            <a:r>
              <a:rPr lang="ja-JP" altLang="en-US"/>
              <a:t>マスター タイトルの書式設定</a:t>
            </a:r>
            <a:endParaRPr lang="en-US" dirty="0"/>
          </a:p>
        </p:txBody>
      </p:sp>
      <p:sp>
        <p:nvSpPr>
          <p:cNvPr id="4" name="Date Placeholder 3"/>
          <p:cNvSpPr>
            <a:spLocks noGrp="1"/>
          </p:cNvSpPr>
          <p:nvPr>
            <p:ph type="dt" sz="half" idx="10"/>
          </p:nvPr>
        </p:nvSpPr>
        <p:spPr/>
        <p:txBody>
          <a:bodyPr/>
          <a:lstStyle/>
          <a:p>
            <a:fld id="{D86E9989-E6C0-A14B-983A-FE47221F9B54}" type="datetime1">
              <a:rPr kumimoji="1" lang="ja-JP" altLang="en-US" smtClean="0"/>
              <a:t>2022/9/9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41542" y="360004"/>
            <a:ext cx="2743200" cy="365125"/>
          </a:xfrm>
          <a:prstGeom prst="rect">
            <a:avLst/>
          </a:prstGeom>
        </p:spPr>
        <p:txBody>
          <a:bodyPr/>
          <a:lstStyle>
            <a:lvl1pPr>
              <a:defRPr sz="2400">
                <a:solidFill>
                  <a:schemeClr val="tx1"/>
                </a:solidFill>
              </a:defRPr>
            </a:lvl1pPr>
          </a:lstStyle>
          <a:p>
            <a:fld id="{442CD2F0-4FD2-764B-8F05-837DEC568E72}" type="slidenum">
              <a:rPr lang="ja-JP" altLang="en-US" smtClean="0"/>
              <a:pPr/>
              <a:t>‹#›</a:t>
            </a:fld>
            <a:endParaRPr lang="ja-JP" altLang="en-US"/>
          </a:p>
        </p:txBody>
      </p:sp>
    </p:spTree>
    <p:extLst>
      <p:ext uri="{BB962C8B-B14F-4D97-AF65-F5344CB8AC3E}">
        <p14:creationId xmlns:p14="http://schemas.microsoft.com/office/powerpoint/2010/main" val="98430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7316" y="365125"/>
            <a:ext cx="8829368" cy="775417"/>
          </a:xfrm>
          <a:prstGeom prst="rect">
            <a:avLst/>
          </a:prstGeom>
        </p:spPr>
        <p:txBody>
          <a:bodyPr>
            <a:normAutofit/>
          </a:bodyPr>
          <a:lstStyle>
            <a:lvl1pPr>
              <a:defRPr sz="4800" b="1"/>
            </a:lvl1pPr>
          </a:lstStyle>
          <a:p>
            <a:r>
              <a:rPr lang="ja-JP" altLang="en-US"/>
              <a:t>マスター タイトルの書式設定</a:t>
            </a:r>
            <a:endParaRPr lang="en-US" dirty="0"/>
          </a:p>
        </p:txBody>
      </p:sp>
      <p:sp>
        <p:nvSpPr>
          <p:cNvPr id="4" name="Date Placeholder 3"/>
          <p:cNvSpPr>
            <a:spLocks noGrp="1"/>
          </p:cNvSpPr>
          <p:nvPr>
            <p:ph type="dt" sz="half" idx="10"/>
          </p:nvPr>
        </p:nvSpPr>
        <p:spPr/>
        <p:txBody>
          <a:bodyPr/>
          <a:lstStyle/>
          <a:p>
            <a:fld id="{D86E9989-E6C0-A14B-983A-FE47221F9B54}" type="datetime1">
              <a:rPr kumimoji="1" lang="ja-JP" altLang="en-US" smtClean="0"/>
              <a:t>2022/9/9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41542" y="360004"/>
            <a:ext cx="2743200" cy="365125"/>
          </a:xfrm>
          <a:prstGeom prst="rect">
            <a:avLst/>
          </a:prstGeom>
        </p:spPr>
        <p:txBody>
          <a:bodyPr/>
          <a:lstStyle>
            <a:lvl1pPr>
              <a:defRPr sz="2400">
                <a:solidFill>
                  <a:schemeClr val="tx1"/>
                </a:solidFill>
              </a:defRPr>
            </a:lvl1pPr>
          </a:lstStyle>
          <a:p>
            <a:fld id="{442CD2F0-4FD2-764B-8F05-837DEC568E72}" type="slidenum">
              <a:rPr lang="ja-JP" altLang="en-US" smtClean="0"/>
              <a:pPr/>
              <a:t>‹#›</a:t>
            </a:fld>
            <a:endParaRPr lang="ja-JP" altLang="en-US"/>
          </a:p>
        </p:txBody>
      </p:sp>
      <p:sp>
        <p:nvSpPr>
          <p:cNvPr id="8" name="テキスト プレースホルダー 7">
            <a:extLst>
              <a:ext uri="{FF2B5EF4-FFF2-40B4-BE49-F238E27FC236}">
                <a16:creationId xmlns:a16="http://schemas.microsoft.com/office/drawing/2014/main" id="{96A3C4F3-787B-B546-884E-3A966567AA97}"/>
              </a:ext>
            </a:extLst>
          </p:cNvPr>
          <p:cNvSpPr>
            <a:spLocks noGrp="1"/>
          </p:cNvSpPr>
          <p:nvPr>
            <p:ph type="body" sz="quarter" idx="13"/>
          </p:nvPr>
        </p:nvSpPr>
        <p:spPr>
          <a:xfrm>
            <a:off x="0" y="1474788"/>
            <a:ext cx="12192000" cy="4365625"/>
          </a:xfrm>
        </p:spPr>
        <p:txBody>
          <a:bodyPr>
            <a:normAutofit/>
          </a:bodyPr>
          <a:lstStyle>
            <a:lvl1pPr>
              <a:defRPr sz="2600"/>
            </a:lvl1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Tree>
    <p:extLst>
      <p:ext uri="{BB962C8B-B14F-4D97-AF65-F5344CB8AC3E}">
        <p14:creationId xmlns:p14="http://schemas.microsoft.com/office/powerpoint/2010/main" val="521966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792774"/>
            <a:ext cx="121920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dirty="0"/>
              <a:t>2 </a:t>
            </a:r>
            <a:r>
              <a:rPr lang="ja-JP" altLang="en-US"/>
              <a:t>レベル
第 </a:t>
            </a:r>
            <a:r>
              <a:rPr lang="en-US" altLang="ja-JP" dirty="0"/>
              <a:t>3 </a:t>
            </a:r>
            <a:r>
              <a:rPr lang="ja-JP" altLang="en-US"/>
              <a:t>レベル
第 </a:t>
            </a:r>
            <a:r>
              <a:rPr lang="en-US" altLang="ja-JP" dirty="0"/>
              <a:t>4 </a:t>
            </a:r>
            <a:r>
              <a:rPr lang="ja-JP" altLang="en-US"/>
              <a:t>レベル
第 </a:t>
            </a:r>
            <a:r>
              <a:rPr lang="en-US" altLang="ja-JP" dirty="0"/>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A25A9-9E35-C549-A9F5-150EDC1F5393}" type="datetime1">
              <a:rPr kumimoji="1" lang="ja-JP" altLang="en-US" smtClean="0"/>
              <a:t>2022/9/9</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141541" y="356650"/>
            <a:ext cx="2743200" cy="365125"/>
          </a:xfrm>
          <a:prstGeom prst="rect">
            <a:avLst/>
          </a:prstGeom>
        </p:spPr>
        <p:txBody>
          <a:bodyPr vert="horz" lIns="91440" tIns="45720" rIns="91440" bIns="45720" rtlCol="0" anchor="ctr"/>
          <a:lstStyle>
            <a:lvl1pPr algn="r">
              <a:defRPr sz="2400">
                <a:solidFill>
                  <a:schemeClr val="tx1"/>
                </a:solidFill>
              </a:defRPr>
            </a:lvl1pPr>
          </a:lstStyle>
          <a:p>
            <a:fld id="{442CD2F0-4FD2-764B-8F05-837DEC568E72}" type="slidenum">
              <a:rPr lang="ja-JP" altLang="en-US" smtClean="0"/>
              <a:pPr/>
              <a:t>‹#›</a:t>
            </a:fld>
            <a:endParaRPr lang="ja-JP" altLang="en-US"/>
          </a:p>
        </p:txBody>
      </p:sp>
      <p:sp>
        <p:nvSpPr>
          <p:cNvPr id="7" name="タイトル プレースホルダー 6">
            <a:extLst>
              <a:ext uri="{FF2B5EF4-FFF2-40B4-BE49-F238E27FC236}">
                <a16:creationId xmlns:a16="http://schemas.microsoft.com/office/drawing/2014/main" id="{C06A2712-4062-7945-BF48-5B9D7D280C3C}"/>
              </a:ext>
            </a:extLst>
          </p:cNvPr>
          <p:cNvSpPr>
            <a:spLocks noGrp="1"/>
          </p:cNvSpPr>
          <p:nvPr>
            <p:ph type="title"/>
          </p:nvPr>
        </p:nvSpPr>
        <p:spPr>
          <a:xfrm>
            <a:off x="838200" y="297656"/>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4229782157"/>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74" r:id="rId3"/>
    <p:sldLayoutId id="2147483680" r:id="rId4"/>
  </p:sldLayoutIdLst>
  <p:hf hdr="0" ftr="0" dt="0"/>
  <p:txStyles>
    <p:titleStyle>
      <a:lvl1pPr algn="l" defTabSz="914400" rtl="0" eaLnBrk="1" latinLnBrk="0" hangingPunct="1">
        <a:lnSpc>
          <a:spcPct val="90000"/>
        </a:lnSpc>
        <a:spcBef>
          <a:spcPct val="0"/>
        </a:spcBef>
        <a:buNone/>
        <a:defRPr kumimoji="1" sz="48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kumimoji="1"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emf"/><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5.png"/><Relationship Id="rId7"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50.png"/><Relationship Id="rId10" Type="http://schemas.openxmlformats.org/officeDocument/2006/relationships/image" Target="../media/image20.png"/><Relationship Id="rId4" Type="http://schemas.openxmlformats.org/officeDocument/2006/relationships/image" Target="../media/image40.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0.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50.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FD1763-7E52-0D47-9AB1-0DBCB4EC12A2}"/>
              </a:ext>
            </a:extLst>
          </p:cNvPr>
          <p:cNvSpPr>
            <a:spLocks noGrp="1"/>
          </p:cNvSpPr>
          <p:nvPr>
            <p:ph type="ctrTitle"/>
          </p:nvPr>
        </p:nvSpPr>
        <p:spPr>
          <a:xfrm>
            <a:off x="579120" y="1061545"/>
            <a:ext cx="11033760" cy="2998319"/>
          </a:xfrm>
        </p:spPr>
        <p:txBody>
          <a:bodyPr anchor="ctr">
            <a:normAutofit/>
          </a:bodyPr>
          <a:lstStyle/>
          <a:p>
            <a:r>
              <a:rPr lang="en-US" altLang="ja-JP" sz="5400" dirty="0"/>
              <a:t>Neutron multiplicity measurement</a:t>
            </a:r>
            <a:br>
              <a:rPr lang="en-US" altLang="ja-JP" sz="5400" dirty="0"/>
            </a:br>
            <a:r>
              <a:rPr lang="en-US" altLang="ja-JP" sz="5400" dirty="0"/>
              <a:t>in muon capture on oxygen</a:t>
            </a:r>
            <a:br>
              <a:rPr lang="en-US" altLang="ja-JP" sz="5400" dirty="0"/>
            </a:br>
            <a:r>
              <a:rPr lang="en-US" altLang="ja-JP" sz="5400" dirty="0"/>
              <a:t>in SK-Gd</a:t>
            </a:r>
            <a:endParaRPr lang="ja-JP" altLang="en-US" sz="5400"/>
          </a:p>
        </p:txBody>
      </p:sp>
      <p:sp>
        <p:nvSpPr>
          <p:cNvPr id="3" name="字幕 2">
            <a:extLst>
              <a:ext uri="{FF2B5EF4-FFF2-40B4-BE49-F238E27FC236}">
                <a16:creationId xmlns:a16="http://schemas.microsoft.com/office/drawing/2014/main" id="{A07B0C4B-4DE4-6F47-A9EA-AB977A4FABC1}"/>
              </a:ext>
            </a:extLst>
          </p:cNvPr>
          <p:cNvSpPr>
            <a:spLocks noGrp="1"/>
          </p:cNvSpPr>
          <p:nvPr>
            <p:ph type="subTitle" idx="1"/>
          </p:nvPr>
        </p:nvSpPr>
        <p:spPr>
          <a:xfrm>
            <a:off x="1524000" y="4004793"/>
            <a:ext cx="9144000" cy="2572791"/>
          </a:xfrm>
        </p:spPr>
        <p:txBody>
          <a:bodyPr anchor="ctr">
            <a:normAutofit/>
          </a:bodyPr>
          <a:lstStyle/>
          <a:p>
            <a:r>
              <a:rPr lang="en-US" altLang="ja-JP" sz="2800" dirty="0"/>
              <a:t>Sep. 17, 2022</a:t>
            </a:r>
          </a:p>
          <a:p>
            <a:r>
              <a:rPr lang="en-US" altLang="ja-JP" sz="2800" dirty="0"/>
              <a:t>@</a:t>
            </a:r>
            <a:r>
              <a:rPr lang="en-US" altLang="ja-JP" sz="2800" dirty="0" err="1"/>
              <a:t>Erice</a:t>
            </a:r>
            <a:r>
              <a:rPr lang="en-US" altLang="ja-JP" sz="2800" dirty="0"/>
              <a:t> school</a:t>
            </a:r>
          </a:p>
          <a:p>
            <a:r>
              <a:rPr kumimoji="1" lang="en-US" altLang="ja-JP" sz="2800" dirty="0" err="1"/>
              <a:t>Shintaro</a:t>
            </a:r>
            <a:r>
              <a:rPr kumimoji="1" lang="en-US" altLang="ja-JP" sz="2800" dirty="0"/>
              <a:t> MIKI (ICRR, Univ. of Tokyo)</a:t>
            </a:r>
          </a:p>
          <a:p>
            <a:r>
              <a:rPr kumimoji="1" lang="en-US" altLang="ja-JP" sz="2800" dirty="0" err="1"/>
              <a:t>smiki@km.icrr.u-tokyo.ac.jp</a:t>
            </a:r>
            <a:endParaRPr kumimoji="1" lang="ja-JP" altLang="en-US" sz="2800"/>
          </a:p>
        </p:txBody>
      </p:sp>
    </p:spTree>
    <p:extLst>
      <p:ext uri="{BB962C8B-B14F-4D97-AF65-F5344CB8AC3E}">
        <p14:creationId xmlns:p14="http://schemas.microsoft.com/office/powerpoint/2010/main" val="186691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3A8D0-B8B6-A644-B9A7-7B3844D88DB0}"/>
              </a:ext>
            </a:extLst>
          </p:cNvPr>
          <p:cNvSpPr>
            <a:spLocks noGrp="1"/>
          </p:cNvSpPr>
          <p:nvPr>
            <p:ph type="title"/>
          </p:nvPr>
        </p:nvSpPr>
        <p:spPr/>
        <p:txBody>
          <a:bodyPr/>
          <a:lstStyle/>
          <a:p>
            <a:r>
              <a:rPr kumimoji="1" lang="en-US" altLang="ja-JP" dirty="0"/>
              <a:t>Neutron multiplicity measurement</a:t>
            </a:r>
            <a:endParaRPr kumimoji="1" lang="ja-JP" altLang="en-US"/>
          </a:p>
        </p:txBody>
      </p:sp>
      <p:sp>
        <p:nvSpPr>
          <p:cNvPr id="3" name="スライド番号プレースホルダー 2">
            <a:extLst>
              <a:ext uri="{FF2B5EF4-FFF2-40B4-BE49-F238E27FC236}">
                <a16:creationId xmlns:a16="http://schemas.microsoft.com/office/drawing/2014/main" id="{D5ABE363-6DAB-6440-B37B-B8F9C1058789}"/>
              </a:ext>
            </a:extLst>
          </p:cNvPr>
          <p:cNvSpPr>
            <a:spLocks noGrp="1"/>
          </p:cNvSpPr>
          <p:nvPr>
            <p:ph type="sldNum" sz="quarter" idx="12"/>
          </p:nvPr>
        </p:nvSpPr>
        <p:spPr/>
        <p:txBody>
          <a:bodyPr/>
          <a:lstStyle/>
          <a:p>
            <a:fld id="{442CD2F0-4FD2-764B-8F05-837DEC568E72}" type="slidenum">
              <a:rPr lang="ja-JP" altLang="en-US" smtClean="0"/>
              <a:pPr/>
              <a:t>10</a:t>
            </a:fld>
            <a:endParaRPr lang="ja-JP" altLang="en-US"/>
          </a:p>
        </p:txBody>
      </p:sp>
      <mc:AlternateContent xmlns:mc="http://schemas.openxmlformats.org/markup-compatibility/2006">
        <mc:Choice xmlns:a14="http://schemas.microsoft.com/office/drawing/2010/main" Requires="a14">
          <p:sp>
            <p:nvSpPr>
              <p:cNvPr id="4" name="テキスト プレースホルダー 3">
                <a:extLst>
                  <a:ext uri="{FF2B5EF4-FFF2-40B4-BE49-F238E27FC236}">
                    <a16:creationId xmlns:a16="http://schemas.microsoft.com/office/drawing/2014/main" id="{6F1C981A-C05B-8249-B044-EC73C6ECF382}"/>
                  </a:ext>
                </a:extLst>
              </p:cNvPr>
              <p:cNvSpPr>
                <a:spLocks noGrp="1"/>
              </p:cNvSpPr>
              <p:nvPr>
                <p:ph type="body" sz="quarter" idx="13"/>
              </p:nvPr>
            </p:nvSpPr>
            <p:spPr>
              <a:xfrm>
                <a:off x="0" y="1474788"/>
                <a:ext cx="12192000" cy="4365625"/>
              </a:xfrm>
            </p:spPr>
            <p:txBody>
              <a:bodyPr/>
              <a:lstStyle/>
              <a:p>
                <a:r>
                  <a:rPr kumimoji="1" lang="en-US" altLang="ja-JP" dirty="0"/>
                  <a:t>Measured in cosmic ray stopping muon events </a:t>
                </a:r>
                <a:r>
                  <a:rPr kumimoji="1" lang="en-US" altLang="ja-JP" sz="2400" dirty="0"/>
                  <a:t>(</a:t>
                </a:r>
                <a:r>
                  <a:rPr kumimoji="1" lang="en-US" altLang="ja-JP" sz="2400" dirty="0" err="1"/>
                  <a:t>livetime</a:t>
                </a:r>
                <a:r>
                  <a:rPr kumimoji="1" lang="en-US" altLang="ja-JP" sz="2400" dirty="0"/>
                  <a:t>: 215.5 days)</a:t>
                </a:r>
                <a:r>
                  <a:rPr kumimoji="1" lang="en-US" altLang="ja-JP" dirty="0"/>
                  <a:t>.</a:t>
                </a:r>
              </a:p>
              <a:p>
                <a:r>
                  <a:rPr lang="en-US" altLang="ja-JP" dirty="0" err="1"/>
                  <a:t>Num</a:t>
                </a:r>
                <a:r>
                  <a:rPr lang="en-US" altLang="ja-JP" dirty="0"/>
                  <a:t> of muon capture is statistically estimated to be</a:t>
                </a:r>
                <a:br>
                  <a:rPr lang="en-US" altLang="ja-JP" dirty="0"/>
                </a:br>
                <a:r>
                  <a:rPr lang="en-US" altLang="ja-JP" dirty="0"/>
                  <a:t>		</a:t>
                </a:r>
                <a14:m>
                  <m:oMath xmlns:m="http://schemas.openxmlformats.org/officeDocument/2006/math">
                    <m:r>
                      <a:rPr lang="en-US" altLang="ja-JP" b="0" i="1" smtClean="0">
                        <a:latin typeface="Cambria Math" panose="02040503050406030204" pitchFamily="18" charset="0"/>
                      </a:rPr>
                      <m:t>766892      ×     </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1+1.37</m:t>
                        </m:r>
                      </m:den>
                    </m:f>
                    <m:r>
                      <a:rPr lang="en-US" altLang="ja-JP" b="0" i="1" smtClean="0">
                        <a:latin typeface="Cambria Math" panose="02040503050406030204" pitchFamily="18" charset="0"/>
                      </a:rPr>
                      <m:t>     ×       0.184       =53539</m:t>
                    </m:r>
                  </m:oMath>
                </a14:m>
                <a:endParaRPr kumimoji="1" lang="en-US" altLang="ja-JP" dirty="0"/>
              </a:p>
              <a:p>
                <a:endParaRPr lang="en-US" altLang="ja-JP" dirty="0"/>
              </a:p>
              <a:p>
                <a:r>
                  <a:rPr kumimoji="1" lang="en-US" altLang="ja-JP" dirty="0"/>
                  <a:t>In stopping muon events with no tagged decay-e:</a:t>
                </a:r>
                <a:endParaRPr kumimoji="1" lang="ja-JP" altLang="en-US"/>
              </a:p>
            </p:txBody>
          </p:sp>
        </mc:Choice>
        <mc:Fallback>
          <p:sp>
            <p:nvSpPr>
              <p:cNvPr id="4" name="テキスト プレースホルダー 3">
                <a:extLst>
                  <a:ext uri="{FF2B5EF4-FFF2-40B4-BE49-F238E27FC236}">
                    <a16:creationId xmlns:a16="http://schemas.microsoft.com/office/drawing/2014/main" id="{6F1C981A-C05B-8249-B044-EC73C6ECF382}"/>
                  </a:ext>
                </a:extLst>
              </p:cNvPr>
              <p:cNvSpPr>
                <a:spLocks noGrp="1" noRot="1" noChangeAspect="1" noMove="1" noResize="1" noEditPoints="1" noAdjustHandles="1" noChangeArrowheads="1" noChangeShapeType="1" noTextEdit="1"/>
              </p:cNvSpPr>
              <p:nvPr>
                <p:ph type="body" sz="quarter" idx="13"/>
              </p:nvPr>
            </p:nvSpPr>
            <p:spPr>
              <a:xfrm>
                <a:off x="0" y="1474788"/>
                <a:ext cx="12192000" cy="4365625"/>
              </a:xfrm>
              <a:blipFill>
                <a:blip r:embed="rId3"/>
                <a:stretch>
                  <a:fillRect l="-729" t="-580"/>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5F863E9D-74AE-6D44-9594-D6F2954B0D18}"/>
              </a:ext>
            </a:extLst>
          </p:cNvPr>
          <p:cNvSpPr txBox="1"/>
          <p:nvPr/>
        </p:nvSpPr>
        <p:spPr>
          <a:xfrm>
            <a:off x="1389888" y="3084576"/>
            <a:ext cx="2036135" cy="461665"/>
          </a:xfrm>
          <a:prstGeom prst="rect">
            <a:avLst/>
          </a:prstGeom>
          <a:noFill/>
        </p:spPr>
        <p:txBody>
          <a:bodyPr wrap="none" rtlCol="0">
            <a:spAutoFit/>
          </a:bodyPr>
          <a:lstStyle/>
          <a:p>
            <a:r>
              <a:rPr lang="en-US" altLang="ja-JP" sz="2400" dirty="0" err="1"/>
              <a:t>Num</a:t>
            </a:r>
            <a:r>
              <a:rPr lang="en-US" altLang="ja-JP" sz="2400" dirty="0"/>
              <a:t> of muons</a:t>
            </a:r>
            <a:endParaRPr kumimoji="1" lang="ja-JP" altLang="en-US" sz="2400"/>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B27EEAA2-89C9-9143-8F18-41E82A9E98CD}"/>
                  </a:ext>
                </a:extLst>
              </p:cNvPr>
              <p:cNvSpPr txBox="1"/>
              <p:nvPr/>
            </p:nvSpPr>
            <p:spPr>
              <a:xfrm>
                <a:off x="3645408" y="3108960"/>
                <a:ext cx="1690719" cy="461665"/>
              </a:xfrm>
              <a:prstGeom prst="rect">
                <a:avLst/>
              </a:prstGeom>
              <a:noFill/>
            </p:spPr>
            <p:txBody>
              <a:bodyPr wrap="none" rtlCol="0">
                <a:spAutoFit/>
              </a:bodyPr>
              <a:lstStyle/>
              <a:p>
                <a14:m>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𝜇</m:t>
                        </m:r>
                      </m:e>
                      <m:sup>
                        <m:r>
                          <a:rPr kumimoji="1" lang="en-US" altLang="ja-JP" sz="2400" b="0" i="1" smtClean="0">
                            <a:latin typeface="Cambria Math" panose="02040503050406030204" pitchFamily="18" charset="0"/>
                          </a:rPr>
                          <m:t>+</m:t>
                        </m:r>
                      </m:sup>
                    </m:sSup>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𝜇</m:t>
                        </m:r>
                      </m:e>
                      <m:sup>
                        <m:r>
                          <a:rPr kumimoji="1" lang="en-US" altLang="ja-JP" sz="2400" b="0" i="1" smtClean="0">
                            <a:latin typeface="Cambria Math" panose="02040503050406030204" pitchFamily="18" charset="0"/>
                          </a:rPr>
                          <m:t>−</m:t>
                        </m:r>
                      </m:sup>
                    </m:sSup>
                  </m:oMath>
                </a14:m>
                <a:r>
                  <a:rPr kumimoji="1" lang="en-US" altLang="ja-JP" sz="2400" dirty="0"/>
                  <a:t> ratio</a:t>
                </a:r>
                <a:endParaRPr kumimoji="1" lang="ja-JP" altLang="en-US" sz="2400"/>
              </a:p>
            </p:txBody>
          </p:sp>
        </mc:Choice>
        <mc:Fallback>
          <p:sp>
            <p:nvSpPr>
              <p:cNvPr id="6" name="テキスト ボックス 5">
                <a:extLst>
                  <a:ext uri="{FF2B5EF4-FFF2-40B4-BE49-F238E27FC236}">
                    <a16:creationId xmlns:a16="http://schemas.microsoft.com/office/drawing/2014/main" id="{B27EEAA2-89C9-9143-8F18-41E82A9E98CD}"/>
                  </a:ext>
                </a:extLst>
              </p:cNvPr>
              <p:cNvSpPr txBox="1">
                <a:spLocks noRot="1" noChangeAspect="1" noMove="1" noResize="1" noEditPoints="1" noAdjustHandles="1" noChangeArrowheads="1" noChangeShapeType="1" noTextEdit="1"/>
              </p:cNvSpPr>
              <p:nvPr/>
            </p:nvSpPr>
            <p:spPr>
              <a:xfrm>
                <a:off x="3645408" y="3108960"/>
                <a:ext cx="1690719" cy="461665"/>
              </a:xfrm>
              <a:prstGeom prst="rect">
                <a:avLst/>
              </a:prstGeom>
              <a:blipFill>
                <a:blip r:embed="rId4"/>
                <a:stretch>
                  <a:fillRect t="-8108" r="-4478" b="-2973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7C6FF885-71D1-934D-8F47-F3CA70BFCB51}"/>
                  </a:ext>
                </a:extLst>
              </p:cNvPr>
              <p:cNvSpPr txBox="1"/>
              <p:nvPr/>
            </p:nvSpPr>
            <p:spPr>
              <a:xfrm>
                <a:off x="5433151" y="3084576"/>
                <a:ext cx="2220608" cy="461665"/>
              </a:xfrm>
              <a:prstGeom prst="rect">
                <a:avLst/>
              </a:prstGeom>
              <a:noFill/>
            </p:spPr>
            <p:txBody>
              <a:bodyPr wrap="none" rtlCol="0">
                <a:spAutoFit/>
              </a:bodyPr>
              <a:lstStyle/>
              <a:p>
                <a14:m>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𝜇</m:t>
                        </m:r>
                      </m:e>
                      <m:sup>
                        <m:r>
                          <a:rPr kumimoji="1" lang="en-US" altLang="ja-JP" sz="2400" b="0" i="1" smtClean="0">
                            <a:latin typeface="Cambria Math" panose="02040503050406030204" pitchFamily="18" charset="0"/>
                          </a:rPr>
                          <m:t>−</m:t>
                        </m:r>
                      </m:sup>
                    </m:sSup>
                  </m:oMath>
                </a14:m>
                <a:r>
                  <a:rPr kumimoji="1" lang="en-US" altLang="ja-JP" sz="2400" dirty="0"/>
                  <a:t> capture </a:t>
                </a:r>
                <a:r>
                  <a:rPr kumimoji="1" lang="en-US" altLang="ja-JP" sz="2400" dirty="0" err="1"/>
                  <a:t>prob</a:t>
                </a:r>
                <a:endParaRPr kumimoji="1" lang="ja-JP" altLang="en-US" sz="2400"/>
              </a:p>
            </p:txBody>
          </p:sp>
        </mc:Choice>
        <mc:Fallback>
          <p:sp>
            <p:nvSpPr>
              <p:cNvPr id="7" name="テキスト ボックス 6">
                <a:extLst>
                  <a:ext uri="{FF2B5EF4-FFF2-40B4-BE49-F238E27FC236}">
                    <a16:creationId xmlns:a16="http://schemas.microsoft.com/office/drawing/2014/main" id="{7C6FF885-71D1-934D-8F47-F3CA70BFCB51}"/>
                  </a:ext>
                </a:extLst>
              </p:cNvPr>
              <p:cNvSpPr txBox="1">
                <a:spLocks noRot="1" noChangeAspect="1" noMove="1" noResize="1" noEditPoints="1" noAdjustHandles="1" noChangeArrowheads="1" noChangeShapeType="1" noTextEdit="1"/>
              </p:cNvSpPr>
              <p:nvPr/>
            </p:nvSpPr>
            <p:spPr>
              <a:xfrm>
                <a:off x="5433151" y="3084576"/>
                <a:ext cx="2220608" cy="461665"/>
              </a:xfrm>
              <a:prstGeom prst="rect">
                <a:avLst/>
              </a:prstGeom>
              <a:blipFill>
                <a:blip r:embed="rId5"/>
                <a:stretch>
                  <a:fillRect l="-568" t="-5405" r="-2841" b="-2973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graphicFrame>
            <p:nvGraphicFramePr>
              <p:cNvPr id="8" name="表 7">
                <a:extLst>
                  <a:ext uri="{FF2B5EF4-FFF2-40B4-BE49-F238E27FC236}">
                    <a16:creationId xmlns:a16="http://schemas.microsoft.com/office/drawing/2014/main" id="{DCA8A43E-8C5E-E24D-B649-8F5F6C08934D}"/>
                  </a:ext>
                </a:extLst>
              </p:cNvPr>
              <p:cNvGraphicFramePr>
                <a:graphicFrameLocks noGrp="1"/>
              </p:cNvGraphicFramePr>
              <p:nvPr>
                <p:extLst>
                  <p:ext uri="{D42A27DB-BD31-4B8C-83A1-F6EECF244321}">
                    <p14:modId xmlns:p14="http://schemas.microsoft.com/office/powerpoint/2010/main" val="3168859522"/>
                  </p:ext>
                </p:extLst>
              </p:nvPr>
            </p:nvGraphicFramePr>
            <p:xfrm>
              <a:off x="918038" y="4323925"/>
              <a:ext cx="9692640" cy="1737360"/>
            </p:xfrm>
            <a:graphic>
              <a:graphicData uri="http://schemas.openxmlformats.org/drawingml/2006/table">
                <a:tbl>
                  <a:tblPr firstRow="1" bandRow="1">
                    <a:tableStyleId>{5C22544A-7EE6-4342-B048-85BDC9FD1C3A}</a:tableStyleId>
                  </a:tblPr>
                  <a:tblGrid>
                    <a:gridCol w="2523744">
                      <a:extLst>
                        <a:ext uri="{9D8B030D-6E8A-4147-A177-3AD203B41FA5}">
                          <a16:colId xmlns:a16="http://schemas.microsoft.com/office/drawing/2014/main" val="918946405"/>
                        </a:ext>
                      </a:extLst>
                    </a:gridCol>
                    <a:gridCol w="1194816">
                      <a:extLst>
                        <a:ext uri="{9D8B030D-6E8A-4147-A177-3AD203B41FA5}">
                          <a16:colId xmlns:a16="http://schemas.microsoft.com/office/drawing/2014/main" val="227911843"/>
                        </a:ext>
                      </a:extLst>
                    </a:gridCol>
                    <a:gridCol w="1085088">
                      <a:extLst>
                        <a:ext uri="{9D8B030D-6E8A-4147-A177-3AD203B41FA5}">
                          <a16:colId xmlns:a16="http://schemas.microsoft.com/office/drawing/2014/main" val="2927640691"/>
                        </a:ext>
                      </a:extLst>
                    </a:gridCol>
                    <a:gridCol w="950976">
                      <a:extLst>
                        <a:ext uri="{9D8B030D-6E8A-4147-A177-3AD203B41FA5}">
                          <a16:colId xmlns:a16="http://schemas.microsoft.com/office/drawing/2014/main" val="1329584356"/>
                        </a:ext>
                      </a:extLst>
                    </a:gridCol>
                    <a:gridCol w="1158240">
                      <a:extLst>
                        <a:ext uri="{9D8B030D-6E8A-4147-A177-3AD203B41FA5}">
                          <a16:colId xmlns:a16="http://schemas.microsoft.com/office/drawing/2014/main" val="1632002676"/>
                        </a:ext>
                      </a:extLst>
                    </a:gridCol>
                    <a:gridCol w="1389888">
                      <a:extLst>
                        <a:ext uri="{9D8B030D-6E8A-4147-A177-3AD203B41FA5}">
                          <a16:colId xmlns:a16="http://schemas.microsoft.com/office/drawing/2014/main" val="3317729255"/>
                        </a:ext>
                      </a:extLst>
                    </a:gridCol>
                    <a:gridCol w="1389888">
                      <a:extLst>
                        <a:ext uri="{9D8B030D-6E8A-4147-A177-3AD203B41FA5}">
                          <a16:colId xmlns:a16="http://schemas.microsoft.com/office/drawing/2014/main" val="1990142557"/>
                        </a:ext>
                      </a:extLst>
                    </a:gridCol>
                  </a:tblGrid>
                  <a:tr h="370840">
                    <a:tc>
                      <a:txBody>
                        <a:bodyPr/>
                        <a:lstStyle/>
                        <a:p>
                          <a:r>
                            <a:rPr kumimoji="1" lang="en-US" altLang="ja-JP" sz="2400" dirty="0" err="1"/>
                            <a:t>Num</a:t>
                          </a:r>
                          <a:r>
                            <a:rPr kumimoji="1" lang="en-US" altLang="ja-JP" sz="2400" dirty="0"/>
                            <a:t> of tagged neutrons /event</a:t>
                          </a:r>
                          <a:endParaRPr kumimoji="1" lang="ja-JP" altLang="en-US" sz="2400"/>
                        </a:p>
                      </a:txBody>
                      <a:tcPr anchor="b">
                        <a:solidFill>
                          <a:schemeClr val="accent5">
                            <a:lumMod val="75000"/>
                          </a:schemeClr>
                        </a:solidFill>
                      </a:tcPr>
                    </a:tc>
                    <a:tc>
                      <a:txBody>
                        <a:bodyPr/>
                        <a:lstStyle/>
                        <a:p>
                          <a:pPr algn="r"/>
                          <a:r>
                            <a:rPr kumimoji="1" lang="en-US" altLang="ja-JP" sz="2400" dirty="0"/>
                            <a:t>0</a:t>
                          </a:r>
                          <a:endParaRPr kumimoji="1" lang="ja-JP" altLang="en-US" sz="2400"/>
                        </a:p>
                      </a:txBody>
                      <a:tcPr anchor="b">
                        <a:solidFill>
                          <a:schemeClr val="accent5">
                            <a:lumMod val="75000"/>
                          </a:schemeClr>
                        </a:solidFill>
                      </a:tcPr>
                    </a:tc>
                    <a:tc>
                      <a:txBody>
                        <a:bodyPr/>
                        <a:lstStyle/>
                        <a:p>
                          <a:pPr algn="r"/>
                          <a:r>
                            <a:rPr kumimoji="1" lang="en-US" altLang="ja-JP" sz="2400" dirty="0"/>
                            <a:t>1</a:t>
                          </a:r>
                          <a:endParaRPr kumimoji="1" lang="ja-JP" altLang="en-US" sz="2400"/>
                        </a:p>
                      </a:txBody>
                      <a:tcPr anchor="b">
                        <a:solidFill>
                          <a:schemeClr val="accent5">
                            <a:lumMod val="75000"/>
                          </a:schemeClr>
                        </a:solidFill>
                      </a:tcPr>
                    </a:tc>
                    <a:tc>
                      <a:txBody>
                        <a:bodyPr/>
                        <a:lstStyle/>
                        <a:p>
                          <a:pPr algn="r"/>
                          <a:r>
                            <a:rPr kumimoji="1" lang="en-US" altLang="ja-JP" sz="2400" dirty="0"/>
                            <a:t>2</a:t>
                          </a:r>
                          <a:endParaRPr kumimoji="1" lang="ja-JP" altLang="en-US" sz="2400"/>
                        </a:p>
                      </a:txBody>
                      <a:tcPr anchor="b">
                        <a:solidFill>
                          <a:schemeClr val="accent5">
                            <a:lumMod val="75000"/>
                          </a:schemeClr>
                        </a:solidFill>
                      </a:tcPr>
                    </a:tc>
                    <a:tc>
                      <a:txBody>
                        <a:bodyPr/>
                        <a:lstStyle/>
                        <a:p>
                          <a:pPr algn="r"/>
                          <a:r>
                            <a:rPr kumimoji="1" lang="en-US" altLang="ja-JP" sz="2400" dirty="0"/>
                            <a:t>3</a:t>
                          </a:r>
                          <a:endParaRPr kumimoji="1" lang="ja-JP" altLang="en-US" sz="2400"/>
                        </a:p>
                      </a:txBody>
                      <a:tcPr anchor="b">
                        <a:solidFill>
                          <a:schemeClr val="accent5">
                            <a:lumMod val="75000"/>
                          </a:schemeClr>
                        </a:solidFill>
                      </a:tcPr>
                    </a:tc>
                    <a:tc>
                      <a:txBody>
                        <a:bodyPr/>
                        <a:lstStyle/>
                        <a:p>
                          <a:pPr algn="r"/>
                          <a:r>
                            <a:rPr kumimoji="1" lang="en-US" altLang="ja-JP" sz="2400" dirty="0"/>
                            <a:t>4</a:t>
                          </a:r>
                          <a:endParaRPr kumimoji="1" lang="ja-JP" altLang="en-US" sz="2400"/>
                        </a:p>
                      </a:txBody>
                      <a:tcPr anchor="b">
                        <a:solidFill>
                          <a:schemeClr val="accent5">
                            <a:lumMod val="75000"/>
                          </a:schemeClr>
                        </a:solidFill>
                      </a:tcPr>
                    </a:tc>
                    <a:tc>
                      <a:txBody>
                        <a:bodyPr/>
                        <a:lstStyle/>
                        <a:p>
                          <a:pPr algn="r"/>
                          <a:r>
                            <a:rPr kumimoji="1" lang="en-US" altLang="ja-JP" sz="2400" dirty="0"/>
                            <a:t>5</a:t>
                          </a:r>
                          <a:endParaRPr kumimoji="1" lang="ja-JP" altLang="en-US" sz="2400"/>
                        </a:p>
                      </a:txBody>
                      <a:tcPr anchor="b">
                        <a:solidFill>
                          <a:schemeClr val="accent5">
                            <a:lumMod val="75000"/>
                          </a:schemeClr>
                        </a:solidFill>
                      </a:tcPr>
                    </a:tc>
                    <a:extLst>
                      <a:ext uri="{0D108BD9-81ED-4DB2-BD59-A6C34878D82A}">
                        <a16:rowId xmlns:a16="http://schemas.microsoft.com/office/drawing/2014/main" val="2755679441"/>
                      </a:ext>
                    </a:extLst>
                  </a:tr>
                  <a:tr h="370840">
                    <a:tc>
                      <a:txBody>
                        <a:bodyPr/>
                        <a:lstStyle/>
                        <a:p>
                          <a:r>
                            <a:rPr kumimoji="1" lang="en-US" altLang="ja-JP" sz="2400" dirty="0" err="1"/>
                            <a:t>Num</a:t>
                          </a:r>
                          <a:r>
                            <a:rPr kumimoji="1" lang="en-US" altLang="ja-JP" sz="2400" dirty="0"/>
                            <a:t> of events</a:t>
                          </a:r>
                          <a:endParaRPr kumimoji="1" lang="ja-JP" altLang="en-US" sz="2400"/>
                        </a:p>
                      </a:txBody>
                      <a:tcPr>
                        <a:solidFill>
                          <a:schemeClr val="bg2"/>
                        </a:solidFill>
                      </a:tcPr>
                    </a:tc>
                    <a:tc>
                      <a:txBody>
                        <a:bodyPr/>
                        <a:lstStyle/>
                        <a:p>
                          <a:pPr algn="r"/>
                          <a:r>
                            <a:rPr kumimoji="1" lang="en-US" altLang="ja-JP" sz="2400" dirty="0"/>
                            <a:t>333151</a:t>
                          </a:r>
                          <a:endParaRPr kumimoji="1" lang="ja-JP" altLang="en-US" sz="2400"/>
                        </a:p>
                      </a:txBody>
                      <a:tcPr>
                        <a:solidFill>
                          <a:schemeClr val="bg2"/>
                        </a:solidFill>
                      </a:tcPr>
                    </a:tc>
                    <a:tc>
                      <a:txBody>
                        <a:bodyPr/>
                        <a:lstStyle/>
                        <a:p>
                          <a:pPr algn="r"/>
                          <a:r>
                            <a:rPr kumimoji="1" lang="en-US" altLang="ja-JP" sz="2400" dirty="0"/>
                            <a:t>27505</a:t>
                          </a:r>
                          <a:endParaRPr kumimoji="1" lang="ja-JP" altLang="en-US" sz="2400"/>
                        </a:p>
                      </a:txBody>
                      <a:tcPr>
                        <a:solidFill>
                          <a:schemeClr val="bg2"/>
                        </a:solidFill>
                      </a:tcPr>
                    </a:tc>
                    <a:tc>
                      <a:txBody>
                        <a:bodyPr/>
                        <a:lstStyle/>
                        <a:p>
                          <a:pPr algn="r"/>
                          <a:r>
                            <a:rPr kumimoji="1" lang="en-US" altLang="ja-JP" sz="2400" dirty="0"/>
                            <a:t>1374</a:t>
                          </a:r>
                          <a:endParaRPr kumimoji="1" lang="ja-JP" altLang="en-US" sz="2400"/>
                        </a:p>
                      </a:txBody>
                      <a:tcPr>
                        <a:solidFill>
                          <a:schemeClr val="bg2"/>
                        </a:solidFill>
                      </a:tcPr>
                    </a:tc>
                    <a:tc>
                      <a:txBody>
                        <a:bodyPr/>
                        <a:lstStyle/>
                        <a:p>
                          <a:pPr algn="r"/>
                          <a:r>
                            <a:rPr kumimoji="1" lang="en-US" altLang="ja-JP" sz="2400" dirty="0"/>
                            <a:t>51</a:t>
                          </a:r>
                          <a:endParaRPr kumimoji="1" lang="ja-JP" altLang="en-US" sz="2400"/>
                        </a:p>
                      </a:txBody>
                      <a:tcPr>
                        <a:solidFill>
                          <a:schemeClr val="bg2"/>
                        </a:solidFill>
                      </a:tcPr>
                    </a:tc>
                    <a:tc>
                      <a:txBody>
                        <a:bodyPr/>
                        <a:lstStyle/>
                        <a:p>
                          <a:pPr algn="r"/>
                          <a:r>
                            <a:rPr kumimoji="1" lang="en-US" altLang="ja-JP" sz="2400" dirty="0"/>
                            <a:t>1</a:t>
                          </a:r>
                          <a:endParaRPr kumimoji="1" lang="ja-JP" altLang="en-US" sz="2400"/>
                        </a:p>
                      </a:txBody>
                      <a:tcPr>
                        <a:solidFill>
                          <a:schemeClr val="bg2"/>
                        </a:solidFill>
                      </a:tcPr>
                    </a:tc>
                    <a:tc>
                      <a:txBody>
                        <a:bodyPr/>
                        <a:lstStyle/>
                        <a:p>
                          <a:pPr algn="r"/>
                          <a:r>
                            <a:rPr kumimoji="1" lang="en-US" altLang="ja-JP" sz="2400" dirty="0"/>
                            <a:t>1</a:t>
                          </a:r>
                          <a:endParaRPr kumimoji="1" lang="ja-JP" altLang="en-US" sz="2400"/>
                        </a:p>
                      </a:txBody>
                      <a:tcPr>
                        <a:solidFill>
                          <a:schemeClr val="bg2"/>
                        </a:solidFill>
                      </a:tcPr>
                    </a:tc>
                    <a:extLst>
                      <a:ext uri="{0D108BD9-81ED-4DB2-BD59-A6C34878D82A}">
                        <a16:rowId xmlns:a16="http://schemas.microsoft.com/office/drawing/2014/main" val="477967907"/>
                      </a:ext>
                    </a:extLst>
                  </a:tr>
                  <a:tr h="370840">
                    <a:tc>
                      <a:txBody>
                        <a:bodyPr/>
                        <a:lstStyle/>
                        <a:p>
                          <a:r>
                            <a:rPr kumimoji="1" lang="en-US" altLang="ja-JP" sz="2400" dirty="0"/>
                            <a:t>Ratio</a:t>
                          </a:r>
                          <a:endParaRPr kumimoji="1" lang="ja-JP" altLang="en-US" sz="2400"/>
                        </a:p>
                      </a:txBody>
                      <a:tcPr>
                        <a:solidFill>
                          <a:schemeClr val="bg2"/>
                        </a:solidFill>
                      </a:tcPr>
                    </a:tc>
                    <a:tc>
                      <a:txBody>
                        <a:bodyPr/>
                        <a:lstStyle/>
                        <a:p>
                          <a:pPr algn="r"/>
                          <a:r>
                            <a:rPr kumimoji="1" lang="en-US" altLang="ja-JP" sz="2400" dirty="0"/>
                            <a:t>92%</a:t>
                          </a:r>
                          <a:endParaRPr kumimoji="1" lang="ja-JP" altLang="en-US" sz="2400"/>
                        </a:p>
                      </a:txBody>
                      <a:tcPr>
                        <a:solidFill>
                          <a:schemeClr val="bg2"/>
                        </a:solidFill>
                      </a:tcPr>
                    </a:tc>
                    <a:tc>
                      <a:txBody>
                        <a:bodyPr/>
                        <a:lstStyle/>
                        <a:p>
                          <a:pPr algn="r"/>
                          <a:r>
                            <a:rPr kumimoji="1" lang="en-US" altLang="ja-JP" sz="2400" dirty="0"/>
                            <a:t>7.6%</a:t>
                          </a:r>
                          <a:endParaRPr kumimoji="1" lang="ja-JP" altLang="en-US" sz="2400"/>
                        </a:p>
                      </a:txBody>
                      <a:tcPr>
                        <a:solidFill>
                          <a:schemeClr val="bg2"/>
                        </a:solidFill>
                      </a:tcPr>
                    </a:tc>
                    <a:tc>
                      <a:txBody>
                        <a:bodyPr/>
                        <a:lstStyle/>
                        <a:p>
                          <a:pPr algn="r"/>
                          <a:r>
                            <a:rPr kumimoji="1" lang="en-US" altLang="ja-JP" sz="2400" dirty="0"/>
                            <a:t>0.4%</a:t>
                          </a:r>
                          <a:endParaRPr kumimoji="1" lang="ja-JP" altLang="en-US" sz="2400"/>
                        </a:p>
                      </a:txBody>
                      <a:tcPr>
                        <a:solidFill>
                          <a:schemeClr val="bg2"/>
                        </a:solidFill>
                      </a:tcPr>
                    </a:tc>
                    <a:tc>
                      <a:txBody>
                        <a:bodyPr/>
                        <a:lstStyle/>
                        <a:p>
                          <a:pPr algn="r"/>
                          <a:r>
                            <a:rPr kumimoji="1" lang="en-US" altLang="ja-JP" sz="2400" dirty="0"/>
                            <a:t>0.014%</a:t>
                          </a:r>
                          <a:endParaRPr kumimoji="1" lang="ja-JP" altLang="en-US" sz="2400"/>
                        </a:p>
                      </a:txBody>
                      <a:tcPr>
                        <a:solidFill>
                          <a:schemeClr val="bg2"/>
                        </a:solidFill>
                      </a:tcPr>
                    </a:tc>
                    <a:tc>
                      <a:txBody>
                        <a:bodyPr/>
                        <a:lstStyle/>
                        <a:p>
                          <a:pPr algn="r"/>
                          <a14:m>
                            <m:oMath xmlns:m="http://schemas.openxmlformats.org/officeDocument/2006/math">
                              <m:r>
                                <a:rPr kumimoji="1" lang="en-US" altLang="ja-JP" sz="2000" b="0" i="1" smtClean="0">
                                  <a:latin typeface="Cambria Math" panose="02040503050406030204" pitchFamily="18" charset="0"/>
                                </a:rPr>
                                <m:t>3×</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10</m:t>
                                  </m:r>
                                </m:e>
                                <m:sup>
                                  <m:r>
                                    <a:rPr kumimoji="1" lang="en-US" altLang="ja-JP" sz="2000" b="0" i="1" smtClean="0">
                                      <a:latin typeface="Cambria Math" panose="02040503050406030204" pitchFamily="18" charset="0"/>
                                    </a:rPr>
                                    <m:t>−4</m:t>
                                  </m:r>
                                </m:sup>
                              </m:sSup>
                            </m:oMath>
                          </a14:m>
                          <a:r>
                            <a:rPr kumimoji="1" lang="en-US" altLang="ja-JP" sz="2000" dirty="0"/>
                            <a:t> %</a:t>
                          </a:r>
                          <a:endParaRPr kumimoji="1" lang="ja-JP" altLang="en-US" sz="2000"/>
                        </a:p>
                      </a:txBody>
                      <a:tcPr>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Sup>
                                <m:sSupPr>
                                  <m:ctrlP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10</m:t>
                                  </m:r>
                                </m:e>
                                <m:sup>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−4</m:t>
                                  </m:r>
                                </m:sup>
                              </m:sSup>
                            </m:oMath>
                          </a14:m>
                          <a:r>
                            <a:rPr kumimoji="1" lang="en-US" altLang="ja-JP" sz="2000" b="0" i="0" u="none" strike="noStrike" kern="1200" cap="none" spc="0" normalizeH="0" baseline="0" noProof="0" dirty="0">
                              <a:ln>
                                <a:noFill/>
                              </a:ln>
                              <a:solidFill>
                                <a:prstClr val="black"/>
                              </a:solidFill>
                              <a:effectLst/>
                              <a:uLnTx/>
                              <a:uFillTx/>
                              <a:latin typeface="+mn-lt"/>
                              <a:ea typeface="+mn-ea"/>
                              <a:cs typeface="+mn-cs"/>
                            </a:rPr>
                            <a:t> %</a:t>
                          </a:r>
                          <a:endParaRPr kumimoji="1" lang="ja-JP" altLang="en-US" sz="2000" b="0" i="0" u="none" strike="noStrike" kern="1200" cap="none" spc="0" normalizeH="0" baseline="0" noProof="0">
                            <a:ln>
                              <a:noFill/>
                            </a:ln>
                            <a:solidFill>
                              <a:prstClr val="black"/>
                            </a:solidFill>
                            <a:effectLst/>
                            <a:uLnTx/>
                            <a:uFillTx/>
                            <a:latin typeface="+mn-lt"/>
                            <a:ea typeface="+mn-ea"/>
                            <a:cs typeface="+mn-cs"/>
                          </a:endParaRPr>
                        </a:p>
                      </a:txBody>
                      <a:tcPr>
                        <a:solidFill>
                          <a:schemeClr val="bg2"/>
                        </a:solidFill>
                      </a:tcPr>
                    </a:tc>
                    <a:extLst>
                      <a:ext uri="{0D108BD9-81ED-4DB2-BD59-A6C34878D82A}">
                        <a16:rowId xmlns:a16="http://schemas.microsoft.com/office/drawing/2014/main" val="567886117"/>
                      </a:ext>
                    </a:extLst>
                  </a:tr>
                </a:tbl>
              </a:graphicData>
            </a:graphic>
          </p:graphicFrame>
        </mc:Choice>
        <mc:Fallback>
          <p:graphicFrame>
            <p:nvGraphicFramePr>
              <p:cNvPr id="8" name="表 7">
                <a:extLst>
                  <a:ext uri="{FF2B5EF4-FFF2-40B4-BE49-F238E27FC236}">
                    <a16:creationId xmlns:a16="http://schemas.microsoft.com/office/drawing/2014/main" id="{DCA8A43E-8C5E-E24D-B649-8F5F6C08934D}"/>
                  </a:ext>
                </a:extLst>
              </p:cNvPr>
              <p:cNvGraphicFramePr>
                <a:graphicFrameLocks noGrp="1"/>
              </p:cNvGraphicFramePr>
              <p:nvPr>
                <p:extLst>
                  <p:ext uri="{D42A27DB-BD31-4B8C-83A1-F6EECF244321}">
                    <p14:modId xmlns:p14="http://schemas.microsoft.com/office/powerpoint/2010/main" val="3168859522"/>
                  </p:ext>
                </p:extLst>
              </p:nvPr>
            </p:nvGraphicFramePr>
            <p:xfrm>
              <a:off x="918038" y="4323925"/>
              <a:ext cx="9692640" cy="1737360"/>
            </p:xfrm>
            <a:graphic>
              <a:graphicData uri="http://schemas.openxmlformats.org/drawingml/2006/table">
                <a:tbl>
                  <a:tblPr firstRow="1" bandRow="1">
                    <a:tableStyleId>{5C22544A-7EE6-4342-B048-85BDC9FD1C3A}</a:tableStyleId>
                  </a:tblPr>
                  <a:tblGrid>
                    <a:gridCol w="2523744">
                      <a:extLst>
                        <a:ext uri="{9D8B030D-6E8A-4147-A177-3AD203B41FA5}">
                          <a16:colId xmlns:a16="http://schemas.microsoft.com/office/drawing/2014/main" val="918946405"/>
                        </a:ext>
                      </a:extLst>
                    </a:gridCol>
                    <a:gridCol w="1194816">
                      <a:extLst>
                        <a:ext uri="{9D8B030D-6E8A-4147-A177-3AD203B41FA5}">
                          <a16:colId xmlns:a16="http://schemas.microsoft.com/office/drawing/2014/main" val="227911843"/>
                        </a:ext>
                      </a:extLst>
                    </a:gridCol>
                    <a:gridCol w="1085088">
                      <a:extLst>
                        <a:ext uri="{9D8B030D-6E8A-4147-A177-3AD203B41FA5}">
                          <a16:colId xmlns:a16="http://schemas.microsoft.com/office/drawing/2014/main" val="2927640691"/>
                        </a:ext>
                      </a:extLst>
                    </a:gridCol>
                    <a:gridCol w="950976">
                      <a:extLst>
                        <a:ext uri="{9D8B030D-6E8A-4147-A177-3AD203B41FA5}">
                          <a16:colId xmlns:a16="http://schemas.microsoft.com/office/drawing/2014/main" val="1329584356"/>
                        </a:ext>
                      </a:extLst>
                    </a:gridCol>
                    <a:gridCol w="1158240">
                      <a:extLst>
                        <a:ext uri="{9D8B030D-6E8A-4147-A177-3AD203B41FA5}">
                          <a16:colId xmlns:a16="http://schemas.microsoft.com/office/drawing/2014/main" val="1632002676"/>
                        </a:ext>
                      </a:extLst>
                    </a:gridCol>
                    <a:gridCol w="1389888">
                      <a:extLst>
                        <a:ext uri="{9D8B030D-6E8A-4147-A177-3AD203B41FA5}">
                          <a16:colId xmlns:a16="http://schemas.microsoft.com/office/drawing/2014/main" val="3317729255"/>
                        </a:ext>
                      </a:extLst>
                    </a:gridCol>
                    <a:gridCol w="1389888">
                      <a:extLst>
                        <a:ext uri="{9D8B030D-6E8A-4147-A177-3AD203B41FA5}">
                          <a16:colId xmlns:a16="http://schemas.microsoft.com/office/drawing/2014/main" val="1990142557"/>
                        </a:ext>
                      </a:extLst>
                    </a:gridCol>
                  </a:tblGrid>
                  <a:tr h="822960">
                    <a:tc>
                      <a:txBody>
                        <a:bodyPr/>
                        <a:lstStyle/>
                        <a:p>
                          <a:r>
                            <a:rPr kumimoji="1" lang="en-US" altLang="ja-JP" sz="2400" dirty="0" err="1"/>
                            <a:t>Num</a:t>
                          </a:r>
                          <a:r>
                            <a:rPr kumimoji="1" lang="en-US" altLang="ja-JP" sz="2400" dirty="0"/>
                            <a:t> of tagged neutrons /event</a:t>
                          </a:r>
                          <a:endParaRPr kumimoji="1" lang="ja-JP" altLang="en-US" sz="2400"/>
                        </a:p>
                      </a:txBody>
                      <a:tcPr anchor="b">
                        <a:solidFill>
                          <a:schemeClr val="accent5">
                            <a:lumMod val="75000"/>
                          </a:schemeClr>
                        </a:solidFill>
                      </a:tcPr>
                    </a:tc>
                    <a:tc>
                      <a:txBody>
                        <a:bodyPr/>
                        <a:lstStyle/>
                        <a:p>
                          <a:pPr algn="r"/>
                          <a:r>
                            <a:rPr kumimoji="1" lang="en-US" altLang="ja-JP" sz="2400" dirty="0"/>
                            <a:t>0</a:t>
                          </a:r>
                          <a:endParaRPr kumimoji="1" lang="ja-JP" altLang="en-US" sz="2400"/>
                        </a:p>
                      </a:txBody>
                      <a:tcPr anchor="b">
                        <a:solidFill>
                          <a:schemeClr val="accent5">
                            <a:lumMod val="75000"/>
                          </a:schemeClr>
                        </a:solidFill>
                      </a:tcPr>
                    </a:tc>
                    <a:tc>
                      <a:txBody>
                        <a:bodyPr/>
                        <a:lstStyle/>
                        <a:p>
                          <a:pPr algn="r"/>
                          <a:r>
                            <a:rPr kumimoji="1" lang="en-US" altLang="ja-JP" sz="2400" dirty="0"/>
                            <a:t>1</a:t>
                          </a:r>
                          <a:endParaRPr kumimoji="1" lang="ja-JP" altLang="en-US" sz="2400"/>
                        </a:p>
                      </a:txBody>
                      <a:tcPr anchor="b">
                        <a:solidFill>
                          <a:schemeClr val="accent5">
                            <a:lumMod val="75000"/>
                          </a:schemeClr>
                        </a:solidFill>
                      </a:tcPr>
                    </a:tc>
                    <a:tc>
                      <a:txBody>
                        <a:bodyPr/>
                        <a:lstStyle/>
                        <a:p>
                          <a:pPr algn="r"/>
                          <a:r>
                            <a:rPr kumimoji="1" lang="en-US" altLang="ja-JP" sz="2400" dirty="0"/>
                            <a:t>2</a:t>
                          </a:r>
                          <a:endParaRPr kumimoji="1" lang="ja-JP" altLang="en-US" sz="2400"/>
                        </a:p>
                      </a:txBody>
                      <a:tcPr anchor="b">
                        <a:solidFill>
                          <a:schemeClr val="accent5">
                            <a:lumMod val="75000"/>
                          </a:schemeClr>
                        </a:solidFill>
                      </a:tcPr>
                    </a:tc>
                    <a:tc>
                      <a:txBody>
                        <a:bodyPr/>
                        <a:lstStyle/>
                        <a:p>
                          <a:pPr algn="r"/>
                          <a:r>
                            <a:rPr kumimoji="1" lang="en-US" altLang="ja-JP" sz="2400" dirty="0"/>
                            <a:t>3</a:t>
                          </a:r>
                          <a:endParaRPr kumimoji="1" lang="ja-JP" altLang="en-US" sz="2400"/>
                        </a:p>
                      </a:txBody>
                      <a:tcPr anchor="b">
                        <a:solidFill>
                          <a:schemeClr val="accent5">
                            <a:lumMod val="75000"/>
                          </a:schemeClr>
                        </a:solidFill>
                      </a:tcPr>
                    </a:tc>
                    <a:tc>
                      <a:txBody>
                        <a:bodyPr/>
                        <a:lstStyle/>
                        <a:p>
                          <a:pPr algn="r"/>
                          <a:r>
                            <a:rPr kumimoji="1" lang="en-US" altLang="ja-JP" sz="2400" dirty="0"/>
                            <a:t>4</a:t>
                          </a:r>
                          <a:endParaRPr kumimoji="1" lang="ja-JP" altLang="en-US" sz="2400"/>
                        </a:p>
                      </a:txBody>
                      <a:tcPr anchor="b">
                        <a:solidFill>
                          <a:schemeClr val="accent5">
                            <a:lumMod val="75000"/>
                          </a:schemeClr>
                        </a:solidFill>
                      </a:tcPr>
                    </a:tc>
                    <a:tc>
                      <a:txBody>
                        <a:bodyPr/>
                        <a:lstStyle/>
                        <a:p>
                          <a:pPr algn="r"/>
                          <a:r>
                            <a:rPr kumimoji="1" lang="en-US" altLang="ja-JP" sz="2400" dirty="0"/>
                            <a:t>5</a:t>
                          </a:r>
                          <a:endParaRPr kumimoji="1" lang="ja-JP" altLang="en-US" sz="2400"/>
                        </a:p>
                      </a:txBody>
                      <a:tcPr anchor="b">
                        <a:solidFill>
                          <a:schemeClr val="accent5">
                            <a:lumMod val="75000"/>
                          </a:schemeClr>
                        </a:solidFill>
                      </a:tcPr>
                    </a:tc>
                    <a:extLst>
                      <a:ext uri="{0D108BD9-81ED-4DB2-BD59-A6C34878D82A}">
                        <a16:rowId xmlns:a16="http://schemas.microsoft.com/office/drawing/2014/main" val="2755679441"/>
                      </a:ext>
                    </a:extLst>
                  </a:tr>
                  <a:tr h="457200">
                    <a:tc>
                      <a:txBody>
                        <a:bodyPr/>
                        <a:lstStyle/>
                        <a:p>
                          <a:r>
                            <a:rPr kumimoji="1" lang="en-US" altLang="ja-JP" sz="2400" dirty="0" err="1"/>
                            <a:t>Num</a:t>
                          </a:r>
                          <a:r>
                            <a:rPr kumimoji="1" lang="en-US" altLang="ja-JP" sz="2400" dirty="0"/>
                            <a:t> of events</a:t>
                          </a:r>
                          <a:endParaRPr kumimoji="1" lang="ja-JP" altLang="en-US" sz="2400"/>
                        </a:p>
                      </a:txBody>
                      <a:tcPr>
                        <a:solidFill>
                          <a:schemeClr val="bg2"/>
                        </a:solidFill>
                      </a:tcPr>
                    </a:tc>
                    <a:tc>
                      <a:txBody>
                        <a:bodyPr/>
                        <a:lstStyle/>
                        <a:p>
                          <a:pPr algn="r"/>
                          <a:r>
                            <a:rPr kumimoji="1" lang="en-US" altLang="ja-JP" sz="2400" dirty="0"/>
                            <a:t>333151</a:t>
                          </a:r>
                          <a:endParaRPr kumimoji="1" lang="ja-JP" altLang="en-US" sz="2400"/>
                        </a:p>
                      </a:txBody>
                      <a:tcPr>
                        <a:solidFill>
                          <a:schemeClr val="bg2"/>
                        </a:solidFill>
                      </a:tcPr>
                    </a:tc>
                    <a:tc>
                      <a:txBody>
                        <a:bodyPr/>
                        <a:lstStyle/>
                        <a:p>
                          <a:pPr algn="r"/>
                          <a:r>
                            <a:rPr kumimoji="1" lang="en-US" altLang="ja-JP" sz="2400" dirty="0"/>
                            <a:t>27505</a:t>
                          </a:r>
                          <a:endParaRPr kumimoji="1" lang="ja-JP" altLang="en-US" sz="2400"/>
                        </a:p>
                      </a:txBody>
                      <a:tcPr>
                        <a:solidFill>
                          <a:schemeClr val="bg2"/>
                        </a:solidFill>
                      </a:tcPr>
                    </a:tc>
                    <a:tc>
                      <a:txBody>
                        <a:bodyPr/>
                        <a:lstStyle/>
                        <a:p>
                          <a:pPr algn="r"/>
                          <a:r>
                            <a:rPr kumimoji="1" lang="en-US" altLang="ja-JP" sz="2400" dirty="0"/>
                            <a:t>1374</a:t>
                          </a:r>
                          <a:endParaRPr kumimoji="1" lang="ja-JP" altLang="en-US" sz="2400"/>
                        </a:p>
                      </a:txBody>
                      <a:tcPr>
                        <a:solidFill>
                          <a:schemeClr val="bg2"/>
                        </a:solidFill>
                      </a:tcPr>
                    </a:tc>
                    <a:tc>
                      <a:txBody>
                        <a:bodyPr/>
                        <a:lstStyle/>
                        <a:p>
                          <a:pPr algn="r"/>
                          <a:r>
                            <a:rPr kumimoji="1" lang="en-US" altLang="ja-JP" sz="2400" dirty="0"/>
                            <a:t>51</a:t>
                          </a:r>
                          <a:endParaRPr kumimoji="1" lang="ja-JP" altLang="en-US" sz="2400"/>
                        </a:p>
                      </a:txBody>
                      <a:tcPr>
                        <a:solidFill>
                          <a:schemeClr val="bg2"/>
                        </a:solidFill>
                      </a:tcPr>
                    </a:tc>
                    <a:tc>
                      <a:txBody>
                        <a:bodyPr/>
                        <a:lstStyle/>
                        <a:p>
                          <a:pPr algn="r"/>
                          <a:r>
                            <a:rPr kumimoji="1" lang="en-US" altLang="ja-JP" sz="2400" dirty="0"/>
                            <a:t>1</a:t>
                          </a:r>
                          <a:endParaRPr kumimoji="1" lang="ja-JP" altLang="en-US" sz="2400"/>
                        </a:p>
                      </a:txBody>
                      <a:tcPr>
                        <a:solidFill>
                          <a:schemeClr val="bg2"/>
                        </a:solidFill>
                      </a:tcPr>
                    </a:tc>
                    <a:tc>
                      <a:txBody>
                        <a:bodyPr/>
                        <a:lstStyle/>
                        <a:p>
                          <a:pPr algn="r"/>
                          <a:r>
                            <a:rPr kumimoji="1" lang="en-US" altLang="ja-JP" sz="2400" dirty="0"/>
                            <a:t>1</a:t>
                          </a:r>
                          <a:endParaRPr kumimoji="1" lang="ja-JP" altLang="en-US" sz="2400"/>
                        </a:p>
                      </a:txBody>
                      <a:tcPr>
                        <a:solidFill>
                          <a:schemeClr val="bg2"/>
                        </a:solidFill>
                      </a:tcPr>
                    </a:tc>
                    <a:extLst>
                      <a:ext uri="{0D108BD9-81ED-4DB2-BD59-A6C34878D82A}">
                        <a16:rowId xmlns:a16="http://schemas.microsoft.com/office/drawing/2014/main" val="477967907"/>
                      </a:ext>
                    </a:extLst>
                  </a:tr>
                  <a:tr h="457200">
                    <a:tc>
                      <a:txBody>
                        <a:bodyPr/>
                        <a:lstStyle/>
                        <a:p>
                          <a:r>
                            <a:rPr kumimoji="1" lang="en-US" altLang="ja-JP" sz="2400" dirty="0"/>
                            <a:t>Ratio</a:t>
                          </a:r>
                          <a:endParaRPr kumimoji="1" lang="ja-JP" altLang="en-US" sz="2400"/>
                        </a:p>
                      </a:txBody>
                      <a:tcPr>
                        <a:solidFill>
                          <a:schemeClr val="bg2"/>
                        </a:solidFill>
                      </a:tcPr>
                    </a:tc>
                    <a:tc>
                      <a:txBody>
                        <a:bodyPr/>
                        <a:lstStyle/>
                        <a:p>
                          <a:pPr algn="r"/>
                          <a:r>
                            <a:rPr kumimoji="1" lang="en-US" altLang="ja-JP" sz="2400" dirty="0"/>
                            <a:t>92%</a:t>
                          </a:r>
                          <a:endParaRPr kumimoji="1" lang="ja-JP" altLang="en-US" sz="2400"/>
                        </a:p>
                      </a:txBody>
                      <a:tcPr>
                        <a:solidFill>
                          <a:schemeClr val="bg2"/>
                        </a:solidFill>
                      </a:tcPr>
                    </a:tc>
                    <a:tc>
                      <a:txBody>
                        <a:bodyPr/>
                        <a:lstStyle/>
                        <a:p>
                          <a:pPr algn="r"/>
                          <a:r>
                            <a:rPr kumimoji="1" lang="en-US" altLang="ja-JP" sz="2400" dirty="0"/>
                            <a:t>7.6%</a:t>
                          </a:r>
                          <a:endParaRPr kumimoji="1" lang="ja-JP" altLang="en-US" sz="2400"/>
                        </a:p>
                      </a:txBody>
                      <a:tcPr>
                        <a:solidFill>
                          <a:schemeClr val="bg2"/>
                        </a:solidFill>
                      </a:tcPr>
                    </a:tc>
                    <a:tc>
                      <a:txBody>
                        <a:bodyPr/>
                        <a:lstStyle/>
                        <a:p>
                          <a:pPr algn="r"/>
                          <a:r>
                            <a:rPr kumimoji="1" lang="en-US" altLang="ja-JP" sz="2400" dirty="0"/>
                            <a:t>0.4%</a:t>
                          </a:r>
                          <a:endParaRPr kumimoji="1" lang="ja-JP" altLang="en-US" sz="2400"/>
                        </a:p>
                      </a:txBody>
                      <a:tcPr>
                        <a:solidFill>
                          <a:schemeClr val="bg2"/>
                        </a:solidFill>
                      </a:tcPr>
                    </a:tc>
                    <a:tc>
                      <a:txBody>
                        <a:bodyPr/>
                        <a:lstStyle/>
                        <a:p>
                          <a:pPr algn="r"/>
                          <a:r>
                            <a:rPr kumimoji="1" lang="en-US" altLang="ja-JP" sz="2400" dirty="0"/>
                            <a:t>0.014%</a:t>
                          </a:r>
                          <a:endParaRPr kumimoji="1" lang="ja-JP" altLang="en-US" sz="2400"/>
                        </a:p>
                      </a:txBody>
                      <a:tcPr>
                        <a:solidFill>
                          <a:schemeClr val="bg2"/>
                        </a:solidFill>
                      </a:tcPr>
                    </a:tc>
                    <a:tc>
                      <a:txBody>
                        <a:bodyPr/>
                        <a:lstStyle/>
                        <a:p>
                          <a:endParaRPr lang="ja-JP"/>
                        </a:p>
                      </a:txBody>
                      <a:tcPr>
                        <a:blipFill>
                          <a:blip r:embed="rId6"/>
                          <a:stretch>
                            <a:fillRect l="-500917" t="-294444" r="-101835" b="-25000"/>
                          </a:stretch>
                        </a:blipFill>
                      </a:tcPr>
                    </a:tc>
                    <a:tc>
                      <a:txBody>
                        <a:bodyPr/>
                        <a:lstStyle/>
                        <a:p>
                          <a:endParaRPr lang="ja-JP"/>
                        </a:p>
                      </a:txBody>
                      <a:tcPr>
                        <a:blipFill>
                          <a:blip r:embed="rId6"/>
                          <a:stretch>
                            <a:fillRect l="-595455" t="-294444" r="-909" b="-25000"/>
                          </a:stretch>
                        </a:blipFill>
                      </a:tcPr>
                    </a:tc>
                    <a:extLst>
                      <a:ext uri="{0D108BD9-81ED-4DB2-BD59-A6C34878D82A}">
                        <a16:rowId xmlns:a16="http://schemas.microsoft.com/office/drawing/2014/main" val="567886117"/>
                      </a:ext>
                    </a:extLst>
                  </a:tr>
                </a:tbl>
              </a:graphicData>
            </a:graphic>
          </p:graphicFrame>
        </mc:Fallback>
      </mc:AlternateContent>
    </p:spTree>
    <p:extLst>
      <p:ext uri="{BB962C8B-B14F-4D97-AF65-F5344CB8AC3E}">
        <p14:creationId xmlns:p14="http://schemas.microsoft.com/office/powerpoint/2010/main" val="356933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F8E203-8F6B-514F-8B29-4C3ACCDF9792}"/>
              </a:ext>
            </a:extLst>
          </p:cNvPr>
          <p:cNvSpPr>
            <a:spLocks noGrp="1"/>
          </p:cNvSpPr>
          <p:nvPr>
            <p:ph type="title"/>
          </p:nvPr>
        </p:nvSpPr>
        <p:spPr/>
        <p:txBody>
          <a:bodyPr/>
          <a:lstStyle/>
          <a:p>
            <a:r>
              <a:rPr kumimoji="1" lang="en-US" altLang="ja-JP" dirty="0"/>
              <a:t>Correction for multiplicity</a:t>
            </a:r>
            <a:endParaRPr kumimoji="1" lang="ja-JP" altLang="en-US"/>
          </a:p>
        </p:txBody>
      </p:sp>
      <p:sp>
        <p:nvSpPr>
          <p:cNvPr id="3" name="スライド番号プレースホルダー 2">
            <a:extLst>
              <a:ext uri="{FF2B5EF4-FFF2-40B4-BE49-F238E27FC236}">
                <a16:creationId xmlns:a16="http://schemas.microsoft.com/office/drawing/2014/main" id="{CD9DC514-CA13-3440-82F2-0298983C17FA}"/>
              </a:ext>
            </a:extLst>
          </p:cNvPr>
          <p:cNvSpPr>
            <a:spLocks noGrp="1"/>
          </p:cNvSpPr>
          <p:nvPr>
            <p:ph type="sldNum" sz="quarter" idx="12"/>
          </p:nvPr>
        </p:nvSpPr>
        <p:spPr/>
        <p:txBody>
          <a:bodyPr/>
          <a:lstStyle/>
          <a:p>
            <a:fld id="{442CD2F0-4FD2-764B-8F05-837DEC568E72}" type="slidenum">
              <a:rPr lang="ja-JP" altLang="en-US" smtClean="0"/>
              <a:pPr/>
              <a:t>11</a:t>
            </a:fld>
            <a:endParaRPr lang="ja-JP" altLang="en-US"/>
          </a:p>
        </p:txBody>
      </p:sp>
      <mc:AlternateContent xmlns:mc="http://schemas.openxmlformats.org/markup-compatibility/2006">
        <mc:Choice xmlns:a14="http://schemas.microsoft.com/office/drawing/2010/main" Requires="a14">
          <p:sp>
            <p:nvSpPr>
              <p:cNvPr id="4" name="テキスト プレースホルダー 3">
                <a:extLst>
                  <a:ext uri="{FF2B5EF4-FFF2-40B4-BE49-F238E27FC236}">
                    <a16:creationId xmlns:a16="http://schemas.microsoft.com/office/drawing/2014/main" id="{0CC4D5D5-B3C7-7647-8A86-5E8C80E5DF3E}"/>
                  </a:ext>
                </a:extLst>
              </p:cNvPr>
              <p:cNvSpPr>
                <a:spLocks noGrp="1"/>
              </p:cNvSpPr>
              <p:nvPr>
                <p:ph type="body" sz="quarter" idx="13"/>
              </p:nvPr>
            </p:nvSpPr>
            <p:spPr>
              <a:xfrm>
                <a:off x="0" y="1474788"/>
                <a:ext cx="12192000" cy="5206428"/>
              </a:xfrm>
            </p:spPr>
            <p:txBody>
              <a:bodyPr>
                <a:normAutofit/>
              </a:bodyPr>
              <a:lstStyle/>
              <a:p>
                <a:r>
                  <a:rPr kumimoji="1" lang="en-US" altLang="ja-JP" dirty="0"/>
                  <a:t>Measured multiplicity is distorted by tagging efficiency &amp; mis-tagged signals:</a:t>
                </a:r>
              </a:p>
              <a:p>
                <a:endParaRPr lang="en-US" altLang="ja-JP" dirty="0"/>
              </a:p>
              <a:p>
                <a:endParaRPr kumimoji="1" lang="en-US" altLang="ja-JP" dirty="0"/>
              </a:p>
              <a:p>
                <a:endParaRPr lang="en-US" altLang="ja-JP" dirty="0"/>
              </a:p>
              <a:p>
                <a:pPr>
                  <a:lnSpc>
                    <a:spcPct val="150000"/>
                  </a:lnSpc>
                </a:pPr>
                <a:endParaRPr kumimoji="1" lang="en-US" altLang="ja-JP" dirty="0"/>
              </a:p>
              <a:p>
                <a:r>
                  <a:rPr lang="en-US" altLang="ja-JP" sz="2800" dirty="0"/>
                  <a:t> Inversely, get </a:t>
                </a:r>
                <a14:m>
                  <m:oMath xmlns:m="http://schemas.openxmlformats.org/officeDocument/2006/math">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𝑛</m:t>
                        </m:r>
                      </m:e>
                      <m:sub>
                        <m:r>
                          <a:rPr lang="en-US" altLang="ja-JP" sz="2800" i="1">
                            <a:latin typeface="Cambria Math" panose="02040503050406030204" pitchFamily="18" charset="0"/>
                          </a:rPr>
                          <m:t>𝑖</m:t>
                        </m:r>
                      </m:sub>
                    </m:sSub>
                  </m:oMath>
                </a14:m>
                <a:r>
                  <a:rPr lang="en-US" altLang="ja-JP" sz="2800" dirty="0"/>
                  <a:t> from </a:t>
                </a:r>
                <a14:m>
                  <m:oMath xmlns:m="http://schemas.openxmlformats.org/officeDocument/2006/math">
                    <m:r>
                      <m:rPr>
                        <m:sty m:val="p"/>
                      </m:rPr>
                      <a:rPr lang="en-US" altLang="ja-JP" sz="2800">
                        <a:latin typeface="Cambria Math" panose="02040503050406030204" pitchFamily="18" charset="0"/>
                      </a:rPr>
                      <m:t>Ob</m:t>
                    </m:r>
                    <m:sSub>
                      <m:sSubPr>
                        <m:ctrlPr>
                          <a:rPr lang="en-US" altLang="ja-JP" sz="2800" i="1">
                            <a:latin typeface="Cambria Math" panose="02040503050406030204" pitchFamily="18" charset="0"/>
                          </a:rPr>
                        </m:ctrlPr>
                      </m:sSubPr>
                      <m:e>
                        <m:r>
                          <m:rPr>
                            <m:sty m:val="p"/>
                          </m:rPr>
                          <a:rPr lang="en-US" altLang="ja-JP" sz="2800">
                            <a:latin typeface="Cambria Math" panose="02040503050406030204" pitchFamily="18" charset="0"/>
                          </a:rPr>
                          <m:t>s</m:t>
                        </m:r>
                      </m:e>
                      <m:sub>
                        <m:r>
                          <m:rPr>
                            <m:sty m:val="p"/>
                          </m:rPr>
                          <a:rPr lang="en-US" altLang="ja-JP" sz="2800">
                            <a:latin typeface="Cambria Math" panose="02040503050406030204" pitchFamily="18" charset="0"/>
                          </a:rPr>
                          <m:t>i</m:t>
                        </m:r>
                      </m:sub>
                    </m:sSub>
                  </m:oMath>
                </a14:m>
                <a:r>
                  <a:rPr lang="en-US" altLang="ja-JP" sz="2800" dirty="0"/>
                  <a:t> .</a:t>
                </a:r>
              </a:p>
              <a:p>
                <a:r>
                  <a:rPr lang="en-US" altLang="ja-JP" sz="2800" dirty="0"/>
                  <a:t>Reduce </a:t>
                </a:r>
                <a:r>
                  <a:rPr lang="en-US" altLang="ja-JP" sz="2800" dirty="0" err="1"/>
                  <a:t>num</a:t>
                </a:r>
                <a:r>
                  <a:rPr lang="en-US" altLang="ja-JP" sz="2800" dirty="0"/>
                  <a:t> of 0n events to meet with expected </a:t>
                </a:r>
                <a:r>
                  <a:rPr lang="en-US" altLang="ja-JP" sz="2800" dirty="0" err="1"/>
                  <a:t>num</a:t>
                </a:r>
                <a:r>
                  <a:rPr lang="en-US" altLang="ja-JP" sz="2800" dirty="0"/>
                  <a:t> of capture events.</a:t>
                </a:r>
                <a:br>
                  <a:rPr lang="en-US" altLang="ja-JP" sz="2800" dirty="0"/>
                </a:br>
                <a:r>
                  <a:rPr lang="en-US" altLang="ja-JP" sz="2800" dirty="0"/>
                  <a:t>(for the remaining decay-e events)</a:t>
                </a:r>
              </a:p>
              <a:p>
                <a:pPr marL="0" indent="0">
                  <a:buNone/>
                </a:pPr>
                <a:endParaRPr lang="en-US" altLang="ja-JP" dirty="0"/>
              </a:p>
            </p:txBody>
          </p:sp>
        </mc:Choice>
        <mc:Fallback>
          <p:sp>
            <p:nvSpPr>
              <p:cNvPr id="4" name="テキスト プレースホルダー 3">
                <a:extLst>
                  <a:ext uri="{FF2B5EF4-FFF2-40B4-BE49-F238E27FC236}">
                    <a16:creationId xmlns:a16="http://schemas.microsoft.com/office/drawing/2014/main" id="{0CC4D5D5-B3C7-7647-8A86-5E8C80E5DF3E}"/>
                  </a:ext>
                </a:extLst>
              </p:cNvPr>
              <p:cNvSpPr>
                <a:spLocks noGrp="1" noRot="1" noChangeAspect="1" noMove="1" noResize="1" noEditPoints="1" noAdjustHandles="1" noChangeArrowheads="1" noChangeShapeType="1" noTextEdit="1"/>
              </p:cNvSpPr>
              <p:nvPr>
                <p:ph type="body" sz="quarter" idx="13"/>
              </p:nvPr>
            </p:nvSpPr>
            <p:spPr>
              <a:xfrm>
                <a:off x="0" y="1474788"/>
                <a:ext cx="12192000" cy="5206428"/>
              </a:xfrm>
              <a:blipFill>
                <a:blip r:embed="rId3"/>
                <a:stretch>
                  <a:fillRect l="-833" t="-48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E286DA59-2D2D-6F4D-951C-2E60B080DEA7}"/>
                  </a:ext>
                </a:extLst>
              </p:cNvPr>
              <p:cNvSpPr txBox="1"/>
              <p:nvPr/>
            </p:nvSpPr>
            <p:spPr>
              <a:xfrm>
                <a:off x="961283" y="2057452"/>
                <a:ext cx="10414261" cy="2246769"/>
              </a:xfrm>
              <a:prstGeom prst="rect">
                <a:avLst/>
              </a:prstGeom>
              <a:blipFill dpi="0" rotWithShape="1">
                <a:blip r:embed="rId4"/>
                <a:srcRect/>
                <a:tile tx="0" ty="0" sx="100000" sy="100000" flip="none" algn="tl"/>
              </a:blipFill>
              <a:ln w="19050" cmpd="thickThin">
                <a:solidFill>
                  <a:schemeClr val="tx1">
                    <a:lumMod val="65000"/>
                    <a:lumOff val="35000"/>
                  </a:schemeClr>
                </a:solidFill>
              </a:ln>
            </p:spPr>
            <p:txBody>
              <a:bodyPr wrap="none" rtlCol="0">
                <a:spAutoFit/>
              </a:bodyPr>
              <a:lstStyle/>
              <a:p>
                <a:r>
                  <a:rPr lang="en-US" altLang="ja-JP" sz="2400" dirty="0"/>
                  <a:t>True multiplicity</a:t>
                </a:r>
                <a:r>
                  <a:rPr kumimoji="1" lang="ja-JP" altLang="en-US" sz="2400"/>
                  <a:t>：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0</m:t>
                        </m:r>
                      </m:sub>
                    </m:sSub>
                  </m:oMath>
                </a14:m>
                <a:r>
                  <a:rPr kumimoji="1" lang="ja-JP" altLang="en-US" sz="240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b="0" i="1" smtClean="0">
                            <a:latin typeface="Cambria Math" panose="02040503050406030204" pitchFamily="18" charset="0"/>
                          </a:rPr>
                          <m:t>1</m:t>
                        </m:r>
                      </m:sub>
                    </m:sSub>
                  </m:oMath>
                </a14:m>
                <a:r>
                  <a:rPr lang="ja-JP" altLang="en-US" sz="240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b="0" i="1" smtClean="0">
                            <a:latin typeface="Cambria Math" panose="02040503050406030204" pitchFamily="18" charset="0"/>
                          </a:rPr>
                          <m:t>2</m:t>
                        </m:r>
                      </m:sub>
                    </m:sSub>
                  </m:oMath>
                </a14:m>
                <a:r>
                  <a:rPr lang="ja-JP" altLang="en-US" sz="2400"/>
                  <a:t>　</a:t>
                </a:r>
                <a:r>
                  <a:rPr lang="en-US" altLang="ja-JP" sz="2400" dirty="0"/>
                  <a:t>...</a:t>
                </a:r>
                <a:endParaRPr lang="en-US" altLang="ja-JP" sz="800" dirty="0"/>
              </a:p>
              <a:p>
                <a:pPr>
                  <a:spcBef>
                    <a:spcPts val="1200"/>
                  </a:spcBef>
                </a:pPr>
                <a:r>
                  <a:rPr lang="en-US" altLang="ja-JP" sz="2400" dirty="0"/>
                  <a:t>Distorted by efficiency </a:t>
                </a:r>
                <a14:m>
                  <m:oMath xmlns:m="http://schemas.openxmlformats.org/officeDocument/2006/math">
                    <m:r>
                      <a:rPr lang="en-US" altLang="ja-JP" sz="2400" i="1">
                        <a:latin typeface="Cambria Math" panose="02040503050406030204" pitchFamily="18" charset="0"/>
                        <a:ea typeface="Cambria Math" panose="02040503050406030204" pitchFamily="18" charset="0"/>
                      </a:rPr>
                      <m:t>𝜀</m:t>
                    </m:r>
                  </m:oMath>
                </a14:m>
                <a:r>
                  <a:rPr lang="ja-JP" altLang="en-US" sz="2400"/>
                  <a:t>：</a:t>
                </a:r>
                <a:r>
                  <a:rPr lang="en-US" altLang="ja-JP" sz="2400" dirty="0"/>
                  <a:t>   </a:t>
                </a:r>
                <a14:m>
                  <m:oMath xmlns:m="http://schemas.openxmlformats.org/officeDocument/2006/math">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N</m:t>
                        </m:r>
                      </m:e>
                      <m:sub>
                        <m:r>
                          <a:rPr lang="en-US" altLang="ja-JP" sz="2400" i="1">
                            <a:latin typeface="Cambria Math" panose="02040503050406030204" pitchFamily="18" charset="0"/>
                          </a:rPr>
                          <m:t>0</m:t>
                        </m:r>
                      </m:sub>
                    </m:sSub>
                    <m:r>
                      <a:rPr lang="en-US" altLang="ja-JP" sz="2400">
                        <a:latin typeface="Cambria Math" panose="02040503050406030204" pitchFamily="18" charset="0"/>
                      </a:rPr>
                      <m:t>= </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0</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1</m:t>
                        </m:r>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ea typeface="Cambria Math" panose="02040503050406030204" pitchFamily="18" charset="0"/>
                          </a:rPr>
                          <m:t>𝜀</m:t>
                        </m:r>
                      </m:e>
                    </m:d>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2</m:t>
                        </m:r>
                      </m:sub>
                    </m:sSub>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ea typeface="Cambria Math" panose="02040503050406030204" pitchFamily="18" charset="0"/>
                              </a:rPr>
                              <m:t>𝜀</m:t>
                            </m:r>
                          </m:e>
                        </m:d>
                      </m:e>
                      <m:sup>
                        <m:r>
                          <a:rPr lang="en-US" altLang="ja-JP" sz="2400" i="1">
                            <a:latin typeface="Cambria Math" panose="02040503050406030204" pitchFamily="18" charset="0"/>
                            <a:ea typeface="Cambria Math" panose="02040503050406030204" pitchFamily="18" charset="0"/>
                          </a:rPr>
                          <m:t>2</m:t>
                        </m:r>
                      </m:sup>
                    </m:sSup>
                  </m:oMath>
                </a14:m>
                <a:r>
                  <a:rPr lang="en-US" altLang="ja-JP" sz="240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3</m:t>
                        </m:r>
                      </m:sub>
                    </m:sSub>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ea typeface="Cambria Math" panose="02040503050406030204" pitchFamily="18" charset="0"/>
                              </a:rPr>
                              <m:t>𝜀</m:t>
                            </m:r>
                          </m:e>
                        </m:d>
                      </m:e>
                      <m:sup>
                        <m:r>
                          <a:rPr lang="en-US" altLang="ja-JP" sz="2400" i="1">
                            <a:latin typeface="Cambria Math" panose="02040503050406030204" pitchFamily="18" charset="0"/>
                            <a:ea typeface="Cambria Math" panose="02040503050406030204" pitchFamily="18" charset="0"/>
                          </a:rPr>
                          <m:t>3</m:t>
                        </m:r>
                      </m:sup>
                    </m:sSup>
                  </m:oMath>
                </a14:m>
                <a:r>
                  <a:rPr lang="en-US" altLang="ja-JP" sz="2400" dirty="0">
                    <a:ea typeface="Cambria Math" panose="02040503050406030204" pitchFamily="18" charset="0"/>
                  </a:rPr>
                  <a:t> + </a:t>
                </a:r>
                <a14:m>
                  <m:oMath xmlns:m="http://schemas.openxmlformats.org/officeDocument/2006/math">
                    <m:r>
                      <a:rPr lang="en-US" altLang="ja-JP" sz="2400" i="1" smtClean="0">
                        <a:latin typeface="Cambria Math" panose="02040503050406030204" pitchFamily="18" charset="0"/>
                        <a:ea typeface="Cambria Math" panose="02040503050406030204" pitchFamily="18" charset="0"/>
                      </a:rPr>
                      <m:t>⋯</m:t>
                    </m:r>
                  </m:oMath>
                </a14:m>
                <a:endParaRPr lang="en-US" altLang="ja-JP" sz="2400" i="1" dirty="0">
                  <a:latin typeface="Cambria Math" panose="02040503050406030204" pitchFamily="18" charset="0"/>
                  <a:ea typeface="Cambria Math" panose="02040503050406030204" pitchFamily="18" charset="0"/>
                </a:endParaRPr>
              </a:p>
              <a:p>
                <a:r>
                  <a:rPr lang="en-US" altLang="ja-JP" sz="2400" dirty="0"/>
                  <a:t>                      </a:t>
                </a:r>
                <a:r>
                  <a:rPr lang="en-US" altLang="ja-JP" sz="2000" dirty="0"/>
                  <a:t>(</a:t>
                </a:r>
                <a14:m>
                  <m:oMath xmlns:m="http://schemas.openxmlformats.org/officeDocument/2006/math">
                    <m:r>
                      <a:rPr lang="en-US" altLang="ja-JP" sz="2000" i="1" smtClean="0">
                        <a:latin typeface="Cambria Math" panose="02040503050406030204" pitchFamily="18" charset="0"/>
                        <a:ea typeface="Cambria Math" panose="02040503050406030204" pitchFamily="18" charset="0"/>
                      </a:rPr>
                      <m:t>𝜀</m:t>
                    </m:r>
                    <m:r>
                      <a:rPr lang="en-US" altLang="ja-JP" sz="2000" b="0" i="1" smtClean="0">
                        <a:latin typeface="Cambria Math" panose="02040503050406030204" pitchFamily="18" charset="0"/>
                        <a:ea typeface="Cambria Math" panose="02040503050406030204" pitchFamily="18" charset="0"/>
                      </a:rPr>
                      <m:t>=46.1%</m:t>
                    </m:r>
                  </m:oMath>
                </a14:m>
                <a:r>
                  <a:rPr lang="en-US" altLang="ja-JP" sz="2000" dirty="0"/>
                  <a:t>)</a:t>
                </a:r>
                <a:r>
                  <a:rPr lang="en-US" altLang="ja-JP" sz="2400" dirty="0"/>
                  <a:t>          </a:t>
                </a:r>
                <a14:m>
                  <m:oMath xmlns:m="http://schemas.openxmlformats.org/officeDocument/2006/math">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N</m:t>
                        </m:r>
                      </m:e>
                      <m:sub>
                        <m:r>
                          <a:rPr lang="en-US" altLang="ja-JP" sz="2400">
                            <a:latin typeface="Cambria Math" panose="02040503050406030204" pitchFamily="18" charset="0"/>
                          </a:rPr>
                          <m:t>1</m:t>
                        </m:r>
                      </m:sub>
                    </m:sSub>
                    <m:r>
                      <a:rPr lang="en-US" altLang="ja-JP" sz="2400">
                        <a:latin typeface="Cambria Math" panose="02040503050406030204" pitchFamily="18" charset="0"/>
                      </a:rPr>
                      <m:t>= </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1</m:t>
                        </m:r>
                      </m:sub>
                    </m:sSub>
                    <m:r>
                      <a:rPr lang="en-US" altLang="ja-JP" sz="2400" i="1">
                        <a:latin typeface="Cambria Math" panose="02040503050406030204" pitchFamily="18" charset="0"/>
                        <a:ea typeface="Cambria Math" panose="02040503050406030204" pitchFamily="18" charset="0"/>
                      </a:rPr>
                      <m:t>𝜀</m:t>
                    </m:r>
                    <m:r>
                      <a:rPr lang="en-US" altLang="ja-JP" sz="2400" i="1">
                        <a:latin typeface="Cambria Math" panose="02040503050406030204" pitchFamily="18" charset="0"/>
                        <a:ea typeface="Cambria Math" panose="02040503050406030204" pitchFamily="18" charset="0"/>
                      </a:rPr>
                      <m:t>+2</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2</m:t>
                        </m:r>
                      </m:sub>
                    </m:sSub>
                    <m:r>
                      <a:rPr lang="en-US" altLang="ja-JP" sz="2400" i="1">
                        <a:latin typeface="Cambria Math" panose="02040503050406030204" pitchFamily="18" charset="0"/>
                        <a:ea typeface="Cambria Math" panose="02040503050406030204" pitchFamily="18" charset="0"/>
                      </a:rPr>
                      <m:t>𝜀</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ea typeface="Cambria Math" panose="02040503050406030204" pitchFamily="18" charset="0"/>
                          </a:rPr>
                          <m:t>𝜀</m:t>
                        </m:r>
                      </m:e>
                    </m:d>
                    <m:r>
                      <a:rPr lang="en-US" altLang="ja-JP" sz="2400" i="1">
                        <a:latin typeface="Cambria Math" panose="02040503050406030204" pitchFamily="18" charset="0"/>
                        <a:ea typeface="Cambria Math" panose="02040503050406030204" pitchFamily="18" charset="0"/>
                      </a:rPr>
                      <m:t>+3</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3</m:t>
                        </m:r>
                      </m:sub>
                    </m:sSub>
                    <m:r>
                      <a:rPr lang="en-US" altLang="ja-JP" sz="2400" i="1">
                        <a:latin typeface="Cambria Math" panose="02040503050406030204" pitchFamily="18" charset="0"/>
                        <a:ea typeface="Cambria Math" panose="02040503050406030204" pitchFamily="18" charset="0"/>
                      </a:rPr>
                      <m:t>𝜀</m:t>
                    </m:r>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ea typeface="Cambria Math" panose="02040503050406030204" pitchFamily="18" charset="0"/>
                              </a:rPr>
                              <m:t>𝜀</m:t>
                            </m:r>
                          </m:e>
                        </m:d>
                      </m:e>
                      <m:sup>
                        <m:r>
                          <a:rPr lang="en-US" altLang="ja-JP" sz="2400" i="1">
                            <a:latin typeface="Cambria Math" panose="02040503050406030204" pitchFamily="18" charset="0"/>
                            <a:ea typeface="Cambria Math" panose="02040503050406030204" pitchFamily="18" charset="0"/>
                          </a:rPr>
                          <m:t>2</m:t>
                        </m:r>
                      </m:sup>
                    </m:sSup>
                  </m:oMath>
                </a14:m>
                <a:r>
                  <a:rPr lang="en-US" altLang="ja-JP" sz="2400" dirty="0"/>
                  <a:t> </a:t>
                </a:r>
                <a:r>
                  <a:rPr lang="en-US" altLang="ja-JP" sz="2400" dirty="0">
                    <a:ea typeface="Cambria Math" panose="02040503050406030204" pitchFamily="18" charset="0"/>
                  </a:rPr>
                  <a:t>+ </a:t>
                </a:r>
                <a14:m>
                  <m:oMath xmlns:m="http://schemas.openxmlformats.org/officeDocument/2006/math">
                    <m:r>
                      <a:rPr lang="en-US" altLang="ja-JP" sz="2400" i="1" smtClean="0">
                        <a:latin typeface="Cambria Math" panose="02040503050406030204" pitchFamily="18" charset="0"/>
                        <a:ea typeface="Cambria Math" panose="02040503050406030204" pitchFamily="18" charset="0"/>
                      </a:rPr>
                      <m:t>⋯</m:t>
                    </m:r>
                  </m:oMath>
                </a14:m>
                <a:endParaRPr kumimoji="1" lang="en-US" altLang="ja-JP" sz="800" dirty="0"/>
              </a:p>
              <a:p>
                <a:pPr>
                  <a:spcBef>
                    <a:spcPts val="1200"/>
                  </a:spcBef>
                </a:pPr>
                <a:r>
                  <a:rPr lang="en-US" altLang="ja-JP" sz="2400" dirty="0"/>
                  <a:t>A</a:t>
                </a:r>
                <a:r>
                  <a:rPr kumimoji="1" lang="en-US" altLang="ja-JP" sz="2400" dirty="0"/>
                  <a:t>dd mis-tagged signals</a:t>
                </a:r>
                <a:r>
                  <a:rPr kumimoji="1" lang="ja-JP" altLang="en-US" sz="2400"/>
                  <a:t>：</a:t>
                </a:r>
                <a:r>
                  <a:rPr lang="ja-JP" altLang="en-US" sz="2400" dirty="0"/>
                  <a:t>　</a:t>
                </a:r>
                <a14:m>
                  <m:oMath xmlns:m="http://schemas.openxmlformats.org/officeDocument/2006/math">
                    <m:r>
                      <m:rPr>
                        <m:sty m:val="p"/>
                      </m:rPr>
                      <a:rPr lang="en-US" altLang="ja-JP" sz="2400">
                        <a:latin typeface="Cambria Math" panose="02040503050406030204" pitchFamily="18" charset="0"/>
                      </a:rPr>
                      <m:t>Ob</m:t>
                    </m:r>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s</m:t>
                        </m:r>
                      </m:e>
                      <m:sub>
                        <m:r>
                          <a:rPr lang="en-US" altLang="ja-JP" sz="2400">
                            <a:latin typeface="Cambria Math" panose="02040503050406030204" pitchFamily="18" charset="0"/>
                          </a:rPr>
                          <m:t>0</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𝑁</m:t>
                        </m:r>
                      </m:e>
                      <m:sub>
                        <m:r>
                          <a:rPr lang="en-US" altLang="ja-JP" sz="2400" i="1">
                            <a:latin typeface="Cambria Math" panose="02040503050406030204" pitchFamily="18" charset="0"/>
                            <a:ea typeface="Cambria Math" panose="02040503050406030204" pitchFamily="18" charset="0"/>
                          </a:rPr>
                          <m:t>0</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1−</m:t>
                        </m:r>
                        <m:r>
                          <a:rPr lang="en-US" altLang="ja-JP" sz="2400" i="1">
                            <a:latin typeface="Cambria Math" panose="02040503050406030204" pitchFamily="18" charset="0"/>
                            <a:ea typeface="Cambria Math" panose="02040503050406030204" pitchFamily="18" charset="0"/>
                          </a:rPr>
                          <m:t>𝑝</m:t>
                        </m:r>
                      </m:e>
                    </m:d>
                  </m:oMath>
                </a14:m>
                <a:endParaRPr lang="en-US" altLang="ja-JP" sz="2400" dirty="0">
                  <a:ea typeface="Cambria Math" panose="02040503050406030204" pitchFamily="18" charset="0"/>
                </a:endParaRPr>
              </a:p>
              <a:p>
                <a:r>
                  <a:rPr lang="en-US" altLang="ja-JP" sz="2400" dirty="0"/>
                  <a:t>  </a:t>
                </a:r>
                <a:r>
                  <a:rPr lang="en-US" altLang="ja-JP" sz="2000" dirty="0"/>
                  <a:t>(rate: </a:t>
                </a:r>
                <a14:m>
                  <m:oMath xmlns:m="http://schemas.openxmlformats.org/officeDocument/2006/math">
                    <m:r>
                      <a:rPr lang="en-US" altLang="ja-JP" sz="2000" b="0" i="1" smtClean="0">
                        <a:latin typeface="Cambria Math" panose="02040503050406030204" pitchFamily="18" charset="0"/>
                      </a:rPr>
                      <m:t>𝑝</m:t>
                    </m:r>
                    <m:r>
                      <a:rPr lang="en-US" altLang="ja-JP" sz="2000" b="0" i="1" smtClean="0">
                        <a:latin typeface="Cambria Math" panose="02040503050406030204" pitchFamily="18" charset="0"/>
                      </a:rPr>
                      <m:t>=0.017</m:t>
                    </m:r>
                  </m:oMath>
                </a14:m>
                <a:r>
                  <a:rPr lang="en-US" altLang="ja-JP" sz="2000" dirty="0"/>
                  <a:t> signals /</a:t>
                </a:r>
                <a:r>
                  <a:rPr lang="en-US" altLang="ja-JP" sz="2000" dirty="0" err="1"/>
                  <a:t>ev</a:t>
                </a:r>
                <a:r>
                  <a:rPr lang="en-US" altLang="ja-JP" sz="2000" dirty="0"/>
                  <a:t>)      </a:t>
                </a:r>
                <a14:m>
                  <m:oMath xmlns:m="http://schemas.openxmlformats.org/officeDocument/2006/math">
                    <m:r>
                      <m:rPr>
                        <m:sty m:val="p"/>
                      </m:rPr>
                      <a:rPr lang="en-US" altLang="ja-JP" sz="2400">
                        <a:latin typeface="Cambria Math" panose="02040503050406030204" pitchFamily="18" charset="0"/>
                      </a:rPr>
                      <m:t>Ob</m:t>
                    </m:r>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s</m:t>
                        </m:r>
                      </m:e>
                      <m:sub>
                        <m:r>
                          <a:rPr lang="en-US" altLang="ja-JP" sz="2400">
                            <a:latin typeface="Cambria Math" panose="02040503050406030204" pitchFamily="18" charset="0"/>
                          </a:rPr>
                          <m:t>1</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𝑁</m:t>
                        </m:r>
                      </m:e>
                      <m:sub>
                        <m:r>
                          <a:rPr lang="en-US" altLang="ja-JP" sz="2400" i="1">
                            <a:latin typeface="Cambria Math" panose="02040503050406030204" pitchFamily="18" charset="0"/>
                            <a:ea typeface="Cambria Math" panose="02040503050406030204" pitchFamily="18" charset="0"/>
                          </a:rPr>
                          <m:t>1</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1−</m:t>
                        </m:r>
                        <m:r>
                          <a:rPr lang="en-US" altLang="ja-JP" sz="2400" i="1">
                            <a:latin typeface="Cambria Math" panose="02040503050406030204" pitchFamily="18" charset="0"/>
                            <a:ea typeface="Cambria Math" panose="02040503050406030204" pitchFamily="18" charset="0"/>
                          </a:rPr>
                          <m:t>𝑝</m:t>
                        </m:r>
                      </m:e>
                    </m:d>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𝑁</m:t>
                        </m:r>
                      </m:e>
                      <m:sub>
                        <m:r>
                          <a:rPr lang="en-US" altLang="ja-JP" sz="2400" i="1">
                            <a:latin typeface="Cambria Math" panose="02040503050406030204" pitchFamily="18" charset="0"/>
                            <a:ea typeface="Cambria Math" panose="02040503050406030204" pitchFamily="18" charset="0"/>
                          </a:rPr>
                          <m:t>0</m:t>
                        </m:r>
                      </m:sub>
                    </m:sSub>
                    <m:r>
                      <a:rPr lang="en-US" altLang="ja-JP" sz="2400" i="1">
                        <a:latin typeface="Cambria Math" panose="02040503050406030204" pitchFamily="18" charset="0"/>
                        <a:ea typeface="Cambria Math" panose="02040503050406030204" pitchFamily="18" charset="0"/>
                      </a:rPr>
                      <m:t>𝑝</m:t>
                    </m:r>
                  </m:oMath>
                </a14:m>
                <a:endParaRPr lang="en-US" altLang="ja-JP" sz="2400" dirty="0"/>
              </a:p>
            </p:txBody>
          </p:sp>
        </mc:Choice>
        <mc:Fallback>
          <p:sp>
            <p:nvSpPr>
              <p:cNvPr id="5" name="テキスト ボックス 4">
                <a:extLst>
                  <a:ext uri="{FF2B5EF4-FFF2-40B4-BE49-F238E27FC236}">
                    <a16:creationId xmlns:a16="http://schemas.microsoft.com/office/drawing/2014/main" id="{E286DA59-2D2D-6F4D-951C-2E60B080DEA7}"/>
                  </a:ext>
                </a:extLst>
              </p:cNvPr>
              <p:cNvSpPr txBox="1">
                <a:spLocks noRot="1" noChangeAspect="1" noMove="1" noResize="1" noEditPoints="1" noAdjustHandles="1" noChangeArrowheads="1" noChangeShapeType="1" noTextEdit="1"/>
              </p:cNvSpPr>
              <p:nvPr/>
            </p:nvSpPr>
            <p:spPr>
              <a:xfrm>
                <a:off x="961283" y="2057452"/>
                <a:ext cx="10414261" cy="2246769"/>
              </a:xfrm>
              <a:prstGeom prst="rect">
                <a:avLst/>
              </a:prstGeom>
              <a:blipFill>
                <a:blip r:embed="rId5"/>
                <a:stretch>
                  <a:fillRect l="-729" t="-1667" b="-2222"/>
                </a:stretch>
              </a:blipFill>
              <a:ln w="19050" cmpd="thickThin">
                <a:solidFill>
                  <a:schemeClr val="tx1">
                    <a:lumMod val="65000"/>
                    <a:lumOff val="35000"/>
                  </a:schemeClr>
                </a:solidFill>
              </a:ln>
            </p:spPr>
            <p:txBody>
              <a:bodyPr/>
              <a:lstStyle/>
              <a:p>
                <a:r>
                  <a:rPr lang="ja-JP" altLang="en-US">
                    <a:noFill/>
                  </a:rPr>
                  <a:t> </a:t>
                </a:r>
              </a:p>
            </p:txBody>
          </p:sp>
        </mc:Fallback>
      </mc:AlternateContent>
    </p:spTree>
    <p:extLst>
      <p:ext uri="{BB962C8B-B14F-4D97-AF65-F5344CB8AC3E}">
        <p14:creationId xmlns:p14="http://schemas.microsoft.com/office/powerpoint/2010/main" val="273735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C8FAFC-764D-DE4C-9C36-459D5DF7C8A9}"/>
              </a:ext>
            </a:extLst>
          </p:cNvPr>
          <p:cNvSpPr>
            <a:spLocks noGrp="1"/>
          </p:cNvSpPr>
          <p:nvPr>
            <p:ph type="title"/>
          </p:nvPr>
        </p:nvSpPr>
        <p:spPr/>
        <p:txBody>
          <a:bodyPr/>
          <a:lstStyle/>
          <a:p>
            <a:r>
              <a:rPr kumimoji="1" lang="en-US" altLang="ja-JP" dirty="0"/>
              <a:t>Multiplicity result</a:t>
            </a:r>
            <a:endParaRPr kumimoji="1" lang="ja-JP" altLang="en-US"/>
          </a:p>
        </p:txBody>
      </p:sp>
      <p:sp>
        <p:nvSpPr>
          <p:cNvPr id="3" name="スライド番号プレースホルダー 2">
            <a:extLst>
              <a:ext uri="{FF2B5EF4-FFF2-40B4-BE49-F238E27FC236}">
                <a16:creationId xmlns:a16="http://schemas.microsoft.com/office/drawing/2014/main" id="{6899BD97-A426-CA44-8888-7D48670F46C6}"/>
              </a:ext>
            </a:extLst>
          </p:cNvPr>
          <p:cNvSpPr>
            <a:spLocks noGrp="1"/>
          </p:cNvSpPr>
          <p:nvPr>
            <p:ph type="sldNum" sz="quarter" idx="12"/>
          </p:nvPr>
        </p:nvSpPr>
        <p:spPr/>
        <p:txBody>
          <a:bodyPr/>
          <a:lstStyle/>
          <a:p>
            <a:fld id="{442CD2F0-4FD2-764B-8F05-837DEC568E72}" type="slidenum">
              <a:rPr lang="ja-JP" altLang="en-US" smtClean="0"/>
              <a:pPr/>
              <a:t>12</a:t>
            </a:fld>
            <a:endParaRPr lang="ja-JP" altLang="en-US"/>
          </a:p>
        </p:txBody>
      </p:sp>
      <mc:AlternateContent xmlns:mc="http://schemas.openxmlformats.org/markup-compatibility/2006">
        <mc:Choice xmlns:a14="http://schemas.microsoft.com/office/drawing/2010/main" Requires="a14">
          <p:sp>
            <p:nvSpPr>
              <p:cNvPr id="4" name="テキスト プレースホルダー 3">
                <a:extLst>
                  <a:ext uri="{FF2B5EF4-FFF2-40B4-BE49-F238E27FC236}">
                    <a16:creationId xmlns:a16="http://schemas.microsoft.com/office/drawing/2014/main" id="{6DD0B599-A2F2-3D4B-9573-3967A6BD05E4}"/>
                  </a:ext>
                </a:extLst>
              </p:cNvPr>
              <p:cNvSpPr>
                <a:spLocks noGrp="1"/>
              </p:cNvSpPr>
              <p:nvPr>
                <p:ph type="body" sz="quarter" idx="13"/>
              </p:nvPr>
            </p:nvSpPr>
            <p:spPr>
              <a:xfrm>
                <a:off x="0" y="3524314"/>
                <a:ext cx="12192000" cy="2864294"/>
              </a:xfrm>
            </p:spPr>
            <p:txBody>
              <a:bodyPr>
                <a:normAutofit/>
              </a:bodyPr>
              <a:lstStyle/>
              <a:p>
                <a:r>
                  <a:rPr lang="en-US" altLang="ja-JP" dirty="0"/>
                  <a:t>Largest uncertainty source is </a:t>
                </a:r>
              </a:p>
              <a:p>
                <a:pPr lvl="1"/>
                <a:r>
                  <a:rPr lang="en-US" altLang="ja-JP" sz="2600" dirty="0"/>
                  <a:t>tagging efficiency for n=0,1,2</a:t>
                </a:r>
              </a:p>
              <a:p>
                <a:pPr lvl="1"/>
                <a:r>
                  <a:rPr kumimoji="1" lang="en-US" altLang="ja-JP" sz="2600" dirty="0"/>
                  <a:t>stati</a:t>
                </a:r>
                <a:r>
                  <a:rPr lang="en-US" altLang="ja-JP" sz="2600" dirty="0"/>
                  <a:t>stics for n</a:t>
                </a:r>
                <a14:m>
                  <m:oMath xmlns:m="http://schemas.openxmlformats.org/officeDocument/2006/math">
                    <m:r>
                      <a:rPr lang="en-US" altLang="ja-JP" sz="2600" b="0" i="1" smtClean="0">
                        <a:latin typeface="Cambria Math" panose="02040503050406030204" pitchFamily="18" charset="0"/>
                      </a:rPr>
                      <m:t>≥</m:t>
                    </m:r>
                  </m:oMath>
                </a14:m>
                <a:r>
                  <a:rPr kumimoji="1" lang="en-US" altLang="ja-JP" sz="2600" dirty="0"/>
                  <a:t>3</a:t>
                </a:r>
              </a:p>
              <a:p>
                <a:r>
                  <a:rPr kumimoji="1" lang="en-US" altLang="ja-JP" dirty="0"/>
                  <a:t>Consistent with results in pure-water SK (</a:t>
                </a:r>
                <a:r>
                  <a:rPr lang="en-US" altLang="ja-JP" dirty="0"/>
                  <a:t>just before Gd</a:t>
                </a:r>
                <a:r>
                  <a:rPr kumimoji="1" lang="en-US" altLang="ja-JP" dirty="0"/>
                  <a:t>)</a:t>
                </a:r>
                <a:br>
                  <a:rPr kumimoji="1" lang="en-US" altLang="ja-JP" dirty="0"/>
                </a:br>
                <a:r>
                  <a:rPr kumimoji="1" lang="en-US" altLang="ja-JP" dirty="0"/>
                  <a:t>                                         - low stat, low efficiency</a:t>
                </a:r>
                <a:endParaRPr kumimoji="1" lang="ja-JP" altLang="en-US"/>
              </a:p>
            </p:txBody>
          </p:sp>
        </mc:Choice>
        <mc:Fallback>
          <p:sp>
            <p:nvSpPr>
              <p:cNvPr id="4" name="テキスト プレースホルダー 3">
                <a:extLst>
                  <a:ext uri="{FF2B5EF4-FFF2-40B4-BE49-F238E27FC236}">
                    <a16:creationId xmlns:a16="http://schemas.microsoft.com/office/drawing/2014/main" id="{6DD0B599-A2F2-3D4B-9573-3967A6BD05E4}"/>
                  </a:ext>
                </a:extLst>
              </p:cNvPr>
              <p:cNvSpPr>
                <a:spLocks noGrp="1" noRot="1" noChangeAspect="1" noMove="1" noResize="1" noEditPoints="1" noAdjustHandles="1" noChangeArrowheads="1" noChangeShapeType="1" noTextEdit="1"/>
              </p:cNvSpPr>
              <p:nvPr>
                <p:ph type="body" sz="quarter" idx="13"/>
              </p:nvPr>
            </p:nvSpPr>
            <p:spPr>
              <a:xfrm>
                <a:off x="0" y="3524314"/>
                <a:ext cx="12192000" cy="2864294"/>
              </a:xfrm>
              <a:blipFill>
                <a:blip r:embed="rId3"/>
                <a:stretch>
                  <a:fillRect l="-729" t="-885"/>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graphicFrame>
            <p:nvGraphicFramePr>
              <p:cNvPr id="5" name="表 4">
                <a:extLst>
                  <a:ext uri="{FF2B5EF4-FFF2-40B4-BE49-F238E27FC236}">
                    <a16:creationId xmlns:a16="http://schemas.microsoft.com/office/drawing/2014/main" id="{DC7B0319-3D6B-164D-92B5-4ED1A4971216}"/>
                  </a:ext>
                </a:extLst>
              </p:cNvPr>
              <p:cNvGraphicFramePr>
                <a:graphicFrameLocks noGrp="1"/>
              </p:cNvGraphicFramePr>
              <p:nvPr>
                <p:extLst>
                  <p:ext uri="{D42A27DB-BD31-4B8C-83A1-F6EECF244321}">
                    <p14:modId xmlns:p14="http://schemas.microsoft.com/office/powerpoint/2010/main" val="3012497063"/>
                  </p:ext>
                </p:extLst>
              </p:nvPr>
            </p:nvGraphicFramePr>
            <p:xfrm>
              <a:off x="223094" y="1547940"/>
              <a:ext cx="8225962" cy="1737360"/>
            </p:xfrm>
            <a:graphic>
              <a:graphicData uri="http://schemas.openxmlformats.org/drawingml/2006/table">
                <a:tbl>
                  <a:tblPr firstRow="1" bandRow="1">
                    <a:tableStyleId>{5C22544A-7EE6-4342-B048-85BDC9FD1C3A}</a:tableStyleId>
                  </a:tblPr>
                  <a:tblGrid>
                    <a:gridCol w="2544490">
                      <a:extLst>
                        <a:ext uri="{9D8B030D-6E8A-4147-A177-3AD203B41FA5}">
                          <a16:colId xmlns:a16="http://schemas.microsoft.com/office/drawing/2014/main" val="918946405"/>
                        </a:ext>
                      </a:extLst>
                    </a:gridCol>
                    <a:gridCol w="946912">
                      <a:extLst>
                        <a:ext uri="{9D8B030D-6E8A-4147-A177-3AD203B41FA5}">
                          <a16:colId xmlns:a16="http://schemas.microsoft.com/office/drawing/2014/main" val="227911843"/>
                        </a:ext>
                      </a:extLst>
                    </a:gridCol>
                    <a:gridCol w="946912">
                      <a:extLst>
                        <a:ext uri="{9D8B030D-6E8A-4147-A177-3AD203B41FA5}">
                          <a16:colId xmlns:a16="http://schemas.microsoft.com/office/drawing/2014/main" val="2927640691"/>
                        </a:ext>
                      </a:extLst>
                    </a:gridCol>
                    <a:gridCol w="946912">
                      <a:extLst>
                        <a:ext uri="{9D8B030D-6E8A-4147-A177-3AD203B41FA5}">
                          <a16:colId xmlns:a16="http://schemas.microsoft.com/office/drawing/2014/main" val="1329584356"/>
                        </a:ext>
                      </a:extLst>
                    </a:gridCol>
                    <a:gridCol w="946912">
                      <a:extLst>
                        <a:ext uri="{9D8B030D-6E8A-4147-A177-3AD203B41FA5}">
                          <a16:colId xmlns:a16="http://schemas.microsoft.com/office/drawing/2014/main" val="1632002676"/>
                        </a:ext>
                      </a:extLst>
                    </a:gridCol>
                    <a:gridCol w="946912">
                      <a:extLst>
                        <a:ext uri="{9D8B030D-6E8A-4147-A177-3AD203B41FA5}">
                          <a16:colId xmlns:a16="http://schemas.microsoft.com/office/drawing/2014/main" val="3317729255"/>
                        </a:ext>
                      </a:extLst>
                    </a:gridCol>
                    <a:gridCol w="946912">
                      <a:extLst>
                        <a:ext uri="{9D8B030D-6E8A-4147-A177-3AD203B41FA5}">
                          <a16:colId xmlns:a16="http://schemas.microsoft.com/office/drawing/2014/main" val="1990142557"/>
                        </a:ext>
                      </a:extLst>
                    </a:gridCol>
                  </a:tblGrid>
                  <a:tr h="370840">
                    <a:tc>
                      <a:txBody>
                        <a:bodyPr/>
                        <a:lstStyle/>
                        <a:p>
                          <a:r>
                            <a:rPr kumimoji="1" lang="en-US" altLang="ja-JP" sz="2400" dirty="0" err="1"/>
                            <a:t>Num</a:t>
                          </a:r>
                          <a:r>
                            <a:rPr kumimoji="1" lang="en-US" altLang="ja-JP" sz="2400" dirty="0"/>
                            <a:t> of produced neutrons /capture</a:t>
                          </a:r>
                          <a:endParaRPr kumimoji="1" lang="ja-JP" altLang="en-US" sz="2400"/>
                        </a:p>
                      </a:txBody>
                      <a:tcPr anchor="b">
                        <a:solidFill>
                          <a:schemeClr val="accent5">
                            <a:lumMod val="75000"/>
                          </a:schemeClr>
                        </a:solidFill>
                      </a:tcPr>
                    </a:tc>
                    <a:tc>
                      <a:txBody>
                        <a:bodyPr/>
                        <a:lstStyle/>
                        <a:p>
                          <a:pPr algn="r"/>
                          <a:r>
                            <a:rPr kumimoji="1" lang="en-US" altLang="ja-JP" sz="2300" dirty="0"/>
                            <a:t>0</a:t>
                          </a:r>
                          <a:endParaRPr kumimoji="1" lang="ja-JP" altLang="en-US" sz="2300"/>
                        </a:p>
                      </a:txBody>
                      <a:tcPr anchor="b">
                        <a:solidFill>
                          <a:schemeClr val="accent5">
                            <a:lumMod val="75000"/>
                          </a:schemeClr>
                        </a:solidFill>
                      </a:tcPr>
                    </a:tc>
                    <a:tc>
                      <a:txBody>
                        <a:bodyPr/>
                        <a:lstStyle/>
                        <a:p>
                          <a:pPr algn="r"/>
                          <a:r>
                            <a:rPr kumimoji="1" lang="en-US" altLang="ja-JP" sz="2300" dirty="0"/>
                            <a:t>1</a:t>
                          </a:r>
                          <a:endParaRPr kumimoji="1" lang="ja-JP" altLang="en-US" sz="2300"/>
                        </a:p>
                      </a:txBody>
                      <a:tcPr anchor="b">
                        <a:solidFill>
                          <a:schemeClr val="accent5">
                            <a:lumMod val="75000"/>
                          </a:schemeClr>
                        </a:solidFill>
                      </a:tcPr>
                    </a:tc>
                    <a:tc>
                      <a:txBody>
                        <a:bodyPr/>
                        <a:lstStyle/>
                        <a:p>
                          <a:pPr algn="r"/>
                          <a:r>
                            <a:rPr kumimoji="1" lang="en-US" altLang="ja-JP" sz="2300" dirty="0"/>
                            <a:t>2</a:t>
                          </a:r>
                          <a:endParaRPr kumimoji="1" lang="ja-JP" altLang="en-US" sz="2300"/>
                        </a:p>
                      </a:txBody>
                      <a:tcPr anchor="b">
                        <a:solidFill>
                          <a:schemeClr val="accent5">
                            <a:lumMod val="75000"/>
                          </a:schemeClr>
                        </a:solidFill>
                      </a:tcPr>
                    </a:tc>
                    <a:tc>
                      <a:txBody>
                        <a:bodyPr/>
                        <a:lstStyle/>
                        <a:p>
                          <a:pPr algn="r"/>
                          <a:r>
                            <a:rPr kumimoji="1" lang="en-US" altLang="ja-JP" sz="2300" dirty="0"/>
                            <a:t>3</a:t>
                          </a:r>
                          <a:endParaRPr kumimoji="1" lang="ja-JP" altLang="en-US" sz="2300"/>
                        </a:p>
                      </a:txBody>
                      <a:tcPr anchor="b">
                        <a:solidFill>
                          <a:schemeClr val="accent5">
                            <a:lumMod val="75000"/>
                          </a:schemeClr>
                        </a:solidFill>
                      </a:tcPr>
                    </a:tc>
                    <a:tc>
                      <a:txBody>
                        <a:bodyPr/>
                        <a:lstStyle/>
                        <a:p>
                          <a:pPr algn="r"/>
                          <a:r>
                            <a:rPr kumimoji="1" lang="en-US" altLang="ja-JP" sz="2300" dirty="0"/>
                            <a:t>4</a:t>
                          </a:r>
                          <a:endParaRPr kumimoji="1" lang="ja-JP" altLang="en-US" sz="2300"/>
                        </a:p>
                      </a:txBody>
                      <a:tcPr anchor="b">
                        <a:solidFill>
                          <a:schemeClr val="accent5">
                            <a:lumMod val="75000"/>
                          </a:schemeClr>
                        </a:solidFill>
                      </a:tcPr>
                    </a:tc>
                    <a:tc>
                      <a:txBody>
                        <a:bodyPr/>
                        <a:lstStyle/>
                        <a:p>
                          <a:pPr algn="r"/>
                          <a:r>
                            <a:rPr kumimoji="1" lang="en-US" altLang="ja-JP" sz="2300" dirty="0"/>
                            <a:t>5</a:t>
                          </a:r>
                          <a:endParaRPr kumimoji="1" lang="ja-JP" altLang="en-US" sz="2300"/>
                        </a:p>
                      </a:txBody>
                      <a:tcPr anchor="b">
                        <a:solidFill>
                          <a:schemeClr val="accent5">
                            <a:lumMod val="75000"/>
                          </a:schemeClr>
                        </a:solidFill>
                      </a:tcPr>
                    </a:tc>
                    <a:extLst>
                      <a:ext uri="{0D108BD9-81ED-4DB2-BD59-A6C34878D82A}">
                        <a16:rowId xmlns:a16="http://schemas.microsoft.com/office/drawing/2014/main" val="2755679441"/>
                      </a:ext>
                    </a:extLst>
                  </a:tr>
                  <a:tr h="370840">
                    <a:tc>
                      <a:txBody>
                        <a:bodyPr/>
                        <a:lstStyle/>
                        <a:p>
                          <a:r>
                            <a:rPr kumimoji="1" lang="en-US" altLang="ja-JP" sz="2400" dirty="0" err="1"/>
                            <a:t>Num</a:t>
                          </a:r>
                          <a:r>
                            <a:rPr kumimoji="1" lang="en-US" altLang="ja-JP" sz="2400" dirty="0"/>
                            <a:t> of events</a:t>
                          </a:r>
                          <a:endParaRPr kumimoji="1" lang="ja-JP" altLang="en-US" sz="2400"/>
                        </a:p>
                      </a:txBody>
                      <a:tcPr>
                        <a:solidFill>
                          <a:schemeClr val="bg2"/>
                        </a:solidFill>
                      </a:tcPr>
                    </a:tc>
                    <a:tc>
                      <a:txBody>
                        <a:bodyPr/>
                        <a:lstStyle/>
                        <a:p>
                          <a:pPr algn="r"/>
                          <a:r>
                            <a:rPr kumimoji="1" lang="en-US" altLang="ja-JP" sz="2300" dirty="0"/>
                            <a:t>9468</a:t>
                          </a:r>
                          <a:endParaRPr kumimoji="1" lang="ja-JP" altLang="en-US" sz="2300"/>
                        </a:p>
                      </a:txBody>
                      <a:tcPr>
                        <a:solidFill>
                          <a:schemeClr val="bg2"/>
                        </a:solidFill>
                      </a:tcPr>
                    </a:tc>
                    <a:tc>
                      <a:txBody>
                        <a:bodyPr/>
                        <a:lstStyle/>
                        <a:p>
                          <a:pPr algn="r"/>
                          <a:r>
                            <a:rPr kumimoji="1" lang="en-US" altLang="ja-JP" sz="2300" dirty="0"/>
                            <a:t>45495</a:t>
                          </a:r>
                          <a:endParaRPr kumimoji="1" lang="ja-JP" altLang="en-US" sz="2300"/>
                        </a:p>
                      </a:txBody>
                      <a:tcPr>
                        <a:solidFill>
                          <a:schemeClr val="bg2"/>
                        </a:solidFill>
                      </a:tcPr>
                    </a:tc>
                    <a:tc>
                      <a:txBody>
                        <a:bodyPr/>
                        <a:lstStyle/>
                        <a:p>
                          <a:pPr algn="r"/>
                          <a:r>
                            <a:rPr kumimoji="1" lang="en-US" altLang="ja-JP" sz="2300" dirty="0"/>
                            <a:t>4188</a:t>
                          </a:r>
                          <a:endParaRPr kumimoji="1" lang="ja-JP" altLang="en-US" sz="2300"/>
                        </a:p>
                      </a:txBody>
                      <a:tcPr>
                        <a:solidFill>
                          <a:schemeClr val="bg2"/>
                        </a:solidFill>
                      </a:tcPr>
                    </a:tc>
                    <a:tc>
                      <a:txBody>
                        <a:bodyPr/>
                        <a:lstStyle/>
                        <a:p>
                          <a:pPr algn="r"/>
                          <a:r>
                            <a:rPr kumimoji="1" lang="en-US" altLang="ja-JP" sz="2300" dirty="0"/>
                            <a:t>461</a:t>
                          </a:r>
                          <a:endParaRPr kumimoji="1" lang="ja-JP" altLang="en-US" sz="2300"/>
                        </a:p>
                      </a:txBody>
                      <a:tcPr>
                        <a:solidFill>
                          <a:schemeClr val="bg2"/>
                        </a:solidFill>
                      </a:tcPr>
                    </a:tc>
                    <a:tc>
                      <a:txBody>
                        <a:bodyPr/>
                        <a:lstStyle/>
                        <a:p>
                          <a:pPr algn="r"/>
                          <a14:m>
                            <m:oMath xmlns:m="http://schemas.openxmlformats.org/officeDocument/2006/math">
                              <m:r>
                                <a:rPr kumimoji="1" lang="en-US" altLang="ja-JP" sz="2300" b="0" i="1" smtClean="0">
                                  <a:latin typeface="Cambria Math" panose="02040503050406030204" pitchFamily="18" charset="0"/>
                                </a:rPr>
                                <m:t>−</m:t>
                              </m:r>
                            </m:oMath>
                          </a14:m>
                          <a:r>
                            <a:rPr kumimoji="1" lang="en-US" altLang="ja-JP" sz="2300" dirty="0"/>
                            <a:t>120</a:t>
                          </a:r>
                          <a:endParaRPr kumimoji="1" lang="ja-JP" altLang="en-US" sz="2300"/>
                        </a:p>
                      </a:txBody>
                      <a:tcPr>
                        <a:solidFill>
                          <a:schemeClr val="bg2"/>
                        </a:solidFill>
                      </a:tcPr>
                    </a:tc>
                    <a:tc>
                      <a:txBody>
                        <a:bodyPr/>
                        <a:lstStyle/>
                        <a:p>
                          <a:pPr algn="r"/>
                          <a:r>
                            <a:rPr kumimoji="1" lang="en-US" altLang="ja-JP" sz="2300" dirty="0"/>
                            <a:t>47</a:t>
                          </a:r>
                          <a:endParaRPr kumimoji="1" lang="ja-JP" altLang="en-US" sz="2300"/>
                        </a:p>
                      </a:txBody>
                      <a:tcPr>
                        <a:solidFill>
                          <a:schemeClr val="bg2"/>
                        </a:solidFill>
                      </a:tcPr>
                    </a:tc>
                    <a:extLst>
                      <a:ext uri="{0D108BD9-81ED-4DB2-BD59-A6C34878D82A}">
                        <a16:rowId xmlns:a16="http://schemas.microsoft.com/office/drawing/2014/main" val="477967907"/>
                      </a:ext>
                    </a:extLst>
                  </a:tr>
                  <a:tr h="370840">
                    <a:tc>
                      <a:txBody>
                        <a:bodyPr/>
                        <a:lstStyle/>
                        <a:p>
                          <a:r>
                            <a:rPr kumimoji="1" lang="en-US" altLang="ja-JP" sz="2400" dirty="0"/>
                            <a:t>Ratio</a:t>
                          </a:r>
                        </a:p>
                      </a:txBody>
                      <a:tcPr>
                        <a:solidFill>
                          <a:schemeClr val="bg2"/>
                        </a:solidFill>
                      </a:tcPr>
                    </a:tc>
                    <a:tc>
                      <a:txBody>
                        <a:bodyPr/>
                        <a:lstStyle/>
                        <a:p>
                          <a:pPr algn="r"/>
                          <a:r>
                            <a:rPr kumimoji="1" lang="en-US" altLang="ja-JP" sz="2300" dirty="0"/>
                            <a:t>16%</a:t>
                          </a:r>
                          <a:endParaRPr kumimoji="1" lang="ja-JP" altLang="en-US" sz="2300"/>
                        </a:p>
                      </a:txBody>
                      <a:tcPr>
                        <a:solidFill>
                          <a:schemeClr val="bg2"/>
                        </a:solidFill>
                      </a:tcPr>
                    </a:tc>
                    <a:tc>
                      <a:txBody>
                        <a:bodyPr/>
                        <a:lstStyle/>
                        <a:p>
                          <a:pPr algn="r"/>
                          <a:r>
                            <a:rPr kumimoji="1" lang="en-US" altLang="ja-JP" sz="2300" dirty="0"/>
                            <a:t>76%</a:t>
                          </a:r>
                          <a:endParaRPr kumimoji="1" lang="ja-JP" altLang="en-US" sz="2300"/>
                        </a:p>
                      </a:txBody>
                      <a:tcPr>
                        <a:solidFill>
                          <a:schemeClr val="bg2"/>
                        </a:solidFill>
                      </a:tcPr>
                    </a:tc>
                    <a:tc>
                      <a:txBody>
                        <a:bodyPr/>
                        <a:lstStyle/>
                        <a:p>
                          <a:pPr algn="r"/>
                          <a:r>
                            <a:rPr kumimoji="1" lang="en-US" altLang="ja-JP" sz="2300" dirty="0"/>
                            <a:t>7.0%</a:t>
                          </a:r>
                          <a:endParaRPr kumimoji="1" lang="ja-JP" altLang="en-US" sz="2300"/>
                        </a:p>
                      </a:txBody>
                      <a:tcPr>
                        <a:solidFill>
                          <a:schemeClr val="bg2"/>
                        </a:solidFill>
                      </a:tcPr>
                    </a:tc>
                    <a:tc>
                      <a:txBody>
                        <a:bodyPr/>
                        <a:lstStyle/>
                        <a:p>
                          <a:pPr algn="r"/>
                          <a:r>
                            <a:rPr kumimoji="1" lang="en-US" altLang="ja-JP" sz="2300" dirty="0"/>
                            <a:t>0.8%</a:t>
                          </a:r>
                          <a:endParaRPr kumimoji="1" lang="ja-JP" altLang="en-US" sz="2300"/>
                        </a:p>
                      </a:txBody>
                      <a:tcPr>
                        <a:solidFill>
                          <a:schemeClr val="bg2"/>
                        </a:solidFill>
                      </a:tcPr>
                    </a:tc>
                    <a:tc>
                      <a:txBody>
                        <a:bodyPr/>
                        <a:lstStyle/>
                        <a:p>
                          <a:pPr algn="r"/>
                          <a:endParaRPr kumimoji="1" lang="ja-JP" altLang="en-US" sz="2300"/>
                        </a:p>
                      </a:txBody>
                      <a:tcPr>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300" b="0" i="0" u="none" strike="noStrike" kern="1200" cap="none" spc="0" normalizeH="0" baseline="0" noProof="0" dirty="0">
                              <a:ln>
                                <a:noFill/>
                              </a:ln>
                              <a:solidFill>
                                <a:prstClr val="black"/>
                              </a:solidFill>
                              <a:effectLst/>
                              <a:uLnTx/>
                              <a:uFillTx/>
                              <a:latin typeface="+mn-lt"/>
                              <a:ea typeface="+mn-ea"/>
                              <a:cs typeface="+mn-cs"/>
                            </a:rPr>
                            <a:t>0.08%</a:t>
                          </a:r>
                          <a:endParaRPr kumimoji="1" lang="ja-JP" altLang="en-US" sz="2300" b="0" i="0" u="none" strike="noStrike" kern="1200" cap="none" spc="0" normalizeH="0" baseline="0" noProof="0">
                            <a:ln>
                              <a:noFill/>
                            </a:ln>
                            <a:solidFill>
                              <a:prstClr val="black"/>
                            </a:solidFill>
                            <a:effectLst/>
                            <a:uLnTx/>
                            <a:uFillTx/>
                            <a:latin typeface="+mn-lt"/>
                            <a:ea typeface="+mn-ea"/>
                            <a:cs typeface="+mn-cs"/>
                          </a:endParaRPr>
                        </a:p>
                      </a:txBody>
                      <a:tcPr>
                        <a:solidFill>
                          <a:schemeClr val="bg2"/>
                        </a:solidFill>
                      </a:tcPr>
                    </a:tc>
                    <a:extLst>
                      <a:ext uri="{0D108BD9-81ED-4DB2-BD59-A6C34878D82A}">
                        <a16:rowId xmlns:a16="http://schemas.microsoft.com/office/drawing/2014/main" val="567886117"/>
                      </a:ext>
                    </a:extLst>
                  </a:tr>
                </a:tbl>
              </a:graphicData>
            </a:graphic>
          </p:graphicFrame>
        </mc:Choice>
        <mc:Fallback>
          <p:graphicFrame>
            <p:nvGraphicFramePr>
              <p:cNvPr id="5" name="表 4">
                <a:extLst>
                  <a:ext uri="{FF2B5EF4-FFF2-40B4-BE49-F238E27FC236}">
                    <a16:creationId xmlns:a16="http://schemas.microsoft.com/office/drawing/2014/main" id="{DC7B0319-3D6B-164D-92B5-4ED1A4971216}"/>
                  </a:ext>
                </a:extLst>
              </p:cNvPr>
              <p:cNvGraphicFramePr>
                <a:graphicFrameLocks noGrp="1"/>
              </p:cNvGraphicFramePr>
              <p:nvPr>
                <p:extLst>
                  <p:ext uri="{D42A27DB-BD31-4B8C-83A1-F6EECF244321}">
                    <p14:modId xmlns:p14="http://schemas.microsoft.com/office/powerpoint/2010/main" val="3012497063"/>
                  </p:ext>
                </p:extLst>
              </p:nvPr>
            </p:nvGraphicFramePr>
            <p:xfrm>
              <a:off x="223094" y="1547940"/>
              <a:ext cx="8225962" cy="1737360"/>
            </p:xfrm>
            <a:graphic>
              <a:graphicData uri="http://schemas.openxmlformats.org/drawingml/2006/table">
                <a:tbl>
                  <a:tblPr firstRow="1" bandRow="1">
                    <a:tableStyleId>{5C22544A-7EE6-4342-B048-85BDC9FD1C3A}</a:tableStyleId>
                  </a:tblPr>
                  <a:tblGrid>
                    <a:gridCol w="2544490">
                      <a:extLst>
                        <a:ext uri="{9D8B030D-6E8A-4147-A177-3AD203B41FA5}">
                          <a16:colId xmlns:a16="http://schemas.microsoft.com/office/drawing/2014/main" val="918946405"/>
                        </a:ext>
                      </a:extLst>
                    </a:gridCol>
                    <a:gridCol w="946912">
                      <a:extLst>
                        <a:ext uri="{9D8B030D-6E8A-4147-A177-3AD203B41FA5}">
                          <a16:colId xmlns:a16="http://schemas.microsoft.com/office/drawing/2014/main" val="227911843"/>
                        </a:ext>
                      </a:extLst>
                    </a:gridCol>
                    <a:gridCol w="946912">
                      <a:extLst>
                        <a:ext uri="{9D8B030D-6E8A-4147-A177-3AD203B41FA5}">
                          <a16:colId xmlns:a16="http://schemas.microsoft.com/office/drawing/2014/main" val="2927640691"/>
                        </a:ext>
                      </a:extLst>
                    </a:gridCol>
                    <a:gridCol w="946912">
                      <a:extLst>
                        <a:ext uri="{9D8B030D-6E8A-4147-A177-3AD203B41FA5}">
                          <a16:colId xmlns:a16="http://schemas.microsoft.com/office/drawing/2014/main" val="1329584356"/>
                        </a:ext>
                      </a:extLst>
                    </a:gridCol>
                    <a:gridCol w="946912">
                      <a:extLst>
                        <a:ext uri="{9D8B030D-6E8A-4147-A177-3AD203B41FA5}">
                          <a16:colId xmlns:a16="http://schemas.microsoft.com/office/drawing/2014/main" val="1632002676"/>
                        </a:ext>
                      </a:extLst>
                    </a:gridCol>
                    <a:gridCol w="946912">
                      <a:extLst>
                        <a:ext uri="{9D8B030D-6E8A-4147-A177-3AD203B41FA5}">
                          <a16:colId xmlns:a16="http://schemas.microsoft.com/office/drawing/2014/main" val="3317729255"/>
                        </a:ext>
                      </a:extLst>
                    </a:gridCol>
                    <a:gridCol w="946912">
                      <a:extLst>
                        <a:ext uri="{9D8B030D-6E8A-4147-A177-3AD203B41FA5}">
                          <a16:colId xmlns:a16="http://schemas.microsoft.com/office/drawing/2014/main" val="1990142557"/>
                        </a:ext>
                      </a:extLst>
                    </a:gridCol>
                  </a:tblGrid>
                  <a:tr h="822960">
                    <a:tc>
                      <a:txBody>
                        <a:bodyPr/>
                        <a:lstStyle/>
                        <a:p>
                          <a:r>
                            <a:rPr kumimoji="1" lang="en-US" altLang="ja-JP" sz="2400" dirty="0" err="1"/>
                            <a:t>Num</a:t>
                          </a:r>
                          <a:r>
                            <a:rPr kumimoji="1" lang="en-US" altLang="ja-JP" sz="2400" dirty="0"/>
                            <a:t> of produced neutrons /capture</a:t>
                          </a:r>
                          <a:endParaRPr kumimoji="1" lang="ja-JP" altLang="en-US" sz="2400"/>
                        </a:p>
                      </a:txBody>
                      <a:tcPr anchor="b">
                        <a:solidFill>
                          <a:schemeClr val="accent5">
                            <a:lumMod val="75000"/>
                          </a:schemeClr>
                        </a:solidFill>
                      </a:tcPr>
                    </a:tc>
                    <a:tc>
                      <a:txBody>
                        <a:bodyPr/>
                        <a:lstStyle/>
                        <a:p>
                          <a:pPr algn="r"/>
                          <a:r>
                            <a:rPr kumimoji="1" lang="en-US" altLang="ja-JP" sz="2300" dirty="0"/>
                            <a:t>0</a:t>
                          </a:r>
                          <a:endParaRPr kumimoji="1" lang="ja-JP" altLang="en-US" sz="2300"/>
                        </a:p>
                      </a:txBody>
                      <a:tcPr anchor="b">
                        <a:solidFill>
                          <a:schemeClr val="accent5">
                            <a:lumMod val="75000"/>
                          </a:schemeClr>
                        </a:solidFill>
                      </a:tcPr>
                    </a:tc>
                    <a:tc>
                      <a:txBody>
                        <a:bodyPr/>
                        <a:lstStyle/>
                        <a:p>
                          <a:pPr algn="r"/>
                          <a:r>
                            <a:rPr kumimoji="1" lang="en-US" altLang="ja-JP" sz="2300" dirty="0"/>
                            <a:t>1</a:t>
                          </a:r>
                          <a:endParaRPr kumimoji="1" lang="ja-JP" altLang="en-US" sz="2300"/>
                        </a:p>
                      </a:txBody>
                      <a:tcPr anchor="b">
                        <a:solidFill>
                          <a:schemeClr val="accent5">
                            <a:lumMod val="75000"/>
                          </a:schemeClr>
                        </a:solidFill>
                      </a:tcPr>
                    </a:tc>
                    <a:tc>
                      <a:txBody>
                        <a:bodyPr/>
                        <a:lstStyle/>
                        <a:p>
                          <a:pPr algn="r"/>
                          <a:r>
                            <a:rPr kumimoji="1" lang="en-US" altLang="ja-JP" sz="2300" dirty="0"/>
                            <a:t>2</a:t>
                          </a:r>
                          <a:endParaRPr kumimoji="1" lang="ja-JP" altLang="en-US" sz="2300"/>
                        </a:p>
                      </a:txBody>
                      <a:tcPr anchor="b">
                        <a:solidFill>
                          <a:schemeClr val="accent5">
                            <a:lumMod val="75000"/>
                          </a:schemeClr>
                        </a:solidFill>
                      </a:tcPr>
                    </a:tc>
                    <a:tc>
                      <a:txBody>
                        <a:bodyPr/>
                        <a:lstStyle/>
                        <a:p>
                          <a:pPr algn="r"/>
                          <a:r>
                            <a:rPr kumimoji="1" lang="en-US" altLang="ja-JP" sz="2300" dirty="0"/>
                            <a:t>3</a:t>
                          </a:r>
                          <a:endParaRPr kumimoji="1" lang="ja-JP" altLang="en-US" sz="2300"/>
                        </a:p>
                      </a:txBody>
                      <a:tcPr anchor="b">
                        <a:solidFill>
                          <a:schemeClr val="accent5">
                            <a:lumMod val="75000"/>
                          </a:schemeClr>
                        </a:solidFill>
                      </a:tcPr>
                    </a:tc>
                    <a:tc>
                      <a:txBody>
                        <a:bodyPr/>
                        <a:lstStyle/>
                        <a:p>
                          <a:pPr algn="r"/>
                          <a:r>
                            <a:rPr kumimoji="1" lang="en-US" altLang="ja-JP" sz="2300" dirty="0"/>
                            <a:t>4</a:t>
                          </a:r>
                          <a:endParaRPr kumimoji="1" lang="ja-JP" altLang="en-US" sz="2300"/>
                        </a:p>
                      </a:txBody>
                      <a:tcPr anchor="b">
                        <a:solidFill>
                          <a:schemeClr val="accent5">
                            <a:lumMod val="75000"/>
                          </a:schemeClr>
                        </a:solidFill>
                      </a:tcPr>
                    </a:tc>
                    <a:tc>
                      <a:txBody>
                        <a:bodyPr/>
                        <a:lstStyle/>
                        <a:p>
                          <a:pPr algn="r"/>
                          <a:r>
                            <a:rPr kumimoji="1" lang="en-US" altLang="ja-JP" sz="2300" dirty="0"/>
                            <a:t>5</a:t>
                          </a:r>
                          <a:endParaRPr kumimoji="1" lang="ja-JP" altLang="en-US" sz="2300"/>
                        </a:p>
                      </a:txBody>
                      <a:tcPr anchor="b">
                        <a:solidFill>
                          <a:schemeClr val="accent5">
                            <a:lumMod val="75000"/>
                          </a:schemeClr>
                        </a:solidFill>
                      </a:tcPr>
                    </a:tc>
                    <a:extLst>
                      <a:ext uri="{0D108BD9-81ED-4DB2-BD59-A6C34878D82A}">
                        <a16:rowId xmlns:a16="http://schemas.microsoft.com/office/drawing/2014/main" val="2755679441"/>
                      </a:ext>
                    </a:extLst>
                  </a:tr>
                  <a:tr h="457200">
                    <a:tc>
                      <a:txBody>
                        <a:bodyPr/>
                        <a:lstStyle/>
                        <a:p>
                          <a:r>
                            <a:rPr kumimoji="1" lang="en-US" altLang="ja-JP" sz="2400" dirty="0" err="1"/>
                            <a:t>Num</a:t>
                          </a:r>
                          <a:r>
                            <a:rPr kumimoji="1" lang="en-US" altLang="ja-JP" sz="2400" dirty="0"/>
                            <a:t> of events</a:t>
                          </a:r>
                          <a:endParaRPr kumimoji="1" lang="ja-JP" altLang="en-US" sz="2400"/>
                        </a:p>
                      </a:txBody>
                      <a:tcPr>
                        <a:solidFill>
                          <a:schemeClr val="bg2"/>
                        </a:solidFill>
                      </a:tcPr>
                    </a:tc>
                    <a:tc>
                      <a:txBody>
                        <a:bodyPr/>
                        <a:lstStyle/>
                        <a:p>
                          <a:pPr algn="r"/>
                          <a:r>
                            <a:rPr kumimoji="1" lang="en-US" altLang="ja-JP" sz="2300" dirty="0"/>
                            <a:t>9468</a:t>
                          </a:r>
                          <a:endParaRPr kumimoji="1" lang="ja-JP" altLang="en-US" sz="2300"/>
                        </a:p>
                      </a:txBody>
                      <a:tcPr>
                        <a:solidFill>
                          <a:schemeClr val="bg2"/>
                        </a:solidFill>
                      </a:tcPr>
                    </a:tc>
                    <a:tc>
                      <a:txBody>
                        <a:bodyPr/>
                        <a:lstStyle/>
                        <a:p>
                          <a:pPr algn="r"/>
                          <a:r>
                            <a:rPr kumimoji="1" lang="en-US" altLang="ja-JP" sz="2300" dirty="0"/>
                            <a:t>45495</a:t>
                          </a:r>
                          <a:endParaRPr kumimoji="1" lang="ja-JP" altLang="en-US" sz="2300"/>
                        </a:p>
                      </a:txBody>
                      <a:tcPr>
                        <a:solidFill>
                          <a:schemeClr val="bg2"/>
                        </a:solidFill>
                      </a:tcPr>
                    </a:tc>
                    <a:tc>
                      <a:txBody>
                        <a:bodyPr/>
                        <a:lstStyle/>
                        <a:p>
                          <a:pPr algn="r"/>
                          <a:r>
                            <a:rPr kumimoji="1" lang="en-US" altLang="ja-JP" sz="2300" dirty="0"/>
                            <a:t>4188</a:t>
                          </a:r>
                          <a:endParaRPr kumimoji="1" lang="ja-JP" altLang="en-US" sz="2300"/>
                        </a:p>
                      </a:txBody>
                      <a:tcPr>
                        <a:solidFill>
                          <a:schemeClr val="bg2"/>
                        </a:solidFill>
                      </a:tcPr>
                    </a:tc>
                    <a:tc>
                      <a:txBody>
                        <a:bodyPr/>
                        <a:lstStyle/>
                        <a:p>
                          <a:pPr algn="r"/>
                          <a:r>
                            <a:rPr kumimoji="1" lang="en-US" altLang="ja-JP" sz="2300" dirty="0"/>
                            <a:t>461</a:t>
                          </a:r>
                          <a:endParaRPr kumimoji="1" lang="ja-JP" altLang="en-US" sz="2300"/>
                        </a:p>
                      </a:txBody>
                      <a:tcPr>
                        <a:solidFill>
                          <a:schemeClr val="bg2"/>
                        </a:solidFill>
                      </a:tcPr>
                    </a:tc>
                    <a:tc>
                      <a:txBody>
                        <a:bodyPr/>
                        <a:lstStyle/>
                        <a:p>
                          <a:endParaRPr lang="ja-JP"/>
                        </a:p>
                      </a:txBody>
                      <a:tcPr>
                        <a:blipFill>
                          <a:blip r:embed="rId4"/>
                          <a:stretch>
                            <a:fillRect l="-677027" t="-183784" r="-102703" b="-121622"/>
                          </a:stretch>
                        </a:blipFill>
                      </a:tcPr>
                    </a:tc>
                    <a:tc>
                      <a:txBody>
                        <a:bodyPr/>
                        <a:lstStyle/>
                        <a:p>
                          <a:pPr algn="r"/>
                          <a:r>
                            <a:rPr kumimoji="1" lang="en-US" altLang="ja-JP" sz="2300" dirty="0"/>
                            <a:t>47</a:t>
                          </a:r>
                          <a:endParaRPr kumimoji="1" lang="ja-JP" altLang="en-US" sz="2300"/>
                        </a:p>
                      </a:txBody>
                      <a:tcPr>
                        <a:solidFill>
                          <a:schemeClr val="bg2"/>
                        </a:solidFill>
                      </a:tcPr>
                    </a:tc>
                    <a:extLst>
                      <a:ext uri="{0D108BD9-81ED-4DB2-BD59-A6C34878D82A}">
                        <a16:rowId xmlns:a16="http://schemas.microsoft.com/office/drawing/2014/main" val="477967907"/>
                      </a:ext>
                    </a:extLst>
                  </a:tr>
                  <a:tr h="457200">
                    <a:tc>
                      <a:txBody>
                        <a:bodyPr/>
                        <a:lstStyle/>
                        <a:p>
                          <a:r>
                            <a:rPr kumimoji="1" lang="en-US" altLang="ja-JP" sz="2400" dirty="0"/>
                            <a:t>Ratio</a:t>
                          </a:r>
                        </a:p>
                      </a:txBody>
                      <a:tcPr>
                        <a:solidFill>
                          <a:schemeClr val="bg2"/>
                        </a:solidFill>
                      </a:tcPr>
                    </a:tc>
                    <a:tc>
                      <a:txBody>
                        <a:bodyPr/>
                        <a:lstStyle/>
                        <a:p>
                          <a:pPr algn="r"/>
                          <a:r>
                            <a:rPr kumimoji="1" lang="en-US" altLang="ja-JP" sz="2300" dirty="0"/>
                            <a:t>16%</a:t>
                          </a:r>
                          <a:endParaRPr kumimoji="1" lang="ja-JP" altLang="en-US" sz="2300"/>
                        </a:p>
                      </a:txBody>
                      <a:tcPr>
                        <a:solidFill>
                          <a:schemeClr val="bg2"/>
                        </a:solidFill>
                      </a:tcPr>
                    </a:tc>
                    <a:tc>
                      <a:txBody>
                        <a:bodyPr/>
                        <a:lstStyle/>
                        <a:p>
                          <a:pPr algn="r"/>
                          <a:r>
                            <a:rPr kumimoji="1" lang="en-US" altLang="ja-JP" sz="2300" dirty="0"/>
                            <a:t>76%</a:t>
                          </a:r>
                          <a:endParaRPr kumimoji="1" lang="ja-JP" altLang="en-US" sz="2300"/>
                        </a:p>
                      </a:txBody>
                      <a:tcPr>
                        <a:solidFill>
                          <a:schemeClr val="bg2"/>
                        </a:solidFill>
                      </a:tcPr>
                    </a:tc>
                    <a:tc>
                      <a:txBody>
                        <a:bodyPr/>
                        <a:lstStyle/>
                        <a:p>
                          <a:pPr algn="r"/>
                          <a:r>
                            <a:rPr kumimoji="1" lang="en-US" altLang="ja-JP" sz="2300" dirty="0"/>
                            <a:t>7.0%</a:t>
                          </a:r>
                          <a:endParaRPr kumimoji="1" lang="ja-JP" altLang="en-US" sz="2300"/>
                        </a:p>
                      </a:txBody>
                      <a:tcPr>
                        <a:solidFill>
                          <a:schemeClr val="bg2"/>
                        </a:solidFill>
                      </a:tcPr>
                    </a:tc>
                    <a:tc>
                      <a:txBody>
                        <a:bodyPr/>
                        <a:lstStyle/>
                        <a:p>
                          <a:pPr algn="r"/>
                          <a:r>
                            <a:rPr kumimoji="1" lang="en-US" altLang="ja-JP" sz="2300" dirty="0"/>
                            <a:t>0.8%</a:t>
                          </a:r>
                          <a:endParaRPr kumimoji="1" lang="ja-JP" altLang="en-US" sz="2300"/>
                        </a:p>
                      </a:txBody>
                      <a:tcPr>
                        <a:solidFill>
                          <a:schemeClr val="bg2"/>
                        </a:solidFill>
                      </a:tcPr>
                    </a:tc>
                    <a:tc>
                      <a:txBody>
                        <a:bodyPr/>
                        <a:lstStyle/>
                        <a:p>
                          <a:pPr algn="r"/>
                          <a:endParaRPr kumimoji="1" lang="ja-JP" altLang="en-US" sz="2300"/>
                        </a:p>
                      </a:txBody>
                      <a:tcPr>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300" b="0" i="0" u="none" strike="noStrike" kern="1200" cap="none" spc="0" normalizeH="0" baseline="0" noProof="0" dirty="0">
                              <a:ln>
                                <a:noFill/>
                              </a:ln>
                              <a:solidFill>
                                <a:prstClr val="black"/>
                              </a:solidFill>
                              <a:effectLst/>
                              <a:uLnTx/>
                              <a:uFillTx/>
                              <a:latin typeface="+mn-lt"/>
                              <a:ea typeface="+mn-ea"/>
                              <a:cs typeface="+mn-cs"/>
                            </a:rPr>
                            <a:t>0.08%</a:t>
                          </a:r>
                          <a:endParaRPr kumimoji="1" lang="ja-JP" altLang="en-US" sz="2300" b="0" i="0" u="none" strike="noStrike" kern="1200" cap="none" spc="0" normalizeH="0" baseline="0" noProof="0">
                            <a:ln>
                              <a:noFill/>
                            </a:ln>
                            <a:solidFill>
                              <a:prstClr val="black"/>
                            </a:solidFill>
                            <a:effectLst/>
                            <a:uLnTx/>
                            <a:uFillTx/>
                            <a:latin typeface="+mn-lt"/>
                            <a:ea typeface="+mn-ea"/>
                            <a:cs typeface="+mn-cs"/>
                          </a:endParaRPr>
                        </a:p>
                      </a:txBody>
                      <a:tcPr>
                        <a:solidFill>
                          <a:schemeClr val="bg2"/>
                        </a:solidFill>
                      </a:tcPr>
                    </a:tc>
                    <a:extLst>
                      <a:ext uri="{0D108BD9-81ED-4DB2-BD59-A6C34878D82A}">
                        <a16:rowId xmlns:a16="http://schemas.microsoft.com/office/drawing/2014/main" val="567886117"/>
                      </a:ext>
                    </a:extLst>
                  </a:tr>
                </a:tbl>
              </a:graphicData>
            </a:graphic>
          </p:graphicFrame>
        </mc:Fallback>
      </mc:AlternateContent>
      <p:pic>
        <p:nvPicPr>
          <p:cNvPr id="11" name="図 10">
            <a:extLst>
              <a:ext uri="{FF2B5EF4-FFF2-40B4-BE49-F238E27FC236}">
                <a16:creationId xmlns:a16="http://schemas.microsoft.com/office/drawing/2014/main" id="{5B8C17D0-DA5F-B146-84FD-2151A8BEA300}"/>
              </a:ext>
            </a:extLst>
          </p:cNvPr>
          <p:cNvPicPr>
            <a:picLocks noChangeAspect="1"/>
          </p:cNvPicPr>
          <p:nvPr/>
        </p:nvPicPr>
        <p:blipFill rotWithShape="1">
          <a:blip r:embed="rId5"/>
          <a:srcRect l="12099" t="12490" b="34533"/>
          <a:stretch/>
        </p:blipFill>
        <p:spPr>
          <a:xfrm rot="5400000">
            <a:off x="7715867" y="2366920"/>
            <a:ext cx="5294666" cy="3633216"/>
          </a:xfrm>
          <a:prstGeom prst="rect">
            <a:avLst/>
          </a:prstGeom>
        </p:spPr>
      </p:pic>
      <mc:AlternateContent xmlns:mc="http://schemas.openxmlformats.org/markup-compatibility/2006">
        <mc:Choice xmlns:a14="http://schemas.microsoft.com/office/drawing/2010/main" Requires="a14">
          <p:sp>
            <p:nvSpPr>
              <p:cNvPr id="15" name="テキスト ボックス 14">
                <a:extLst>
                  <a:ext uri="{FF2B5EF4-FFF2-40B4-BE49-F238E27FC236}">
                    <a16:creationId xmlns:a16="http://schemas.microsoft.com/office/drawing/2014/main" id="{844BD3F2-8580-9A4E-823D-1AEAD404AEB3}"/>
                  </a:ext>
                </a:extLst>
              </p:cNvPr>
              <p:cNvSpPr txBox="1"/>
              <p:nvPr/>
            </p:nvSpPr>
            <p:spPr>
              <a:xfrm rot="16200000">
                <a:off x="9017505" y="3956137"/>
                <a:ext cx="126047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16</m:t>
                      </m:r>
                      <m:r>
                        <a:rPr lang="en-US" altLang="ja-JP" sz="2000" i="1">
                          <a:latin typeface="Cambria Math" panose="02040503050406030204" pitchFamily="18" charset="0"/>
                          <a:ea typeface="Cambria Math" panose="02040503050406030204" pitchFamily="18" charset="0"/>
                        </a:rPr>
                        <m:t>±4 %</m:t>
                      </m:r>
                    </m:oMath>
                  </m:oMathPara>
                </a14:m>
                <a:endParaRPr kumimoji="1" lang="ja-JP" altLang="en-US" sz="2000"/>
              </a:p>
            </p:txBody>
          </p:sp>
        </mc:Choice>
        <mc:Fallback>
          <p:sp>
            <p:nvSpPr>
              <p:cNvPr id="15" name="テキスト ボックス 14">
                <a:extLst>
                  <a:ext uri="{FF2B5EF4-FFF2-40B4-BE49-F238E27FC236}">
                    <a16:creationId xmlns:a16="http://schemas.microsoft.com/office/drawing/2014/main" id="{844BD3F2-8580-9A4E-823D-1AEAD404AEB3}"/>
                  </a:ext>
                </a:extLst>
              </p:cNvPr>
              <p:cNvSpPr txBox="1">
                <a:spLocks noRot="1" noChangeAspect="1" noMove="1" noResize="1" noEditPoints="1" noAdjustHandles="1" noChangeArrowheads="1" noChangeShapeType="1" noTextEdit="1"/>
              </p:cNvSpPr>
              <p:nvPr/>
            </p:nvSpPr>
            <p:spPr>
              <a:xfrm rot="16200000">
                <a:off x="9017505" y="3956137"/>
                <a:ext cx="1260473" cy="400110"/>
              </a:xfrm>
              <a:prstGeom prst="rect">
                <a:avLst/>
              </a:prstGeom>
              <a:blipFill>
                <a:blip r:embed="rId6"/>
                <a:stretch>
                  <a:fillRect r="-16129"/>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7059DCB1-917E-E849-93EA-DA36DA2DE901}"/>
                  </a:ext>
                </a:extLst>
              </p:cNvPr>
              <p:cNvSpPr txBox="1"/>
              <p:nvPr/>
            </p:nvSpPr>
            <p:spPr>
              <a:xfrm rot="16200000">
                <a:off x="9434380" y="3127310"/>
                <a:ext cx="126047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rPr>
                        <m:t>7</m:t>
                      </m:r>
                      <m:r>
                        <a:rPr lang="en-US" altLang="ja-JP" sz="2000" i="1">
                          <a:latin typeface="Cambria Math" panose="02040503050406030204" pitchFamily="18" charset="0"/>
                        </a:rPr>
                        <m:t>6</m:t>
                      </m:r>
                      <m:r>
                        <a:rPr lang="en-US" altLang="ja-JP" sz="2000" i="1">
                          <a:latin typeface="Cambria Math" panose="02040503050406030204" pitchFamily="18" charset="0"/>
                          <a:ea typeface="Cambria Math" panose="02040503050406030204" pitchFamily="18" charset="0"/>
                        </a:rPr>
                        <m:t>±4 %</m:t>
                      </m:r>
                    </m:oMath>
                  </m:oMathPara>
                </a14:m>
                <a:endParaRPr kumimoji="1" lang="ja-JP" altLang="en-US" sz="2000"/>
              </a:p>
            </p:txBody>
          </p:sp>
        </mc:Choice>
        <mc:Fallback>
          <p:sp>
            <p:nvSpPr>
              <p:cNvPr id="16" name="テキスト ボックス 15">
                <a:extLst>
                  <a:ext uri="{FF2B5EF4-FFF2-40B4-BE49-F238E27FC236}">
                    <a16:creationId xmlns:a16="http://schemas.microsoft.com/office/drawing/2014/main" id="{7059DCB1-917E-E849-93EA-DA36DA2DE901}"/>
                  </a:ext>
                </a:extLst>
              </p:cNvPr>
              <p:cNvSpPr txBox="1">
                <a:spLocks noRot="1" noChangeAspect="1" noMove="1" noResize="1" noEditPoints="1" noAdjustHandles="1" noChangeArrowheads="1" noChangeShapeType="1" noTextEdit="1"/>
              </p:cNvSpPr>
              <p:nvPr/>
            </p:nvSpPr>
            <p:spPr>
              <a:xfrm rot="16200000">
                <a:off x="9434380" y="3127310"/>
                <a:ext cx="1260473" cy="400110"/>
              </a:xfrm>
              <a:prstGeom prst="rect">
                <a:avLst/>
              </a:prstGeom>
              <a:blipFill>
                <a:blip r:embed="rId7"/>
                <a:stretch>
                  <a:fillRect r="-1875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7" name="テキスト ボックス 16">
                <a:extLst>
                  <a:ext uri="{FF2B5EF4-FFF2-40B4-BE49-F238E27FC236}">
                    <a16:creationId xmlns:a16="http://schemas.microsoft.com/office/drawing/2014/main" id="{4C3BB615-161F-DA43-9B1A-031A57D5836E}"/>
                  </a:ext>
                </a:extLst>
              </p:cNvPr>
              <p:cNvSpPr txBox="1"/>
              <p:nvPr/>
            </p:nvSpPr>
            <p:spPr>
              <a:xfrm rot="16200000">
                <a:off x="9782890" y="4643822"/>
                <a:ext cx="150893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rPr>
                        <m:t>7</m:t>
                      </m:r>
                      <m:r>
                        <a:rPr lang="en-US" altLang="ja-JP" sz="2000" b="0" i="1" smtClean="0">
                          <a:latin typeface="Cambria Math" panose="02040503050406030204" pitchFamily="18" charset="0"/>
                        </a:rPr>
                        <m:t>.0</m:t>
                      </m:r>
                      <m:r>
                        <a:rPr lang="en-US" altLang="ja-JP" sz="2000" i="1">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0.7</m:t>
                      </m:r>
                      <m:r>
                        <a:rPr lang="en-US" altLang="ja-JP" sz="2000" i="1">
                          <a:latin typeface="Cambria Math" panose="02040503050406030204" pitchFamily="18" charset="0"/>
                          <a:ea typeface="Cambria Math" panose="02040503050406030204" pitchFamily="18" charset="0"/>
                        </a:rPr>
                        <m:t> %</m:t>
                      </m:r>
                    </m:oMath>
                  </m:oMathPara>
                </a14:m>
                <a:endParaRPr kumimoji="1" lang="ja-JP" altLang="en-US" sz="2000"/>
              </a:p>
            </p:txBody>
          </p:sp>
        </mc:Choice>
        <mc:Fallback>
          <p:sp>
            <p:nvSpPr>
              <p:cNvPr id="17" name="テキスト ボックス 16">
                <a:extLst>
                  <a:ext uri="{FF2B5EF4-FFF2-40B4-BE49-F238E27FC236}">
                    <a16:creationId xmlns:a16="http://schemas.microsoft.com/office/drawing/2014/main" id="{4C3BB615-161F-DA43-9B1A-031A57D5836E}"/>
                  </a:ext>
                </a:extLst>
              </p:cNvPr>
              <p:cNvSpPr txBox="1">
                <a:spLocks noRot="1" noChangeAspect="1" noMove="1" noResize="1" noEditPoints="1" noAdjustHandles="1" noChangeArrowheads="1" noChangeShapeType="1" noTextEdit="1"/>
              </p:cNvSpPr>
              <p:nvPr/>
            </p:nvSpPr>
            <p:spPr>
              <a:xfrm rot="16200000">
                <a:off x="9782890" y="4643822"/>
                <a:ext cx="1508939" cy="400110"/>
              </a:xfrm>
              <a:prstGeom prst="rect">
                <a:avLst/>
              </a:prstGeom>
              <a:blipFill>
                <a:blip r:embed="rId8"/>
                <a:stretch>
                  <a:fillRect r="-1875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8" name="テキスト ボックス 17">
                <a:extLst>
                  <a:ext uri="{FF2B5EF4-FFF2-40B4-BE49-F238E27FC236}">
                    <a16:creationId xmlns:a16="http://schemas.microsoft.com/office/drawing/2014/main" id="{02880462-40A3-1A48-9144-9D8AD9A3669D}"/>
                  </a:ext>
                </a:extLst>
              </p:cNvPr>
              <p:cNvSpPr txBox="1"/>
              <p:nvPr/>
            </p:nvSpPr>
            <p:spPr>
              <a:xfrm rot="16200000">
                <a:off x="10224765" y="4889795"/>
                <a:ext cx="150893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rPr>
                        <m:t>0</m:t>
                      </m:r>
                      <m:r>
                        <a:rPr lang="en-US" altLang="ja-JP" sz="2000" b="0" i="1" smtClean="0">
                          <a:latin typeface="Cambria Math" panose="02040503050406030204" pitchFamily="18" charset="0"/>
                        </a:rPr>
                        <m:t>.8</m:t>
                      </m:r>
                      <m:r>
                        <a:rPr lang="en-US" altLang="ja-JP" sz="2000" i="1">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0.3</m:t>
                      </m:r>
                      <m:r>
                        <a:rPr lang="en-US" altLang="ja-JP" sz="2000" i="1">
                          <a:latin typeface="Cambria Math" panose="02040503050406030204" pitchFamily="18" charset="0"/>
                          <a:ea typeface="Cambria Math" panose="02040503050406030204" pitchFamily="18" charset="0"/>
                        </a:rPr>
                        <m:t> %</m:t>
                      </m:r>
                    </m:oMath>
                  </m:oMathPara>
                </a14:m>
                <a:endParaRPr kumimoji="1" lang="ja-JP" altLang="en-US" sz="2000"/>
              </a:p>
            </p:txBody>
          </p:sp>
        </mc:Choice>
        <mc:Fallback>
          <p:sp>
            <p:nvSpPr>
              <p:cNvPr id="18" name="テキスト ボックス 17">
                <a:extLst>
                  <a:ext uri="{FF2B5EF4-FFF2-40B4-BE49-F238E27FC236}">
                    <a16:creationId xmlns:a16="http://schemas.microsoft.com/office/drawing/2014/main" id="{02880462-40A3-1A48-9144-9D8AD9A3669D}"/>
                  </a:ext>
                </a:extLst>
              </p:cNvPr>
              <p:cNvSpPr txBox="1">
                <a:spLocks noRot="1" noChangeAspect="1" noMove="1" noResize="1" noEditPoints="1" noAdjustHandles="1" noChangeArrowheads="1" noChangeShapeType="1" noTextEdit="1"/>
              </p:cNvSpPr>
              <p:nvPr/>
            </p:nvSpPr>
            <p:spPr>
              <a:xfrm rot="16200000">
                <a:off x="10224765" y="4889795"/>
                <a:ext cx="1508939" cy="400110"/>
              </a:xfrm>
              <a:prstGeom prst="rect">
                <a:avLst/>
              </a:prstGeom>
              <a:blipFill>
                <a:blip r:embed="rId9"/>
                <a:stretch>
                  <a:fillRect r="-1875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9" name="テキスト ボックス 18">
                <a:extLst>
                  <a:ext uri="{FF2B5EF4-FFF2-40B4-BE49-F238E27FC236}">
                    <a16:creationId xmlns:a16="http://schemas.microsoft.com/office/drawing/2014/main" id="{9BD851EE-AD2E-424F-8360-82BD11A25E63}"/>
                  </a:ext>
                </a:extLst>
              </p:cNvPr>
              <p:cNvSpPr txBox="1"/>
              <p:nvPr/>
            </p:nvSpPr>
            <p:spPr>
              <a:xfrm rot="16200000">
                <a:off x="10833848" y="5076727"/>
                <a:ext cx="11279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rPr>
                        <m:t>&lt;</m:t>
                      </m:r>
                      <m:r>
                        <a:rPr lang="en-US" altLang="ja-JP" sz="2000" b="0" i="1" smtClean="0">
                          <a:latin typeface="Cambria Math" panose="02040503050406030204" pitchFamily="18" charset="0"/>
                        </a:rPr>
                        <m:t>0.2</m:t>
                      </m:r>
                      <m:r>
                        <a:rPr lang="en-US" altLang="ja-JP" sz="2000" i="1">
                          <a:latin typeface="Cambria Math" panose="02040503050406030204" pitchFamily="18" charset="0"/>
                          <a:ea typeface="Cambria Math" panose="02040503050406030204" pitchFamily="18" charset="0"/>
                        </a:rPr>
                        <m:t> %</m:t>
                      </m:r>
                    </m:oMath>
                  </m:oMathPara>
                </a14:m>
                <a:endParaRPr kumimoji="1" lang="ja-JP" altLang="en-US" sz="2000"/>
              </a:p>
            </p:txBody>
          </p:sp>
        </mc:Choice>
        <mc:Fallback>
          <p:sp>
            <p:nvSpPr>
              <p:cNvPr id="19" name="テキスト ボックス 18">
                <a:extLst>
                  <a:ext uri="{FF2B5EF4-FFF2-40B4-BE49-F238E27FC236}">
                    <a16:creationId xmlns:a16="http://schemas.microsoft.com/office/drawing/2014/main" id="{9BD851EE-AD2E-424F-8360-82BD11A25E63}"/>
                  </a:ext>
                </a:extLst>
              </p:cNvPr>
              <p:cNvSpPr txBox="1">
                <a:spLocks noRot="1" noChangeAspect="1" noMove="1" noResize="1" noEditPoints="1" noAdjustHandles="1" noChangeArrowheads="1" noChangeShapeType="1" noTextEdit="1"/>
              </p:cNvSpPr>
              <p:nvPr/>
            </p:nvSpPr>
            <p:spPr>
              <a:xfrm rot="16200000">
                <a:off x="10833848" y="5076727"/>
                <a:ext cx="1127937" cy="400110"/>
              </a:xfrm>
              <a:prstGeom prst="rect">
                <a:avLst/>
              </a:prstGeom>
              <a:blipFill>
                <a:blip r:embed="rId10"/>
                <a:stretch>
                  <a:fillRect r="-1875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0" name="テキスト ボックス 19">
                <a:extLst>
                  <a:ext uri="{FF2B5EF4-FFF2-40B4-BE49-F238E27FC236}">
                    <a16:creationId xmlns:a16="http://schemas.microsoft.com/office/drawing/2014/main" id="{A72B44CF-59F7-284B-9CB8-8E9EDDBE93AD}"/>
                  </a:ext>
                </a:extLst>
              </p:cNvPr>
              <p:cNvSpPr txBox="1"/>
              <p:nvPr/>
            </p:nvSpPr>
            <p:spPr>
              <a:xfrm rot="16200000">
                <a:off x="10937711" y="4743874"/>
                <a:ext cx="179427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rPr>
                        <m:t>0</m:t>
                      </m:r>
                      <m:r>
                        <a:rPr lang="en-US" altLang="ja-JP" sz="2000" b="0" i="1" smtClean="0">
                          <a:latin typeface="Cambria Math" panose="02040503050406030204" pitchFamily="18" charset="0"/>
                        </a:rPr>
                        <m:t>.08</m:t>
                      </m:r>
                      <m:r>
                        <a:rPr lang="en-US" altLang="ja-JP" sz="2000" i="1">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0.08</m:t>
                      </m:r>
                      <m:r>
                        <a:rPr lang="en-US" altLang="ja-JP" sz="2000" i="1">
                          <a:latin typeface="Cambria Math" panose="02040503050406030204" pitchFamily="18" charset="0"/>
                          <a:ea typeface="Cambria Math" panose="02040503050406030204" pitchFamily="18" charset="0"/>
                        </a:rPr>
                        <m:t> %</m:t>
                      </m:r>
                    </m:oMath>
                  </m:oMathPara>
                </a14:m>
                <a:endParaRPr kumimoji="1" lang="ja-JP" altLang="en-US" sz="2000"/>
              </a:p>
            </p:txBody>
          </p:sp>
        </mc:Choice>
        <mc:Fallback>
          <p:sp>
            <p:nvSpPr>
              <p:cNvPr id="20" name="テキスト ボックス 19">
                <a:extLst>
                  <a:ext uri="{FF2B5EF4-FFF2-40B4-BE49-F238E27FC236}">
                    <a16:creationId xmlns:a16="http://schemas.microsoft.com/office/drawing/2014/main" id="{A72B44CF-59F7-284B-9CB8-8E9EDDBE93AD}"/>
                  </a:ext>
                </a:extLst>
              </p:cNvPr>
              <p:cNvSpPr txBox="1">
                <a:spLocks noRot="1" noChangeAspect="1" noMove="1" noResize="1" noEditPoints="1" noAdjustHandles="1" noChangeArrowheads="1" noChangeShapeType="1" noTextEdit="1"/>
              </p:cNvSpPr>
              <p:nvPr/>
            </p:nvSpPr>
            <p:spPr>
              <a:xfrm rot="16200000">
                <a:off x="10937711" y="4743874"/>
                <a:ext cx="1794274" cy="400110"/>
              </a:xfrm>
              <a:prstGeom prst="rect">
                <a:avLst/>
              </a:prstGeom>
              <a:blipFill>
                <a:blip r:embed="rId11"/>
                <a:stretch>
                  <a:fillRect r="-15152"/>
                </a:stretch>
              </a:blipFill>
            </p:spPr>
            <p:txBody>
              <a:bodyPr/>
              <a:lstStyle/>
              <a:p>
                <a:r>
                  <a:rPr lang="ja-JP" altLang="en-US">
                    <a:noFill/>
                  </a:rPr>
                  <a:t> </a:t>
                </a:r>
              </a:p>
            </p:txBody>
          </p:sp>
        </mc:Fallback>
      </mc:AlternateContent>
      <p:sp>
        <p:nvSpPr>
          <p:cNvPr id="21" name="テキスト ボックス 20">
            <a:extLst>
              <a:ext uri="{FF2B5EF4-FFF2-40B4-BE49-F238E27FC236}">
                <a16:creationId xmlns:a16="http://schemas.microsoft.com/office/drawing/2014/main" id="{0E815646-BC2A-BD48-ADDF-1EEB5AD4CD7A}"/>
              </a:ext>
            </a:extLst>
          </p:cNvPr>
          <p:cNvSpPr txBox="1"/>
          <p:nvPr/>
        </p:nvSpPr>
        <p:spPr>
          <a:xfrm rot="430327">
            <a:off x="7495771" y="511905"/>
            <a:ext cx="4247434" cy="1015663"/>
          </a:xfrm>
          <a:prstGeom prst="rect">
            <a:avLst/>
          </a:prstGeom>
          <a:solidFill>
            <a:schemeClr val="bg1"/>
          </a:solidFill>
          <a:ln>
            <a:solidFill>
              <a:schemeClr val="tx1"/>
            </a:solidFill>
          </a:ln>
        </p:spPr>
        <p:txBody>
          <a:bodyPr wrap="square" rtlCol="0">
            <a:spAutoFit/>
          </a:bodyPr>
          <a:lstStyle/>
          <a:p>
            <a:r>
              <a:rPr kumimoji="1" lang="en-US" altLang="ja-JP" sz="3000" b="1" dirty="0">
                <a:solidFill>
                  <a:srgbClr val="FF0000"/>
                </a:solidFill>
              </a:rPr>
              <a:t>First direct measurement of neutron multiplicity</a:t>
            </a:r>
            <a:endParaRPr kumimoji="1" lang="ja-JP" altLang="en-US" sz="3000" b="1">
              <a:solidFill>
                <a:srgbClr val="FF0000"/>
              </a:solidFill>
            </a:endParaRPr>
          </a:p>
        </p:txBody>
      </p:sp>
    </p:spTree>
    <p:extLst>
      <p:ext uri="{BB962C8B-B14F-4D97-AF65-F5344CB8AC3E}">
        <p14:creationId xmlns:p14="http://schemas.microsoft.com/office/powerpoint/2010/main" val="36315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2222C6-F7CA-4845-90F8-D94C1773F8C2}"/>
              </a:ext>
            </a:extLst>
          </p:cNvPr>
          <p:cNvSpPr>
            <a:spLocks noGrp="1"/>
          </p:cNvSpPr>
          <p:nvPr>
            <p:ph type="title"/>
          </p:nvPr>
        </p:nvSpPr>
        <p:spPr/>
        <p:txBody>
          <a:bodyPr/>
          <a:lstStyle/>
          <a:p>
            <a:r>
              <a:rPr kumimoji="1" lang="en-US" altLang="ja-JP" dirty="0"/>
              <a:t>Summary and prospects</a:t>
            </a:r>
            <a:endParaRPr kumimoji="1" lang="ja-JP" altLang="en-US"/>
          </a:p>
        </p:txBody>
      </p:sp>
      <p:sp>
        <p:nvSpPr>
          <p:cNvPr id="3" name="スライド番号プレースホルダー 2">
            <a:extLst>
              <a:ext uri="{FF2B5EF4-FFF2-40B4-BE49-F238E27FC236}">
                <a16:creationId xmlns:a16="http://schemas.microsoft.com/office/drawing/2014/main" id="{4D5B83C3-6583-3346-BBA4-FFE4536A3D75}"/>
              </a:ext>
            </a:extLst>
          </p:cNvPr>
          <p:cNvSpPr>
            <a:spLocks noGrp="1"/>
          </p:cNvSpPr>
          <p:nvPr>
            <p:ph type="sldNum" sz="quarter" idx="12"/>
          </p:nvPr>
        </p:nvSpPr>
        <p:spPr/>
        <p:txBody>
          <a:bodyPr/>
          <a:lstStyle/>
          <a:p>
            <a:fld id="{442CD2F0-4FD2-764B-8F05-837DEC568E72}" type="slidenum">
              <a:rPr lang="ja-JP" altLang="en-US" smtClean="0"/>
              <a:pPr/>
              <a:t>13</a:t>
            </a:fld>
            <a:endParaRPr lang="ja-JP" altLang="en-US"/>
          </a:p>
        </p:txBody>
      </p:sp>
      <mc:AlternateContent xmlns:mc="http://schemas.openxmlformats.org/markup-compatibility/2006">
        <mc:Choice xmlns:a14="http://schemas.microsoft.com/office/drawing/2010/main" Requires="a14">
          <p:sp>
            <p:nvSpPr>
              <p:cNvPr id="4" name="テキスト プレースホルダー 3">
                <a:extLst>
                  <a:ext uri="{FF2B5EF4-FFF2-40B4-BE49-F238E27FC236}">
                    <a16:creationId xmlns:a16="http://schemas.microsoft.com/office/drawing/2014/main" id="{AC832E2D-3231-DA48-941F-25B3571219FF}"/>
                  </a:ext>
                </a:extLst>
              </p:cNvPr>
              <p:cNvSpPr>
                <a:spLocks noGrp="1"/>
              </p:cNvSpPr>
              <p:nvPr>
                <p:ph type="body" sz="quarter" idx="13"/>
              </p:nvPr>
            </p:nvSpPr>
            <p:spPr>
              <a:xfrm>
                <a:off x="0" y="1474788"/>
                <a:ext cx="12192000" cy="5121084"/>
              </a:xfrm>
            </p:spPr>
            <p:txBody>
              <a:bodyPr>
                <a:normAutofit/>
              </a:bodyPr>
              <a:lstStyle/>
              <a:p>
                <a:r>
                  <a:rPr lang="en-US" altLang="ja-JP" dirty="0"/>
                  <a:t>Atmospheric neutrino study is conducted by using upgraded SK-Gd aiming at mass ordering determination,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𝛿</m:t>
                        </m:r>
                      </m:e>
                      <m:sub>
                        <m:r>
                          <a:rPr lang="en-US" altLang="ja-JP" b="0" i="1" smtClean="0">
                            <a:latin typeface="Cambria Math" panose="02040503050406030204" pitchFamily="18" charset="0"/>
                          </a:rPr>
                          <m:t>𝐶𝑃</m:t>
                        </m:r>
                      </m:sub>
                    </m:sSub>
                  </m:oMath>
                </a14:m>
                <a:r>
                  <a:rPr lang="en-US" altLang="ja-JP" dirty="0"/>
                  <a:t> measurement and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𝜃</m:t>
                        </m:r>
                      </m:e>
                      <m:sub>
                        <m:r>
                          <a:rPr lang="en-US" altLang="ja-JP" b="0" i="1" smtClean="0">
                            <a:latin typeface="Cambria Math" panose="02040503050406030204" pitchFamily="18" charset="0"/>
                          </a:rPr>
                          <m:t>23</m:t>
                        </m:r>
                      </m:sub>
                    </m:sSub>
                  </m:oMath>
                </a14:m>
                <a:r>
                  <a:rPr lang="en-US" altLang="ja-JP" dirty="0"/>
                  <a:t> octant.</a:t>
                </a:r>
              </a:p>
              <a:p>
                <a:r>
                  <a:rPr lang="en-US" altLang="ja-JP" dirty="0"/>
                  <a:t>First direct measurement of neutron multiplicity in muon capture on </a:t>
                </a:r>
                <a:r>
                  <a:rPr lang="en-US" altLang="ja-JP" baseline="30000" dirty="0"/>
                  <a:t>16</a:t>
                </a:r>
                <a:r>
                  <a:rPr lang="en-US" altLang="ja-JP" dirty="0"/>
                  <a:t>O :</a:t>
                </a:r>
              </a:p>
              <a:p>
                <a:pPr marL="0" indent="0">
                  <a:buNone/>
                </a:pPr>
                <a:r>
                  <a:rPr lang="en-US" altLang="ja-JP" dirty="0"/>
                  <a:t>	</a:t>
                </a:r>
                <a14:m>
                  <m:oMath xmlns:m="http://schemas.openxmlformats.org/officeDocument/2006/math">
                    <m:r>
                      <a:rPr lang="en-US" altLang="ja-JP" i="1">
                        <a:latin typeface="Cambria Math" panose="02040503050406030204" pitchFamily="18" charset="0"/>
                      </a:rPr>
                      <m:t>𝑃</m:t>
                    </m:r>
                    <m:d>
                      <m:dPr>
                        <m:ctrlPr>
                          <a:rPr lang="en-US" altLang="ja-JP" i="1">
                            <a:latin typeface="Cambria Math" panose="02040503050406030204" pitchFamily="18" charset="0"/>
                          </a:rPr>
                        </m:ctrlPr>
                      </m:dPr>
                      <m:e>
                        <m:r>
                          <a:rPr lang="en-US" altLang="ja-JP" i="1">
                            <a:latin typeface="Cambria Math" panose="02040503050406030204" pitchFamily="18" charset="0"/>
                          </a:rPr>
                          <m:t>0</m:t>
                        </m:r>
                      </m:e>
                    </m:d>
                    <m:r>
                      <a:rPr lang="en-US" altLang="ja-JP" i="1">
                        <a:latin typeface="Cambria Math" panose="02040503050406030204" pitchFamily="18" charset="0"/>
                      </a:rPr>
                      <m:t>=</m:t>
                    </m:r>
                    <m:r>
                      <a:rPr lang="en-US" altLang="ja-JP" b="0" i="1" smtClean="0">
                        <a:latin typeface="Cambria Math" panose="02040503050406030204" pitchFamily="18" charset="0"/>
                      </a:rPr>
                      <m:t>1</m:t>
                    </m:r>
                    <m:r>
                      <a:rPr lang="en-US" altLang="ja-JP" i="1">
                        <a:latin typeface="Cambria Math" panose="02040503050406030204" pitchFamily="18" charset="0"/>
                      </a:rPr>
                      <m:t>6</m:t>
                    </m:r>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4</m:t>
                    </m:r>
                    <m:r>
                      <a:rPr lang="en-US" altLang="ja-JP" i="1">
                        <a:latin typeface="Cambria Math" panose="02040503050406030204" pitchFamily="18" charset="0"/>
                        <a:ea typeface="Cambria Math" panose="02040503050406030204" pitchFamily="18" charset="0"/>
                      </a:rPr>
                      <m:t> % ,   </m:t>
                    </m:r>
                    <m:r>
                      <a:rPr lang="en-US" altLang="ja-JP" i="1">
                        <a:latin typeface="Cambria Math" panose="02040503050406030204" pitchFamily="18" charset="0"/>
                        <a:ea typeface="Cambria Math" panose="02040503050406030204" pitchFamily="18" charset="0"/>
                      </a:rPr>
                      <m:t>  </m:t>
                    </m:r>
                    <m:r>
                      <a:rPr lang="en-US" altLang="ja-JP" i="1">
                        <a:latin typeface="Cambria Math" panose="02040503050406030204" pitchFamily="18" charset="0"/>
                        <a:ea typeface="Cambria Math" panose="02040503050406030204" pitchFamily="18" charset="0"/>
                      </a:rPr>
                      <m:t>𝑃</m:t>
                    </m:r>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1</m:t>
                        </m:r>
                      </m:e>
                    </m:d>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7</m:t>
                    </m:r>
                    <m:r>
                      <a:rPr lang="en-US" altLang="ja-JP" i="1">
                        <a:latin typeface="Cambria Math" panose="02040503050406030204" pitchFamily="18" charset="0"/>
                        <a:ea typeface="Cambria Math" panose="02040503050406030204" pitchFamily="18" charset="0"/>
                      </a:rPr>
                      <m:t>6±4 % ,  </m:t>
                    </m:r>
                    <m:r>
                      <a:rPr lang="en-US" altLang="ja-JP" i="1">
                        <a:latin typeface="Cambria Math" panose="02040503050406030204" pitchFamily="18" charset="0"/>
                        <a:ea typeface="Cambria Math" panose="02040503050406030204" pitchFamily="18" charset="0"/>
                      </a:rPr>
                      <m:t>𝑃</m:t>
                    </m:r>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2</m:t>
                        </m:r>
                      </m:e>
                    </m:d>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7</m:t>
                    </m:r>
                    <m:r>
                      <a:rPr lang="en-US" altLang="ja-JP" i="1">
                        <a:latin typeface="Cambria Math" panose="02040503050406030204" pitchFamily="18" charset="0"/>
                        <a:ea typeface="Cambria Math" panose="02040503050406030204" pitchFamily="18" charset="0"/>
                      </a:rPr>
                      <m:t>.0±0.</m:t>
                    </m:r>
                    <m:r>
                      <a:rPr lang="en-US" altLang="ja-JP" b="0" i="1" smtClean="0">
                        <a:latin typeface="Cambria Math" panose="02040503050406030204" pitchFamily="18" charset="0"/>
                        <a:ea typeface="Cambria Math" panose="02040503050406030204" pitchFamily="18" charset="0"/>
                      </a:rPr>
                      <m:t>7</m:t>
                    </m:r>
                    <m:r>
                      <a:rPr lang="en-US" altLang="ja-JP" i="1">
                        <a:latin typeface="Cambria Math" panose="02040503050406030204" pitchFamily="18" charset="0"/>
                        <a:ea typeface="Cambria Math" panose="02040503050406030204" pitchFamily="18" charset="0"/>
                      </a:rPr>
                      <m:t>% </m:t>
                    </m:r>
                  </m:oMath>
                </a14:m>
                <a:endParaRPr lang="en-US" altLang="ja-JP" i="1" dirty="0">
                  <a:latin typeface="Cambria Math" panose="02040503050406030204" pitchFamily="18" charset="0"/>
                  <a:ea typeface="Cambria Math" panose="02040503050406030204" pitchFamily="18" charset="0"/>
                </a:endParaRPr>
              </a:p>
              <a:p>
                <a:pPr marL="0" indent="0">
                  <a:buNone/>
                </a:pPr>
                <a:r>
                  <a:rPr lang="en-US" altLang="ja-JP" dirty="0">
                    <a:ea typeface="Cambria Math" panose="02040503050406030204" pitchFamily="18" charset="0"/>
                  </a:rPr>
                  <a:t>	</a:t>
                </a:r>
                <a14:m>
                  <m:oMath xmlns:m="http://schemas.openxmlformats.org/officeDocument/2006/math">
                    <m:r>
                      <a:rPr lang="en-US" altLang="ja-JP" i="1">
                        <a:latin typeface="Cambria Math" panose="02040503050406030204" pitchFamily="18" charset="0"/>
                        <a:ea typeface="Cambria Math" panose="02040503050406030204" pitchFamily="18" charset="0"/>
                      </a:rPr>
                      <m:t>𝑃</m:t>
                    </m:r>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3</m:t>
                        </m:r>
                      </m:e>
                    </m:d>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0.8</m:t>
                    </m:r>
                    <m:r>
                      <a:rPr lang="en-US" altLang="ja-JP" i="1">
                        <a:latin typeface="Cambria Math" panose="02040503050406030204" pitchFamily="18" charset="0"/>
                        <a:ea typeface="Cambria Math" panose="02040503050406030204" pitchFamily="18" charset="0"/>
                      </a:rPr>
                      <m:t>±0.</m:t>
                    </m:r>
                    <m:r>
                      <a:rPr lang="en-US" altLang="ja-JP" b="0" i="1" smtClean="0">
                        <a:latin typeface="Cambria Math" panose="02040503050406030204" pitchFamily="18" charset="0"/>
                        <a:ea typeface="Cambria Math" panose="02040503050406030204" pitchFamily="18" charset="0"/>
                      </a:rPr>
                      <m:t>3</m:t>
                    </m:r>
                    <m:r>
                      <a:rPr lang="en-US" altLang="ja-JP" i="1">
                        <a:latin typeface="Cambria Math" panose="02040503050406030204" pitchFamily="18" charset="0"/>
                        <a:ea typeface="Cambria Math" panose="02040503050406030204" pitchFamily="18" charset="0"/>
                      </a:rPr>
                      <m:t>% ,  </m:t>
                    </m:r>
                    <m:r>
                      <a:rPr lang="en-US" altLang="ja-JP" i="1">
                        <a:latin typeface="Cambria Math" panose="02040503050406030204" pitchFamily="18" charset="0"/>
                        <a:ea typeface="Cambria Math" panose="02040503050406030204" pitchFamily="18" charset="0"/>
                      </a:rPr>
                      <m:t>𝑃</m:t>
                    </m:r>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4</m:t>
                        </m:r>
                      </m:e>
                    </m:d>
                    <m:r>
                      <a:rPr lang="en-US" altLang="ja-JP" i="1">
                        <a:latin typeface="Cambria Math" panose="02040503050406030204" pitchFamily="18" charset="0"/>
                        <a:ea typeface="Cambria Math" panose="02040503050406030204" pitchFamily="18" charset="0"/>
                      </a:rPr>
                      <m:t>&lt;0.</m:t>
                    </m:r>
                    <m:r>
                      <a:rPr lang="en-US" altLang="ja-JP" b="0" i="1" smtClean="0">
                        <a:latin typeface="Cambria Math" panose="02040503050406030204" pitchFamily="18" charset="0"/>
                        <a:ea typeface="Cambria Math" panose="02040503050406030204" pitchFamily="18" charset="0"/>
                      </a:rPr>
                      <m:t>2</m:t>
                    </m:r>
                    <m:r>
                      <a:rPr lang="en-US" altLang="ja-JP" i="1">
                        <a:latin typeface="Cambria Math" panose="02040503050406030204" pitchFamily="18" charset="0"/>
                        <a:ea typeface="Cambria Math" panose="02040503050406030204" pitchFamily="18" charset="0"/>
                      </a:rPr>
                      <m:t>% ,  </m:t>
                    </m:r>
                    <m:r>
                      <a:rPr lang="en-US" altLang="ja-JP" i="1">
                        <a:latin typeface="Cambria Math" panose="02040503050406030204" pitchFamily="18" charset="0"/>
                        <a:ea typeface="Cambria Math" panose="02040503050406030204" pitchFamily="18" charset="0"/>
                      </a:rPr>
                      <m:t>       </m:t>
                    </m:r>
                    <m:r>
                      <a:rPr lang="en-US" altLang="ja-JP" i="1">
                        <a:latin typeface="Cambria Math" panose="02040503050406030204" pitchFamily="18" charset="0"/>
                        <a:ea typeface="Cambria Math" panose="02040503050406030204" pitchFamily="18" charset="0"/>
                      </a:rPr>
                      <m:t>𝑃</m:t>
                    </m:r>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5</m:t>
                        </m:r>
                      </m:e>
                    </m:d>
                    <m:r>
                      <a:rPr lang="en-US" altLang="ja-JP" i="1">
                        <a:latin typeface="Cambria Math" panose="02040503050406030204" pitchFamily="18" charset="0"/>
                        <a:ea typeface="Cambria Math" panose="02040503050406030204" pitchFamily="18" charset="0"/>
                      </a:rPr>
                      <m:t>=0.</m:t>
                    </m:r>
                    <m:r>
                      <a:rPr lang="en-US" altLang="ja-JP" b="0" i="1" smtClean="0">
                        <a:latin typeface="Cambria Math" panose="02040503050406030204" pitchFamily="18" charset="0"/>
                        <a:ea typeface="Cambria Math" panose="02040503050406030204" pitchFamily="18" charset="0"/>
                      </a:rPr>
                      <m:t>08</m:t>
                    </m:r>
                    <m:r>
                      <a:rPr lang="en-US" altLang="ja-JP" i="1">
                        <a:latin typeface="Cambria Math" panose="02040503050406030204" pitchFamily="18" charset="0"/>
                        <a:ea typeface="Cambria Math" panose="02040503050406030204" pitchFamily="18" charset="0"/>
                      </a:rPr>
                      <m:t>±0.</m:t>
                    </m:r>
                    <m:r>
                      <a:rPr lang="en-US" altLang="ja-JP" b="0" i="1" smtClean="0">
                        <a:latin typeface="Cambria Math" panose="02040503050406030204" pitchFamily="18" charset="0"/>
                        <a:ea typeface="Cambria Math" panose="02040503050406030204" pitchFamily="18" charset="0"/>
                      </a:rPr>
                      <m:t>08</m:t>
                    </m:r>
                    <m:r>
                      <a:rPr lang="en-US" altLang="ja-JP" i="1">
                        <a:latin typeface="Cambria Math" panose="02040503050406030204" pitchFamily="18" charset="0"/>
                        <a:ea typeface="Cambria Math" panose="02040503050406030204" pitchFamily="18" charset="0"/>
                      </a:rPr>
                      <m:t>%</m:t>
                    </m:r>
                  </m:oMath>
                </a14:m>
                <a:r>
                  <a:rPr lang="en-US" altLang="ja-JP" dirty="0"/>
                  <a:t> </a:t>
                </a:r>
              </a:p>
              <a:p>
                <a:r>
                  <a:rPr lang="en-US" altLang="ja-JP" dirty="0"/>
                  <a:t>Neutron tagging efficiency in SK-Gd is determined to be 46.1%.</a:t>
                </a:r>
              </a:p>
              <a:p>
                <a:endParaRPr lang="en-US" altLang="ja-JP" dirty="0"/>
              </a:p>
              <a:p>
                <a:r>
                  <a:rPr lang="en-US" altLang="ja-JP" dirty="0"/>
                  <a:t>New neutrino reconstruction algorithm with neutron position and multiplicity is under development to enhance the physics sensitivity.</a:t>
                </a:r>
              </a:p>
            </p:txBody>
          </p:sp>
        </mc:Choice>
        <mc:Fallback>
          <p:sp>
            <p:nvSpPr>
              <p:cNvPr id="4" name="テキスト プレースホルダー 3">
                <a:extLst>
                  <a:ext uri="{FF2B5EF4-FFF2-40B4-BE49-F238E27FC236}">
                    <a16:creationId xmlns:a16="http://schemas.microsoft.com/office/drawing/2014/main" id="{AC832E2D-3231-DA48-941F-25B3571219FF}"/>
                  </a:ext>
                </a:extLst>
              </p:cNvPr>
              <p:cNvSpPr>
                <a:spLocks noGrp="1" noRot="1" noChangeAspect="1" noMove="1" noResize="1" noEditPoints="1" noAdjustHandles="1" noChangeArrowheads="1" noChangeShapeType="1" noTextEdit="1"/>
              </p:cNvSpPr>
              <p:nvPr>
                <p:ph type="body" sz="quarter" idx="13"/>
              </p:nvPr>
            </p:nvSpPr>
            <p:spPr>
              <a:xfrm>
                <a:off x="0" y="1474788"/>
                <a:ext cx="12192000" cy="5121084"/>
              </a:xfrm>
              <a:blipFill>
                <a:blip r:embed="rId3"/>
                <a:stretch>
                  <a:fillRect l="-729" t="-49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4515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EA53D2-AD9C-0846-8B7F-15F315ED47DF}"/>
              </a:ext>
            </a:extLst>
          </p:cNvPr>
          <p:cNvSpPr>
            <a:spLocks noGrp="1"/>
          </p:cNvSpPr>
          <p:nvPr>
            <p:ph type="title"/>
          </p:nvPr>
        </p:nvSpPr>
        <p:spPr>
          <a:xfrm>
            <a:off x="862584" y="3656965"/>
            <a:ext cx="10515600" cy="775417"/>
          </a:xfrm>
        </p:spPr>
        <p:txBody>
          <a:bodyPr/>
          <a:lstStyle/>
          <a:p>
            <a:r>
              <a:rPr kumimoji="1" lang="en-US" altLang="ja-JP" dirty="0"/>
              <a:t>Back up</a:t>
            </a:r>
            <a:endParaRPr kumimoji="1" lang="ja-JP" altLang="en-US"/>
          </a:p>
        </p:txBody>
      </p:sp>
      <p:sp>
        <p:nvSpPr>
          <p:cNvPr id="3" name="スライド番号プレースホルダー 2">
            <a:extLst>
              <a:ext uri="{FF2B5EF4-FFF2-40B4-BE49-F238E27FC236}">
                <a16:creationId xmlns:a16="http://schemas.microsoft.com/office/drawing/2014/main" id="{FC7785A5-6140-DC42-94A4-12F25A9AE4FF}"/>
              </a:ext>
            </a:extLst>
          </p:cNvPr>
          <p:cNvSpPr>
            <a:spLocks noGrp="1"/>
          </p:cNvSpPr>
          <p:nvPr>
            <p:ph type="sldNum" sz="quarter" idx="12"/>
          </p:nvPr>
        </p:nvSpPr>
        <p:spPr/>
        <p:txBody>
          <a:bodyPr/>
          <a:lstStyle/>
          <a:p>
            <a:fld id="{442CD2F0-4FD2-764B-8F05-837DEC568E72}" type="slidenum">
              <a:rPr lang="ja-JP" altLang="en-US" smtClean="0"/>
              <a:pPr/>
              <a:t>14</a:t>
            </a:fld>
            <a:endParaRPr lang="ja-JP" altLang="en-US"/>
          </a:p>
        </p:txBody>
      </p:sp>
    </p:spTree>
    <p:extLst>
      <p:ext uri="{BB962C8B-B14F-4D97-AF65-F5344CB8AC3E}">
        <p14:creationId xmlns:p14="http://schemas.microsoft.com/office/powerpoint/2010/main" val="350484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タイトル 1">
                <a:extLst>
                  <a:ext uri="{FF2B5EF4-FFF2-40B4-BE49-F238E27FC236}">
                    <a16:creationId xmlns:a16="http://schemas.microsoft.com/office/drawing/2014/main" id="{A889A924-3366-4F4E-9F66-5DA4F746C913}"/>
                  </a:ext>
                </a:extLst>
              </p:cNvPr>
              <p:cNvSpPr>
                <a:spLocks noGrp="1"/>
              </p:cNvSpPr>
              <p:nvPr>
                <p:ph type="title"/>
              </p:nvPr>
            </p:nvSpPr>
            <p:spPr>
              <a:xfrm>
                <a:off x="157316" y="365125"/>
                <a:ext cx="11727426" cy="775417"/>
              </a:xfrm>
            </p:spPr>
            <p:txBody>
              <a:bodyPr>
                <a:normAutofit/>
              </a:bodyPr>
              <a:lstStyle/>
              <a:p>
                <a:r>
                  <a:rPr kumimoji="1" lang="en-US" altLang="ja-JP" dirty="0"/>
                  <a:t>Neutron multiplicity in atmospheric </a:t>
                </a:r>
                <a14:m>
                  <m:oMath xmlns:m="http://schemas.openxmlformats.org/officeDocument/2006/math">
                    <m:r>
                      <a:rPr kumimoji="1" lang="en-US" altLang="ja-JP" b="1" i="1" smtClean="0">
                        <a:latin typeface="Cambria Math" panose="02040503050406030204" pitchFamily="18" charset="0"/>
                      </a:rPr>
                      <m:t>𝝂</m:t>
                    </m:r>
                  </m:oMath>
                </a14:m>
                <a:r>
                  <a:rPr kumimoji="1" lang="en-US" altLang="ja-JP" b="1" dirty="0"/>
                  <a:t> events</a:t>
                </a:r>
                <a:endParaRPr kumimoji="1" lang="ja-JP" altLang="en-US"/>
              </a:p>
            </p:txBody>
          </p:sp>
        </mc:Choice>
        <mc:Fallback>
          <p:sp>
            <p:nvSpPr>
              <p:cNvPr id="2" name="タイトル 1">
                <a:extLst>
                  <a:ext uri="{FF2B5EF4-FFF2-40B4-BE49-F238E27FC236}">
                    <a16:creationId xmlns:a16="http://schemas.microsoft.com/office/drawing/2014/main" id="{A889A924-3366-4F4E-9F66-5DA4F746C913}"/>
                  </a:ext>
                </a:extLst>
              </p:cNvPr>
              <p:cNvSpPr>
                <a:spLocks noGrp="1" noRot="1" noChangeAspect="1" noMove="1" noResize="1" noEditPoints="1" noAdjustHandles="1" noChangeArrowheads="1" noChangeShapeType="1" noTextEdit="1"/>
              </p:cNvSpPr>
              <p:nvPr>
                <p:ph type="title"/>
              </p:nvPr>
            </p:nvSpPr>
            <p:spPr>
              <a:xfrm>
                <a:off x="157316" y="365125"/>
                <a:ext cx="11727426" cy="775417"/>
              </a:xfrm>
              <a:blipFill>
                <a:blip r:embed="rId2"/>
                <a:stretch>
                  <a:fillRect l="-2273" t="-25806" b="-38710"/>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2D1733EF-1E56-AC48-ADC8-BBDF09A003F2}"/>
              </a:ext>
            </a:extLst>
          </p:cNvPr>
          <p:cNvSpPr>
            <a:spLocks noGrp="1"/>
          </p:cNvSpPr>
          <p:nvPr>
            <p:ph type="sldNum" sz="quarter" idx="12"/>
          </p:nvPr>
        </p:nvSpPr>
        <p:spPr/>
        <p:txBody>
          <a:bodyPr/>
          <a:lstStyle/>
          <a:p>
            <a:fld id="{442CD2F0-4FD2-764B-8F05-837DEC568E72}" type="slidenum">
              <a:rPr lang="ja-JP" altLang="en-US" smtClean="0"/>
              <a:pPr/>
              <a:t>15</a:t>
            </a:fld>
            <a:endParaRPr lang="ja-JP" altLang="en-US"/>
          </a:p>
        </p:txBody>
      </p:sp>
      <p:sp>
        <p:nvSpPr>
          <p:cNvPr id="4" name="テキスト プレースホルダー 3">
            <a:extLst>
              <a:ext uri="{FF2B5EF4-FFF2-40B4-BE49-F238E27FC236}">
                <a16:creationId xmlns:a16="http://schemas.microsoft.com/office/drawing/2014/main" id="{6298F4E3-C47F-9842-8486-584588104E31}"/>
              </a:ext>
            </a:extLst>
          </p:cNvPr>
          <p:cNvSpPr>
            <a:spLocks noGrp="1"/>
          </p:cNvSpPr>
          <p:nvPr>
            <p:ph type="body" sz="quarter" idx="13"/>
          </p:nvPr>
        </p:nvSpPr>
        <p:spPr>
          <a:xfrm>
            <a:off x="6364224" y="1474788"/>
            <a:ext cx="5827776" cy="4365625"/>
          </a:xfrm>
        </p:spPr>
        <p:txBody>
          <a:bodyPr/>
          <a:lstStyle/>
          <a:p>
            <a:r>
              <a:rPr lang="en-US" altLang="ja-JP" dirty="0"/>
              <a:t>Less neutrons are tagged in data</a:t>
            </a:r>
            <a:br>
              <a:rPr lang="en-US" altLang="ja-JP" dirty="0"/>
            </a:br>
            <a:r>
              <a:rPr lang="en-US" altLang="ja-JP" dirty="0"/>
              <a:t>especially in low energy events.</a:t>
            </a:r>
            <a:endParaRPr kumimoji="1" lang="ja-JP" altLang="en-US"/>
          </a:p>
        </p:txBody>
      </p:sp>
      <p:pic>
        <p:nvPicPr>
          <p:cNvPr id="6" name="図 5">
            <a:extLst>
              <a:ext uri="{FF2B5EF4-FFF2-40B4-BE49-F238E27FC236}">
                <a16:creationId xmlns:a16="http://schemas.microsoft.com/office/drawing/2014/main" id="{7D03DB81-D834-FB42-A1AD-1643D191DAE3}"/>
              </a:ext>
            </a:extLst>
          </p:cNvPr>
          <p:cNvPicPr>
            <a:picLocks noChangeAspect="1"/>
          </p:cNvPicPr>
          <p:nvPr/>
        </p:nvPicPr>
        <p:blipFill>
          <a:blip r:embed="rId3"/>
          <a:stretch>
            <a:fillRect/>
          </a:stretch>
        </p:blipFill>
        <p:spPr>
          <a:xfrm>
            <a:off x="315368" y="1034696"/>
            <a:ext cx="6048856" cy="6048856"/>
          </a:xfrm>
          <a:prstGeom prst="rect">
            <a:avLst/>
          </a:prstGeom>
        </p:spPr>
      </p:pic>
    </p:spTree>
    <p:extLst>
      <p:ext uri="{BB962C8B-B14F-4D97-AF65-F5344CB8AC3E}">
        <p14:creationId xmlns:p14="http://schemas.microsoft.com/office/powerpoint/2010/main" val="332277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54267E7-1DF3-8A43-A886-280CEA3C253D}"/>
              </a:ext>
            </a:extLst>
          </p:cNvPr>
          <p:cNvPicPr>
            <a:picLocks noChangeAspect="1"/>
          </p:cNvPicPr>
          <p:nvPr/>
        </p:nvPicPr>
        <p:blipFill rotWithShape="1">
          <a:blip r:embed="rId2"/>
          <a:srcRect l="9533" b="9845"/>
          <a:stretch/>
        </p:blipFill>
        <p:spPr>
          <a:xfrm>
            <a:off x="8160000" y="3473130"/>
            <a:ext cx="4035451" cy="2637618"/>
          </a:xfrm>
          <a:prstGeom prst="rect">
            <a:avLst/>
          </a:prstGeom>
        </p:spPr>
      </p:pic>
      <p:pic>
        <p:nvPicPr>
          <p:cNvPr id="6" name="図 5">
            <a:extLst>
              <a:ext uri="{FF2B5EF4-FFF2-40B4-BE49-F238E27FC236}">
                <a16:creationId xmlns:a16="http://schemas.microsoft.com/office/drawing/2014/main" id="{CF9E8052-BD93-6847-B3D3-D272AE9394CB}"/>
              </a:ext>
            </a:extLst>
          </p:cNvPr>
          <p:cNvPicPr>
            <a:picLocks noChangeAspect="1"/>
          </p:cNvPicPr>
          <p:nvPr/>
        </p:nvPicPr>
        <p:blipFill rotWithShape="1">
          <a:blip r:embed="rId3"/>
          <a:srcRect l="11278" b="10198"/>
          <a:stretch/>
        </p:blipFill>
        <p:spPr>
          <a:xfrm>
            <a:off x="8160000" y="851622"/>
            <a:ext cx="4030535" cy="2643746"/>
          </a:xfrm>
          <a:prstGeom prst="rect">
            <a:avLst/>
          </a:prstGeom>
        </p:spPr>
      </p:pic>
      <p:sp>
        <p:nvSpPr>
          <p:cNvPr id="2" name="タイトル 1">
            <a:extLst>
              <a:ext uri="{FF2B5EF4-FFF2-40B4-BE49-F238E27FC236}">
                <a16:creationId xmlns:a16="http://schemas.microsoft.com/office/drawing/2014/main" id="{36DF79E4-AB85-5048-96AE-1C5BA8B20BE2}"/>
              </a:ext>
            </a:extLst>
          </p:cNvPr>
          <p:cNvSpPr>
            <a:spLocks noGrp="1"/>
          </p:cNvSpPr>
          <p:nvPr>
            <p:ph type="title"/>
          </p:nvPr>
        </p:nvSpPr>
        <p:spPr/>
        <p:txBody>
          <a:bodyPr/>
          <a:lstStyle/>
          <a:p>
            <a:r>
              <a:rPr kumimoji="1" lang="en-US" altLang="ja-JP" dirty="0"/>
              <a:t>Neutron tagging performance</a:t>
            </a:r>
            <a:endParaRPr kumimoji="1" lang="ja-JP" altLang="en-US"/>
          </a:p>
        </p:txBody>
      </p:sp>
      <p:sp>
        <p:nvSpPr>
          <p:cNvPr id="3" name="スライド番号プレースホルダー 2">
            <a:extLst>
              <a:ext uri="{FF2B5EF4-FFF2-40B4-BE49-F238E27FC236}">
                <a16:creationId xmlns:a16="http://schemas.microsoft.com/office/drawing/2014/main" id="{19D8BA96-B322-6443-AC98-F69FE34DC1F9}"/>
              </a:ext>
            </a:extLst>
          </p:cNvPr>
          <p:cNvSpPr>
            <a:spLocks noGrp="1"/>
          </p:cNvSpPr>
          <p:nvPr>
            <p:ph type="sldNum" sz="quarter" idx="12"/>
          </p:nvPr>
        </p:nvSpPr>
        <p:spPr/>
        <p:txBody>
          <a:bodyPr/>
          <a:lstStyle/>
          <a:p>
            <a:fld id="{442CD2F0-4FD2-764B-8F05-837DEC568E72}" type="slidenum">
              <a:rPr lang="ja-JP" altLang="en-US" smtClean="0"/>
              <a:pPr/>
              <a:t>16</a:t>
            </a:fld>
            <a:endParaRPr lang="ja-JP" altLang="en-US"/>
          </a:p>
        </p:txBody>
      </p:sp>
      <p:sp>
        <p:nvSpPr>
          <p:cNvPr id="4" name="テキスト プレースホルダー 3">
            <a:extLst>
              <a:ext uri="{FF2B5EF4-FFF2-40B4-BE49-F238E27FC236}">
                <a16:creationId xmlns:a16="http://schemas.microsoft.com/office/drawing/2014/main" id="{619FAA34-6D18-3440-8DF6-9465D47C6B31}"/>
              </a:ext>
            </a:extLst>
          </p:cNvPr>
          <p:cNvSpPr>
            <a:spLocks noGrp="1"/>
          </p:cNvSpPr>
          <p:nvPr>
            <p:ph type="body" sz="quarter" idx="13"/>
          </p:nvPr>
        </p:nvSpPr>
        <p:spPr>
          <a:xfrm>
            <a:off x="0" y="1474788"/>
            <a:ext cx="7510272" cy="4365625"/>
          </a:xfrm>
        </p:spPr>
        <p:txBody>
          <a:bodyPr/>
          <a:lstStyle/>
          <a:p>
            <a:r>
              <a:rPr kumimoji="1" lang="en-US" altLang="ja-JP" dirty="0"/>
              <a:t>We have two mode for neutron tagging:</a:t>
            </a:r>
          </a:p>
          <a:p>
            <a:pPr lvl="1"/>
            <a:r>
              <a:rPr lang="en-US" altLang="ja-JP" sz="2600" dirty="0">
                <a:solidFill>
                  <a:srgbClr val="00B050"/>
                </a:solidFill>
              </a:rPr>
              <a:t>High-efficiency mode</a:t>
            </a:r>
            <a:br>
              <a:rPr lang="en-US" altLang="ja-JP" sz="2600" dirty="0">
                <a:solidFill>
                  <a:srgbClr val="00B050"/>
                </a:solidFill>
              </a:rPr>
            </a:br>
            <a:r>
              <a:rPr lang="en-US" altLang="ja-JP" sz="2600" dirty="0">
                <a:solidFill>
                  <a:srgbClr val="00B050"/>
                </a:solidFill>
              </a:rPr>
              <a:t>	</a:t>
            </a:r>
            <a:r>
              <a:rPr lang="en-US" altLang="ja-JP" dirty="0">
                <a:solidFill>
                  <a:srgbClr val="00B050"/>
                </a:solidFill>
              </a:rPr>
              <a:t>Assume neutron capture vertex is same as 	generation vertex.</a:t>
            </a:r>
          </a:p>
          <a:p>
            <a:pPr lvl="1"/>
            <a:r>
              <a:rPr kumimoji="1" lang="en-US" altLang="ja-JP" sz="2600" dirty="0">
                <a:solidFill>
                  <a:srgbClr val="0432FF"/>
                </a:solidFill>
              </a:rPr>
              <a:t>Less-biased mode</a:t>
            </a:r>
            <a:br>
              <a:rPr lang="en-US" altLang="ja-JP" sz="2200" dirty="0"/>
            </a:br>
            <a:r>
              <a:rPr lang="en-US" altLang="ja-JP" dirty="0"/>
              <a:t>	</a:t>
            </a:r>
            <a:r>
              <a:rPr lang="en-US" altLang="ja-JP" dirty="0">
                <a:solidFill>
                  <a:srgbClr val="0432FF"/>
                </a:solidFill>
              </a:rPr>
              <a:t>Neutron capture vertex is used in the algorithm.</a:t>
            </a:r>
          </a:p>
        </p:txBody>
      </p:sp>
      <mc:AlternateContent xmlns:mc="http://schemas.openxmlformats.org/markup-compatibility/2006">
        <mc:Choice xmlns:a14="http://schemas.microsoft.com/office/drawing/2010/main" Requires="a14">
          <p:graphicFrame>
            <p:nvGraphicFramePr>
              <p:cNvPr id="9" name="表 8">
                <a:extLst>
                  <a:ext uri="{FF2B5EF4-FFF2-40B4-BE49-F238E27FC236}">
                    <a16:creationId xmlns:a16="http://schemas.microsoft.com/office/drawing/2014/main" id="{9A2ED429-0B90-3A4A-B2CC-A18D00A5BC58}"/>
                  </a:ext>
                </a:extLst>
              </p:cNvPr>
              <p:cNvGraphicFramePr>
                <a:graphicFrameLocks noGrp="1"/>
              </p:cNvGraphicFramePr>
              <p:nvPr>
                <p:extLst>
                  <p:ext uri="{D42A27DB-BD31-4B8C-83A1-F6EECF244321}">
                    <p14:modId xmlns:p14="http://schemas.microsoft.com/office/powerpoint/2010/main" val="3783446139"/>
                  </p:ext>
                </p:extLst>
              </p:nvPr>
            </p:nvGraphicFramePr>
            <p:xfrm>
              <a:off x="277652" y="4693331"/>
              <a:ext cx="6954968" cy="1371600"/>
            </p:xfrm>
            <a:graphic>
              <a:graphicData uri="http://schemas.openxmlformats.org/drawingml/2006/table">
                <a:tbl>
                  <a:tblPr firstRow="1" bandRow="1">
                    <a:tableStyleId>{5C22544A-7EE6-4342-B048-85BDC9FD1C3A}</a:tableStyleId>
                  </a:tblPr>
                  <a:tblGrid>
                    <a:gridCol w="2064512">
                      <a:extLst>
                        <a:ext uri="{9D8B030D-6E8A-4147-A177-3AD203B41FA5}">
                          <a16:colId xmlns:a16="http://schemas.microsoft.com/office/drawing/2014/main" val="4116063649"/>
                        </a:ext>
                      </a:extLst>
                    </a:gridCol>
                    <a:gridCol w="1630152">
                      <a:extLst>
                        <a:ext uri="{9D8B030D-6E8A-4147-A177-3AD203B41FA5}">
                          <a16:colId xmlns:a16="http://schemas.microsoft.com/office/drawing/2014/main" val="1135300712"/>
                        </a:ext>
                      </a:extLst>
                    </a:gridCol>
                    <a:gridCol w="1630152">
                      <a:extLst>
                        <a:ext uri="{9D8B030D-6E8A-4147-A177-3AD203B41FA5}">
                          <a16:colId xmlns:a16="http://schemas.microsoft.com/office/drawing/2014/main" val="3776439317"/>
                        </a:ext>
                      </a:extLst>
                    </a:gridCol>
                    <a:gridCol w="1630152">
                      <a:extLst>
                        <a:ext uri="{9D8B030D-6E8A-4147-A177-3AD203B41FA5}">
                          <a16:colId xmlns:a16="http://schemas.microsoft.com/office/drawing/2014/main" val="1112121722"/>
                        </a:ext>
                      </a:extLst>
                    </a:gridCol>
                  </a:tblGrid>
                  <a:tr h="370840">
                    <a:tc>
                      <a:txBody>
                        <a:bodyPr/>
                        <a:lstStyle/>
                        <a:p>
                          <a:endParaRPr kumimoji="1" lang="ja-JP" altLang="en-US" sz="24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r"/>
                          <a:r>
                            <a:rPr kumimoji="1" lang="en-US" altLang="ja-JP" sz="2400" dirty="0"/>
                            <a:t>p(n,</a:t>
                          </a:r>
                          <a14:m>
                            <m:oMath xmlns:m="http://schemas.openxmlformats.org/officeDocument/2006/math">
                              <m:r>
                                <a:rPr kumimoji="1" lang="en-US" altLang="ja-JP" sz="2400" b="1" i="1" smtClean="0">
                                  <a:latin typeface="Cambria Math" panose="02040503050406030204" pitchFamily="18" charset="0"/>
                                </a:rPr>
                                <m:t>𝜸</m:t>
                              </m:r>
                            </m:oMath>
                          </a14:m>
                          <a:r>
                            <a:rPr kumimoji="1" lang="en-US" altLang="ja-JP" sz="2400" dirty="0"/>
                            <a:t>)</a:t>
                          </a:r>
                          <a:endParaRPr kumimoji="1" lang="ja-JP" altLang="en-US" sz="24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r"/>
                          <a:r>
                            <a:rPr kumimoji="1" lang="en-US" altLang="ja-JP" sz="2400" dirty="0"/>
                            <a:t>Gd(n,</a:t>
                          </a:r>
                          <a14:m>
                            <m:oMath xmlns:m="http://schemas.openxmlformats.org/officeDocument/2006/math">
                              <m:r>
                                <a:rPr kumimoji="1" lang="en-US" altLang="ja-JP" sz="2400" b="1" i="1" smtClean="0">
                                  <a:latin typeface="Cambria Math" panose="02040503050406030204" pitchFamily="18" charset="0"/>
                                </a:rPr>
                                <m:t>𝜸</m:t>
                              </m:r>
                            </m:oMath>
                          </a14:m>
                          <a:r>
                            <a:rPr kumimoji="1" lang="en-US" altLang="ja-JP" sz="2400" dirty="0"/>
                            <a:t>)</a:t>
                          </a:r>
                          <a:endParaRPr kumimoji="1" lang="ja-JP" altLang="en-US" sz="24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r"/>
                          <a:r>
                            <a:rPr kumimoji="1" lang="en-US" altLang="ja-JP" sz="2400" dirty="0"/>
                            <a:t>overall</a:t>
                          </a:r>
                          <a:endParaRPr kumimoji="1" lang="ja-JP" altLang="en-US" sz="24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2484902980"/>
                      </a:ext>
                    </a:extLst>
                  </a:tr>
                  <a:tr h="370840">
                    <a:tc>
                      <a:txBody>
                        <a:bodyPr/>
                        <a:lstStyle/>
                        <a:p>
                          <a:r>
                            <a:rPr kumimoji="1" lang="en-US" altLang="ja-JP" sz="2400" dirty="0">
                              <a:solidFill>
                                <a:srgbClr val="00B050"/>
                              </a:solidFill>
                            </a:rPr>
                            <a:t>High-efficiency</a:t>
                          </a:r>
                          <a:endParaRPr kumimoji="1" lang="ja-JP" altLang="en-US" sz="240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kumimoji="1" lang="en-US" altLang="ja-JP" sz="2400" dirty="0">
                              <a:solidFill>
                                <a:srgbClr val="00B050"/>
                              </a:solidFill>
                            </a:rPr>
                            <a:t>19.9%</a:t>
                          </a:r>
                          <a:endParaRPr kumimoji="1" lang="ja-JP" altLang="en-US" sz="240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kumimoji="1" lang="en-US" altLang="ja-JP" sz="2400" dirty="0">
                              <a:solidFill>
                                <a:srgbClr val="00B050"/>
                              </a:solidFill>
                            </a:rPr>
                            <a:t>94.0%</a:t>
                          </a:r>
                          <a:endParaRPr kumimoji="1" lang="ja-JP" altLang="en-US" sz="240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kumimoji="1" lang="en-US" altLang="ja-JP" sz="2400" dirty="0">
                              <a:solidFill>
                                <a:srgbClr val="00B050"/>
                              </a:solidFill>
                            </a:rPr>
                            <a:t>57.5%</a:t>
                          </a:r>
                          <a:endParaRPr kumimoji="1" lang="ja-JP" altLang="en-US" sz="240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63970623"/>
                      </a:ext>
                    </a:extLst>
                  </a:tr>
                  <a:tr h="370840">
                    <a:tc>
                      <a:txBody>
                        <a:bodyPr/>
                        <a:lstStyle/>
                        <a:p>
                          <a:r>
                            <a:rPr kumimoji="1" lang="en-US" altLang="ja-JP" sz="2400" dirty="0">
                              <a:solidFill>
                                <a:srgbClr val="0432FF"/>
                              </a:solidFill>
                            </a:rPr>
                            <a:t>Less-biased</a:t>
                          </a:r>
                          <a:endParaRPr kumimoji="1" lang="ja-JP" altLang="en-US" sz="2400">
                            <a:solidFill>
                              <a:srgbClr val="0432FF"/>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kumimoji="1" lang="en-US" altLang="ja-JP" sz="2400" dirty="0">
                              <a:solidFill>
                                <a:srgbClr val="0432FF"/>
                              </a:solidFill>
                            </a:rPr>
                            <a:t>5.4%</a:t>
                          </a:r>
                          <a:endParaRPr kumimoji="1" lang="ja-JP" altLang="en-US" sz="2400">
                            <a:solidFill>
                              <a:srgbClr val="0432FF"/>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kumimoji="1" lang="en-US" altLang="ja-JP" sz="2400" dirty="0">
                              <a:solidFill>
                                <a:srgbClr val="0432FF"/>
                              </a:solidFill>
                            </a:rPr>
                            <a:t>83.3%</a:t>
                          </a:r>
                          <a:endParaRPr kumimoji="1" lang="ja-JP" altLang="en-US" sz="2400">
                            <a:solidFill>
                              <a:srgbClr val="0432FF"/>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kumimoji="1" lang="en-US" altLang="ja-JP" sz="2400" dirty="0">
                              <a:solidFill>
                                <a:srgbClr val="0432FF"/>
                              </a:solidFill>
                            </a:rPr>
                            <a:t>44.9%</a:t>
                          </a:r>
                          <a:endParaRPr kumimoji="1" lang="ja-JP" altLang="en-US" sz="2400">
                            <a:solidFill>
                              <a:srgbClr val="0432FF"/>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3860051"/>
                      </a:ext>
                    </a:extLst>
                  </a:tr>
                </a:tbl>
              </a:graphicData>
            </a:graphic>
          </p:graphicFrame>
        </mc:Choice>
        <mc:Fallback>
          <p:graphicFrame>
            <p:nvGraphicFramePr>
              <p:cNvPr id="9" name="表 8">
                <a:extLst>
                  <a:ext uri="{FF2B5EF4-FFF2-40B4-BE49-F238E27FC236}">
                    <a16:creationId xmlns:a16="http://schemas.microsoft.com/office/drawing/2014/main" id="{9A2ED429-0B90-3A4A-B2CC-A18D00A5BC58}"/>
                  </a:ext>
                </a:extLst>
              </p:cNvPr>
              <p:cNvGraphicFramePr>
                <a:graphicFrameLocks noGrp="1"/>
              </p:cNvGraphicFramePr>
              <p:nvPr>
                <p:extLst>
                  <p:ext uri="{D42A27DB-BD31-4B8C-83A1-F6EECF244321}">
                    <p14:modId xmlns:p14="http://schemas.microsoft.com/office/powerpoint/2010/main" val="3783446139"/>
                  </p:ext>
                </p:extLst>
              </p:nvPr>
            </p:nvGraphicFramePr>
            <p:xfrm>
              <a:off x="277652" y="4693331"/>
              <a:ext cx="6954968" cy="1371600"/>
            </p:xfrm>
            <a:graphic>
              <a:graphicData uri="http://schemas.openxmlformats.org/drawingml/2006/table">
                <a:tbl>
                  <a:tblPr firstRow="1" bandRow="1">
                    <a:tableStyleId>{5C22544A-7EE6-4342-B048-85BDC9FD1C3A}</a:tableStyleId>
                  </a:tblPr>
                  <a:tblGrid>
                    <a:gridCol w="2064512">
                      <a:extLst>
                        <a:ext uri="{9D8B030D-6E8A-4147-A177-3AD203B41FA5}">
                          <a16:colId xmlns:a16="http://schemas.microsoft.com/office/drawing/2014/main" val="4116063649"/>
                        </a:ext>
                      </a:extLst>
                    </a:gridCol>
                    <a:gridCol w="1630152">
                      <a:extLst>
                        <a:ext uri="{9D8B030D-6E8A-4147-A177-3AD203B41FA5}">
                          <a16:colId xmlns:a16="http://schemas.microsoft.com/office/drawing/2014/main" val="1135300712"/>
                        </a:ext>
                      </a:extLst>
                    </a:gridCol>
                    <a:gridCol w="1630152">
                      <a:extLst>
                        <a:ext uri="{9D8B030D-6E8A-4147-A177-3AD203B41FA5}">
                          <a16:colId xmlns:a16="http://schemas.microsoft.com/office/drawing/2014/main" val="3776439317"/>
                        </a:ext>
                      </a:extLst>
                    </a:gridCol>
                    <a:gridCol w="1630152">
                      <a:extLst>
                        <a:ext uri="{9D8B030D-6E8A-4147-A177-3AD203B41FA5}">
                          <a16:colId xmlns:a16="http://schemas.microsoft.com/office/drawing/2014/main" val="1112121722"/>
                        </a:ext>
                      </a:extLst>
                    </a:gridCol>
                  </a:tblGrid>
                  <a:tr h="457200">
                    <a:tc>
                      <a:txBody>
                        <a:bodyPr/>
                        <a:lstStyle/>
                        <a:p>
                          <a:endParaRPr kumimoji="1" lang="ja-JP" altLang="en-US" sz="24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endParaRPr lang="ja-JP"/>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l="-126357" t="-11111" r="-199225" b="-227778"/>
                          </a:stretch>
                        </a:blipFill>
                      </a:tcPr>
                    </a:tc>
                    <a:tc>
                      <a:txBody>
                        <a:bodyPr/>
                        <a:lstStyle/>
                        <a:p>
                          <a:endParaRPr lang="ja-JP"/>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l="-228125" t="-11111" r="-100781" b="-227778"/>
                          </a:stretch>
                        </a:blipFill>
                      </a:tcPr>
                    </a:tc>
                    <a:tc>
                      <a:txBody>
                        <a:bodyPr/>
                        <a:lstStyle/>
                        <a:p>
                          <a:pPr algn="r"/>
                          <a:r>
                            <a:rPr kumimoji="1" lang="en-US" altLang="ja-JP" sz="2400" dirty="0"/>
                            <a:t>overall</a:t>
                          </a:r>
                          <a:endParaRPr kumimoji="1" lang="ja-JP" altLang="en-US" sz="24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2484902980"/>
                      </a:ext>
                    </a:extLst>
                  </a:tr>
                  <a:tr h="457200">
                    <a:tc>
                      <a:txBody>
                        <a:bodyPr/>
                        <a:lstStyle/>
                        <a:p>
                          <a:r>
                            <a:rPr kumimoji="1" lang="en-US" altLang="ja-JP" sz="2400" dirty="0">
                              <a:solidFill>
                                <a:srgbClr val="00B050"/>
                              </a:solidFill>
                            </a:rPr>
                            <a:t>High-efficiency</a:t>
                          </a:r>
                          <a:endParaRPr kumimoji="1" lang="ja-JP" altLang="en-US" sz="240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kumimoji="1" lang="en-US" altLang="ja-JP" sz="2400" dirty="0">
                              <a:solidFill>
                                <a:srgbClr val="00B050"/>
                              </a:solidFill>
                            </a:rPr>
                            <a:t>19.9%</a:t>
                          </a:r>
                          <a:endParaRPr kumimoji="1" lang="ja-JP" altLang="en-US" sz="240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kumimoji="1" lang="en-US" altLang="ja-JP" sz="2400" dirty="0">
                              <a:solidFill>
                                <a:srgbClr val="00B050"/>
                              </a:solidFill>
                            </a:rPr>
                            <a:t>94.0%</a:t>
                          </a:r>
                          <a:endParaRPr kumimoji="1" lang="ja-JP" altLang="en-US" sz="240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kumimoji="1" lang="en-US" altLang="ja-JP" sz="2400" dirty="0">
                              <a:solidFill>
                                <a:srgbClr val="00B050"/>
                              </a:solidFill>
                            </a:rPr>
                            <a:t>57.5%</a:t>
                          </a:r>
                          <a:endParaRPr kumimoji="1" lang="ja-JP" altLang="en-US" sz="2400">
                            <a:solidFill>
                              <a:srgbClr val="00B05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63970623"/>
                      </a:ext>
                    </a:extLst>
                  </a:tr>
                  <a:tr h="457200">
                    <a:tc>
                      <a:txBody>
                        <a:bodyPr/>
                        <a:lstStyle/>
                        <a:p>
                          <a:r>
                            <a:rPr kumimoji="1" lang="en-US" altLang="ja-JP" sz="2400" dirty="0">
                              <a:solidFill>
                                <a:srgbClr val="0432FF"/>
                              </a:solidFill>
                            </a:rPr>
                            <a:t>Less-biased</a:t>
                          </a:r>
                          <a:endParaRPr kumimoji="1" lang="ja-JP" altLang="en-US" sz="2400">
                            <a:solidFill>
                              <a:srgbClr val="0432FF"/>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kumimoji="1" lang="en-US" altLang="ja-JP" sz="2400" dirty="0">
                              <a:solidFill>
                                <a:srgbClr val="0432FF"/>
                              </a:solidFill>
                            </a:rPr>
                            <a:t>5.4%</a:t>
                          </a:r>
                          <a:endParaRPr kumimoji="1" lang="ja-JP" altLang="en-US" sz="2400">
                            <a:solidFill>
                              <a:srgbClr val="0432FF"/>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kumimoji="1" lang="en-US" altLang="ja-JP" sz="2400" dirty="0">
                              <a:solidFill>
                                <a:srgbClr val="0432FF"/>
                              </a:solidFill>
                            </a:rPr>
                            <a:t>83.3%</a:t>
                          </a:r>
                          <a:endParaRPr kumimoji="1" lang="ja-JP" altLang="en-US" sz="2400">
                            <a:solidFill>
                              <a:srgbClr val="0432FF"/>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kumimoji="1" lang="en-US" altLang="ja-JP" sz="2400" dirty="0">
                              <a:solidFill>
                                <a:srgbClr val="0432FF"/>
                              </a:solidFill>
                            </a:rPr>
                            <a:t>44.9%</a:t>
                          </a:r>
                          <a:endParaRPr kumimoji="1" lang="ja-JP" altLang="en-US" sz="2400">
                            <a:solidFill>
                              <a:srgbClr val="0432FF"/>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3860051"/>
                      </a:ext>
                    </a:extLst>
                  </a:tr>
                </a:tbl>
              </a:graphicData>
            </a:graphic>
          </p:graphicFrame>
        </mc:Fallback>
      </mc:AlternateContent>
      <p:sp>
        <p:nvSpPr>
          <p:cNvPr id="10" name="テキスト ボックス 9">
            <a:extLst>
              <a:ext uri="{FF2B5EF4-FFF2-40B4-BE49-F238E27FC236}">
                <a16:creationId xmlns:a16="http://schemas.microsoft.com/office/drawing/2014/main" id="{3DB2A9AE-C333-2646-B555-A670F1A2FD63}"/>
              </a:ext>
            </a:extLst>
          </p:cNvPr>
          <p:cNvSpPr txBox="1"/>
          <p:nvPr/>
        </p:nvSpPr>
        <p:spPr>
          <a:xfrm>
            <a:off x="277652" y="4200888"/>
            <a:ext cx="3836563" cy="492443"/>
          </a:xfrm>
          <a:prstGeom prst="rect">
            <a:avLst/>
          </a:prstGeom>
          <a:noFill/>
        </p:spPr>
        <p:txBody>
          <a:bodyPr wrap="none" rtlCol="0">
            <a:spAutoFit/>
          </a:bodyPr>
          <a:lstStyle/>
          <a:p>
            <a:r>
              <a:rPr kumimoji="1" lang="en-US" altLang="ja-JP" sz="2600" dirty="0"/>
              <a:t>Neutron tagging efficiency:</a:t>
            </a:r>
            <a:endParaRPr kumimoji="1" lang="ja-JP" altLang="en-US" sz="2600"/>
          </a:p>
        </p:txBody>
      </p:sp>
      <p:sp>
        <p:nvSpPr>
          <p:cNvPr id="11" name="テキスト ボックス 10">
            <a:extLst>
              <a:ext uri="{FF2B5EF4-FFF2-40B4-BE49-F238E27FC236}">
                <a16:creationId xmlns:a16="http://schemas.microsoft.com/office/drawing/2014/main" id="{13C51B25-8D97-EB42-B441-AA6AF87ABAC4}"/>
              </a:ext>
            </a:extLst>
          </p:cNvPr>
          <p:cNvSpPr txBox="1"/>
          <p:nvPr/>
        </p:nvSpPr>
        <p:spPr>
          <a:xfrm>
            <a:off x="8160000" y="6302280"/>
            <a:ext cx="4046364" cy="492443"/>
          </a:xfrm>
          <a:prstGeom prst="rect">
            <a:avLst/>
          </a:prstGeom>
          <a:noFill/>
        </p:spPr>
        <p:txBody>
          <a:bodyPr wrap="none" rtlCol="0">
            <a:spAutoFit/>
          </a:bodyPr>
          <a:lstStyle/>
          <a:p>
            <a:r>
              <a:rPr kumimoji="1" lang="en-US" altLang="ja-JP" sz="2600" dirty="0"/>
              <a:t>Neutron travel distance [cm]</a:t>
            </a:r>
            <a:endParaRPr kumimoji="1" lang="ja-JP" altLang="en-US" sz="2600"/>
          </a:p>
        </p:txBody>
      </p:sp>
      <p:sp>
        <p:nvSpPr>
          <p:cNvPr id="12" name="テキスト ボックス 11">
            <a:extLst>
              <a:ext uri="{FF2B5EF4-FFF2-40B4-BE49-F238E27FC236}">
                <a16:creationId xmlns:a16="http://schemas.microsoft.com/office/drawing/2014/main" id="{1C69DF52-9996-814F-B262-3ED40527352D}"/>
              </a:ext>
            </a:extLst>
          </p:cNvPr>
          <p:cNvSpPr txBox="1"/>
          <p:nvPr/>
        </p:nvSpPr>
        <p:spPr>
          <a:xfrm>
            <a:off x="8026859" y="5997284"/>
            <a:ext cx="340158" cy="461665"/>
          </a:xfrm>
          <a:prstGeom prst="rect">
            <a:avLst/>
          </a:prstGeom>
          <a:noFill/>
        </p:spPr>
        <p:txBody>
          <a:bodyPr wrap="none" rtlCol="0">
            <a:spAutoFit/>
          </a:bodyPr>
          <a:lstStyle/>
          <a:p>
            <a:r>
              <a:rPr kumimoji="1" lang="en-US" altLang="ja-JP" sz="2400" dirty="0"/>
              <a:t>0</a:t>
            </a:r>
            <a:endParaRPr kumimoji="1" lang="ja-JP" altLang="en-US" sz="2400"/>
          </a:p>
        </p:txBody>
      </p:sp>
      <p:sp>
        <p:nvSpPr>
          <p:cNvPr id="13" name="テキスト ボックス 12">
            <a:extLst>
              <a:ext uri="{FF2B5EF4-FFF2-40B4-BE49-F238E27FC236}">
                <a16:creationId xmlns:a16="http://schemas.microsoft.com/office/drawing/2014/main" id="{C1CA8642-CCDD-3543-99E9-B1348FD4A217}"/>
              </a:ext>
            </a:extLst>
          </p:cNvPr>
          <p:cNvSpPr txBox="1"/>
          <p:nvPr/>
        </p:nvSpPr>
        <p:spPr>
          <a:xfrm>
            <a:off x="8644128" y="5997283"/>
            <a:ext cx="651140" cy="461665"/>
          </a:xfrm>
          <a:prstGeom prst="rect">
            <a:avLst/>
          </a:prstGeom>
          <a:noFill/>
        </p:spPr>
        <p:txBody>
          <a:bodyPr wrap="none" rtlCol="0">
            <a:spAutoFit/>
          </a:bodyPr>
          <a:lstStyle/>
          <a:p>
            <a:r>
              <a:rPr kumimoji="1" lang="en-US" altLang="ja-JP" sz="2400" dirty="0"/>
              <a:t>100</a:t>
            </a:r>
            <a:endParaRPr kumimoji="1" lang="ja-JP" altLang="en-US" sz="2400"/>
          </a:p>
        </p:txBody>
      </p:sp>
      <p:sp>
        <p:nvSpPr>
          <p:cNvPr id="14" name="テキスト ボックス 13">
            <a:extLst>
              <a:ext uri="{FF2B5EF4-FFF2-40B4-BE49-F238E27FC236}">
                <a16:creationId xmlns:a16="http://schemas.microsoft.com/office/drawing/2014/main" id="{4A971695-F104-9B44-8261-A99694D1A3F6}"/>
              </a:ext>
            </a:extLst>
          </p:cNvPr>
          <p:cNvSpPr txBox="1"/>
          <p:nvPr/>
        </p:nvSpPr>
        <p:spPr>
          <a:xfrm>
            <a:off x="9424685" y="5997282"/>
            <a:ext cx="651140" cy="461665"/>
          </a:xfrm>
          <a:prstGeom prst="rect">
            <a:avLst/>
          </a:prstGeom>
          <a:noFill/>
        </p:spPr>
        <p:txBody>
          <a:bodyPr wrap="none" rtlCol="0">
            <a:spAutoFit/>
          </a:bodyPr>
          <a:lstStyle/>
          <a:p>
            <a:r>
              <a:rPr lang="en-US" altLang="ja-JP" sz="2400" dirty="0"/>
              <a:t>2</a:t>
            </a:r>
            <a:r>
              <a:rPr kumimoji="1" lang="en-US" altLang="ja-JP" sz="2400" dirty="0"/>
              <a:t>00</a:t>
            </a:r>
            <a:endParaRPr kumimoji="1" lang="ja-JP" altLang="en-US" sz="2400"/>
          </a:p>
        </p:txBody>
      </p:sp>
      <p:sp>
        <p:nvSpPr>
          <p:cNvPr id="15" name="テキスト ボックス 14">
            <a:extLst>
              <a:ext uri="{FF2B5EF4-FFF2-40B4-BE49-F238E27FC236}">
                <a16:creationId xmlns:a16="http://schemas.microsoft.com/office/drawing/2014/main" id="{F3576209-F0D4-C648-8F92-D1157D6391EA}"/>
              </a:ext>
            </a:extLst>
          </p:cNvPr>
          <p:cNvSpPr txBox="1"/>
          <p:nvPr/>
        </p:nvSpPr>
        <p:spPr>
          <a:xfrm>
            <a:off x="10201125" y="5997281"/>
            <a:ext cx="651140" cy="461665"/>
          </a:xfrm>
          <a:prstGeom prst="rect">
            <a:avLst/>
          </a:prstGeom>
          <a:noFill/>
        </p:spPr>
        <p:txBody>
          <a:bodyPr wrap="none" rtlCol="0">
            <a:spAutoFit/>
          </a:bodyPr>
          <a:lstStyle/>
          <a:p>
            <a:r>
              <a:rPr kumimoji="1" lang="en-US" altLang="ja-JP" sz="2400" dirty="0"/>
              <a:t>300</a:t>
            </a:r>
            <a:endParaRPr kumimoji="1" lang="ja-JP" altLang="en-US" sz="2400"/>
          </a:p>
        </p:txBody>
      </p:sp>
      <p:sp>
        <p:nvSpPr>
          <p:cNvPr id="16" name="テキスト ボックス 15">
            <a:extLst>
              <a:ext uri="{FF2B5EF4-FFF2-40B4-BE49-F238E27FC236}">
                <a16:creationId xmlns:a16="http://schemas.microsoft.com/office/drawing/2014/main" id="{E9CDBD2D-8409-0940-9E85-44A17D5C147A}"/>
              </a:ext>
            </a:extLst>
          </p:cNvPr>
          <p:cNvSpPr txBox="1"/>
          <p:nvPr/>
        </p:nvSpPr>
        <p:spPr>
          <a:xfrm>
            <a:off x="10978006" y="5997281"/>
            <a:ext cx="651140" cy="461665"/>
          </a:xfrm>
          <a:prstGeom prst="rect">
            <a:avLst/>
          </a:prstGeom>
          <a:noFill/>
        </p:spPr>
        <p:txBody>
          <a:bodyPr wrap="none" rtlCol="0">
            <a:spAutoFit/>
          </a:bodyPr>
          <a:lstStyle/>
          <a:p>
            <a:r>
              <a:rPr kumimoji="1" lang="en-US" altLang="ja-JP" sz="2400" dirty="0"/>
              <a:t>400</a:t>
            </a:r>
            <a:endParaRPr kumimoji="1" lang="ja-JP" altLang="en-US" sz="2400"/>
          </a:p>
        </p:txBody>
      </p:sp>
      <p:sp>
        <p:nvSpPr>
          <p:cNvPr id="18" name="テキスト ボックス 17">
            <a:extLst>
              <a:ext uri="{FF2B5EF4-FFF2-40B4-BE49-F238E27FC236}">
                <a16:creationId xmlns:a16="http://schemas.microsoft.com/office/drawing/2014/main" id="{9F31CA05-9CF0-5140-893F-FCB26F7BC82D}"/>
              </a:ext>
            </a:extLst>
          </p:cNvPr>
          <p:cNvSpPr txBox="1"/>
          <p:nvPr/>
        </p:nvSpPr>
        <p:spPr>
          <a:xfrm>
            <a:off x="7591097" y="3381704"/>
            <a:ext cx="651140" cy="461665"/>
          </a:xfrm>
          <a:prstGeom prst="rect">
            <a:avLst/>
          </a:prstGeom>
          <a:noFill/>
        </p:spPr>
        <p:txBody>
          <a:bodyPr wrap="none" rtlCol="0">
            <a:spAutoFit/>
          </a:bodyPr>
          <a:lstStyle/>
          <a:p>
            <a:r>
              <a:rPr kumimoji="1" lang="en-US" altLang="ja-JP" sz="2400" dirty="0"/>
              <a:t>100</a:t>
            </a:r>
            <a:endParaRPr kumimoji="1" lang="ja-JP" altLang="en-US" sz="2400"/>
          </a:p>
        </p:txBody>
      </p:sp>
      <p:sp>
        <p:nvSpPr>
          <p:cNvPr id="19" name="テキスト ボックス 18">
            <a:extLst>
              <a:ext uri="{FF2B5EF4-FFF2-40B4-BE49-F238E27FC236}">
                <a16:creationId xmlns:a16="http://schemas.microsoft.com/office/drawing/2014/main" id="{95EAC269-0095-B04F-94CC-448538491D6C}"/>
              </a:ext>
            </a:extLst>
          </p:cNvPr>
          <p:cNvSpPr txBox="1"/>
          <p:nvPr/>
        </p:nvSpPr>
        <p:spPr>
          <a:xfrm>
            <a:off x="7722240" y="3942677"/>
            <a:ext cx="495649" cy="461665"/>
          </a:xfrm>
          <a:prstGeom prst="rect">
            <a:avLst/>
          </a:prstGeom>
          <a:noFill/>
        </p:spPr>
        <p:txBody>
          <a:bodyPr wrap="none" rtlCol="0">
            <a:spAutoFit/>
          </a:bodyPr>
          <a:lstStyle/>
          <a:p>
            <a:r>
              <a:rPr lang="en-US" altLang="ja-JP" sz="2400" dirty="0"/>
              <a:t>80</a:t>
            </a:r>
            <a:endParaRPr kumimoji="1" lang="ja-JP" altLang="en-US" sz="2400"/>
          </a:p>
        </p:txBody>
      </p:sp>
      <p:sp>
        <p:nvSpPr>
          <p:cNvPr id="20" name="テキスト ボックス 19">
            <a:extLst>
              <a:ext uri="{FF2B5EF4-FFF2-40B4-BE49-F238E27FC236}">
                <a16:creationId xmlns:a16="http://schemas.microsoft.com/office/drawing/2014/main" id="{9056311E-49C2-8146-9B8E-CF5C0E4DF7E8}"/>
              </a:ext>
            </a:extLst>
          </p:cNvPr>
          <p:cNvSpPr txBox="1"/>
          <p:nvPr/>
        </p:nvSpPr>
        <p:spPr>
          <a:xfrm>
            <a:off x="7727148" y="4553544"/>
            <a:ext cx="495649" cy="461665"/>
          </a:xfrm>
          <a:prstGeom prst="rect">
            <a:avLst/>
          </a:prstGeom>
          <a:noFill/>
        </p:spPr>
        <p:txBody>
          <a:bodyPr wrap="none" rtlCol="0">
            <a:spAutoFit/>
          </a:bodyPr>
          <a:lstStyle/>
          <a:p>
            <a:r>
              <a:rPr lang="en-US" altLang="ja-JP" sz="2400" dirty="0"/>
              <a:t>60</a:t>
            </a:r>
            <a:endParaRPr kumimoji="1" lang="ja-JP" altLang="en-US" sz="2400"/>
          </a:p>
        </p:txBody>
      </p:sp>
      <p:sp>
        <p:nvSpPr>
          <p:cNvPr id="21" name="テキスト ボックス 20">
            <a:extLst>
              <a:ext uri="{FF2B5EF4-FFF2-40B4-BE49-F238E27FC236}">
                <a16:creationId xmlns:a16="http://schemas.microsoft.com/office/drawing/2014/main" id="{F434B507-A084-E64E-B866-C1986AECFEC4}"/>
              </a:ext>
            </a:extLst>
          </p:cNvPr>
          <p:cNvSpPr txBox="1"/>
          <p:nvPr/>
        </p:nvSpPr>
        <p:spPr>
          <a:xfrm>
            <a:off x="7732751" y="5182898"/>
            <a:ext cx="495649" cy="461665"/>
          </a:xfrm>
          <a:prstGeom prst="rect">
            <a:avLst/>
          </a:prstGeom>
          <a:noFill/>
        </p:spPr>
        <p:txBody>
          <a:bodyPr wrap="none" rtlCol="0">
            <a:spAutoFit/>
          </a:bodyPr>
          <a:lstStyle/>
          <a:p>
            <a:r>
              <a:rPr lang="en-US" altLang="ja-JP" sz="2400" dirty="0"/>
              <a:t>40</a:t>
            </a:r>
            <a:endParaRPr kumimoji="1" lang="ja-JP" altLang="en-US" sz="2400"/>
          </a:p>
        </p:txBody>
      </p:sp>
      <p:sp>
        <p:nvSpPr>
          <p:cNvPr id="22" name="テキスト ボックス 21">
            <a:extLst>
              <a:ext uri="{FF2B5EF4-FFF2-40B4-BE49-F238E27FC236}">
                <a16:creationId xmlns:a16="http://schemas.microsoft.com/office/drawing/2014/main" id="{C73E6374-C217-4C48-B9C1-9D2A39F9191B}"/>
              </a:ext>
            </a:extLst>
          </p:cNvPr>
          <p:cNvSpPr txBox="1"/>
          <p:nvPr/>
        </p:nvSpPr>
        <p:spPr>
          <a:xfrm>
            <a:off x="7725650" y="5796921"/>
            <a:ext cx="495649" cy="461665"/>
          </a:xfrm>
          <a:prstGeom prst="rect">
            <a:avLst/>
          </a:prstGeom>
          <a:noFill/>
        </p:spPr>
        <p:txBody>
          <a:bodyPr wrap="none" rtlCol="0">
            <a:spAutoFit/>
          </a:bodyPr>
          <a:lstStyle/>
          <a:p>
            <a:r>
              <a:rPr lang="en-US" altLang="ja-JP" sz="2400" dirty="0"/>
              <a:t>20</a:t>
            </a:r>
            <a:endParaRPr kumimoji="1" lang="ja-JP" altLang="en-US" sz="2400"/>
          </a:p>
        </p:txBody>
      </p:sp>
      <p:sp>
        <p:nvSpPr>
          <p:cNvPr id="23" name="テキスト ボックス 22">
            <a:extLst>
              <a:ext uri="{FF2B5EF4-FFF2-40B4-BE49-F238E27FC236}">
                <a16:creationId xmlns:a16="http://schemas.microsoft.com/office/drawing/2014/main" id="{DA134022-55FF-FD47-950F-6994FEBCA7C2}"/>
              </a:ext>
            </a:extLst>
          </p:cNvPr>
          <p:cNvSpPr txBox="1"/>
          <p:nvPr/>
        </p:nvSpPr>
        <p:spPr>
          <a:xfrm>
            <a:off x="7721366" y="1185212"/>
            <a:ext cx="495649" cy="461665"/>
          </a:xfrm>
          <a:prstGeom prst="rect">
            <a:avLst/>
          </a:prstGeom>
          <a:noFill/>
        </p:spPr>
        <p:txBody>
          <a:bodyPr wrap="none" rtlCol="0">
            <a:spAutoFit/>
          </a:bodyPr>
          <a:lstStyle/>
          <a:p>
            <a:r>
              <a:rPr lang="en-US" altLang="ja-JP" sz="2400" dirty="0"/>
              <a:t>20</a:t>
            </a:r>
            <a:endParaRPr kumimoji="1" lang="ja-JP" altLang="en-US" sz="2400"/>
          </a:p>
        </p:txBody>
      </p:sp>
      <p:sp>
        <p:nvSpPr>
          <p:cNvPr id="24" name="テキスト ボックス 23">
            <a:extLst>
              <a:ext uri="{FF2B5EF4-FFF2-40B4-BE49-F238E27FC236}">
                <a16:creationId xmlns:a16="http://schemas.microsoft.com/office/drawing/2014/main" id="{EE63534C-910A-EC4C-8ED9-98CEB141458B}"/>
              </a:ext>
            </a:extLst>
          </p:cNvPr>
          <p:cNvSpPr txBox="1"/>
          <p:nvPr/>
        </p:nvSpPr>
        <p:spPr>
          <a:xfrm>
            <a:off x="7732750" y="2190448"/>
            <a:ext cx="495649" cy="461665"/>
          </a:xfrm>
          <a:prstGeom prst="rect">
            <a:avLst/>
          </a:prstGeom>
          <a:noFill/>
        </p:spPr>
        <p:txBody>
          <a:bodyPr wrap="none" rtlCol="0">
            <a:spAutoFit/>
          </a:bodyPr>
          <a:lstStyle/>
          <a:p>
            <a:r>
              <a:rPr lang="en-US" altLang="ja-JP" sz="2400" dirty="0"/>
              <a:t>10</a:t>
            </a:r>
            <a:endParaRPr kumimoji="1" lang="ja-JP" altLang="en-US" sz="2400"/>
          </a:p>
        </p:txBody>
      </p:sp>
      <p:sp>
        <p:nvSpPr>
          <p:cNvPr id="25" name="テキスト ボックス 24">
            <a:extLst>
              <a:ext uri="{FF2B5EF4-FFF2-40B4-BE49-F238E27FC236}">
                <a16:creationId xmlns:a16="http://schemas.microsoft.com/office/drawing/2014/main" id="{6C039E03-746C-8E40-B200-66B3B6A9F7E0}"/>
              </a:ext>
            </a:extLst>
          </p:cNvPr>
          <p:cNvSpPr txBox="1"/>
          <p:nvPr/>
        </p:nvSpPr>
        <p:spPr>
          <a:xfrm>
            <a:off x="7875147" y="3115235"/>
            <a:ext cx="340158" cy="461665"/>
          </a:xfrm>
          <a:prstGeom prst="rect">
            <a:avLst/>
          </a:prstGeom>
          <a:noFill/>
        </p:spPr>
        <p:txBody>
          <a:bodyPr wrap="none" rtlCol="0">
            <a:spAutoFit/>
          </a:bodyPr>
          <a:lstStyle/>
          <a:p>
            <a:r>
              <a:rPr lang="en-US" altLang="ja-JP" sz="2400" dirty="0"/>
              <a:t>0</a:t>
            </a:r>
            <a:endParaRPr kumimoji="1" lang="ja-JP" altLang="en-US" sz="2400"/>
          </a:p>
        </p:txBody>
      </p:sp>
      <p:sp>
        <p:nvSpPr>
          <p:cNvPr id="26" name="テキスト ボックス 25">
            <a:extLst>
              <a:ext uri="{FF2B5EF4-FFF2-40B4-BE49-F238E27FC236}">
                <a16:creationId xmlns:a16="http://schemas.microsoft.com/office/drawing/2014/main" id="{B9704613-138F-6C49-AB68-D2201F5EB948}"/>
              </a:ext>
            </a:extLst>
          </p:cNvPr>
          <p:cNvSpPr txBox="1"/>
          <p:nvPr/>
        </p:nvSpPr>
        <p:spPr>
          <a:xfrm rot="16200000">
            <a:off x="5888736" y="2670048"/>
            <a:ext cx="3088987" cy="492443"/>
          </a:xfrm>
          <a:prstGeom prst="rect">
            <a:avLst/>
          </a:prstGeom>
          <a:noFill/>
        </p:spPr>
        <p:txBody>
          <a:bodyPr wrap="none" rtlCol="0">
            <a:spAutoFit/>
          </a:bodyPr>
          <a:lstStyle/>
          <a:p>
            <a:r>
              <a:rPr kumimoji="1" lang="en-US" altLang="ja-JP" sz="2600" dirty="0"/>
              <a:t>Tagging efficiency [%]</a:t>
            </a:r>
            <a:endParaRPr kumimoji="1" lang="ja-JP" altLang="en-US" sz="2600"/>
          </a:p>
        </p:txBody>
      </p:sp>
      <mc:AlternateContent xmlns:mc="http://schemas.openxmlformats.org/markup-compatibility/2006">
        <mc:Choice xmlns:a14="http://schemas.microsoft.com/office/drawing/2010/main" Requires="a14">
          <p:sp>
            <p:nvSpPr>
              <p:cNvPr id="27" name="テキスト ボックス 26">
                <a:extLst>
                  <a:ext uri="{FF2B5EF4-FFF2-40B4-BE49-F238E27FC236}">
                    <a16:creationId xmlns:a16="http://schemas.microsoft.com/office/drawing/2014/main" id="{4650BE89-2035-9B47-A1AE-CB065D2987D0}"/>
                  </a:ext>
                </a:extLst>
              </p:cNvPr>
              <p:cNvSpPr txBox="1"/>
              <p:nvPr/>
            </p:nvSpPr>
            <p:spPr>
              <a:xfrm>
                <a:off x="8620170" y="4693814"/>
                <a:ext cx="1494320" cy="584775"/>
              </a:xfrm>
              <a:prstGeom prst="rect">
                <a:avLst/>
              </a:prstGeom>
              <a:solidFill>
                <a:schemeClr val="bg1"/>
              </a:solidFill>
            </p:spPr>
            <p:txBody>
              <a:bodyPr wrap="none" rtlCol="0">
                <a:spAutoFit/>
              </a:bodyPr>
              <a:lstStyle/>
              <a:p>
                <a:r>
                  <a:rPr kumimoji="1" lang="en-US" altLang="ja-JP" sz="3200" b="1" dirty="0"/>
                  <a:t>Gd(n,</a:t>
                </a:r>
                <a14:m>
                  <m:oMath xmlns:m="http://schemas.openxmlformats.org/officeDocument/2006/math">
                    <m:r>
                      <a:rPr kumimoji="1" lang="en-US" altLang="ja-JP" sz="3200" b="1" i="1" smtClean="0">
                        <a:latin typeface="Cambria Math" panose="02040503050406030204" pitchFamily="18" charset="0"/>
                      </a:rPr>
                      <m:t>𝜸</m:t>
                    </m:r>
                  </m:oMath>
                </a14:m>
                <a:r>
                  <a:rPr kumimoji="1" lang="en-US" altLang="ja-JP" sz="3200" b="1" dirty="0"/>
                  <a:t>)</a:t>
                </a:r>
                <a:endParaRPr kumimoji="1" lang="ja-JP" altLang="en-US" sz="3200" b="1"/>
              </a:p>
            </p:txBody>
          </p:sp>
        </mc:Choice>
        <mc:Fallback>
          <p:sp>
            <p:nvSpPr>
              <p:cNvPr id="27" name="テキスト ボックス 26">
                <a:extLst>
                  <a:ext uri="{FF2B5EF4-FFF2-40B4-BE49-F238E27FC236}">
                    <a16:creationId xmlns:a16="http://schemas.microsoft.com/office/drawing/2014/main" id="{4650BE89-2035-9B47-A1AE-CB065D2987D0}"/>
                  </a:ext>
                </a:extLst>
              </p:cNvPr>
              <p:cNvSpPr txBox="1">
                <a:spLocks noRot="1" noChangeAspect="1" noMove="1" noResize="1" noEditPoints="1" noAdjustHandles="1" noChangeArrowheads="1" noChangeShapeType="1" noTextEdit="1"/>
              </p:cNvSpPr>
              <p:nvPr/>
            </p:nvSpPr>
            <p:spPr>
              <a:xfrm>
                <a:off x="8620170" y="4693814"/>
                <a:ext cx="1494320" cy="584775"/>
              </a:xfrm>
              <a:prstGeom prst="rect">
                <a:avLst/>
              </a:prstGeom>
              <a:blipFill>
                <a:blip r:embed="rId5"/>
                <a:stretch>
                  <a:fillRect l="-10169" t="-12766" r="-9322" b="-2978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8" name="テキスト ボックス 27">
                <a:extLst>
                  <a:ext uri="{FF2B5EF4-FFF2-40B4-BE49-F238E27FC236}">
                    <a16:creationId xmlns:a16="http://schemas.microsoft.com/office/drawing/2014/main" id="{A33B5CE5-8B4D-EC4C-B27C-7A05E97A3A95}"/>
                  </a:ext>
                </a:extLst>
              </p:cNvPr>
              <p:cNvSpPr txBox="1"/>
              <p:nvPr/>
            </p:nvSpPr>
            <p:spPr>
              <a:xfrm>
                <a:off x="10263974" y="1562568"/>
                <a:ext cx="1233030" cy="584775"/>
              </a:xfrm>
              <a:prstGeom prst="rect">
                <a:avLst/>
              </a:prstGeom>
              <a:solidFill>
                <a:schemeClr val="bg1"/>
              </a:solidFill>
            </p:spPr>
            <p:txBody>
              <a:bodyPr wrap="none" rtlCol="0">
                <a:spAutoFit/>
              </a:bodyPr>
              <a:lstStyle/>
              <a:p>
                <a:r>
                  <a:rPr lang="en-US" altLang="ja-JP" sz="3200" b="1" dirty="0"/>
                  <a:t>p</a:t>
                </a:r>
                <a:r>
                  <a:rPr kumimoji="1" lang="en-US" altLang="ja-JP" sz="3200" b="1" dirty="0"/>
                  <a:t>(n,</a:t>
                </a:r>
                <a14:m>
                  <m:oMath xmlns:m="http://schemas.openxmlformats.org/officeDocument/2006/math">
                    <m:r>
                      <a:rPr kumimoji="1" lang="en-US" altLang="ja-JP" sz="3200" b="1" i="1" smtClean="0">
                        <a:latin typeface="Cambria Math" panose="02040503050406030204" pitchFamily="18" charset="0"/>
                      </a:rPr>
                      <m:t>𝜸</m:t>
                    </m:r>
                  </m:oMath>
                </a14:m>
                <a:r>
                  <a:rPr kumimoji="1" lang="en-US" altLang="ja-JP" sz="3200" b="1" dirty="0"/>
                  <a:t>)</a:t>
                </a:r>
                <a:endParaRPr kumimoji="1" lang="ja-JP" altLang="en-US" sz="3200" b="1"/>
              </a:p>
            </p:txBody>
          </p:sp>
        </mc:Choice>
        <mc:Fallback>
          <p:sp>
            <p:nvSpPr>
              <p:cNvPr id="28" name="テキスト ボックス 27">
                <a:extLst>
                  <a:ext uri="{FF2B5EF4-FFF2-40B4-BE49-F238E27FC236}">
                    <a16:creationId xmlns:a16="http://schemas.microsoft.com/office/drawing/2014/main" id="{A33B5CE5-8B4D-EC4C-B27C-7A05E97A3A95}"/>
                  </a:ext>
                </a:extLst>
              </p:cNvPr>
              <p:cNvSpPr txBox="1">
                <a:spLocks noRot="1" noChangeAspect="1" noMove="1" noResize="1" noEditPoints="1" noAdjustHandles="1" noChangeArrowheads="1" noChangeShapeType="1" noTextEdit="1"/>
              </p:cNvSpPr>
              <p:nvPr/>
            </p:nvSpPr>
            <p:spPr>
              <a:xfrm>
                <a:off x="10263974" y="1562568"/>
                <a:ext cx="1233030" cy="584775"/>
              </a:xfrm>
              <a:prstGeom prst="rect">
                <a:avLst/>
              </a:prstGeom>
              <a:blipFill>
                <a:blip r:embed="rId6"/>
                <a:stretch>
                  <a:fillRect l="-11224" t="-10638" r="-11224" b="-2978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8686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EF66865-2FBA-1849-9611-9CFBF22A2D9F}"/>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7252139" y="308368"/>
            <a:ext cx="4939862" cy="6592891"/>
          </a:xfrm>
          <a:prstGeom prst="rect">
            <a:avLst/>
          </a:prstGeom>
        </p:spPr>
      </p:pic>
      <p:sp>
        <p:nvSpPr>
          <p:cNvPr id="24" name="三角形 23">
            <a:extLst>
              <a:ext uri="{FF2B5EF4-FFF2-40B4-BE49-F238E27FC236}">
                <a16:creationId xmlns:a16="http://schemas.microsoft.com/office/drawing/2014/main" id="{48E5DDD0-0D2C-114A-8614-BCC2BC81FB5B}"/>
              </a:ext>
            </a:extLst>
          </p:cNvPr>
          <p:cNvSpPr/>
          <p:nvPr/>
        </p:nvSpPr>
        <p:spPr>
          <a:xfrm>
            <a:off x="9141542" y="2405151"/>
            <a:ext cx="1924817" cy="270856"/>
          </a:xfrm>
          <a:prstGeom prst="triangle">
            <a:avLst>
              <a:gd name="adj" fmla="val 20724"/>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1 つの角を切り取った四角形 21">
            <a:extLst>
              <a:ext uri="{FF2B5EF4-FFF2-40B4-BE49-F238E27FC236}">
                <a16:creationId xmlns:a16="http://schemas.microsoft.com/office/drawing/2014/main" id="{DC06369F-8A7B-1A42-AEA5-6CD4CF3D797E}"/>
              </a:ext>
            </a:extLst>
          </p:cNvPr>
          <p:cNvSpPr/>
          <p:nvPr/>
        </p:nvSpPr>
        <p:spPr>
          <a:xfrm flipH="1">
            <a:off x="8843242" y="2680138"/>
            <a:ext cx="2129558" cy="3513648"/>
          </a:xfrm>
          <a:prstGeom prst="snip1Rect">
            <a:avLst>
              <a:gd name="adj" fmla="val 14123"/>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63FE64E-0F8A-A943-A772-B6AE0B9EC286}"/>
              </a:ext>
            </a:extLst>
          </p:cNvPr>
          <p:cNvSpPr>
            <a:spLocks noGrp="1"/>
          </p:cNvSpPr>
          <p:nvPr>
            <p:ph type="title"/>
          </p:nvPr>
        </p:nvSpPr>
        <p:spPr>
          <a:xfrm>
            <a:off x="157316" y="365125"/>
            <a:ext cx="6159401" cy="775417"/>
          </a:xfrm>
          <a:solidFill>
            <a:schemeClr val="bg1"/>
          </a:solidFill>
        </p:spPr>
        <p:txBody>
          <a:bodyPr>
            <a:normAutofit/>
          </a:bodyPr>
          <a:lstStyle/>
          <a:p>
            <a:r>
              <a:rPr kumimoji="1" lang="en-US" altLang="ja-JP" sz="4800" dirty="0"/>
              <a:t>Super-</a:t>
            </a:r>
            <a:r>
              <a:rPr kumimoji="1" lang="en-US" altLang="ja-JP" sz="4800" dirty="0" err="1"/>
              <a:t>Kamiokande</a:t>
            </a:r>
            <a:endParaRPr kumimoji="1" lang="ja-JP" altLang="en-US" sz="4800"/>
          </a:p>
        </p:txBody>
      </p:sp>
      <p:sp>
        <p:nvSpPr>
          <p:cNvPr id="3" name="スライド番号プレースホルダー 2">
            <a:extLst>
              <a:ext uri="{FF2B5EF4-FFF2-40B4-BE49-F238E27FC236}">
                <a16:creationId xmlns:a16="http://schemas.microsoft.com/office/drawing/2014/main" id="{7CE376A5-D53E-6442-87E1-C6704C902DB6}"/>
              </a:ext>
            </a:extLst>
          </p:cNvPr>
          <p:cNvSpPr>
            <a:spLocks noGrp="1"/>
          </p:cNvSpPr>
          <p:nvPr>
            <p:ph type="sldNum" sz="quarter" idx="12"/>
          </p:nvPr>
        </p:nvSpPr>
        <p:spPr/>
        <p:txBody>
          <a:bodyPr/>
          <a:lstStyle/>
          <a:p>
            <a:fld id="{442CD2F0-4FD2-764B-8F05-837DEC568E72}" type="slidenum">
              <a:rPr lang="ja-JP" altLang="en-US" smtClean="0"/>
              <a:pPr/>
              <a:t>2</a:t>
            </a:fld>
            <a:endParaRPr lang="ja-JP" altLang="en-US"/>
          </a:p>
        </p:txBody>
      </p:sp>
      <mc:AlternateContent xmlns:mc="http://schemas.openxmlformats.org/markup-compatibility/2006">
        <mc:Choice xmlns:a14="http://schemas.microsoft.com/office/drawing/2010/main" Requires="a14">
          <p:sp>
            <p:nvSpPr>
              <p:cNvPr id="4" name="テキスト プレースホルダー 3">
                <a:extLst>
                  <a:ext uri="{FF2B5EF4-FFF2-40B4-BE49-F238E27FC236}">
                    <a16:creationId xmlns:a16="http://schemas.microsoft.com/office/drawing/2014/main" id="{75D5D60D-A00E-4D4E-B5E1-69D3F5FDD3EF}"/>
                  </a:ext>
                </a:extLst>
              </p:cNvPr>
              <p:cNvSpPr>
                <a:spLocks noGrp="1"/>
              </p:cNvSpPr>
              <p:nvPr>
                <p:ph type="body" sz="quarter" idx="13"/>
              </p:nvPr>
            </p:nvSpPr>
            <p:spPr/>
            <p:txBody>
              <a:bodyPr>
                <a:normAutofit/>
              </a:bodyPr>
              <a:lstStyle/>
              <a:p>
                <a:r>
                  <a:rPr lang="en-US" altLang="ja-JP" sz="2600" dirty="0"/>
                  <a:t>Water-Cherenkov detector @</a:t>
                </a:r>
                <a:r>
                  <a:rPr lang="en-US" altLang="ja-JP" sz="2600" dirty="0" err="1"/>
                  <a:t>Kamioka</a:t>
                </a:r>
                <a:r>
                  <a:rPr lang="en-US" altLang="ja-JP" sz="2600" dirty="0"/>
                  <a:t> mine, Japan.</a:t>
                </a:r>
              </a:p>
              <a:p>
                <a:r>
                  <a:rPr lang="en-US" altLang="ja-JP" sz="2600" dirty="0"/>
                  <a:t>50 </a:t>
                </a:r>
                <a:r>
                  <a:rPr lang="en-US" altLang="ja-JP" sz="2600" dirty="0" err="1"/>
                  <a:t>kton</a:t>
                </a:r>
                <a:r>
                  <a:rPr lang="en-US" altLang="ja-JP" sz="2600" dirty="0"/>
                  <a:t> pure water + ~11,000 50cm PMTs</a:t>
                </a:r>
              </a:p>
              <a:p>
                <a:r>
                  <a:rPr lang="en-US" altLang="ja-JP" sz="2600" dirty="0"/>
                  <a:t>Aims mainly for </a:t>
                </a:r>
                <a14:m>
                  <m:oMath xmlns:m="http://schemas.openxmlformats.org/officeDocument/2006/math">
                    <m:r>
                      <a:rPr lang="en-US" altLang="ja-JP" sz="2600" b="0" i="1" dirty="0" smtClean="0">
                        <a:latin typeface="Cambria Math" panose="02040503050406030204" pitchFamily="18" charset="0"/>
                      </a:rPr>
                      <m:t>𝜈</m:t>
                    </m:r>
                  </m:oMath>
                </a14:m>
                <a:r>
                  <a:rPr lang="en-US" altLang="ja-JP" sz="2600" dirty="0"/>
                  <a:t> observation &amp; proton decay.</a:t>
                </a:r>
              </a:p>
            </p:txBody>
          </p:sp>
        </mc:Choice>
        <mc:Fallback>
          <p:sp>
            <p:nvSpPr>
              <p:cNvPr id="4" name="テキスト プレースホルダー 3">
                <a:extLst>
                  <a:ext uri="{FF2B5EF4-FFF2-40B4-BE49-F238E27FC236}">
                    <a16:creationId xmlns:a16="http://schemas.microsoft.com/office/drawing/2014/main" id="{75D5D60D-A00E-4D4E-B5E1-69D3F5FDD3EF}"/>
                  </a:ext>
                </a:extLst>
              </p:cNvPr>
              <p:cNvSpPr>
                <a:spLocks noGrp="1" noRot="1" noChangeAspect="1" noMove="1" noResize="1" noEditPoints="1" noAdjustHandles="1" noChangeArrowheads="1" noChangeShapeType="1" noTextEdit="1"/>
              </p:cNvSpPr>
              <p:nvPr>
                <p:ph type="body" sz="quarter" idx="13"/>
              </p:nvPr>
            </p:nvSpPr>
            <p:spPr>
              <a:blipFill>
                <a:blip r:embed="rId5"/>
                <a:stretch>
                  <a:fillRect l="-729" t="-580"/>
                </a:stretch>
              </a:blipFill>
            </p:spPr>
            <p:txBody>
              <a:bodyPr/>
              <a:lstStyle/>
              <a:p>
                <a:r>
                  <a:rPr lang="ja-JP" altLang="en-US">
                    <a:noFill/>
                  </a:rPr>
                  <a:t> </a:t>
                </a:r>
              </a:p>
            </p:txBody>
          </p:sp>
        </mc:Fallback>
      </mc:AlternateContent>
      <p:sp>
        <p:nvSpPr>
          <p:cNvPr id="6" name="上下矢印 5">
            <a:extLst>
              <a:ext uri="{FF2B5EF4-FFF2-40B4-BE49-F238E27FC236}">
                <a16:creationId xmlns:a16="http://schemas.microsoft.com/office/drawing/2014/main" id="{C855DC5F-1A1F-624D-8651-3420D09605CB}"/>
              </a:ext>
            </a:extLst>
          </p:cNvPr>
          <p:cNvSpPr/>
          <p:nvPr/>
        </p:nvSpPr>
        <p:spPr>
          <a:xfrm rot="5400000">
            <a:off x="9496136" y="4398542"/>
            <a:ext cx="324819" cy="3761781"/>
          </a:xfrm>
          <a:prstGeom prst="upDownArrow">
            <a:avLst>
              <a:gd name="adj1" fmla="val 17589"/>
              <a:gd name="adj2" fmla="val 1310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1DBE7CB-8635-FD42-A083-00C8855CDEC3}"/>
              </a:ext>
            </a:extLst>
          </p:cNvPr>
          <p:cNvSpPr txBox="1"/>
          <p:nvPr/>
        </p:nvSpPr>
        <p:spPr>
          <a:xfrm>
            <a:off x="9200933" y="6285159"/>
            <a:ext cx="1042273" cy="461665"/>
          </a:xfrm>
          <a:prstGeom prst="rect">
            <a:avLst/>
          </a:prstGeom>
          <a:solidFill>
            <a:schemeClr val="accent4">
              <a:lumMod val="20000"/>
              <a:lumOff val="80000"/>
            </a:schemeClr>
          </a:solidFill>
        </p:spPr>
        <p:txBody>
          <a:bodyPr wrap="none" rtlCol="0">
            <a:spAutoFit/>
          </a:bodyPr>
          <a:lstStyle/>
          <a:p>
            <a:pPr algn="ctr"/>
            <a:r>
              <a:rPr kumimoji="1" lang="en-US" altLang="ja-JP" sz="2400" dirty="0"/>
              <a:t>39.3 m</a:t>
            </a:r>
            <a:endParaRPr kumimoji="1" lang="ja-JP" altLang="en-US" sz="2400"/>
          </a:p>
        </p:txBody>
      </p:sp>
      <p:sp>
        <p:nvSpPr>
          <p:cNvPr id="8" name="上下矢印 7">
            <a:extLst>
              <a:ext uri="{FF2B5EF4-FFF2-40B4-BE49-F238E27FC236}">
                <a16:creationId xmlns:a16="http://schemas.microsoft.com/office/drawing/2014/main" id="{2B9C51F3-D8DC-4A43-A3C3-3198A2A57D84}"/>
              </a:ext>
            </a:extLst>
          </p:cNvPr>
          <p:cNvSpPr/>
          <p:nvPr/>
        </p:nvSpPr>
        <p:spPr>
          <a:xfrm rot="10800000">
            <a:off x="7716698" y="2107250"/>
            <a:ext cx="350273" cy="4093852"/>
          </a:xfrm>
          <a:prstGeom prst="upDownArrow">
            <a:avLst>
              <a:gd name="adj1" fmla="val 22362"/>
              <a:gd name="adj2" fmla="val 982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DBC514A-0173-8E4F-8D78-89906A85F2FB}"/>
              </a:ext>
            </a:extLst>
          </p:cNvPr>
          <p:cNvSpPr txBox="1"/>
          <p:nvPr/>
        </p:nvSpPr>
        <p:spPr>
          <a:xfrm>
            <a:off x="7370697" y="3117456"/>
            <a:ext cx="1042273" cy="461665"/>
          </a:xfrm>
          <a:prstGeom prst="rect">
            <a:avLst/>
          </a:prstGeom>
          <a:solidFill>
            <a:schemeClr val="accent4">
              <a:lumMod val="20000"/>
              <a:lumOff val="80000"/>
            </a:schemeClr>
          </a:solidFill>
        </p:spPr>
        <p:txBody>
          <a:bodyPr wrap="none" rtlCol="0">
            <a:spAutoFit/>
          </a:bodyPr>
          <a:lstStyle/>
          <a:p>
            <a:r>
              <a:rPr kumimoji="1" lang="en-US" altLang="ja-JP" sz="2400" dirty="0"/>
              <a:t>41.4 m</a:t>
            </a:r>
            <a:endParaRPr kumimoji="1" lang="ja-JP" altLang="en-US" sz="2400"/>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C6818383-ABB5-ED49-AA59-1215BE6077E7}"/>
                  </a:ext>
                </a:extLst>
              </p:cNvPr>
              <p:cNvSpPr txBox="1"/>
              <p:nvPr/>
            </p:nvSpPr>
            <p:spPr>
              <a:xfrm>
                <a:off x="7145331" y="4349689"/>
                <a:ext cx="590225" cy="707886"/>
              </a:xfrm>
              <a:prstGeom prst="rect">
                <a:avLst/>
              </a:prstGeom>
              <a:solidFill>
                <a:schemeClr val="accent5">
                  <a:lumMod val="20000"/>
                  <a:lumOff val="80000"/>
                  <a:alpha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4000" b="1" i="1" smtClean="0">
                          <a:solidFill>
                            <a:schemeClr val="tx1"/>
                          </a:solidFill>
                          <a:latin typeface="Cambria Math" panose="02040503050406030204" pitchFamily="18" charset="0"/>
                        </a:rPr>
                        <m:t>𝝂</m:t>
                      </m:r>
                    </m:oMath>
                  </m:oMathPara>
                </a14:m>
                <a:endParaRPr kumimoji="1" lang="ja-JP" altLang="en-US" sz="4000" b="1">
                  <a:solidFill>
                    <a:schemeClr val="tx1"/>
                  </a:solidFill>
                </a:endParaRPr>
              </a:p>
            </p:txBody>
          </p:sp>
        </mc:Choice>
        <mc:Fallback xmlns="">
          <p:sp>
            <p:nvSpPr>
              <p:cNvPr id="11" name="テキスト ボックス 10">
                <a:extLst>
                  <a:ext uri="{FF2B5EF4-FFF2-40B4-BE49-F238E27FC236}">
                    <a16:creationId xmlns:a16="http://schemas.microsoft.com/office/drawing/2014/main" id="{C6818383-ABB5-ED49-AA59-1215BE6077E7}"/>
                  </a:ext>
                </a:extLst>
              </p:cNvPr>
              <p:cNvSpPr txBox="1">
                <a:spLocks noRot="1" noChangeAspect="1" noMove="1" noResize="1" noEditPoints="1" noAdjustHandles="1" noChangeArrowheads="1" noChangeShapeType="1" noTextEdit="1"/>
              </p:cNvSpPr>
              <p:nvPr/>
            </p:nvSpPr>
            <p:spPr>
              <a:xfrm>
                <a:off x="7145331" y="4349689"/>
                <a:ext cx="590225" cy="707886"/>
              </a:xfrm>
              <a:prstGeom prst="rect">
                <a:avLst/>
              </a:prstGeom>
              <a:blipFill>
                <a:blip r:embed="rId6"/>
                <a:stretch>
                  <a:fillRect/>
                </a:stretch>
              </a:blipFill>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6A4EB854-7E7E-F14B-82D4-EE9B1698F521}"/>
              </a:ext>
            </a:extLst>
          </p:cNvPr>
          <p:cNvSpPr txBox="1"/>
          <p:nvPr/>
        </p:nvSpPr>
        <p:spPr>
          <a:xfrm>
            <a:off x="9490840" y="776273"/>
            <a:ext cx="2755287" cy="461665"/>
          </a:xfrm>
          <a:prstGeom prst="rect">
            <a:avLst/>
          </a:prstGeom>
          <a:solidFill>
            <a:schemeClr val="accent4">
              <a:lumMod val="20000"/>
              <a:lumOff val="80000"/>
            </a:schemeClr>
          </a:solidFill>
        </p:spPr>
        <p:txBody>
          <a:bodyPr wrap="square" rtlCol="0">
            <a:spAutoFit/>
          </a:bodyPr>
          <a:lstStyle/>
          <a:p>
            <a:r>
              <a:rPr kumimoji="1" lang="en-US" altLang="ja-JP" sz="2400" dirty="0"/>
              <a:t>1000m underground</a:t>
            </a:r>
            <a:endParaRPr kumimoji="1" lang="ja-JP" altLang="en-US" sz="2400"/>
          </a:p>
        </p:txBody>
      </p:sp>
      <p:cxnSp>
        <p:nvCxnSpPr>
          <p:cNvPr id="18" name="直線コネクタ 17">
            <a:extLst>
              <a:ext uri="{FF2B5EF4-FFF2-40B4-BE49-F238E27FC236}">
                <a16:creationId xmlns:a16="http://schemas.microsoft.com/office/drawing/2014/main" id="{8F0298FE-DB0D-1742-85F3-86FD8738D1D2}"/>
              </a:ext>
            </a:extLst>
          </p:cNvPr>
          <p:cNvCxnSpPr>
            <a:cxnSpLocks/>
          </p:cNvCxnSpPr>
          <p:nvPr/>
        </p:nvCxnSpPr>
        <p:spPr>
          <a:xfrm flipH="1" flipV="1">
            <a:off x="9312249" y="4881802"/>
            <a:ext cx="1462683" cy="26043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BE218CB-19A8-9A44-87D8-832D3C582A82}"/>
              </a:ext>
            </a:extLst>
          </p:cNvPr>
          <p:cNvSpPr txBox="1"/>
          <p:nvPr/>
        </p:nvSpPr>
        <p:spPr>
          <a:xfrm>
            <a:off x="9181053" y="3068152"/>
            <a:ext cx="2703689" cy="461665"/>
          </a:xfrm>
          <a:prstGeom prst="rect">
            <a:avLst/>
          </a:prstGeom>
          <a:solidFill>
            <a:schemeClr val="accent4">
              <a:lumMod val="20000"/>
              <a:lumOff val="80000"/>
            </a:schemeClr>
          </a:solidFill>
        </p:spPr>
        <p:txBody>
          <a:bodyPr wrap="none" rtlCol="0">
            <a:spAutoFit/>
          </a:bodyPr>
          <a:lstStyle/>
          <a:p>
            <a:r>
              <a:rPr kumimoji="1" lang="en-US" altLang="ja-JP" sz="2400" dirty="0"/>
              <a:t>Cherenkov radiation</a:t>
            </a:r>
            <a:endParaRPr kumimoji="1" lang="ja-JP" altLang="en-US" sz="2400"/>
          </a:p>
        </p:txBody>
      </p:sp>
      <p:cxnSp>
        <p:nvCxnSpPr>
          <p:cNvPr id="10" name="直線矢印コネクタ 9">
            <a:extLst>
              <a:ext uri="{FF2B5EF4-FFF2-40B4-BE49-F238E27FC236}">
                <a16:creationId xmlns:a16="http://schemas.microsoft.com/office/drawing/2014/main" id="{7B6E2C14-8FC6-9743-BAD2-3AB878BC91E1}"/>
              </a:ext>
            </a:extLst>
          </p:cNvPr>
          <p:cNvCxnSpPr>
            <a:cxnSpLocks/>
          </p:cNvCxnSpPr>
          <p:nvPr/>
        </p:nvCxnSpPr>
        <p:spPr>
          <a:xfrm flipV="1">
            <a:off x="6846425" y="4894104"/>
            <a:ext cx="2416910" cy="143829"/>
          </a:xfrm>
          <a:prstGeom prst="straightConnector1">
            <a:avLst/>
          </a:prstGeom>
          <a:ln w="50800">
            <a:solidFill>
              <a:srgbClr val="0432FF"/>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7" name="円/楕円 16">
            <a:extLst>
              <a:ext uri="{FF2B5EF4-FFF2-40B4-BE49-F238E27FC236}">
                <a16:creationId xmlns:a16="http://schemas.microsoft.com/office/drawing/2014/main" id="{BD6DCC8A-DC70-804D-B942-08964358F5F3}"/>
              </a:ext>
            </a:extLst>
          </p:cNvPr>
          <p:cNvSpPr/>
          <p:nvPr/>
        </p:nvSpPr>
        <p:spPr>
          <a:xfrm rot="19897893">
            <a:off x="10104887" y="3323428"/>
            <a:ext cx="650257" cy="1916629"/>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6C0311F0-4F5F-4D4D-BEFB-D0EF98893467}"/>
              </a:ext>
            </a:extLst>
          </p:cNvPr>
          <p:cNvCxnSpPr>
            <a:cxnSpLocks/>
          </p:cNvCxnSpPr>
          <p:nvPr/>
        </p:nvCxnSpPr>
        <p:spPr>
          <a:xfrm flipH="1">
            <a:off x="9312249" y="3551358"/>
            <a:ext cx="595772" cy="1310782"/>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E6FDB00-BCC7-3C48-8388-680E41E1F961}"/>
                  </a:ext>
                </a:extLst>
              </p:cNvPr>
              <p:cNvSpPr txBox="1"/>
              <p:nvPr/>
            </p:nvSpPr>
            <p:spPr>
              <a:xfrm>
                <a:off x="10437973" y="3858625"/>
                <a:ext cx="789447" cy="715581"/>
              </a:xfrm>
              <a:prstGeom prst="rect">
                <a:avLst/>
              </a:prstGeom>
              <a:solidFill>
                <a:schemeClr val="accent2">
                  <a:lumMod val="20000"/>
                  <a:lumOff val="80000"/>
                  <a:alpha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4000" b="1" i="1" smtClean="0">
                              <a:solidFill>
                                <a:schemeClr val="tx1"/>
                              </a:solidFill>
                              <a:latin typeface="Cambria Math" panose="02040503050406030204" pitchFamily="18" charset="0"/>
                            </a:rPr>
                          </m:ctrlPr>
                        </m:sSupPr>
                        <m:e>
                          <m:r>
                            <a:rPr kumimoji="1" lang="en-US" altLang="ja-JP" sz="4000" b="1" i="1" smtClean="0">
                              <a:solidFill>
                                <a:schemeClr val="tx1"/>
                              </a:solidFill>
                              <a:latin typeface="Cambria Math" panose="02040503050406030204" pitchFamily="18" charset="0"/>
                            </a:rPr>
                            <m:t>𝒍</m:t>
                          </m:r>
                        </m:e>
                        <m:sup>
                          <m:r>
                            <a:rPr kumimoji="1" lang="en-US" altLang="ja-JP" sz="4000" b="1" i="1" smtClean="0">
                              <a:solidFill>
                                <a:schemeClr val="tx1"/>
                              </a:solidFill>
                              <a:latin typeface="Cambria Math" panose="02040503050406030204" pitchFamily="18" charset="0"/>
                              <a:ea typeface="Cambria Math" panose="02040503050406030204" pitchFamily="18" charset="0"/>
                            </a:rPr>
                            <m:t>±</m:t>
                          </m:r>
                        </m:sup>
                      </m:sSup>
                    </m:oMath>
                  </m:oMathPara>
                </a14:m>
                <a:endParaRPr kumimoji="1" lang="ja-JP" altLang="en-US" sz="4000" b="1">
                  <a:solidFill>
                    <a:schemeClr val="tx1"/>
                  </a:solidFill>
                </a:endParaRPr>
              </a:p>
            </p:txBody>
          </p:sp>
        </mc:Choice>
        <mc:Fallback xmlns="">
          <p:sp>
            <p:nvSpPr>
              <p:cNvPr id="19" name="テキスト ボックス 18">
                <a:extLst>
                  <a:ext uri="{FF2B5EF4-FFF2-40B4-BE49-F238E27FC236}">
                    <a16:creationId xmlns:a16="http://schemas.microsoft.com/office/drawing/2014/main" id="{5E6FDB00-BCC7-3C48-8388-680E41E1F961}"/>
                  </a:ext>
                </a:extLst>
              </p:cNvPr>
              <p:cNvSpPr txBox="1">
                <a:spLocks noRot="1" noChangeAspect="1" noMove="1" noResize="1" noEditPoints="1" noAdjustHandles="1" noChangeArrowheads="1" noChangeShapeType="1" noTextEdit="1"/>
              </p:cNvSpPr>
              <p:nvPr/>
            </p:nvSpPr>
            <p:spPr>
              <a:xfrm>
                <a:off x="10437973" y="3858625"/>
                <a:ext cx="789447" cy="715581"/>
              </a:xfrm>
              <a:prstGeom prst="rect">
                <a:avLst/>
              </a:prstGeom>
              <a:blipFill>
                <a:blip r:embed="rId7"/>
                <a:stretch>
                  <a:fillRect l="-3175"/>
                </a:stretch>
              </a:blipFill>
            </p:spPr>
            <p:txBody>
              <a:bodyPr/>
              <a:lstStyle/>
              <a:p>
                <a:r>
                  <a:rPr lang="ja-JP" altLang="en-US">
                    <a:noFill/>
                  </a:rPr>
                  <a:t> </a:t>
                </a:r>
              </a:p>
            </p:txBody>
          </p:sp>
        </mc:Fallback>
      </mc:AlternateContent>
      <p:cxnSp>
        <p:nvCxnSpPr>
          <p:cNvPr id="14" name="直線矢印コネクタ 13">
            <a:extLst>
              <a:ext uri="{FF2B5EF4-FFF2-40B4-BE49-F238E27FC236}">
                <a16:creationId xmlns:a16="http://schemas.microsoft.com/office/drawing/2014/main" id="{4293E945-D7C0-9D49-B68B-5D2186B7E688}"/>
              </a:ext>
            </a:extLst>
          </p:cNvPr>
          <p:cNvCxnSpPr>
            <a:cxnSpLocks/>
          </p:cNvCxnSpPr>
          <p:nvPr/>
        </p:nvCxnSpPr>
        <p:spPr>
          <a:xfrm flipV="1">
            <a:off x="9284269" y="4248041"/>
            <a:ext cx="1223857" cy="637099"/>
          </a:xfrm>
          <a:prstGeom prst="straightConnector1">
            <a:avLst/>
          </a:prstGeom>
          <a:ln w="63500">
            <a:solidFill>
              <a:schemeClr val="accent2"/>
            </a:solidFill>
            <a:prstDash val="solid"/>
            <a:tailEnd type="triangle" w="lg" len="lg"/>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CDFB45B9-C6DC-9E4C-B9FA-F812EB478387}"/>
              </a:ext>
            </a:extLst>
          </p:cNvPr>
          <p:cNvPicPr>
            <a:picLocks noChangeAspect="1"/>
          </p:cNvPicPr>
          <p:nvPr/>
        </p:nvPicPr>
        <p:blipFill>
          <a:blip r:embed="rId8"/>
          <a:stretch>
            <a:fillRect/>
          </a:stretch>
        </p:blipFill>
        <p:spPr>
          <a:xfrm>
            <a:off x="981468" y="3229397"/>
            <a:ext cx="4374456" cy="3628603"/>
          </a:xfrm>
          <a:prstGeom prst="rect">
            <a:avLst/>
          </a:prstGeom>
        </p:spPr>
      </p:pic>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3997297F-FC35-E949-8E78-3711D743A222}"/>
                  </a:ext>
                </a:extLst>
              </p:cNvPr>
              <p:cNvSpPr txBox="1"/>
              <p:nvPr/>
            </p:nvSpPr>
            <p:spPr>
              <a:xfrm>
                <a:off x="782835" y="5817767"/>
                <a:ext cx="2132507" cy="461665"/>
              </a:xfrm>
              <a:prstGeom prst="rect">
                <a:avLst/>
              </a:prstGeom>
              <a:noFill/>
            </p:spPr>
            <p:txBody>
              <a:bodyPr wrap="none" rtlCol="0">
                <a:spAutoFit/>
              </a:bodyPr>
              <a:lstStyle/>
              <a:p>
                <a:r>
                  <a:rPr kumimoji="1" lang="en-US" altLang="ja-JP" sz="2400" dirty="0"/>
                  <a:t>typical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𝜈</m:t>
                        </m:r>
                      </m:e>
                      <m:sub>
                        <m:r>
                          <a:rPr kumimoji="1" lang="en-US" altLang="ja-JP" sz="2400" b="0" i="1" smtClean="0">
                            <a:latin typeface="Cambria Math" panose="02040503050406030204" pitchFamily="18" charset="0"/>
                          </a:rPr>
                          <m:t>𝑒</m:t>
                        </m:r>
                      </m:sub>
                    </m:sSub>
                  </m:oMath>
                </a14:m>
                <a:r>
                  <a:rPr kumimoji="1" lang="en-US" altLang="ja-JP" sz="2400" dirty="0"/>
                  <a:t> event</a:t>
                </a:r>
                <a:endParaRPr kumimoji="1" lang="ja-JP" altLang="en-US" sz="2400"/>
              </a:p>
            </p:txBody>
          </p:sp>
        </mc:Choice>
        <mc:Fallback xmlns="">
          <p:sp>
            <p:nvSpPr>
              <p:cNvPr id="13" name="テキスト ボックス 12">
                <a:extLst>
                  <a:ext uri="{FF2B5EF4-FFF2-40B4-BE49-F238E27FC236}">
                    <a16:creationId xmlns:a16="http://schemas.microsoft.com/office/drawing/2014/main" id="{3997297F-FC35-E949-8E78-3711D743A222}"/>
                  </a:ext>
                </a:extLst>
              </p:cNvPr>
              <p:cNvSpPr txBox="1">
                <a:spLocks noRot="1" noChangeAspect="1" noMove="1" noResize="1" noEditPoints="1" noAdjustHandles="1" noChangeArrowheads="1" noChangeShapeType="1" noTextEdit="1"/>
              </p:cNvSpPr>
              <p:nvPr/>
            </p:nvSpPr>
            <p:spPr>
              <a:xfrm>
                <a:off x="782835" y="5817767"/>
                <a:ext cx="2132507" cy="461665"/>
              </a:xfrm>
              <a:prstGeom prst="rect">
                <a:avLst/>
              </a:prstGeom>
              <a:blipFill>
                <a:blip r:embed="rId9"/>
                <a:stretch>
                  <a:fillRect l="-4142" t="-5405" r="-2959" b="-2973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6853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841ABD-5117-8741-B8EF-33D8BFFC581E}"/>
              </a:ext>
            </a:extLst>
          </p:cNvPr>
          <p:cNvSpPr>
            <a:spLocks noGrp="1"/>
          </p:cNvSpPr>
          <p:nvPr>
            <p:ph type="title"/>
          </p:nvPr>
        </p:nvSpPr>
        <p:spPr/>
        <p:txBody>
          <a:bodyPr>
            <a:normAutofit/>
          </a:bodyPr>
          <a:lstStyle/>
          <a:p>
            <a:r>
              <a:rPr kumimoji="1" lang="en-US" altLang="ja-JP" sz="4800" dirty="0"/>
              <a:t>SK-Gd project</a:t>
            </a:r>
            <a:endParaRPr kumimoji="1" lang="ja-JP" altLang="en-US" sz="4800"/>
          </a:p>
        </p:txBody>
      </p:sp>
      <p:sp>
        <p:nvSpPr>
          <p:cNvPr id="3" name="スライド番号プレースホルダー 2">
            <a:extLst>
              <a:ext uri="{FF2B5EF4-FFF2-40B4-BE49-F238E27FC236}">
                <a16:creationId xmlns:a16="http://schemas.microsoft.com/office/drawing/2014/main" id="{C6066171-4F42-7949-8A12-1DFBC91A10DB}"/>
              </a:ext>
            </a:extLst>
          </p:cNvPr>
          <p:cNvSpPr>
            <a:spLocks noGrp="1"/>
          </p:cNvSpPr>
          <p:nvPr>
            <p:ph type="sldNum" sz="quarter" idx="12"/>
          </p:nvPr>
        </p:nvSpPr>
        <p:spPr/>
        <p:txBody>
          <a:bodyPr/>
          <a:lstStyle/>
          <a:p>
            <a:fld id="{442CD2F0-4FD2-764B-8F05-837DEC568E72}" type="slidenum">
              <a:rPr lang="ja-JP" altLang="en-US" smtClean="0"/>
              <a:pPr/>
              <a:t>3</a:t>
            </a:fld>
            <a:endParaRPr lang="ja-JP" altLang="en-US"/>
          </a:p>
        </p:txBody>
      </p:sp>
      <p:sp>
        <p:nvSpPr>
          <p:cNvPr id="4" name="テキスト プレースホルダー 3">
            <a:extLst>
              <a:ext uri="{FF2B5EF4-FFF2-40B4-BE49-F238E27FC236}">
                <a16:creationId xmlns:a16="http://schemas.microsoft.com/office/drawing/2014/main" id="{64553D87-2961-D34A-BEA5-A2AF283488E1}"/>
              </a:ext>
            </a:extLst>
          </p:cNvPr>
          <p:cNvSpPr>
            <a:spLocks noGrp="1"/>
          </p:cNvSpPr>
          <p:nvPr>
            <p:ph type="body" sz="quarter" idx="13"/>
          </p:nvPr>
        </p:nvSpPr>
        <p:spPr>
          <a:xfrm>
            <a:off x="560832" y="1474788"/>
            <a:ext cx="5718048" cy="1278518"/>
          </a:xfrm>
        </p:spPr>
        <p:txBody>
          <a:bodyPr>
            <a:normAutofit/>
          </a:bodyPr>
          <a:lstStyle/>
          <a:p>
            <a:pPr marL="0" indent="0">
              <a:buNone/>
            </a:pPr>
            <a:r>
              <a:rPr kumimoji="1" lang="en-US" altLang="ja-JP" sz="2600" dirty="0"/>
              <a:t>Gadolinium was added to SK water</a:t>
            </a:r>
            <a:br>
              <a:rPr kumimoji="1" lang="en-US" altLang="ja-JP" sz="2600" dirty="0"/>
            </a:br>
            <a:r>
              <a:rPr kumimoji="1" lang="en-US" altLang="ja-JP" sz="2600" dirty="0"/>
              <a:t>to enhance neutron tagging efficiency.</a:t>
            </a:r>
          </a:p>
        </p:txBody>
      </p:sp>
      <p:grpSp>
        <p:nvGrpSpPr>
          <p:cNvPr id="77" name="グループ化 76">
            <a:extLst>
              <a:ext uri="{FF2B5EF4-FFF2-40B4-BE49-F238E27FC236}">
                <a16:creationId xmlns:a16="http://schemas.microsoft.com/office/drawing/2014/main" id="{CC39783D-F8BA-D24B-8E4D-6D38FCF3D5FD}"/>
              </a:ext>
            </a:extLst>
          </p:cNvPr>
          <p:cNvGrpSpPr/>
          <p:nvPr/>
        </p:nvGrpSpPr>
        <p:grpSpPr>
          <a:xfrm>
            <a:off x="6560059" y="215392"/>
            <a:ext cx="5444351" cy="2619007"/>
            <a:chOff x="7275442" y="23899"/>
            <a:chExt cx="5444351" cy="2619007"/>
          </a:xfrm>
        </p:grpSpPr>
        <p:cxnSp>
          <p:nvCxnSpPr>
            <p:cNvPr id="14" name="直線矢印コネクタ 13">
              <a:extLst>
                <a:ext uri="{FF2B5EF4-FFF2-40B4-BE49-F238E27FC236}">
                  <a16:creationId xmlns:a16="http://schemas.microsoft.com/office/drawing/2014/main" id="{E30D29E2-CE00-D54C-A80E-37C1C55E1B10}"/>
                </a:ext>
              </a:extLst>
            </p:cNvPr>
            <p:cNvCxnSpPr>
              <a:cxnSpLocks/>
            </p:cNvCxnSpPr>
            <p:nvPr/>
          </p:nvCxnSpPr>
          <p:spPr>
            <a:xfrm flipV="1">
              <a:off x="7863031" y="1285630"/>
              <a:ext cx="947677" cy="3812"/>
            </a:xfrm>
            <a:prstGeom prst="straightConnector1">
              <a:avLst/>
            </a:prstGeom>
            <a:ln w="19050">
              <a:solidFill>
                <a:srgbClr val="0070C0"/>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円/楕円 14">
              <a:extLst>
                <a:ext uri="{FF2B5EF4-FFF2-40B4-BE49-F238E27FC236}">
                  <a16:creationId xmlns:a16="http://schemas.microsoft.com/office/drawing/2014/main" id="{D6E9EDA4-D225-3C41-9E8E-2CFF19E85353}"/>
                </a:ext>
              </a:extLst>
            </p:cNvPr>
            <p:cNvSpPr/>
            <p:nvPr/>
          </p:nvSpPr>
          <p:spPr>
            <a:xfrm>
              <a:off x="8855863" y="1209711"/>
              <a:ext cx="161197" cy="1517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16" name="直線矢印コネクタ 15">
              <a:extLst>
                <a:ext uri="{FF2B5EF4-FFF2-40B4-BE49-F238E27FC236}">
                  <a16:creationId xmlns:a16="http://schemas.microsoft.com/office/drawing/2014/main" id="{106BBDBD-24F9-F542-B94D-7B3E6C870D75}"/>
                </a:ext>
              </a:extLst>
            </p:cNvPr>
            <p:cNvCxnSpPr>
              <a:cxnSpLocks/>
            </p:cNvCxnSpPr>
            <p:nvPr/>
          </p:nvCxnSpPr>
          <p:spPr>
            <a:xfrm>
              <a:off x="9039638" y="1347718"/>
              <a:ext cx="345348" cy="51261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58FA3FA7-0799-E346-92E3-3D3F7640A5B3}"/>
                </a:ext>
              </a:extLst>
            </p:cNvPr>
            <p:cNvCxnSpPr>
              <a:cxnSpLocks/>
            </p:cNvCxnSpPr>
            <p:nvPr/>
          </p:nvCxnSpPr>
          <p:spPr>
            <a:xfrm flipV="1">
              <a:off x="9017060" y="736088"/>
              <a:ext cx="364292" cy="44229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AC8B7F77-D306-0740-8A59-C7CF97324D05}"/>
                    </a:ext>
                  </a:extLst>
                </p:cNvPr>
                <p:cNvSpPr txBox="1"/>
                <p:nvPr/>
              </p:nvSpPr>
              <p:spPr>
                <a:xfrm>
                  <a:off x="7275442" y="947251"/>
                  <a:ext cx="612219" cy="557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800" b="0" i="1" smtClean="0">
                                <a:solidFill>
                                  <a:schemeClr val="tx1"/>
                                </a:solidFill>
                                <a:latin typeface="Cambria Math" panose="02040503050406030204" pitchFamily="18" charset="0"/>
                              </a:rPr>
                            </m:ctrlPr>
                          </m:accPr>
                          <m:e>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𝜈</m:t>
                                </m:r>
                              </m:e>
                              <m:sub>
                                <m:r>
                                  <a:rPr kumimoji="1" lang="en-US" altLang="ja-JP" sz="2800" b="0" i="1" smtClean="0">
                                    <a:solidFill>
                                      <a:schemeClr val="tx1"/>
                                    </a:solidFill>
                                    <a:latin typeface="Cambria Math" panose="02040503050406030204" pitchFamily="18" charset="0"/>
                                  </a:rPr>
                                  <m:t>𝜇</m:t>
                                </m:r>
                              </m:sub>
                            </m:sSub>
                          </m:e>
                        </m:acc>
                      </m:oMath>
                    </m:oMathPara>
                  </a14:m>
                  <a:endParaRPr kumimoji="1" lang="ja-JP" altLang="en-US" sz="2800">
                    <a:solidFill>
                      <a:schemeClr val="tx1"/>
                    </a:solidFill>
                  </a:endParaRPr>
                </a:p>
              </p:txBody>
            </p:sp>
          </mc:Choice>
          <mc:Fallback xmlns="">
            <p:sp>
              <p:nvSpPr>
                <p:cNvPr id="18" name="テキスト ボックス 17">
                  <a:extLst>
                    <a:ext uri="{FF2B5EF4-FFF2-40B4-BE49-F238E27FC236}">
                      <a16:creationId xmlns:a16="http://schemas.microsoft.com/office/drawing/2014/main" id="{AC8B7F77-D306-0740-8A59-C7CF97324D05}"/>
                    </a:ext>
                  </a:extLst>
                </p:cNvPr>
                <p:cNvSpPr txBox="1">
                  <a:spLocks noRot="1" noChangeAspect="1" noMove="1" noResize="1" noEditPoints="1" noAdjustHandles="1" noChangeArrowheads="1" noChangeShapeType="1" noTextEdit="1"/>
                </p:cNvSpPr>
                <p:nvPr/>
              </p:nvSpPr>
              <p:spPr>
                <a:xfrm>
                  <a:off x="7275442" y="947251"/>
                  <a:ext cx="612219" cy="557910"/>
                </a:xfrm>
                <a:prstGeom prst="rect">
                  <a:avLst/>
                </a:prstGeom>
                <a:blipFill>
                  <a:blip r:embed="rId3"/>
                  <a:stretch>
                    <a:fillRect b="-6667"/>
                  </a:stretch>
                </a:blipFill>
              </p:spPr>
              <p:txBody>
                <a:bodyPr/>
                <a:lstStyle/>
                <a:p>
                  <a:r>
                    <a:rPr lang="ja-JP" altLang="en-US">
                      <a:noFill/>
                    </a:rPr>
                    <a:t> </a:t>
                  </a:r>
                </a:p>
              </p:txBody>
            </p:sp>
          </mc:Fallback>
        </mc:AlternateContent>
        <p:sp>
          <p:nvSpPr>
            <p:cNvPr id="20" name="テキスト ボックス 19">
              <a:extLst>
                <a:ext uri="{FF2B5EF4-FFF2-40B4-BE49-F238E27FC236}">
                  <a16:creationId xmlns:a16="http://schemas.microsoft.com/office/drawing/2014/main" id="{B150EFA7-4170-AD40-85D4-D439E7116950}"/>
                </a:ext>
              </a:extLst>
            </p:cNvPr>
            <p:cNvSpPr txBox="1"/>
            <p:nvPr/>
          </p:nvSpPr>
          <p:spPr>
            <a:xfrm>
              <a:off x="9314760" y="23899"/>
              <a:ext cx="401072" cy="584775"/>
            </a:xfrm>
            <a:prstGeom prst="rect">
              <a:avLst/>
            </a:prstGeom>
            <a:noFill/>
          </p:spPr>
          <p:txBody>
            <a:bodyPr wrap="none" rtlCol="0">
              <a:spAutoFit/>
            </a:bodyPr>
            <a:lstStyle/>
            <a:p>
              <a:r>
                <a:rPr kumimoji="1" lang="en-US" altLang="ja-JP" sz="3200" dirty="0">
                  <a:solidFill>
                    <a:schemeClr val="tx1"/>
                  </a:solidFill>
                </a:rPr>
                <a:t>n</a:t>
              </a:r>
              <a:endParaRPr kumimoji="1" lang="ja-JP" altLang="en-US" sz="3200">
                <a:solidFill>
                  <a:schemeClr val="tx1"/>
                </a:solidFill>
              </a:endParaRPr>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1F59E3A7-F534-FC40-8D7B-48B47E758265}"/>
                    </a:ext>
                  </a:extLst>
                </p:cNvPr>
                <p:cNvSpPr txBox="1"/>
                <p:nvPr/>
              </p:nvSpPr>
              <p:spPr>
                <a:xfrm>
                  <a:off x="9018195" y="1860294"/>
                  <a:ext cx="67883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800" b="0" i="1" smtClean="0">
                                <a:solidFill>
                                  <a:schemeClr val="tx1"/>
                                </a:solidFill>
                                <a:latin typeface="Cambria Math" panose="02040503050406030204" pitchFamily="18" charset="0"/>
                              </a:rPr>
                            </m:ctrlPr>
                          </m:sSupPr>
                          <m:e>
                            <m:r>
                              <m:rPr>
                                <m:sty m:val="p"/>
                              </m:rPr>
                              <a:rPr kumimoji="1" lang="en-US" altLang="ja-JP" sz="2800" b="0" i="0" smtClean="0">
                                <a:solidFill>
                                  <a:schemeClr val="tx1"/>
                                </a:solidFill>
                                <a:latin typeface="Cambria Math" panose="02040503050406030204" pitchFamily="18" charset="0"/>
                              </a:rPr>
                              <m:t>μ</m:t>
                            </m:r>
                          </m:e>
                          <m:sup>
                            <m:r>
                              <a:rPr kumimoji="1" lang="en-US" altLang="ja-JP" sz="2800" b="0" i="0" smtClean="0">
                                <a:solidFill>
                                  <a:schemeClr val="tx1"/>
                                </a:solidFill>
                                <a:latin typeface="Cambria Math" panose="02040503050406030204" pitchFamily="18" charset="0"/>
                              </a:rPr>
                              <m:t>+</m:t>
                            </m:r>
                          </m:sup>
                        </m:sSup>
                      </m:oMath>
                    </m:oMathPara>
                  </a14:m>
                  <a:endParaRPr kumimoji="1" lang="en-US" altLang="ja-JP" sz="2800" b="0" dirty="0">
                    <a:solidFill>
                      <a:schemeClr val="tx1"/>
                    </a:solidFill>
                  </a:endParaRPr>
                </a:p>
              </p:txBody>
            </p:sp>
          </mc:Choice>
          <mc:Fallback xmlns="">
            <p:sp>
              <p:nvSpPr>
                <p:cNvPr id="21" name="テキスト ボックス 20">
                  <a:extLst>
                    <a:ext uri="{FF2B5EF4-FFF2-40B4-BE49-F238E27FC236}">
                      <a16:creationId xmlns:a16="http://schemas.microsoft.com/office/drawing/2014/main" id="{1F59E3A7-F534-FC40-8D7B-48B47E758265}"/>
                    </a:ext>
                  </a:extLst>
                </p:cNvPr>
                <p:cNvSpPr txBox="1">
                  <a:spLocks noRot="1" noChangeAspect="1" noMove="1" noResize="1" noEditPoints="1" noAdjustHandles="1" noChangeArrowheads="1" noChangeShapeType="1" noTextEdit="1"/>
                </p:cNvSpPr>
                <p:nvPr/>
              </p:nvSpPr>
              <p:spPr>
                <a:xfrm>
                  <a:off x="9018195" y="1860294"/>
                  <a:ext cx="678839" cy="523220"/>
                </a:xfrm>
                <a:prstGeom prst="rect">
                  <a:avLst/>
                </a:prstGeom>
                <a:blipFill>
                  <a:blip r:embed="rId4"/>
                  <a:stretch>
                    <a:fillRect b="-4762"/>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FAFA865F-A85E-D041-905A-F4724C467EE0}"/>
                </a:ext>
              </a:extLst>
            </p:cNvPr>
            <p:cNvSpPr txBox="1"/>
            <p:nvPr/>
          </p:nvSpPr>
          <p:spPr>
            <a:xfrm>
              <a:off x="8627729" y="681963"/>
              <a:ext cx="401072" cy="584775"/>
            </a:xfrm>
            <a:prstGeom prst="rect">
              <a:avLst/>
            </a:prstGeom>
            <a:noFill/>
          </p:spPr>
          <p:txBody>
            <a:bodyPr wrap="none" rtlCol="0">
              <a:spAutoFit/>
            </a:bodyPr>
            <a:lstStyle/>
            <a:p>
              <a:r>
                <a:rPr kumimoji="1" lang="en-US" altLang="ja-JP" sz="3200" dirty="0"/>
                <a:t>p</a:t>
              </a:r>
              <a:endParaRPr kumimoji="1" lang="ja-JP" altLang="en-US" sz="3200"/>
            </a:p>
          </p:txBody>
        </p:sp>
        <p:sp>
          <p:nvSpPr>
            <p:cNvPr id="25" name="円/楕円 24">
              <a:extLst>
                <a:ext uri="{FF2B5EF4-FFF2-40B4-BE49-F238E27FC236}">
                  <a16:creationId xmlns:a16="http://schemas.microsoft.com/office/drawing/2014/main" id="{9C8F393C-ECF3-2546-BF82-03FD2C0F6751}"/>
                </a:ext>
              </a:extLst>
            </p:cNvPr>
            <p:cNvSpPr/>
            <p:nvPr/>
          </p:nvSpPr>
          <p:spPr>
            <a:xfrm>
              <a:off x="9402635" y="546826"/>
              <a:ext cx="161197" cy="1517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34" name="グループ化 33">
              <a:extLst>
                <a:ext uri="{FF2B5EF4-FFF2-40B4-BE49-F238E27FC236}">
                  <a16:creationId xmlns:a16="http://schemas.microsoft.com/office/drawing/2014/main" id="{41F13648-A3DB-7142-9C91-61840BF166D3}"/>
                </a:ext>
              </a:extLst>
            </p:cNvPr>
            <p:cNvGrpSpPr/>
            <p:nvPr/>
          </p:nvGrpSpPr>
          <p:grpSpPr>
            <a:xfrm>
              <a:off x="10548156" y="802842"/>
              <a:ext cx="448607" cy="407895"/>
              <a:chOff x="8709242" y="4663369"/>
              <a:chExt cx="479226" cy="418862"/>
            </a:xfrm>
            <a:solidFill>
              <a:schemeClr val="accent1">
                <a:lumMod val="60000"/>
                <a:lumOff val="40000"/>
              </a:schemeClr>
            </a:solidFill>
          </p:grpSpPr>
          <p:sp>
            <p:nvSpPr>
              <p:cNvPr id="38" name="円/楕円 37">
                <a:extLst>
                  <a:ext uri="{FF2B5EF4-FFF2-40B4-BE49-F238E27FC236}">
                    <a16:creationId xmlns:a16="http://schemas.microsoft.com/office/drawing/2014/main" id="{92FF7A09-32FF-CE4E-BB10-03A6F236F9B9}"/>
                  </a:ext>
                </a:extLst>
              </p:cNvPr>
              <p:cNvSpPr/>
              <p:nvPr/>
            </p:nvSpPr>
            <p:spPr>
              <a:xfrm>
                <a:off x="8793880" y="4691391"/>
                <a:ext cx="182254" cy="18038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9" name="円/楕円 38">
                <a:extLst>
                  <a:ext uri="{FF2B5EF4-FFF2-40B4-BE49-F238E27FC236}">
                    <a16:creationId xmlns:a16="http://schemas.microsoft.com/office/drawing/2014/main" id="{98560BD9-44D5-BD4B-92B8-ACF1BDB735FD}"/>
                  </a:ext>
                </a:extLst>
              </p:cNvPr>
              <p:cNvSpPr/>
              <p:nvPr/>
            </p:nvSpPr>
            <p:spPr>
              <a:xfrm>
                <a:off x="8915087" y="4721471"/>
                <a:ext cx="182254" cy="18038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0" name="円/楕円 39">
                <a:extLst>
                  <a:ext uri="{FF2B5EF4-FFF2-40B4-BE49-F238E27FC236}">
                    <a16:creationId xmlns:a16="http://schemas.microsoft.com/office/drawing/2014/main" id="{5587FBD8-138F-A043-B036-A0E5D708F86E}"/>
                  </a:ext>
                </a:extLst>
              </p:cNvPr>
              <p:cNvSpPr/>
              <p:nvPr/>
            </p:nvSpPr>
            <p:spPr>
              <a:xfrm>
                <a:off x="8847551" y="481166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1" name="円/楕円 40">
                <a:extLst>
                  <a:ext uri="{FF2B5EF4-FFF2-40B4-BE49-F238E27FC236}">
                    <a16:creationId xmlns:a16="http://schemas.microsoft.com/office/drawing/2014/main" id="{5F4DCD44-296F-F747-80C9-DB7531054EC1}"/>
                  </a:ext>
                </a:extLst>
              </p:cNvPr>
              <p:cNvSpPr/>
              <p:nvPr/>
            </p:nvSpPr>
            <p:spPr>
              <a:xfrm>
                <a:off x="9006214" y="4779571"/>
                <a:ext cx="182254" cy="18038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2" name="円/楕円 41">
                <a:extLst>
                  <a:ext uri="{FF2B5EF4-FFF2-40B4-BE49-F238E27FC236}">
                    <a16:creationId xmlns:a16="http://schemas.microsoft.com/office/drawing/2014/main" id="{DAC9624F-CA80-3749-9860-733A9F26C298}"/>
                  </a:ext>
                </a:extLst>
              </p:cNvPr>
              <p:cNvSpPr/>
              <p:nvPr/>
            </p:nvSpPr>
            <p:spPr>
              <a:xfrm>
                <a:off x="8709242" y="4779570"/>
                <a:ext cx="182254" cy="180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3" name="円/楕円 42">
                <a:extLst>
                  <a:ext uri="{FF2B5EF4-FFF2-40B4-BE49-F238E27FC236}">
                    <a16:creationId xmlns:a16="http://schemas.microsoft.com/office/drawing/2014/main" id="{1FF7FFAB-F2AC-A645-9CEF-E3AF902832C5}"/>
                  </a:ext>
                </a:extLst>
              </p:cNvPr>
              <p:cNvSpPr/>
              <p:nvPr/>
            </p:nvSpPr>
            <p:spPr>
              <a:xfrm>
                <a:off x="8778920" y="4901850"/>
                <a:ext cx="182254" cy="180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4" name="円/楕円 43">
                <a:extLst>
                  <a:ext uri="{FF2B5EF4-FFF2-40B4-BE49-F238E27FC236}">
                    <a16:creationId xmlns:a16="http://schemas.microsoft.com/office/drawing/2014/main" id="{1B6CD38D-4773-454D-88ED-653784FEBF62}"/>
                  </a:ext>
                </a:extLst>
              </p:cNvPr>
              <p:cNvSpPr/>
              <p:nvPr/>
            </p:nvSpPr>
            <p:spPr>
              <a:xfrm>
                <a:off x="8949950" y="4892488"/>
                <a:ext cx="182254" cy="18038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5" name="円/楕円 44">
                <a:extLst>
                  <a:ext uri="{FF2B5EF4-FFF2-40B4-BE49-F238E27FC236}">
                    <a16:creationId xmlns:a16="http://schemas.microsoft.com/office/drawing/2014/main" id="{22C09A86-5FE5-8045-9B5A-28A944116B16}"/>
                  </a:ext>
                </a:extLst>
              </p:cNvPr>
              <p:cNvSpPr/>
              <p:nvPr/>
            </p:nvSpPr>
            <p:spPr>
              <a:xfrm>
                <a:off x="8795828" y="4765198"/>
                <a:ext cx="182254" cy="18038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6" name="円/楕円 45">
                <a:extLst>
                  <a:ext uri="{FF2B5EF4-FFF2-40B4-BE49-F238E27FC236}">
                    <a16:creationId xmlns:a16="http://schemas.microsoft.com/office/drawing/2014/main" id="{7E1814F2-313E-324A-91C5-32BD8DD54914}"/>
                  </a:ext>
                </a:extLst>
              </p:cNvPr>
              <p:cNvSpPr/>
              <p:nvPr/>
            </p:nvSpPr>
            <p:spPr>
              <a:xfrm>
                <a:off x="8886955" y="4663369"/>
                <a:ext cx="182254" cy="180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7" name="円/楕円 46">
                <a:extLst>
                  <a:ext uri="{FF2B5EF4-FFF2-40B4-BE49-F238E27FC236}">
                    <a16:creationId xmlns:a16="http://schemas.microsoft.com/office/drawing/2014/main" id="{FCF7A279-10E5-764E-9961-C91A104D2C6E}"/>
                  </a:ext>
                </a:extLst>
              </p:cNvPr>
              <p:cNvSpPr/>
              <p:nvPr/>
            </p:nvSpPr>
            <p:spPr>
              <a:xfrm>
                <a:off x="8915087" y="4784522"/>
                <a:ext cx="182254" cy="1803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cxnSp>
          <p:nvCxnSpPr>
            <p:cNvPr id="35" name="直線矢印コネクタ 34">
              <a:extLst>
                <a:ext uri="{FF2B5EF4-FFF2-40B4-BE49-F238E27FC236}">
                  <a16:creationId xmlns:a16="http://schemas.microsoft.com/office/drawing/2014/main" id="{409DC40E-21F7-7540-A0FE-89C743996CC6}"/>
                </a:ext>
              </a:extLst>
            </p:cNvPr>
            <p:cNvCxnSpPr>
              <a:cxnSpLocks/>
            </p:cNvCxnSpPr>
            <p:nvPr/>
          </p:nvCxnSpPr>
          <p:spPr>
            <a:xfrm flipH="1">
              <a:off x="10548156" y="1276269"/>
              <a:ext cx="129472" cy="449388"/>
            </a:xfrm>
            <a:prstGeom prst="straightConnector1">
              <a:avLst/>
            </a:prstGeom>
            <a:ln w="19050">
              <a:solidFill>
                <a:schemeClr val="tx1"/>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0" name="フリーフォーム 49">
              <a:extLst>
                <a:ext uri="{FF2B5EF4-FFF2-40B4-BE49-F238E27FC236}">
                  <a16:creationId xmlns:a16="http://schemas.microsoft.com/office/drawing/2014/main" id="{5CF3725A-F248-E140-8FA8-C19106B7A4F7}"/>
                </a:ext>
              </a:extLst>
            </p:cNvPr>
            <p:cNvSpPr/>
            <p:nvPr/>
          </p:nvSpPr>
          <p:spPr>
            <a:xfrm>
              <a:off x="9741408" y="560832"/>
              <a:ext cx="731520" cy="292608"/>
            </a:xfrm>
            <a:custGeom>
              <a:avLst/>
              <a:gdLst>
                <a:gd name="connsiteX0" fmla="*/ 0 w 731520"/>
                <a:gd name="connsiteY0" fmla="*/ 48768 h 292608"/>
                <a:gd name="connsiteX1" fmla="*/ 121920 w 731520"/>
                <a:gd name="connsiteY1" fmla="*/ 60960 h 292608"/>
                <a:gd name="connsiteX2" fmla="*/ 146304 w 731520"/>
                <a:gd name="connsiteY2" fmla="*/ 97536 h 292608"/>
                <a:gd name="connsiteX3" fmla="*/ 170688 w 731520"/>
                <a:gd name="connsiteY3" fmla="*/ 182880 h 292608"/>
                <a:gd name="connsiteX4" fmla="*/ 268224 w 731520"/>
                <a:gd name="connsiteY4" fmla="*/ 170688 h 292608"/>
                <a:gd name="connsiteX5" fmla="*/ 280416 w 731520"/>
                <a:gd name="connsiteY5" fmla="*/ 134112 h 292608"/>
                <a:gd name="connsiteX6" fmla="*/ 256032 w 731520"/>
                <a:gd name="connsiteY6" fmla="*/ 36576 h 292608"/>
                <a:gd name="connsiteX7" fmla="*/ 231648 w 731520"/>
                <a:gd name="connsiteY7" fmla="*/ 0 h 292608"/>
                <a:gd name="connsiteX8" fmla="*/ 207264 w 731520"/>
                <a:gd name="connsiteY8" fmla="*/ 36576 h 292608"/>
                <a:gd name="connsiteX9" fmla="*/ 219456 w 731520"/>
                <a:gd name="connsiteY9" fmla="*/ 73152 h 292608"/>
                <a:gd name="connsiteX10" fmla="*/ 243840 w 731520"/>
                <a:gd name="connsiteY10" fmla="*/ 109728 h 292608"/>
                <a:gd name="connsiteX11" fmla="*/ 280416 w 731520"/>
                <a:gd name="connsiteY11" fmla="*/ 121920 h 292608"/>
                <a:gd name="connsiteX12" fmla="*/ 390144 w 731520"/>
                <a:gd name="connsiteY12" fmla="*/ 134112 h 292608"/>
                <a:gd name="connsiteX13" fmla="*/ 426720 w 731520"/>
                <a:gd name="connsiteY13" fmla="*/ 158496 h 292608"/>
                <a:gd name="connsiteX14" fmla="*/ 438912 w 731520"/>
                <a:gd name="connsiteY14" fmla="*/ 195072 h 292608"/>
                <a:gd name="connsiteX15" fmla="*/ 475488 w 731520"/>
                <a:gd name="connsiteY15" fmla="*/ 207264 h 292608"/>
                <a:gd name="connsiteX16" fmla="*/ 633984 w 731520"/>
                <a:gd name="connsiteY16" fmla="*/ 219456 h 292608"/>
                <a:gd name="connsiteX17" fmla="*/ 670560 w 731520"/>
                <a:gd name="connsiteY17" fmla="*/ 243840 h 292608"/>
                <a:gd name="connsiteX18" fmla="*/ 694944 w 731520"/>
                <a:gd name="connsiteY18" fmla="*/ 280416 h 292608"/>
                <a:gd name="connsiteX19" fmla="*/ 731520 w 731520"/>
                <a:gd name="connsiteY19" fmla="*/ 292608 h 2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1520" h="292608">
                  <a:moveTo>
                    <a:pt x="0" y="48768"/>
                  </a:moveTo>
                  <a:cubicBezTo>
                    <a:pt x="40640" y="52832"/>
                    <a:pt x="83173" y="48044"/>
                    <a:pt x="121920" y="60960"/>
                  </a:cubicBezTo>
                  <a:cubicBezTo>
                    <a:pt x="135821" y="65594"/>
                    <a:pt x="139751" y="84430"/>
                    <a:pt x="146304" y="97536"/>
                  </a:cubicBezTo>
                  <a:cubicBezTo>
                    <a:pt x="155049" y="115027"/>
                    <a:pt x="166782" y="167255"/>
                    <a:pt x="170688" y="182880"/>
                  </a:cubicBezTo>
                  <a:cubicBezTo>
                    <a:pt x="203200" y="178816"/>
                    <a:pt x="238283" y="183995"/>
                    <a:pt x="268224" y="170688"/>
                  </a:cubicBezTo>
                  <a:cubicBezTo>
                    <a:pt x="279968" y="165469"/>
                    <a:pt x="280416" y="146963"/>
                    <a:pt x="280416" y="134112"/>
                  </a:cubicBezTo>
                  <a:cubicBezTo>
                    <a:pt x="280416" y="120200"/>
                    <a:pt x="265653" y="55818"/>
                    <a:pt x="256032" y="36576"/>
                  </a:cubicBezTo>
                  <a:cubicBezTo>
                    <a:pt x="249479" y="23470"/>
                    <a:pt x="239776" y="12192"/>
                    <a:pt x="231648" y="0"/>
                  </a:cubicBezTo>
                  <a:cubicBezTo>
                    <a:pt x="223520" y="12192"/>
                    <a:pt x="209673" y="22122"/>
                    <a:pt x="207264" y="36576"/>
                  </a:cubicBezTo>
                  <a:cubicBezTo>
                    <a:pt x="205151" y="49253"/>
                    <a:pt x="213709" y="61657"/>
                    <a:pt x="219456" y="73152"/>
                  </a:cubicBezTo>
                  <a:cubicBezTo>
                    <a:pt x="226009" y="86258"/>
                    <a:pt x="232398" y="100574"/>
                    <a:pt x="243840" y="109728"/>
                  </a:cubicBezTo>
                  <a:cubicBezTo>
                    <a:pt x="253875" y="117756"/>
                    <a:pt x="267739" y="119807"/>
                    <a:pt x="280416" y="121920"/>
                  </a:cubicBezTo>
                  <a:cubicBezTo>
                    <a:pt x="316716" y="127970"/>
                    <a:pt x="353568" y="130048"/>
                    <a:pt x="390144" y="134112"/>
                  </a:cubicBezTo>
                  <a:cubicBezTo>
                    <a:pt x="402336" y="142240"/>
                    <a:pt x="417566" y="147054"/>
                    <a:pt x="426720" y="158496"/>
                  </a:cubicBezTo>
                  <a:cubicBezTo>
                    <a:pt x="434748" y="168531"/>
                    <a:pt x="429825" y="185985"/>
                    <a:pt x="438912" y="195072"/>
                  </a:cubicBezTo>
                  <a:cubicBezTo>
                    <a:pt x="447999" y="204159"/>
                    <a:pt x="462736" y="205670"/>
                    <a:pt x="475488" y="207264"/>
                  </a:cubicBezTo>
                  <a:cubicBezTo>
                    <a:pt x="528067" y="213836"/>
                    <a:pt x="581152" y="215392"/>
                    <a:pt x="633984" y="219456"/>
                  </a:cubicBezTo>
                  <a:cubicBezTo>
                    <a:pt x="646176" y="227584"/>
                    <a:pt x="660199" y="233479"/>
                    <a:pt x="670560" y="243840"/>
                  </a:cubicBezTo>
                  <a:cubicBezTo>
                    <a:pt x="680921" y="254201"/>
                    <a:pt x="683502" y="271262"/>
                    <a:pt x="694944" y="280416"/>
                  </a:cubicBezTo>
                  <a:cubicBezTo>
                    <a:pt x="704979" y="288444"/>
                    <a:pt x="731520" y="292608"/>
                    <a:pt x="731520" y="292608"/>
                  </a:cubicBezTo>
                </a:path>
              </a:pathLst>
            </a:custGeom>
            <a:noFill/>
            <a:ln w="222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CEA51374-0559-7142-9E47-0A2F58CB7B74}"/>
                </a:ext>
              </a:extLst>
            </p:cNvPr>
            <p:cNvSpPr txBox="1"/>
            <p:nvPr/>
          </p:nvSpPr>
          <p:spPr>
            <a:xfrm>
              <a:off x="10678843" y="340573"/>
              <a:ext cx="660758" cy="584775"/>
            </a:xfrm>
            <a:prstGeom prst="rect">
              <a:avLst/>
            </a:prstGeom>
            <a:noFill/>
          </p:spPr>
          <p:txBody>
            <a:bodyPr wrap="none" rtlCol="0">
              <a:spAutoFit/>
            </a:bodyPr>
            <a:lstStyle/>
            <a:p>
              <a:r>
                <a:rPr kumimoji="1" lang="en-US" altLang="ja-JP" sz="3200" dirty="0"/>
                <a:t>Gd</a:t>
              </a:r>
              <a:endParaRPr kumimoji="1" lang="ja-JP" altLang="en-US" sz="3200"/>
            </a:p>
          </p:txBody>
        </p:sp>
        <p:cxnSp>
          <p:nvCxnSpPr>
            <p:cNvPr id="54" name="直線矢印コネクタ 53">
              <a:extLst>
                <a:ext uri="{FF2B5EF4-FFF2-40B4-BE49-F238E27FC236}">
                  <a16:creationId xmlns:a16="http://schemas.microsoft.com/office/drawing/2014/main" id="{2AB3BE9D-8994-5B45-8080-EC85567CC421}"/>
                </a:ext>
              </a:extLst>
            </p:cNvPr>
            <p:cNvCxnSpPr>
              <a:cxnSpLocks/>
            </p:cNvCxnSpPr>
            <p:nvPr/>
          </p:nvCxnSpPr>
          <p:spPr>
            <a:xfrm>
              <a:off x="10964140" y="1257981"/>
              <a:ext cx="81812" cy="485475"/>
            </a:xfrm>
            <a:prstGeom prst="straightConnector1">
              <a:avLst/>
            </a:prstGeom>
            <a:ln w="19050">
              <a:solidFill>
                <a:schemeClr val="tx1"/>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0DE35201-33A2-4847-A581-F4B9A30958FD}"/>
                </a:ext>
              </a:extLst>
            </p:cNvPr>
            <p:cNvCxnSpPr>
              <a:cxnSpLocks/>
              <a:endCxn id="59" idx="4"/>
            </p:cNvCxnSpPr>
            <p:nvPr/>
          </p:nvCxnSpPr>
          <p:spPr>
            <a:xfrm flipH="1">
              <a:off x="8943202" y="1366261"/>
              <a:ext cx="73330" cy="66456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3BD9F69-524B-0048-92CA-A90B4B0A36D5}"/>
                </a:ext>
              </a:extLst>
            </p:cNvPr>
            <p:cNvCxnSpPr>
              <a:cxnSpLocks/>
              <a:stCxn id="59" idx="0"/>
            </p:cNvCxnSpPr>
            <p:nvPr/>
          </p:nvCxnSpPr>
          <p:spPr>
            <a:xfrm flipH="1" flipV="1">
              <a:off x="9032186" y="1352027"/>
              <a:ext cx="678514" cy="18396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円/楕円 58">
              <a:extLst>
                <a:ext uri="{FF2B5EF4-FFF2-40B4-BE49-F238E27FC236}">
                  <a16:creationId xmlns:a16="http://schemas.microsoft.com/office/drawing/2014/main" id="{BEF900FB-3412-6743-82F5-FFF18E9BA0CD}"/>
                </a:ext>
              </a:extLst>
            </p:cNvPr>
            <p:cNvSpPr/>
            <p:nvPr/>
          </p:nvSpPr>
          <p:spPr>
            <a:xfrm rot="3431313">
              <a:off x="9249166" y="1326812"/>
              <a:ext cx="155570" cy="913191"/>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cxnSp>
          <p:nvCxnSpPr>
            <p:cNvPr id="63" name="直線コネクタ 62">
              <a:extLst>
                <a:ext uri="{FF2B5EF4-FFF2-40B4-BE49-F238E27FC236}">
                  <a16:creationId xmlns:a16="http://schemas.microsoft.com/office/drawing/2014/main" id="{A24E0DEA-55DB-4248-9176-1EC633BE9472}"/>
                </a:ext>
              </a:extLst>
            </p:cNvPr>
            <p:cNvCxnSpPr>
              <a:cxnSpLocks/>
              <a:endCxn id="65" idx="4"/>
            </p:cNvCxnSpPr>
            <p:nvPr/>
          </p:nvCxnSpPr>
          <p:spPr>
            <a:xfrm flipH="1">
              <a:off x="10844683" y="1739963"/>
              <a:ext cx="197828" cy="38304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28277924-CE74-D74E-BD02-37113B5DC5D0}"/>
                </a:ext>
              </a:extLst>
            </p:cNvPr>
            <p:cNvCxnSpPr>
              <a:cxnSpLocks/>
              <a:stCxn id="65" idx="0"/>
            </p:cNvCxnSpPr>
            <p:nvPr/>
          </p:nvCxnSpPr>
          <p:spPr>
            <a:xfrm flipH="1" flipV="1">
              <a:off x="11045349" y="1736234"/>
              <a:ext cx="418896" cy="27339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5" name="円/楕円 64">
              <a:extLst>
                <a:ext uri="{FF2B5EF4-FFF2-40B4-BE49-F238E27FC236}">
                  <a16:creationId xmlns:a16="http://schemas.microsoft.com/office/drawing/2014/main" id="{369DF129-D951-BC41-99B8-5A1032B3C86E}"/>
                </a:ext>
              </a:extLst>
            </p:cNvPr>
            <p:cNvSpPr/>
            <p:nvPr/>
          </p:nvSpPr>
          <p:spPr>
            <a:xfrm rot="4777762">
              <a:off x="11100291" y="1751390"/>
              <a:ext cx="108346" cy="629851"/>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cxnSp>
          <p:nvCxnSpPr>
            <p:cNvPr id="70" name="直線コネクタ 69">
              <a:extLst>
                <a:ext uri="{FF2B5EF4-FFF2-40B4-BE49-F238E27FC236}">
                  <a16:creationId xmlns:a16="http://schemas.microsoft.com/office/drawing/2014/main" id="{29467AEB-8546-FF47-B340-07CC451E2F23}"/>
                </a:ext>
              </a:extLst>
            </p:cNvPr>
            <p:cNvCxnSpPr>
              <a:cxnSpLocks/>
              <a:endCxn id="72" idx="4"/>
            </p:cNvCxnSpPr>
            <p:nvPr/>
          </p:nvCxnSpPr>
          <p:spPr>
            <a:xfrm flipH="1">
              <a:off x="10090251" y="1725970"/>
              <a:ext cx="448154" cy="10702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5CD9C8E0-5C1D-8D40-86A3-A378496B0069}"/>
                </a:ext>
              </a:extLst>
            </p:cNvPr>
            <p:cNvCxnSpPr>
              <a:cxnSpLocks/>
              <a:stCxn id="72" idx="0"/>
            </p:cNvCxnSpPr>
            <p:nvPr/>
          </p:nvCxnSpPr>
          <p:spPr>
            <a:xfrm flipH="1" flipV="1">
              <a:off x="10547853" y="1736235"/>
              <a:ext cx="75940" cy="43148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円/楕円 71">
              <a:extLst>
                <a:ext uri="{FF2B5EF4-FFF2-40B4-BE49-F238E27FC236}">
                  <a16:creationId xmlns:a16="http://schemas.microsoft.com/office/drawing/2014/main" id="{73D1AFAA-E469-2947-BB2A-DFD8EDF89767}"/>
                </a:ext>
              </a:extLst>
            </p:cNvPr>
            <p:cNvSpPr/>
            <p:nvPr/>
          </p:nvSpPr>
          <p:spPr>
            <a:xfrm rot="7326186">
              <a:off x="10302849" y="1685430"/>
              <a:ext cx="108346" cy="629851"/>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EDE54B62-6F80-B642-B919-803B62B70A24}"/>
                    </a:ext>
                  </a:extLst>
                </p:cNvPr>
                <p:cNvSpPr txBox="1"/>
                <p:nvPr/>
              </p:nvSpPr>
              <p:spPr>
                <a:xfrm>
                  <a:off x="10906348" y="1688799"/>
                  <a:ext cx="1813445"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𝛾</m:t>
                        </m:r>
                      </m:oMath>
                    </m:oMathPara>
                  </a14:m>
                  <a:endParaRPr kumimoji="1" lang="en-US" altLang="ja-JP" sz="2800" dirty="0"/>
                </a:p>
                <a:p>
                  <a:r>
                    <a:rPr lang="en-US" altLang="ja-JP" sz="2800" dirty="0"/>
                    <a:t>total 8MeV</a:t>
                  </a:r>
                  <a:endParaRPr kumimoji="1" lang="ja-JP" altLang="en-US" sz="2800"/>
                </a:p>
              </p:txBody>
            </p:sp>
          </mc:Choice>
          <mc:Fallback xmlns="">
            <p:sp>
              <p:nvSpPr>
                <p:cNvPr id="33" name="テキスト ボックス 32">
                  <a:extLst>
                    <a:ext uri="{FF2B5EF4-FFF2-40B4-BE49-F238E27FC236}">
                      <a16:creationId xmlns:a16="http://schemas.microsoft.com/office/drawing/2014/main" id="{EDE54B62-6F80-B642-B919-803B62B70A24}"/>
                    </a:ext>
                  </a:extLst>
                </p:cNvPr>
                <p:cNvSpPr txBox="1">
                  <a:spLocks noRot="1" noChangeAspect="1" noMove="1" noResize="1" noEditPoints="1" noAdjustHandles="1" noChangeArrowheads="1" noChangeShapeType="1" noTextEdit="1"/>
                </p:cNvSpPr>
                <p:nvPr/>
              </p:nvSpPr>
              <p:spPr>
                <a:xfrm>
                  <a:off x="10906348" y="1688799"/>
                  <a:ext cx="1813445" cy="954107"/>
                </a:xfrm>
                <a:prstGeom prst="rect">
                  <a:avLst/>
                </a:prstGeom>
                <a:blipFill>
                  <a:blip r:embed="rId5"/>
                  <a:stretch>
                    <a:fillRect l="-6250" r="-5556" b="-15789"/>
                  </a:stretch>
                </a:blipFill>
              </p:spPr>
              <p:txBody>
                <a:bodyPr/>
                <a:lstStyle/>
                <a:p>
                  <a:r>
                    <a:rPr lang="ja-JP" altLang="en-US">
                      <a:noFill/>
                    </a:rPr>
                    <a:t> </a:t>
                  </a:r>
                </a:p>
              </p:txBody>
            </p:sp>
          </mc:Fallback>
        </mc:AlternateContent>
      </p:grpSp>
      <p:sp>
        <p:nvSpPr>
          <p:cNvPr id="81" name="右中かっこ 80">
            <a:extLst>
              <a:ext uri="{FF2B5EF4-FFF2-40B4-BE49-F238E27FC236}">
                <a16:creationId xmlns:a16="http://schemas.microsoft.com/office/drawing/2014/main" id="{10CAD3EE-DEAC-3242-9240-CA9D103B9656}"/>
              </a:ext>
            </a:extLst>
          </p:cNvPr>
          <p:cNvSpPr/>
          <p:nvPr/>
        </p:nvSpPr>
        <p:spPr>
          <a:xfrm rot="5400000">
            <a:off x="8954191" y="2003839"/>
            <a:ext cx="416209" cy="2207511"/>
          </a:xfrm>
          <a:prstGeom prst="rightBrace">
            <a:avLst>
              <a:gd name="adj1" fmla="val 903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2" name="テキスト ボックス 81">
                <a:extLst>
                  <a:ext uri="{FF2B5EF4-FFF2-40B4-BE49-F238E27FC236}">
                    <a16:creationId xmlns:a16="http://schemas.microsoft.com/office/drawing/2014/main" id="{61993052-6E70-2841-A46C-F75489872BC0}"/>
                  </a:ext>
                </a:extLst>
              </p:cNvPr>
              <p:cNvSpPr txBox="1"/>
              <p:nvPr/>
            </p:nvSpPr>
            <p:spPr>
              <a:xfrm>
                <a:off x="8033486" y="3338667"/>
                <a:ext cx="2405595"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400" b="0" i="0" smtClean="0">
                          <a:latin typeface="Cambria Math" panose="02040503050406030204" pitchFamily="18" charset="0"/>
                        </a:rPr>
                        <m:t>Δ</m:t>
                      </m:r>
                      <m:r>
                        <a:rPr kumimoji="1" lang="en-US" altLang="ja-JP" sz="2400" b="0" i="1" smtClean="0">
                          <a:latin typeface="Cambria Math" panose="02040503050406030204" pitchFamily="18" charset="0"/>
                        </a:rPr>
                        <m:t>𝑡</m:t>
                      </m:r>
                      <m:r>
                        <a:rPr kumimoji="1" lang="en-US" altLang="ja-JP" sz="2400" b="0" i="1" smtClean="0">
                          <a:latin typeface="Cambria Math" panose="02040503050406030204" pitchFamily="18" charset="0"/>
                        </a:rPr>
                        <m:t> ~ </m:t>
                      </m:r>
                      <m:r>
                        <a:rPr kumimoji="1" lang="en-US" altLang="ja-JP" sz="2400" b="0" i="1" smtClean="0">
                          <a:latin typeface="Cambria Math" panose="02040503050406030204" pitchFamily="18" charset="0"/>
                        </a:rPr>
                        <m:t>𝑂</m:t>
                      </m:r>
                      <m:r>
                        <a:rPr kumimoji="1" lang="en-US" altLang="ja-JP" sz="2400" b="0" i="1" smtClean="0">
                          <a:latin typeface="Cambria Math" panose="02040503050406030204" pitchFamily="18" charset="0"/>
                        </a:rPr>
                        <m:t>(100 </m:t>
                      </m:r>
                      <m:r>
                        <m:rPr>
                          <m:sty m:val="p"/>
                        </m:rPr>
                        <a:rPr kumimoji="1" lang="en-US" altLang="ja-JP" sz="2400" b="0" i="0" smtClean="0">
                          <a:latin typeface="Cambria Math" panose="02040503050406030204" pitchFamily="18" charset="0"/>
                        </a:rPr>
                        <m:t>μs</m:t>
                      </m:r>
                      <m:r>
                        <a:rPr kumimoji="1" lang="en-US" altLang="ja-JP" sz="2400" b="0" i="1" smtClean="0">
                          <a:latin typeface="Cambria Math" panose="02040503050406030204" pitchFamily="18" charset="0"/>
                        </a:rPr>
                        <m:t>)</m:t>
                      </m:r>
                    </m:oMath>
                  </m:oMathPara>
                </a14:m>
                <a:endParaRPr kumimoji="1" lang="en-US" altLang="ja-JP" sz="2400"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kumimoji="1" lang="en-US" altLang="ja-JP" sz="2400" b="0" i="0" smtClean="0">
                          <a:latin typeface="Cambria Math" panose="02040503050406030204" pitchFamily="18" charset="0"/>
                        </a:rPr>
                        <m:t>Δ</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 ~ </m:t>
                      </m:r>
                      <m:r>
                        <a:rPr kumimoji="1" lang="en-US" altLang="ja-JP" sz="2400" b="0" i="1" smtClean="0">
                          <a:latin typeface="Cambria Math" panose="02040503050406030204" pitchFamily="18" charset="0"/>
                        </a:rPr>
                        <m:t>𝑂</m:t>
                      </m:r>
                      <m:r>
                        <a:rPr kumimoji="1" lang="en-US" altLang="ja-JP" sz="2400" b="0" i="1" smtClean="0">
                          <a:latin typeface="Cambria Math" panose="02040503050406030204" pitchFamily="18" charset="0"/>
                        </a:rPr>
                        <m:t>(100</m:t>
                      </m:r>
                      <m:r>
                        <a:rPr kumimoji="1" lang="en-US" altLang="ja-JP" sz="2400" b="0" i="0" smtClean="0">
                          <a:latin typeface="Cambria Math" panose="02040503050406030204" pitchFamily="18" charset="0"/>
                        </a:rPr>
                        <m:t> </m:t>
                      </m:r>
                      <m:r>
                        <m:rPr>
                          <m:sty m:val="p"/>
                        </m:rPr>
                        <a:rPr kumimoji="1" lang="en-US" altLang="ja-JP" sz="2400" b="0" i="0" smtClean="0">
                          <a:latin typeface="Cambria Math" panose="02040503050406030204" pitchFamily="18" charset="0"/>
                        </a:rPr>
                        <m:t>cm</m:t>
                      </m:r>
                      <m:r>
                        <a:rPr kumimoji="1" lang="en-US" altLang="ja-JP" sz="2400" b="0" i="0" smtClean="0">
                          <a:latin typeface="Cambria Math" panose="02040503050406030204" pitchFamily="18" charset="0"/>
                        </a:rPr>
                        <m:t>)</m:t>
                      </m:r>
                    </m:oMath>
                  </m:oMathPara>
                </a14:m>
                <a:endParaRPr kumimoji="1" lang="ja-JP" altLang="en-US" sz="2400"/>
              </a:p>
            </p:txBody>
          </p:sp>
        </mc:Choice>
        <mc:Fallback xmlns="">
          <p:sp>
            <p:nvSpPr>
              <p:cNvPr id="82" name="テキスト ボックス 81">
                <a:extLst>
                  <a:ext uri="{FF2B5EF4-FFF2-40B4-BE49-F238E27FC236}">
                    <a16:creationId xmlns:a16="http://schemas.microsoft.com/office/drawing/2014/main" id="{61993052-6E70-2841-A46C-F75489872BC0}"/>
                  </a:ext>
                </a:extLst>
              </p:cNvPr>
              <p:cNvSpPr txBox="1">
                <a:spLocks noRot="1" noChangeAspect="1" noMove="1" noResize="1" noEditPoints="1" noAdjustHandles="1" noChangeArrowheads="1" noChangeShapeType="1" noTextEdit="1"/>
              </p:cNvSpPr>
              <p:nvPr/>
            </p:nvSpPr>
            <p:spPr>
              <a:xfrm>
                <a:off x="8033486" y="3338667"/>
                <a:ext cx="2405595" cy="830997"/>
              </a:xfrm>
              <a:prstGeom prst="rect">
                <a:avLst/>
              </a:prstGeom>
              <a:blipFill>
                <a:blip r:embed="rId6"/>
                <a:stretch>
                  <a:fillRect b="-10606"/>
                </a:stretch>
              </a:blipFill>
            </p:spPr>
            <p:txBody>
              <a:bodyPr/>
              <a:lstStyle/>
              <a:p>
                <a:r>
                  <a:rPr lang="ja-JP" altLang="en-US">
                    <a:noFill/>
                  </a:rPr>
                  <a:t> </a:t>
                </a:r>
              </a:p>
            </p:txBody>
          </p:sp>
        </mc:Fallback>
      </mc:AlternateContent>
      <p:graphicFrame>
        <p:nvGraphicFramePr>
          <p:cNvPr id="86" name="表 85">
            <a:extLst>
              <a:ext uri="{FF2B5EF4-FFF2-40B4-BE49-F238E27FC236}">
                <a16:creationId xmlns:a16="http://schemas.microsoft.com/office/drawing/2014/main" id="{5CFCF7B6-BAF8-F34D-82ED-1DA9CB954C8E}"/>
              </a:ext>
            </a:extLst>
          </p:cNvPr>
          <p:cNvGraphicFramePr>
            <a:graphicFrameLocks noGrp="1"/>
          </p:cNvGraphicFramePr>
          <p:nvPr>
            <p:extLst>
              <p:ext uri="{D42A27DB-BD31-4B8C-83A1-F6EECF244321}">
                <p14:modId xmlns:p14="http://schemas.microsoft.com/office/powerpoint/2010/main" val="2914171574"/>
              </p:ext>
            </p:extLst>
          </p:nvPr>
        </p:nvGraphicFramePr>
        <p:xfrm>
          <a:off x="560832" y="2649275"/>
          <a:ext cx="5758556" cy="2651760"/>
        </p:xfrm>
        <a:graphic>
          <a:graphicData uri="http://schemas.openxmlformats.org/drawingml/2006/table">
            <a:tbl>
              <a:tblPr firstRow="1" bandRow="1">
                <a:tableStyleId>{5C22544A-7EE6-4342-B048-85BDC9FD1C3A}</a:tableStyleId>
              </a:tblPr>
              <a:tblGrid>
                <a:gridCol w="2048256">
                  <a:extLst>
                    <a:ext uri="{9D8B030D-6E8A-4147-A177-3AD203B41FA5}">
                      <a16:colId xmlns:a16="http://schemas.microsoft.com/office/drawing/2014/main" val="1298133361"/>
                    </a:ext>
                  </a:extLst>
                </a:gridCol>
                <a:gridCol w="2048256">
                  <a:extLst>
                    <a:ext uri="{9D8B030D-6E8A-4147-A177-3AD203B41FA5}">
                      <a16:colId xmlns:a16="http://schemas.microsoft.com/office/drawing/2014/main" val="567445968"/>
                    </a:ext>
                  </a:extLst>
                </a:gridCol>
                <a:gridCol w="1662044">
                  <a:extLst>
                    <a:ext uri="{9D8B030D-6E8A-4147-A177-3AD203B41FA5}">
                      <a16:colId xmlns:a16="http://schemas.microsoft.com/office/drawing/2014/main" val="12624782"/>
                    </a:ext>
                  </a:extLst>
                </a:gridCol>
              </a:tblGrid>
              <a:tr h="370840">
                <a:tc>
                  <a:txBody>
                    <a:bodyPr/>
                    <a:lstStyle/>
                    <a:p>
                      <a:pPr algn="r"/>
                      <a:r>
                        <a:rPr kumimoji="1" lang="en-US" altLang="ja-JP" sz="2400" dirty="0"/>
                        <a:t>Year</a:t>
                      </a:r>
                      <a:endParaRPr kumimoji="1" lang="ja-JP" altLang="en-US" sz="2400"/>
                    </a:p>
                  </a:txBody>
                  <a:tcPr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r>
                        <a:rPr kumimoji="1" lang="en-US" altLang="ja-JP" sz="2400" dirty="0"/>
                        <a:t>Gd concentration</a:t>
                      </a:r>
                      <a:endParaRPr kumimoji="1" lang="ja-JP" altLang="en-US" sz="2400"/>
                    </a:p>
                  </a:txBody>
                  <a:tcPr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a:r>
                        <a:rPr kumimoji="1" lang="en-US" altLang="ja-JP" sz="2400" dirty="0"/>
                        <a:t>Gd capture fraction</a:t>
                      </a:r>
                      <a:endParaRPr kumimoji="1" lang="ja-JP" altLang="en-US" sz="2400"/>
                    </a:p>
                  </a:txBody>
                  <a:tcPr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28654691"/>
                  </a:ext>
                </a:extLst>
              </a:tr>
              <a:tr h="370840">
                <a:tc>
                  <a:txBody>
                    <a:bodyPr/>
                    <a:lstStyle/>
                    <a:p>
                      <a:pPr algn="r"/>
                      <a:r>
                        <a:rPr kumimoji="1" lang="en-US" altLang="ja-JP" sz="2400" dirty="0"/>
                        <a:t>1996 - 2020</a:t>
                      </a:r>
                      <a:endParaRPr kumimoji="1" lang="ja-JP" altLang="en-US" sz="2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a:r>
                        <a:rPr kumimoji="1" lang="en-US" altLang="ja-JP" sz="2400" dirty="0"/>
                        <a:t>0%</a:t>
                      </a:r>
                      <a:endParaRPr kumimoji="1" lang="ja-JP" altLang="en-US" sz="2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a:r>
                        <a:rPr kumimoji="1" lang="en-US" altLang="ja-JP" sz="2400" dirty="0"/>
                        <a:t>0%</a:t>
                      </a:r>
                      <a:endParaRPr kumimoji="1" lang="ja-JP" altLang="en-US" sz="2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48539292"/>
                  </a:ext>
                </a:extLst>
              </a:tr>
              <a:tr h="370840">
                <a:tc>
                  <a:txBody>
                    <a:bodyPr/>
                    <a:lstStyle/>
                    <a:p>
                      <a:pPr algn="r"/>
                      <a:r>
                        <a:rPr kumimoji="1" lang="en-US" altLang="ja-JP" sz="2400" dirty="0"/>
                        <a:t>2020 - 2022</a:t>
                      </a:r>
                      <a:endParaRPr kumimoji="1" lang="ja-JP" altLang="en-US" sz="2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a:r>
                        <a:rPr kumimoji="1" lang="en-US" altLang="ja-JP" sz="2400" dirty="0"/>
                        <a:t>0.01%</a:t>
                      </a:r>
                      <a:endParaRPr kumimoji="1" lang="ja-JP" altLang="en-US" sz="2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a:r>
                        <a:rPr kumimoji="1" lang="en-US" altLang="ja-JP" sz="2400" dirty="0"/>
                        <a:t>50%</a:t>
                      </a:r>
                      <a:endParaRPr kumimoji="1" lang="ja-JP" altLang="en-US" sz="2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3484693"/>
                  </a:ext>
                </a:extLst>
              </a:tr>
              <a:tr h="370840">
                <a:tc>
                  <a:txBody>
                    <a:bodyPr/>
                    <a:lstStyle/>
                    <a:p>
                      <a:pPr algn="r"/>
                      <a:r>
                        <a:rPr kumimoji="1" lang="en-US" altLang="ja-JP" sz="2400" dirty="0"/>
                        <a:t>2022 - ongoing </a:t>
                      </a:r>
                      <a:endParaRPr kumimoji="1" lang="ja-JP" altLang="en-US" sz="2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a:r>
                        <a:rPr kumimoji="1" lang="en-US" altLang="ja-JP" sz="2400" dirty="0"/>
                        <a:t>0.03%</a:t>
                      </a:r>
                      <a:endParaRPr kumimoji="1" lang="ja-JP" altLang="en-US" sz="2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a:r>
                        <a:rPr kumimoji="1" lang="en-US" altLang="ja-JP" sz="2400" dirty="0"/>
                        <a:t>75%</a:t>
                      </a:r>
                      <a:endParaRPr kumimoji="1" lang="ja-JP" altLang="en-US" sz="2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94084258"/>
                  </a:ext>
                </a:extLst>
              </a:tr>
              <a:tr h="370840">
                <a:tc>
                  <a:txBody>
                    <a:bodyPr/>
                    <a:lstStyle/>
                    <a:p>
                      <a:pPr algn="r"/>
                      <a:r>
                        <a:rPr kumimoji="1" lang="en-US" altLang="ja-JP" sz="2400" dirty="0"/>
                        <a:t>Goal</a:t>
                      </a:r>
                      <a:endParaRPr kumimoji="1" lang="ja-JP" altLang="en-US" sz="2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a:r>
                        <a:rPr kumimoji="1" lang="en-US" altLang="ja-JP" sz="2400" dirty="0"/>
                        <a:t>0.1%</a:t>
                      </a:r>
                      <a:endParaRPr kumimoji="1" lang="ja-JP" altLang="en-US" sz="2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a:r>
                        <a:rPr kumimoji="1" lang="en-US" altLang="ja-JP" sz="2400" dirty="0"/>
                        <a:t>90%</a:t>
                      </a:r>
                      <a:endParaRPr kumimoji="1" lang="ja-JP" altLang="en-US" sz="2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09391078"/>
                  </a:ext>
                </a:extLst>
              </a:tr>
            </a:tbl>
          </a:graphicData>
        </a:graphic>
      </p:graphicFrame>
      <mc:AlternateContent xmlns:mc="http://schemas.openxmlformats.org/markup-compatibility/2006">
        <mc:Choice xmlns:a14="http://schemas.microsoft.com/office/drawing/2010/main" Requires="a14">
          <p:sp>
            <p:nvSpPr>
              <p:cNvPr id="87" name="テキスト ボックス 86">
                <a:extLst>
                  <a:ext uri="{FF2B5EF4-FFF2-40B4-BE49-F238E27FC236}">
                    <a16:creationId xmlns:a16="http://schemas.microsoft.com/office/drawing/2014/main" id="{0F085FCB-8DB1-9345-BE72-5DC58279D27F}"/>
                  </a:ext>
                </a:extLst>
              </p:cNvPr>
              <p:cNvSpPr txBox="1"/>
              <p:nvPr/>
            </p:nvSpPr>
            <p:spPr>
              <a:xfrm>
                <a:off x="7519407" y="4490088"/>
                <a:ext cx="4296433" cy="2092881"/>
              </a:xfrm>
              <a:prstGeom prst="rect">
                <a:avLst/>
              </a:prstGeom>
              <a:noFill/>
            </p:spPr>
            <p:txBody>
              <a:bodyPr wrap="none" rtlCol="0">
                <a:spAutoFit/>
              </a:bodyPr>
              <a:lstStyle/>
              <a:p>
                <a:r>
                  <a:rPr kumimoji="1" lang="en-US" altLang="ja-JP" sz="2600" b="0" dirty="0">
                    <a:latin typeface="Cambria Math" panose="02040503050406030204" pitchFamily="18" charset="0"/>
                  </a:rPr>
                  <a:t>Benefits:</a:t>
                </a:r>
              </a:p>
              <a:p>
                <a:pPr marL="457200" indent="-457200">
                  <a:buFont typeface="Arial" panose="020B0604020202020204" pitchFamily="34" charset="0"/>
                  <a:buChar char="•"/>
                </a:pPr>
                <a14:m>
                  <m:oMath xmlns:m="http://schemas.openxmlformats.org/officeDocument/2006/math">
                    <m:r>
                      <a:rPr kumimoji="1" lang="en-US" altLang="ja-JP" sz="2600" b="0" i="1" smtClean="0">
                        <a:latin typeface="Cambria Math" panose="02040503050406030204" pitchFamily="18" charset="0"/>
                      </a:rPr>
                      <m:t>𝜈</m:t>
                    </m:r>
                  </m:oMath>
                </a14:m>
                <a:r>
                  <a:rPr kumimoji="1" lang="en-US" altLang="ja-JP" sz="2600" dirty="0"/>
                  <a:t> / </a:t>
                </a:r>
                <a14:m>
                  <m:oMath xmlns:m="http://schemas.openxmlformats.org/officeDocument/2006/math">
                    <m:acc>
                      <m:accPr>
                        <m:chr m:val="̅"/>
                        <m:ctrlPr>
                          <a:rPr kumimoji="1" lang="en-US" altLang="ja-JP" sz="2600" b="0" i="1" smtClean="0">
                            <a:latin typeface="Cambria Math" panose="02040503050406030204" pitchFamily="18" charset="0"/>
                          </a:rPr>
                        </m:ctrlPr>
                      </m:accPr>
                      <m:e>
                        <m:r>
                          <a:rPr kumimoji="1" lang="en-US" altLang="ja-JP" sz="2600" b="0" i="1" smtClean="0">
                            <a:latin typeface="Cambria Math" panose="02040503050406030204" pitchFamily="18" charset="0"/>
                          </a:rPr>
                          <m:t>𝜈</m:t>
                        </m:r>
                      </m:e>
                    </m:acc>
                  </m:oMath>
                </a14:m>
                <a:r>
                  <a:rPr kumimoji="1" lang="en-US" altLang="ja-JP" sz="2600" dirty="0"/>
                  <a:t> discrimination</a:t>
                </a:r>
              </a:p>
              <a:p>
                <a:pPr marL="457200" indent="-457200">
                  <a:buFont typeface="Arial" panose="020B0604020202020204" pitchFamily="34" charset="0"/>
                  <a:buChar char="•"/>
                </a:pPr>
                <a:r>
                  <a:rPr lang="en-US" altLang="ja-JP" sz="2600" dirty="0"/>
                  <a:t>Supernova diffuse </a:t>
                </a:r>
                <a14:m>
                  <m:oMath xmlns:m="http://schemas.openxmlformats.org/officeDocument/2006/math">
                    <m:r>
                      <a:rPr lang="en-US" altLang="ja-JP" sz="2600" b="0" i="1" smtClean="0">
                        <a:latin typeface="Cambria Math" panose="02040503050406030204" pitchFamily="18" charset="0"/>
                      </a:rPr>
                      <m:t>𝜈</m:t>
                    </m:r>
                  </m:oMath>
                </a14:m>
                <a:r>
                  <a:rPr kumimoji="1" lang="en-US" altLang="ja-JP" sz="2600" dirty="0"/>
                  <a:t> search</a:t>
                </a:r>
                <a:br>
                  <a:rPr kumimoji="1" lang="en-US" altLang="ja-JP" sz="2600" dirty="0"/>
                </a:br>
                <a:r>
                  <a:rPr lang="en-US" altLang="ja-JP" sz="2600" dirty="0"/>
                  <a:t>and</a:t>
                </a:r>
                <a:r>
                  <a:rPr kumimoji="1" lang="en-US" altLang="ja-JP" sz="2600" dirty="0"/>
                  <a:t> pointing accuracy</a:t>
                </a:r>
              </a:p>
              <a:p>
                <a:pPr marL="457200" indent="-457200">
                  <a:buFont typeface="Arial" panose="020B0604020202020204" pitchFamily="34" charset="0"/>
                  <a:buChar char="•"/>
                </a:pPr>
                <a:r>
                  <a:rPr lang="en-US" altLang="ja-JP" sz="2600" dirty="0"/>
                  <a:t>Proton decay BG rejection</a:t>
                </a:r>
                <a:endParaRPr kumimoji="1" lang="ja-JP" altLang="en-US" sz="2600"/>
              </a:p>
            </p:txBody>
          </p:sp>
        </mc:Choice>
        <mc:Fallback>
          <p:sp>
            <p:nvSpPr>
              <p:cNvPr id="87" name="テキスト ボックス 86">
                <a:extLst>
                  <a:ext uri="{FF2B5EF4-FFF2-40B4-BE49-F238E27FC236}">
                    <a16:creationId xmlns:a16="http://schemas.microsoft.com/office/drawing/2014/main" id="{0F085FCB-8DB1-9345-BE72-5DC58279D27F}"/>
                  </a:ext>
                </a:extLst>
              </p:cNvPr>
              <p:cNvSpPr txBox="1">
                <a:spLocks noRot="1" noChangeAspect="1" noMove="1" noResize="1" noEditPoints="1" noAdjustHandles="1" noChangeArrowheads="1" noChangeShapeType="1" noTextEdit="1"/>
              </p:cNvSpPr>
              <p:nvPr/>
            </p:nvSpPr>
            <p:spPr>
              <a:xfrm>
                <a:off x="7519407" y="4490088"/>
                <a:ext cx="4296433" cy="2092881"/>
              </a:xfrm>
              <a:prstGeom prst="rect">
                <a:avLst/>
              </a:prstGeom>
              <a:blipFill>
                <a:blip r:embed="rId7"/>
                <a:stretch>
                  <a:fillRect l="-2360" t="-3030" r="-1475" b="-6061"/>
                </a:stretch>
              </a:blipFill>
            </p:spPr>
            <p:txBody>
              <a:bodyPr/>
              <a:lstStyle/>
              <a:p>
                <a:r>
                  <a:rPr lang="ja-JP" altLang="en-US">
                    <a:noFill/>
                  </a:rPr>
                  <a:t> </a:t>
                </a:r>
              </a:p>
            </p:txBody>
          </p:sp>
        </mc:Fallback>
      </mc:AlternateContent>
      <p:sp>
        <p:nvSpPr>
          <p:cNvPr id="88" name="テキスト ボックス 87">
            <a:extLst>
              <a:ext uri="{FF2B5EF4-FFF2-40B4-BE49-F238E27FC236}">
                <a16:creationId xmlns:a16="http://schemas.microsoft.com/office/drawing/2014/main" id="{9E30C1D9-D369-E842-B01A-F76BC17F5225}"/>
              </a:ext>
            </a:extLst>
          </p:cNvPr>
          <p:cNvSpPr txBox="1"/>
          <p:nvPr/>
        </p:nvSpPr>
        <p:spPr>
          <a:xfrm>
            <a:off x="1239918" y="6258099"/>
            <a:ext cx="5002652" cy="461665"/>
          </a:xfrm>
          <a:prstGeom prst="rect">
            <a:avLst/>
          </a:prstGeom>
          <a:noFill/>
        </p:spPr>
        <p:txBody>
          <a:bodyPr wrap="none" rtlCol="0">
            <a:spAutoFit/>
          </a:bodyPr>
          <a:lstStyle/>
          <a:p>
            <a:r>
              <a:rPr kumimoji="1" lang="en-US" altLang="ja-JP" sz="2400" dirty="0">
                <a:solidFill>
                  <a:schemeClr val="tx1">
                    <a:lumMod val="65000"/>
                    <a:lumOff val="35000"/>
                  </a:schemeClr>
                </a:solidFill>
              </a:rPr>
              <a:t>This talk mainly focuses on this period.</a:t>
            </a:r>
            <a:endParaRPr kumimoji="1" lang="ja-JP" altLang="en-US" sz="2400">
              <a:solidFill>
                <a:schemeClr val="tx1">
                  <a:lumMod val="65000"/>
                  <a:lumOff val="35000"/>
                </a:schemeClr>
              </a:solidFill>
            </a:endParaRPr>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89185AFF-56DF-AE4E-A89E-B935CD6B4E14}"/>
                  </a:ext>
                </a:extLst>
              </p:cNvPr>
              <p:cNvSpPr txBox="1"/>
              <p:nvPr/>
            </p:nvSpPr>
            <p:spPr>
              <a:xfrm>
                <a:off x="3936633" y="5522495"/>
                <a:ext cx="3213348" cy="711220"/>
              </a:xfrm>
              <a:prstGeom prst="rect">
                <a:avLst/>
              </a:prstGeom>
              <a:noFill/>
            </p:spPr>
            <p:txBody>
              <a:bodyPr wrap="square" rtlCol="0">
                <a:spAutoFit/>
              </a:bodyPr>
              <a:lstStyle/>
              <a:p>
                <a:pPr algn="ctr">
                  <a:lnSpc>
                    <a:spcPts val="2400"/>
                  </a:lnSpc>
                </a:pPr>
                <a:r>
                  <a:rPr kumimoji="1" lang="en-US" altLang="ja-JP" sz="2400" dirty="0"/>
                  <a:t>The others end in p(n,</a:t>
                </a:r>
                <a14:m>
                  <m:oMath xmlns:m="http://schemas.openxmlformats.org/officeDocument/2006/math">
                    <m:r>
                      <a:rPr kumimoji="1" lang="en-US" altLang="ja-JP" sz="2400" b="0" i="1" smtClean="0">
                        <a:latin typeface="Cambria Math" panose="02040503050406030204" pitchFamily="18" charset="0"/>
                      </a:rPr>
                      <m:t>𝛾</m:t>
                    </m:r>
                  </m:oMath>
                </a14:m>
                <a:r>
                  <a:rPr kumimoji="1" lang="en-US" altLang="ja-JP" sz="2400" dirty="0"/>
                  <a:t>) with 2.2-MeV </a:t>
                </a:r>
                <a14:m>
                  <m:oMath xmlns:m="http://schemas.openxmlformats.org/officeDocument/2006/math">
                    <m:r>
                      <a:rPr kumimoji="1" lang="en-US" altLang="ja-JP" sz="2400" b="0" i="1" smtClean="0">
                        <a:latin typeface="Cambria Math" panose="02040503050406030204" pitchFamily="18" charset="0"/>
                      </a:rPr>
                      <m:t>𝛾</m:t>
                    </m:r>
                  </m:oMath>
                </a14:m>
                <a:endParaRPr kumimoji="1" lang="ja-JP" altLang="en-US" sz="2400"/>
              </a:p>
            </p:txBody>
          </p:sp>
        </mc:Choice>
        <mc:Fallback>
          <p:sp>
            <p:nvSpPr>
              <p:cNvPr id="5" name="テキスト ボックス 4">
                <a:extLst>
                  <a:ext uri="{FF2B5EF4-FFF2-40B4-BE49-F238E27FC236}">
                    <a16:creationId xmlns:a16="http://schemas.microsoft.com/office/drawing/2014/main" id="{89185AFF-56DF-AE4E-A89E-B935CD6B4E14}"/>
                  </a:ext>
                </a:extLst>
              </p:cNvPr>
              <p:cNvSpPr txBox="1">
                <a:spLocks noRot="1" noChangeAspect="1" noMove="1" noResize="1" noEditPoints="1" noAdjustHandles="1" noChangeArrowheads="1" noChangeShapeType="1" noTextEdit="1"/>
              </p:cNvSpPr>
              <p:nvPr/>
            </p:nvSpPr>
            <p:spPr>
              <a:xfrm>
                <a:off x="3936633" y="5522495"/>
                <a:ext cx="3213348" cy="711220"/>
              </a:xfrm>
              <a:prstGeom prst="rect">
                <a:avLst/>
              </a:prstGeom>
              <a:blipFill>
                <a:blip r:embed="rId8"/>
                <a:stretch>
                  <a:fillRect l="-1969" t="-14035" r="-4331" b="-17544"/>
                </a:stretch>
              </a:blipFill>
            </p:spPr>
            <p:txBody>
              <a:bodyPr/>
              <a:lstStyle/>
              <a:p>
                <a:r>
                  <a:rPr lang="ja-JP" altLang="en-US">
                    <a:noFill/>
                  </a:rPr>
                  <a:t> </a:t>
                </a:r>
              </a:p>
            </p:txBody>
          </p:sp>
        </mc:Fallback>
      </mc:AlternateContent>
      <p:sp>
        <p:nvSpPr>
          <p:cNvPr id="7" name="フリーフォーム 6">
            <a:extLst>
              <a:ext uri="{FF2B5EF4-FFF2-40B4-BE49-F238E27FC236}">
                <a16:creationId xmlns:a16="http://schemas.microsoft.com/office/drawing/2014/main" id="{A344E3FA-8B34-FE4E-A85F-136CB3BD973D}"/>
              </a:ext>
            </a:extLst>
          </p:cNvPr>
          <p:cNvSpPr/>
          <p:nvPr/>
        </p:nvSpPr>
        <p:spPr>
          <a:xfrm>
            <a:off x="206895" y="4194048"/>
            <a:ext cx="1012305" cy="2231136"/>
          </a:xfrm>
          <a:custGeom>
            <a:avLst/>
            <a:gdLst>
              <a:gd name="connsiteX0" fmla="*/ 353937 w 1012305"/>
              <a:gd name="connsiteY0" fmla="*/ 0 h 2231136"/>
              <a:gd name="connsiteX1" fmla="*/ 24753 w 1012305"/>
              <a:gd name="connsiteY1" fmla="*/ 292608 h 2231136"/>
              <a:gd name="connsiteX2" fmla="*/ 134481 w 1012305"/>
              <a:gd name="connsiteY2" fmla="*/ 1694688 h 2231136"/>
              <a:gd name="connsiteX3" fmla="*/ 1012305 w 1012305"/>
              <a:gd name="connsiteY3" fmla="*/ 2231136 h 2231136"/>
            </a:gdLst>
            <a:ahLst/>
            <a:cxnLst>
              <a:cxn ang="0">
                <a:pos x="connsiteX0" y="connsiteY0"/>
              </a:cxn>
              <a:cxn ang="0">
                <a:pos x="connsiteX1" y="connsiteY1"/>
              </a:cxn>
              <a:cxn ang="0">
                <a:pos x="connsiteX2" y="connsiteY2"/>
              </a:cxn>
              <a:cxn ang="0">
                <a:pos x="connsiteX3" y="connsiteY3"/>
              </a:cxn>
            </a:cxnLst>
            <a:rect l="l" t="t" r="r" b="b"/>
            <a:pathLst>
              <a:path w="1012305" h="2231136">
                <a:moveTo>
                  <a:pt x="353937" y="0"/>
                </a:moveTo>
                <a:cubicBezTo>
                  <a:pt x="207633" y="5080"/>
                  <a:pt x="61329" y="10160"/>
                  <a:pt x="24753" y="292608"/>
                </a:cubicBezTo>
                <a:cubicBezTo>
                  <a:pt x="-11823" y="575056"/>
                  <a:pt x="-30111" y="1371600"/>
                  <a:pt x="134481" y="1694688"/>
                </a:cubicBezTo>
                <a:cubicBezTo>
                  <a:pt x="299073" y="2017776"/>
                  <a:pt x="655689" y="2124456"/>
                  <a:pt x="1012305" y="2231136"/>
                </a:cubicBezTo>
              </a:path>
            </a:pathLst>
          </a:custGeom>
          <a:noFill/>
          <a:ln w="15875">
            <a:solidFill>
              <a:schemeClr val="tx1">
                <a:lumMod val="65000"/>
                <a:lumOff val="35000"/>
              </a:schemeClr>
            </a:solidFill>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D0FF4944-D9F6-4D46-901D-4779F899516C}"/>
              </a:ext>
            </a:extLst>
          </p:cNvPr>
          <p:cNvCxnSpPr>
            <a:cxnSpLocks/>
          </p:cNvCxnSpPr>
          <p:nvPr/>
        </p:nvCxnSpPr>
        <p:spPr>
          <a:xfrm flipV="1">
            <a:off x="5013579" y="5181600"/>
            <a:ext cx="277749" cy="375667"/>
          </a:xfrm>
          <a:prstGeom prst="straightConnector1">
            <a:avLst/>
          </a:prstGeom>
          <a:ln w="31750">
            <a:solidFill>
              <a:schemeClr val="tx1">
                <a:lumMod val="85000"/>
                <a:lumOff val="15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00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1CB093-70C4-AF4C-8C3C-8639218F371A}"/>
              </a:ext>
            </a:extLst>
          </p:cNvPr>
          <p:cNvSpPr>
            <a:spLocks noGrp="1"/>
          </p:cNvSpPr>
          <p:nvPr>
            <p:ph type="title"/>
          </p:nvPr>
        </p:nvSpPr>
        <p:spPr/>
        <p:txBody>
          <a:bodyPr/>
          <a:lstStyle/>
          <a:p>
            <a:r>
              <a:rPr lang="en-US" altLang="ja-JP" dirty="0"/>
              <a:t>Neutron signals in SK-Gd</a:t>
            </a:r>
            <a:endParaRPr kumimoji="1" lang="ja-JP" altLang="en-US"/>
          </a:p>
        </p:txBody>
      </p:sp>
      <p:sp>
        <p:nvSpPr>
          <p:cNvPr id="3" name="スライド番号プレースホルダー 2">
            <a:extLst>
              <a:ext uri="{FF2B5EF4-FFF2-40B4-BE49-F238E27FC236}">
                <a16:creationId xmlns:a16="http://schemas.microsoft.com/office/drawing/2014/main" id="{7EDEE45F-827A-154E-B527-4B6FF99BC532}"/>
              </a:ext>
            </a:extLst>
          </p:cNvPr>
          <p:cNvSpPr>
            <a:spLocks noGrp="1"/>
          </p:cNvSpPr>
          <p:nvPr>
            <p:ph type="sldNum" sz="quarter" idx="12"/>
          </p:nvPr>
        </p:nvSpPr>
        <p:spPr/>
        <p:txBody>
          <a:bodyPr/>
          <a:lstStyle/>
          <a:p>
            <a:fld id="{442CD2F0-4FD2-764B-8F05-837DEC568E72}" type="slidenum">
              <a:rPr lang="ja-JP" altLang="en-US" smtClean="0"/>
              <a:pPr/>
              <a:t>4</a:t>
            </a:fld>
            <a:endParaRPr lang="ja-JP" altLang="en-US"/>
          </a:p>
        </p:txBody>
      </p:sp>
      <p:sp>
        <p:nvSpPr>
          <p:cNvPr id="4" name="テキスト プレースホルダー 3">
            <a:extLst>
              <a:ext uri="{FF2B5EF4-FFF2-40B4-BE49-F238E27FC236}">
                <a16:creationId xmlns:a16="http://schemas.microsoft.com/office/drawing/2014/main" id="{8A8E02CD-EB63-464D-ACD2-489582E41086}"/>
              </a:ext>
            </a:extLst>
          </p:cNvPr>
          <p:cNvSpPr>
            <a:spLocks noGrp="1"/>
          </p:cNvSpPr>
          <p:nvPr>
            <p:ph type="body" sz="quarter" idx="13"/>
          </p:nvPr>
        </p:nvSpPr>
        <p:spPr>
          <a:xfrm>
            <a:off x="0" y="1474789"/>
            <a:ext cx="7308170" cy="1170875"/>
          </a:xfrm>
        </p:spPr>
        <p:txBody>
          <a:bodyPr/>
          <a:lstStyle/>
          <a:p>
            <a:r>
              <a:rPr kumimoji="1" lang="en-US" altLang="ja-JP" dirty="0"/>
              <a:t>Neutron signals are tagged with neural network.</a:t>
            </a:r>
            <a:endParaRPr kumimoji="1" lang="ja-JP" altLang="en-US"/>
          </a:p>
        </p:txBody>
      </p:sp>
      <p:pic>
        <p:nvPicPr>
          <p:cNvPr id="6" name="図 5">
            <a:extLst>
              <a:ext uri="{FF2B5EF4-FFF2-40B4-BE49-F238E27FC236}">
                <a16:creationId xmlns:a16="http://schemas.microsoft.com/office/drawing/2014/main" id="{6BE7A11F-63B6-EB41-A8AB-710637F12F71}"/>
              </a:ext>
            </a:extLst>
          </p:cNvPr>
          <p:cNvPicPr>
            <a:picLocks noChangeAspect="1"/>
          </p:cNvPicPr>
          <p:nvPr/>
        </p:nvPicPr>
        <p:blipFill>
          <a:blip r:embed="rId3"/>
          <a:stretch>
            <a:fillRect/>
          </a:stretch>
        </p:blipFill>
        <p:spPr>
          <a:xfrm>
            <a:off x="4087978" y="3636780"/>
            <a:ext cx="4087978" cy="2919984"/>
          </a:xfrm>
          <a:prstGeom prst="rect">
            <a:avLst/>
          </a:prstGeom>
        </p:spPr>
      </p:pic>
      <p:pic>
        <p:nvPicPr>
          <p:cNvPr id="8" name="図 7">
            <a:extLst>
              <a:ext uri="{FF2B5EF4-FFF2-40B4-BE49-F238E27FC236}">
                <a16:creationId xmlns:a16="http://schemas.microsoft.com/office/drawing/2014/main" id="{81647E4A-8DD9-4144-9805-78B45E7B80A6}"/>
              </a:ext>
            </a:extLst>
          </p:cNvPr>
          <p:cNvPicPr>
            <a:picLocks noChangeAspect="1"/>
          </p:cNvPicPr>
          <p:nvPr/>
        </p:nvPicPr>
        <p:blipFill>
          <a:blip r:embed="rId4"/>
          <a:stretch>
            <a:fillRect/>
          </a:stretch>
        </p:blipFill>
        <p:spPr>
          <a:xfrm>
            <a:off x="0" y="3636780"/>
            <a:ext cx="4087978" cy="2919984"/>
          </a:xfrm>
          <a:prstGeom prst="rect">
            <a:avLst/>
          </a:prstGeom>
        </p:spPr>
      </p:pic>
      <p:pic>
        <p:nvPicPr>
          <p:cNvPr id="10" name="図 9">
            <a:extLst>
              <a:ext uri="{FF2B5EF4-FFF2-40B4-BE49-F238E27FC236}">
                <a16:creationId xmlns:a16="http://schemas.microsoft.com/office/drawing/2014/main" id="{DDDB1917-789A-4B44-A16E-CB2B50649E31}"/>
              </a:ext>
            </a:extLst>
          </p:cNvPr>
          <p:cNvPicPr>
            <a:picLocks noChangeAspect="1"/>
          </p:cNvPicPr>
          <p:nvPr/>
        </p:nvPicPr>
        <p:blipFill>
          <a:blip r:embed="rId5"/>
          <a:stretch>
            <a:fillRect/>
          </a:stretch>
        </p:blipFill>
        <p:spPr>
          <a:xfrm>
            <a:off x="8175956" y="3636780"/>
            <a:ext cx="4087978" cy="2919984"/>
          </a:xfrm>
          <a:prstGeom prst="rect">
            <a:avLst/>
          </a:prstGeom>
        </p:spPr>
      </p:pic>
      <p:pic>
        <p:nvPicPr>
          <p:cNvPr id="12" name="図 11">
            <a:extLst>
              <a:ext uri="{FF2B5EF4-FFF2-40B4-BE49-F238E27FC236}">
                <a16:creationId xmlns:a16="http://schemas.microsoft.com/office/drawing/2014/main" id="{57150FF3-E141-5948-B40A-0B6655983509}"/>
              </a:ext>
            </a:extLst>
          </p:cNvPr>
          <p:cNvPicPr>
            <a:picLocks noChangeAspect="1"/>
          </p:cNvPicPr>
          <p:nvPr/>
        </p:nvPicPr>
        <p:blipFill>
          <a:blip r:embed="rId6"/>
          <a:stretch>
            <a:fillRect/>
          </a:stretch>
        </p:blipFill>
        <p:spPr>
          <a:xfrm>
            <a:off x="7022592" y="400326"/>
            <a:ext cx="5132583" cy="3421722"/>
          </a:xfrm>
          <a:prstGeom prst="rect">
            <a:avLst/>
          </a:prstGeom>
        </p:spPr>
      </p:pic>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1CE95D3E-0281-0F46-98C8-9FA0647A5B77}"/>
                  </a:ext>
                </a:extLst>
              </p:cNvPr>
              <p:cNvSpPr txBox="1"/>
              <p:nvPr/>
            </p:nvSpPr>
            <p:spPr>
              <a:xfrm>
                <a:off x="427382" y="2487607"/>
                <a:ext cx="6880788" cy="1692771"/>
              </a:xfrm>
              <a:prstGeom prst="rect">
                <a:avLst/>
              </a:prstGeom>
              <a:noFill/>
            </p:spPr>
            <p:txBody>
              <a:bodyPr wrap="square" rtlCol="0">
                <a:spAutoFit/>
              </a:bodyPr>
              <a:lstStyle/>
              <a:p>
                <a:r>
                  <a:rPr kumimoji="1" lang="en-US" altLang="ja-JP" sz="2600" dirty="0"/>
                  <a:t>Tagged neutrons in atmospheric neutrino events</a:t>
                </a:r>
              </a:p>
              <a:p>
                <a:r>
                  <a:rPr kumimoji="1" lang="en-US" altLang="ja-JP" sz="2600" dirty="0">
                    <a:solidFill>
                      <a:srgbClr val="FF40FF"/>
                    </a:solidFill>
                  </a:rPr>
                  <a:t> Gd(n,</a:t>
                </a:r>
                <a14:m>
                  <m:oMath xmlns:m="http://schemas.openxmlformats.org/officeDocument/2006/math">
                    <m:r>
                      <a:rPr kumimoji="1" lang="en-US" altLang="ja-JP" sz="2600" b="0" i="1" smtClean="0">
                        <a:solidFill>
                          <a:srgbClr val="FF40FF"/>
                        </a:solidFill>
                        <a:latin typeface="Cambria Math" panose="02040503050406030204" pitchFamily="18" charset="0"/>
                      </a:rPr>
                      <m:t>𝛾</m:t>
                    </m:r>
                  </m:oMath>
                </a14:m>
                <a:r>
                  <a:rPr kumimoji="1" lang="en-US" altLang="ja-JP" sz="2600" dirty="0">
                    <a:solidFill>
                      <a:srgbClr val="FF40FF"/>
                    </a:solidFill>
                  </a:rPr>
                  <a:t>)</a:t>
                </a:r>
                <a:r>
                  <a:rPr lang="en-US" altLang="ja-JP" sz="2600" dirty="0">
                    <a:solidFill>
                      <a:srgbClr val="FF40FF"/>
                    </a:solidFill>
                  </a:rPr>
                  <a:t> </a:t>
                </a:r>
                <a:r>
                  <a:rPr lang="en-US" altLang="ja-JP" sz="2600" dirty="0"/>
                  <a:t>,</a:t>
                </a:r>
                <a:r>
                  <a:rPr lang="en-US" altLang="ja-JP" sz="2600" dirty="0">
                    <a:solidFill>
                      <a:srgbClr val="FF40FF"/>
                    </a:solidFill>
                  </a:rPr>
                  <a:t> </a:t>
                </a:r>
                <a:r>
                  <a:rPr lang="en-US" altLang="ja-JP" sz="2600" dirty="0">
                    <a:solidFill>
                      <a:srgbClr val="00B0F0"/>
                    </a:solidFill>
                  </a:rPr>
                  <a:t>p(n,</a:t>
                </a:r>
                <a14:m>
                  <m:oMath xmlns:m="http://schemas.openxmlformats.org/officeDocument/2006/math">
                    <m:r>
                      <a:rPr lang="en-US" altLang="ja-JP" sz="2600" i="1">
                        <a:solidFill>
                          <a:srgbClr val="00B0F0"/>
                        </a:solidFill>
                        <a:latin typeface="Cambria Math" panose="02040503050406030204" pitchFamily="18" charset="0"/>
                      </a:rPr>
                      <m:t>𝛾</m:t>
                    </m:r>
                  </m:oMath>
                </a14:m>
                <a:r>
                  <a:rPr lang="en-US" altLang="ja-JP" sz="2600" dirty="0">
                    <a:solidFill>
                      <a:srgbClr val="00B0F0"/>
                    </a:solidFill>
                  </a:rPr>
                  <a:t>)</a:t>
                </a:r>
                <a:r>
                  <a:rPr lang="en-US" altLang="ja-JP" sz="2600" dirty="0">
                    <a:solidFill>
                      <a:srgbClr val="FF40FF"/>
                    </a:solidFill>
                  </a:rPr>
                  <a:t> </a:t>
                </a:r>
                <a:r>
                  <a:rPr lang="en-US" altLang="ja-JP" sz="2600" dirty="0"/>
                  <a:t>, </a:t>
                </a:r>
                <a:r>
                  <a:rPr lang="en-US" altLang="ja-JP" sz="2600" dirty="0">
                    <a:solidFill>
                      <a:schemeClr val="accent4">
                        <a:lumMod val="75000"/>
                      </a:schemeClr>
                    </a:solidFill>
                  </a:rPr>
                  <a:t>Michel-e</a:t>
                </a:r>
                <a:r>
                  <a:rPr lang="ja-JP" altLang="en-US" sz="2600">
                    <a:solidFill>
                      <a:schemeClr val="accent4">
                        <a:lumMod val="75000"/>
                      </a:schemeClr>
                    </a:solidFill>
                  </a:rPr>
                  <a:t>　</a:t>
                </a:r>
                <a:r>
                  <a:rPr lang="en-US" altLang="ja-JP" sz="2600" dirty="0"/>
                  <a:t>+ Data points</a:t>
                </a:r>
              </a:p>
              <a:p>
                <a:pPr algn="r"/>
                <a:r>
                  <a:rPr lang="en-US" altLang="ja-JP" sz="2400" dirty="0"/>
                  <a:t>(normalized by num. of signals)</a:t>
                </a:r>
              </a:p>
              <a:p>
                <a:pPr algn="r"/>
                <a:endParaRPr kumimoji="1" lang="ja-JP" altLang="en-US" sz="2600"/>
              </a:p>
            </p:txBody>
          </p:sp>
        </mc:Choice>
        <mc:Fallback xmlns="">
          <p:sp>
            <p:nvSpPr>
              <p:cNvPr id="13" name="テキスト ボックス 12">
                <a:extLst>
                  <a:ext uri="{FF2B5EF4-FFF2-40B4-BE49-F238E27FC236}">
                    <a16:creationId xmlns:a16="http://schemas.microsoft.com/office/drawing/2014/main" id="{1CE95D3E-0281-0F46-98C8-9FA0647A5B77}"/>
                  </a:ext>
                </a:extLst>
              </p:cNvPr>
              <p:cNvSpPr txBox="1">
                <a:spLocks noRot="1" noChangeAspect="1" noMove="1" noResize="1" noEditPoints="1" noAdjustHandles="1" noChangeArrowheads="1" noChangeShapeType="1" noTextEdit="1"/>
              </p:cNvSpPr>
              <p:nvPr/>
            </p:nvSpPr>
            <p:spPr>
              <a:xfrm>
                <a:off x="427382" y="2487607"/>
                <a:ext cx="6880788" cy="1692771"/>
              </a:xfrm>
              <a:prstGeom prst="rect">
                <a:avLst/>
              </a:prstGeom>
              <a:blipFill>
                <a:blip r:embed="rId7"/>
                <a:stretch>
                  <a:fillRect l="-1661" t="-2985" r="-1476"/>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87E1BC87-129F-1549-AFC9-B1EF33B122D2}"/>
              </a:ext>
            </a:extLst>
          </p:cNvPr>
          <p:cNvSpPr txBox="1"/>
          <p:nvPr/>
        </p:nvSpPr>
        <p:spPr>
          <a:xfrm>
            <a:off x="1235751" y="6457295"/>
            <a:ext cx="2087751" cy="461665"/>
          </a:xfrm>
          <a:prstGeom prst="rect">
            <a:avLst/>
          </a:prstGeom>
          <a:noFill/>
        </p:spPr>
        <p:txBody>
          <a:bodyPr wrap="none" rtlCol="0">
            <a:spAutoFit/>
          </a:bodyPr>
          <a:lstStyle/>
          <a:p>
            <a:r>
              <a:rPr kumimoji="1" lang="en-US" altLang="ja-JP" sz="2400" dirty="0">
                <a:solidFill>
                  <a:schemeClr val="accent1"/>
                </a:solidFill>
              </a:rPr>
              <a:t>more energetic</a:t>
            </a:r>
            <a:endParaRPr kumimoji="1" lang="ja-JP" altLang="en-US" sz="2400">
              <a:solidFill>
                <a:schemeClr val="accent1"/>
              </a:solidFill>
            </a:endParaRPr>
          </a:p>
        </p:txBody>
      </p:sp>
      <p:cxnSp>
        <p:nvCxnSpPr>
          <p:cNvPr id="16" name="直線矢印コネクタ 15">
            <a:extLst>
              <a:ext uri="{FF2B5EF4-FFF2-40B4-BE49-F238E27FC236}">
                <a16:creationId xmlns:a16="http://schemas.microsoft.com/office/drawing/2014/main" id="{DB995199-79CF-FF41-A4B2-8B49B4A9CF93}"/>
              </a:ext>
            </a:extLst>
          </p:cNvPr>
          <p:cNvCxnSpPr/>
          <p:nvPr/>
        </p:nvCxnSpPr>
        <p:spPr>
          <a:xfrm>
            <a:off x="814104" y="6517656"/>
            <a:ext cx="2786299"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C634EC2F-8A95-1445-A02D-730C4F7AB526}"/>
              </a:ext>
            </a:extLst>
          </p:cNvPr>
          <p:cNvSpPr txBox="1"/>
          <p:nvPr/>
        </p:nvSpPr>
        <p:spPr>
          <a:xfrm>
            <a:off x="5323729" y="6457295"/>
            <a:ext cx="1999906" cy="461665"/>
          </a:xfrm>
          <a:prstGeom prst="rect">
            <a:avLst/>
          </a:prstGeom>
          <a:noFill/>
        </p:spPr>
        <p:txBody>
          <a:bodyPr wrap="none" rtlCol="0">
            <a:spAutoFit/>
          </a:bodyPr>
          <a:lstStyle/>
          <a:p>
            <a:r>
              <a:rPr kumimoji="1" lang="en-US" altLang="ja-JP" sz="2400" dirty="0">
                <a:solidFill>
                  <a:schemeClr val="accent1"/>
                </a:solidFill>
              </a:rPr>
              <a:t>more isotropic</a:t>
            </a:r>
            <a:endParaRPr kumimoji="1" lang="ja-JP" altLang="en-US" sz="2400">
              <a:solidFill>
                <a:schemeClr val="accent1"/>
              </a:solidFill>
            </a:endParaRPr>
          </a:p>
        </p:txBody>
      </p:sp>
      <p:cxnSp>
        <p:nvCxnSpPr>
          <p:cNvPr id="18" name="直線矢印コネクタ 17">
            <a:extLst>
              <a:ext uri="{FF2B5EF4-FFF2-40B4-BE49-F238E27FC236}">
                <a16:creationId xmlns:a16="http://schemas.microsoft.com/office/drawing/2014/main" id="{5C6F6F85-6F0B-514B-A440-A0D54F374BF4}"/>
              </a:ext>
            </a:extLst>
          </p:cNvPr>
          <p:cNvCxnSpPr>
            <a:cxnSpLocks/>
          </p:cNvCxnSpPr>
          <p:nvPr/>
        </p:nvCxnSpPr>
        <p:spPr>
          <a:xfrm flipH="1">
            <a:off x="4874040" y="6500400"/>
            <a:ext cx="2786299"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D3EAF91A-AE13-F14D-85B0-3170CB7CFD6F}"/>
              </a:ext>
            </a:extLst>
          </p:cNvPr>
          <p:cNvSpPr txBox="1"/>
          <p:nvPr/>
        </p:nvSpPr>
        <p:spPr>
          <a:xfrm>
            <a:off x="9599606" y="6457295"/>
            <a:ext cx="1758879" cy="461665"/>
          </a:xfrm>
          <a:prstGeom prst="rect">
            <a:avLst/>
          </a:prstGeom>
          <a:noFill/>
        </p:spPr>
        <p:txBody>
          <a:bodyPr wrap="none" rtlCol="0">
            <a:spAutoFit/>
          </a:bodyPr>
          <a:lstStyle/>
          <a:p>
            <a:r>
              <a:rPr kumimoji="1" lang="en-US" altLang="ja-JP" sz="2400" dirty="0">
                <a:solidFill>
                  <a:schemeClr val="accent1"/>
                </a:solidFill>
              </a:rPr>
              <a:t>shorter lived</a:t>
            </a:r>
            <a:endParaRPr kumimoji="1" lang="ja-JP" altLang="en-US" sz="2400">
              <a:solidFill>
                <a:schemeClr val="accent1"/>
              </a:solidFill>
            </a:endParaRPr>
          </a:p>
        </p:txBody>
      </p:sp>
      <p:cxnSp>
        <p:nvCxnSpPr>
          <p:cNvPr id="22" name="直線矢印コネクタ 21">
            <a:extLst>
              <a:ext uri="{FF2B5EF4-FFF2-40B4-BE49-F238E27FC236}">
                <a16:creationId xmlns:a16="http://schemas.microsoft.com/office/drawing/2014/main" id="{8F882161-4963-B64A-BD73-E29485BEFCF3}"/>
              </a:ext>
            </a:extLst>
          </p:cNvPr>
          <p:cNvCxnSpPr>
            <a:cxnSpLocks/>
          </p:cNvCxnSpPr>
          <p:nvPr/>
        </p:nvCxnSpPr>
        <p:spPr>
          <a:xfrm flipH="1">
            <a:off x="9149917" y="6500400"/>
            <a:ext cx="2786299"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7100554-0880-FB4F-86B4-B7B05484D3E8}"/>
              </a:ext>
            </a:extLst>
          </p:cNvPr>
          <p:cNvCxnSpPr>
            <a:cxnSpLocks/>
          </p:cNvCxnSpPr>
          <p:nvPr/>
        </p:nvCxnSpPr>
        <p:spPr>
          <a:xfrm flipH="1" flipV="1">
            <a:off x="10702925" y="1879600"/>
            <a:ext cx="714" cy="12610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020E5D1-0E9D-1E44-A012-930511DDE840}"/>
              </a:ext>
            </a:extLst>
          </p:cNvPr>
          <p:cNvCxnSpPr>
            <a:cxnSpLocks/>
          </p:cNvCxnSpPr>
          <p:nvPr/>
        </p:nvCxnSpPr>
        <p:spPr>
          <a:xfrm flipH="1" flipV="1">
            <a:off x="10701929" y="690198"/>
            <a:ext cx="996" cy="813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74574AB-4D86-544E-A387-0CCD7D443B43}"/>
              </a:ext>
            </a:extLst>
          </p:cNvPr>
          <p:cNvCxnSpPr>
            <a:cxnSpLocks/>
          </p:cNvCxnSpPr>
          <p:nvPr/>
        </p:nvCxnSpPr>
        <p:spPr>
          <a:xfrm flipH="1">
            <a:off x="10701929" y="2790996"/>
            <a:ext cx="345688" cy="1"/>
          </a:xfrm>
          <a:prstGeom prst="line">
            <a:avLst/>
          </a:prstGeom>
          <a:ln w="19050">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813DDE31-BA07-B74B-B1E3-4A68DC43E402}"/>
              </a:ext>
            </a:extLst>
          </p:cNvPr>
          <p:cNvSpPr txBox="1"/>
          <p:nvPr/>
        </p:nvSpPr>
        <p:spPr>
          <a:xfrm>
            <a:off x="10716768" y="2731008"/>
            <a:ext cx="899605" cy="461665"/>
          </a:xfrm>
          <a:prstGeom prst="rect">
            <a:avLst/>
          </a:prstGeom>
          <a:noFill/>
        </p:spPr>
        <p:txBody>
          <a:bodyPr wrap="none" rtlCol="0">
            <a:spAutoFit/>
          </a:bodyPr>
          <a:lstStyle/>
          <a:p>
            <a:r>
              <a:rPr kumimoji="1" lang="en-US" altLang="ja-JP" sz="2400" dirty="0">
                <a:solidFill>
                  <a:srgbClr val="FF0000"/>
                </a:solidFill>
              </a:rPr>
              <a:t>signal</a:t>
            </a:r>
            <a:endParaRPr kumimoji="1" lang="ja-JP" altLang="en-US" sz="2400">
              <a:solidFill>
                <a:srgbClr val="FF0000"/>
              </a:solidFill>
            </a:endParaRPr>
          </a:p>
        </p:txBody>
      </p:sp>
    </p:spTree>
    <p:extLst>
      <p:ext uri="{BB962C8B-B14F-4D97-AF65-F5344CB8AC3E}">
        <p14:creationId xmlns:p14="http://schemas.microsoft.com/office/powerpoint/2010/main" val="111597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D52D64-D0B2-6444-A33E-FA44864468F7}"/>
              </a:ext>
            </a:extLst>
          </p:cNvPr>
          <p:cNvSpPr>
            <a:spLocks noGrp="1"/>
          </p:cNvSpPr>
          <p:nvPr>
            <p:ph type="title"/>
          </p:nvPr>
        </p:nvSpPr>
        <p:spPr/>
        <p:txBody>
          <a:bodyPr/>
          <a:lstStyle/>
          <a:p>
            <a:r>
              <a:rPr kumimoji="1" lang="en-US" altLang="ja-JP" dirty="0"/>
              <a:t>Atmospheric neutrino oscillation</a:t>
            </a:r>
            <a:endParaRPr kumimoji="1" lang="ja-JP" altLang="en-US"/>
          </a:p>
        </p:txBody>
      </p:sp>
      <p:sp>
        <p:nvSpPr>
          <p:cNvPr id="3" name="スライド番号プレースホルダー 2">
            <a:extLst>
              <a:ext uri="{FF2B5EF4-FFF2-40B4-BE49-F238E27FC236}">
                <a16:creationId xmlns:a16="http://schemas.microsoft.com/office/drawing/2014/main" id="{06E3CA53-415C-2E4E-B2B9-9E1EEE888CDD}"/>
              </a:ext>
            </a:extLst>
          </p:cNvPr>
          <p:cNvSpPr>
            <a:spLocks noGrp="1"/>
          </p:cNvSpPr>
          <p:nvPr>
            <p:ph type="sldNum" sz="quarter" idx="12"/>
          </p:nvPr>
        </p:nvSpPr>
        <p:spPr/>
        <p:txBody>
          <a:bodyPr/>
          <a:lstStyle/>
          <a:p>
            <a:fld id="{442CD2F0-4FD2-764B-8F05-837DEC568E72}" type="slidenum">
              <a:rPr lang="ja-JP" altLang="en-US" smtClean="0"/>
              <a:pPr/>
              <a:t>5</a:t>
            </a:fld>
            <a:endParaRPr lang="ja-JP" altLang="en-US"/>
          </a:p>
        </p:txBody>
      </p:sp>
      <mc:AlternateContent xmlns:mc="http://schemas.openxmlformats.org/markup-compatibility/2006" xmlns:a14="http://schemas.microsoft.com/office/drawing/2010/main">
        <mc:Choice Requires="a14">
          <p:sp>
            <p:nvSpPr>
              <p:cNvPr id="4" name="テキスト プレースホルダー 3">
                <a:extLst>
                  <a:ext uri="{FF2B5EF4-FFF2-40B4-BE49-F238E27FC236}">
                    <a16:creationId xmlns:a16="http://schemas.microsoft.com/office/drawing/2014/main" id="{397C4201-40A9-8545-80CC-C583E375CA1D}"/>
                  </a:ext>
                </a:extLst>
              </p:cNvPr>
              <p:cNvSpPr>
                <a:spLocks noGrp="1"/>
              </p:cNvSpPr>
              <p:nvPr>
                <p:ph type="body" sz="quarter" idx="13"/>
              </p:nvPr>
            </p:nvSpPr>
            <p:spPr>
              <a:xfrm>
                <a:off x="0" y="1474788"/>
                <a:ext cx="8597458" cy="4365625"/>
              </a:xfrm>
            </p:spPr>
            <p:txBody>
              <a:bodyPr/>
              <a:lstStyle/>
              <a:p>
                <a:r>
                  <a:rPr kumimoji="1" lang="en-US" altLang="ja-JP" dirty="0"/>
                  <a:t>Sensitive to </a:t>
                </a:r>
                <a:r>
                  <a:rPr lang="en-US" altLang="ja-JP" sz="2800" dirty="0"/>
                  <a:t>mass ordering, </a:t>
                </a:r>
                <a14:m>
                  <m:oMath xmlns:m="http://schemas.openxmlformats.org/officeDocument/2006/math">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𝛿</m:t>
                        </m:r>
                      </m:e>
                      <m:sub>
                        <m:r>
                          <a:rPr lang="en-US" altLang="ja-JP" sz="2800" i="1">
                            <a:latin typeface="Cambria Math" panose="02040503050406030204" pitchFamily="18" charset="0"/>
                          </a:rPr>
                          <m:t>𝐶𝑃</m:t>
                        </m:r>
                      </m:sub>
                    </m:sSub>
                  </m:oMath>
                </a14:m>
                <a:r>
                  <a:rPr lang="en-US" altLang="ja-JP" sz="2800" dirty="0"/>
                  <a:t> , and </a:t>
                </a:r>
                <a14:m>
                  <m:oMath xmlns:m="http://schemas.openxmlformats.org/officeDocument/2006/math">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𝜃</m:t>
                        </m:r>
                      </m:e>
                      <m:sub>
                        <m:r>
                          <a:rPr lang="en-US" altLang="ja-JP" sz="2800" i="1">
                            <a:latin typeface="Cambria Math" panose="02040503050406030204" pitchFamily="18" charset="0"/>
                          </a:rPr>
                          <m:t>23</m:t>
                        </m:r>
                      </m:sub>
                    </m:sSub>
                  </m:oMath>
                </a14:m>
                <a:r>
                  <a:rPr kumimoji="1" lang="en-US" altLang="ja-JP" dirty="0"/>
                  <a:t> .</a:t>
                </a:r>
              </a:p>
              <a:p>
                <a:r>
                  <a:rPr lang="en-US" altLang="ja-JP" dirty="0"/>
                  <a:t>Important: </a:t>
                </a:r>
                <a:r>
                  <a:rPr lang="en-US" altLang="ja-JP" b="1" u="sng" dirty="0"/>
                  <a:t>Energy resolution</a:t>
                </a:r>
                <a:r>
                  <a:rPr lang="en-US" altLang="ja-JP" dirty="0"/>
                  <a:t>, </a:t>
                </a:r>
                <a:r>
                  <a:rPr lang="en-US" altLang="ja-JP" b="1" u="sng" dirty="0"/>
                  <a:t>Direction resolution</a:t>
                </a:r>
                <a:r>
                  <a:rPr lang="en-US" altLang="ja-JP" dirty="0"/>
                  <a:t>, </a:t>
                </a:r>
                <a:br>
                  <a:rPr lang="en-US" altLang="ja-JP" dirty="0"/>
                </a:br>
                <a:r>
                  <a:rPr lang="en-US" altLang="ja-JP" dirty="0"/>
                  <a:t>                    and </a:t>
                </a:r>
                <a14:m>
                  <m:oMath xmlns:m="http://schemas.openxmlformats.org/officeDocument/2006/math">
                    <m:r>
                      <a:rPr lang="en-US" altLang="ja-JP" b="1" i="1" u="sng">
                        <a:latin typeface="Cambria Math" panose="02040503050406030204" pitchFamily="18" charset="0"/>
                      </a:rPr>
                      <m:t>𝝂</m:t>
                    </m:r>
                  </m:oMath>
                </a14:m>
                <a:r>
                  <a:rPr lang="en-US" altLang="ja-JP" b="1" u="sng" dirty="0"/>
                  <a:t> / </a:t>
                </a:r>
                <a14:m>
                  <m:oMath xmlns:m="http://schemas.openxmlformats.org/officeDocument/2006/math">
                    <m:acc>
                      <m:accPr>
                        <m:chr m:val="̅"/>
                        <m:ctrlPr>
                          <a:rPr lang="en-US" altLang="ja-JP" b="1" i="1" u="sng">
                            <a:latin typeface="Cambria Math" panose="02040503050406030204" pitchFamily="18" charset="0"/>
                          </a:rPr>
                        </m:ctrlPr>
                      </m:accPr>
                      <m:e>
                        <m:r>
                          <a:rPr lang="en-US" altLang="ja-JP" b="1" i="1" u="sng">
                            <a:latin typeface="Cambria Math" panose="02040503050406030204" pitchFamily="18" charset="0"/>
                          </a:rPr>
                          <m:t>𝝂</m:t>
                        </m:r>
                      </m:e>
                    </m:acc>
                  </m:oMath>
                </a14:m>
                <a:r>
                  <a:rPr lang="en-US" altLang="ja-JP" b="1" u="sng" dirty="0"/>
                  <a:t> discrimination</a:t>
                </a:r>
              </a:p>
              <a:p>
                <a:endParaRPr kumimoji="1" lang="ja-JP" altLang="en-US"/>
              </a:p>
            </p:txBody>
          </p:sp>
        </mc:Choice>
        <mc:Fallback xmlns="">
          <p:sp>
            <p:nvSpPr>
              <p:cNvPr id="4" name="テキスト プレースホルダー 3">
                <a:extLst>
                  <a:ext uri="{FF2B5EF4-FFF2-40B4-BE49-F238E27FC236}">
                    <a16:creationId xmlns:a16="http://schemas.microsoft.com/office/drawing/2014/main" id="{397C4201-40A9-8545-80CC-C583E375CA1D}"/>
                  </a:ext>
                </a:extLst>
              </p:cNvPr>
              <p:cNvSpPr>
                <a:spLocks noGrp="1" noRot="1" noChangeAspect="1" noMove="1" noResize="1" noEditPoints="1" noAdjustHandles="1" noChangeArrowheads="1" noChangeShapeType="1" noTextEdit="1"/>
              </p:cNvSpPr>
              <p:nvPr>
                <p:ph type="body" sz="quarter" idx="13"/>
              </p:nvPr>
            </p:nvSpPr>
            <p:spPr>
              <a:xfrm>
                <a:off x="0" y="1474788"/>
                <a:ext cx="8597458" cy="4365625"/>
              </a:xfrm>
              <a:blipFill>
                <a:blip r:embed="rId3"/>
                <a:stretch>
                  <a:fillRect l="-1034" t="-870"/>
                </a:stretch>
              </a:blipFill>
            </p:spPr>
            <p:txBody>
              <a:bodyPr/>
              <a:lstStyle/>
              <a:p>
                <a:r>
                  <a:rPr lang="ja-JP" altLang="en-US">
                    <a:noFill/>
                  </a:rPr>
                  <a:t> </a:t>
                </a:r>
              </a:p>
            </p:txBody>
          </p:sp>
        </mc:Fallback>
      </mc:AlternateContent>
      <p:grpSp>
        <p:nvGrpSpPr>
          <p:cNvPr id="5" name="グループ化 4">
            <a:extLst>
              <a:ext uri="{FF2B5EF4-FFF2-40B4-BE49-F238E27FC236}">
                <a16:creationId xmlns:a16="http://schemas.microsoft.com/office/drawing/2014/main" id="{3B0632C1-1B90-B246-92B9-AC273A6D2552}"/>
              </a:ext>
            </a:extLst>
          </p:cNvPr>
          <p:cNvGrpSpPr/>
          <p:nvPr/>
        </p:nvGrpSpPr>
        <p:grpSpPr>
          <a:xfrm>
            <a:off x="8618707" y="542566"/>
            <a:ext cx="3273892" cy="3970996"/>
            <a:chOff x="7003255" y="569310"/>
            <a:chExt cx="4402747" cy="5648513"/>
          </a:xfrm>
        </p:grpSpPr>
        <p:sp>
          <p:nvSpPr>
            <p:cNvPr id="6" name="円/楕円 5">
              <a:extLst>
                <a:ext uri="{FF2B5EF4-FFF2-40B4-BE49-F238E27FC236}">
                  <a16:creationId xmlns:a16="http://schemas.microsoft.com/office/drawing/2014/main" id="{2E117A01-2724-7D43-977A-699A0513747C}"/>
                </a:ext>
              </a:extLst>
            </p:cNvPr>
            <p:cNvSpPr/>
            <p:nvPr/>
          </p:nvSpPr>
          <p:spPr>
            <a:xfrm>
              <a:off x="7003255" y="1435083"/>
              <a:ext cx="4078288" cy="407987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7" name="円/楕円 6">
              <a:extLst>
                <a:ext uri="{FF2B5EF4-FFF2-40B4-BE49-F238E27FC236}">
                  <a16:creationId xmlns:a16="http://schemas.microsoft.com/office/drawing/2014/main" id="{344DBE93-A2F8-6240-A2C8-DC9E4725B54F}"/>
                </a:ext>
              </a:extLst>
            </p:cNvPr>
            <p:cNvSpPr/>
            <p:nvPr/>
          </p:nvSpPr>
          <p:spPr>
            <a:xfrm>
              <a:off x="7272865" y="1705488"/>
              <a:ext cx="3539067" cy="3539066"/>
            </a:xfrm>
            <a:prstGeom prst="ellipse">
              <a:avLst/>
            </a:prstGeom>
            <a:solidFill>
              <a:schemeClr val="accent4">
                <a:lumMod val="75000"/>
              </a:schemeClr>
            </a:solid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8" name="円/楕円 7">
              <a:extLst>
                <a:ext uri="{FF2B5EF4-FFF2-40B4-BE49-F238E27FC236}">
                  <a16:creationId xmlns:a16="http://schemas.microsoft.com/office/drawing/2014/main" id="{6524586B-AD03-C749-B7D4-7F7F3B9FC363}"/>
                </a:ext>
              </a:extLst>
            </p:cNvPr>
            <p:cNvSpPr/>
            <p:nvPr/>
          </p:nvSpPr>
          <p:spPr>
            <a:xfrm>
              <a:off x="7918449" y="2351071"/>
              <a:ext cx="2247900" cy="2247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9" name="円/楕円 8">
              <a:extLst>
                <a:ext uri="{FF2B5EF4-FFF2-40B4-BE49-F238E27FC236}">
                  <a16:creationId xmlns:a16="http://schemas.microsoft.com/office/drawing/2014/main" id="{3460B4C1-3F8A-7848-929C-F1F6255A0692}"/>
                </a:ext>
              </a:extLst>
            </p:cNvPr>
            <p:cNvSpPr/>
            <p:nvPr/>
          </p:nvSpPr>
          <p:spPr>
            <a:xfrm>
              <a:off x="8464548" y="2897170"/>
              <a:ext cx="1155701" cy="11557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0" name="円柱 9">
              <a:extLst>
                <a:ext uri="{FF2B5EF4-FFF2-40B4-BE49-F238E27FC236}">
                  <a16:creationId xmlns:a16="http://schemas.microsoft.com/office/drawing/2014/main" id="{8E3A2DBF-CF47-CD42-B92F-3DD0EBEE2E7D}"/>
                </a:ext>
              </a:extLst>
            </p:cNvPr>
            <p:cNvSpPr/>
            <p:nvPr/>
          </p:nvSpPr>
          <p:spPr>
            <a:xfrm>
              <a:off x="8706209" y="1672801"/>
              <a:ext cx="672378" cy="615947"/>
            </a:xfrm>
            <a:prstGeom prst="ca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1" name="テキスト ボックス 10">
              <a:extLst>
                <a:ext uri="{FF2B5EF4-FFF2-40B4-BE49-F238E27FC236}">
                  <a16:creationId xmlns:a16="http://schemas.microsoft.com/office/drawing/2014/main" id="{ABFA48C4-E29B-D645-B19F-82E0AE99EB31}"/>
                </a:ext>
              </a:extLst>
            </p:cNvPr>
            <p:cNvSpPr txBox="1"/>
            <p:nvPr/>
          </p:nvSpPr>
          <p:spPr>
            <a:xfrm>
              <a:off x="7899651" y="817674"/>
              <a:ext cx="1001623" cy="919369"/>
            </a:xfrm>
            <a:prstGeom prst="rect">
              <a:avLst/>
            </a:prstGeom>
            <a:noFill/>
          </p:spPr>
          <p:txBody>
            <a:bodyPr wrap="square" rtlCol="0">
              <a:spAutoFit/>
            </a:bodyPr>
            <a:lstStyle/>
            <a:p>
              <a:pPr algn="r"/>
              <a:r>
                <a:rPr kumimoji="1" lang="en-US" altLang="ja-JP" sz="3600" dirty="0"/>
                <a:t>SK</a:t>
              </a:r>
              <a:endParaRPr kumimoji="1" lang="ja-JP" altLang="en-US" sz="3600"/>
            </a:p>
          </p:txBody>
        </p:sp>
        <p:cxnSp>
          <p:nvCxnSpPr>
            <p:cNvPr id="12" name="直線矢印コネクタ 11">
              <a:extLst>
                <a:ext uri="{FF2B5EF4-FFF2-40B4-BE49-F238E27FC236}">
                  <a16:creationId xmlns:a16="http://schemas.microsoft.com/office/drawing/2014/main" id="{30BC26D1-B739-B54E-8386-9C3DAD1913BF}"/>
                </a:ext>
              </a:extLst>
            </p:cNvPr>
            <p:cNvCxnSpPr>
              <a:cxnSpLocks/>
            </p:cNvCxnSpPr>
            <p:nvPr/>
          </p:nvCxnSpPr>
          <p:spPr>
            <a:xfrm flipH="1" flipV="1">
              <a:off x="10365979" y="4920455"/>
              <a:ext cx="445951" cy="37053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7641FAE-1BB0-0540-852A-0EAC58F61E19}"/>
                </a:ext>
              </a:extLst>
            </p:cNvPr>
            <p:cNvSpPr txBox="1"/>
            <p:nvPr/>
          </p:nvSpPr>
          <p:spPr>
            <a:xfrm>
              <a:off x="9163451" y="5259053"/>
              <a:ext cx="1744843" cy="958770"/>
            </a:xfrm>
            <a:prstGeom prst="rect">
              <a:avLst/>
            </a:prstGeom>
            <a:noFill/>
          </p:spPr>
          <p:txBody>
            <a:bodyPr wrap="square" rtlCol="0">
              <a:spAutoFit/>
            </a:bodyPr>
            <a:lstStyle/>
            <a:p>
              <a:pPr algn="r">
                <a:lnSpc>
                  <a:spcPts val="2200"/>
                </a:lnSpc>
              </a:pPr>
              <a:r>
                <a:rPr lang="en-US" altLang="ja-JP" sz="2600" dirty="0"/>
                <a:t>cosmic rays</a:t>
              </a:r>
              <a:endParaRPr kumimoji="1" lang="ja-JP" altLang="en-US" sz="2600"/>
            </a:p>
          </p:txBody>
        </p:sp>
        <p:cxnSp>
          <p:nvCxnSpPr>
            <p:cNvPr id="14" name="直線矢印コネクタ 13">
              <a:extLst>
                <a:ext uri="{FF2B5EF4-FFF2-40B4-BE49-F238E27FC236}">
                  <a16:creationId xmlns:a16="http://schemas.microsoft.com/office/drawing/2014/main" id="{84671495-BEA4-8B44-B753-F8DCA9D82982}"/>
                </a:ext>
              </a:extLst>
            </p:cNvPr>
            <p:cNvCxnSpPr>
              <a:cxnSpLocks/>
            </p:cNvCxnSpPr>
            <p:nvPr/>
          </p:nvCxnSpPr>
          <p:spPr>
            <a:xfrm flipH="1" flipV="1">
              <a:off x="9075441" y="1905700"/>
              <a:ext cx="1260050" cy="2957245"/>
            </a:xfrm>
            <a:prstGeom prst="straightConnector1">
              <a:avLst/>
            </a:prstGeom>
            <a:ln w="38100">
              <a:gradFill>
                <a:gsLst>
                  <a:gs pos="4000">
                    <a:schemeClr val="tx1"/>
                  </a:gs>
                  <a:gs pos="29000">
                    <a:schemeClr val="bg1"/>
                  </a:gs>
                  <a:gs pos="58000">
                    <a:schemeClr val="tx1"/>
                  </a:gs>
                  <a:gs pos="100000">
                    <a:schemeClr val="tx1">
                      <a:lumMod val="50000"/>
                      <a:lumOff val="50000"/>
                    </a:schemeClr>
                  </a:gs>
                  <a:gs pos="88000">
                    <a:schemeClr val="bg1"/>
                  </a:gs>
                </a:gsLst>
                <a:lin ang="5400000" scaled="1"/>
              </a:gradFill>
              <a:tailEnd type="stealth"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8EEDBF0-B760-BD4C-9C9D-6669E0839F24}"/>
                </a:ext>
              </a:extLst>
            </p:cNvPr>
            <p:cNvSpPr txBox="1"/>
            <p:nvPr/>
          </p:nvSpPr>
          <p:spPr>
            <a:xfrm>
              <a:off x="10566167" y="5035206"/>
              <a:ext cx="839835" cy="680990"/>
            </a:xfrm>
            <a:prstGeom prst="rect">
              <a:avLst/>
            </a:prstGeom>
            <a:noFill/>
          </p:spPr>
          <p:txBody>
            <a:bodyPr wrap="square" rtlCol="0">
              <a:spAutoFit/>
            </a:bodyPr>
            <a:lstStyle/>
            <a:p>
              <a:r>
                <a:rPr kumimoji="1" lang="ja-JP" altLang="en-US" sz="2800" b="1"/>
                <a:t>・</a:t>
              </a:r>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D2FDC446-985A-C84E-9187-42036468A6D4}"/>
                    </a:ext>
                  </a:extLst>
                </p:cNvPr>
                <p:cNvSpPr txBox="1"/>
                <p:nvPr/>
              </p:nvSpPr>
              <p:spPr>
                <a:xfrm>
                  <a:off x="8102514" y="3386597"/>
                  <a:ext cx="2169092" cy="1532281"/>
                </a:xfrm>
                <a:prstGeom prst="rect">
                  <a:avLst/>
                </a:prstGeom>
                <a:noFill/>
              </p:spPr>
              <p:txBody>
                <a:bodyPr wrap="none" rtlCol="0">
                  <a:spAutoFit/>
                </a:bodyPr>
                <a:lstStyle/>
                <a:p>
                  <a:pPr algn="r"/>
                  <a14:m>
                    <m:oMath xmlns:m="http://schemas.openxmlformats.org/officeDocument/2006/math">
                      <m:r>
                        <a:rPr lang="ja-JP" altLang="en-US" sz="3200" b="1" i="1" smtClean="0">
                          <a:latin typeface="Cambria Math" panose="02040503050406030204" pitchFamily="18" charset="0"/>
                        </a:rPr>
                        <m:t>𝝂</m:t>
                      </m:r>
                    </m:oMath>
                  </a14:m>
                  <a:r>
                    <a:rPr lang="en-US" altLang="ja-JP" sz="3200" b="1" dirty="0"/>
                    <a:t> or </a:t>
                  </a:r>
                  <a14:m>
                    <m:oMath xmlns:m="http://schemas.openxmlformats.org/officeDocument/2006/math">
                      <m:acc>
                        <m:accPr>
                          <m:chr m:val="̅"/>
                          <m:ctrlPr>
                            <a:rPr lang="en-US" altLang="ja-JP" sz="3200" b="1" i="1" smtClean="0">
                              <a:latin typeface="Cambria Math" panose="02040503050406030204" pitchFamily="18" charset="0"/>
                            </a:rPr>
                          </m:ctrlPr>
                        </m:accPr>
                        <m:e>
                          <m:r>
                            <a:rPr lang="en-US" altLang="ja-JP" sz="3200" b="1" i="1" smtClean="0">
                              <a:latin typeface="Cambria Math" panose="02040503050406030204" pitchFamily="18" charset="0"/>
                              <a:ea typeface="Cambria Math" panose="02040503050406030204" pitchFamily="18" charset="0"/>
                            </a:rPr>
                            <m:t>𝝂</m:t>
                          </m:r>
                        </m:e>
                      </m:acc>
                    </m:oMath>
                  </a14:m>
                  <a:r>
                    <a:rPr lang="ja-JP" altLang="en-US" sz="3200" b="1" dirty="0"/>
                    <a:t>　</a:t>
                  </a:r>
                  <a:endParaRPr lang="en-US" altLang="ja-JP" sz="3200" b="1" dirty="0"/>
                </a:p>
                <a:p>
                  <a:pPr algn="r"/>
                  <a:r>
                    <a:rPr lang="en-US" altLang="ja-JP" sz="3200" b="1" dirty="0"/>
                    <a:t> (</a:t>
                  </a:r>
                  <a14:m>
                    <m:oMath xmlns:m="http://schemas.openxmlformats.org/officeDocument/2006/math">
                      <m:sSub>
                        <m:sSubPr>
                          <m:ctrlPr>
                            <a:rPr lang="en-US" altLang="ja-JP" sz="3200" b="1" i="1" smtClean="0">
                              <a:latin typeface="Cambria Math" panose="02040503050406030204" pitchFamily="18" charset="0"/>
                            </a:rPr>
                          </m:ctrlPr>
                        </m:sSubPr>
                        <m:e>
                          <m:r>
                            <a:rPr lang="en-US" altLang="ja-JP" sz="3200" b="1" i="1" smtClean="0">
                              <a:latin typeface="Cambria Math" panose="02040503050406030204" pitchFamily="18" charset="0"/>
                            </a:rPr>
                            <m:t>𝑬</m:t>
                          </m:r>
                        </m:e>
                        <m:sub>
                          <m:r>
                            <a:rPr lang="en-US" altLang="ja-JP" sz="3200" b="1" i="1" smtClean="0">
                              <a:latin typeface="Cambria Math" panose="02040503050406030204" pitchFamily="18" charset="0"/>
                            </a:rPr>
                            <m:t>𝝂</m:t>
                          </m:r>
                        </m:sub>
                      </m:sSub>
                    </m:oMath>
                  </a14:m>
                  <a:r>
                    <a:rPr kumimoji="1" lang="en-US" altLang="ja-JP" sz="3200" b="1" dirty="0"/>
                    <a:t>)</a:t>
                  </a:r>
                  <a:r>
                    <a:rPr kumimoji="1" lang="ja-JP" altLang="en-US" sz="3200" b="1" dirty="0"/>
                    <a:t>　</a:t>
                  </a:r>
                  <a:endParaRPr kumimoji="1" lang="ja-JP" altLang="en-US" sz="3200" b="1"/>
                </a:p>
              </p:txBody>
            </p:sp>
          </mc:Choice>
          <mc:Fallback xmlns="">
            <p:sp>
              <p:nvSpPr>
                <p:cNvPr id="64" name="テキスト ボックス 63">
                  <a:extLst>
                    <a:ext uri="{FF2B5EF4-FFF2-40B4-BE49-F238E27FC236}">
                      <a16:creationId xmlns:a16="http://schemas.microsoft.com/office/drawing/2014/main" id="{7761A8D0-47DB-2843-93FB-4149B4DD427B}"/>
                    </a:ext>
                  </a:extLst>
                </p:cNvPr>
                <p:cNvSpPr txBox="1">
                  <a:spLocks noRot="1" noChangeAspect="1" noMove="1" noResize="1" noEditPoints="1" noAdjustHandles="1" noChangeArrowheads="1" noChangeShapeType="1" noTextEdit="1"/>
                </p:cNvSpPr>
                <p:nvPr/>
              </p:nvSpPr>
              <p:spPr>
                <a:xfrm>
                  <a:off x="8102514" y="3386597"/>
                  <a:ext cx="2169092" cy="1532281"/>
                </a:xfrm>
                <a:prstGeom prst="rect">
                  <a:avLst/>
                </a:prstGeom>
                <a:blipFill>
                  <a:blip r:embed="rId4"/>
                  <a:stretch>
                    <a:fillRect t="-7059" b="-16471"/>
                  </a:stretch>
                </a:blipFill>
              </p:spPr>
              <p:txBody>
                <a:bodyPr/>
                <a:lstStyle/>
                <a:p>
                  <a:r>
                    <a:rPr lang="ja-JP" altLang="en-US">
                      <a:noFill/>
                    </a:rPr>
                    <a:t> </a:t>
                  </a:r>
                </a:p>
              </p:txBody>
            </p:sp>
          </mc:Fallback>
        </mc:AlternateContent>
        <p:cxnSp>
          <p:nvCxnSpPr>
            <p:cNvPr id="17" name="直線コネクタ 16">
              <a:extLst>
                <a:ext uri="{FF2B5EF4-FFF2-40B4-BE49-F238E27FC236}">
                  <a16:creationId xmlns:a16="http://schemas.microsoft.com/office/drawing/2014/main" id="{708B483F-D784-654D-8DE6-E3CD3F74A8D6}"/>
                </a:ext>
              </a:extLst>
            </p:cNvPr>
            <p:cNvCxnSpPr>
              <a:cxnSpLocks/>
            </p:cNvCxnSpPr>
            <p:nvPr/>
          </p:nvCxnSpPr>
          <p:spPr>
            <a:xfrm flipH="1" flipV="1">
              <a:off x="9042399" y="720436"/>
              <a:ext cx="6351" cy="99829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円弧 17">
              <a:extLst>
                <a:ext uri="{FF2B5EF4-FFF2-40B4-BE49-F238E27FC236}">
                  <a16:creationId xmlns:a16="http://schemas.microsoft.com/office/drawing/2014/main" id="{9D5696E4-8472-AA43-990D-87211C7520DC}"/>
                </a:ext>
              </a:extLst>
            </p:cNvPr>
            <p:cNvSpPr/>
            <p:nvPr/>
          </p:nvSpPr>
          <p:spPr>
            <a:xfrm>
              <a:off x="8399915" y="1222920"/>
              <a:ext cx="1368489" cy="1365560"/>
            </a:xfrm>
            <a:prstGeom prst="arc">
              <a:avLst>
                <a:gd name="adj1" fmla="val 16540720"/>
                <a:gd name="adj2" fmla="val 3705158"/>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800"/>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126F39BB-9774-C747-AD57-F52B4C267A61}"/>
                    </a:ext>
                  </a:extLst>
                </p:cNvPr>
                <p:cNvSpPr txBox="1"/>
                <p:nvPr/>
              </p:nvSpPr>
              <p:spPr>
                <a:xfrm>
                  <a:off x="9487760" y="569310"/>
                  <a:ext cx="925755" cy="11820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4800" i="1" smtClean="0">
                            <a:latin typeface="Cambria Math" panose="02040503050406030204" pitchFamily="18" charset="0"/>
                          </a:rPr>
                          <m:t>𝜃</m:t>
                        </m:r>
                      </m:oMath>
                    </m:oMathPara>
                  </a14:m>
                  <a:endParaRPr kumimoji="1" lang="ja-JP" altLang="en-US" sz="3200"/>
                </a:p>
              </p:txBody>
            </p:sp>
          </mc:Choice>
          <mc:Fallback xmlns="">
            <p:sp>
              <p:nvSpPr>
                <p:cNvPr id="67" name="テキスト ボックス 66">
                  <a:extLst>
                    <a:ext uri="{FF2B5EF4-FFF2-40B4-BE49-F238E27FC236}">
                      <a16:creationId xmlns:a16="http://schemas.microsoft.com/office/drawing/2014/main" id="{EAE329E1-016D-D345-BC79-AD6F860CF2F4}"/>
                    </a:ext>
                  </a:extLst>
                </p:cNvPr>
                <p:cNvSpPr txBox="1">
                  <a:spLocks noRot="1" noChangeAspect="1" noMove="1" noResize="1" noEditPoints="1" noAdjustHandles="1" noChangeArrowheads="1" noChangeShapeType="1" noTextEdit="1"/>
                </p:cNvSpPr>
                <p:nvPr/>
              </p:nvSpPr>
              <p:spPr>
                <a:xfrm>
                  <a:off x="9487760" y="569310"/>
                  <a:ext cx="925755" cy="1182045"/>
                </a:xfrm>
                <a:prstGeom prst="rect">
                  <a:avLst/>
                </a:prstGeom>
                <a:blipFill>
                  <a:blip r:embed="rId5"/>
                  <a:stretch>
                    <a:fillRect l="-5455" r="-3636"/>
                  </a:stretch>
                </a:blipFill>
              </p:spPr>
              <p:txBody>
                <a:bodyPr/>
                <a:lstStyle/>
                <a:p>
                  <a:r>
                    <a:rPr lang="ja-JP" altLang="en-US">
                      <a:noFill/>
                    </a:rPr>
                    <a:t> </a:t>
                  </a:r>
                </a:p>
              </p:txBody>
            </p:sp>
          </mc:Fallback>
        </mc:AlternateContent>
        <p:sp>
          <p:nvSpPr>
            <p:cNvPr id="20" name="テキスト ボックス 19">
              <a:extLst>
                <a:ext uri="{FF2B5EF4-FFF2-40B4-BE49-F238E27FC236}">
                  <a16:creationId xmlns:a16="http://schemas.microsoft.com/office/drawing/2014/main" id="{9E45BFF3-0F7E-0340-9F2C-A8C944F88048}"/>
                </a:ext>
              </a:extLst>
            </p:cNvPr>
            <p:cNvSpPr txBox="1"/>
            <p:nvPr/>
          </p:nvSpPr>
          <p:spPr>
            <a:xfrm>
              <a:off x="7498175" y="4908818"/>
              <a:ext cx="724756" cy="700472"/>
            </a:xfrm>
            <a:prstGeom prst="rect">
              <a:avLst/>
            </a:prstGeom>
            <a:noFill/>
          </p:spPr>
          <p:txBody>
            <a:bodyPr wrap="none" rtlCol="0">
              <a:spAutoFit/>
            </a:bodyPr>
            <a:lstStyle/>
            <a:p>
              <a:r>
                <a:rPr kumimoji="1" lang="en-US" altLang="ja-JP" sz="2600" dirty="0"/>
                <a:t>air</a:t>
              </a:r>
              <a:endParaRPr kumimoji="1" lang="ja-JP" altLang="en-US" sz="2600"/>
            </a:p>
          </p:txBody>
        </p:sp>
      </p:grpSp>
      <p:grpSp>
        <p:nvGrpSpPr>
          <p:cNvPr id="21" name="グループ化 20">
            <a:extLst>
              <a:ext uri="{FF2B5EF4-FFF2-40B4-BE49-F238E27FC236}">
                <a16:creationId xmlns:a16="http://schemas.microsoft.com/office/drawing/2014/main" id="{917AEE75-698A-4F4D-A05D-2D0E3918C768}"/>
              </a:ext>
            </a:extLst>
          </p:cNvPr>
          <p:cNvGrpSpPr/>
          <p:nvPr/>
        </p:nvGrpSpPr>
        <p:grpSpPr>
          <a:xfrm>
            <a:off x="216685" y="3268774"/>
            <a:ext cx="7885926" cy="3487159"/>
            <a:chOff x="216685" y="3415078"/>
            <a:chExt cx="7885926" cy="3487159"/>
          </a:xfrm>
        </p:grpSpPr>
        <p:pic>
          <p:nvPicPr>
            <p:cNvPr id="22" name="図 21">
              <a:extLst>
                <a:ext uri="{FF2B5EF4-FFF2-40B4-BE49-F238E27FC236}">
                  <a16:creationId xmlns:a16="http://schemas.microsoft.com/office/drawing/2014/main" id="{C44F29C8-11A9-4847-B7CA-9712C83B54E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55120" b="7455"/>
            <a:stretch/>
          </p:blipFill>
          <p:spPr>
            <a:xfrm>
              <a:off x="4960841" y="3415078"/>
              <a:ext cx="3141770" cy="2889541"/>
            </a:xfrm>
            <a:prstGeom prst="rect">
              <a:avLst/>
            </a:prstGeom>
          </p:spPr>
        </p:pic>
        <p:pic>
          <p:nvPicPr>
            <p:cNvPr id="23" name="図 22">
              <a:extLst>
                <a:ext uri="{FF2B5EF4-FFF2-40B4-BE49-F238E27FC236}">
                  <a16:creationId xmlns:a16="http://schemas.microsoft.com/office/drawing/2014/main" id="{39316FF8-3FE5-6646-93E2-B9C60F44352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4154" r="56738" b="7455"/>
            <a:stretch/>
          </p:blipFill>
          <p:spPr>
            <a:xfrm>
              <a:off x="2133576" y="3434551"/>
              <a:ext cx="2738842" cy="2890774"/>
            </a:xfrm>
            <a:prstGeom prst="rect">
              <a:avLst/>
            </a:prstGeom>
          </p:spPr>
        </p:pic>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5AA3D673-FBCF-CB40-8E15-8C45C39B4960}"/>
                    </a:ext>
                  </a:extLst>
                </p:cNvPr>
                <p:cNvSpPr txBox="1"/>
                <p:nvPr/>
              </p:nvSpPr>
              <p:spPr>
                <a:xfrm>
                  <a:off x="2695571" y="3610816"/>
                  <a:ext cx="2227533" cy="6243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𝑃</m:t>
                        </m:r>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𝜈</m:t>
                            </m:r>
                          </m:e>
                          <m:sub>
                            <m:r>
                              <a:rPr kumimoji="1" lang="en-US" altLang="ja-JP" sz="3200" b="0" i="1" smtClean="0">
                                <a:latin typeface="Cambria Math" panose="02040503050406030204" pitchFamily="18" charset="0"/>
                              </a:rPr>
                              <m:t>𝜇</m:t>
                            </m:r>
                          </m:sub>
                        </m:sSub>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𝜈</m:t>
                            </m:r>
                          </m:e>
                          <m:sub>
                            <m:r>
                              <a:rPr kumimoji="1" lang="en-US" altLang="ja-JP" sz="3200" b="0" i="1" smtClean="0">
                                <a:latin typeface="Cambria Math" panose="02040503050406030204" pitchFamily="18" charset="0"/>
                              </a:rPr>
                              <m:t>𝑒</m:t>
                            </m:r>
                          </m:sub>
                        </m:sSub>
                        <m:r>
                          <a:rPr kumimoji="1" lang="en-US" altLang="ja-JP" sz="3200" b="0" i="1" smtClean="0">
                            <a:latin typeface="Cambria Math" panose="02040503050406030204" pitchFamily="18" charset="0"/>
                          </a:rPr>
                          <m:t>)</m:t>
                        </m:r>
                      </m:oMath>
                    </m:oMathPara>
                  </a14:m>
                  <a:endParaRPr kumimoji="1" lang="ja-JP" altLang="en-US" sz="3200"/>
                </a:p>
              </p:txBody>
            </p:sp>
          </mc:Choice>
          <mc:Fallback xmlns="">
            <p:sp>
              <p:nvSpPr>
                <p:cNvPr id="13" name="テキスト ボックス 12">
                  <a:extLst>
                    <a:ext uri="{FF2B5EF4-FFF2-40B4-BE49-F238E27FC236}">
                      <a16:creationId xmlns:a16="http://schemas.microsoft.com/office/drawing/2014/main" id="{56A7318E-8D55-8749-AAF1-D4F9328C6C3E}"/>
                    </a:ext>
                  </a:extLst>
                </p:cNvPr>
                <p:cNvSpPr txBox="1">
                  <a:spLocks noRot="1" noChangeAspect="1" noMove="1" noResize="1" noEditPoints="1" noAdjustHandles="1" noChangeArrowheads="1" noChangeShapeType="1" noTextEdit="1"/>
                </p:cNvSpPr>
                <p:nvPr/>
              </p:nvSpPr>
              <p:spPr>
                <a:xfrm>
                  <a:off x="2695571" y="3610816"/>
                  <a:ext cx="2227533" cy="624338"/>
                </a:xfrm>
                <a:prstGeom prst="rect">
                  <a:avLst/>
                </a:prstGeom>
                <a:blipFill>
                  <a:blip r:embed="rId7"/>
                  <a:stretch>
                    <a:fillRect r="-1695" b="-1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6294BC5B-9E35-2444-BAF5-C92A26B5AFA7}"/>
                    </a:ext>
                  </a:extLst>
                </p:cNvPr>
                <p:cNvSpPr txBox="1"/>
                <p:nvPr/>
              </p:nvSpPr>
              <p:spPr>
                <a:xfrm>
                  <a:off x="5426643" y="3610816"/>
                  <a:ext cx="2227533" cy="6243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𝑃</m:t>
                        </m:r>
                        <m:r>
                          <a:rPr kumimoji="1" lang="en-US" altLang="ja-JP" sz="3200" b="0" i="1" smtClean="0">
                            <a:latin typeface="Cambria Math" panose="02040503050406030204" pitchFamily="18" charset="0"/>
                          </a:rPr>
                          <m:t>(</m:t>
                        </m:r>
                        <m:acc>
                          <m:accPr>
                            <m:chr m:val="̅"/>
                            <m:ctrlPr>
                              <a:rPr kumimoji="1" lang="en-US" altLang="ja-JP" sz="3200" b="0" i="1" smtClean="0">
                                <a:latin typeface="Cambria Math" panose="02040503050406030204" pitchFamily="18" charset="0"/>
                              </a:rPr>
                            </m:ctrlPr>
                          </m:accPr>
                          <m:e>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𝜈</m:t>
                                </m:r>
                              </m:e>
                              <m:sub>
                                <m:r>
                                  <a:rPr lang="en-US" altLang="ja-JP" sz="3200" i="1">
                                    <a:latin typeface="Cambria Math" panose="02040503050406030204" pitchFamily="18" charset="0"/>
                                  </a:rPr>
                                  <m:t>𝜇</m:t>
                                </m:r>
                              </m:sub>
                            </m:sSub>
                          </m:e>
                        </m:acc>
                        <m:r>
                          <a:rPr kumimoji="1" lang="en-US" altLang="ja-JP" sz="3200" b="0" i="1" smtClean="0">
                            <a:latin typeface="Cambria Math" panose="02040503050406030204" pitchFamily="18" charset="0"/>
                          </a:rPr>
                          <m:t>→</m:t>
                        </m:r>
                        <m:acc>
                          <m:accPr>
                            <m:chr m:val="̅"/>
                            <m:ctrlPr>
                              <a:rPr lang="en-US" altLang="ja-JP" sz="3200" i="1">
                                <a:latin typeface="Cambria Math" panose="02040503050406030204" pitchFamily="18" charset="0"/>
                              </a:rPr>
                            </m:ctrlPr>
                          </m:accPr>
                          <m:e>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𝜈</m:t>
                                </m:r>
                              </m:e>
                              <m:sub>
                                <m:r>
                                  <a:rPr lang="en-US" altLang="ja-JP" sz="3200" b="0" i="1" smtClean="0">
                                    <a:latin typeface="Cambria Math" panose="02040503050406030204" pitchFamily="18" charset="0"/>
                                  </a:rPr>
                                  <m:t>𝑒</m:t>
                                </m:r>
                              </m:sub>
                            </m:sSub>
                          </m:e>
                        </m:acc>
                        <m:r>
                          <a:rPr kumimoji="1" lang="en-US" altLang="ja-JP" sz="3200" b="0" i="1" smtClean="0">
                            <a:latin typeface="Cambria Math" panose="02040503050406030204" pitchFamily="18" charset="0"/>
                          </a:rPr>
                          <m:t>)</m:t>
                        </m:r>
                      </m:oMath>
                    </m:oMathPara>
                  </a14:m>
                  <a:endParaRPr kumimoji="1" lang="ja-JP" altLang="en-US" sz="3200"/>
                </a:p>
              </p:txBody>
            </p:sp>
          </mc:Choice>
          <mc:Fallback xmlns="">
            <p:sp>
              <p:nvSpPr>
                <p:cNvPr id="14" name="テキスト ボックス 13">
                  <a:extLst>
                    <a:ext uri="{FF2B5EF4-FFF2-40B4-BE49-F238E27FC236}">
                      <a16:creationId xmlns:a16="http://schemas.microsoft.com/office/drawing/2014/main" id="{BDA6F730-EE2D-B740-ABB5-B657B19D43D6}"/>
                    </a:ext>
                  </a:extLst>
                </p:cNvPr>
                <p:cNvSpPr txBox="1">
                  <a:spLocks noRot="1" noChangeAspect="1" noMove="1" noResize="1" noEditPoints="1" noAdjustHandles="1" noChangeArrowheads="1" noChangeShapeType="1" noTextEdit="1"/>
                </p:cNvSpPr>
                <p:nvPr/>
              </p:nvSpPr>
              <p:spPr>
                <a:xfrm>
                  <a:off x="5426643" y="3610816"/>
                  <a:ext cx="2227533" cy="624338"/>
                </a:xfrm>
                <a:prstGeom prst="rect">
                  <a:avLst/>
                </a:prstGeom>
                <a:blipFill>
                  <a:blip r:embed="rId8"/>
                  <a:stretch>
                    <a:fillRect r="-1695" b="-14000"/>
                  </a:stretch>
                </a:blipFill>
              </p:spPr>
              <p:txBody>
                <a:bodyPr/>
                <a:lstStyle/>
                <a:p>
                  <a:r>
                    <a:rPr lang="ja-JP" altLang="en-US">
                      <a:noFill/>
                    </a:rPr>
                    <a:t> </a:t>
                  </a:r>
                </a:p>
              </p:txBody>
            </p:sp>
          </mc:Fallback>
        </mc:AlternateContent>
        <p:sp>
          <p:nvSpPr>
            <p:cNvPr id="26" name="テキスト ボックス 25">
              <a:extLst>
                <a:ext uri="{FF2B5EF4-FFF2-40B4-BE49-F238E27FC236}">
                  <a16:creationId xmlns:a16="http://schemas.microsoft.com/office/drawing/2014/main" id="{BB9C25E1-DD3F-F04A-A08A-060731A1DACE}"/>
                </a:ext>
              </a:extLst>
            </p:cNvPr>
            <p:cNvSpPr txBox="1"/>
            <p:nvPr/>
          </p:nvSpPr>
          <p:spPr>
            <a:xfrm>
              <a:off x="2776771" y="6208700"/>
              <a:ext cx="314509" cy="307777"/>
            </a:xfrm>
            <a:prstGeom prst="rect">
              <a:avLst/>
            </a:prstGeom>
            <a:solidFill>
              <a:schemeClr val="bg1"/>
            </a:solidFill>
          </p:spPr>
          <p:txBody>
            <a:bodyPr wrap="none" tIns="0" bIns="0" rtlCol="0">
              <a:spAutoFit/>
            </a:bodyPr>
            <a:lstStyle/>
            <a:p>
              <a:pPr algn="ctr"/>
              <a:r>
                <a:rPr kumimoji="1" lang="en-US" altLang="ja-JP" sz="2000" dirty="0"/>
                <a:t>1</a:t>
              </a:r>
              <a:endParaRPr kumimoji="1" lang="ja-JP" altLang="en-US" sz="2000"/>
            </a:p>
          </p:txBody>
        </p:sp>
        <p:sp>
          <p:nvSpPr>
            <p:cNvPr id="27" name="テキスト ボックス 26">
              <a:extLst>
                <a:ext uri="{FF2B5EF4-FFF2-40B4-BE49-F238E27FC236}">
                  <a16:creationId xmlns:a16="http://schemas.microsoft.com/office/drawing/2014/main" id="{5F812BBA-28E3-F74D-BB05-BD5184AB2E20}"/>
                </a:ext>
              </a:extLst>
            </p:cNvPr>
            <p:cNvSpPr txBox="1"/>
            <p:nvPr/>
          </p:nvSpPr>
          <p:spPr>
            <a:xfrm>
              <a:off x="3496224" y="6212100"/>
              <a:ext cx="444352" cy="307777"/>
            </a:xfrm>
            <a:prstGeom prst="rect">
              <a:avLst/>
            </a:prstGeom>
            <a:solidFill>
              <a:schemeClr val="bg1"/>
            </a:solidFill>
          </p:spPr>
          <p:txBody>
            <a:bodyPr wrap="none" tIns="0" bIns="0" rtlCol="0">
              <a:spAutoFit/>
            </a:bodyPr>
            <a:lstStyle/>
            <a:p>
              <a:pPr algn="ctr"/>
              <a:r>
                <a:rPr kumimoji="1" lang="en-US" altLang="ja-JP" sz="2000" dirty="0"/>
                <a:t>10</a:t>
              </a:r>
              <a:endParaRPr kumimoji="1" lang="ja-JP" altLang="en-US" sz="2000"/>
            </a:p>
          </p:txBody>
        </p:sp>
        <p:sp>
          <p:nvSpPr>
            <p:cNvPr id="28" name="テキスト ボックス 27">
              <a:extLst>
                <a:ext uri="{FF2B5EF4-FFF2-40B4-BE49-F238E27FC236}">
                  <a16:creationId xmlns:a16="http://schemas.microsoft.com/office/drawing/2014/main" id="{E6C4CC3F-D719-2547-A4DF-AED939599349}"/>
                </a:ext>
              </a:extLst>
            </p:cNvPr>
            <p:cNvSpPr txBox="1"/>
            <p:nvPr/>
          </p:nvSpPr>
          <p:spPr>
            <a:xfrm>
              <a:off x="4203438" y="6212099"/>
              <a:ext cx="574195" cy="307777"/>
            </a:xfrm>
            <a:prstGeom prst="rect">
              <a:avLst/>
            </a:prstGeom>
            <a:solidFill>
              <a:schemeClr val="bg1"/>
            </a:solidFill>
          </p:spPr>
          <p:txBody>
            <a:bodyPr wrap="none" tIns="0" bIns="0" rtlCol="0">
              <a:spAutoFit/>
            </a:bodyPr>
            <a:lstStyle/>
            <a:p>
              <a:pPr algn="ctr"/>
              <a:r>
                <a:rPr kumimoji="1" lang="en-US" altLang="ja-JP" sz="2000" dirty="0"/>
                <a:t>100</a:t>
              </a:r>
              <a:endParaRPr kumimoji="1" lang="ja-JP" altLang="en-US" sz="2000"/>
            </a:p>
          </p:txBody>
        </p:sp>
        <p:sp>
          <p:nvSpPr>
            <p:cNvPr id="29" name="テキスト ボックス 28">
              <a:extLst>
                <a:ext uri="{FF2B5EF4-FFF2-40B4-BE49-F238E27FC236}">
                  <a16:creationId xmlns:a16="http://schemas.microsoft.com/office/drawing/2014/main" id="{F37775DE-7AED-864B-A523-66FD436443AD}"/>
                </a:ext>
              </a:extLst>
            </p:cNvPr>
            <p:cNvSpPr txBox="1"/>
            <p:nvPr/>
          </p:nvSpPr>
          <p:spPr>
            <a:xfrm>
              <a:off x="1973086" y="3456928"/>
              <a:ext cx="202547" cy="307777"/>
            </a:xfrm>
            <a:prstGeom prst="rect">
              <a:avLst/>
            </a:prstGeom>
            <a:solidFill>
              <a:schemeClr val="bg1"/>
            </a:solidFill>
          </p:spPr>
          <p:txBody>
            <a:bodyPr wrap="none" lIns="36000" tIns="0" rIns="36000" bIns="0" rtlCol="0">
              <a:spAutoFit/>
            </a:bodyPr>
            <a:lstStyle/>
            <a:p>
              <a:pPr algn="ctr"/>
              <a:r>
                <a:rPr kumimoji="1" lang="en-US" altLang="ja-JP" sz="2000" dirty="0"/>
                <a:t>1</a:t>
              </a:r>
              <a:endParaRPr kumimoji="1" lang="ja-JP" altLang="en-US" sz="2000"/>
            </a:p>
          </p:txBody>
        </p:sp>
        <p:sp>
          <p:nvSpPr>
            <p:cNvPr id="30" name="テキスト ボックス 29">
              <a:extLst>
                <a:ext uri="{FF2B5EF4-FFF2-40B4-BE49-F238E27FC236}">
                  <a16:creationId xmlns:a16="http://schemas.microsoft.com/office/drawing/2014/main" id="{EF3E22DC-B663-0E4D-9799-34BB3994E092}"/>
                </a:ext>
              </a:extLst>
            </p:cNvPr>
            <p:cNvSpPr txBox="1"/>
            <p:nvPr/>
          </p:nvSpPr>
          <p:spPr>
            <a:xfrm>
              <a:off x="1784223" y="4052276"/>
              <a:ext cx="396510" cy="307777"/>
            </a:xfrm>
            <a:prstGeom prst="rect">
              <a:avLst/>
            </a:prstGeom>
            <a:solidFill>
              <a:schemeClr val="bg1"/>
            </a:solidFill>
          </p:spPr>
          <p:txBody>
            <a:bodyPr wrap="none" lIns="36000" tIns="0" rIns="36000" bIns="0" rtlCol="0">
              <a:spAutoFit/>
            </a:bodyPr>
            <a:lstStyle/>
            <a:p>
              <a:pPr algn="ctr"/>
              <a:r>
                <a:rPr lang="en-US" altLang="ja-JP" sz="2000" dirty="0"/>
                <a:t>0.5</a:t>
              </a:r>
              <a:endParaRPr kumimoji="1" lang="ja-JP" altLang="en-US" sz="2000"/>
            </a:p>
          </p:txBody>
        </p:sp>
        <p:sp>
          <p:nvSpPr>
            <p:cNvPr id="31" name="テキスト ボックス 30">
              <a:extLst>
                <a:ext uri="{FF2B5EF4-FFF2-40B4-BE49-F238E27FC236}">
                  <a16:creationId xmlns:a16="http://schemas.microsoft.com/office/drawing/2014/main" id="{90064322-C9C3-3B4C-982B-593C906B26C4}"/>
                </a:ext>
              </a:extLst>
            </p:cNvPr>
            <p:cNvSpPr txBox="1"/>
            <p:nvPr/>
          </p:nvSpPr>
          <p:spPr>
            <a:xfrm>
              <a:off x="1978938" y="4716886"/>
              <a:ext cx="202547" cy="307777"/>
            </a:xfrm>
            <a:prstGeom prst="rect">
              <a:avLst/>
            </a:prstGeom>
            <a:solidFill>
              <a:schemeClr val="bg1"/>
            </a:solidFill>
          </p:spPr>
          <p:txBody>
            <a:bodyPr wrap="none" lIns="36000" tIns="0" rIns="36000" bIns="0" rtlCol="0">
              <a:spAutoFit/>
            </a:bodyPr>
            <a:lstStyle/>
            <a:p>
              <a:pPr algn="ctr"/>
              <a:r>
                <a:rPr lang="en-US" altLang="ja-JP" sz="2000" dirty="0"/>
                <a:t>0</a:t>
              </a:r>
              <a:endParaRPr kumimoji="1" lang="ja-JP" altLang="en-US" sz="2000"/>
            </a:p>
          </p:txBody>
        </p:sp>
        <p:sp>
          <p:nvSpPr>
            <p:cNvPr id="32" name="テキスト ボックス 31">
              <a:extLst>
                <a:ext uri="{FF2B5EF4-FFF2-40B4-BE49-F238E27FC236}">
                  <a16:creationId xmlns:a16="http://schemas.microsoft.com/office/drawing/2014/main" id="{E4655B8C-A960-9F49-8AFD-836511A94508}"/>
                </a:ext>
              </a:extLst>
            </p:cNvPr>
            <p:cNvSpPr txBox="1"/>
            <p:nvPr/>
          </p:nvSpPr>
          <p:spPr>
            <a:xfrm>
              <a:off x="1708347" y="5373367"/>
              <a:ext cx="475057" cy="307777"/>
            </a:xfrm>
            <a:prstGeom prst="rect">
              <a:avLst/>
            </a:prstGeom>
            <a:solidFill>
              <a:schemeClr val="bg1"/>
            </a:solidFill>
          </p:spPr>
          <p:txBody>
            <a:bodyPr wrap="none" lIns="36000" tIns="0" rIns="36000" bIns="0" rtlCol="0">
              <a:spAutoFit/>
            </a:bodyPr>
            <a:lstStyle/>
            <a:p>
              <a:pPr algn="ctr"/>
              <a:r>
                <a:rPr lang="en-US" altLang="ja-JP" sz="2000" dirty="0"/>
                <a:t>-0.5</a:t>
              </a:r>
              <a:endParaRPr kumimoji="1" lang="ja-JP" altLang="en-US" sz="2000"/>
            </a:p>
          </p:txBody>
        </p:sp>
        <p:sp>
          <p:nvSpPr>
            <p:cNvPr id="33" name="テキスト ボックス 32">
              <a:extLst>
                <a:ext uri="{FF2B5EF4-FFF2-40B4-BE49-F238E27FC236}">
                  <a16:creationId xmlns:a16="http://schemas.microsoft.com/office/drawing/2014/main" id="{06DACCAD-B3CC-7A41-930B-124B1DC08D1A}"/>
                </a:ext>
              </a:extLst>
            </p:cNvPr>
            <p:cNvSpPr txBox="1"/>
            <p:nvPr/>
          </p:nvSpPr>
          <p:spPr>
            <a:xfrm>
              <a:off x="1899639" y="5990370"/>
              <a:ext cx="281094" cy="307777"/>
            </a:xfrm>
            <a:prstGeom prst="rect">
              <a:avLst/>
            </a:prstGeom>
            <a:solidFill>
              <a:schemeClr val="bg1"/>
            </a:solidFill>
          </p:spPr>
          <p:txBody>
            <a:bodyPr wrap="none" lIns="36000" tIns="0" rIns="36000" bIns="0" rtlCol="0">
              <a:spAutoFit/>
            </a:bodyPr>
            <a:lstStyle/>
            <a:p>
              <a:pPr algn="ctr"/>
              <a:r>
                <a:rPr kumimoji="1" lang="en-US" altLang="ja-JP" sz="2000" dirty="0"/>
                <a:t>-1</a:t>
              </a:r>
              <a:endParaRPr kumimoji="1" lang="ja-JP" altLang="en-US" sz="2000"/>
            </a:p>
          </p:txBody>
        </p:sp>
        <p:sp>
          <p:nvSpPr>
            <p:cNvPr id="34" name="テキスト ボックス 33">
              <a:extLst>
                <a:ext uri="{FF2B5EF4-FFF2-40B4-BE49-F238E27FC236}">
                  <a16:creationId xmlns:a16="http://schemas.microsoft.com/office/drawing/2014/main" id="{C3B8D669-354D-8445-8F5F-3B533E519B72}"/>
                </a:ext>
              </a:extLst>
            </p:cNvPr>
            <p:cNvSpPr txBox="1"/>
            <p:nvPr/>
          </p:nvSpPr>
          <p:spPr>
            <a:xfrm>
              <a:off x="5556259" y="6212098"/>
              <a:ext cx="314509" cy="307777"/>
            </a:xfrm>
            <a:prstGeom prst="rect">
              <a:avLst/>
            </a:prstGeom>
            <a:solidFill>
              <a:schemeClr val="bg1"/>
            </a:solidFill>
          </p:spPr>
          <p:txBody>
            <a:bodyPr wrap="none" tIns="0" bIns="0" rtlCol="0">
              <a:spAutoFit/>
            </a:bodyPr>
            <a:lstStyle/>
            <a:p>
              <a:pPr algn="ctr"/>
              <a:r>
                <a:rPr kumimoji="1" lang="en-US" altLang="ja-JP" sz="2000" dirty="0"/>
                <a:t>1</a:t>
              </a:r>
              <a:endParaRPr kumimoji="1" lang="ja-JP" altLang="en-US" sz="2000"/>
            </a:p>
          </p:txBody>
        </p:sp>
        <p:sp>
          <p:nvSpPr>
            <p:cNvPr id="35" name="テキスト ボックス 34">
              <a:extLst>
                <a:ext uri="{FF2B5EF4-FFF2-40B4-BE49-F238E27FC236}">
                  <a16:creationId xmlns:a16="http://schemas.microsoft.com/office/drawing/2014/main" id="{D27FCCAA-CD0B-6541-B62E-4DC072151B8C}"/>
                </a:ext>
              </a:extLst>
            </p:cNvPr>
            <p:cNvSpPr txBox="1"/>
            <p:nvPr/>
          </p:nvSpPr>
          <p:spPr>
            <a:xfrm>
              <a:off x="6272649" y="6208303"/>
              <a:ext cx="444352" cy="307777"/>
            </a:xfrm>
            <a:prstGeom prst="rect">
              <a:avLst/>
            </a:prstGeom>
            <a:solidFill>
              <a:schemeClr val="bg1"/>
            </a:solidFill>
          </p:spPr>
          <p:txBody>
            <a:bodyPr wrap="none" tIns="0" bIns="0" rtlCol="0">
              <a:spAutoFit/>
            </a:bodyPr>
            <a:lstStyle/>
            <a:p>
              <a:pPr algn="ctr"/>
              <a:r>
                <a:rPr kumimoji="1" lang="en-US" altLang="ja-JP" sz="2000" dirty="0"/>
                <a:t>10</a:t>
              </a:r>
              <a:endParaRPr kumimoji="1" lang="ja-JP" altLang="en-US" sz="2000"/>
            </a:p>
          </p:txBody>
        </p:sp>
        <p:sp>
          <p:nvSpPr>
            <p:cNvPr id="36" name="テキスト ボックス 35">
              <a:extLst>
                <a:ext uri="{FF2B5EF4-FFF2-40B4-BE49-F238E27FC236}">
                  <a16:creationId xmlns:a16="http://schemas.microsoft.com/office/drawing/2014/main" id="{39449E75-82A4-3C47-BAA0-764522308756}"/>
                </a:ext>
              </a:extLst>
            </p:cNvPr>
            <p:cNvSpPr txBox="1"/>
            <p:nvPr/>
          </p:nvSpPr>
          <p:spPr>
            <a:xfrm>
              <a:off x="6975634" y="6208304"/>
              <a:ext cx="574195" cy="307777"/>
            </a:xfrm>
            <a:prstGeom prst="rect">
              <a:avLst/>
            </a:prstGeom>
            <a:solidFill>
              <a:schemeClr val="bg1"/>
            </a:solidFill>
          </p:spPr>
          <p:txBody>
            <a:bodyPr wrap="none" tIns="0" bIns="0" rtlCol="0">
              <a:spAutoFit/>
            </a:bodyPr>
            <a:lstStyle/>
            <a:p>
              <a:pPr algn="ctr"/>
              <a:r>
                <a:rPr kumimoji="1" lang="en-US" altLang="ja-JP" sz="2000" dirty="0"/>
                <a:t>100</a:t>
              </a:r>
              <a:endParaRPr kumimoji="1" lang="ja-JP" altLang="en-US" sz="2000"/>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D9DC70F4-C0B8-1645-B829-1164943F66CE}"/>
                    </a:ext>
                  </a:extLst>
                </p:cNvPr>
                <p:cNvSpPr txBox="1"/>
                <p:nvPr/>
              </p:nvSpPr>
              <p:spPr>
                <a:xfrm>
                  <a:off x="4176028" y="6409794"/>
                  <a:ext cx="1380378" cy="492443"/>
                </a:xfrm>
                <a:prstGeom prst="rect">
                  <a:avLst/>
                </a:prstGeom>
                <a:noFill/>
              </p:spPr>
              <p:txBody>
                <a:bodyPr wrap="none" rtlCol="0">
                  <a:spAutoFit/>
                </a:bodyPr>
                <a:lstStyle/>
                <a:p>
                  <a14:m>
                    <m:oMath xmlns:m="http://schemas.openxmlformats.org/officeDocument/2006/math">
                      <m:sSub>
                        <m:sSubPr>
                          <m:ctrlPr>
                            <a:rPr kumimoji="1" lang="en-US" altLang="ja-JP" sz="2600" b="0" i="1" smtClean="0">
                              <a:latin typeface="Cambria Math" panose="02040503050406030204" pitchFamily="18" charset="0"/>
                            </a:rPr>
                          </m:ctrlPr>
                        </m:sSubPr>
                        <m:e>
                          <m:r>
                            <a:rPr kumimoji="1" lang="en-US" altLang="ja-JP" sz="2600" b="0" i="1" smtClean="0">
                              <a:latin typeface="Cambria Math" panose="02040503050406030204" pitchFamily="18" charset="0"/>
                            </a:rPr>
                            <m:t>𝐸</m:t>
                          </m:r>
                        </m:e>
                        <m:sub>
                          <m:r>
                            <a:rPr kumimoji="1" lang="en-US" altLang="ja-JP" sz="2600" b="0" i="1" smtClean="0">
                              <a:latin typeface="Cambria Math" panose="02040503050406030204" pitchFamily="18" charset="0"/>
                            </a:rPr>
                            <m:t>𝜈</m:t>
                          </m:r>
                        </m:sub>
                      </m:sSub>
                    </m:oMath>
                  </a14:m>
                  <a:r>
                    <a:rPr kumimoji="1" lang="en-US" altLang="ja-JP" sz="2600" dirty="0"/>
                    <a:t> [GeV]</a:t>
                  </a:r>
                  <a:endParaRPr kumimoji="1" lang="ja-JP" altLang="en-US" sz="2600"/>
                </a:p>
              </p:txBody>
            </p:sp>
          </mc:Choice>
          <mc:Fallback xmlns="">
            <p:sp>
              <p:nvSpPr>
                <p:cNvPr id="37" name="テキスト ボックス 36">
                  <a:extLst>
                    <a:ext uri="{FF2B5EF4-FFF2-40B4-BE49-F238E27FC236}">
                      <a16:creationId xmlns:a16="http://schemas.microsoft.com/office/drawing/2014/main" id="{D9DC70F4-C0B8-1645-B829-1164943F66CE}"/>
                    </a:ext>
                  </a:extLst>
                </p:cNvPr>
                <p:cNvSpPr txBox="1">
                  <a:spLocks noRot="1" noChangeAspect="1" noMove="1" noResize="1" noEditPoints="1" noAdjustHandles="1" noChangeArrowheads="1" noChangeShapeType="1" noTextEdit="1"/>
                </p:cNvSpPr>
                <p:nvPr/>
              </p:nvSpPr>
              <p:spPr>
                <a:xfrm>
                  <a:off x="4176028" y="6409794"/>
                  <a:ext cx="1380378" cy="492443"/>
                </a:xfrm>
                <a:prstGeom prst="rect">
                  <a:avLst/>
                </a:prstGeom>
                <a:blipFill>
                  <a:blip r:embed="rId9"/>
                  <a:stretch>
                    <a:fillRect l="-909" t="-10000" r="-5455" b="-27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069F6114-DC69-BA49-9CD2-17CE78C0D8DA}"/>
                    </a:ext>
                  </a:extLst>
                </p:cNvPr>
                <p:cNvSpPr txBox="1"/>
                <p:nvPr/>
              </p:nvSpPr>
              <p:spPr>
                <a:xfrm rot="16200000">
                  <a:off x="1169997" y="4633716"/>
                  <a:ext cx="979371"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2600" b="0" i="1" smtClean="0">
                                <a:latin typeface="Cambria Math" panose="02040503050406030204" pitchFamily="18" charset="0"/>
                              </a:rPr>
                            </m:ctrlPr>
                          </m:funcPr>
                          <m:fName>
                            <m:r>
                              <m:rPr>
                                <m:sty m:val="p"/>
                              </m:rPr>
                              <a:rPr kumimoji="1" lang="en-US" altLang="ja-JP" sz="2600" b="0" i="0" smtClean="0">
                                <a:latin typeface="Cambria Math" panose="02040503050406030204" pitchFamily="18" charset="0"/>
                              </a:rPr>
                              <m:t>cos</m:t>
                            </m:r>
                          </m:fName>
                          <m:e>
                            <m:r>
                              <a:rPr kumimoji="1" lang="en-US" altLang="ja-JP" sz="2600" b="0" i="1" smtClean="0">
                                <a:latin typeface="Cambria Math" panose="02040503050406030204" pitchFamily="18" charset="0"/>
                              </a:rPr>
                              <m:t>𝜃</m:t>
                            </m:r>
                          </m:e>
                        </m:func>
                      </m:oMath>
                    </m:oMathPara>
                  </a14:m>
                  <a:endParaRPr kumimoji="1" lang="ja-JP" altLang="en-US" sz="2600"/>
                </a:p>
              </p:txBody>
            </p:sp>
          </mc:Choice>
          <mc:Fallback xmlns="">
            <p:sp>
              <p:nvSpPr>
                <p:cNvPr id="38" name="テキスト ボックス 37">
                  <a:extLst>
                    <a:ext uri="{FF2B5EF4-FFF2-40B4-BE49-F238E27FC236}">
                      <a16:creationId xmlns:a16="http://schemas.microsoft.com/office/drawing/2014/main" id="{069F6114-DC69-BA49-9CD2-17CE78C0D8DA}"/>
                    </a:ext>
                  </a:extLst>
                </p:cNvPr>
                <p:cNvSpPr txBox="1">
                  <a:spLocks noRot="1" noChangeAspect="1" noMove="1" noResize="1" noEditPoints="1" noAdjustHandles="1" noChangeArrowheads="1" noChangeShapeType="1" noTextEdit="1"/>
                </p:cNvSpPr>
                <p:nvPr/>
              </p:nvSpPr>
              <p:spPr>
                <a:xfrm rot="16200000">
                  <a:off x="1169997" y="4633716"/>
                  <a:ext cx="979371" cy="492443"/>
                </a:xfrm>
                <a:prstGeom prst="rect">
                  <a:avLst/>
                </a:prstGeom>
                <a:blipFill>
                  <a:blip r:embed="rId10"/>
                  <a:stretch>
                    <a:fillRect/>
                  </a:stretch>
                </a:blipFill>
              </p:spPr>
              <p:txBody>
                <a:bodyPr/>
                <a:lstStyle/>
                <a:p>
                  <a:r>
                    <a:rPr lang="ja-JP" altLang="en-US">
                      <a:noFill/>
                    </a:rPr>
                    <a:t> </a:t>
                  </a:r>
                </a:p>
              </p:txBody>
            </p:sp>
          </mc:Fallback>
        </mc:AlternateContent>
        <p:sp>
          <p:nvSpPr>
            <p:cNvPr id="39" name="テキスト ボックス 38">
              <a:extLst>
                <a:ext uri="{FF2B5EF4-FFF2-40B4-BE49-F238E27FC236}">
                  <a16:creationId xmlns:a16="http://schemas.microsoft.com/office/drawing/2014/main" id="{BD3F6643-D91B-A148-AE3F-7B52175378B4}"/>
                </a:ext>
              </a:extLst>
            </p:cNvPr>
            <p:cNvSpPr txBox="1"/>
            <p:nvPr/>
          </p:nvSpPr>
          <p:spPr>
            <a:xfrm>
              <a:off x="216685" y="3434551"/>
              <a:ext cx="1848455" cy="461665"/>
            </a:xfrm>
            <a:prstGeom prst="rect">
              <a:avLst/>
            </a:prstGeom>
            <a:noFill/>
          </p:spPr>
          <p:txBody>
            <a:bodyPr wrap="none" rtlCol="0">
              <a:spAutoFit/>
            </a:bodyPr>
            <a:lstStyle/>
            <a:p>
              <a:r>
                <a:rPr lang="en-US" altLang="ja-JP" sz="2400" dirty="0" err="1">
                  <a:solidFill>
                    <a:schemeClr val="tx1">
                      <a:lumMod val="50000"/>
                      <a:lumOff val="50000"/>
                    </a:schemeClr>
                  </a:solidFill>
                </a:rPr>
                <a:t>downgoing</a:t>
              </a:r>
              <a:r>
                <a:rPr kumimoji="1" lang="ja-JP" altLang="en-US" sz="2400">
                  <a:solidFill>
                    <a:schemeClr val="tx1">
                      <a:lumMod val="50000"/>
                      <a:lumOff val="50000"/>
                    </a:schemeClr>
                  </a:solidFill>
                </a:rPr>
                <a:t>↓</a:t>
              </a:r>
            </a:p>
          </p:txBody>
        </p:sp>
        <p:sp>
          <p:nvSpPr>
            <p:cNvPr id="40" name="テキスト ボックス 39">
              <a:extLst>
                <a:ext uri="{FF2B5EF4-FFF2-40B4-BE49-F238E27FC236}">
                  <a16:creationId xmlns:a16="http://schemas.microsoft.com/office/drawing/2014/main" id="{60598AEC-EF66-2444-B814-C55426D6866F}"/>
                </a:ext>
              </a:extLst>
            </p:cNvPr>
            <p:cNvSpPr txBox="1"/>
            <p:nvPr/>
          </p:nvSpPr>
          <p:spPr>
            <a:xfrm>
              <a:off x="501043" y="5913425"/>
              <a:ext cx="1468159" cy="461665"/>
            </a:xfrm>
            <a:prstGeom prst="rect">
              <a:avLst/>
            </a:prstGeom>
            <a:noFill/>
          </p:spPr>
          <p:txBody>
            <a:bodyPr wrap="none" rtlCol="0">
              <a:spAutoFit/>
            </a:bodyPr>
            <a:lstStyle/>
            <a:p>
              <a:r>
                <a:rPr kumimoji="1" lang="en-US" altLang="ja-JP" sz="2400" dirty="0">
                  <a:solidFill>
                    <a:schemeClr val="tx1">
                      <a:lumMod val="50000"/>
                      <a:lumOff val="50000"/>
                    </a:schemeClr>
                  </a:solidFill>
                </a:rPr>
                <a:t>upgoing</a:t>
              </a:r>
              <a:r>
                <a:rPr lang="ja-JP" altLang="en-US" sz="2400">
                  <a:solidFill>
                    <a:schemeClr val="tx1">
                      <a:lumMod val="50000"/>
                      <a:lumOff val="50000"/>
                    </a:schemeClr>
                  </a:solidFill>
                </a:rPr>
                <a:t>↑</a:t>
              </a:r>
              <a:endParaRPr kumimoji="1" lang="ja-JP" altLang="en-US" sz="2400">
                <a:solidFill>
                  <a:schemeClr val="tx1">
                    <a:lumMod val="50000"/>
                    <a:lumOff val="50000"/>
                  </a:schemeClr>
                </a:solidFill>
              </a:endParaRPr>
            </a:p>
          </p:txBody>
        </p:sp>
        <p:sp>
          <p:nvSpPr>
            <p:cNvPr id="41" name="円/楕円 40">
              <a:extLst>
                <a:ext uri="{FF2B5EF4-FFF2-40B4-BE49-F238E27FC236}">
                  <a16:creationId xmlns:a16="http://schemas.microsoft.com/office/drawing/2014/main" id="{E711C18C-3BD6-BF4C-A3C6-2C222D9E8393}"/>
                </a:ext>
              </a:extLst>
            </p:cNvPr>
            <p:cNvSpPr/>
            <p:nvPr/>
          </p:nvSpPr>
          <p:spPr>
            <a:xfrm rot="959032">
              <a:off x="3187942" y="5338404"/>
              <a:ext cx="631441" cy="97803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a:extLst>
                <a:ext uri="{FF2B5EF4-FFF2-40B4-BE49-F238E27FC236}">
                  <a16:creationId xmlns:a16="http://schemas.microsoft.com/office/drawing/2014/main" id="{885747C4-03F3-EB4A-B56E-96AFBA92E100}"/>
                </a:ext>
              </a:extLst>
            </p:cNvPr>
            <p:cNvSpPr/>
            <p:nvPr/>
          </p:nvSpPr>
          <p:spPr>
            <a:xfrm rot="959032">
              <a:off x="5942932" y="5336747"/>
              <a:ext cx="631441" cy="97803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8A3965CD-60D9-7A4C-866D-414C5A2982F6}"/>
              </a:ext>
            </a:extLst>
          </p:cNvPr>
          <p:cNvSpPr txBox="1"/>
          <p:nvPr/>
        </p:nvSpPr>
        <p:spPr>
          <a:xfrm>
            <a:off x="6327648" y="6327648"/>
            <a:ext cx="1821332" cy="461665"/>
          </a:xfrm>
          <a:prstGeom prst="rect">
            <a:avLst/>
          </a:prstGeom>
          <a:noFill/>
        </p:spPr>
        <p:txBody>
          <a:bodyPr wrap="none" rtlCol="0">
            <a:spAutoFit/>
          </a:bodyPr>
          <a:lstStyle/>
          <a:p>
            <a:r>
              <a:rPr kumimoji="1" lang="en-US" altLang="ja-JP" sz="2400" dirty="0"/>
              <a:t>(Assume NO)</a:t>
            </a:r>
            <a:endParaRPr kumimoji="1" lang="ja-JP" altLang="en-US" sz="2400"/>
          </a:p>
        </p:txBody>
      </p:sp>
      <mc:AlternateContent xmlns:mc="http://schemas.openxmlformats.org/markup-compatibility/2006">
        <mc:Choice xmlns:a14="http://schemas.microsoft.com/office/drawing/2010/main" Requires="a14">
          <p:sp>
            <p:nvSpPr>
              <p:cNvPr id="45" name="テキスト ボックス 44">
                <a:extLst>
                  <a:ext uri="{FF2B5EF4-FFF2-40B4-BE49-F238E27FC236}">
                    <a16:creationId xmlns:a16="http://schemas.microsoft.com/office/drawing/2014/main" id="{9A84A167-AD76-7640-B467-AC11CA33CA72}"/>
                  </a:ext>
                </a:extLst>
              </p:cNvPr>
              <p:cNvSpPr txBox="1"/>
              <p:nvPr/>
            </p:nvSpPr>
            <p:spPr>
              <a:xfrm>
                <a:off x="8058739" y="5309383"/>
                <a:ext cx="3586559" cy="954107"/>
              </a:xfrm>
              <a:prstGeom prst="rect">
                <a:avLst/>
              </a:prstGeom>
              <a:noFill/>
            </p:spPr>
            <p:txBody>
              <a:bodyPr wrap="none" rtlCol="0">
                <a:spAutoFit/>
              </a:bodyPr>
              <a:lstStyle/>
              <a:p>
                <a:pPr algn="r"/>
                <a:r>
                  <a:rPr kumimoji="1" lang="en-US" altLang="ja-JP" sz="2800" dirty="0">
                    <a:solidFill>
                      <a:srgbClr val="0070C0"/>
                    </a:solidFill>
                  </a:rPr>
                  <a:t>Resonance only in </a:t>
                </a:r>
                <a14:m>
                  <m:oMath xmlns:m="http://schemas.openxmlformats.org/officeDocument/2006/math">
                    <m:r>
                      <a:rPr kumimoji="1" lang="en-US" altLang="ja-JP" sz="2800" b="0" i="1" smtClean="0">
                        <a:solidFill>
                          <a:srgbClr val="0070C0"/>
                        </a:solidFill>
                        <a:latin typeface="Cambria Math" panose="02040503050406030204" pitchFamily="18" charset="0"/>
                      </a:rPr>
                      <m:t>𝜈</m:t>
                    </m:r>
                  </m:oMath>
                </a14:m>
                <a:r>
                  <a:rPr kumimoji="1" lang="en-US" altLang="ja-JP" sz="2800" dirty="0">
                    <a:solidFill>
                      <a:srgbClr val="0070C0"/>
                    </a:solidFill>
                  </a:rPr>
                  <a:t> (</a:t>
                </a:r>
                <a14:m>
                  <m:oMath xmlns:m="http://schemas.openxmlformats.org/officeDocument/2006/math">
                    <m:acc>
                      <m:accPr>
                        <m:chr m:val="̅"/>
                        <m:ctrlPr>
                          <a:rPr kumimoji="1" lang="en-US" altLang="ja-JP" sz="2800" b="0" i="1" smtClean="0">
                            <a:solidFill>
                              <a:srgbClr val="0070C0"/>
                            </a:solidFill>
                            <a:latin typeface="Cambria Math" panose="02040503050406030204" pitchFamily="18" charset="0"/>
                          </a:rPr>
                        </m:ctrlPr>
                      </m:accPr>
                      <m:e>
                        <m:r>
                          <a:rPr kumimoji="1" lang="en-US" altLang="ja-JP" sz="2800" b="0" i="1" smtClean="0">
                            <a:solidFill>
                              <a:srgbClr val="0070C0"/>
                            </a:solidFill>
                            <a:latin typeface="Cambria Math" panose="02040503050406030204" pitchFamily="18" charset="0"/>
                          </a:rPr>
                          <m:t>𝜈</m:t>
                        </m:r>
                      </m:e>
                    </m:acc>
                  </m:oMath>
                </a14:m>
                <a:r>
                  <a:rPr kumimoji="1" lang="en-US" altLang="ja-JP" sz="2800" dirty="0">
                    <a:solidFill>
                      <a:srgbClr val="0070C0"/>
                    </a:solidFill>
                  </a:rPr>
                  <a:t>)</a:t>
                </a:r>
              </a:p>
              <a:p>
                <a:pPr algn="r"/>
                <a:r>
                  <a:rPr lang="en-US" altLang="ja-JP" sz="2800" dirty="0">
                    <a:solidFill>
                      <a:srgbClr val="0070C0"/>
                    </a:solidFill>
                  </a:rPr>
                  <a:t>if NO (IO)</a:t>
                </a:r>
                <a:endParaRPr kumimoji="1" lang="ja-JP" altLang="en-US" sz="2800">
                  <a:solidFill>
                    <a:srgbClr val="0070C0"/>
                  </a:solidFill>
                </a:endParaRPr>
              </a:p>
            </p:txBody>
          </p:sp>
        </mc:Choice>
        <mc:Fallback>
          <p:sp>
            <p:nvSpPr>
              <p:cNvPr id="45" name="テキスト ボックス 44">
                <a:extLst>
                  <a:ext uri="{FF2B5EF4-FFF2-40B4-BE49-F238E27FC236}">
                    <a16:creationId xmlns:a16="http://schemas.microsoft.com/office/drawing/2014/main" id="{9A84A167-AD76-7640-B467-AC11CA33CA72}"/>
                  </a:ext>
                </a:extLst>
              </p:cNvPr>
              <p:cNvSpPr txBox="1">
                <a:spLocks noRot="1" noChangeAspect="1" noMove="1" noResize="1" noEditPoints="1" noAdjustHandles="1" noChangeArrowheads="1" noChangeShapeType="1" noTextEdit="1"/>
              </p:cNvSpPr>
              <p:nvPr/>
            </p:nvSpPr>
            <p:spPr>
              <a:xfrm>
                <a:off x="8058739" y="5309383"/>
                <a:ext cx="3586559" cy="954107"/>
              </a:xfrm>
              <a:prstGeom prst="rect">
                <a:avLst/>
              </a:prstGeom>
              <a:blipFill>
                <a:blip r:embed="rId11"/>
                <a:stretch>
                  <a:fillRect l="-2473" t="-6579" r="-3180" b="-15789"/>
                </a:stretch>
              </a:blipFill>
            </p:spPr>
            <p:txBody>
              <a:bodyPr/>
              <a:lstStyle/>
              <a:p>
                <a:r>
                  <a:rPr lang="ja-JP" altLang="en-US">
                    <a:noFill/>
                  </a:rPr>
                  <a:t> </a:t>
                </a:r>
              </a:p>
            </p:txBody>
          </p:sp>
        </mc:Fallback>
      </mc:AlternateContent>
      <p:sp>
        <p:nvSpPr>
          <p:cNvPr id="46" name="フリーフォーム 45">
            <a:extLst>
              <a:ext uri="{FF2B5EF4-FFF2-40B4-BE49-F238E27FC236}">
                <a16:creationId xmlns:a16="http://schemas.microsoft.com/office/drawing/2014/main" id="{D0D1E7C8-2CF8-6147-A643-AA8EC53621D4}"/>
              </a:ext>
            </a:extLst>
          </p:cNvPr>
          <p:cNvSpPr/>
          <p:nvPr/>
        </p:nvSpPr>
        <p:spPr>
          <a:xfrm>
            <a:off x="3767328" y="4607676"/>
            <a:ext cx="4498848" cy="756804"/>
          </a:xfrm>
          <a:custGeom>
            <a:avLst/>
            <a:gdLst>
              <a:gd name="connsiteX0" fmla="*/ 0 w 4498848"/>
              <a:gd name="connsiteY0" fmla="*/ 634884 h 756804"/>
              <a:gd name="connsiteX1" fmla="*/ 2755392 w 4498848"/>
              <a:gd name="connsiteY1" fmla="*/ 900 h 756804"/>
              <a:gd name="connsiteX2" fmla="*/ 4498848 w 4498848"/>
              <a:gd name="connsiteY2" fmla="*/ 756804 h 756804"/>
            </a:gdLst>
            <a:ahLst/>
            <a:cxnLst>
              <a:cxn ang="0">
                <a:pos x="connsiteX0" y="connsiteY0"/>
              </a:cxn>
              <a:cxn ang="0">
                <a:pos x="connsiteX1" y="connsiteY1"/>
              </a:cxn>
              <a:cxn ang="0">
                <a:pos x="connsiteX2" y="connsiteY2"/>
              </a:cxn>
            </a:cxnLst>
            <a:rect l="l" t="t" r="r" b="b"/>
            <a:pathLst>
              <a:path w="4498848" h="756804">
                <a:moveTo>
                  <a:pt x="0" y="634884"/>
                </a:moveTo>
                <a:cubicBezTo>
                  <a:pt x="1002792" y="307732"/>
                  <a:pt x="2005584" y="-19420"/>
                  <a:pt x="2755392" y="900"/>
                </a:cubicBezTo>
                <a:cubicBezTo>
                  <a:pt x="3505200" y="21220"/>
                  <a:pt x="4002024" y="389012"/>
                  <a:pt x="4498848" y="756804"/>
                </a:cubicBezTo>
              </a:path>
            </a:pathLst>
          </a:custGeom>
          <a:noFill/>
          <a:ln w="19050">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a:extLst>
              <a:ext uri="{FF2B5EF4-FFF2-40B4-BE49-F238E27FC236}">
                <a16:creationId xmlns:a16="http://schemas.microsoft.com/office/drawing/2014/main" id="{32FA9A8B-1D1D-5641-ACC4-46596B24E89B}"/>
              </a:ext>
            </a:extLst>
          </p:cNvPr>
          <p:cNvSpPr/>
          <p:nvPr/>
        </p:nvSpPr>
        <p:spPr>
          <a:xfrm>
            <a:off x="6498336" y="4838900"/>
            <a:ext cx="1389888" cy="354892"/>
          </a:xfrm>
          <a:custGeom>
            <a:avLst/>
            <a:gdLst>
              <a:gd name="connsiteX0" fmla="*/ 0 w 1389888"/>
              <a:gd name="connsiteY0" fmla="*/ 354892 h 354892"/>
              <a:gd name="connsiteX1" fmla="*/ 475488 w 1389888"/>
              <a:gd name="connsiteY1" fmla="*/ 1324 h 354892"/>
              <a:gd name="connsiteX2" fmla="*/ 1389888 w 1389888"/>
              <a:gd name="connsiteY2" fmla="*/ 257356 h 354892"/>
            </a:gdLst>
            <a:ahLst/>
            <a:cxnLst>
              <a:cxn ang="0">
                <a:pos x="connsiteX0" y="connsiteY0"/>
              </a:cxn>
              <a:cxn ang="0">
                <a:pos x="connsiteX1" y="connsiteY1"/>
              </a:cxn>
              <a:cxn ang="0">
                <a:pos x="connsiteX2" y="connsiteY2"/>
              </a:cxn>
            </a:cxnLst>
            <a:rect l="l" t="t" r="r" b="b"/>
            <a:pathLst>
              <a:path w="1389888" h="354892">
                <a:moveTo>
                  <a:pt x="0" y="354892"/>
                </a:moveTo>
                <a:cubicBezTo>
                  <a:pt x="121920" y="186236"/>
                  <a:pt x="243840" y="17580"/>
                  <a:pt x="475488" y="1324"/>
                </a:cubicBezTo>
                <a:cubicBezTo>
                  <a:pt x="707136" y="-14932"/>
                  <a:pt x="1048512" y="121212"/>
                  <a:pt x="1389888" y="257356"/>
                </a:cubicBezTo>
              </a:path>
            </a:pathLst>
          </a:custGeom>
          <a:noFill/>
          <a:ln w="19050">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75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線矢印コネクタ 53">
            <a:extLst>
              <a:ext uri="{FF2B5EF4-FFF2-40B4-BE49-F238E27FC236}">
                <a16:creationId xmlns:a16="http://schemas.microsoft.com/office/drawing/2014/main" id="{C9B83E5C-C05F-184B-A312-1B0823770F95}"/>
              </a:ext>
            </a:extLst>
          </p:cNvPr>
          <p:cNvCxnSpPr>
            <a:cxnSpLocks/>
          </p:cNvCxnSpPr>
          <p:nvPr/>
        </p:nvCxnSpPr>
        <p:spPr>
          <a:xfrm>
            <a:off x="8619299" y="5587572"/>
            <a:ext cx="281920" cy="685085"/>
          </a:xfrm>
          <a:prstGeom prst="straightConnector1">
            <a:avLst/>
          </a:prstGeom>
          <a:ln w="25400">
            <a:solidFill>
              <a:schemeClr val="tx1"/>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D685A785-E0D5-2F4A-889C-92A7A26F278E}"/>
              </a:ext>
            </a:extLst>
          </p:cNvPr>
          <p:cNvSpPr>
            <a:spLocks noGrp="1"/>
          </p:cNvSpPr>
          <p:nvPr>
            <p:ph type="title"/>
          </p:nvPr>
        </p:nvSpPr>
        <p:spPr>
          <a:xfrm>
            <a:off x="157316" y="365125"/>
            <a:ext cx="9413404" cy="775417"/>
          </a:xfrm>
        </p:spPr>
        <p:txBody>
          <a:bodyPr/>
          <a:lstStyle/>
          <a:p>
            <a:r>
              <a:rPr kumimoji="1" lang="en-US" altLang="ja-JP" dirty="0"/>
              <a:t>Neutrons for atmospheric neutrino</a:t>
            </a:r>
            <a:endParaRPr kumimoji="1" lang="ja-JP" altLang="en-US"/>
          </a:p>
        </p:txBody>
      </p:sp>
      <p:sp>
        <p:nvSpPr>
          <p:cNvPr id="3" name="スライド番号プレースホルダー 2">
            <a:extLst>
              <a:ext uri="{FF2B5EF4-FFF2-40B4-BE49-F238E27FC236}">
                <a16:creationId xmlns:a16="http://schemas.microsoft.com/office/drawing/2014/main" id="{E866DC7F-C99C-8A47-9EC9-ED84E3926BC3}"/>
              </a:ext>
            </a:extLst>
          </p:cNvPr>
          <p:cNvSpPr>
            <a:spLocks noGrp="1"/>
          </p:cNvSpPr>
          <p:nvPr>
            <p:ph type="sldNum" sz="quarter" idx="12"/>
          </p:nvPr>
        </p:nvSpPr>
        <p:spPr/>
        <p:txBody>
          <a:bodyPr/>
          <a:lstStyle/>
          <a:p>
            <a:fld id="{442CD2F0-4FD2-764B-8F05-837DEC568E72}" type="slidenum">
              <a:rPr lang="ja-JP" altLang="en-US" smtClean="0"/>
              <a:pPr/>
              <a:t>6</a:t>
            </a:fld>
            <a:endParaRPr lang="ja-JP" altLang="en-US"/>
          </a:p>
        </p:txBody>
      </p:sp>
      <mc:AlternateContent xmlns:mc="http://schemas.openxmlformats.org/markup-compatibility/2006">
        <mc:Choice xmlns:a14="http://schemas.microsoft.com/office/drawing/2010/main" Requires="a14">
          <p:sp>
            <p:nvSpPr>
              <p:cNvPr id="4" name="テキスト プレースホルダー 3">
                <a:extLst>
                  <a:ext uri="{FF2B5EF4-FFF2-40B4-BE49-F238E27FC236}">
                    <a16:creationId xmlns:a16="http://schemas.microsoft.com/office/drawing/2014/main" id="{C2A32BFF-726F-C34B-8344-E1D4855D3783}"/>
                  </a:ext>
                </a:extLst>
              </p:cNvPr>
              <p:cNvSpPr>
                <a:spLocks noGrp="1"/>
              </p:cNvSpPr>
              <p:nvPr>
                <p:ph type="body" sz="quarter" idx="13"/>
              </p:nvPr>
            </p:nvSpPr>
            <p:spPr>
              <a:xfrm>
                <a:off x="0" y="1474788"/>
                <a:ext cx="11884742" cy="4365625"/>
              </a:xfrm>
            </p:spPr>
            <p:txBody>
              <a:bodyPr>
                <a:normAutofit/>
              </a:bodyPr>
              <a:lstStyle/>
              <a:p>
                <a:r>
                  <a:rPr kumimoji="1" lang="en-US" altLang="ja-JP" dirty="0"/>
                  <a:t>Neutron information can be used for event reconstruction:</a:t>
                </a:r>
              </a:p>
              <a:p>
                <a:pPr lvl="1"/>
                <a:r>
                  <a:rPr lang="en-US" altLang="ja-JP" sz="2600" dirty="0"/>
                  <a:t> More neutrons in </a:t>
                </a:r>
                <a14:m>
                  <m:oMath xmlns:m="http://schemas.openxmlformats.org/officeDocument/2006/math">
                    <m:acc>
                      <m:accPr>
                        <m:chr m:val="̅"/>
                        <m:ctrlPr>
                          <a:rPr lang="en-US" altLang="ja-JP" sz="2600" b="0" i="1" smtClean="0">
                            <a:latin typeface="Cambria Math" panose="02040503050406030204" pitchFamily="18" charset="0"/>
                          </a:rPr>
                        </m:ctrlPr>
                      </m:accPr>
                      <m:e>
                        <m:r>
                          <a:rPr lang="en-US" altLang="ja-JP" sz="2600" b="0" i="1" smtClean="0">
                            <a:latin typeface="Cambria Math" panose="02040503050406030204" pitchFamily="18" charset="0"/>
                          </a:rPr>
                          <m:t>𝜈</m:t>
                        </m:r>
                      </m:e>
                    </m:acc>
                  </m:oMath>
                </a14:m>
                <a:r>
                  <a:rPr kumimoji="1" lang="en-US" altLang="ja-JP" sz="2600" dirty="0"/>
                  <a:t> events than </a:t>
                </a:r>
                <a14:m>
                  <m:oMath xmlns:m="http://schemas.openxmlformats.org/officeDocument/2006/math">
                    <m:r>
                      <a:rPr kumimoji="1" lang="en-US" altLang="ja-JP" sz="2600" b="0" i="1" smtClean="0">
                        <a:latin typeface="Cambria Math" panose="02040503050406030204" pitchFamily="18" charset="0"/>
                      </a:rPr>
                      <m:t>𝜈</m:t>
                    </m:r>
                  </m:oMath>
                </a14:m>
                <a:r>
                  <a:rPr kumimoji="1" lang="en-US" altLang="ja-JP" sz="2600" dirty="0"/>
                  <a:t>.   </a:t>
                </a:r>
                <a:r>
                  <a:rPr kumimoji="1" lang="ja-JP" altLang="en-US" sz="2600"/>
                  <a:t>→ </a:t>
                </a:r>
                <a14:m>
                  <m:oMath xmlns:m="http://schemas.openxmlformats.org/officeDocument/2006/math">
                    <m:r>
                      <a:rPr lang="en-US" altLang="ja-JP" sz="2600" i="1">
                        <a:latin typeface="Cambria Math" panose="02040503050406030204" pitchFamily="18" charset="0"/>
                      </a:rPr>
                      <m:t>𝜈</m:t>
                    </m:r>
                  </m:oMath>
                </a14:m>
                <a:r>
                  <a:rPr lang="en-US" altLang="ja-JP" sz="2600" dirty="0"/>
                  <a:t>/</a:t>
                </a:r>
                <a14:m>
                  <m:oMath xmlns:m="http://schemas.openxmlformats.org/officeDocument/2006/math">
                    <m:acc>
                      <m:accPr>
                        <m:chr m:val="̅"/>
                        <m:ctrlPr>
                          <a:rPr lang="en-US" altLang="ja-JP" sz="2600" i="1">
                            <a:latin typeface="Cambria Math" panose="02040503050406030204" pitchFamily="18" charset="0"/>
                          </a:rPr>
                        </m:ctrlPr>
                      </m:accPr>
                      <m:e>
                        <m:r>
                          <a:rPr lang="en-US" altLang="ja-JP" sz="2600" i="1">
                            <a:latin typeface="Cambria Math" panose="02040503050406030204" pitchFamily="18" charset="0"/>
                          </a:rPr>
                          <m:t>𝜈</m:t>
                        </m:r>
                      </m:e>
                    </m:acc>
                  </m:oMath>
                </a14:m>
                <a:r>
                  <a:rPr lang="en-US" altLang="ja-JP" sz="2600" dirty="0"/>
                  <a:t> discrimination</a:t>
                </a:r>
              </a:p>
              <a:p>
                <a:pPr lvl="1"/>
                <a:r>
                  <a:rPr kumimoji="1" lang="en-US" altLang="ja-JP" sz="2600" dirty="0"/>
                  <a:t>I</a:t>
                </a:r>
                <a:r>
                  <a:rPr lang="en-US" altLang="ja-JP" sz="2600" dirty="0"/>
                  <a:t>nvisible energy is larger as more neutrons are produced.  </a:t>
                </a:r>
                <a:r>
                  <a:rPr lang="ja-JP" altLang="en-US" sz="2600"/>
                  <a:t>→</a:t>
                </a:r>
                <a:r>
                  <a:rPr lang="en-US" altLang="ja-JP" sz="2600" dirty="0"/>
                  <a:t> </a:t>
                </a:r>
                <a14:m>
                  <m:oMath xmlns:m="http://schemas.openxmlformats.org/officeDocument/2006/math">
                    <m:sSub>
                      <m:sSubPr>
                        <m:ctrlPr>
                          <a:rPr lang="en-US" altLang="ja-JP" sz="2600" b="0" i="1" smtClean="0">
                            <a:latin typeface="Cambria Math" panose="02040503050406030204" pitchFamily="18" charset="0"/>
                          </a:rPr>
                        </m:ctrlPr>
                      </m:sSubPr>
                      <m:e>
                        <m:r>
                          <a:rPr lang="en-US" altLang="ja-JP" sz="2600" b="0" i="1" smtClean="0">
                            <a:latin typeface="Cambria Math" panose="02040503050406030204" pitchFamily="18" charset="0"/>
                          </a:rPr>
                          <m:t>𝐸</m:t>
                        </m:r>
                      </m:e>
                      <m:sub>
                        <m:r>
                          <a:rPr lang="en-US" altLang="ja-JP" sz="2600" b="0" i="1" smtClean="0">
                            <a:latin typeface="Cambria Math" panose="02040503050406030204" pitchFamily="18" charset="0"/>
                          </a:rPr>
                          <m:t>𝜈</m:t>
                        </m:r>
                      </m:sub>
                    </m:sSub>
                  </m:oMath>
                </a14:m>
                <a:r>
                  <a:rPr kumimoji="1" lang="en-US" altLang="ja-JP" sz="2600" dirty="0"/>
                  <a:t> resolution</a:t>
                </a:r>
              </a:p>
              <a:p>
                <a:pPr lvl="1"/>
                <a:r>
                  <a:rPr lang="en-US" altLang="ja-JP" sz="2600" dirty="0"/>
                  <a:t> </a:t>
                </a:r>
                <a14:m>
                  <m:oMath xmlns:m="http://schemas.openxmlformats.org/officeDocument/2006/math">
                    <m:acc>
                      <m:accPr>
                        <m:chr m:val="⃗"/>
                        <m:ctrlPr>
                          <a:rPr lang="en-US" altLang="ja-JP" sz="2800" i="1" smtClean="0">
                            <a:latin typeface="Cambria Math" panose="02040503050406030204" pitchFamily="18" charset="0"/>
                          </a:rPr>
                        </m:ctrlPr>
                      </m:accPr>
                      <m:e>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𝑝</m:t>
                            </m:r>
                          </m:e>
                          <m:sub>
                            <m:r>
                              <a:rPr lang="en-US" altLang="ja-JP" sz="2800" b="0" i="1" smtClean="0">
                                <a:latin typeface="Cambria Math" panose="02040503050406030204" pitchFamily="18" charset="0"/>
                              </a:rPr>
                              <m:t>𝑛</m:t>
                            </m:r>
                          </m:sub>
                        </m:sSub>
                      </m:e>
                    </m:acc>
                  </m:oMath>
                </a14:m>
                <a:r>
                  <a:rPr lang="en-US" altLang="ja-JP" sz="2600" dirty="0"/>
                  <a:t>  is estimated from its displacement.  </a:t>
                </a:r>
                <a:r>
                  <a:rPr lang="ja-JP" altLang="en-US" sz="2600"/>
                  <a:t>→</a:t>
                </a:r>
                <a:r>
                  <a:rPr lang="en-US" altLang="ja-JP" sz="2600" dirty="0"/>
                  <a:t> </a:t>
                </a:r>
                <a14:m>
                  <m:oMath xmlns:m="http://schemas.openxmlformats.org/officeDocument/2006/math">
                    <m:sSub>
                      <m:sSubPr>
                        <m:ctrlPr>
                          <a:rPr lang="en-US" altLang="ja-JP" sz="2600" b="0" i="1" smtClean="0">
                            <a:latin typeface="Cambria Math" panose="02040503050406030204" pitchFamily="18" charset="0"/>
                          </a:rPr>
                        </m:ctrlPr>
                      </m:sSubPr>
                      <m:e>
                        <m:r>
                          <a:rPr lang="en-US" altLang="ja-JP" sz="2600" b="0" i="1" smtClean="0">
                            <a:latin typeface="Cambria Math" panose="02040503050406030204" pitchFamily="18" charset="0"/>
                          </a:rPr>
                          <m:t>𝐸</m:t>
                        </m:r>
                      </m:e>
                      <m:sub>
                        <m:r>
                          <a:rPr lang="en-US" altLang="ja-JP" sz="2600" b="0" i="1" smtClean="0">
                            <a:latin typeface="Cambria Math" panose="02040503050406030204" pitchFamily="18" charset="0"/>
                          </a:rPr>
                          <m:t>𝜈</m:t>
                        </m:r>
                      </m:sub>
                    </m:sSub>
                  </m:oMath>
                </a14:m>
                <a:r>
                  <a:rPr lang="en-US" altLang="ja-JP" sz="2600" dirty="0"/>
                  <a:t>, </a:t>
                </a:r>
                <a14:m>
                  <m:oMath xmlns:m="http://schemas.openxmlformats.org/officeDocument/2006/math">
                    <m:acc>
                      <m:accPr>
                        <m:chr m:val="⃗"/>
                        <m:ctrlPr>
                          <a:rPr lang="en-US" altLang="ja-JP" sz="2600" i="1" smtClean="0">
                            <a:latin typeface="Cambria Math" panose="02040503050406030204" pitchFamily="18" charset="0"/>
                          </a:rPr>
                        </m:ctrlPr>
                      </m:accPr>
                      <m:e>
                        <m:sSub>
                          <m:sSubPr>
                            <m:ctrlPr>
                              <a:rPr lang="en-US" altLang="ja-JP" sz="2600" b="0" i="1" smtClean="0">
                                <a:latin typeface="Cambria Math" panose="02040503050406030204" pitchFamily="18" charset="0"/>
                              </a:rPr>
                            </m:ctrlPr>
                          </m:sSubPr>
                          <m:e>
                            <m:r>
                              <a:rPr lang="en-US" altLang="ja-JP" sz="2600" b="0" i="1" smtClean="0">
                                <a:latin typeface="Cambria Math" panose="02040503050406030204" pitchFamily="18" charset="0"/>
                              </a:rPr>
                              <m:t>𝑑</m:t>
                            </m:r>
                          </m:e>
                          <m:sub>
                            <m:r>
                              <a:rPr lang="en-US" altLang="ja-JP" sz="2600" b="0" i="1" smtClean="0">
                                <a:latin typeface="Cambria Math" panose="02040503050406030204" pitchFamily="18" charset="0"/>
                              </a:rPr>
                              <m:t>𝜈</m:t>
                            </m:r>
                          </m:sub>
                        </m:sSub>
                      </m:e>
                    </m:acc>
                  </m:oMath>
                </a14:m>
                <a:r>
                  <a:rPr lang="en-US" altLang="ja-JP" sz="2600" dirty="0"/>
                  <a:t> resolution</a:t>
                </a:r>
              </a:p>
              <a:p>
                <a:pPr lvl="1"/>
                <a:endParaRPr lang="en-US" altLang="ja-JP" sz="2600" dirty="0"/>
              </a:p>
              <a:p>
                <a:pPr marL="457200" lvl="1" indent="0">
                  <a:buNone/>
                </a:pPr>
                <a:endParaRPr lang="en-US" altLang="ja-JP" sz="2600" dirty="0"/>
              </a:p>
              <a:p>
                <a:r>
                  <a:rPr kumimoji="1" lang="en-US" altLang="ja-JP" dirty="0"/>
                  <a:t>Muon capture is one important process for </a:t>
                </a:r>
                <a14:m>
                  <m:oMath xmlns:m="http://schemas.openxmlformats.org/officeDocument/2006/math">
                    <m:r>
                      <a:rPr kumimoji="1" lang="en-US" altLang="ja-JP" b="0" i="1" smtClean="0">
                        <a:latin typeface="Cambria Math" panose="02040503050406030204" pitchFamily="18" charset="0"/>
                      </a:rPr>
                      <m:t>𝑛</m:t>
                    </m:r>
                  </m:oMath>
                </a14:m>
                <a:r>
                  <a:rPr kumimoji="1" lang="en-US" altLang="ja-JP" dirty="0"/>
                  <a:t> production.</a:t>
                </a:r>
                <a:br>
                  <a:rPr kumimoji="1" lang="en-US" altLang="ja-JP" dirty="0"/>
                </a:br>
                <a:r>
                  <a:rPr kumimoji="1" lang="en-US" altLang="ja-JP" dirty="0"/>
                  <a:t>	</a:t>
                </a:r>
                <a14:m>
                  <m:oMath xmlns:m="http://schemas.openxmlformats.org/officeDocument/2006/math">
                    <m:sSup>
                      <m:sSupPr>
                        <m:ctrlPr>
                          <a:rPr lang="en-US" altLang="ja-JP" sz="2800" i="1">
                            <a:latin typeface="Cambria Math" panose="02040503050406030204" pitchFamily="18" charset="0"/>
                          </a:rPr>
                        </m:ctrlPr>
                      </m:sSupPr>
                      <m:e>
                        <m:r>
                          <a:rPr lang="ja-JP" altLang="en-US" sz="2800" i="1">
                            <a:latin typeface="Cambria Math" panose="02040503050406030204" pitchFamily="18" charset="0"/>
                          </a:rPr>
                          <m:t>𝜇</m:t>
                        </m:r>
                      </m:e>
                      <m:sup>
                        <m:r>
                          <a:rPr lang="en-US" altLang="ja-JP" sz="2800" i="1">
                            <a:latin typeface="Cambria Math" panose="02040503050406030204" pitchFamily="18" charset="0"/>
                          </a:rPr>
                          <m:t>−</m:t>
                        </m:r>
                      </m:sup>
                    </m:sSup>
                    <m:r>
                      <a:rPr lang="en-US" altLang="ja-JP" sz="2800">
                        <a:latin typeface="Cambria Math" panose="02040503050406030204" pitchFamily="18" charset="0"/>
                      </a:rPr>
                      <m:t>+</m:t>
                    </m:r>
                    <m:sPre>
                      <m:sPrePr>
                        <m:ctrlPr>
                          <a:rPr lang="en-US" altLang="ja-JP" sz="2800" i="1">
                            <a:latin typeface="Cambria Math" panose="02040503050406030204" pitchFamily="18" charset="0"/>
                          </a:rPr>
                        </m:ctrlPr>
                      </m:sPrePr>
                      <m:sub/>
                      <m:sup>
                        <m:r>
                          <a:rPr lang="en-US" altLang="ja-JP" sz="2800" i="1">
                            <a:latin typeface="Cambria Math" panose="02040503050406030204" pitchFamily="18" charset="0"/>
                          </a:rPr>
                          <m:t>16</m:t>
                        </m:r>
                      </m:sup>
                      <m:e>
                        <m:r>
                          <m:rPr>
                            <m:sty m:val="p"/>
                          </m:rPr>
                          <a:rPr lang="en-US" altLang="ja-JP" sz="2800">
                            <a:latin typeface="Cambria Math" panose="02040503050406030204" pitchFamily="18" charset="0"/>
                          </a:rPr>
                          <m:t>O</m:t>
                        </m:r>
                      </m:e>
                    </m:sPre>
                    <m:r>
                      <a:rPr lang="ja-JP" altLang="en-US" sz="2800" i="1">
                        <a:latin typeface="Cambria Math" panose="02040503050406030204" pitchFamily="18" charset="0"/>
                      </a:rPr>
                      <m:t>⟶</m:t>
                    </m:r>
                    <m:r>
                      <m:rPr>
                        <m:sty m:val="p"/>
                      </m:rPr>
                      <a:rPr lang="en-US" altLang="ja-JP" sz="2800">
                        <a:latin typeface="Cambria Math" panose="02040503050406030204" pitchFamily="18" charset="0"/>
                      </a:rPr>
                      <m:t>N</m:t>
                    </m:r>
                    <m:r>
                      <a:rPr lang="en-US" altLang="ja-JP" sz="2800">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𝜈</m:t>
                        </m:r>
                      </m:e>
                      <m:sub>
                        <m:r>
                          <a:rPr lang="en-US" altLang="ja-JP" sz="2800" i="1">
                            <a:latin typeface="Cambria Math" panose="02040503050406030204" pitchFamily="18" charset="0"/>
                          </a:rPr>
                          <m:t>𝜇</m:t>
                        </m:r>
                      </m:sub>
                    </m:sSub>
                    <m:r>
                      <a:rPr lang="en-US" altLang="ja-JP" sz="2800" i="1">
                        <a:latin typeface="Cambria Math" panose="02040503050406030204" pitchFamily="18" charset="0"/>
                      </a:rPr>
                      <m:t>+</m:t>
                    </m:r>
                    <m:r>
                      <m:rPr>
                        <m:sty m:val="p"/>
                      </m:rPr>
                      <a:rPr lang="en-US" altLang="ja-JP" sz="2800" i="0">
                        <a:latin typeface="Cambria Math" panose="02040503050406030204" pitchFamily="18" charset="0"/>
                      </a:rPr>
                      <m:t>n</m:t>
                    </m:r>
                    <m:r>
                      <a:rPr lang="en-US" altLang="ja-JP" sz="2800" i="0">
                        <a:latin typeface="Cambria Math" panose="02040503050406030204" pitchFamily="18" charset="0"/>
                      </a:rPr>
                      <m:t>+</m:t>
                    </m:r>
                    <m:r>
                      <m:rPr>
                        <m:sty m:val="p"/>
                      </m:rPr>
                      <a:rPr lang="en-US" altLang="ja-JP" sz="2800" i="0" smtClean="0">
                        <a:latin typeface="Cambria Math" panose="02040503050406030204" pitchFamily="18" charset="0"/>
                      </a:rPr>
                      <m:t>n</m:t>
                    </m:r>
                    <m:r>
                      <a:rPr lang="en-US" altLang="ja-JP" sz="2800" i="0">
                        <a:latin typeface="Cambria Math" panose="02040503050406030204" pitchFamily="18" charset="0"/>
                      </a:rPr>
                      <m:t>+⋯</m:t>
                    </m:r>
                  </m:oMath>
                </a14:m>
                <a:endParaRPr lang="en-US" altLang="ja-JP" sz="2800" dirty="0">
                  <a:ea typeface="Cambria Math" panose="02040503050406030204" pitchFamily="18" charset="0"/>
                </a:endParaRPr>
              </a:p>
              <a:p>
                <a:pPr marL="0" indent="0">
                  <a:buNone/>
                </a:pPr>
                <a:endParaRPr kumimoji="1" lang="en-US" altLang="ja-JP" dirty="0"/>
              </a:p>
            </p:txBody>
          </p:sp>
        </mc:Choice>
        <mc:Fallback>
          <p:sp>
            <p:nvSpPr>
              <p:cNvPr id="4" name="テキスト プレースホルダー 3">
                <a:extLst>
                  <a:ext uri="{FF2B5EF4-FFF2-40B4-BE49-F238E27FC236}">
                    <a16:creationId xmlns:a16="http://schemas.microsoft.com/office/drawing/2014/main" id="{C2A32BFF-726F-C34B-8344-E1D4855D3783}"/>
                  </a:ext>
                </a:extLst>
              </p:cNvPr>
              <p:cNvSpPr>
                <a:spLocks noGrp="1" noRot="1" noChangeAspect="1" noMove="1" noResize="1" noEditPoints="1" noAdjustHandles="1" noChangeArrowheads="1" noChangeShapeType="1" noTextEdit="1"/>
              </p:cNvSpPr>
              <p:nvPr>
                <p:ph type="body" sz="quarter" idx="13"/>
              </p:nvPr>
            </p:nvSpPr>
            <p:spPr>
              <a:xfrm>
                <a:off x="0" y="1474788"/>
                <a:ext cx="11884742" cy="4365625"/>
              </a:xfrm>
              <a:blipFill>
                <a:blip r:embed="rId3"/>
                <a:stretch>
                  <a:fillRect l="-748" t="-580"/>
                </a:stretch>
              </a:blipFill>
            </p:spPr>
            <p:txBody>
              <a:bodyPr/>
              <a:lstStyle/>
              <a:p>
                <a:r>
                  <a:rPr lang="ja-JP" altLang="en-US">
                    <a:noFill/>
                  </a:rPr>
                  <a:t> </a:t>
                </a:r>
              </a:p>
            </p:txBody>
          </p:sp>
        </mc:Fallback>
      </mc:AlternateContent>
      <p:cxnSp>
        <p:nvCxnSpPr>
          <p:cNvPr id="60" name="直線矢印コネクタ 59">
            <a:extLst>
              <a:ext uri="{FF2B5EF4-FFF2-40B4-BE49-F238E27FC236}">
                <a16:creationId xmlns:a16="http://schemas.microsoft.com/office/drawing/2014/main" id="{09907508-1C42-4C41-BB35-450725EB6180}"/>
              </a:ext>
            </a:extLst>
          </p:cNvPr>
          <p:cNvCxnSpPr>
            <a:cxnSpLocks/>
          </p:cNvCxnSpPr>
          <p:nvPr/>
        </p:nvCxnSpPr>
        <p:spPr>
          <a:xfrm flipV="1">
            <a:off x="6461760" y="5498592"/>
            <a:ext cx="1755648" cy="97536"/>
          </a:xfrm>
          <a:prstGeom prst="straightConnector1">
            <a:avLst/>
          </a:prstGeom>
          <a:ln w="25400">
            <a:solidFill>
              <a:schemeClr val="tx1"/>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D7C7C882-E8C2-7A4E-9F60-7A33123D28EF}"/>
              </a:ext>
            </a:extLst>
          </p:cNvPr>
          <p:cNvCxnSpPr>
            <a:cxnSpLocks/>
          </p:cNvCxnSpPr>
          <p:nvPr/>
        </p:nvCxnSpPr>
        <p:spPr>
          <a:xfrm flipV="1">
            <a:off x="8668887" y="4288364"/>
            <a:ext cx="1437089" cy="1110292"/>
          </a:xfrm>
          <a:prstGeom prst="straightConnector1">
            <a:avLst/>
          </a:prstGeom>
          <a:ln w="22860">
            <a:solidFill>
              <a:schemeClr val="tx1"/>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A1A5D499-6D45-DF43-A90C-6BD8B2BB4136}"/>
              </a:ext>
            </a:extLst>
          </p:cNvPr>
          <p:cNvGrpSpPr/>
          <p:nvPr/>
        </p:nvGrpSpPr>
        <p:grpSpPr>
          <a:xfrm>
            <a:off x="8741814" y="4132022"/>
            <a:ext cx="1063683" cy="1389883"/>
            <a:chOff x="5085103" y="2466664"/>
            <a:chExt cx="1546875" cy="1946593"/>
          </a:xfrm>
        </p:grpSpPr>
        <p:cxnSp>
          <p:nvCxnSpPr>
            <p:cNvPr id="87" name="直線コネクタ 86">
              <a:extLst>
                <a:ext uri="{FF2B5EF4-FFF2-40B4-BE49-F238E27FC236}">
                  <a16:creationId xmlns:a16="http://schemas.microsoft.com/office/drawing/2014/main" id="{16D10022-9BC7-1649-AB90-1D4DA1352D1D}"/>
                </a:ext>
              </a:extLst>
            </p:cNvPr>
            <p:cNvCxnSpPr>
              <a:cxnSpLocks/>
              <a:stCxn id="89" idx="0"/>
            </p:cNvCxnSpPr>
            <p:nvPr/>
          </p:nvCxnSpPr>
          <p:spPr>
            <a:xfrm flipH="1">
              <a:off x="5085103" y="2662519"/>
              <a:ext cx="322383" cy="147236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3E948AC3-C4A3-F846-963C-143125251255}"/>
                </a:ext>
              </a:extLst>
            </p:cNvPr>
            <p:cNvCxnSpPr>
              <a:cxnSpLocks/>
              <a:stCxn id="89" idx="4"/>
            </p:cNvCxnSpPr>
            <p:nvPr/>
          </p:nvCxnSpPr>
          <p:spPr>
            <a:xfrm flipH="1" flipV="1">
              <a:off x="5085961" y="4151424"/>
              <a:ext cx="1546017" cy="659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円/楕円 88">
              <a:extLst>
                <a:ext uri="{FF2B5EF4-FFF2-40B4-BE49-F238E27FC236}">
                  <a16:creationId xmlns:a16="http://schemas.microsoft.com/office/drawing/2014/main" id="{B729FEF1-FF5F-F74B-A7CE-767050809977}"/>
                </a:ext>
              </a:extLst>
            </p:cNvPr>
            <p:cNvSpPr/>
            <p:nvPr/>
          </p:nvSpPr>
          <p:spPr>
            <a:xfrm rot="19380782">
              <a:off x="5846369" y="2466664"/>
              <a:ext cx="346727" cy="1946593"/>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cxnSp>
        <p:nvCxnSpPr>
          <p:cNvPr id="63" name="直線矢印コネクタ 62">
            <a:extLst>
              <a:ext uri="{FF2B5EF4-FFF2-40B4-BE49-F238E27FC236}">
                <a16:creationId xmlns:a16="http://schemas.microsoft.com/office/drawing/2014/main" id="{A1AC9E5A-AB43-224C-B777-5EBAF32FECF1}"/>
              </a:ext>
            </a:extLst>
          </p:cNvPr>
          <p:cNvCxnSpPr>
            <a:cxnSpLocks/>
          </p:cNvCxnSpPr>
          <p:nvPr/>
        </p:nvCxnSpPr>
        <p:spPr>
          <a:xfrm>
            <a:off x="8708264" y="5507489"/>
            <a:ext cx="781930" cy="848433"/>
          </a:xfrm>
          <a:prstGeom prst="straightConnector1">
            <a:avLst/>
          </a:prstGeom>
          <a:ln w="25400">
            <a:solidFill>
              <a:schemeClr val="tx1"/>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734A70A9-AFB9-2840-96E8-A430A77546C0}"/>
              </a:ext>
            </a:extLst>
          </p:cNvPr>
          <p:cNvGrpSpPr/>
          <p:nvPr/>
        </p:nvGrpSpPr>
        <p:grpSpPr>
          <a:xfrm>
            <a:off x="10134986" y="3867215"/>
            <a:ext cx="534998" cy="432642"/>
            <a:chOff x="8709242" y="4663369"/>
            <a:chExt cx="479226" cy="418862"/>
          </a:xfrm>
          <a:solidFill>
            <a:schemeClr val="accent1">
              <a:lumMod val="60000"/>
              <a:lumOff val="40000"/>
            </a:schemeClr>
          </a:solidFill>
        </p:grpSpPr>
        <p:sp>
          <p:nvSpPr>
            <p:cNvPr id="77" name="円/楕円 76">
              <a:extLst>
                <a:ext uri="{FF2B5EF4-FFF2-40B4-BE49-F238E27FC236}">
                  <a16:creationId xmlns:a16="http://schemas.microsoft.com/office/drawing/2014/main" id="{9C830EE0-418B-924C-A30A-E3C18D051BF8}"/>
                </a:ext>
              </a:extLst>
            </p:cNvPr>
            <p:cNvSpPr/>
            <p:nvPr/>
          </p:nvSpPr>
          <p:spPr>
            <a:xfrm>
              <a:off x="8793880" y="469139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78" name="円/楕円 77">
              <a:extLst>
                <a:ext uri="{FF2B5EF4-FFF2-40B4-BE49-F238E27FC236}">
                  <a16:creationId xmlns:a16="http://schemas.microsoft.com/office/drawing/2014/main" id="{C827D88E-D88B-074E-A6AE-1D539B32B711}"/>
                </a:ext>
              </a:extLst>
            </p:cNvPr>
            <p:cNvSpPr/>
            <p:nvPr/>
          </p:nvSpPr>
          <p:spPr>
            <a:xfrm>
              <a:off x="8915087" y="472147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79" name="円/楕円 78">
              <a:extLst>
                <a:ext uri="{FF2B5EF4-FFF2-40B4-BE49-F238E27FC236}">
                  <a16:creationId xmlns:a16="http://schemas.microsoft.com/office/drawing/2014/main" id="{6F284777-7F35-784C-AA8B-5D558A5D0805}"/>
                </a:ext>
              </a:extLst>
            </p:cNvPr>
            <p:cNvSpPr/>
            <p:nvPr/>
          </p:nvSpPr>
          <p:spPr>
            <a:xfrm>
              <a:off x="8847551" y="481166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80" name="円/楕円 79">
              <a:extLst>
                <a:ext uri="{FF2B5EF4-FFF2-40B4-BE49-F238E27FC236}">
                  <a16:creationId xmlns:a16="http://schemas.microsoft.com/office/drawing/2014/main" id="{456C96C8-F562-A74C-994C-F74469653187}"/>
                </a:ext>
              </a:extLst>
            </p:cNvPr>
            <p:cNvSpPr/>
            <p:nvPr/>
          </p:nvSpPr>
          <p:spPr>
            <a:xfrm>
              <a:off x="9006214" y="477957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81" name="円/楕円 80">
              <a:extLst>
                <a:ext uri="{FF2B5EF4-FFF2-40B4-BE49-F238E27FC236}">
                  <a16:creationId xmlns:a16="http://schemas.microsoft.com/office/drawing/2014/main" id="{EFFC2E6D-A4A9-D04F-8592-7FD10AB32973}"/>
                </a:ext>
              </a:extLst>
            </p:cNvPr>
            <p:cNvSpPr/>
            <p:nvPr/>
          </p:nvSpPr>
          <p:spPr>
            <a:xfrm>
              <a:off x="8709242" y="4779570"/>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82" name="円/楕円 81">
              <a:extLst>
                <a:ext uri="{FF2B5EF4-FFF2-40B4-BE49-F238E27FC236}">
                  <a16:creationId xmlns:a16="http://schemas.microsoft.com/office/drawing/2014/main" id="{C555BCE7-3D65-ED4C-892A-E7482E079111}"/>
                </a:ext>
              </a:extLst>
            </p:cNvPr>
            <p:cNvSpPr/>
            <p:nvPr/>
          </p:nvSpPr>
          <p:spPr>
            <a:xfrm>
              <a:off x="8778920" y="4901850"/>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83" name="円/楕円 82">
              <a:extLst>
                <a:ext uri="{FF2B5EF4-FFF2-40B4-BE49-F238E27FC236}">
                  <a16:creationId xmlns:a16="http://schemas.microsoft.com/office/drawing/2014/main" id="{B13A3100-092C-2843-9DF7-E02B061EA7F8}"/>
                </a:ext>
              </a:extLst>
            </p:cNvPr>
            <p:cNvSpPr/>
            <p:nvPr/>
          </p:nvSpPr>
          <p:spPr>
            <a:xfrm>
              <a:off x="8949950" y="4892488"/>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84" name="円/楕円 83">
              <a:extLst>
                <a:ext uri="{FF2B5EF4-FFF2-40B4-BE49-F238E27FC236}">
                  <a16:creationId xmlns:a16="http://schemas.microsoft.com/office/drawing/2014/main" id="{5CA62ABF-7FE9-0840-899B-F2D60E334EA9}"/>
                </a:ext>
              </a:extLst>
            </p:cNvPr>
            <p:cNvSpPr/>
            <p:nvPr/>
          </p:nvSpPr>
          <p:spPr>
            <a:xfrm>
              <a:off x="8795828" y="4765198"/>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85" name="円/楕円 84">
              <a:extLst>
                <a:ext uri="{FF2B5EF4-FFF2-40B4-BE49-F238E27FC236}">
                  <a16:creationId xmlns:a16="http://schemas.microsoft.com/office/drawing/2014/main" id="{5F76339C-BA21-5D42-A2B9-2C54A9FBAE28}"/>
                </a:ext>
              </a:extLst>
            </p:cNvPr>
            <p:cNvSpPr/>
            <p:nvPr/>
          </p:nvSpPr>
          <p:spPr>
            <a:xfrm>
              <a:off x="8886955" y="4663369"/>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86" name="円/楕円 85">
              <a:extLst>
                <a:ext uri="{FF2B5EF4-FFF2-40B4-BE49-F238E27FC236}">
                  <a16:creationId xmlns:a16="http://schemas.microsoft.com/office/drawing/2014/main" id="{77961BC0-7774-2A4E-84F8-C76E7D2F436E}"/>
                </a:ext>
              </a:extLst>
            </p:cNvPr>
            <p:cNvSpPr/>
            <p:nvPr/>
          </p:nvSpPr>
          <p:spPr>
            <a:xfrm>
              <a:off x="8915087" y="4784522"/>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mc:AlternateContent xmlns:mc="http://schemas.openxmlformats.org/markup-compatibility/2006">
        <mc:Choice xmlns:a14="http://schemas.microsoft.com/office/drawing/2010/main" Requires="a14">
          <p:sp>
            <p:nvSpPr>
              <p:cNvPr id="65" name="テキスト ボックス 64">
                <a:extLst>
                  <a:ext uri="{FF2B5EF4-FFF2-40B4-BE49-F238E27FC236}">
                    <a16:creationId xmlns:a16="http://schemas.microsoft.com/office/drawing/2014/main" id="{53EF3F04-533C-7C4D-B1FC-B9D50BCCD820}"/>
                  </a:ext>
                </a:extLst>
              </p:cNvPr>
              <p:cNvSpPr txBox="1"/>
              <p:nvPr/>
            </p:nvSpPr>
            <p:spPr>
              <a:xfrm>
                <a:off x="6584132" y="5063679"/>
                <a:ext cx="49808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𝜈</m:t>
                      </m:r>
                    </m:oMath>
                  </m:oMathPara>
                </a14:m>
                <a:endParaRPr lang="en-US" altLang="ja-JP" sz="3200" b="0" dirty="0"/>
              </a:p>
            </p:txBody>
          </p:sp>
        </mc:Choice>
        <mc:Fallback>
          <p:sp>
            <p:nvSpPr>
              <p:cNvPr id="65" name="テキスト ボックス 64">
                <a:extLst>
                  <a:ext uri="{FF2B5EF4-FFF2-40B4-BE49-F238E27FC236}">
                    <a16:creationId xmlns:a16="http://schemas.microsoft.com/office/drawing/2014/main" id="{53EF3F04-533C-7C4D-B1FC-B9D50BCCD820}"/>
                  </a:ext>
                </a:extLst>
              </p:cNvPr>
              <p:cNvSpPr txBox="1">
                <a:spLocks noRot="1" noChangeAspect="1" noMove="1" noResize="1" noEditPoints="1" noAdjustHandles="1" noChangeArrowheads="1" noChangeShapeType="1" noTextEdit="1"/>
              </p:cNvSpPr>
              <p:nvPr/>
            </p:nvSpPr>
            <p:spPr>
              <a:xfrm>
                <a:off x="6584132" y="5063679"/>
                <a:ext cx="498085" cy="58477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6" name="テキスト ボックス 65">
                <a:extLst>
                  <a:ext uri="{FF2B5EF4-FFF2-40B4-BE49-F238E27FC236}">
                    <a16:creationId xmlns:a16="http://schemas.microsoft.com/office/drawing/2014/main" id="{C8E5A615-7415-5045-BF15-7E0DB17BB800}"/>
                  </a:ext>
                </a:extLst>
              </p:cNvPr>
              <p:cNvSpPr txBox="1"/>
              <p:nvPr/>
            </p:nvSpPr>
            <p:spPr>
              <a:xfrm>
                <a:off x="9264313" y="4103240"/>
                <a:ext cx="74815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3200" b="0" i="1" smtClean="0">
                              <a:latin typeface="Cambria Math" panose="02040503050406030204" pitchFamily="18" charset="0"/>
                            </a:rPr>
                          </m:ctrlPr>
                        </m:sSupPr>
                        <m:e>
                          <m:r>
                            <m:rPr>
                              <m:sty m:val="p"/>
                            </m:rPr>
                            <a:rPr kumimoji="1" lang="en-US" altLang="ja-JP" sz="3200" b="0" i="0" smtClean="0">
                              <a:latin typeface="Cambria Math" panose="02040503050406030204" pitchFamily="18" charset="0"/>
                            </a:rPr>
                            <m:t>μ</m:t>
                          </m:r>
                        </m:e>
                        <m:sup>
                          <m:r>
                            <a:rPr kumimoji="1" lang="en-US" altLang="ja-JP" sz="3200" b="0" i="0" smtClean="0">
                              <a:latin typeface="Cambria Math" panose="02040503050406030204" pitchFamily="18" charset="0"/>
                            </a:rPr>
                            <m:t>−</m:t>
                          </m:r>
                        </m:sup>
                      </m:sSup>
                    </m:oMath>
                  </m:oMathPara>
                </a14:m>
                <a:endParaRPr kumimoji="1" lang="ja-JP" altLang="en-US" sz="3200"/>
              </a:p>
            </p:txBody>
          </p:sp>
        </mc:Choice>
        <mc:Fallback>
          <p:sp>
            <p:nvSpPr>
              <p:cNvPr id="66" name="テキスト ボックス 65">
                <a:extLst>
                  <a:ext uri="{FF2B5EF4-FFF2-40B4-BE49-F238E27FC236}">
                    <a16:creationId xmlns:a16="http://schemas.microsoft.com/office/drawing/2014/main" id="{C8E5A615-7415-5045-BF15-7E0DB17BB800}"/>
                  </a:ext>
                </a:extLst>
              </p:cNvPr>
              <p:cNvSpPr txBox="1">
                <a:spLocks noRot="1" noChangeAspect="1" noMove="1" noResize="1" noEditPoints="1" noAdjustHandles="1" noChangeArrowheads="1" noChangeShapeType="1" noTextEdit="1"/>
              </p:cNvSpPr>
              <p:nvPr/>
            </p:nvSpPr>
            <p:spPr>
              <a:xfrm>
                <a:off x="9264313" y="4103240"/>
                <a:ext cx="748153" cy="584775"/>
              </a:xfrm>
              <a:prstGeom prst="rect">
                <a:avLst/>
              </a:prstGeom>
              <a:blipFill>
                <a:blip r:embed="rId5"/>
                <a:stretch>
                  <a:fillRect b="-8511"/>
                </a:stretch>
              </a:blipFill>
            </p:spPr>
            <p:txBody>
              <a:bodyPr/>
              <a:lstStyle/>
              <a:p>
                <a:r>
                  <a:rPr lang="ja-JP" altLang="en-US">
                    <a:noFill/>
                  </a:rPr>
                  <a:t> </a:t>
                </a:r>
              </a:p>
            </p:txBody>
          </p:sp>
        </mc:Fallback>
      </mc:AlternateContent>
      <p:sp>
        <p:nvSpPr>
          <p:cNvPr id="67" name="テキスト ボックス 66">
            <a:extLst>
              <a:ext uri="{FF2B5EF4-FFF2-40B4-BE49-F238E27FC236}">
                <a16:creationId xmlns:a16="http://schemas.microsoft.com/office/drawing/2014/main" id="{4B38D995-5964-E84F-A1DB-C42469041209}"/>
              </a:ext>
            </a:extLst>
          </p:cNvPr>
          <p:cNvSpPr txBox="1"/>
          <p:nvPr/>
        </p:nvSpPr>
        <p:spPr>
          <a:xfrm>
            <a:off x="10517561" y="4154197"/>
            <a:ext cx="736099" cy="584775"/>
          </a:xfrm>
          <a:prstGeom prst="rect">
            <a:avLst/>
          </a:prstGeom>
          <a:noFill/>
        </p:spPr>
        <p:txBody>
          <a:bodyPr wrap="none" rtlCol="0">
            <a:spAutoFit/>
          </a:bodyPr>
          <a:lstStyle/>
          <a:p>
            <a:r>
              <a:rPr kumimoji="1" lang="en-US" altLang="ja-JP" sz="3200" baseline="30000" dirty="0"/>
              <a:t>16</a:t>
            </a:r>
            <a:r>
              <a:rPr kumimoji="1" lang="en-US" altLang="ja-JP" sz="3200" dirty="0"/>
              <a:t>O</a:t>
            </a:r>
            <a:endParaRPr kumimoji="1" lang="ja-JP" altLang="en-US" sz="3200" baseline="30000"/>
          </a:p>
        </p:txBody>
      </p:sp>
      <p:cxnSp>
        <p:nvCxnSpPr>
          <p:cNvPr id="68" name="直線矢印コネクタ 67">
            <a:extLst>
              <a:ext uri="{FF2B5EF4-FFF2-40B4-BE49-F238E27FC236}">
                <a16:creationId xmlns:a16="http://schemas.microsoft.com/office/drawing/2014/main" id="{A5F7FE5D-5EFD-8046-90EA-A5988E1EC97C}"/>
              </a:ext>
            </a:extLst>
          </p:cNvPr>
          <p:cNvCxnSpPr>
            <a:cxnSpLocks/>
          </p:cNvCxnSpPr>
          <p:nvPr/>
        </p:nvCxnSpPr>
        <p:spPr>
          <a:xfrm flipH="1" flipV="1">
            <a:off x="10254736" y="3171492"/>
            <a:ext cx="51044" cy="612598"/>
          </a:xfrm>
          <a:prstGeom prst="straightConnector1">
            <a:avLst/>
          </a:prstGeom>
          <a:ln w="25400">
            <a:solidFill>
              <a:schemeClr val="tx1"/>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D349FB76-2817-F246-9C5C-629733FF9B00}"/>
              </a:ext>
            </a:extLst>
          </p:cNvPr>
          <p:cNvSpPr txBox="1"/>
          <p:nvPr/>
        </p:nvSpPr>
        <p:spPr>
          <a:xfrm>
            <a:off x="10388136" y="2846399"/>
            <a:ext cx="401072" cy="584775"/>
          </a:xfrm>
          <a:prstGeom prst="rect">
            <a:avLst/>
          </a:prstGeom>
          <a:noFill/>
        </p:spPr>
        <p:txBody>
          <a:bodyPr wrap="none" rtlCol="0">
            <a:spAutoFit/>
          </a:bodyPr>
          <a:lstStyle/>
          <a:p>
            <a:r>
              <a:rPr kumimoji="1" lang="en-US" altLang="ja-JP" sz="3200" dirty="0"/>
              <a:t>n</a:t>
            </a:r>
            <a:endParaRPr kumimoji="1" lang="ja-JP" altLang="en-US" sz="3200"/>
          </a:p>
        </p:txBody>
      </p:sp>
      <p:sp>
        <p:nvSpPr>
          <p:cNvPr id="70" name="テキスト ボックス 69">
            <a:extLst>
              <a:ext uri="{FF2B5EF4-FFF2-40B4-BE49-F238E27FC236}">
                <a16:creationId xmlns:a16="http://schemas.microsoft.com/office/drawing/2014/main" id="{6743E7E7-D8AD-1142-9FBC-4240C5CB83C5}"/>
              </a:ext>
            </a:extLst>
          </p:cNvPr>
          <p:cNvSpPr txBox="1"/>
          <p:nvPr/>
        </p:nvSpPr>
        <p:spPr>
          <a:xfrm>
            <a:off x="8562423" y="6309960"/>
            <a:ext cx="401072" cy="584775"/>
          </a:xfrm>
          <a:prstGeom prst="rect">
            <a:avLst/>
          </a:prstGeom>
          <a:noFill/>
        </p:spPr>
        <p:txBody>
          <a:bodyPr wrap="none" rtlCol="0">
            <a:spAutoFit/>
          </a:bodyPr>
          <a:lstStyle/>
          <a:p>
            <a:r>
              <a:rPr kumimoji="1" lang="en-US" altLang="ja-JP" sz="3200" dirty="0"/>
              <a:t>n</a:t>
            </a:r>
            <a:endParaRPr kumimoji="1" lang="ja-JP" altLang="en-US" sz="3200"/>
          </a:p>
        </p:txBody>
      </p:sp>
      <p:sp>
        <p:nvSpPr>
          <p:cNvPr id="73" name="円/楕円 72">
            <a:extLst>
              <a:ext uri="{FF2B5EF4-FFF2-40B4-BE49-F238E27FC236}">
                <a16:creationId xmlns:a16="http://schemas.microsoft.com/office/drawing/2014/main" id="{F36B07E9-5D0A-B644-A747-FDC103E154C4}"/>
              </a:ext>
            </a:extLst>
          </p:cNvPr>
          <p:cNvSpPr/>
          <p:nvPr/>
        </p:nvSpPr>
        <p:spPr>
          <a:xfrm>
            <a:off x="9699320" y="3142121"/>
            <a:ext cx="178585" cy="1824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矢印コネクタ 73">
            <a:extLst>
              <a:ext uri="{FF2B5EF4-FFF2-40B4-BE49-F238E27FC236}">
                <a16:creationId xmlns:a16="http://schemas.microsoft.com/office/drawing/2014/main" id="{10B4DB91-F587-D344-9FE6-1F46DED6768C}"/>
              </a:ext>
            </a:extLst>
          </p:cNvPr>
          <p:cNvCxnSpPr>
            <a:cxnSpLocks/>
          </p:cNvCxnSpPr>
          <p:nvPr/>
        </p:nvCxnSpPr>
        <p:spPr>
          <a:xfrm flipH="1" flipV="1">
            <a:off x="9813432" y="3362309"/>
            <a:ext cx="353320" cy="478010"/>
          </a:xfrm>
          <a:prstGeom prst="straightConnector1">
            <a:avLst/>
          </a:prstGeom>
          <a:ln w="25400">
            <a:solidFill>
              <a:schemeClr val="tx1"/>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98E1E526-0CA5-3A4B-B5CB-6A9B4F266F38}"/>
              </a:ext>
            </a:extLst>
          </p:cNvPr>
          <p:cNvSpPr txBox="1"/>
          <p:nvPr/>
        </p:nvSpPr>
        <p:spPr>
          <a:xfrm>
            <a:off x="9287635" y="2953950"/>
            <a:ext cx="401072" cy="584775"/>
          </a:xfrm>
          <a:prstGeom prst="rect">
            <a:avLst/>
          </a:prstGeom>
          <a:noFill/>
        </p:spPr>
        <p:txBody>
          <a:bodyPr wrap="none" rtlCol="0">
            <a:spAutoFit/>
          </a:bodyPr>
          <a:lstStyle/>
          <a:p>
            <a:r>
              <a:rPr kumimoji="1" lang="en-US" altLang="ja-JP" sz="3200" dirty="0"/>
              <a:t>n</a:t>
            </a:r>
            <a:endParaRPr kumimoji="1" lang="ja-JP" altLang="en-US" sz="3200"/>
          </a:p>
        </p:txBody>
      </p:sp>
      <p:sp>
        <p:nvSpPr>
          <p:cNvPr id="76" name="テキスト ボックス 75">
            <a:extLst>
              <a:ext uri="{FF2B5EF4-FFF2-40B4-BE49-F238E27FC236}">
                <a16:creationId xmlns:a16="http://schemas.microsoft.com/office/drawing/2014/main" id="{9B065176-C26A-DB47-B0FC-351748FC7F8B}"/>
              </a:ext>
            </a:extLst>
          </p:cNvPr>
          <p:cNvSpPr txBox="1"/>
          <p:nvPr/>
        </p:nvSpPr>
        <p:spPr>
          <a:xfrm>
            <a:off x="10809165" y="3069921"/>
            <a:ext cx="497252" cy="584775"/>
          </a:xfrm>
          <a:prstGeom prst="rect">
            <a:avLst/>
          </a:prstGeom>
          <a:noFill/>
        </p:spPr>
        <p:txBody>
          <a:bodyPr wrap="none" rtlCol="0">
            <a:spAutoFit/>
          </a:bodyPr>
          <a:lstStyle/>
          <a:p>
            <a:r>
              <a:rPr kumimoji="1" lang="en-US" altLang="ja-JP" sz="3200" dirty="0"/>
              <a:t>...</a:t>
            </a:r>
            <a:endParaRPr kumimoji="1" lang="ja-JP" altLang="en-US" sz="3200"/>
          </a:p>
        </p:txBody>
      </p:sp>
      <p:sp>
        <p:nvSpPr>
          <p:cNvPr id="90" name="円/楕円 89">
            <a:extLst>
              <a:ext uri="{FF2B5EF4-FFF2-40B4-BE49-F238E27FC236}">
                <a16:creationId xmlns:a16="http://schemas.microsoft.com/office/drawing/2014/main" id="{26B7AFC0-2627-7846-A7B8-A82DDCB68F87}"/>
              </a:ext>
            </a:extLst>
          </p:cNvPr>
          <p:cNvSpPr/>
          <p:nvPr/>
        </p:nvSpPr>
        <p:spPr>
          <a:xfrm>
            <a:off x="10152621" y="2938720"/>
            <a:ext cx="178585" cy="1824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a:extLst>
              <a:ext uri="{FF2B5EF4-FFF2-40B4-BE49-F238E27FC236}">
                <a16:creationId xmlns:a16="http://schemas.microsoft.com/office/drawing/2014/main" id="{3E2B10D8-72FC-3347-8663-9E3767435D0B}"/>
              </a:ext>
            </a:extLst>
          </p:cNvPr>
          <p:cNvSpPr/>
          <p:nvPr/>
        </p:nvSpPr>
        <p:spPr>
          <a:xfrm>
            <a:off x="9501993" y="6355922"/>
            <a:ext cx="178585" cy="1824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吹き出し 92">
            <a:extLst>
              <a:ext uri="{FF2B5EF4-FFF2-40B4-BE49-F238E27FC236}">
                <a16:creationId xmlns:a16="http://schemas.microsoft.com/office/drawing/2014/main" id="{B259C0C4-E6E9-BD45-A857-4B3A415C83FA}"/>
              </a:ext>
            </a:extLst>
          </p:cNvPr>
          <p:cNvSpPr/>
          <p:nvPr/>
        </p:nvSpPr>
        <p:spPr>
          <a:xfrm>
            <a:off x="9817388" y="5494641"/>
            <a:ext cx="2294230" cy="796431"/>
          </a:xfrm>
          <a:prstGeom prst="wedgeRoundRectCallout">
            <a:avLst>
              <a:gd name="adj1" fmla="val -27943"/>
              <a:gd name="adj2" fmla="val -183047"/>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0" rtlCol="0" anchor="ctr"/>
          <a:lstStyle/>
          <a:p>
            <a:pPr algn="ctr">
              <a:lnSpc>
                <a:spcPts val="2600"/>
              </a:lnSpc>
            </a:pPr>
            <a:r>
              <a:rPr kumimoji="1" lang="en-US" altLang="ja-JP" sz="2800" dirty="0">
                <a:solidFill>
                  <a:schemeClr val="tx1"/>
                </a:solidFill>
              </a:rPr>
              <a:t>Muon capture</a:t>
            </a:r>
          </a:p>
          <a:p>
            <a:pPr algn="ctr">
              <a:lnSpc>
                <a:spcPts val="2600"/>
              </a:lnSpc>
            </a:pPr>
            <a:r>
              <a:rPr lang="en-US" altLang="ja-JP" sz="2800" dirty="0">
                <a:solidFill>
                  <a:schemeClr val="tx1"/>
                </a:solidFill>
              </a:rPr>
              <a:t>(This talk)</a:t>
            </a:r>
            <a:endParaRPr kumimoji="1" lang="ja-JP" altLang="en-US" sz="2800">
              <a:solidFill>
                <a:schemeClr val="tx1"/>
              </a:solidFill>
            </a:endParaRPr>
          </a:p>
        </p:txBody>
      </p:sp>
      <p:sp>
        <p:nvSpPr>
          <p:cNvPr id="94" name="角丸四角形吹き出し 93">
            <a:extLst>
              <a:ext uri="{FF2B5EF4-FFF2-40B4-BE49-F238E27FC236}">
                <a16:creationId xmlns:a16="http://schemas.microsoft.com/office/drawing/2014/main" id="{14480105-8F3C-5248-B0E5-30BCFBBA7D42}"/>
              </a:ext>
            </a:extLst>
          </p:cNvPr>
          <p:cNvSpPr/>
          <p:nvPr/>
        </p:nvSpPr>
        <p:spPr>
          <a:xfrm>
            <a:off x="6191315" y="6016261"/>
            <a:ext cx="1944777" cy="713723"/>
          </a:xfrm>
          <a:prstGeom prst="wedgeRoundRectCallout">
            <a:avLst>
              <a:gd name="adj1" fmla="val 57167"/>
              <a:gd name="adj2" fmla="val -99724"/>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0" rtlCol="0" anchor="ctr"/>
          <a:lstStyle/>
          <a:p>
            <a:pPr algn="ctr">
              <a:lnSpc>
                <a:spcPts val="2400"/>
              </a:lnSpc>
            </a:pPr>
            <a:r>
              <a:rPr kumimoji="1" lang="en-US" altLang="ja-JP" sz="2800" dirty="0">
                <a:solidFill>
                  <a:schemeClr val="tx1">
                    <a:lumMod val="65000"/>
                    <a:lumOff val="35000"/>
                  </a:schemeClr>
                </a:solidFill>
              </a:rPr>
              <a:t>Neutrino interaction</a:t>
            </a:r>
            <a:endParaRPr kumimoji="1" lang="ja-JP" altLang="en-US" sz="2800">
              <a:solidFill>
                <a:schemeClr val="tx1">
                  <a:lumMod val="65000"/>
                  <a:lumOff val="35000"/>
                </a:schemeClr>
              </a:solidFill>
            </a:endParaRPr>
          </a:p>
        </p:txBody>
      </p:sp>
      <p:sp>
        <p:nvSpPr>
          <p:cNvPr id="95" name="テキスト ボックス 94">
            <a:extLst>
              <a:ext uri="{FF2B5EF4-FFF2-40B4-BE49-F238E27FC236}">
                <a16:creationId xmlns:a16="http://schemas.microsoft.com/office/drawing/2014/main" id="{58AFD250-9626-1143-BEE9-6E48DCE1FD33}"/>
              </a:ext>
            </a:extLst>
          </p:cNvPr>
          <p:cNvSpPr txBox="1"/>
          <p:nvPr/>
        </p:nvSpPr>
        <p:spPr>
          <a:xfrm>
            <a:off x="2428661" y="5745164"/>
            <a:ext cx="3383234" cy="523220"/>
          </a:xfrm>
          <a:prstGeom prst="rect">
            <a:avLst/>
          </a:prstGeom>
          <a:noFill/>
        </p:spPr>
        <p:txBody>
          <a:bodyPr wrap="none" rtlCol="0">
            <a:spAutoFit/>
          </a:bodyPr>
          <a:lstStyle/>
          <a:p>
            <a:r>
              <a:rPr kumimoji="1" lang="en-US" altLang="ja-JP" sz="2800" dirty="0">
                <a:solidFill>
                  <a:srgbClr val="FF0000"/>
                </a:solidFill>
              </a:rPr>
              <a:t>How many neutrons ?</a:t>
            </a:r>
            <a:endParaRPr kumimoji="1" lang="ja-JP" altLang="en-US" sz="2800">
              <a:solidFill>
                <a:srgbClr val="FF0000"/>
              </a:solidFill>
            </a:endParaRPr>
          </a:p>
        </p:txBody>
      </p:sp>
      <p:cxnSp>
        <p:nvCxnSpPr>
          <p:cNvPr id="97" name="直線コネクタ 96">
            <a:extLst>
              <a:ext uri="{FF2B5EF4-FFF2-40B4-BE49-F238E27FC236}">
                <a16:creationId xmlns:a16="http://schemas.microsoft.com/office/drawing/2014/main" id="{E6288201-CE8D-564E-B5FA-8C6D21604DF3}"/>
              </a:ext>
            </a:extLst>
          </p:cNvPr>
          <p:cNvCxnSpPr/>
          <p:nvPr/>
        </p:nvCxnSpPr>
        <p:spPr>
          <a:xfrm>
            <a:off x="4389120" y="5161215"/>
            <a:ext cx="1645920" cy="0"/>
          </a:xfrm>
          <a:prstGeom prst="line">
            <a:avLst/>
          </a:prstGeom>
          <a:ln w="635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3D7AFEE8-FDAD-6C4A-8FD5-CA2E72A3A13D}"/>
              </a:ext>
            </a:extLst>
          </p:cNvPr>
          <p:cNvCxnSpPr/>
          <p:nvPr/>
        </p:nvCxnSpPr>
        <p:spPr>
          <a:xfrm flipV="1">
            <a:off x="4389120" y="5258751"/>
            <a:ext cx="408850" cy="584775"/>
          </a:xfrm>
          <a:prstGeom prst="straightConnector1">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41" name="グループ化 40">
            <a:extLst>
              <a:ext uri="{FF2B5EF4-FFF2-40B4-BE49-F238E27FC236}">
                <a16:creationId xmlns:a16="http://schemas.microsoft.com/office/drawing/2014/main" id="{530218FB-496E-EB4F-9496-E8A25C1157A8}"/>
              </a:ext>
            </a:extLst>
          </p:cNvPr>
          <p:cNvGrpSpPr/>
          <p:nvPr/>
        </p:nvGrpSpPr>
        <p:grpSpPr>
          <a:xfrm>
            <a:off x="8251322" y="5251007"/>
            <a:ext cx="534998" cy="432642"/>
            <a:chOff x="8709242" y="4663369"/>
            <a:chExt cx="479226" cy="418862"/>
          </a:xfrm>
          <a:solidFill>
            <a:schemeClr val="accent1">
              <a:lumMod val="60000"/>
              <a:lumOff val="40000"/>
            </a:schemeClr>
          </a:solidFill>
        </p:grpSpPr>
        <p:sp>
          <p:nvSpPr>
            <p:cNvPr id="42" name="円/楕円 41">
              <a:extLst>
                <a:ext uri="{FF2B5EF4-FFF2-40B4-BE49-F238E27FC236}">
                  <a16:creationId xmlns:a16="http://schemas.microsoft.com/office/drawing/2014/main" id="{20A6FC1A-2C33-7F49-9F6B-C14136DC20EB}"/>
                </a:ext>
              </a:extLst>
            </p:cNvPr>
            <p:cNvSpPr/>
            <p:nvPr/>
          </p:nvSpPr>
          <p:spPr>
            <a:xfrm>
              <a:off x="8793880" y="469139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3" name="円/楕円 42">
              <a:extLst>
                <a:ext uri="{FF2B5EF4-FFF2-40B4-BE49-F238E27FC236}">
                  <a16:creationId xmlns:a16="http://schemas.microsoft.com/office/drawing/2014/main" id="{D70CF99F-5E1F-044C-AA59-7F2CCA33A54E}"/>
                </a:ext>
              </a:extLst>
            </p:cNvPr>
            <p:cNvSpPr/>
            <p:nvPr/>
          </p:nvSpPr>
          <p:spPr>
            <a:xfrm>
              <a:off x="8915087" y="472147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4" name="円/楕円 43">
              <a:extLst>
                <a:ext uri="{FF2B5EF4-FFF2-40B4-BE49-F238E27FC236}">
                  <a16:creationId xmlns:a16="http://schemas.microsoft.com/office/drawing/2014/main" id="{9E060033-9BF1-8640-A221-ECBDFD3A5BFE}"/>
                </a:ext>
              </a:extLst>
            </p:cNvPr>
            <p:cNvSpPr/>
            <p:nvPr/>
          </p:nvSpPr>
          <p:spPr>
            <a:xfrm>
              <a:off x="8847551" y="481166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5" name="円/楕円 44">
              <a:extLst>
                <a:ext uri="{FF2B5EF4-FFF2-40B4-BE49-F238E27FC236}">
                  <a16:creationId xmlns:a16="http://schemas.microsoft.com/office/drawing/2014/main" id="{AA786C1F-ECC2-264C-9BC4-CE2A5ADCF5A3}"/>
                </a:ext>
              </a:extLst>
            </p:cNvPr>
            <p:cNvSpPr/>
            <p:nvPr/>
          </p:nvSpPr>
          <p:spPr>
            <a:xfrm>
              <a:off x="9006214" y="477957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6" name="円/楕円 45">
              <a:extLst>
                <a:ext uri="{FF2B5EF4-FFF2-40B4-BE49-F238E27FC236}">
                  <a16:creationId xmlns:a16="http://schemas.microsoft.com/office/drawing/2014/main" id="{A6D70C94-8D58-3349-8377-B0D54EE6A0FB}"/>
                </a:ext>
              </a:extLst>
            </p:cNvPr>
            <p:cNvSpPr/>
            <p:nvPr/>
          </p:nvSpPr>
          <p:spPr>
            <a:xfrm>
              <a:off x="8709242" y="4779570"/>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7" name="円/楕円 46">
              <a:extLst>
                <a:ext uri="{FF2B5EF4-FFF2-40B4-BE49-F238E27FC236}">
                  <a16:creationId xmlns:a16="http://schemas.microsoft.com/office/drawing/2014/main" id="{87FF3206-0BDB-994C-A88C-693134ACF198}"/>
                </a:ext>
              </a:extLst>
            </p:cNvPr>
            <p:cNvSpPr/>
            <p:nvPr/>
          </p:nvSpPr>
          <p:spPr>
            <a:xfrm>
              <a:off x="8778920" y="4901850"/>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8" name="円/楕円 47">
              <a:extLst>
                <a:ext uri="{FF2B5EF4-FFF2-40B4-BE49-F238E27FC236}">
                  <a16:creationId xmlns:a16="http://schemas.microsoft.com/office/drawing/2014/main" id="{F01216BA-CA5F-6340-BE2F-F1BD7B8C2D3A}"/>
                </a:ext>
              </a:extLst>
            </p:cNvPr>
            <p:cNvSpPr/>
            <p:nvPr/>
          </p:nvSpPr>
          <p:spPr>
            <a:xfrm>
              <a:off x="8949950" y="4892488"/>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9" name="円/楕円 48">
              <a:extLst>
                <a:ext uri="{FF2B5EF4-FFF2-40B4-BE49-F238E27FC236}">
                  <a16:creationId xmlns:a16="http://schemas.microsoft.com/office/drawing/2014/main" id="{DFC1EF31-DCDA-8041-B4DE-FD39D0D08C38}"/>
                </a:ext>
              </a:extLst>
            </p:cNvPr>
            <p:cNvSpPr/>
            <p:nvPr/>
          </p:nvSpPr>
          <p:spPr>
            <a:xfrm>
              <a:off x="8795828" y="4765198"/>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50" name="円/楕円 49">
              <a:extLst>
                <a:ext uri="{FF2B5EF4-FFF2-40B4-BE49-F238E27FC236}">
                  <a16:creationId xmlns:a16="http://schemas.microsoft.com/office/drawing/2014/main" id="{D058EF91-2F52-1044-87DE-24B20495805E}"/>
                </a:ext>
              </a:extLst>
            </p:cNvPr>
            <p:cNvSpPr/>
            <p:nvPr/>
          </p:nvSpPr>
          <p:spPr>
            <a:xfrm>
              <a:off x="8886955" y="4663369"/>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51" name="円/楕円 50">
              <a:extLst>
                <a:ext uri="{FF2B5EF4-FFF2-40B4-BE49-F238E27FC236}">
                  <a16:creationId xmlns:a16="http://schemas.microsoft.com/office/drawing/2014/main" id="{E6B5132C-DDB6-884C-9382-23F6360AA3A2}"/>
                </a:ext>
              </a:extLst>
            </p:cNvPr>
            <p:cNvSpPr/>
            <p:nvPr/>
          </p:nvSpPr>
          <p:spPr>
            <a:xfrm>
              <a:off x="8915087" y="4784522"/>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sp>
        <p:nvSpPr>
          <p:cNvPr id="56" name="円/楕円 55">
            <a:extLst>
              <a:ext uri="{FF2B5EF4-FFF2-40B4-BE49-F238E27FC236}">
                <a16:creationId xmlns:a16="http://schemas.microsoft.com/office/drawing/2014/main" id="{552D109A-34D0-4845-A4E5-C625D87D47E8}"/>
              </a:ext>
            </a:extLst>
          </p:cNvPr>
          <p:cNvSpPr/>
          <p:nvPr/>
        </p:nvSpPr>
        <p:spPr>
          <a:xfrm>
            <a:off x="8866514" y="6318541"/>
            <a:ext cx="178585" cy="1824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A0BD431F-EAA4-7243-B2FE-F028F60B5567}"/>
              </a:ext>
            </a:extLst>
          </p:cNvPr>
          <p:cNvSpPr txBox="1"/>
          <p:nvPr/>
        </p:nvSpPr>
        <p:spPr>
          <a:xfrm>
            <a:off x="7780457" y="4867429"/>
            <a:ext cx="736099" cy="584775"/>
          </a:xfrm>
          <a:prstGeom prst="rect">
            <a:avLst/>
          </a:prstGeom>
          <a:noFill/>
        </p:spPr>
        <p:txBody>
          <a:bodyPr wrap="none" rtlCol="0">
            <a:spAutoFit/>
          </a:bodyPr>
          <a:lstStyle/>
          <a:p>
            <a:r>
              <a:rPr kumimoji="1" lang="en-US" altLang="ja-JP" sz="3200" baseline="30000" dirty="0"/>
              <a:t>16</a:t>
            </a:r>
            <a:r>
              <a:rPr kumimoji="1" lang="en-US" altLang="ja-JP" sz="3200" dirty="0"/>
              <a:t>O</a:t>
            </a:r>
            <a:endParaRPr kumimoji="1" lang="ja-JP" altLang="en-US" sz="3200" baseline="30000"/>
          </a:p>
        </p:txBody>
      </p:sp>
      <p:sp>
        <p:nvSpPr>
          <p:cNvPr id="58" name="テキスト ボックス 57">
            <a:extLst>
              <a:ext uri="{FF2B5EF4-FFF2-40B4-BE49-F238E27FC236}">
                <a16:creationId xmlns:a16="http://schemas.microsoft.com/office/drawing/2014/main" id="{A645ACD0-9EC5-D54C-839E-F26F3B157AA7}"/>
              </a:ext>
            </a:extLst>
          </p:cNvPr>
          <p:cNvSpPr txBox="1"/>
          <p:nvPr/>
        </p:nvSpPr>
        <p:spPr>
          <a:xfrm>
            <a:off x="9141543" y="6328248"/>
            <a:ext cx="401072" cy="584775"/>
          </a:xfrm>
          <a:prstGeom prst="rect">
            <a:avLst/>
          </a:prstGeom>
          <a:noFill/>
        </p:spPr>
        <p:txBody>
          <a:bodyPr wrap="none" rtlCol="0">
            <a:spAutoFit/>
          </a:bodyPr>
          <a:lstStyle/>
          <a:p>
            <a:r>
              <a:rPr kumimoji="1" lang="en-US" altLang="ja-JP" sz="3200" dirty="0"/>
              <a:t>n</a:t>
            </a:r>
            <a:endParaRPr kumimoji="1" lang="ja-JP" altLang="en-US" sz="3200"/>
          </a:p>
        </p:txBody>
      </p:sp>
      <p:sp>
        <p:nvSpPr>
          <p:cNvPr id="59" name="テキスト ボックス 58">
            <a:extLst>
              <a:ext uri="{FF2B5EF4-FFF2-40B4-BE49-F238E27FC236}">
                <a16:creationId xmlns:a16="http://schemas.microsoft.com/office/drawing/2014/main" id="{8D7C0322-3957-2841-8DA1-B94C46A90200}"/>
              </a:ext>
            </a:extLst>
          </p:cNvPr>
          <p:cNvSpPr txBox="1"/>
          <p:nvPr/>
        </p:nvSpPr>
        <p:spPr>
          <a:xfrm>
            <a:off x="9193725" y="5538801"/>
            <a:ext cx="497252" cy="584775"/>
          </a:xfrm>
          <a:prstGeom prst="rect">
            <a:avLst/>
          </a:prstGeom>
          <a:noFill/>
        </p:spPr>
        <p:txBody>
          <a:bodyPr wrap="none" rtlCol="0">
            <a:spAutoFit/>
          </a:bodyPr>
          <a:lstStyle/>
          <a:p>
            <a:r>
              <a:rPr kumimoji="1" lang="en-US" altLang="ja-JP" sz="3200" dirty="0"/>
              <a:t>...</a:t>
            </a:r>
            <a:endParaRPr kumimoji="1" lang="ja-JP" altLang="en-US" sz="3200"/>
          </a:p>
        </p:txBody>
      </p:sp>
    </p:spTree>
    <p:extLst>
      <p:ext uri="{BB962C8B-B14F-4D97-AF65-F5344CB8AC3E}">
        <p14:creationId xmlns:p14="http://schemas.microsoft.com/office/powerpoint/2010/main" val="127186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AD977C-E9B3-4748-A892-4EBAC44B8A73}"/>
              </a:ext>
            </a:extLst>
          </p:cNvPr>
          <p:cNvSpPr>
            <a:spLocks noGrp="1"/>
          </p:cNvSpPr>
          <p:nvPr>
            <p:ph type="title"/>
          </p:nvPr>
        </p:nvSpPr>
        <p:spPr>
          <a:xfrm>
            <a:off x="157316" y="365125"/>
            <a:ext cx="11010556" cy="775417"/>
          </a:xfrm>
        </p:spPr>
        <p:txBody>
          <a:bodyPr>
            <a:normAutofit/>
          </a:bodyPr>
          <a:lstStyle/>
          <a:p>
            <a:r>
              <a:rPr kumimoji="1" lang="en-US" altLang="ja-JP" dirty="0"/>
              <a:t>What we know about muon capture on </a:t>
            </a:r>
            <a:r>
              <a:rPr kumimoji="1" lang="en-US" altLang="ja-JP" baseline="30000" dirty="0"/>
              <a:t>16</a:t>
            </a:r>
            <a:r>
              <a:rPr kumimoji="1" lang="en-US" altLang="ja-JP" dirty="0"/>
              <a:t>O</a:t>
            </a:r>
            <a:endParaRPr kumimoji="1" lang="ja-JP" altLang="en-US"/>
          </a:p>
        </p:txBody>
      </p:sp>
      <p:sp>
        <p:nvSpPr>
          <p:cNvPr id="3" name="スライド番号プレースホルダー 2">
            <a:extLst>
              <a:ext uri="{FF2B5EF4-FFF2-40B4-BE49-F238E27FC236}">
                <a16:creationId xmlns:a16="http://schemas.microsoft.com/office/drawing/2014/main" id="{1F92ECFA-1E57-C44D-ABD8-07D339227AE2}"/>
              </a:ext>
            </a:extLst>
          </p:cNvPr>
          <p:cNvSpPr>
            <a:spLocks noGrp="1"/>
          </p:cNvSpPr>
          <p:nvPr>
            <p:ph type="sldNum" sz="quarter" idx="12"/>
          </p:nvPr>
        </p:nvSpPr>
        <p:spPr/>
        <p:txBody>
          <a:bodyPr/>
          <a:lstStyle/>
          <a:p>
            <a:fld id="{442CD2F0-4FD2-764B-8F05-837DEC568E72}" type="slidenum">
              <a:rPr lang="ja-JP" altLang="en-US" smtClean="0"/>
              <a:pPr/>
              <a:t>7</a:t>
            </a:fld>
            <a:endParaRPr lang="ja-JP" altLang="en-US"/>
          </a:p>
        </p:txBody>
      </p:sp>
      <p:sp>
        <p:nvSpPr>
          <p:cNvPr id="4" name="テキスト プレースホルダー 3">
            <a:extLst>
              <a:ext uri="{FF2B5EF4-FFF2-40B4-BE49-F238E27FC236}">
                <a16:creationId xmlns:a16="http://schemas.microsoft.com/office/drawing/2014/main" id="{E65640F2-72E7-E049-BB35-BA932AC7E205}"/>
              </a:ext>
            </a:extLst>
          </p:cNvPr>
          <p:cNvSpPr>
            <a:spLocks noGrp="1"/>
          </p:cNvSpPr>
          <p:nvPr>
            <p:ph type="body" sz="quarter" idx="13"/>
          </p:nvPr>
        </p:nvSpPr>
        <p:spPr>
          <a:xfrm>
            <a:off x="-1" y="1474788"/>
            <a:ext cx="5185203" cy="4365625"/>
          </a:xfrm>
        </p:spPr>
        <p:txBody>
          <a:bodyPr/>
          <a:lstStyle/>
          <a:p>
            <a:r>
              <a:rPr kumimoji="1" lang="en-US" altLang="ja-JP" dirty="0"/>
              <a:t>Neutron is emitted if excited nuclei has enough energy.</a:t>
            </a:r>
          </a:p>
          <a:p>
            <a:r>
              <a:rPr kumimoji="1" lang="en-US" altLang="ja-JP" dirty="0"/>
              <a:t>Otherwise, de-excited to ground state by gamma emission.</a:t>
            </a:r>
            <a:endParaRPr kumimoji="1" lang="ja-JP" altLang="en-US"/>
          </a:p>
        </p:txBody>
      </p:sp>
      <p:pic>
        <p:nvPicPr>
          <p:cNvPr id="5" name="図 4">
            <a:extLst>
              <a:ext uri="{FF2B5EF4-FFF2-40B4-BE49-F238E27FC236}">
                <a16:creationId xmlns:a16="http://schemas.microsoft.com/office/drawing/2014/main" id="{5CBD1DA8-3BBF-4B44-9215-55B0B596AE60}"/>
              </a:ext>
            </a:extLst>
          </p:cNvPr>
          <p:cNvPicPr>
            <a:picLocks noChangeAspect="1"/>
          </p:cNvPicPr>
          <p:nvPr/>
        </p:nvPicPr>
        <p:blipFill rotWithShape="1">
          <a:blip r:embed="rId3">
            <a:clrChange>
              <a:clrFrom>
                <a:srgbClr val="FCFFFC"/>
              </a:clrFrom>
              <a:clrTo>
                <a:srgbClr val="FCFFFC">
                  <a:alpha val="0"/>
                </a:srgbClr>
              </a:clrTo>
            </a:clrChange>
            <a:extLst>
              <a:ext uri="{BEBA8EAE-BF5A-486C-A8C5-ECC9F3942E4B}">
                <a14:imgProps xmlns:a14="http://schemas.microsoft.com/office/drawing/2010/main">
                  <a14:imgLayer>
                    <a14:imgEffect>
                      <a14:sharpenSoften amount="50000"/>
                    </a14:imgEffect>
                    <a14:imgEffect>
                      <a14:brightnessContrast contrast="-40000"/>
                    </a14:imgEffect>
                  </a14:imgLayer>
                </a14:imgProps>
              </a:ext>
            </a:extLst>
          </a:blip>
          <a:srcRect l="4450" t="1562" r="4427" b="11402"/>
          <a:stretch/>
        </p:blipFill>
        <p:spPr>
          <a:xfrm>
            <a:off x="5462016" y="1365504"/>
            <a:ext cx="6325190" cy="5071872"/>
          </a:xfrm>
          <a:prstGeom prst="rect">
            <a:avLst/>
          </a:prstGeom>
        </p:spPr>
      </p:pic>
      <p:sp>
        <p:nvSpPr>
          <p:cNvPr id="6" name="テキスト ボックス 5">
            <a:extLst>
              <a:ext uri="{FF2B5EF4-FFF2-40B4-BE49-F238E27FC236}">
                <a16:creationId xmlns:a16="http://schemas.microsoft.com/office/drawing/2014/main" id="{4D9E6B5B-43A1-C54B-AFD4-DF7A8712CDAB}"/>
              </a:ext>
            </a:extLst>
          </p:cNvPr>
          <p:cNvSpPr txBox="1"/>
          <p:nvPr/>
        </p:nvSpPr>
        <p:spPr>
          <a:xfrm>
            <a:off x="10716768" y="6132576"/>
            <a:ext cx="665567" cy="523220"/>
          </a:xfrm>
          <a:prstGeom prst="rect">
            <a:avLst/>
          </a:prstGeom>
          <a:solidFill>
            <a:schemeClr val="bg1"/>
          </a:solidFill>
        </p:spPr>
        <p:txBody>
          <a:bodyPr wrap="none" rtlCol="0">
            <a:spAutoFit/>
          </a:bodyPr>
          <a:lstStyle/>
          <a:p>
            <a:r>
              <a:rPr kumimoji="1" lang="en-US" altLang="ja-JP" sz="2800" baseline="30000" dirty="0"/>
              <a:t>16</a:t>
            </a:r>
            <a:r>
              <a:rPr kumimoji="1" lang="en-US" altLang="ja-JP" sz="2800" dirty="0"/>
              <a:t>O</a:t>
            </a:r>
            <a:endParaRPr kumimoji="1" lang="ja-JP" altLang="en-US" sz="2800" baseline="30000"/>
          </a:p>
        </p:txBody>
      </p:sp>
      <p:sp>
        <p:nvSpPr>
          <p:cNvPr id="7" name="テキスト ボックス 6">
            <a:extLst>
              <a:ext uri="{FF2B5EF4-FFF2-40B4-BE49-F238E27FC236}">
                <a16:creationId xmlns:a16="http://schemas.microsoft.com/office/drawing/2014/main" id="{ECA66469-1574-D444-A1F4-C7858CF33F7B}"/>
              </a:ext>
            </a:extLst>
          </p:cNvPr>
          <p:cNvSpPr txBox="1"/>
          <p:nvPr/>
        </p:nvSpPr>
        <p:spPr>
          <a:xfrm>
            <a:off x="9096372" y="5639836"/>
            <a:ext cx="925452" cy="586108"/>
          </a:xfrm>
          <a:prstGeom prst="rect">
            <a:avLst/>
          </a:prstGeom>
          <a:solidFill>
            <a:schemeClr val="bg1"/>
          </a:solidFill>
        </p:spPr>
        <p:txBody>
          <a:bodyPr wrap="square" bIns="108000" rtlCol="0">
            <a:spAutoFit/>
          </a:bodyPr>
          <a:lstStyle/>
          <a:p>
            <a:r>
              <a:rPr kumimoji="1" lang="en-US" altLang="ja-JP" sz="2800" baseline="30000" dirty="0"/>
              <a:t>16</a:t>
            </a:r>
            <a:r>
              <a:rPr kumimoji="1" lang="en-US" altLang="ja-JP" sz="2800" dirty="0"/>
              <a:t>N</a:t>
            </a:r>
            <a:endParaRPr kumimoji="1" lang="ja-JP" altLang="en-US" sz="2800" baseline="30000"/>
          </a:p>
        </p:txBody>
      </p:sp>
      <p:sp>
        <p:nvSpPr>
          <p:cNvPr id="12" name="テキスト ボックス 11">
            <a:extLst>
              <a:ext uri="{FF2B5EF4-FFF2-40B4-BE49-F238E27FC236}">
                <a16:creationId xmlns:a16="http://schemas.microsoft.com/office/drawing/2014/main" id="{2326BADB-FD57-1D4B-AFAB-C2571A0DFF13}"/>
              </a:ext>
            </a:extLst>
          </p:cNvPr>
          <p:cNvSpPr txBox="1"/>
          <p:nvPr/>
        </p:nvSpPr>
        <p:spPr>
          <a:xfrm>
            <a:off x="7456548" y="5097292"/>
            <a:ext cx="852299" cy="586108"/>
          </a:xfrm>
          <a:prstGeom prst="rect">
            <a:avLst/>
          </a:prstGeom>
          <a:solidFill>
            <a:schemeClr val="bg1"/>
          </a:solidFill>
        </p:spPr>
        <p:txBody>
          <a:bodyPr wrap="square" bIns="108000" rtlCol="0">
            <a:spAutoFit/>
          </a:bodyPr>
          <a:lstStyle/>
          <a:p>
            <a:r>
              <a:rPr kumimoji="1" lang="en-US" altLang="ja-JP" sz="2800" baseline="30000" dirty="0"/>
              <a:t>15</a:t>
            </a:r>
            <a:r>
              <a:rPr kumimoji="1" lang="en-US" altLang="ja-JP" sz="2800" dirty="0"/>
              <a:t>N</a:t>
            </a:r>
            <a:endParaRPr kumimoji="1" lang="ja-JP" altLang="en-US" sz="2800" baseline="30000"/>
          </a:p>
        </p:txBody>
      </p:sp>
      <p:sp>
        <p:nvSpPr>
          <p:cNvPr id="13" name="テキスト ボックス 12">
            <a:extLst>
              <a:ext uri="{FF2B5EF4-FFF2-40B4-BE49-F238E27FC236}">
                <a16:creationId xmlns:a16="http://schemas.microsoft.com/office/drawing/2014/main" id="{41CB7395-AD7D-9C4D-8BFB-9AE7C1BC5737}"/>
              </a:ext>
            </a:extLst>
          </p:cNvPr>
          <p:cNvSpPr txBox="1"/>
          <p:nvPr/>
        </p:nvSpPr>
        <p:spPr>
          <a:xfrm>
            <a:off x="5700900" y="2878348"/>
            <a:ext cx="852299" cy="586108"/>
          </a:xfrm>
          <a:prstGeom prst="rect">
            <a:avLst/>
          </a:prstGeom>
          <a:solidFill>
            <a:schemeClr val="bg1"/>
          </a:solidFill>
        </p:spPr>
        <p:txBody>
          <a:bodyPr wrap="square" bIns="108000" rtlCol="0">
            <a:spAutoFit/>
          </a:bodyPr>
          <a:lstStyle/>
          <a:p>
            <a:r>
              <a:rPr kumimoji="1" lang="en-US" altLang="ja-JP" sz="2800" baseline="30000" dirty="0"/>
              <a:t>14</a:t>
            </a:r>
            <a:r>
              <a:rPr kumimoji="1" lang="en-US" altLang="ja-JP" sz="2800" dirty="0"/>
              <a:t>N</a:t>
            </a:r>
            <a:endParaRPr kumimoji="1" lang="ja-JP" altLang="en-US" sz="2800" baseline="30000"/>
          </a:p>
        </p:txBody>
      </p:sp>
      <p:sp>
        <p:nvSpPr>
          <p:cNvPr id="14" name="フリーフォーム 13">
            <a:extLst>
              <a:ext uri="{FF2B5EF4-FFF2-40B4-BE49-F238E27FC236}">
                <a16:creationId xmlns:a16="http://schemas.microsoft.com/office/drawing/2014/main" id="{2236D856-0D30-FF4E-9518-0026F716455B}"/>
              </a:ext>
            </a:extLst>
          </p:cNvPr>
          <p:cNvSpPr/>
          <p:nvPr/>
        </p:nvSpPr>
        <p:spPr>
          <a:xfrm>
            <a:off x="9912096" y="5986272"/>
            <a:ext cx="646176" cy="519464"/>
          </a:xfrm>
          <a:custGeom>
            <a:avLst/>
            <a:gdLst>
              <a:gd name="connsiteX0" fmla="*/ 0 w 646176"/>
              <a:gd name="connsiteY0" fmla="*/ 0 h 519464"/>
              <a:gd name="connsiteX1" fmla="*/ 243840 w 646176"/>
              <a:gd name="connsiteY1" fmla="*/ 512064 h 519464"/>
              <a:gd name="connsiteX2" fmla="*/ 646176 w 646176"/>
              <a:gd name="connsiteY2" fmla="*/ 256032 h 519464"/>
            </a:gdLst>
            <a:ahLst/>
            <a:cxnLst>
              <a:cxn ang="0">
                <a:pos x="connsiteX0" y="connsiteY0"/>
              </a:cxn>
              <a:cxn ang="0">
                <a:pos x="connsiteX1" y="connsiteY1"/>
              </a:cxn>
              <a:cxn ang="0">
                <a:pos x="connsiteX2" y="connsiteY2"/>
              </a:cxn>
            </a:cxnLst>
            <a:rect l="l" t="t" r="r" b="b"/>
            <a:pathLst>
              <a:path w="646176" h="519464">
                <a:moveTo>
                  <a:pt x="0" y="0"/>
                </a:moveTo>
                <a:cubicBezTo>
                  <a:pt x="68072" y="234696"/>
                  <a:pt x="136144" y="469392"/>
                  <a:pt x="243840" y="512064"/>
                </a:cubicBezTo>
                <a:cubicBezTo>
                  <a:pt x="351536" y="554736"/>
                  <a:pt x="498856" y="405384"/>
                  <a:pt x="646176" y="256032"/>
                </a:cubicBezTo>
              </a:path>
            </a:pathLst>
          </a:custGeom>
          <a:noFill/>
          <a:ln w="44450">
            <a:solidFill>
              <a:srgbClr val="0432FF"/>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C67C44A-3CCE-F74F-B4E6-D21A367E32D0}"/>
                  </a:ext>
                </a:extLst>
              </p:cNvPr>
              <p:cNvSpPr txBox="1"/>
              <p:nvPr/>
            </p:nvSpPr>
            <p:spPr>
              <a:xfrm>
                <a:off x="8692896" y="6230112"/>
                <a:ext cx="1456361" cy="557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0432FF"/>
                          </a:solidFill>
                          <a:latin typeface="Cambria Math" panose="02040503050406030204" pitchFamily="18" charset="0"/>
                        </a:rPr>
                        <m:t>(</m:t>
                      </m:r>
                      <m:sSup>
                        <m:sSupPr>
                          <m:ctrlPr>
                            <a:rPr kumimoji="1" lang="en-US" altLang="ja-JP" sz="2800" b="0" i="1" smtClean="0">
                              <a:solidFill>
                                <a:srgbClr val="0432FF"/>
                              </a:solidFill>
                              <a:latin typeface="Cambria Math" panose="02040503050406030204" pitchFamily="18" charset="0"/>
                            </a:rPr>
                          </m:ctrlPr>
                        </m:sSupPr>
                        <m:e>
                          <m:r>
                            <a:rPr kumimoji="1" lang="en-US" altLang="ja-JP" sz="2800" b="0" i="1" smtClean="0">
                              <a:solidFill>
                                <a:srgbClr val="0432FF"/>
                              </a:solidFill>
                              <a:latin typeface="Cambria Math" panose="02040503050406030204" pitchFamily="18" charset="0"/>
                            </a:rPr>
                            <m:t>𝜇</m:t>
                          </m:r>
                        </m:e>
                        <m:sup>
                          <m:r>
                            <a:rPr kumimoji="1" lang="en-US" altLang="ja-JP" sz="2800" b="0" i="1" smtClean="0">
                              <a:solidFill>
                                <a:srgbClr val="0432FF"/>
                              </a:solidFill>
                              <a:latin typeface="Cambria Math" panose="02040503050406030204" pitchFamily="18" charset="0"/>
                            </a:rPr>
                            <m:t>−</m:t>
                          </m:r>
                        </m:sup>
                      </m:sSup>
                      <m:r>
                        <a:rPr kumimoji="1" lang="en-US" altLang="ja-JP" sz="2800" b="0" i="1" smtClean="0">
                          <a:solidFill>
                            <a:srgbClr val="0432FF"/>
                          </a:solidFill>
                          <a:latin typeface="Cambria Math" panose="02040503050406030204" pitchFamily="18" charset="0"/>
                        </a:rPr>
                        <m:t>, </m:t>
                      </m:r>
                      <m:sSub>
                        <m:sSubPr>
                          <m:ctrlPr>
                            <a:rPr kumimoji="1" lang="en-US" altLang="ja-JP" sz="2800" b="0" i="1" smtClean="0">
                              <a:solidFill>
                                <a:srgbClr val="0432FF"/>
                              </a:solidFill>
                              <a:latin typeface="Cambria Math" panose="02040503050406030204" pitchFamily="18" charset="0"/>
                            </a:rPr>
                          </m:ctrlPr>
                        </m:sSubPr>
                        <m:e>
                          <m:r>
                            <a:rPr kumimoji="1" lang="en-US" altLang="ja-JP" sz="2800" b="0" i="1" smtClean="0">
                              <a:solidFill>
                                <a:srgbClr val="0432FF"/>
                              </a:solidFill>
                              <a:latin typeface="Cambria Math" panose="02040503050406030204" pitchFamily="18" charset="0"/>
                            </a:rPr>
                            <m:t>𝜈</m:t>
                          </m:r>
                        </m:e>
                        <m:sub>
                          <m:r>
                            <a:rPr kumimoji="1" lang="en-US" altLang="ja-JP" sz="2800" b="0" i="1" smtClean="0">
                              <a:solidFill>
                                <a:srgbClr val="0432FF"/>
                              </a:solidFill>
                              <a:latin typeface="Cambria Math" panose="02040503050406030204" pitchFamily="18" charset="0"/>
                            </a:rPr>
                            <m:t>𝜇</m:t>
                          </m:r>
                        </m:sub>
                      </m:sSub>
                      <m:r>
                        <a:rPr kumimoji="1" lang="en-US" altLang="ja-JP" sz="2800" b="0" i="1" smtClean="0">
                          <a:solidFill>
                            <a:srgbClr val="0432FF"/>
                          </a:solidFill>
                          <a:latin typeface="Cambria Math" panose="02040503050406030204" pitchFamily="18" charset="0"/>
                        </a:rPr>
                        <m:t>)</m:t>
                      </m:r>
                    </m:oMath>
                  </m:oMathPara>
                </a14:m>
                <a:endParaRPr kumimoji="1" lang="ja-JP" altLang="en-US" sz="2800">
                  <a:solidFill>
                    <a:srgbClr val="0432FF"/>
                  </a:solidFill>
                </a:endParaRPr>
              </a:p>
            </p:txBody>
          </p:sp>
        </mc:Choice>
        <mc:Fallback xmlns="">
          <p:sp>
            <p:nvSpPr>
              <p:cNvPr id="15" name="テキスト ボックス 14">
                <a:extLst>
                  <a:ext uri="{FF2B5EF4-FFF2-40B4-BE49-F238E27FC236}">
                    <a16:creationId xmlns:a16="http://schemas.microsoft.com/office/drawing/2014/main" id="{AC67C44A-3CCE-F74F-B4E6-D21A367E32D0}"/>
                  </a:ext>
                </a:extLst>
              </p:cNvPr>
              <p:cNvSpPr txBox="1">
                <a:spLocks noRot="1" noChangeAspect="1" noMove="1" noResize="1" noEditPoints="1" noAdjustHandles="1" noChangeArrowheads="1" noChangeShapeType="1" noTextEdit="1"/>
              </p:cNvSpPr>
              <p:nvPr/>
            </p:nvSpPr>
            <p:spPr>
              <a:xfrm>
                <a:off x="8692896" y="6230112"/>
                <a:ext cx="1456361" cy="557910"/>
              </a:xfrm>
              <a:prstGeom prst="rect">
                <a:avLst/>
              </a:prstGeom>
              <a:blipFill>
                <a:blip r:embed="rId4"/>
                <a:stretch>
                  <a:fillRect l="-1739" r="-1739" b="-13636"/>
                </a:stretch>
              </a:blipFill>
            </p:spPr>
            <p:txBody>
              <a:bodyPr/>
              <a:lstStyle/>
              <a:p>
                <a:r>
                  <a:rPr lang="ja-JP" altLang="en-US">
                    <a:noFill/>
                  </a:rPr>
                  <a:t> </a:t>
                </a:r>
              </a:p>
            </p:txBody>
          </p:sp>
        </mc:Fallback>
      </mc:AlternateContent>
      <p:sp>
        <p:nvSpPr>
          <p:cNvPr id="29" name="左中かっこ 28">
            <a:extLst>
              <a:ext uri="{FF2B5EF4-FFF2-40B4-BE49-F238E27FC236}">
                <a16:creationId xmlns:a16="http://schemas.microsoft.com/office/drawing/2014/main" id="{39749E0C-105F-AC4F-BE77-D2C9189413BA}"/>
              </a:ext>
            </a:extLst>
          </p:cNvPr>
          <p:cNvSpPr/>
          <p:nvPr/>
        </p:nvSpPr>
        <p:spPr>
          <a:xfrm>
            <a:off x="8749206" y="1488505"/>
            <a:ext cx="392336" cy="2610929"/>
          </a:xfrm>
          <a:prstGeom prst="leftBrace">
            <a:avLst>
              <a:gd name="adj1" fmla="val 234831"/>
              <a:gd name="adj2" fmla="val 56019"/>
            </a:avLst>
          </a:prstGeom>
          <a:ln w="38100">
            <a:solidFill>
              <a:srgbClr val="043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B9D2849C-7860-3A45-8BDC-15C4D44DDA02}"/>
              </a:ext>
            </a:extLst>
          </p:cNvPr>
          <p:cNvCxnSpPr>
            <a:cxnSpLocks/>
          </p:cNvCxnSpPr>
          <p:nvPr/>
        </p:nvCxnSpPr>
        <p:spPr>
          <a:xfrm flipH="1">
            <a:off x="8497824" y="2949544"/>
            <a:ext cx="263575" cy="378872"/>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DC61A7-A490-F346-A972-98E637C162A4}"/>
              </a:ext>
            </a:extLst>
          </p:cNvPr>
          <p:cNvSpPr txBox="1"/>
          <p:nvPr/>
        </p:nvSpPr>
        <p:spPr>
          <a:xfrm>
            <a:off x="8936737" y="2499360"/>
            <a:ext cx="1341119" cy="712183"/>
          </a:xfrm>
          <a:prstGeom prst="rect">
            <a:avLst/>
          </a:prstGeom>
          <a:noFill/>
        </p:spPr>
        <p:txBody>
          <a:bodyPr wrap="square" rtlCol="0">
            <a:spAutoFit/>
          </a:bodyPr>
          <a:lstStyle/>
          <a:p>
            <a:pPr>
              <a:lnSpc>
                <a:spcPts val="2400"/>
              </a:lnSpc>
            </a:pPr>
            <a:r>
              <a:rPr kumimoji="1" lang="en-US" altLang="ja-JP" sz="2400" dirty="0">
                <a:solidFill>
                  <a:srgbClr val="0432FF"/>
                </a:solidFill>
              </a:rPr>
              <a:t>Neutron emission</a:t>
            </a:r>
            <a:endParaRPr kumimoji="1" lang="ja-JP" altLang="en-US" sz="2400">
              <a:solidFill>
                <a:srgbClr val="0432FF"/>
              </a:solidFill>
            </a:endParaRPr>
          </a:p>
        </p:txBody>
      </p:sp>
      <p:sp>
        <p:nvSpPr>
          <p:cNvPr id="33" name="左中かっこ 32">
            <a:extLst>
              <a:ext uri="{FF2B5EF4-FFF2-40B4-BE49-F238E27FC236}">
                <a16:creationId xmlns:a16="http://schemas.microsoft.com/office/drawing/2014/main" id="{356DD545-66F6-9A48-B9DD-0102C09D35A4}"/>
              </a:ext>
            </a:extLst>
          </p:cNvPr>
          <p:cNvSpPr/>
          <p:nvPr/>
        </p:nvSpPr>
        <p:spPr>
          <a:xfrm>
            <a:off x="6941369" y="1488505"/>
            <a:ext cx="263573" cy="839566"/>
          </a:xfrm>
          <a:prstGeom prst="leftBrace">
            <a:avLst>
              <a:gd name="adj1" fmla="val 234831"/>
              <a:gd name="adj2" fmla="val 56019"/>
            </a:avLst>
          </a:prstGeom>
          <a:ln w="38100">
            <a:solidFill>
              <a:srgbClr val="043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矢印コネクタ 33">
            <a:extLst>
              <a:ext uri="{FF2B5EF4-FFF2-40B4-BE49-F238E27FC236}">
                <a16:creationId xmlns:a16="http://schemas.microsoft.com/office/drawing/2014/main" id="{A1B2854A-BE2E-5041-8871-780D1DF497E1}"/>
              </a:ext>
            </a:extLst>
          </p:cNvPr>
          <p:cNvCxnSpPr>
            <a:cxnSpLocks/>
          </p:cNvCxnSpPr>
          <p:nvPr/>
        </p:nvCxnSpPr>
        <p:spPr>
          <a:xfrm flipH="1">
            <a:off x="6729984" y="1955279"/>
            <a:ext cx="235486" cy="349009"/>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8187A90B-58B9-6F41-9697-FE54C3811229}"/>
              </a:ext>
            </a:extLst>
          </p:cNvPr>
          <p:cNvSpPr txBox="1"/>
          <p:nvPr/>
        </p:nvSpPr>
        <p:spPr>
          <a:xfrm>
            <a:off x="7154416" y="1275036"/>
            <a:ext cx="1341119" cy="712183"/>
          </a:xfrm>
          <a:prstGeom prst="rect">
            <a:avLst/>
          </a:prstGeom>
          <a:noFill/>
        </p:spPr>
        <p:txBody>
          <a:bodyPr wrap="square" rtlCol="0">
            <a:spAutoFit/>
          </a:bodyPr>
          <a:lstStyle/>
          <a:p>
            <a:pPr>
              <a:lnSpc>
                <a:spcPts val="2400"/>
              </a:lnSpc>
            </a:pPr>
            <a:r>
              <a:rPr kumimoji="1" lang="en-US" altLang="ja-JP" sz="2400" dirty="0">
                <a:solidFill>
                  <a:srgbClr val="0432FF"/>
                </a:solidFill>
              </a:rPr>
              <a:t>Neutron emission</a:t>
            </a:r>
            <a:endParaRPr kumimoji="1" lang="ja-JP" altLang="en-US" sz="2400">
              <a:solidFill>
                <a:srgbClr val="0432FF"/>
              </a:solidFill>
            </a:endParaRPr>
          </a:p>
        </p:txBody>
      </p:sp>
      <p:sp>
        <p:nvSpPr>
          <p:cNvPr id="8" name="正方形/長方形 7">
            <a:extLst>
              <a:ext uri="{FF2B5EF4-FFF2-40B4-BE49-F238E27FC236}">
                <a16:creationId xmlns:a16="http://schemas.microsoft.com/office/drawing/2014/main" id="{A5680727-E6C2-9442-8134-9FE7698AEEAB}"/>
              </a:ext>
            </a:extLst>
          </p:cNvPr>
          <p:cNvSpPr/>
          <p:nvPr/>
        </p:nvSpPr>
        <p:spPr>
          <a:xfrm>
            <a:off x="5998464" y="4913376"/>
            <a:ext cx="731520"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399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CBD1DA8-3BBF-4B44-9215-55B0B596AE60}"/>
              </a:ext>
            </a:extLst>
          </p:cNvPr>
          <p:cNvPicPr>
            <a:picLocks noChangeAspect="1"/>
          </p:cNvPicPr>
          <p:nvPr/>
        </p:nvPicPr>
        <p:blipFill rotWithShape="1">
          <a:blip r:embed="rId3">
            <a:clrChange>
              <a:clrFrom>
                <a:srgbClr val="FCFFFC"/>
              </a:clrFrom>
              <a:clrTo>
                <a:srgbClr val="FCFFFC">
                  <a:alpha val="0"/>
                </a:srgbClr>
              </a:clrTo>
            </a:clrChange>
            <a:extLst>
              <a:ext uri="{BEBA8EAE-BF5A-486C-A8C5-ECC9F3942E4B}">
                <a14:imgProps xmlns:a14="http://schemas.microsoft.com/office/drawing/2010/main">
                  <a14:imgLayer>
                    <a14:imgEffect>
                      <a14:sharpenSoften amount="50000"/>
                    </a14:imgEffect>
                    <a14:imgEffect>
                      <a14:brightnessContrast contrast="-40000"/>
                    </a14:imgEffect>
                  </a14:imgLayer>
                </a14:imgProps>
              </a:ext>
            </a:extLst>
          </a:blip>
          <a:srcRect l="4450" t="1562" r="4427" b="11402"/>
          <a:stretch/>
        </p:blipFill>
        <p:spPr>
          <a:xfrm>
            <a:off x="5462016" y="1365504"/>
            <a:ext cx="6325190" cy="5071872"/>
          </a:xfrm>
          <a:prstGeom prst="rect">
            <a:avLst/>
          </a:prstGeom>
        </p:spPr>
      </p:pic>
      <p:sp>
        <p:nvSpPr>
          <p:cNvPr id="42" name="正方形/長方形 41">
            <a:extLst>
              <a:ext uri="{FF2B5EF4-FFF2-40B4-BE49-F238E27FC236}">
                <a16:creationId xmlns:a16="http://schemas.microsoft.com/office/drawing/2014/main" id="{FEB6A4BA-CFA3-CA43-AD43-499496C47368}"/>
              </a:ext>
            </a:extLst>
          </p:cNvPr>
          <p:cNvSpPr/>
          <p:nvPr/>
        </p:nvSpPr>
        <p:spPr>
          <a:xfrm>
            <a:off x="5998464" y="4913376"/>
            <a:ext cx="731520"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24A9F13-982D-4742-91C9-9D4EA359D629}"/>
              </a:ext>
            </a:extLst>
          </p:cNvPr>
          <p:cNvSpPr/>
          <p:nvPr/>
        </p:nvSpPr>
        <p:spPr>
          <a:xfrm>
            <a:off x="0" y="4645152"/>
            <a:ext cx="6436960" cy="2212848"/>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CAD977C-E9B3-4748-A892-4EBAC44B8A73}"/>
              </a:ext>
            </a:extLst>
          </p:cNvPr>
          <p:cNvSpPr>
            <a:spLocks noGrp="1"/>
          </p:cNvSpPr>
          <p:nvPr>
            <p:ph type="title"/>
          </p:nvPr>
        </p:nvSpPr>
        <p:spPr>
          <a:xfrm>
            <a:off x="157316" y="365125"/>
            <a:ext cx="11010556" cy="775417"/>
          </a:xfrm>
        </p:spPr>
        <p:txBody>
          <a:bodyPr>
            <a:normAutofit/>
          </a:bodyPr>
          <a:lstStyle/>
          <a:p>
            <a:r>
              <a:rPr kumimoji="1" lang="en-US" altLang="ja-JP" dirty="0"/>
              <a:t>What we know about muon capture on </a:t>
            </a:r>
            <a:r>
              <a:rPr kumimoji="1" lang="en-US" altLang="ja-JP" baseline="30000" dirty="0"/>
              <a:t>16</a:t>
            </a:r>
            <a:r>
              <a:rPr kumimoji="1" lang="en-US" altLang="ja-JP" dirty="0"/>
              <a:t>O</a:t>
            </a:r>
            <a:endParaRPr kumimoji="1" lang="ja-JP" altLang="en-US"/>
          </a:p>
        </p:txBody>
      </p:sp>
      <p:sp>
        <p:nvSpPr>
          <p:cNvPr id="3" name="スライド番号プレースホルダー 2">
            <a:extLst>
              <a:ext uri="{FF2B5EF4-FFF2-40B4-BE49-F238E27FC236}">
                <a16:creationId xmlns:a16="http://schemas.microsoft.com/office/drawing/2014/main" id="{1F92ECFA-1E57-C44D-ABD8-07D339227AE2}"/>
              </a:ext>
            </a:extLst>
          </p:cNvPr>
          <p:cNvSpPr>
            <a:spLocks noGrp="1"/>
          </p:cNvSpPr>
          <p:nvPr>
            <p:ph type="sldNum" sz="quarter" idx="12"/>
          </p:nvPr>
        </p:nvSpPr>
        <p:spPr/>
        <p:txBody>
          <a:bodyPr/>
          <a:lstStyle/>
          <a:p>
            <a:fld id="{442CD2F0-4FD2-764B-8F05-837DEC568E72}" type="slidenum">
              <a:rPr lang="ja-JP" altLang="en-US" smtClean="0"/>
              <a:pPr/>
              <a:t>8</a:t>
            </a:fld>
            <a:endParaRPr lang="ja-JP" altLang="en-US"/>
          </a:p>
        </p:txBody>
      </p:sp>
      <mc:AlternateContent xmlns:mc="http://schemas.openxmlformats.org/markup-compatibility/2006">
        <mc:Choice xmlns:a14="http://schemas.microsoft.com/office/drawing/2010/main" Requires="a14">
          <p:sp>
            <p:nvSpPr>
              <p:cNvPr id="4" name="テキスト プレースホルダー 3">
                <a:extLst>
                  <a:ext uri="{FF2B5EF4-FFF2-40B4-BE49-F238E27FC236}">
                    <a16:creationId xmlns:a16="http://schemas.microsoft.com/office/drawing/2014/main" id="{E65640F2-72E7-E049-BB35-BA932AC7E205}"/>
                  </a:ext>
                </a:extLst>
              </p:cNvPr>
              <p:cNvSpPr>
                <a:spLocks noGrp="1"/>
              </p:cNvSpPr>
              <p:nvPr>
                <p:ph type="body" sz="quarter" idx="13"/>
              </p:nvPr>
            </p:nvSpPr>
            <p:spPr>
              <a:xfrm>
                <a:off x="-1" y="1474789"/>
                <a:ext cx="5185203" cy="2624646"/>
              </a:xfrm>
            </p:spPr>
            <p:txBody>
              <a:bodyPr/>
              <a:lstStyle/>
              <a:p>
                <a:r>
                  <a:rPr lang="en-US" altLang="ja-JP" dirty="0"/>
                  <a:t>G</a:t>
                </a:r>
                <a:r>
                  <a:rPr kumimoji="1" lang="en-US" altLang="ja-JP" dirty="0"/>
                  <a:t>amma emission and neutron multiplicity </a:t>
                </a:r>
                <a:r>
                  <a:rPr lang="en-US" altLang="ja-JP" dirty="0"/>
                  <a:t>have been</a:t>
                </a:r>
                <a:r>
                  <a:rPr kumimoji="1" lang="en-US" altLang="ja-JP" dirty="0"/>
                  <a:t> measured.</a:t>
                </a:r>
              </a:p>
              <a:p>
                <a:r>
                  <a:rPr lang="en-US" altLang="ja-JP" dirty="0"/>
                  <a:t>Each rate has large uncertainty.</a:t>
                </a:r>
              </a:p>
              <a:p>
                <a:pPr lvl="1"/>
                <a:r>
                  <a:rPr kumimoji="1" lang="en-US" altLang="ja-JP" dirty="0"/>
                  <a:t>67</a:t>
                </a:r>
                <a14:m>
                  <m:oMath xmlns:m="http://schemas.openxmlformats.org/officeDocument/2006/math">
                    <m:r>
                      <a:rPr kumimoji="1" lang="en-US" altLang="ja-JP" b="0" i="1" smtClean="0">
                        <a:latin typeface="Cambria Math" panose="02040503050406030204" pitchFamily="18" charset="0"/>
                      </a:rPr>
                      <m:t>±</m:t>
                    </m:r>
                  </m:oMath>
                </a14:m>
                <a:r>
                  <a:rPr kumimoji="1" lang="en-US" altLang="ja-JP" dirty="0"/>
                  <a:t>8 %</a:t>
                </a:r>
              </a:p>
              <a:p>
                <a:pPr lvl="1"/>
                <a:r>
                  <a:rPr lang="en-US" altLang="ja-JP" dirty="0"/>
                  <a:t>0.8</a:t>
                </a:r>
                <a14:m>
                  <m:oMath xmlns:m="http://schemas.openxmlformats.org/officeDocument/2006/math">
                    <m:r>
                      <a:rPr lang="en-US" altLang="ja-JP" i="1">
                        <a:latin typeface="Cambria Math" panose="02040503050406030204" pitchFamily="18" charset="0"/>
                      </a:rPr>
                      <m:t>±</m:t>
                    </m:r>
                  </m:oMath>
                </a14:m>
                <a:r>
                  <a:rPr lang="en-US" altLang="ja-JP" dirty="0"/>
                  <a:t>0.4 %  </a:t>
                </a:r>
                <a:r>
                  <a:rPr lang="en-US" altLang="ja-JP" dirty="0" err="1"/>
                  <a:t>etc</a:t>
                </a:r>
                <a:endParaRPr lang="en-US" altLang="ja-JP" dirty="0"/>
              </a:p>
              <a:p>
                <a:endParaRPr kumimoji="1" lang="ja-JP" altLang="en-US"/>
              </a:p>
            </p:txBody>
          </p:sp>
        </mc:Choice>
        <mc:Fallback>
          <p:sp>
            <p:nvSpPr>
              <p:cNvPr id="4" name="テキスト プレースホルダー 3">
                <a:extLst>
                  <a:ext uri="{FF2B5EF4-FFF2-40B4-BE49-F238E27FC236}">
                    <a16:creationId xmlns:a16="http://schemas.microsoft.com/office/drawing/2014/main" id="{E65640F2-72E7-E049-BB35-BA932AC7E205}"/>
                  </a:ext>
                </a:extLst>
              </p:cNvPr>
              <p:cNvSpPr>
                <a:spLocks noGrp="1" noRot="1" noChangeAspect="1" noMove="1" noResize="1" noEditPoints="1" noAdjustHandles="1" noChangeArrowheads="1" noChangeShapeType="1" noTextEdit="1"/>
              </p:cNvSpPr>
              <p:nvPr>
                <p:ph type="body" sz="quarter" idx="13"/>
              </p:nvPr>
            </p:nvSpPr>
            <p:spPr>
              <a:xfrm>
                <a:off x="-1" y="1474789"/>
                <a:ext cx="5185203" cy="2624646"/>
              </a:xfrm>
              <a:blipFill>
                <a:blip r:embed="rId4"/>
                <a:stretch>
                  <a:fillRect l="-1716" t="-962"/>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4D9E6B5B-43A1-C54B-AFD4-DF7A8712CDAB}"/>
              </a:ext>
            </a:extLst>
          </p:cNvPr>
          <p:cNvSpPr txBox="1"/>
          <p:nvPr/>
        </p:nvSpPr>
        <p:spPr>
          <a:xfrm>
            <a:off x="10716768" y="6132576"/>
            <a:ext cx="665567" cy="523220"/>
          </a:xfrm>
          <a:prstGeom prst="rect">
            <a:avLst/>
          </a:prstGeom>
          <a:solidFill>
            <a:schemeClr val="bg1"/>
          </a:solidFill>
        </p:spPr>
        <p:txBody>
          <a:bodyPr wrap="none" rtlCol="0">
            <a:spAutoFit/>
          </a:bodyPr>
          <a:lstStyle/>
          <a:p>
            <a:r>
              <a:rPr kumimoji="1" lang="en-US" altLang="ja-JP" sz="2800" baseline="30000" dirty="0"/>
              <a:t>16</a:t>
            </a:r>
            <a:r>
              <a:rPr kumimoji="1" lang="en-US" altLang="ja-JP" sz="2800" dirty="0"/>
              <a:t>O</a:t>
            </a:r>
            <a:endParaRPr kumimoji="1" lang="ja-JP" altLang="en-US" sz="2800" baseline="30000"/>
          </a:p>
        </p:txBody>
      </p:sp>
      <p:sp>
        <p:nvSpPr>
          <p:cNvPr id="7" name="テキスト ボックス 6">
            <a:extLst>
              <a:ext uri="{FF2B5EF4-FFF2-40B4-BE49-F238E27FC236}">
                <a16:creationId xmlns:a16="http://schemas.microsoft.com/office/drawing/2014/main" id="{ECA66469-1574-D444-A1F4-C7858CF33F7B}"/>
              </a:ext>
            </a:extLst>
          </p:cNvPr>
          <p:cNvSpPr txBox="1"/>
          <p:nvPr/>
        </p:nvSpPr>
        <p:spPr>
          <a:xfrm>
            <a:off x="9096372" y="5639836"/>
            <a:ext cx="925452" cy="586108"/>
          </a:xfrm>
          <a:prstGeom prst="rect">
            <a:avLst/>
          </a:prstGeom>
          <a:solidFill>
            <a:schemeClr val="bg1"/>
          </a:solidFill>
        </p:spPr>
        <p:txBody>
          <a:bodyPr wrap="square" bIns="108000" rtlCol="0">
            <a:spAutoFit/>
          </a:bodyPr>
          <a:lstStyle/>
          <a:p>
            <a:r>
              <a:rPr kumimoji="1" lang="en-US" altLang="ja-JP" sz="2800" baseline="30000" dirty="0"/>
              <a:t>16</a:t>
            </a:r>
            <a:r>
              <a:rPr kumimoji="1" lang="en-US" altLang="ja-JP" sz="2800" dirty="0"/>
              <a:t>N</a:t>
            </a:r>
            <a:endParaRPr kumimoji="1" lang="ja-JP" altLang="en-US" sz="2800" baseline="30000"/>
          </a:p>
        </p:txBody>
      </p:sp>
      <p:sp>
        <p:nvSpPr>
          <p:cNvPr id="12" name="テキスト ボックス 11">
            <a:extLst>
              <a:ext uri="{FF2B5EF4-FFF2-40B4-BE49-F238E27FC236}">
                <a16:creationId xmlns:a16="http://schemas.microsoft.com/office/drawing/2014/main" id="{2326BADB-FD57-1D4B-AFAB-C2571A0DFF13}"/>
              </a:ext>
            </a:extLst>
          </p:cNvPr>
          <p:cNvSpPr txBox="1"/>
          <p:nvPr/>
        </p:nvSpPr>
        <p:spPr>
          <a:xfrm>
            <a:off x="7456548" y="5097292"/>
            <a:ext cx="852299" cy="586108"/>
          </a:xfrm>
          <a:prstGeom prst="rect">
            <a:avLst/>
          </a:prstGeom>
          <a:solidFill>
            <a:schemeClr val="bg1"/>
          </a:solidFill>
        </p:spPr>
        <p:txBody>
          <a:bodyPr wrap="square" bIns="108000" rtlCol="0">
            <a:spAutoFit/>
          </a:bodyPr>
          <a:lstStyle/>
          <a:p>
            <a:r>
              <a:rPr kumimoji="1" lang="en-US" altLang="ja-JP" sz="2800" baseline="30000" dirty="0"/>
              <a:t>15</a:t>
            </a:r>
            <a:r>
              <a:rPr kumimoji="1" lang="en-US" altLang="ja-JP" sz="2800" dirty="0"/>
              <a:t>N</a:t>
            </a:r>
            <a:endParaRPr kumimoji="1" lang="ja-JP" altLang="en-US" sz="2800" baseline="30000"/>
          </a:p>
        </p:txBody>
      </p:sp>
      <p:sp>
        <p:nvSpPr>
          <p:cNvPr id="13" name="テキスト ボックス 12">
            <a:extLst>
              <a:ext uri="{FF2B5EF4-FFF2-40B4-BE49-F238E27FC236}">
                <a16:creationId xmlns:a16="http://schemas.microsoft.com/office/drawing/2014/main" id="{41CB7395-AD7D-9C4D-8BFB-9AE7C1BC5737}"/>
              </a:ext>
            </a:extLst>
          </p:cNvPr>
          <p:cNvSpPr txBox="1"/>
          <p:nvPr/>
        </p:nvSpPr>
        <p:spPr>
          <a:xfrm>
            <a:off x="5700900" y="2878348"/>
            <a:ext cx="852299" cy="586108"/>
          </a:xfrm>
          <a:prstGeom prst="rect">
            <a:avLst/>
          </a:prstGeom>
          <a:solidFill>
            <a:schemeClr val="bg1"/>
          </a:solidFill>
        </p:spPr>
        <p:txBody>
          <a:bodyPr wrap="square" bIns="108000" rtlCol="0">
            <a:spAutoFit/>
          </a:bodyPr>
          <a:lstStyle/>
          <a:p>
            <a:r>
              <a:rPr kumimoji="1" lang="en-US" altLang="ja-JP" sz="2800" baseline="30000" dirty="0"/>
              <a:t>14</a:t>
            </a:r>
            <a:r>
              <a:rPr kumimoji="1" lang="en-US" altLang="ja-JP" sz="2800" dirty="0"/>
              <a:t>N</a:t>
            </a:r>
            <a:endParaRPr kumimoji="1" lang="ja-JP" altLang="en-US" sz="2800" baseline="30000"/>
          </a:p>
        </p:txBody>
      </p:sp>
      <p:sp>
        <p:nvSpPr>
          <p:cNvPr id="14" name="フリーフォーム 13">
            <a:extLst>
              <a:ext uri="{FF2B5EF4-FFF2-40B4-BE49-F238E27FC236}">
                <a16:creationId xmlns:a16="http://schemas.microsoft.com/office/drawing/2014/main" id="{2236D856-0D30-FF4E-9518-0026F716455B}"/>
              </a:ext>
            </a:extLst>
          </p:cNvPr>
          <p:cNvSpPr/>
          <p:nvPr/>
        </p:nvSpPr>
        <p:spPr>
          <a:xfrm>
            <a:off x="9912096" y="5986272"/>
            <a:ext cx="646176" cy="519464"/>
          </a:xfrm>
          <a:custGeom>
            <a:avLst/>
            <a:gdLst>
              <a:gd name="connsiteX0" fmla="*/ 0 w 646176"/>
              <a:gd name="connsiteY0" fmla="*/ 0 h 519464"/>
              <a:gd name="connsiteX1" fmla="*/ 243840 w 646176"/>
              <a:gd name="connsiteY1" fmla="*/ 512064 h 519464"/>
              <a:gd name="connsiteX2" fmla="*/ 646176 w 646176"/>
              <a:gd name="connsiteY2" fmla="*/ 256032 h 519464"/>
            </a:gdLst>
            <a:ahLst/>
            <a:cxnLst>
              <a:cxn ang="0">
                <a:pos x="connsiteX0" y="connsiteY0"/>
              </a:cxn>
              <a:cxn ang="0">
                <a:pos x="connsiteX1" y="connsiteY1"/>
              </a:cxn>
              <a:cxn ang="0">
                <a:pos x="connsiteX2" y="connsiteY2"/>
              </a:cxn>
            </a:cxnLst>
            <a:rect l="l" t="t" r="r" b="b"/>
            <a:pathLst>
              <a:path w="646176" h="519464">
                <a:moveTo>
                  <a:pt x="0" y="0"/>
                </a:moveTo>
                <a:cubicBezTo>
                  <a:pt x="68072" y="234696"/>
                  <a:pt x="136144" y="469392"/>
                  <a:pt x="243840" y="512064"/>
                </a:cubicBezTo>
                <a:cubicBezTo>
                  <a:pt x="351536" y="554736"/>
                  <a:pt x="498856" y="405384"/>
                  <a:pt x="646176" y="256032"/>
                </a:cubicBezTo>
              </a:path>
            </a:pathLst>
          </a:custGeom>
          <a:noFill/>
          <a:ln w="44450">
            <a:solidFill>
              <a:srgbClr val="0432FF"/>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C67C44A-3CCE-F74F-B4E6-D21A367E32D0}"/>
                  </a:ext>
                </a:extLst>
              </p:cNvPr>
              <p:cNvSpPr txBox="1"/>
              <p:nvPr/>
            </p:nvSpPr>
            <p:spPr>
              <a:xfrm>
                <a:off x="8692896" y="6230112"/>
                <a:ext cx="1456361" cy="557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0432FF"/>
                          </a:solidFill>
                          <a:latin typeface="Cambria Math" panose="02040503050406030204" pitchFamily="18" charset="0"/>
                        </a:rPr>
                        <m:t>(</m:t>
                      </m:r>
                      <m:sSup>
                        <m:sSupPr>
                          <m:ctrlPr>
                            <a:rPr kumimoji="1" lang="en-US" altLang="ja-JP" sz="2800" b="0" i="1" smtClean="0">
                              <a:solidFill>
                                <a:srgbClr val="0432FF"/>
                              </a:solidFill>
                              <a:latin typeface="Cambria Math" panose="02040503050406030204" pitchFamily="18" charset="0"/>
                            </a:rPr>
                          </m:ctrlPr>
                        </m:sSupPr>
                        <m:e>
                          <m:r>
                            <a:rPr kumimoji="1" lang="en-US" altLang="ja-JP" sz="2800" b="0" i="1" smtClean="0">
                              <a:solidFill>
                                <a:srgbClr val="0432FF"/>
                              </a:solidFill>
                              <a:latin typeface="Cambria Math" panose="02040503050406030204" pitchFamily="18" charset="0"/>
                            </a:rPr>
                            <m:t>𝜇</m:t>
                          </m:r>
                        </m:e>
                        <m:sup>
                          <m:r>
                            <a:rPr kumimoji="1" lang="en-US" altLang="ja-JP" sz="2800" b="0" i="1" smtClean="0">
                              <a:solidFill>
                                <a:srgbClr val="0432FF"/>
                              </a:solidFill>
                              <a:latin typeface="Cambria Math" panose="02040503050406030204" pitchFamily="18" charset="0"/>
                            </a:rPr>
                            <m:t>−</m:t>
                          </m:r>
                        </m:sup>
                      </m:sSup>
                      <m:r>
                        <a:rPr kumimoji="1" lang="en-US" altLang="ja-JP" sz="2800" b="0" i="1" smtClean="0">
                          <a:solidFill>
                            <a:srgbClr val="0432FF"/>
                          </a:solidFill>
                          <a:latin typeface="Cambria Math" panose="02040503050406030204" pitchFamily="18" charset="0"/>
                        </a:rPr>
                        <m:t>, </m:t>
                      </m:r>
                      <m:sSub>
                        <m:sSubPr>
                          <m:ctrlPr>
                            <a:rPr kumimoji="1" lang="en-US" altLang="ja-JP" sz="2800" b="0" i="1" smtClean="0">
                              <a:solidFill>
                                <a:srgbClr val="0432FF"/>
                              </a:solidFill>
                              <a:latin typeface="Cambria Math" panose="02040503050406030204" pitchFamily="18" charset="0"/>
                            </a:rPr>
                          </m:ctrlPr>
                        </m:sSubPr>
                        <m:e>
                          <m:r>
                            <a:rPr kumimoji="1" lang="en-US" altLang="ja-JP" sz="2800" b="0" i="1" smtClean="0">
                              <a:solidFill>
                                <a:srgbClr val="0432FF"/>
                              </a:solidFill>
                              <a:latin typeface="Cambria Math" panose="02040503050406030204" pitchFamily="18" charset="0"/>
                            </a:rPr>
                            <m:t>𝜈</m:t>
                          </m:r>
                        </m:e>
                        <m:sub>
                          <m:r>
                            <a:rPr kumimoji="1" lang="en-US" altLang="ja-JP" sz="2800" b="0" i="1" smtClean="0">
                              <a:solidFill>
                                <a:srgbClr val="0432FF"/>
                              </a:solidFill>
                              <a:latin typeface="Cambria Math" panose="02040503050406030204" pitchFamily="18" charset="0"/>
                            </a:rPr>
                            <m:t>𝜇</m:t>
                          </m:r>
                        </m:sub>
                      </m:sSub>
                      <m:r>
                        <a:rPr kumimoji="1" lang="en-US" altLang="ja-JP" sz="2800" b="0" i="1" smtClean="0">
                          <a:solidFill>
                            <a:srgbClr val="0432FF"/>
                          </a:solidFill>
                          <a:latin typeface="Cambria Math" panose="02040503050406030204" pitchFamily="18" charset="0"/>
                        </a:rPr>
                        <m:t>)</m:t>
                      </m:r>
                    </m:oMath>
                  </m:oMathPara>
                </a14:m>
                <a:endParaRPr kumimoji="1" lang="ja-JP" altLang="en-US" sz="2800">
                  <a:solidFill>
                    <a:srgbClr val="0432FF"/>
                  </a:solidFill>
                </a:endParaRPr>
              </a:p>
            </p:txBody>
          </p:sp>
        </mc:Choice>
        <mc:Fallback xmlns="">
          <p:sp>
            <p:nvSpPr>
              <p:cNvPr id="15" name="テキスト ボックス 14">
                <a:extLst>
                  <a:ext uri="{FF2B5EF4-FFF2-40B4-BE49-F238E27FC236}">
                    <a16:creationId xmlns:a16="http://schemas.microsoft.com/office/drawing/2014/main" id="{AC67C44A-3CCE-F74F-B4E6-D21A367E32D0}"/>
                  </a:ext>
                </a:extLst>
              </p:cNvPr>
              <p:cNvSpPr txBox="1">
                <a:spLocks noRot="1" noChangeAspect="1" noMove="1" noResize="1" noEditPoints="1" noAdjustHandles="1" noChangeArrowheads="1" noChangeShapeType="1" noTextEdit="1"/>
              </p:cNvSpPr>
              <p:nvPr/>
            </p:nvSpPr>
            <p:spPr>
              <a:xfrm>
                <a:off x="8692896" y="6230112"/>
                <a:ext cx="1456361" cy="557910"/>
              </a:xfrm>
              <a:prstGeom prst="rect">
                <a:avLst/>
              </a:prstGeom>
              <a:blipFill>
                <a:blip r:embed="rId5"/>
                <a:stretch>
                  <a:fillRect l="-1739" r="-1739" b="-13636"/>
                </a:stretch>
              </a:blipFill>
            </p:spPr>
            <p:txBody>
              <a:bodyPr/>
              <a:lstStyle/>
              <a:p>
                <a:r>
                  <a:rPr lang="ja-JP" altLang="en-US">
                    <a:noFill/>
                  </a:rPr>
                  <a:t> </a:t>
                </a:r>
              </a:p>
            </p:txBody>
          </p:sp>
        </mc:Fallback>
      </mc:AlternateContent>
      <p:sp>
        <p:nvSpPr>
          <p:cNvPr id="16" name="円/楕円 15">
            <a:extLst>
              <a:ext uri="{FF2B5EF4-FFF2-40B4-BE49-F238E27FC236}">
                <a16:creationId xmlns:a16="http://schemas.microsoft.com/office/drawing/2014/main" id="{41F9FEC2-FFB0-FF4E-890A-1419F3AD80BA}"/>
              </a:ext>
            </a:extLst>
          </p:cNvPr>
          <p:cNvSpPr/>
          <p:nvPr/>
        </p:nvSpPr>
        <p:spPr>
          <a:xfrm>
            <a:off x="8692895" y="4901184"/>
            <a:ext cx="1865377" cy="7344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a:extLst>
              <a:ext uri="{FF2B5EF4-FFF2-40B4-BE49-F238E27FC236}">
                <a16:creationId xmlns:a16="http://schemas.microsoft.com/office/drawing/2014/main" id="{E1CB31A2-0634-F747-85BC-89E7AF3EA038}"/>
              </a:ext>
            </a:extLst>
          </p:cNvPr>
          <p:cNvSpPr/>
          <p:nvPr/>
        </p:nvSpPr>
        <p:spPr>
          <a:xfrm>
            <a:off x="7144513" y="2668069"/>
            <a:ext cx="1280160" cy="14528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33C1B633-218F-414F-8B51-B55036DB8996}"/>
                  </a:ext>
                </a:extLst>
              </p:cNvPr>
              <p:cNvSpPr txBox="1"/>
              <p:nvPr/>
            </p:nvSpPr>
            <p:spPr>
              <a:xfrm>
                <a:off x="8607552" y="4462272"/>
                <a:ext cx="2359364" cy="461665"/>
              </a:xfrm>
              <a:prstGeom prst="rect">
                <a:avLst/>
              </a:prstGeom>
              <a:noFill/>
            </p:spPr>
            <p:txBody>
              <a:bodyPr wrap="none" rtlCol="0">
                <a:spAutoFit/>
              </a:bodyPr>
              <a:lstStyle/>
              <a:p>
                <a:r>
                  <a:rPr kumimoji="1" lang="en-US" altLang="ja-JP" sz="2400" dirty="0">
                    <a:solidFill>
                      <a:srgbClr val="FF0000"/>
                    </a:solidFill>
                  </a:rPr>
                  <a:t>0n + </a:t>
                </a:r>
                <a14:m>
                  <m:oMath xmlns:m="http://schemas.openxmlformats.org/officeDocument/2006/math">
                    <m:r>
                      <a:rPr kumimoji="1" lang="en-US" altLang="ja-JP" sz="2400" b="0" i="1" smtClean="0">
                        <a:solidFill>
                          <a:srgbClr val="FF0000"/>
                        </a:solidFill>
                        <a:latin typeface="Cambria Math" panose="02040503050406030204" pitchFamily="18" charset="0"/>
                      </a:rPr>
                      <m:t>𝑂</m:t>
                    </m:r>
                  </m:oMath>
                </a14:m>
                <a:r>
                  <a:rPr kumimoji="1" lang="en-US" altLang="ja-JP" sz="2400" dirty="0">
                    <a:solidFill>
                      <a:srgbClr val="FF0000"/>
                    </a:solidFill>
                  </a:rPr>
                  <a:t>(100)</a:t>
                </a:r>
                <a:r>
                  <a:rPr kumimoji="1" lang="en-US" altLang="ja-JP" sz="2400" dirty="0" err="1">
                    <a:solidFill>
                      <a:srgbClr val="FF0000"/>
                    </a:solidFill>
                  </a:rPr>
                  <a:t>keV</a:t>
                </a:r>
                <a:r>
                  <a:rPr kumimoji="1" lang="en-US" altLang="ja-JP" sz="2400" dirty="0">
                    <a:solidFill>
                      <a:srgbClr val="FF0000"/>
                    </a:solidFill>
                  </a:rPr>
                  <a:t> </a:t>
                </a:r>
                <a14:m>
                  <m:oMath xmlns:m="http://schemas.openxmlformats.org/officeDocument/2006/math">
                    <m:r>
                      <a:rPr kumimoji="1" lang="en-US" altLang="ja-JP" sz="2400" b="0" i="1" smtClean="0">
                        <a:solidFill>
                          <a:srgbClr val="FF0000"/>
                        </a:solidFill>
                        <a:latin typeface="Cambria Math" panose="02040503050406030204" pitchFamily="18" charset="0"/>
                      </a:rPr>
                      <m:t>𝛾</m:t>
                    </m:r>
                  </m:oMath>
                </a14:m>
                <a:endParaRPr kumimoji="1" lang="en-US" altLang="ja-JP" sz="2400" b="0" dirty="0">
                  <a:solidFill>
                    <a:srgbClr val="FF0000"/>
                  </a:solidFill>
                </a:endParaRPr>
              </a:p>
            </p:txBody>
          </p:sp>
        </mc:Choice>
        <mc:Fallback xmlns="">
          <p:sp>
            <p:nvSpPr>
              <p:cNvPr id="18" name="テキスト ボックス 17">
                <a:extLst>
                  <a:ext uri="{FF2B5EF4-FFF2-40B4-BE49-F238E27FC236}">
                    <a16:creationId xmlns:a16="http://schemas.microsoft.com/office/drawing/2014/main" id="{33C1B633-218F-414F-8B51-B55036DB8996}"/>
                  </a:ext>
                </a:extLst>
              </p:cNvPr>
              <p:cNvSpPr txBox="1">
                <a:spLocks noRot="1" noChangeAspect="1" noMove="1" noResize="1" noEditPoints="1" noAdjustHandles="1" noChangeArrowheads="1" noChangeShapeType="1" noTextEdit="1"/>
              </p:cNvSpPr>
              <p:nvPr/>
            </p:nvSpPr>
            <p:spPr>
              <a:xfrm>
                <a:off x="8607552" y="4462272"/>
                <a:ext cx="2359364" cy="461665"/>
              </a:xfrm>
              <a:prstGeom prst="rect">
                <a:avLst/>
              </a:prstGeom>
              <a:blipFill>
                <a:blip r:embed="rId6"/>
                <a:stretch>
                  <a:fillRect l="-3743" t="-5263" b="-26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D77604B2-0C7C-AB4E-A51E-EED3EC56C17F}"/>
                  </a:ext>
                </a:extLst>
              </p:cNvPr>
              <p:cNvSpPr txBox="1"/>
              <p:nvPr/>
            </p:nvSpPr>
            <p:spPr>
              <a:xfrm>
                <a:off x="6815407" y="2301188"/>
                <a:ext cx="1933799" cy="461665"/>
              </a:xfrm>
              <a:prstGeom prst="rect">
                <a:avLst/>
              </a:prstGeom>
              <a:noFill/>
            </p:spPr>
            <p:txBody>
              <a:bodyPr wrap="none" rtlCol="0">
                <a:spAutoFit/>
              </a:bodyPr>
              <a:lstStyle/>
              <a:p>
                <a:r>
                  <a:rPr lang="en-US" altLang="ja-JP" sz="2400" dirty="0">
                    <a:solidFill>
                      <a:srgbClr val="FF0000"/>
                    </a:solidFill>
                  </a:rPr>
                  <a:t>1</a:t>
                </a:r>
                <a:r>
                  <a:rPr kumimoji="1" lang="en-US" altLang="ja-JP" sz="2400" dirty="0">
                    <a:solidFill>
                      <a:srgbClr val="FF0000"/>
                    </a:solidFill>
                  </a:rPr>
                  <a:t>n + ~6MeV </a:t>
                </a:r>
                <a14:m>
                  <m:oMath xmlns:m="http://schemas.openxmlformats.org/officeDocument/2006/math">
                    <m:r>
                      <a:rPr kumimoji="1" lang="en-US" altLang="ja-JP" sz="2400" b="0" i="1" smtClean="0">
                        <a:solidFill>
                          <a:srgbClr val="FF0000"/>
                        </a:solidFill>
                        <a:latin typeface="Cambria Math" panose="02040503050406030204" pitchFamily="18" charset="0"/>
                      </a:rPr>
                      <m:t>𝛾</m:t>
                    </m:r>
                  </m:oMath>
                </a14:m>
                <a:endParaRPr kumimoji="1" lang="en-US" altLang="ja-JP" sz="2400" b="0" dirty="0">
                  <a:solidFill>
                    <a:srgbClr val="FF0000"/>
                  </a:solidFill>
                </a:endParaRPr>
              </a:p>
            </p:txBody>
          </p:sp>
        </mc:Choice>
        <mc:Fallback xmlns="">
          <p:sp>
            <p:nvSpPr>
              <p:cNvPr id="20" name="テキスト ボックス 19">
                <a:extLst>
                  <a:ext uri="{FF2B5EF4-FFF2-40B4-BE49-F238E27FC236}">
                    <a16:creationId xmlns:a16="http://schemas.microsoft.com/office/drawing/2014/main" id="{D77604B2-0C7C-AB4E-A51E-EED3EC56C17F}"/>
                  </a:ext>
                </a:extLst>
              </p:cNvPr>
              <p:cNvSpPr txBox="1">
                <a:spLocks noRot="1" noChangeAspect="1" noMove="1" noResize="1" noEditPoints="1" noAdjustHandles="1" noChangeArrowheads="1" noChangeShapeType="1" noTextEdit="1"/>
              </p:cNvSpPr>
              <p:nvPr/>
            </p:nvSpPr>
            <p:spPr>
              <a:xfrm>
                <a:off x="6815407" y="2301188"/>
                <a:ext cx="1933799" cy="461665"/>
              </a:xfrm>
              <a:prstGeom prst="rect">
                <a:avLst/>
              </a:prstGeom>
              <a:blipFill>
                <a:blip r:embed="rId7"/>
                <a:stretch>
                  <a:fillRect l="-5229" t="-5263" b="-26316"/>
                </a:stretch>
              </a:blipFill>
            </p:spPr>
            <p:txBody>
              <a:bodyPr/>
              <a:lstStyle/>
              <a:p>
                <a:r>
                  <a:rPr lang="ja-JP" altLang="en-US">
                    <a:noFill/>
                  </a:rPr>
                  <a:t> </a:t>
                </a:r>
              </a:p>
            </p:txBody>
          </p:sp>
        </mc:Fallback>
      </mc:AlternateContent>
      <p:cxnSp>
        <p:nvCxnSpPr>
          <p:cNvPr id="23" name="直線コネクタ 22">
            <a:extLst>
              <a:ext uri="{FF2B5EF4-FFF2-40B4-BE49-F238E27FC236}">
                <a16:creationId xmlns:a16="http://schemas.microsoft.com/office/drawing/2014/main" id="{DD5147E9-8B85-5B4E-81B3-872F312077B6}"/>
              </a:ext>
            </a:extLst>
          </p:cNvPr>
          <p:cNvCxnSpPr>
            <a:cxnSpLocks/>
          </p:cNvCxnSpPr>
          <p:nvPr/>
        </p:nvCxnSpPr>
        <p:spPr>
          <a:xfrm>
            <a:off x="7255768" y="5066812"/>
            <a:ext cx="105307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AF361700-CA14-0E4D-B110-A4FC1904A71E}"/>
                  </a:ext>
                </a:extLst>
              </p:cNvPr>
              <p:cNvSpPr txBox="1"/>
              <p:nvPr/>
            </p:nvSpPr>
            <p:spPr>
              <a:xfrm>
                <a:off x="7232789" y="4527479"/>
                <a:ext cx="1119474" cy="461665"/>
              </a:xfrm>
              <a:prstGeom prst="rect">
                <a:avLst/>
              </a:prstGeom>
              <a:noFill/>
            </p:spPr>
            <p:txBody>
              <a:bodyPr wrap="none" rtlCol="0">
                <a:spAutoFit/>
              </a:bodyPr>
              <a:lstStyle/>
              <a:p>
                <a:r>
                  <a:rPr lang="en-US" altLang="ja-JP" sz="2400" dirty="0">
                    <a:solidFill>
                      <a:srgbClr val="FF0000"/>
                    </a:solidFill>
                  </a:rPr>
                  <a:t>1</a:t>
                </a:r>
                <a:r>
                  <a:rPr kumimoji="1" lang="en-US" altLang="ja-JP" sz="2400" dirty="0">
                    <a:solidFill>
                      <a:srgbClr val="FF0000"/>
                    </a:solidFill>
                  </a:rPr>
                  <a:t>n + 0</a:t>
                </a:r>
                <a14:m>
                  <m:oMath xmlns:m="http://schemas.openxmlformats.org/officeDocument/2006/math">
                    <m:r>
                      <a:rPr kumimoji="1" lang="en-US" altLang="ja-JP" sz="2400" b="0" i="1" smtClean="0">
                        <a:solidFill>
                          <a:srgbClr val="FF0000"/>
                        </a:solidFill>
                        <a:latin typeface="Cambria Math" panose="02040503050406030204" pitchFamily="18" charset="0"/>
                      </a:rPr>
                      <m:t>𝛾</m:t>
                    </m:r>
                  </m:oMath>
                </a14:m>
                <a:endParaRPr kumimoji="1" lang="en-US" altLang="ja-JP" sz="2400" b="0" dirty="0">
                  <a:solidFill>
                    <a:srgbClr val="FF0000"/>
                  </a:solidFill>
                </a:endParaRPr>
              </a:p>
            </p:txBody>
          </p:sp>
        </mc:Choice>
        <mc:Fallback xmlns="">
          <p:sp>
            <p:nvSpPr>
              <p:cNvPr id="26" name="テキスト ボックス 25">
                <a:extLst>
                  <a:ext uri="{FF2B5EF4-FFF2-40B4-BE49-F238E27FC236}">
                    <a16:creationId xmlns:a16="http://schemas.microsoft.com/office/drawing/2014/main" id="{AF361700-CA14-0E4D-B110-A4FC1904A71E}"/>
                  </a:ext>
                </a:extLst>
              </p:cNvPr>
              <p:cNvSpPr txBox="1">
                <a:spLocks noRot="1" noChangeAspect="1" noMove="1" noResize="1" noEditPoints="1" noAdjustHandles="1" noChangeArrowheads="1" noChangeShapeType="1" noTextEdit="1"/>
              </p:cNvSpPr>
              <p:nvPr/>
            </p:nvSpPr>
            <p:spPr>
              <a:xfrm>
                <a:off x="7232789" y="4527479"/>
                <a:ext cx="1119474" cy="461665"/>
              </a:xfrm>
              <a:prstGeom prst="rect">
                <a:avLst/>
              </a:prstGeom>
              <a:blipFill>
                <a:blip r:embed="rId8"/>
                <a:stretch>
                  <a:fillRect l="-7865" t="-5263" b="-26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DFAC2446-869B-1C48-90C2-F05D38053093}"/>
                  </a:ext>
                </a:extLst>
              </p:cNvPr>
              <p:cNvSpPr txBox="1"/>
              <p:nvPr/>
            </p:nvSpPr>
            <p:spPr>
              <a:xfrm>
                <a:off x="5031670" y="1400294"/>
                <a:ext cx="1933799" cy="461665"/>
              </a:xfrm>
              <a:prstGeom prst="rect">
                <a:avLst/>
              </a:prstGeom>
              <a:noFill/>
            </p:spPr>
            <p:txBody>
              <a:bodyPr wrap="none" rtlCol="0">
                <a:spAutoFit/>
              </a:bodyPr>
              <a:lstStyle/>
              <a:p>
                <a:r>
                  <a:rPr lang="en-US" altLang="ja-JP" sz="2400" dirty="0">
                    <a:solidFill>
                      <a:srgbClr val="FF0000"/>
                    </a:solidFill>
                  </a:rPr>
                  <a:t>2</a:t>
                </a:r>
                <a:r>
                  <a:rPr kumimoji="1" lang="en-US" altLang="ja-JP" sz="2400" dirty="0">
                    <a:solidFill>
                      <a:srgbClr val="FF0000"/>
                    </a:solidFill>
                  </a:rPr>
                  <a:t>n + ~2MeV </a:t>
                </a:r>
                <a14:m>
                  <m:oMath xmlns:m="http://schemas.openxmlformats.org/officeDocument/2006/math">
                    <m:r>
                      <a:rPr kumimoji="1" lang="en-US" altLang="ja-JP" sz="2400" b="0" i="1" smtClean="0">
                        <a:solidFill>
                          <a:srgbClr val="FF0000"/>
                        </a:solidFill>
                        <a:latin typeface="Cambria Math" panose="02040503050406030204" pitchFamily="18" charset="0"/>
                      </a:rPr>
                      <m:t>𝛾</m:t>
                    </m:r>
                  </m:oMath>
                </a14:m>
                <a:endParaRPr kumimoji="1" lang="en-US" altLang="ja-JP" sz="2400" b="0" dirty="0">
                  <a:solidFill>
                    <a:srgbClr val="FF0000"/>
                  </a:solidFill>
                </a:endParaRPr>
              </a:p>
            </p:txBody>
          </p:sp>
        </mc:Choice>
        <mc:Fallback xmlns="">
          <p:sp>
            <p:nvSpPr>
              <p:cNvPr id="28" name="テキスト ボックス 27">
                <a:extLst>
                  <a:ext uri="{FF2B5EF4-FFF2-40B4-BE49-F238E27FC236}">
                    <a16:creationId xmlns:a16="http://schemas.microsoft.com/office/drawing/2014/main" id="{DFAC2446-869B-1C48-90C2-F05D38053093}"/>
                  </a:ext>
                </a:extLst>
              </p:cNvPr>
              <p:cNvSpPr txBox="1">
                <a:spLocks noRot="1" noChangeAspect="1" noMove="1" noResize="1" noEditPoints="1" noAdjustHandles="1" noChangeArrowheads="1" noChangeShapeType="1" noTextEdit="1"/>
              </p:cNvSpPr>
              <p:nvPr/>
            </p:nvSpPr>
            <p:spPr>
              <a:xfrm>
                <a:off x="5031670" y="1400294"/>
                <a:ext cx="1933799" cy="461665"/>
              </a:xfrm>
              <a:prstGeom prst="rect">
                <a:avLst/>
              </a:prstGeom>
              <a:blipFill>
                <a:blip r:embed="rId9"/>
                <a:stretch>
                  <a:fillRect l="-5263" t="-5263" b="-26316"/>
                </a:stretch>
              </a:blipFill>
            </p:spPr>
            <p:txBody>
              <a:bodyPr/>
              <a:lstStyle/>
              <a:p>
                <a:r>
                  <a:rPr lang="ja-JP" altLang="en-US">
                    <a:noFill/>
                  </a:rPr>
                  <a:t> </a:t>
                </a:r>
              </a:p>
            </p:txBody>
          </p:sp>
        </mc:Fallback>
      </mc:AlternateContent>
      <p:sp>
        <p:nvSpPr>
          <p:cNvPr id="29" name="左中かっこ 28">
            <a:extLst>
              <a:ext uri="{FF2B5EF4-FFF2-40B4-BE49-F238E27FC236}">
                <a16:creationId xmlns:a16="http://schemas.microsoft.com/office/drawing/2014/main" id="{39749E0C-105F-AC4F-BE77-D2C9189413BA}"/>
              </a:ext>
            </a:extLst>
          </p:cNvPr>
          <p:cNvSpPr/>
          <p:nvPr/>
        </p:nvSpPr>
        <p:spPr>
          <a:xfrm>
            <a:off x="8749206" y="1488505"/>
            <a:ext cx="392336" cy="2610929"/>
          </a:xfrm>
          <a:prstGeom prst="leftBrace">
            <a:avLst>
              <a:gd name="adj1" fmla="val 234831"/>
              <a:gd name="adj2" fmla="val 56019"/>
            </a:avLst>
          </a:prstGeom>
          <a:ln w="38100">
            <a:solidFill>
              <a:srgbClr val="043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B9D2849C-7860-3A45-8BDC-15C4D44DDA02}"/>
              </a:ext>
            </a:extLst>
          </p:cNvPr>
          <p:cNvCxnSpPr>
            <a:cxnSpLocks/>
          </p:cNvCxnSpPr>
          <p:nvPr/>
        </p:nvCxnSpPr>
        <p:spPr>
          <a:xfrm flipH="1">
            <a:off x="8497824" y="2949544"/>
            <a:ext cx="263575" cy="378872"/>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DC61A7-A490-F346-A972-98E637C162A4}"/>
              </a:ext>
            </a:extLst>
          </p:cNvPr>
          <p:cNvSpPr txBox="1"/>
          <p:nvPr/>
        </p:nvSpPr>
        <p:spPr>
          <a:xfrm>
            <a:off x="8936737" y="2499360"/>
            <a:ext cx="1341119" cy="712183"/>
          </a:xfrm>
          <a:prstGeom prst="rect">
            <a:avLst/>
          </a:prstGeom>
          <a:noFill/>
        </p:spPr>
        <p:txBody>
          <a:bodyPr wrap="square" rtlCol="0">
            <a:spAutoFit/>
          </a:bodyPr>
          <a:lstStyle/>
          <a:p>
            <a:pPr>
              <a:lnSpc>
                <a:spcPts val="2400"/>
              </a:lnSpc>
            </a:pPr>
            <a:r>
              <a:rPr kumimoji="1" lang="en-US" altLang="ja-JP" sz="2400" dirty="0">
                <a:solidFill>
                  <a:srgbClr val="0432FF"/>
                </a:solidFill>
              </a:rPr>
              <a:t>Neutron emission</a:t>
            </a:r>
            <a:endParaRPr kumimoji="1" lang="ja-JP" altLang="en-US" sz="2400">
              <a:solidFill>
                <a:srgbClr val="0432FF"/>
              </a:solidFill>
            </a:endParaRPr>
          </a:p>
        </p:txBody>
      </p:sp>
      <p:sp>
        <p:nvSpPr>
          <p:cNvPr id="33" name="左中かっこ 32">
            <a:extLst>
              <a:ext uri="{FF2B5EF4-FFF2-40B4-BE49-F238E27FC236}">
                <a16:creationId xmlns:a16="http://schemas.microsoft.com/office/drawing/2014/main" id="{356DD545-66F6-9A48-B9DD-0102C09D35A4}"/>
              </a:ext>
            </a:extLst>
          </p:cNvPr>
          <p:cNvSpPr/>
          <p:nvPr/>
        </p:nvSpPr>
        <p:spPr>
          <a:xfrm>
            <a:off x="6941369" y="1488505"/>
            <a:ext cx="263573" cy="839566"/>
          </a:xfrm>
          <a:prstGeom prst="leftBrace">
            <a:avLst>
              <a:gd name="adj1" fmla="val 234831"/>
              <a:gd name="adj2" fmla="val 56019"/>
            </a:avLst>
          </a:prstGeom>
          <a:ln w="38100">
            <a:solidFill>
              <a:srgbClr val="043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矢印コネクタ 33">
            <a:extLst>
              <a:ext uri="{FF2B5EF4-FFF2-40B4-BE49-F238E27FC236}">
                <a16:creationId xmlns:a16="http://schemas.microsoft.com/office/drawing/2014/main" id="{A1B2854A-BE2E-5041-8871-780D1DF497E1}"/>
              </a:ext>
            </a:extLst>
          </p:cNvPr>
          <p:cNvCxnSpPr>
            <a:cxnSpLocks/>
          </p:cNvCxnSpPr>
          <p:nvPr/>
        </p:nvCxnSpPr>
        <p:spPr>
          <a:xfrm flipH="1">
            <a:off x="6729984" y="1955279"/>
            <a:ext cx="235486" cy="349009"/>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8187A90B-58B9-6F41-9697-FE54C3811229}"/>
              </a:ext>
            </a:extLst>
          </p:cNvPr>
          <p:cNvSpPr txBox="1"/>
          <p:nvPr/>
        </p:nvSpPr>
        <p:spPr>
          <a:xfrm>
            <a:off x="7154416" y="1275036"/>
            <a:ext cx="1341119" cy="712183"/>
          </a:xfrm>
          <a:prstGeom prst="rect">
            <a:avLst/>
          </a:prstGeom>
          <a:noFill/>
        </p:spPr>
        <p:txBody>
          <a:bodyPr wrap="square" rtlCol="0">
            <a:spAutoFit/>
          </a:bodyPr>
          <a:lstStyle/>
          <a:p>
            <a:pPr>
              <a:lnSpc>
                <a:spcPts val="2400"/>
              </a:lnSpc>
            </a:pPr>
            <a:r>
              <a:rPr kumimoji="1" lang="en-US" altLang="ja-JP" sz="2400" dirty="0">
                <a:solidFill>
                  <a:srgbClr val="0432FF"/>
                </a:solidFill>
              </a:rPr>
              <a:t>Neutron emission</a:t>
            </a:r>
            <a:endParaRPr kumimoji="1" lang="ja-JP" altLang="en-US" sz="2400">
              <a:solidFill>
                <a:srgbClr val="0432FF"/>
              </a:solidFill>
            </a:endParaRPr>
          </a:p>
        </p:txBody>
      </p:sp>
      <p:sp>
        <p:nvSpPr>
          <p:cNvPr id="36" name="テキスト ボックス 35">
            <a:extLst>
              <a:ext uri="{FF2B5EF4-FFF2-40B4-BE49-F238E27FC236}">
                <a16:creationId xmlns:a16="http://schemas.microsoft.com/office/drawing/2014/main" id="{658136CE-8180-2E41-A784-F9B48B4DCBCF}"/>
              </a:ext>
            </a:extLst>
          </p:cNvPr>
          <p:cNvSpPr txBox="1"/>
          <p:nvPr/>
        </p:nvSpPr>
        <p:spPr>
          <a:xfrm>
            <a:off x="8450194" y="5474229"/>
            <a:ext cx="715260" cy="461665"/>
          </a:xfrm>
          <a:prstGeom prst="rect">
            <a:avLst/>
          </a:prstGeom>
          <a:solidFill>
            <a:srgbClr val="FF0000">
              <a:alpha val="20000"/>
            </a:srgbClr>
          </a:solidFill>
        </p:spPr>
        <p:txBody>
          <a:bodyPr wrap="none" rtlCol="0">
            <a:spAutoFit/>
          </a:bodyPr>
          <a:lstStyle/>
          <a:p>
            <a:r>
              <a:rPr kumimoji="1" lang="en-US" altLang="ja-JP" sz="2400" dirty="0">
                <a:solidFill>
                  <a:srgbClr val="FF0000"/>
                </a:solidFill>
              </a:rPr>
              <a:t>11%</a:t>
            </a:r>
            <a:endParaRPr kumimoji="1" lang="ja-JP" altLang="en-US" sz="2400">
              <a:solidFill>
                <a:srgbClr val="FF0000"/>
              </a:solidFill>
            </a:endParaRPr>
          </a:p>
        </p:txBody>
      </p:sp>
      <p:sp>
        <p:nvSpPr>
          <p:cNvPr id="37" name="テキスト ボックス 36">
            <a:extLst>
              <a:ext uri="{FF2B5EF4-FFF2-40B4-BE49-F238E27FC236}">
                <a16:creationId xmlns:a16="http://schemas.microsoft.com/office/drawing/2014/main" id="{004537D8-79F0-6D49-98BE-607B9FA58264}"/>
              </a:ext>
            </a:extLst>
          </p:cNvPr>
          <p:cNvSpPr txBox="1"/>
          <p:nvPr/>
        </p:nvSpPr>
        <p:spPr>
          <a:xfrm>
            <a:off x="6715525" y="3775278"/>
            <a:ext cx="715260" cy="461665"/>
          </a:xfrm>
          <a:prstGeom prst="rect">
            <a:avLst/>
          </a:prstGeom>
          <a:solidFill>
            <a:srgbClr val="FF0000">
              <a:alpha val="20000"/>
            </a:srgbClr>
          </a:solidFill>
        </p:spPr>
        <p:txBody>
          <a:bodyPr wrap="none" rtlCol="0">
            <a:spAutoFit/>
          </a:bodyPr>
          <a:lstStyle/>
          <a:p>
            <a:r>
              <a:rPr lang="en-US" altLang="ja-JP" sz="2400" dirty="0">
                <a:solidFill>
                  <a:srgbClr val="FF0000"/>
                </a:solidFill>
              </a:rPr>
              <a:t>67</a:t>
            </a:r>
            <a:r>
              <a:rPr kumimoji="1" lang="en-US" altLang="ja-JP" sz="2400" dirty="0">
                <a:solidFill>
                  <a:srgbClr val="FF0000"/>
                </a:solidFill>
              </a:rPr>
              <a:t>%</a:t>
            </a:r>
            <a:endParaRPr kumimoji="1" lang="ja-JP" altLang="en-US" sz="2400">
              <a:solidFill>
                <a:srgbClr val="FF0000"/>
              </a:solidFill>
            </a:endParaRPr>
          </a:p>
        </p:txBody>
      </p:sp>
      <p:sp>
        <p:nvSpPr>
          <p:cNvPr id="38" name="テキスト ボックス 37">
            <a:extLst>
              <a:ext uri="{FF2B5EF4-FFF2-40B4-BE49-F238E27FC236}">
                <a16:creationId xmlns:a16="http://schemas.microsoft.com/office/drawing/2014/main" id="{D8F9AED6-058A-FE4A-A0CF-148A0022A37D}"/>
              </a:ext>
            </a:extLst>
          </p:cNvPr>
          <p:cNvSpPr txBox="1"/>
          <p:nvPr/>
        </p:nvSpPr>
        <p:spPr>
          <a:xfrm>
            <a:off x="6835651" y="5042075"/>
            <a:ext cx="715260" cy="461665"/>
          </a:xfrm>
          <a:prstGeom prst="rect">
            <a:avLst/>
          </a:prstGeom>
          <a:solidFill>
            <a:srgbClr val="FF0000">
              <a:alpha val="20000"/>
            </a:srgbClr>
          </a:solidFill>
        </p:spPr>
        <p:txBody>
          <a:bodyPr wrap="none" rtlCol="0">
            <a:spAutoFit/>
          </a:bodyPr>
          <a:lstStyle/>
          <a:p>
            <a:r>
              <a:rPr lang="en-US" altLang="ja-JP" sz="2400" dirty="0">
                <a:solidFill>
                  <a:srgbClr val="FF0000"/>
                </a:solidFill>
              </a:rPr>
              <a:t>2</a:t>
            </a:r>
            <a:r>
              <a:rPr kumimoji="1" lang="en-US" altLang="ja-JP" sz="2400" dirty="0">
                <a:solidFill>
                  <a:srgbClr val="FF0000"/>
                </a:solidFill>
              </a:rPr>
              <a:t>1%</a:t>
            </a:r>
            <a:endParaRPr kumimoji="1" lang="ja-JP" altLang="en-US" sz="2400">
              <a:solidFill>
                <a:srgbClr val="FF0000"/>
              </a:solidFill>
            </a:endParaRPr>
          </a:p>
        </p:txBody>
      </p:sp>
      <p:sp>
        <p:nvSpPr>
          <p:cNvPr id="39" name="テキスト ボックス 38">
            <a:extLst>
              <a:ext uri="{FF2B5EF4-FFF2-40B4-BE49-F238E27FC236}">
                <a16:creationId xmlns:a16="http://schemas.microsoft.com/office/drawing/2014/main" id="{E9DF1186-D5A7-7940-AC1E-262EAA401E38}"/>
              </a:ext>
            </a:extLst>
          </p:cNvPr>
          <p:cNvSpPr txBox="1"/>
          <p:nvPr/>
        </p:nvSpPr>
        <p:spPr>
          <a:xfrm>
            <a:off x="4973677" y="2323017"/>
            <a:ext cx="792205" cy="461665"/>
          </a:xfrm>
          <a:prstGeom prst="rect">
            <a:avLst/>
          </a:prstGeom>
          <a:solidFill>
            <a:srgbClr val="FF0000">
              <a:alpha val="20000"/>
            </a:srgbClr>
          </a:solidFill>
        </p:spPr>
        <p:txBody>
          <a:bodyPr wrap="none" rtlCol="0">
            <a:spAutoFit/>
          </a:bodyPr>
          <a:lstStyle/>
          <a:p>
            <a:r>
              <a:rPr lang="en-US" altLang="ja-JP" sz="2400" dirty="0">
                <a:solidFill>
                  <a:srgbClr val="FF0000"/>
                </a:solidFill>
              </a:rPr>
              <a:t>0.8</a:t>
            </a:r>
            <a:r>
              <a:rPr kumimoji="1" lang="en-US" altLang="ja-JP" sz="2400" dirty="0">
                <a:solidFill>
                  <a:srgbClr val="FF0000"/>
                </a:solidFill>
              </a:rPr>
              <a:t>%</a:t>
            </a:r>
            <a:endParaRPr kumimoji="1" lang="ja-JP" altLang="en-US" sz="2400">
              <a:solidFill>
                <a:srgbClr val="FF0000"/>
              </a:solidFill>
            </a:endParaRPr>
          </a:p>
        </p:txBody>
      </p:sp>
      <p:sp>
        <p:nvSpPr>
          <p:cNvPr id="40" name="円/楕円 39">
            <a:extLst>
              <a:ext uri="{FF2B5EF4-FFF2-40B4-BE49-F238E27FC236}">
                <a16:creationId xmlns:a16="http://schemas.microsoft.com/office/drawing/2014/main" id="{ED3A5367-9171-D74D-9E5D-55CBD494E11C}"/>
              </a:ext>
            </a:extLst>
          </p:cNvPr>
          <p:cNvSpPr/>
          <p:nvPr/>
        </p:nvSpPr>
        <p:spPr>
          <a:xfrm>
            <a:off x="5498592" y="1804416"/>
            <a:ext cx="1165964" cy="7260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7C4B091-7C9F-BB4C-811C-93021170F50A}"/>
              </a:ext>
            </a:extLst>
          </p:cNvPr>
          <p:cNvSpPr txBox="1"/>
          <p:nvPr/>
        </p:nvSpPr>
        <p:spPr>
          <a:xfrm>
            <a:off x="95231" y="4812089"/>
            <a:ext cx="6246498" cy="954107"/>
          </a:xfrm>
          <a:prstGeom prst="rect">
            <a:avLst/>
          </a:prstGeom>
          <a:noFill/>
        </p:spPr>
        <p:txBody>
          <a:bodyPr wrap="square" rtlCol="0">
            <a:spAutoFit/>
          </a:bodyPr>
          <a:lstStyle/>
          <a:p>
            <a:r>
              <a:rPr lang="en-US" altLang="ja-JP" sz="2800" dirty="0"/>
              <a:t>We</a:t>
            </a:r>
            <a:r>
              <a:rPr kumimoji="1" lang="en-US" altLang="ja-JP" sz="2800" dirty="0"/>
              <a:t> measured neutron multiplicity</a:t>
            </a:r>
            <a:br>
              <a:rPr kumimoji="1" lang="en-US" altLang="ja-JP" sz="2800" dirty="0"/>
            </a:br>
            <a:r>
              <a:rPr kumimoji="1" lang="en-US" altLang="ja-JP" sz="2800" dirty="0"/>
              <a:t>with cosmic ray stopping muons in SK-Gd. </a:t>
            </a:r>
            <a:endParaRPr kumimoji="1" lang="ja-JP" altLang="en-US" sz="2800"/>
          </a:p>
        </p:txBody>
      </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E3FFB627-3508-B040-92DD-E3CA1E0BD49C}"/>
                  </a:ext>
                </a:extLst>
              </p:cNvPr>
              <p:cNvSpPr txBox="1"/>
              <p:nvPr/>
            </p:nvSpPr>
            <p:spPr>
              <a:xfrm>
                <a:off x="157316" y="5798604"/>
                <a:ext cx="6126292" cy="892552"/>
              </a:xfrm>
              <a:prstGeom prst="rect">
                <a:avLst/>
              </a:prstGeom>
              <a:noFill/>
            </p:spPr>
            <p:txBody>
              <a:bodyPr wrap="none" rtlCol="0">
                <a:spAutoFit/>
              </a:bodyPr>
              <a:lstStyle/>
              <a:p>
                <a:pPr marL="457200" indent="-457200">
                  <a:buFont typeface="Wingdings" pitchFamily="2" charset="2"/>
                  <a:buChar char="Ø"/>
                </a:pPr>
                <a:r>
                  <a:rPr kumimoji="1" lang="en-US" altLang="ja-JP" sz="2600" dirty="0"/>
                  <a:t>First direct measurement of multiplicity</a:t>
                </a:r>
              </a:p>
              <a:p>
                <a:pPr marL="457200" indent="-457200">
                  <a:buFont typeface="Wingdings" pitchFamily="2" charset="2"/>
                  <a:buChar char="Ø"/>
                </a:pPr>
                <a:r>
                  <a:rPr kumimoji="1" lang="en-US" altLang="ja-JP" sz="2600" dirty="0"/>
                  <a:t>4</a:t>
                </a:r>
                <a14:m>
                  <m:oMath xmlns:m="http://schemas.openxmlformats.org/officeDocument/2006/math">
                    <m:r>
                      <a:rPr kumimoji="1" lang="en-US" altLang="ja-JP" sz="2600" b="0" i="1" smtClean="0">
                        <a:latin typeface="Cambria Math" panose="02040503050406030204" pitchFamily="18" charset="0"/>
                      </a:rPr>
                      <m:t>𝜋</m:t>
                    </m:r>
                  </m:oMath>
                </a14:m>
                <a:r>
                  <a:rPr lang="en-US" altLang="ja-JP" sz="2600" b="0" dirty="0"/>
                  <a:t> coverage &amp; ~50% neutron efficiency</a:t>
                </a:r>
                <a:endParaRPr kumimoji="1" lang="en-US" altLang="ja-JP" sz="2600" b="0" dirty="0"/>
              </a:p>
            </p:txBody>
          </p:sp>
        </mc:Choice>
        <mc:Fallback>
          <p:sp>
            <p:nvSpPr>
              <p:cNvPr id="9" name="テキスト ボックス 8">
                <a:extLst>
                  <a:ext uri="{FF2B5EF4-FFF2-40B4-BE49-F238E27FC236}">
                    <a16:creationId xmlns:a16="http://schemas.microsoft.com/office/drawing/2014/main" id="{E3FFB627-3508-B040-92DD-E3CA1E0BD49C}"/>
                  </a:ext>
                </a:extLst>
              </p:cNvPr>
              <p:cNvSpPr txBox="1">
                <a:spLocks noRot="1" noChangeAspect="1" noMove="1" noResize="1" noEditPoints="1" noAdjustHandles="1" noChangeArrowheads="1" noChangeShapeType="1" noTextEdit="1"/>
              </p:cNvSpPr>
              <p:nvPr/>
            </p:nvSpPr>
            <p:spPr>
              <a:xfrm>
                <a:off x="157316" y="5798604"/>
                <a:ext cx="6126292" cy="892552"/>
              </a:xfrm>
              <a:prstGeom prst="rect">
                <a:avLst/>
              </a:prstGeom>
              <a:blipFill>
                <a:blip r:embed="rId10"/>
                <a:stretch>
                  <a:fillRect l="-1656" t="-5634" b="-1690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9" name="角丸四角形吹き出し 18">
                <a:extLst>
                  <a:ext uri="{FF2B5EF4-FFF2-40B4-BE49-F238E27FC236}">
                    <a16:creationId xmlns:a16="http://schemas.microsoft.com/office/drawing/2014/main" id="{1BBFA036-829D-F242-9AA8-0AB3C56CB4B0}"/>
                  </a:ext>
                </a:extLst>
              </p:cNvPr>
              <p:cNvSpPr/>
              <p:nvPr/>
            </p:nvSpPr>
            <p:spPr>
              <a:xfrm>
                <a:off x="2633472" y="3996773"/>
                <a:ext cx="3669792" cy="526561"/>
              </a:xfrm>
              <a:prstGeom prst="wedgeRoundRectCallout">
                <a:avLst>
                  <a:gd name="adj1" fmla="val 69580"/>
                  <a:gd name="adj2" fmla="val -136625"/>
                  <a:gd name="adj3" fmla="val 16667"/>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sz="2400" dirty="0">
                    <a:solidFill>
                      <a:prstClr val="black"/>
                    </a:solidFill>
                  </a:rPr>
                  <a:t>&gt;5 MeV </a:t>
                </a:r>
                <a14:m>
                  <m:oMath xmlns:m="http://schemas.openxmlformats.org/officeDocument/2006/math">
                    <m:r>
                      <a:rPr lang="en-US" altLang="ja-JP" sz="2400" i="1">
                        <a:solidFill>
                          <a:prstClr val="black"/>
                        </a:solidFill>
                        <a:latin typeface="Cambria Math" panose="02040503050406030204" pitchFamily="18" charset="0"/>
                      </a:rPr>
                      <m:t>𝛾</m:t>
                    </m:r>
                  </m:oMath>
                </a14:m>
                <a:r>
                  <a:rPr lang="en-US" altLang="ja-JP" sz="2400" dirty="0">
                    <a:solidFill>
                      <a:prstClr val="black"/>
                    </a:solidFill>
                  </a:rPr>
                  <a:t> </a:t>
                </a:r>
                <a:r>
                  <a:rPr lang="ja-JP" altLang="en-US" sz="2400">
                    <a:solidFill>
                      <a:prstClr val="black"/>
                    </a:solidFill>
                  </a:rPr>
                  <a:t>→</a:t>
                </a:r>
                <a:r>
                  <a:rPr lang="en-US" altLang="ja-JP" sz="2400" dirty="0">
                    <a:solidFill>
                      <a:prstClr val="black"/>
                    </a:solidFill>
                  </a:rPr>
                  <a:t> just 1 neutron</a:t>
                </a:r>
              </a:p>
            </p:txBody>
          </p:sp>
        </mc:Choice>
        <mc:Fallback>
          <p:sp>
            <p:nvSpPr>
              <p:cNvPr id="19" name="角丸四角形吹き出し 18">
                <a:extLst>
                  <a:ext uri="{FF2B5EF4-FFF2-40B4-BE49-F238E27FC236}">
                    <a16:creationId xmlns:a16="http://schemas.microsoft.com/office/drawing/2014/main" id="{1BBFA036-829D-F242-9AA8-0AB3C56CB4B0}"/>
                  </a:ext>
                </a:extLst>
              </p:cNvPr>
              <p:cNvSpPr>
                <a:spLocks noRot="1" noChangeAspect="1" noMove="1" noResize="1" noEditPoints="1" noAdjustHandles="1" noChangeArrowheads="1" noChangeShapeType="1" noTextEdit="1"/>
              </p:cNvSpPr>
              <p:nvPr/>
            </p:nvSpPr>
            <p:spPr>
              <a:xfrm>
                <a:off x="2633472" y="3996773"/>
                <a:ext cx="3669792" cy="526561"/>
              </a:xfrm>
              <a:prstGeom prst="wedgeRoundRectCallout">
                <a:avLst>
                  <a:gd name="adj1" fmla="val 69580"/>
                  <a:gd name="adj2" fmla="val -136625"/>
                  <a:gd name="adj3" fmla="val 16667"/>
                </a:avLst>
              </a:prstGeom>
              <a:blipFill>
                <a:blip r:embed="rId11"/>
                <a:stretch>
                  <a:fillRect l="-285" b="-8861"/>
                </a:stretch>
              </a:blipFill>
              <a:ln>
                <a:solidFill>
                  <a:schemeClr val="accent6">
                    <a:lumMod val="75000"/>
                  </a:schemeClr>
                </a:solidFill>
              </a:ln>
            </p:spPr>
            <p:txBody>
              <a:bodyPr/>
              <a:lstStyle/>
              <a:p>
                <a:r>
                  <a:rPr lang="ja-JP" altLang="en-US">
                    <a:noFill/>
                  </a:rPr>
                  <a:t> </a:t>
                </a:r>
              </a:p>
            </p:txBody>
          </p:sp>
        </mc:Fallback>
      </mc:AlternateContent>
    </p:spTree>
    <p:extLst>
      <p:ext uri="{BB962C8B-B14F-4D97-AF65-F5344CB8AC3E}">
        <p14:creationId xmlns:p14="http://schemas.microsoft.com/office/powerpoint/2010/main" val="138568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BC7705-B065-F44E-9B65-27286F92DFAB}"/>
              </a:ext>
            </a:extLst>
          </p:cNvPr>
          <p:cNvSpPr>
            <a:spLocks noGrp="1"/>
          </p:cNvSpPr>
          <p:nvPr>
            <p:ph type="title"/>
          </p:nvPr>
        </p:nvSpPr>
        <p:spPr/>
        <p:txBody>
          <a:bodyPr/>
          <a:lstStyle/>
          <a:p>
            <a:r>
              <a:rPr kumimoji="1" lang="en-US" altLang="ja-JP" dirty="0"/>
              <a:t>Tagging efficiency calibration</a:t>
            </a:r>
            <a:endParaRPr kumimoji="1" lang="ja-JP" altLang="en-US"/>
          </a:p>
        </p:txBody>
      </p:sp>
      <p:sp>
        <p:nvSpPr>
          <p:cNvPr id="3" name="スライド番号プレースホルダー 2">
            <a:extLst>
              <a:ext uri="{FF2B5EF4-FFF2-40B4-BE49-F238E27FC236}">
                <a16:creationId xmlns:a16="http://schemas.microsoft.com/office/drawing/2014/main" id="{F198F2A4-9B47-0A4A-86F2-7EECA839DF2E}"/>
              </a:ext>
            </a:extLst>
          </p:cNvPr>
          <p:cNvSpPr>
            <a:spLocks noGrp="1"/>
          </p:cNvSpPr>
          <p:nvPr>
            <p:ph type="sldNum" sz="quarter" idx="12"/>
          </p:nvPr>
        </p:nvSpPr>
        <p:spPr/>
        <p:txBody>
          <a:bodyPr/>
          <a:lstStyle/>
          <a:p>
            <a:fld id="{442CD2F0-4FD2-764B-8F05-837DEC568E72}" type="slidenum">
              <a:rPr lang="ja-JP" altLang="en-US" smtClean="0"/>
              <a:pPr/>
              <a:t>9</a:t>
            </a:fld>
            <a:endParaRPr lang="ja-JP" altLang="en-US"/>
          </a:p>
        </p:txBody>
      </p:sp>
      <p:sp>
        <p:nvSpPr>
          <p:cNvPr id="4" name="テキスト プレースホルダー 3">
            <a:extLst>
              <a:ext uri="{FF2B5EF4-FFF2-40B4-BE49-F238E27FC236}">
                <a16:creationId xmlns:a16="http://schemas.microsoft.com/office/drawing/2014/main" id="{6D36A472-4CD5-5245-A9E3-2EE433D35031}"/>
              </a:ext>
            </a:extLst>
          </p:cNvPr>
          <p:cNvSpPr>
            <a:spLocks noGrp="1"/>
          </p:cNvSpPr>
          <p:nvPr>
            <p:ph type="body" sz="quarter" idx="13"/>
          </p:nvPr>
        </p:nvSpPr>
        <p:spPr>
          <a:xfrm>
            <a:off x="0" y="1474788"/>
            <a:ext cx="11393214" cy="929569"/>
          </a:xfrm>
        </p:spPr>
        <p:txBody>
          <a:bodyPr/>
          <a:lstStyle/>
          <a:p>
            <a:pPr>
              <a:buFont typeface="Wingdings" pitchFamily="2" charset="2"/>
              <a:buChar char="Ø"/>
            </a:pPr>
            <a:r>
              <a:rPr lang="en-US" altLang="ja-JP" dirty="0"/>
              <a:t> Measure neutron tagging efficiency by preparing 1-neutron control sample. </a:t>
            </a:r>
          </a:p>
          <a:p>
            <a:pPr marL="0" indent="0">
              <a:buNone/>
            </a:pPr>
            <a:endParaRPr kumimoji="1" lang="ja-JP" altLang="en-US"/>
          </a:p>
        </p:txBody>
      </p:sp>
      <p:grpSp>
        <p:nvGrpSpPr>
          <p:cNvPr id="30" name="グループ化 29">
            <a:extLst>
              <a:ext uri="{FF2B5EF4-FFF2-40B4-BE49-F238E27FC236}">
                <a16:creationId xmlns:a16="http://schemas.microsoft.com/office/drawing/2014/main" id="{C76DE411-6A8D-B946-874B-71DC471ED5C1}"/>
              </a:ext>
            </a:extLst>
          </p:cNvPr>
          <p:cNvGrpSpPr/>
          <p:nvPr/>
        </p:nvGrpSpPr>
        <p:grpSpPr>
          <a:xfrm>
            <a:off x="309432" y="2665998"/>
            <a:ext cx="3171412" cy="3944408"/>
            <a:chOff x="7961435" y="2302476"/>
            <a:chExt cx="3440238" cy="4287596"/>
          </a:xfrm>
        </p:grpSpPr>
        <p:sp>
          <p:nvSpPr>
            <p:cNvPr id="6" name="円柱 5">
              <a:extLst>
                <a:ext uri="{FF2B5EF4-FFF2-40B4-BE49-F238E27FC236}">
                  <a16:creationId xmlns:a16="http://schemas.microsoft.com/office/drawing/2014/main" id="{6096EB67-9AA4-5C46-B5C4-D920F57BCA79}"/>
                </a:ext>
              </a:extLst>
            </p:cNvPr>
            <p:cNvSpPr/>
            <p:nvPr/>
          </p:nvSpPr>
          <p:spPr>
            <a:xfrm>
              <a:off x="7961435" y="3366272"/>
              <a:ext cx="3431779" cy="3223800"/>
            </a:xfrm>
            <a:prstGeom prst="can">
              <a:avLst>
                <a:gd name="adj" fmla="val 21858"/>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3C264F30-D450-1141-82B4-CC874B3EC0A4}"/>
                </a:ext>
              </a:extLst>
            </p:cNvPr>
            <p:cNvCxnSpPr>
              <a:cxnSpLocks/>
            </p:cNvCxnSpPr>
            <p:nvPr/>
          </p:nvCxnSpPr>
          <p:spPr>
            <a:xfrm>
              <a:off x="8154015" y="2446988"/>
              <a:ext cx="1080429" cy="2753368"/>
            </a:xfrm>
            <a:prstGeom prst="straightConnector1">
              <a:avLst/>
            </a:prstGeom>
            <a:ln w="22860">
              <a:solidFill>
                <a:schemeClr val="tx1"/>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794E9578-641C-A240-B1F4-AB994008A132}"/>
                </a:ext>
              </a:extLst>
            </p:cNvPr>
            <p:cNvCxnSpPr>
              <a:cxnSpLocks/>
            </p:cNvCxnSpPr>
            <p:nvPr/>
          </p:nvCxnSpPr>
          <p:spPr>
            <a:xfrm flipH="1">
              <a:off x="8271886" y="3741204"/>
              <a:ext cx="374768" cy="113208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EBC68D3-756B-9F4E-8F80-49B1B5D07E99}"/>
                </a:ext>
              </a:extLst>
            </p:cNvPr>
            <p:cNvCxnSpPr>
              <a:cxnSpLocks/>
              <a:stCxn id="10" idx="0"/>
            </p:cNvCxnSpPr>
            <p:nvPr/>
          </p:nvCxnSpPr>
          <p:spPr>
            <a:xfrm flipH="1" flipV="1">
              <a:off x="8658825" y="3713491"/>
              <a:ext cx="966271" cy="5190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円/楕円 9">
              <a:extLst>
                <a:ext uri="{FF2B5EF4-FFF2-40B4-BE49-F238E27FC236}">
                  <a16:creationId xmlns:a16="http://schemas.microsoft.com/office/drawing/2014/main" id="{3AA2EDB2-B454-D842-A7F1-4CA2A584C27D}"/>
                </a:ext>
              </a:extLst>
            </p:cNvPr>
            <p:cNvSpPr/>
            <p:nvPr/>
          </p:nvSpPr>
          <p:spPr>
            <a:xfrm rot="3948968">
              <a:off x="8806632" y="3810623"/>
              <a:ext cx="271526" cy="1496763"/>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nvGrpSpPr>
            <p:cNvPr id="11" name="グループ化 10">
              <a:extLst>
                <a:ext uri="{FF2B5EF4-FFF2-40B4-BE49-F238E27FC236}">
                  <a16:creationId xmlns:a16="http://schemas.microsoft.com/office/drawing/2014/main" id="{9E406EBB-FF05-174E-90D8-08B564201A5C}"/>
                </a:ext>
              </a:extLst>
            </p:cNvPr>
            <p:cNvGrpSpPr/>
            <p:nvPr/>
          </p:nvGrpSpPr>
          <p:grpSpPr>
            <a:xfrm>
              <a:off x="9080626" y="5193139"/>
              <a:ext cx="448276" cy="384321"/>
              <a:chOff x="8709242" y="4663369"/>
              <a:chExt cx="479226" cy="418862"/>
            </a:xfrm>
            <a:solidFill>
              <a:schemeClr val="accent1">
                <a:lumMod val="60000"/>
                <a:lumOff val="40000"/>
              </a:schemeClr>
            </a:solidFill>
          </p:grpSpPr>
          <p:sp>
            <p:nvSpPr>
              <p:cNvPr id="19" name="円/楕円 18">
                <a:extLst>
                  <a:ext uri="{FF2B5EF4-FFF2-40B4-BE49-F238E27FC236}">
                    <a16:creationId xmlns:a16="http://schemas.microsoft.com/office/drawing/2014/main" id="{8E9616A5-9E09-D44C-AAEF-777AA4EEBF5E}"/>
                  </a:ext>
                </a:extLst>
              </p:cNvPr>
              <p:cNvSpPr/>
              <p:nvPr/>
            </p:nvSpPr>
            <p:spPr>
              <a:xfrm>
                <a:off x="8793880" y="469139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0" name="円/楕円 19">
                <a:extLst>
                  <a:ext uri="{FF2B5EF4-FFF2-40B4-BE49-F238E27FC236}">
                    <a16:creationId xmlns:a16="http://schemas.microsoft.com/office/drawing/2014/main" id="{CE02E9A9-3E10-0E4D-985A-F5F44F4CE5BF}"/>
                  </a:ext>
                </a:extLst>
              </p:cNvPr>
              <p:cNvSpPr/>
              <p:nvPr/>
            </p:nvSpPr>
            <p:spPr>
              <a:xfrm>
                <a:off x="8915087" y="472147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1" name="円/楕円 20">
                <a:extLst>
                  <a:ext uri="{FF2B5EF4-FFF2-40B4-BE49-F238E27FC236}">
                    <a16:creationId xmlns:a16="http://schemas.microsoft.com/office/drawing/2014/main" id="{CBCCB339-81BD-4B45-B9E4-D5A6FF0A552C}"/>
                  </a:ext>
                </a:extLst>
              </p:cNvPr>
              <p:cNvSpPr/>
              <p:nvPr/>
            </p:nvSpPr>
            <p:spPr>
              <a:xfrm>
                <a:off x="8847551" y="481166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2" name="円/楕円 21">
                <a:extLst>
                  <a:ext uri="{FF2B5EF4-FFF2-40B4-BE49-F238E27FC236}">
                    <a16:creationId xmlns:a16="http://schemas.microsoft.com/office/drawing/2014/main" id="{2164D7A4-C830-2C48-A825-ED73FFB5B18B}"/>
                  </a:ext>
                </a:extLst>
              </p:cNvPr>
              <p:cNvSpPr/>
              <p:nvPr/>
            </p:nvSpPr>
            <p:spPr>
              <a:xfrm>
                <a:off x="9006214" y="4779571"/>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3" name="円/楕円 22">
                <a:extLst>
                  <a:ext uri="{FF2B5EF4-FFF2-40B4-BE49-F238E27FC236}">
                    <a16:creationId xmlns:a16="http://schemas.microsoft.com/office/drawing/2014/main" id="{64F9DA0A-CC62-F741-A669-FC7367A3AC49}"/>
                  </a:ext>
                </a:extLst>
              </p:cNvPr>
              <p:cNvSpPr/>
              <p:nvPr/>
            </p:nvSpPr>
            <p:spPr>
              <a:xfrm>
                <a:off x="8709242" y="4779570"/>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4" name="円/楕円 23">
                <a:extLst>
                  <a:ext uri="{FF2B5EF4-FFF2-40B4-BE49-F238E27FC236}">
                    <a16:creationId xmlns:a16="http://schemas.microsoft.com/office/drawing/2014/main" id="{1D655DE9-9E1B-9A4B-8BF2-9C0E817E6367}"/>
                  </a:ext>
                </a:extLst>
              </p:cNvPr>
              <p:cNvSpPr/>
              <p:nvPr/>
            </p:nvSpPr>
            <p:spPr>
              <a:xfrm>
                <a:off x="8778920" y="4901850"/>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5" name="円/楕円 24">
                <a:extLst>
                  <a:ext uri="{FF2B5EF4-FFF2-40B4-BE49-F238E27FC236}">
                    <a16:creationId xmlns:a16="http://schemas.microsoft.com/office/drawing/2014/main" id="{992D0C6C-B0E4-A241-9ADE-2835FA4F00F5}"/>
                  </a:ext>
                </a:extLst>
              </p:cNvPr>
              <p:cNvSpPr/>
              <p:nvPr/>
            </p:nvSpPr>
            <p:spPr>
              <a:xfrm>
                <a:off x="8949950" y="4892488"/>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6" name="円/楕円 25">
                <a:extLst>
                  <a:ext uri="{FF2B5EF4-FFF2-40B4-BE49-F238E27FC236}">
                    <a16:creationId xmlns:a16="http://schemas.microsoft.com/office/drawing/2014/main" id="{A439CD62-860E-4841-AC64-E38921CE2309}"/>
                  </a:ext>
                </a:extLst>
              </p:cNvPr>
              <p:cNvSpPr/>
              <p:nvPr/>
            </p:nvSpPr>
            <p:spPr>
              <a:xfrm>
                <a:off x="8795828" y="4765198"/>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7" name="円/楕円 26">
                <a:extLst>
                  <a:ext uri="{FF2B5EF4-FFF2-40B4-BE49-F238E27FC236}">
                    <a16:creationId xmlns:a16="http://schemas.microsoft.com/office/drawing/2014/main" id="{8460ECA4-1D5C-354C-8CF3-2139EB2A9AA8}"/>
                  </a:ext>
                </a:extLst>
              </p:cNvPr>
              <p:cNvSpPr/>
              <p:nvPr/>
            </p:nvSpPr>
            <p:spPr>
              <a:xfrm>
                <a:off x="8886955" y="4663369"/>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8" name="円/楕円 27">
                <a:extLst>
                  <a:ext uri="{FF2B5EF4-FFF2-40B4-BE49-F238E27FC236}">
                    <a16:creationId xmlns:a16="http://schemas.microsoft.com/office/drawing/2014/main" id="{BC47D272-6A78-C540-94E0-E1C02C974EF3}"/>
                  </a:ext>
                </a:extLst>
              </p:cNvPr>
              <p:cNvSpPr/>
              <p:nvPr/>
            </p:nvSpPr>
            <p:spPr>
              <a:xfrm>
                <a:off x="8915087" y="4784522"/>
                <a:ext cx="182254" cy="1803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sp>
          <p:nvSpPr>
            <p:cNvPr id="12" name="テキスト ボックス 11">
              <a:extLst>
                <a:ext uri="{FF2B5EF4-FFF2-40B4-BE49-F238E27FC236}">
                  <a16:creationId xmlns:a16="http://schemas.microsoft.com/office/drawing/2014/main" id="{5846FFC0-49A8-1142-9BA6-D9FEADA2DB9C}"/>
                </a:ext>
              </a:extLst>
            </p:cNvPr>
            <p:cNvSpPr txBox="1"/>
            <p:nvPr/>
          </p:nvSpPr>
          <p:spPr>
            <a:xfrm>
              <a:off x="8560354" y="5404517"/>
              <a:ext cx="665568" cy="523220"/>
            </a:xfrm>
            <a:prstGeom prst="rect">
              <a:avLst/>
            </a:prstGeom>
            <a:noFill/>
          </p:spPr>
          <p:txBody>
            <a:bodyPr wrap="none" rtlCol="0">
              <a:spAutoFit/>
            </a:bodyPr>
            <a:lstStyle/>
            <a:p>
              <a:r>
                <a:rPr kumimoji="1" lang="en-US" altLang="ja-JP" sz="2800" baseline="30000" dirty="0"/>
                <a:t>16</a:t>
              </a:r>
              <a:r>
                <a:rPr kumimoji="1" lang="en-US" altLang="ja-JP" sz="2800" dirty="0"/>
                <a:t>O</a:t>
              </a:r>
              <a:endParaRPr kumimoji="1" lang="ja-JP" altLang="en-US" sz="2800" baseline="30000"/>
            </a:p>
          </p:txBody>
        </p:sp>
        <p:cxnSp>
          <p:nvCxnSpPr>
            <p:cNvPr id="13" name="直線矢印コネクタ 12">
              <a:extLst>
                <a:ext uri="{FF2B5EF4-FFF2-40B4-BE49-F238E27FC236}">
                  <a16:creationId xmlns:a16="http://schemas.microsoft.com/office/drawing/2014/main" id="{0A1E3E1F-0BDB-BA4B-AA96-42A2749783D3}"/>
                </a:ext>
              </a:extLst>
            </p:cNvPr>
            <p:cNvCxnSpPr>
              <a:cxnSpLocks/>
            </p:cNvCxnSpPr>
            <p:nvPr/>
          </p:nvCxnSpPr>
          <p:spPr>
            <a:xfrm flipV="1">
              <a:off x="9568845" y="4955531"/>
              <a:ext cx="514272" cy="348417"/>
            </a:xfrm>
            <a:prstGeom prst="straightConnector1">
              <a:avLst/>
            </a:prstGeom>
            <a:ln w="25400">
              <a:solidFill>
                <a:schemeClr val="tx1"/>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27A99E-6555-C346-A15B-6887E5627862}"/>
                </a:ext>
              </a:extLst>
            </p:cNvPr>
            <p:cNvSpPr txBox="1"/>
            <p:nvPr/>
          </p:nvSpPr>
          <p:spPr>
            <a:xfrm>
              <a:off x="10262519" y="4579169"/>
              <a:ext cx="373821" cy="523220"/>
            </a:xfrm>
            <a:prstGeom prst="rect">
              <a:avLst/>
            </a:prstGeom>
            <a:noFill/>
          </p:spPr>
          <p:txBody>
            <a:bodyPr wrap="none" rtlCol="0">
              <a:spAutoFit/>
            </a:bodyPr>
            <a:lstStyle/>
            <a:p>
              <a:r>
                <a:rPr kumimoji="1" lang="en-US" altLang="ja-JP" sz="2800" dirty="0"/>
                <a:t>n</a:t>
              </a:r>
              <a:endParaRPr kumimoji="1" lang="ja-JP" altLang="en-US" sz="2800"/>
            </a:p>
          </p:txBody>
        </p:sp>
        <p:sp>
          <p:nvSpPr>
            <p:cNvPr id="15" name="円/楕円 14">
              <a:extLst>
                <a:ext uri="{FF2B5EF4-FFF2-40B4-BE49-F238E27FC236}">
                  <a16:creationId xmlns:a16="http://schemas.microsoft.com/office/drawing/2014/main" id="{05C2B313-24B8-1C48-B8F9-88780328E0B4}"/>
                </a:ext>
              </a:extLst>
            </p:cNvPr>
            <p:cNvSpPr/>
            <p:nvPr/>
          </p:nvSpPr>
          <p:spPr>
            <a:xfrm>
              <a:off x="10123810" y="4808500"/>
              <a:ext cx="160627" cy="16967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8EB8A260-ED65-BB4B-B915-CC53E0A56D37}"/>
                    </a:ext>
                  </a:extLst>
                </p:cNvPr>
                <p:cNvSpPr txBox="1"/>
                <p:nvPr/>
              </p:nvSpPr>
              <p:spPr>
                <a:xfrm>
                  <a:off x="8197666" y="2302476"/>
                  <a:ext cx="1814599" cy="769506"/>
                </a:xfrm>
                <a:prstGeom prst="rect">
                  <a:avLst/>
                </a:prstGeom>
                <a:noFill/>
              </p:spPr>
              <p:txBody>
                <a:bodyPr wrap="none" rtlCol="0">
                  <a:spAutoFit/>
                </a:bodyPr>
                <a:lstStyle/>
                <a:p>
                  <a:pPr>
                    <a:lnSpc>
                      <a:spcPts val="2600"/>
                    </a:lnSpc>
                  </a:pPr>
                  <a:r>
                    <a:rPr lang="en-US" altLang="ja-JP" sz="2800" dirty="0">
                      <a:latin typeface="Cambria Math" panose="02040503050406030204" pitchFamily="18" charset="0"/>
                    </a:rPr>
                    <a:t>cosmic ray</a:t>
                  </a:r>
                  <a:endParaRPr kumimoji="1" lang="en-US" altLang="ja-JP" sz="2800" b="0" dirty="0">
                    <a:latin typeface="Cambria Math" panose="02040503050406030204" pitchFamily="18" charset="0"/>
                  </a:endParaRPr>
                </a:p>
                <a:p>
                  <a:pPr>
                    <a:lnSpc>
                      <a:spcPts val="2600"/>
                    </a:lnSpc>
                  </a:pPr>
                  <a:r>
                    <a:rPr kumimoji="1" lang="en-US" altLang="ja-JP" sz="2800" b="0" dirty="0"/>
                    <a:t>    </a:t>
                  </a:r>
                  <a14:m>
                    <m:oMath xmlns:m="http://schemas.openxmlformats.org/officeDocument/2006/math">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𝜇</m:t>
                          </m:r>
                        </m:e>
                        <m:sup>
                          <m:r>
                            <a:rPr kumimoji="1" lang="en-US" altLang="ja-JP" sz="2800" b="0" i="1" smtClean="0">
                              <a:latin typeface="Cambria Math" panose="02040503050406030204" pitchFamily="18" charset="0"/>
                            </a:rPr>
                            <m:t>−</m:t>
                          </m:r>
                        </m:sup>
                      </m:sSup>
                    </m:oMath>
                  </a14:m>
                  <a:endParaRPr kumimoji="1" lang="ja-JP" altLang="en-US" sz="2800"/>
                </a:p>
              </p:txBody>
            </p:sp>
          </mc:Choice>
          <mc:Fallback>
            <p:sp>
              <p:nvSpPr>
                <p:cNvPr id="16" name="テキスト ボックス 15">
                  <a:extLst>
                    <a:ext uri="{FF2B5EF4-FFF2-40B4-BE49-F238E27FC236}">
                      <a16:creationId xmlns:a16="http://schemas.microsoft.com/office/drawing/2014/main" id="{8EB8A260-ED65-BB4B-B915-CC53E0A56D37}"/>
                    </a:ext>
                  </a:extLst>
                </p:cNvPr>
                <p:cNvSpPr txBox="1">
                  <a:spLocks noRot="1" noChangeAspect="1" noMove="1" noResize="1" noEditPoints="1" noAdjustHandles="1" noChangeArrowheads="1" noChangeShapeType="1" noTextEdit="1"/>
                </p:cNvSpPr>
                <p:nvPr/>
              </p:nvSpPr>
              <p:spPr>
                <a:xfrm>
                  <a:off x="8197666" y="2302476"/>
                  <a:ext cx="1814599" cy="769506"/>
                </a:xfrm>
                <a:prstGeom prst="rect">
                  <a:avLst/>
                </a:prstGeom>
                <a:blipFill>
                  <a:blip r:embed="rId3"/>
                  <a:stretch>
                    <a:fillRect l="-7576" t="-19298" r="-14394" b="-12281"/>
                  </a:stretch>
                </a:blipFill>
              </p:spPr>
              <p:txBody>
                <a:bodyPr/>
                <a:lstStyle/>
                <a:p>
                  <a:r>
                    <a:rPr lang="ja-JP" altLang="en-US">
                      <a:noFill/>
                    </a:rPr>
                    <a:t> </a:t>
                  </a:r>
                </a:p>
              </p:txBody>
            </p:sp>
          </mc:Fallback>
        </mc:AlternateContent>
        <p:cxnSp>
          <p:nvCxnSpPr>
            <p:cNvPr id="17" name="直線矢印コネクタ 16">
              <a:extLst>
                <a:ext uri="{FF2B5EF4-FFF2-40B4-BE49-F238E27FC236}">
                  <a16:creationId xmlns:a16="http://schemas.microsoft.com/office/drawing/2014/main" id="{AB5CBF57-0600-C041-975F-9844467D489F}"/>
                </a:ext>
              </a:extLst>
            </p:cNvPr>
            <p:cNvCxnSpPr>
              <a:cxnSpLocks/>
            </p:cNvCxnSpPr>
            <p:nvPr/>
          </p:nvCxnSpPr>
          <p:spPr>
            <a:xfrm>
              <a:off x="9535064" y="5576647"/>
              <a:ext cx="669674" cy="295229"/>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テキスト ボックス 17">
                  <a:extLst>
                    <a:ext uri="{FF2B5EF4-FFF2-40B4-BE49-F238E27FC236}">
                      <a16:creationId xmlns:a16="http://schemas.microsoft.com/office/drawing/2014/main" id="{1FB1775B-B319-F945-ABA1-DC71E6BCD4E3}"/>
                    </a:ext>
                  </a:extLst>
                </p:cNvPr>
                <p:cNvSpPr txBox="1"/>
                <p:nvPr/>
              </p:nvSpPr>
              <p:spPr>
                <a:xfrm>
                  <a:off x="9660704" y="5825389"/>
                  <a:ext cx="1740969" cy="568743"/>
                </a:xfrm>
                <a:prstGeom prst="rect">
                  <a:avLst/>
                </a:prstGeom>
                <a:noFill/>
              </p:spPr>
              <p:txBody>
                <a:bodyPr wrap="none" rtlCol="0">
                  <a:spAutoFit/>
                </a:bodyPr>
                <a:lstStyle/>
                <a:p>
                  <a:pPr/>
                  <a14:m>
                    <m:oMath xmlns:m="http://schemas.openxmlformats.org/officeDocument/2006/math">
                      <m:r>
                        <m:rPr>
                          <m:sty m:val="p"/>
                        </m:rPr>
                        <a:rPr kumimoji="1" lang="en-US" altLang="ja-JP" sz="2800" b="0" i="1" smtClean="0">
                          <a:latin typeface="Cambria Math" panose="02040503050406030204" pitchFamily="18" charset="0"/>
                        </a:rPr>
                        <m:t>γ</m:t>
                      </m:r>
                    </m:oMath>
                  </a14:m>
                  <a:r>
                    <a:rPr kumimoji="1" lang="en-US" altLang="ja-JP" sz="2800" b="0" dirty="0"/>
                    <a:t> </a:t>
                  </a:r>
                  <a:r>
                    <a:rPr kumimoji="1" lang="en-US" altLang="ja-JP" sz="2400" b="0" dirty="0"/>
                    <a:t>(&gt;5 MeV)</a:t>
                  </a:r>
                  <a:endParaRPr kumimoji="1" lang="en-US" altLang="ja-JP" sz="2800" b="0" dirty="0"/>
                </a:p>
              </p:txBody>
            </p:sp>
          </mc:Choice>
          <mc:Fallback>
            <p:sp>
              <p:nvSpPr>
                <p:cNvPr id="18" name="テキスト ボックス 17">
                  <a:extLst>
                    <a:ext uri="{FF2B5EF4-FFF2-40B4-BE49-F238E27FC236}">
                      <a16:creationId xmlns:a16="http://schemas.microsoft.com/office/drawing/2014/main" id="{1FB1775B-B319-F945-ABA1-DC71E6BCD4E3}"/>
                    </a:ext>
                  </a:extLst>
                </p:cNvPr>
                <p:cNvSpPr txBox="1">
                  <a:spLocks noRot="1" noChangeAspect="1" noMove="1" noResize="1" noEditPoints="1" noAdjustHandles="1" noChangeArrowheads="1" noChangeShapeType="1" noTextEdit="1"/>
                </p:cNvSpPr>
                <p:nvPr/>
              </p:nvSpPr>
              <p:spPr>
                <a:xfrm>
                  <a:off x="9660704" y="5825389"/>
                  <a:ext cx="1740969" cy="568743"/>
                </a:xfrm>
                <a:prstGeom prst="rect">
                  <a:avLst/>
                </a:prstGeom>
                <a:blipFill>
                  <a:blip r:embed="rId4"/>
                  <a:stretch>
                    <a:fillRect l="-1575" r="-4724" b="-21429"/>
                  </a:stretch>
                </a:blipFill>
              </p:spPr>
              <p:txBody>
                <a:bodyPr/>
                <a:lstStyle/>
                <a:p>
                  <a:r>
                    <a:rPr lang="ja-JP" altLang="en-US">
                      <a:noFill/>
                    </a:rPr>
                    <a:t> </a:t>
                  </a:r>
                </a:p>
              </p:txBody>
            </p:sp>
          </mc:Fallback>
        </mc:AlternateContent>
        <p:sp>
          <p:nvSpPr>
            <p:cNvPr id="29" name="テキスト ボックス 28">
              <a:extLst>
                <a:ext uri="{FF2B5EF4-FFF2-40B4-BE49-F238E27FC236}">
                  <a16:creationId xmlns:a16="http://schemas.microsoft.com/office/drawing/2014/main" id="{8B4E5D97-76E2-BF41-A66E-0DB1DAE25C2E}"/>
                </a:ext>
              </a:extLst>
            </p:cNvPr>
            <p:cNvSpPr txBox="1"/>
            <p:nvPr/>
          </p:nvSpPr>
          <p:spPr>
            <a:xfrm>
              <a:off x="10636340" y="3449791"/>
              <a:ext cx="535724" cy="523220"/>
            </a:xfrm>
            <a:prstGeom prst="rect">
              <a:avLst/>
            </a:prstGeom>
            <a:noFill/>
          </p:spPr>
          <p:txBody>
            <a:bodyPr wrap="none" rtlCol="0">
              <a:spAutoFit/>
            </a:bodyPr>
            <a:lstStyle/>
            <a:p>
              <a:r>
                <a:rPr kumimoji="1" lang="en-US" altLang="ja-JP" sz="2800" dirty="0"/>
                <a:t>SK</a:t>
              </a:r>
              <a:endParaRPr kumimoji="1" lang="ja-JP" altLang="en-US" sz="2800"/>
            </a:p>
          </p:txBody>
        </p:sp>
      </p:grpSp>
      <mc:AlternateContent xmlns:mc="http://schemas.openxmlformats.org/markup-compatibility/2006">
        <mc:Choice xmlns:a14="http://schemas.microsoft.com/office/drawing/2010/main" Requires="a14">
          <p:sp>
            <p:nvSpPr>
              <p:cNvPr id="31" name="テキスト ボックス 30">
                <a:extLst>
                  <a:ext uri="{FF2B5EF4-FFF2-40B4-BE49-F238E27FC236}">
                    <a16:creationId xmlns:a16="http://schemas.microsoft.com/office/drawing/2014/main" id="{9123734D-B1D4-A44E-8835-2F3EA8ED1CAD}"/>
                  </a:ext>
                </a:extLst>
              </p:cNvPr>
              <p:cNvSpPr txBox="1"/>
              <p:nvPr/>
            </p:nvSpPr>
            <p:spPr>
              <a:xfrm>
                <a:off x="6020245" y="1969124"/>
                <a:ext cx="5605765" cy="523220"/>
              </a:xfrm>
              <a:prstGeom prst="rect">
                <a:avLst/>
              </a:prstGeom>
              <a:noFill/>
            </p:spPr>
            <p:txBody>
              <a:bodyPr wrap="none" rtlCol="0">
                <a:spAutoFit/>
              </a:bodyPr>
              <a:lstStyle/>
              <a:p>
                <a:r>
                  <a:rPr kumimoji="1" lang="en-US" altLang="ja-JP" sz="2800" dirty="0">
                    <a:solidFill>
                      <a:schemeClr val="accent6"/>
                    </a:solidFill>
                  </a:rPr>
                  <a:t>Muon capture events with &gt;5 MeV </a:t>
                </a:r>
                <a14:m>
                  <m:oMath xmlns:m="http://schemas.openxmlformats.org/officeDocument/2006/math">
                    <m:r>
                      <a:rPr kumimoji="1" lang="en-US" altLang="ja-JP" sz="2800" b="0" i="1" smtClean="0">
                        <a:solidFill>
                          <a:schemeClr val="accent6"/>
                        </a:solidFill>
                        <a:latin typeface="Cambria Math" panose="02040503050406030204" pitchFamily="18" charset="0"/>
                      </a:rPr>
                      <m:t>𝛾</m:t>
                    </m:r>
                  </m:oMath>
                </a14:m>
                <a:endParaRPr kumimoji="1" lang="ja-JP" altLang="en-US" sz="2800">
                  <a:solidFill>
                    <a:schemeClr val="accent6"/>
                  </a:solidFill>
                </a:endParaRPr>
              </a:p>
            </p:txBody>
          </p:sp>
        </mc:Choice>
        <mc:Fallback>
          <p:sp>
            <p:nvSpPr>
              <p:cNvPr id="31" name="テキスト ボックス 30">
                <a:extLst>
                  <a:ext uri="{FF2B5EF4-FFF2-40B4-BE49-F238E27FC236}">
                    <a16:creationId xmlns:a16="http://schemas.microsoft.com/office/drawing/2014/main" id="{9123734D-B1D4-A44E-8835-2F3EA8ED1CAD}"/>
                  </a:ext>
                </a:extLst>
              </p:cNvPr>
              <p:cNvSpPr txBox="1">
                <a:spLocks noRot="1" noChangeAspect="1" noMove="1" noResize="1" noEditPoints="1" noAdjustHandles="1" noChangeArrowheads="1" noChangeShapeType="1" noTextEdit="1"/>
              </p:cNvSpPr>
              <p:nvPr/>
            </p:nvSpPr>
            <p:spPr>
              <a:xfrm>
                <a:off x="6020245" y="1969124"/>
                <a:ext cx="5605765" cy="523220"/>
              </a:xfrm>
              <a:prstGeom prst="rect">
                <a:avLst/>
              </a:prstGeom>
              <a:blipFill>
                <a:blip r:embed="rId5"/>
                <a:stretch>
                  <a:fillRect l="-2036" t="-11905" b="-28571"/>
                </a:stretch>
              </a:blipFill>
            </p:spPr>
            <p:txBody>
              <a:bodyPr/>
              <a:lstStyle/>
              <a:p>
                <a:r>
                  <a:rPr lang="ja-JP" altLang="en-US">
                    <a:noFill/>
                  </a:rPr>
                  <a:t> </a:t>
                </a:r>
              </a:p>
            </p:txBody>
          </p:sp>
        </mc:Fallback>
      </mc:AlternateContent>
      <p:cxnSp>
        <p:nvCxnSpPr>
          <p:cNvPr id="33" name="直線コネクタ 32">
            <a:extLst>
              <a:ext uri="{FF2B5EF4-FFF2-40B4-BE49-F238E27FC236}">
                <a16:creationId xmlns:a16="http://schemas.microsoft.com/office/drawing/2014/main" id="{87CF2F2F-4CFD-EF41-84FF-17EDF39C0BFE}"/>
              </a:ext>
            </a:extLst>
          </p:cNvPr>
          <p:cNvCxnSpPr/>
          <p:nvPr/>
        </p:nvCxnSpPr>
        <p:spPr>
          <a:xfrm>
            <a:off x="7004840" y="1939572"/>
            <a:ext cx="3385377"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グループ化 40">
            <a:extLst>
              <a:ext uri="{FF2B5EF4-FFF2-40B4-BE49-F238E27FC236}">
                <a16:creationId xmlns:a16="http://schemas.microsoft.com/office/drawing/2014/main" id="{1B50FCC3-F552-0143-8441-96C665A50F4D}"/>
              </a:ext>
            </a:extLst>
          </p:cNvPr>
          <p:cNvGrpSpPr/>
          <p:nvPr/>
        </p:nvGrpSpPr>
        <p:grpSpPr>
          <a:xfrm>
            <a:off x="3762864" y="2886501"/>
            <a:ext cx="5575056" cy="3942518"/>
            <a:chOff x="4457808" y="2935269"/>
            <a:chExt cx="5575056" cy="3942518"/>
          </a:xfrm>
        </p:grpSpPr>
        <p:pic>
          <p:nvPicPr>
            <p:cNvPr id="37" name="図 36">
              <a:extLst>
                <a:ext uri="{FF2B5EF4-FFF2-40B4-BE49-F238E27FC236}">
                  <a16:creationId xmlns:a16="http://schemas.microsoft.com/office/drawing/2014/main" id="{D6D32796-52B8-B849-8780-02A3D86CBC82}"/>
                </a:ext>
              </a:extLst>
            </p:cNvPr>
            <p:cNvPicPr>
              <a:picLocks noChangeAspect="1"/>
            </p:cNvPicPr>
            <p:nvPr/>
          </p:nvPicPr>
          <p:blipFill rotWithShape="1">
            <a:blip r:embed="rId6"/>
            <a:srcRect r="6894"/>
            <a:stretch/>
          </p:blipFill>
          <p:spPr>
            <a:xfrm rot="5400000">
              <a:off x="5446705" y="1946372"/>
              <a:ext cx="3575259" cy="5553053"/>
            </a:xfrm>
            <a:prstGeom prst="rect">
              <a:avLst/>
            </a:prstGeom>
          </p:spPr>
        </p:pic>
        <mc:AlternateContent xmlns:mc="http://schemas.openxmlformats.org/markup-compatibility/2006">
          <mc:Choice xmlns:a14="http://schemas.microsoft.com/office/drawing/2010/main" Requires="a14">
            <p:sp>
              <p:nvSpPr>
                <p:cNvPr id="38" name="テキスト ボックス 37">
                  <a:extLst>
                    <a:ext uri="{FF2B5EF4-FFF2-40B4-BE49-F238E27FC236}">
                      <a16:creationId xmlns:a16="http://schemas.microsoft.com/office/drawing/2014/main" id="{BF88F28D-547D-F34C-890B-FB2A65344156}"/>
                    </a:ext>
                  </a:extLst>
                </p:cNvPr>
                <p:cNvSpPr txBox="1"/>
                <p:nvPr/>
              </p:nvSpPr>
              <p:spPr>
                <a:xfrm>
                  <a:off x="6522720" y="4669536"/>
                  <a:ext cx="3385350" cy="523220"/>
                </a:xfrm>
                <a:prstGeom prst="rect">
                  <a:avLst/>
                </a:prstGeom>
                <a:noFill/>
              </p:spPr>
              <p:txBody>
                <a:bodyPr wrap="none" rtlCol="0">
                  <a:spAutoFit/>
                </a:bodyPr>
                <a:lstStyle/>
                <a:p>
                  <a:r>
                    <a:rPr kumimoji="1" lang="en-US" altLang="ja-JP" sz="2800" dirty="0">
                      <a:solidFill>
                        <a:srgbClr val="FF0000"/>
                      </a:solidFill>
                    </a:rPr>
                    <a:t>Fit: </a:t>
                  </a:r>
                  <a14:m>
                    <m:oMath xmlns:m="http://schemas.openxmlformats.org/officeDocument/2006/math">
                      <m:r>
                        <a:rPr kumimoji="1" lang="en-US" altLang="ja-JP" sz="2800" b="0" i="1" smtClean="0">
                          <a:solidFill>
                            <a:srgbClr val="FF0000"/>
                          </a:solidFill>
                          <a:latin typeface="Cambria Math" panose="02040503050406030204" pitchFamily="18" charset="0"/>
                        </a:rPr>
                        <m:t>𝐴</m:t>
                      </m:r>
                      <m:func>
                        <m:funcPr>
                          <m:ctrlPr>
                            <a:rPr kumimoji="1" lang="en-US" altLang="ja-JP" sz="2800" b="0" i="1" smtClean="0">
                              <a:solidFill>
                                <a:srgbClr val="FF0000"/>
                              </a:solidFill>
                              <a:latin typeface="Cambria Math" panose="02040503050406030204" pitchFamily="18" charset="0"/>
                            </a:rPr>
                          </m:ctrlPr>
                        </m:funcPr>
                        <m:fName>
                          <m:r>
                            <m:rPr>
                              <m:sty m:val="p"/>
                            </m:rPr>
                            <a:rPr kumimoji="1" lang="en-US" altLang="ja-JP" sz="2800" b="0" i="0" smtClean="0">
                              <a:solidFill>
                                <a:srgbClr val="FF0000"/>
                              </a:solidFill>
                              <a:latin typeface="Cambria Math" panose="02040503050406030204" pitchFamily="18" charset="0"/>
                            </a:rPr>
                            <m:t>exp</m:t>
                          </m:r>
                        </m:fName>
                        <m:e>
                          <m:r>
                            <a:rPr kumimoji="1" lang="en-US" altLang="ja-JP" sz="2800" b="0" i="1" smtClean="0">
                              <a:solidFill>
                                <a:srgbClr val="FF0000"/>
                              </a:solidFill>
                              <a:latin typeface="Cambria Math" panose="02040503050406030204" pitchFamily="18" charset="0"/>
                            </a:rPr>
                            <m:t>(−</m:t>
                          </m:r>
                          <m:f>
                            <m:fPr>
                              <m:type m:val="lin"/>
                              <m:ctrlPr>
                                <a:rPr kumimoji="1" lang="en-US" altLang="ja-JP" sz="2800" b="0" i="1" smtClean="0">
                                  <a:solidFill>
                                    <a:srgbClr val="FF0000"/>
                                  </a:solidFill>
                                  <a:latin typeface="Cambria Math" panose="02040503050406030204" pitchFamily="18" charset="0"/>
                                </a:rPr>
                              </m:ctrlPr>
                            </m:fPr>
                            <m:num>
                              <m:r>
                                <a:rPr kumimoji="1" lang="en-US" altLang="ja-JP" sz="2800" b="0" i="1" smtClean="0">
                                  <a:solidFill>
                                    <a:srgbClr val="FF0000"/>
                                  </a:solidFill>
                                  <a:latin typeface="Cambria Math" panose="02040503050406030204" pitchFamily="18" charset="0"/>
                                </a:rPr>
                                <m:t>𝑡</m:t>
                              </m:r>
                            </m:num>
                            <m:den>
                              <m:r>
                                <a:rPr kumimoji="1" lang="en-US" altLang="ja-JP" sz="2800" b="0" i="1" smtClean="0">
                                  <a:solidFill>
                                    <a:srgbClr val="FF0000"/>
                                  </a:solidFill>
                                  <a:latin typeface="Cambria Math" panose="02040503050406030204" pitchFamily="18" charset="0"/>
                                </a:rPr>
                                <m:t>𝜏</m:t>
                              </m:r>
                            </m:den>
                          </m:f>
                          <m:r>
                            <a:rPr kumimoji="1" lang="en-US" altLang="ja-JP" sz="2800" b="0" i="1" smtClean="0">
                              <a:solidFill>
                                <a:srgbClr val="FF0000"/>
                              </a:solidFill>
                              <a:latin typeface="Cambria Math" panose="02040503050406030204" pitchFamily="18" charset="0"/>
                            </a:rPr>
                            <m:t>)</m:t>
                          </m:r>
                        </m:e>
                      </m:func>
                      <m:r>
                        <a:rPr kumimoji="1" lang="en-US" altLang="ja-JP" sz="2800" b="0" i="1" smtClean="0">
                          <a:solidFill>
                            <a:srgbClr val="FF0000"/>
                          </a:solidFill>
                          <a:latin typeface="Cambria Math" panose="02040503050406030204" pitchFamily="18" charset="0"/>
                        </a:rPr>
                        <m:t>+</m:t>
                      </m:r>
                      <m:r>
                        <a:rPr kumimoji="1" lang="en-US" altLang="ja-JP" sz="2800" b="0" i="1" smtClean="0">
                          <a:solidFill>
                            <a:srgbClr val="FF0000"/>
                          </a:solidFill>
                          <a:latin typeface="Cambria Math" panose="02040503050406030204" pitchFamily="18" charset="0"/>
                        </a:rPr>
                        <m:t>𝐵</m:t>
                      </m:r>
                    </m:oMath>
                  </a14:m>
                  <a:endParaRPr kumimoji="1" lang="ja-JP" altLang="en-US" sz="2800">
                    <a:solidFill>
                      <a:srgbClr val="FF0000"/>
                    </a:solidFill>
                  </a:endParaRPr>
                </a:p>
              </p:txBody>
            </p:sp>
          </mc:Choice>
          <mc:Fallback>
            <p:sp>
              <p:nvSpPr>
                <p:cNvPr id="38" name="テキスト ボックス 37">
                  <a:extLst>
                    <a:ext uri="{FF2B5EF4-FFF2-40B4-BE49-F238E27FC236}">
                      <a16:creationId xmlns:a16="http://schemas.microsoft.com/office/drawing/2014/main" id="{BF88F28D-547D-F34C-890B-FB2A65344156}"/>
                    </a:ext>
                  </a:extLst>
                </p:cNvPr>
                <p:cNvSpPr txBox="1">
                  <a:spLocks noRot="1" noChangeAspect="1" noMove="1" noResize="1" noEditPoints="1" noAdjustHandles="1" noChangeArrowheads="1" noChangeShapeType="1" noTextEdit="1"/>
                </p:cNvSpPr>
                <p:nvPr/>
              </p:nvSpPr>
              <p:spPr>
                <a:xfrm>
                  <a:off x="6522720" y="4669536"/>
                  <a:ext cx="3385350" cy="523220"/>
                </a:xfrm>
                <a:prstGeom prst="rect">
                  <a:avLst/>
                </a:prstGeom>
                <a:blipFill>
                  <a:blip r:embed="rId7"/>
                  <a:stretch>
                    <a:fillRect l="-3745" t="-126190" b="-190476"/>
                  </a:stretch>
                </a:blipFill>
              </p:spPr>
              <p:txBody>
                <a:bodyPr/>
                <a:lstStyle/>
                <a:p>
                  <a:r>
                    <a:rPr lang="ja-JP" altLang="en-US">
                      <a:noFill/>
                    </a:rPr>
                    <a:t> </a:t>
                  </a:r>
                </a:p>
              </p:txBody>
            </p:sp>
          </mc:Fallback>
        </mc:AlternateContent>
        <p:sp>
          <p:nvSpPr>
            <p:cNvPr id="39" name="テキスト ボックス 38">
              <a:extLst>
                <a:ext uri="{FF2B5EF4-FFF2-40B4-BE49-F238E27FC236}">
                  <a16:creationId xmlns:a16="http://schemas.microsoft.com/office/drawing/2014/main" id="{EA0E65F2-F85D-C844-9A9A-8AC559CE0FA2}"/>
                </a:ext>
              </a:extLst>
            </p:cNvPr>
            <p:cNvSpPr txBox="1"/>
            <p:nvPr/>
          </p:nvSpPr>
          <p:spPr>
            <a:xfrm>
              <a:off x="6589357" y="6416122"/>
              <a:ext cx="3443507" cy="461665"/>
            </a:xfrm>
            <a:prstGeom prst="rect">
              <a:avLst/>
            </a:prstGeom>
            <a:noFill/>
          </p:spPr>
          <p:txBody>
            <a:bodyPr wrap="none" rtlCol="0">
              <a:spAutoFit/>
            </a:bodyPr>
            <a:lstStyle/>
            <a:p>
              <a:r>
                <a:rPr kumimoji="1" lang="en-US" altLang="ja-JP" sz="2400" dirty="0"/>
                <a:t>Neutron capture time [</a:t>
              </a:r>
              <a:r>
                <a:rPr kumimoji="1" lang="en-US" altLang="ja-JP" sz="2400" dirty="0" err="1"/>
                <a:t>μs</a:t>
              </a:r>
              <a:r>
                <a:rPr kumimoji="1" lang="en-US" altLang="ja-JP" sz="2400" dirty="0"/>
                <a:t>]</a:t>
              </a:r>
              <a:endParaRPr kumimoji="1" lang="ja-JP" altLang="en-US" sz="2400"/>
            </a:p>
          </p:txBody>
        </p:sp>
        <mc:AlternateContent xmlns:mc="http://schemas.openxmlformats.org/markup-compatibility/2006">
          <mc:Choice xmlns:a14="http://schemas.microsoft.com/office/drawing/2010/main" Requires="a14">
            <p:sp>
              <p:nvSpPr>
                <p:cNvPr id="40" name="テキスト ボックス 39">
                  <a:extLst>
                    <a:ext uri="{FF2B5EF4-FFF2-40B4-BE49-F238E27FC236}">
                      <a16:creationId xmlns:a16="http://schemas.microsoft.com/office/drawing/2014/main" id="{A34A1B66-C9E2-6E40-88E3-5DDC42F99E6F}"/>
                    </a:ext>
                  </a:extLst>
                </p:cNvPr>
                <p:cNvSpPr txBox="1"/>
                <p:nvPr/>
              </p:nvSpPr>
              <p:spPr>
                <a:xfrm>
                  <a:off x="6522720" y="4156887"/>
                  <a:ext cx="2514856" cy="523220"/>
                </a:xfrm>
                <a:prstGeom prst="rect">
                  <a:avLst/>
                </a:prstGeom>
                <a:noFill/>
              </p:spPr>
              <p:txBody>
                <a:bodyPr wrap="none" rtlCol="0">
                  <a:spAutoFit/>
                </a:bodyPr>
                <a:lstStyle/>
                <a:p>
                  <a:r>
                    <a:rPr kumimoji="1" lang="en-US" altLang="ja-JP" sz="2800" dirty="0"/>
                    <a:t>In events with </a:t>
                  </a:r>
                  <a14:m>
                    <m:oMath xmlns:m="http://schemas.openxmlformats.org/officeDocument/2006/math">
                      <m:r>
                        <a:rPr kumimoji="1" lang="en-US" altLang="ja-JP" sz="2800" b="0" i="1" smtClean="0">
                          <a:latin typeface="Cambria Math" panose="02040503050406030204" pitchFamily="18" charset="0"/>
                        </a:rPr>
                        <m:t>𝛾</m:t>
                      </m:r>
                    </m:oMath>
                  </a14:m>
                  <a:endParaRPr kumimoji="1" lang="ja-JP" altLang="en-US" sz="2800"/>
                </a:p>
              </p:txBody>
            </p:sp>
          </mc:Choice>
          <mc:Fallback>
            <p:sp>
              <p:nvSpPr>
                <p:cNvPr id="40" name="テキスト ボックス 39">
                  <a:extLst>
                    <a:ext uri="{FF2B5EF4-FFF2-40B4-BE49-F238E27FC236}">
                      <a16:creationId xmlns:a16="http://schemas.microsoft.com/office/drawing/2014/main" id="{A34A1B66-C9E2-6E40-88E3-5DDC42F99E6F}"/>
                    </a:ext>
                  </a:extLst>
                </p:cNvPr>
                <p:cNvSpPr txBox="1">
                  <a:spLocks noRot="1" noChangeAspect="1" noMove="1" noResize="1" noEditPoints="1" noAdjustHandles="1" noChangeArrowheads="1" noChangeShapeType="1" noTextEdit="1"/>
                </p:cNvSpPr>
                <p:nvPr/>
              </p:nvSpPr>
              <p:spPr>
                <a:xfrm>
                  <a:off x="6522720" y="4156887"/>
                  <a:ext cx="2514856" cy="523220"/>
                </a:xfrm>
                <a:prstGeom prst="rect">
                  <a:avLst/>
                </a:prstGeom>
                <a:blipFill>
                  <a:blip r:embed="rId8"/>
                  <a:stretch>
                    <a:fillRect l="-5025" t="-9302" b="-27907"/>
                  </a:stretch>
                </a:blipFill>
              </p:spPr>
              <p:txBody>
                <a:bodyPr/>
                <a:lstStyle/>
                <a:p>
                  <a:r>
                    <a:rPr lang="ja-JP" altLang="en-US">
                      <a:noFill/>
                    </a:rPr>
                    <a:t> </a:t>
                  </a:r>
                </a:p>
              </p:txBody>
            </p:sp>
          </mc:Fallback>
        </mc:AlternateContent>
      </p:grpSp>
      <p:grpSp>
        <p:nvGrpSpPr>
          <p:cNvPr id="54" name="グループ化 53">
            <a:extLst>
              <a:ext uri="{FF2B5EF4-FFF2-40B4-BE49-F238E27FC236}">
                <a16:creationId xmlns:a16="http://schemas.microsoft.com/office/drawing/2014/main" id="{6E838FAC-5677-4144-9C33-CEC57CED0E6E}"/>
              </a:ext>
            </a:extLst>
          </p:cNvPr>
          <p:cNvGrpSpPr/>
          <p:nvPr/>
        </p:nvGrpSpPr>
        <p:grpSpPr>
          <a:xfrm>
            <a:off x="9485376" y="4028858"/>
            <a:ext cx="2535936" cy="2054075"/>
            <a:chOff x="9595104" y="3310405"/>
            <a:chExt cx="2535936" cy="2054075"/>
          </a:xfrm>
        </p:grpSpPr>
        <p:sp>
          <p:nvSpPr>
            <p:cNvPr id="53" name="正方形/長方形 52">
              <a:extLst>
                <a:ext uri="{FF2B5EF4-FFF2-40B4-BE49-F238E27FC236}">
                  <a16:creationId xmlns:a16="http://schemas.microsoft.com/office/drawing/2014/main" id="{55371331-CEA1-4A49-B752-0B06353346B5}"/>
                </a:ext>
              </a:extLst>
            </p:cNvPr>
            <p:cNvSpPr/>
            <p:nvPr/>
          </p:nvSpPr>
          <p:spPr>
            <a:xfrm>
              <a:off x="9595104" y="3310405"/>
              <a:ext cx="2535936" cy="2054075"/>
            </a:xfrm>
            <a:prstGeom prst="rect">
              <a:avLst/>
            </a:prstGeom>
            <a:blipFill dpi="0" rotWithShape="1">
              <a:blip r:embed="rId9">
                <a:alphaModFix amt="72000"/>
              </a:blip>
              <a:srcRect/>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67DF094D-6322-0548-8F5A-214A2ECE586A}"/>
                </a:ext>
              </a:extLst>
            </p:cNvPr>
            <p:cNvSpPr txBox="1"/>
            <p:nvPr/>
          </p:nvSpPr>
          <p:spPr>
            <a:xfrm>
              <a:off x="10233876" y="4283207"/>
              <a:ext cx="1715406" cy="523220"/>
            </a:xfrm>
            <a:prstGeom prst="rect">
              <a:avLst/>
            </a:prstGeom>
            <a:noFill/>
          </p:spPr>
          <p:txBody>
            <a:bodyPr wrap="none" rtlCol="0">
              <a:spAutoFit/>
            </a:bodyPr>
            <a:lstStyle/>
            <a:p>
              <a:r>
                <a:rPr kumimoji="1" lang="en-US" altLang="ja-JP" sz="2800" dirty="0"/>
                <a:t>N(gamma)</a:t>
              </a:r>
              <a:endParaRPr kumimoji="1" lang="ja-JP" altLang="en-US" sz="2800"/>
            </a:p>
          </p:txBody>
        </p:sp>
        <p:sp>
          <p:nvSpPr>
            <p:cNvPr id="43" name="テキスト ボックス 42">
              <a:extLst>
                <a:ext uri="{FF2B5EF4-FFF2-40B4-BE49-F238E27FC236}">
                  <a16:creationId xmlns:a16="http://schemas.microsoft.com/office/drawing/2014/main" id="{3EBB422E-49F2-E742-A1CC-F89C28B57C08}"/>
                </a:ext>
              </a:extLst>
            </p:cNvPr>
            <p:cNvSpPr txBox="1"/>
            <p:nvPr/>
          </p:nvSpPr>
          <p:spPr>
            <a:xfrm>
              <a:off x="10146915" y="3841777"/>
              <a:ext cx="1897507" cy="523220"/>
            </a:xfrm>
            <a:prstGeom prst="rect">
              <a:avLst/>
            </a:prstGeom>
            <a:noFill/>
          </p:spPr>
          <p:txBody>
            <a:bodyPr wrap="none" rtlCol="0">
              <a:spAutoFit/>
            </a:bodyPr>
            <a:lstStyle/>
            <a:p>
              <a:r>
                <a:rPr kumimoji="1" lang="en-US" altLang="ja-JP" sz="2800" dirty="0"/>
                <a:t>N(tagged n)</a:t>
              </a:r>
              <a:endParaRPr kumimoji="1" lang="ja-JP" altLang="en-US" sz="2800"/>
            </a:p>
          </p:txBody>
        </p:sp>
        <p:sp>
          <p:nvSpPr>
            <p:cNvPr id="44" name="テキスト ボックス 43">
              <a:extLst>
                <a:ext uri="{FF2B5EF4-FFF2-40B4-BE49-F238E27FC236}">
                  <a16:creationId xmlns:a16="http://schemas.microsoft.com/office/drawing/2014/main" id="{99FEBE9B-448D-BE4E-937B-B52BF5CCE2F9}"/>
                </a:ext>
              </a:extLst>
            </p:cNvPr>
            <p:cNvSpPr txBox="1"/>
            <p:nvPr/>
          </p:nvSpPr>
          <p:spPr>
            <a:xfrm>
              <a:off x="9614700" y="3371365"/>
              <a:ext cx="1559722" cy="523220"/>
            </a:xfrm>
            <a:prstGeom prst="rect">
              <a:avLst/>
            </a:prstGeom>
            <a:noFill/>
          </p:spPr>
          <p:txBody>
            <a:bodyPr wrap="none" rtlCol="0">
              <a:spAutoFit/>
            </a:bodyPr>
            <a:lstStyle/>
            <a:p>
              <a:r>
                <a:rPr kumimoji="1" lang="en-US" altLang="ja-JP" sz="2800" dirty="0"/>
                <a:t>Efficiency</a:t>
              </a:r>
              <a:endParaRPr kumimoji="1" lang="ja-JP" altLang="en-US" sz="2800"/>
            </a:p>
          </p:txBody>
        </p:sp>
        <p:sp>
          <p:nvSpPr>
            <p:cNvPr id="45" name="テキスト ボックス 44">
              <a:extLst>
                <a:ext uri="{FF2B5EF4-FFF2-40B4-BE49-F238E27FC236}">
                  <a16:creationId xmlns:a16="http://schemas.microsoft.com/office/drawing/2014/main" id="{EF0BD966-8D9B-1A48-83D8-0AB08EFB892D}"/>
                </a:ext>
              </a:extLst>
            </p:cNvPr>
            <p:cNvSpPr txBox="1"/>
            <p:nvPr/>
          </p:nvSpPr>
          <p:spPr>
            <a:xfrm>
              <a:off x="9732097" y="4059197"/>
              <a:ext cx="364202" cy="523220"/>
            </a:xfrm>
            <a:prstGeom prst="rect">
              <a:avLst/>
            </a:prstGeom>
            <a:noFill/>
          </p:spPr>
          <p:txBody>
            <a:bodyPr wrap="none" rtlCol="0">
              <a:spAutoFit/>
            </a:bodyPr>
            <a:lstStyle/>
            <a:p>
              <a:r>
                <a:rPr kumimoji="1" lang="en-US" altLang="ja-JP" sz="2800" dirty="0"/>
                <a:t>=</a:t>
              </a:r>
              <a:endParaRPr kumimoji="1" lang="ja-JP" altLang="en-US" sz="2800"/>
            </a:p>
          </p:txBody>
        </p:sp>
        <p:cxnSp>
          <p:nvCxnSpPr>
            <p:cNvPr id="49" name="直線コネクタ 48">
              <a:extLst>
                <a:ext uri="{FF2B5EF4-FFF2-40B4-BE49-F238E27FC236}">
                  <a16:creationId xmlns:a16="http://schemas.microsoft.com/office/drawing/2014/main" id="{E108FB7A-2509-EB4D-B8C2-EF2D6E75346D}"/>
                </a:ext>
              </a:extLst>
            </p:cNvPr>
            <p:cNvCxnSpPr>
              <a:cxnSpLocks/>
            </p:cNvCxnSpPr>
            <p:nvPr/>
          </p:nvCxnSpPr>
          <p:spPr>
            <a:xfrm>
              <a:off x="10120683" y="4320807"/>
              <a:ext cx="194693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58F7ABD0-BDAF-AA4B-AA8B-A725DFED8A7D}"/>
                </a:ext>
              </a:extLst>
            </p:cNvPr>
            <p:cNvSpPr txBox="1"/>
            <p:nvPr/>
          </p:nvSpPr>
          <p:spPr>
            <a:xfrm>
              <a:off x="9732097" y="4825719"/>
              <a:ext cx="1342034" cy="523220"/>
            </a:xfrm>
            <a:prstGeom prst="rect">
              <a:avLst/>
            </a:prstGeom>
            <a:noFill/>
          </p:spPr>
          <p:txBody>
            <a:bodyPr wrap="none" rtlCol="0">
              <a:spAutoFit/>
            </a:bodyPr>
            <a:lstStyle/>
            <a:p>
              <a:r>
                <a:rPr kumimoji="1" lang="en-US" altLang="ja-JP" sz="2800" dirty="0"/>
                <a:t>= 46.1%</a:t>
              </a:r>
              <a:endParaRPr kumimoji="1" lang="ja-JP" altLang="en-US" sz="2800"/>
            </a:p>
          </p:txBody>
        </p:sp>
      </p:grpSp>
      <p:sp>
        <p:nvSpPr>
          <p:cNvPr id="55" name="フリーフォーム 54">
            <a:extLst>
              <a:ext uri="{FF2B5EF4-FFF2-40B4-BE49-F238E27FC236}">
                <a16:creationId xmlns:a16="http://schemas.microsoft.com/office/drawing/2014/main" id="{C08425DA-22AE-B848-BAD7-0B3DE0B32D44}"/>
              </a:ext>
            </a:extLst>
          </p:cNvPr>
          <p:cNvSpPr/>
          <p:nvPr/>
        </p:nvSpPr>
        <p:spPr>
          <a:xfrm>
            <a:off x="9180576" y="3291537"/>
            <a:ext cx="2470298" cy="1365807"/>
          </a:xfrm>
          <a:custGeom>
            <a:avLst/>
            <a:gdLst>
              <a:gd name="connsiteX0" fmla="*/ 0 w 2470298"/>
              <a:gd name="connsiteY0" fmla="*/ 49071 h 1365807"/>
              <a:gd name="connsiteX1" fmla="*/ 2194560 w 2470298"/>
              <a:gd name="connsiteY1" fmla="*/ 158799 h 1365807"/>
              <a:gd name="connsiteX2" fmla="*/ 2365248 w 2470298"/>
              <a:gd name="connsiteY2" fmla="*/ 1365807 h 1365807"/>
            </a:gdLst>
            <a:ahLst/>
            <a:cxnLst>
              <a:cxn ang="0">
                <a:pos x="connsiteX0" y="connsiteY0"/>
              </a:cxn>
              <a:cxn ang="0">
                <a:pos x="connsiteX1" y="connsiteY1"/>
              </a:cxn>
              <a:cxn ang="0">
                <a:pos x="connsiteX2" y="connsiteY2"/>
              </a:cxn>
            </a:cxnLst>
            <a:rect l="l" t="t" r="r" b="b"/>
            <a:pathLst>
              <a:path w="2470298" h="1365807">
                <a:moveTo>
                  <a:pt x="0" y="49071"/>
                </a:moveTo>
                <a:cubicBezTo>
                  <a:pt x="900176" y="-5793"/>
                  <a:pt x="1800352" y="-60657"/>
                  <a:pt x="2194560" y="158799"/>
                </a:cubicBezTo>
                <a:cubicBezTo>
                  <a:pt x="2588768" y="378255"/>
                  <a:pt x="2477008" y="872031"/>
                  <a:pt x="2365248" y="1365807"/>
                </a:cubicBezTo>
              </a:path>
            </a:pathLst>
          </a:custGeom>
          <a:noFill/>
          <a:ln w="1905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D1954400-D861-3F4B-9DB2-16D66B2837F0}"/>
              </a:ext>
            </a:extLst>
          </p:cNvPr>
          <p:cNvSpPr txBox="1"/>
          <p:nvPr/>
        </p:nvSpPr>
        <p:spPr>
          <a:xfrm>
            <a:off x="10525373" y="2889484"/>
            <a:ext cx="1125501" cy="461665"/>
          </a:xfrm>
          <a:prstGeom prst="rect">
            <a:avLst/>
          </a:prstGeom>
          <a:noFill/>
        </p:spPr>
        <p:txBody>
          <a:bodyPr wrap="none" rtlCol="0">
            <a:spAutoFit/>
          </a:bodyPr>
          <a:lstStyle/>
          <a:p>
            <a:r>
              <a:rPr kumimoji="1" lang="en-US" altLang="ja-JP" sz="2400" dirty="0">
                <a:solidFill>
                  <a:schemeClr val="accent1"/>
                </a:solidFill>
              </a:rPr>
              <a:t>from fit</a:t>
            </a:r>
            <a:endParaRPr kumimoji="1" lang="ja-JP" altLang="en-US" sz="2400">
              <a:solidFill>
                <a:schemeClr val="accent1"/>
              </a:solidFill>
            </a:endParaRPr>
          </a:p>
        </p:txBody>
      </p:sp>
    </p:spTree>
    <p:extLst>
      <p:ext uri="{BB962C8B-B14F-4D97-AF65-F5344CB8AC3E}">
        <p14:creationId xmlns:p14="http://schemas.microsoft.com/office/powerpoint/2010/main" val="1266718028"/>
      </p:ext>
    </p:extLst>
  </p:cSld>
  <p:clrMapOvr>
    <a:masterClrMapping/>
  </p:clrMapOvr>
</p:sld>
</file>

<file path=ppt/theme/theme1.xml><?xml version="1.0" encoding="utf-8"?>
<a:theme xmlns:a="http://schemas.openxmlformats.org/drawingml/2006/main" name="my master">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43874</TotalTime>
  <Words>2442</Words>
  <Application>Microsoft Macintosh PowerPoint</Application>
  <PresentationFormat>ワイド画面</PresentationFormat>
  <Paragraphs>336</Paragraphs>
  <Slides>16</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游ゴシック</vt:lpstr>
      <vt:lpstr>游ゴシック Light</vt:lpstr>
      <vt:lpstr>Arial</vt:lpstr>
      <vt:lpstr>Calibri</vt:lpstr>
      <vt:lpstr>Calibri Light</vt:lpstr>
      <vt:lpstr>Cambria Math</vt:lpstr>
      <vt:lpstr>Wingdings</vt:lpstr>
      <vt:lpstr>my master</vt:lpstr>
      <vt:lpstr>Neutron multiplicity measurement in muon capture on oxygen in SK-Gd</vt:lpstr>
      <vt:lpstr>Super-Kamiokande</vt:lpstr>
      <vt:lpstr>SK-Gd project</vt:lpstr>
      <vt:lpstr>Neutron signals in SK-Gd</vt:lpstr>
      <vt:lpstr>Atmospheric neutrino oscillation</vt:lpstr>
      <vt:lpstr>Neutrons for atmospheric neutrino</vt:lpstr>
      <vt:lpstr>What we know about muon capture on 16O</vt:lpstr>
      <vt:lpstr>What we know about muon capture on 16O</vt:lpstr>
      <vt:lpstr>Tagging efficiency calibration</vt:lpstr>
      <vt:lpstr>Neutron multiplicity measurement</vt:lpstr>
      <vt:lpstr>Correction for multiplicity</vt:lpstr>
      <vt:lpstr>Multiplicity result</vt:lpstr>
      <vt:lpstr>Summary and prospects</vt:lpstr>
      <vt:lpstr>Back up</vt:lpstr>
      <vt:lpstr>Neutron multiplicity in atmospheric ν events</vt:lpstr>
      <vt:lpstr>Neutron tagging performance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 monitoring with muechk</dc:title>
  <dc:creator>三木 信太郎</dc:creator>
  <cp:lastModifiedBy>三木 信太郎</cp:lastModifiedBy>
  <cp:revision>947</cp:revision>
  <cp:lastPrinted>2022-09-16T17:20:07Z</cp:lastPrinted>
  <dcterms:created xsi:type="dcterms:W3CDTF">2020-07-05T09:19:59Z</dcterms:created>
  <dcterms:modified xsi:type="dcterms:W3CDTF">2022-09-16T21:50:35Z</dcterms:modified>
</cp:coreProperties>
</file>